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43255" y="1630997"/>
            <a:ext cx="4841875" cy="4694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61759"/>
            <a:ext cx="906780" cy="3962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937260" y="6507480"/>
            <a:ext cx="327659" cy="289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0407427" y="6530839"/>
            <a:ext cx="1720548" cy="1848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8782" y="-19113"/>
            <a:ext cx="11354435" cy="455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3628" y="1906290"/>
            <a:ext cx="9126855" cy="3014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hyperlink" Target="http://www.xarelto-us.com/xarelto-cost/co-pay-and-list-price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hyperlink" Target="http://www.xarelto-us.com/xarelto-cost/co-pay-and-list-price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png"/><Relationship Id="rId7" Type="http://schemas.openxmlformats.org/officeDocument/2006/relationships/image" Target="../media/image44.jpg"/><Relationship Id="rId8" Type="http://schemas.openxmlformats.org/officeDocument/2006/relationships/image" Target="../media/image45.jpg"/><Relationship Id="rId9" Type="http://schemas.openxmlformats.org/officeDocument/2006/relationships/image" Target="../media/image4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3749" y="1055369"/>
            <a:ext cx="9624060" cy="185991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105"/>
              </a:spcBef>
            </a:pPr>
            <a:r>
              <a:rPr dirty="0" sz="3600" spc="-15">
                <a:solidFill>
                  <a:srgbClr val="6F2F9F"/>
                </a:solidFill>
              </a:rPr>
              <a:t>VOYAGER</a:t>
            </a:r>
            <a:r>
              <a:rPr dirty="0" sz="3600" spc="105">
                <a:solidFill>
                  <a:srgbClr val="6F2F9F"/>
                </a:solidFill>
              </a:rPr>
              <a:t> </a:t>
            </a:r>
            <a:r>
              <a:rPr dirty="0" sz="3600" spc="-50">
                <a:solidFill>
                  <a:srgbClr val="6F2F9F"/>
                </a:solidFill>
              </a:rPr>
              <a:t>PAD</a:t>
            </a:r>
            <a:endParaRPr sz="3600"/>
          </a:p>
          <a:p>
            <a:pPr algn="ctr" marL="12700" marR="5080">
              <a:lnSpc>
                <a:spcPct val="100000"/>
              </a:lnSpc>
              <a:spcBef>
                <a:spcPts val="25"/>
              </a:spcBef>
            </a:pPr>
            <a:r>
              <a:rPr dirty="0" u="heavy" spc="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V</a:t>
            </a:r>
            <a:r>
              <a:rPr dirty="0" spc="5" b="0">
                <a:solidFill>
                  <a:srgbClr val="6F2F9F"/>
                </a:solidFill>
                <a:latin typeface="Arial"/>
                <a:cs typeface="Arial"/>
              </a:rPr>
              <a:t>ascular </a:t>
            </a:r>
            <a:r>
              <a:rPr dirty="0" u="heavy" spc="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O</a:t>
            </a:r>
            <a:r>
              <a:rPr dirty="0" spc="5" b="0">
                <a:solidFill>
                  <a:srgbClr val="6F2F9F"/>
                </a:solidFill>
                <a:latin typeface="Arial"/>
                <a:cs typeface="Arial"/>
              </a:rPr>
              <a:t>utcomes </a:t>
            </a:r>
            <a:r>
              <a:rPr dirty="0" b="0">
                <a:solidFill>
                  <a:srgbClr val="6F2F9F"/>
                </a:solidFill>
                <a:latin typeface="Arial"/>
                <a:cs typeface="Arial"/>
              </a:rPr>
              <a:t>Stud</a:t>
            </a:r>
            <a:r>
              <a:rPr dirty="0" u="heavy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y</a:t>
            </a:r>
            <a:r>
              <a:rPr dirty="0">
                <a:solidFill>
                  <a:srgbClr val="6F2F9F"/>
                </a:solidFill>
              </a:rPr>
              <a:t> </a:t>
            </a:r>
            <a:r>
              <a:rPr dirty="0" spc="5" b="0">
                <a:solidFill>
                  <a:srgbClr val="6F2F9F"/>
                </a:solidFill>
                <a:latin typeface="Arial"/>
                <a:cs typeface="Arial"/>
              </a:rPr>
              <a:t>of </a:t>
            </a:r>
            <a:r>
              <a:rPr dirty="0" u="heavy" spc="-1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</a:t>
            </a:r>
            <a:r>
              <a:rPr dirty="0" spc="-15" b="0">
                <a:solidFill>
                  <a:srgbClr val="6F2F9F"/>
                </a:solidFill>
                <a:latin typeface="Arial"/>
                <a:cs typeface="Arial"/>
              </a:rPr>
              <a:t>SA </a:t>
            </a:r>
            <a:r>
              <a:rPr dirty="0" spc="-5" b="0">
                <a:solidFill>
                  <a:srgbClr val="6F2F9F"/>
                </a:solidFill>
                <a:latin typeface="Arial"/>
                <a:cs typeface="Arial"/>
              </a:rPr>
              <a:t>Alon</a:t>
            </a:r>
            <a:r>
              <a:rPr dirty="0" u="heavy" spc="-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g</a:t>
            </a:r>
            <a:r>
              <a:rPr dirty="0" spc="-5">
                <a:solidFill>
                  <a:srgbClr val="6F2F9F"/>
                </a:solidFill>
              </a:rPr>
              <a:t> </a:t>
            </a:r>
            <a:r>
              <a:rPr dirty="0" spc="-15" b="0">
                <a:solidFill>
                  <a:srgbClr val="6F2F9F"/>
                </a:solidFill>
                <a:latin typeface="Arial"/>
                <a:cs typeface="Arial"/>
              </a:rPr>
              <a:t>with </a:t>
            </a:r>
            <a:r>
              <a:rPr dirty="0" spc="10" b="0">
                <a:solidFill>
                  <a:srgbClr val="6F2F9F"/>
                </a:solidFill>
                <a:latin typeface="Arial"/>
                <a:cs typeface="Arial"/>
              </a:rPr>
              <a:t>Rivaroxaban</a:t>
            </a:r>
            <a:r>
              <a:rPr dirty="0" spc="-130" b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pc="-10" b="0">
                <a:solidFill>
                  <a:srgbClr val="6F2F9F"/>
                </a:solidFill>
                <a:latin typeface="Arial"/>
                <a:cs typeface="Arial"/>
              </a:rPr>
              <a:t>in  </a:t>
            </a:r>
            <a:r>
              <a:rPr dirty="0" u="heavy" spc="1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E</a:t>
            </a:r>
            <a:r>
              <a:rPr dirty="0" spc="10" b="0">
                <a:solidFill>
                  <a:srgbClr val="6F2F9F"/>
                </a:solidFill>
                <a:latin typeface="Arial"/>
                <a:cs typeface="Arial"/>
              </a:rPr>
              <a:t>ndovascular </a:t>
            </a:r>
            <a:r>
              <a:rPr dirty="0" b="0">
                <a:solidFill>
                  <a:srgbClr val="6F2F9F"/>
                </a:solidFill>
                <a:latin typeface="Arial"/>
                <a:cs typeface="Arial"/>
              </a:rPr>
              <a:t>or Surgical </a:t>
            </a:r>
            <a:r>
              <a:rPr dirty="0" spc="-20" b="0">
                <a:solidFill>
                  <a:srgbClr val="6F2F9F"/>
                </a:solidFill>
                <a:latin typeface="Arial"/>
                <a:cs typeface="Arial"/>
              </a:rPr>
              <a:t>Limb </a:t>
            </a:r>
            <a:r>
              <a:rPr dirty="0" u="heavy" spc="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R</a:t>
            </a:r>
            <a:r>
              <a:rPr dirty="0" spc="5" b="0">
                <a:solidFill>
                  <a:srgbClr val="6F2F9F"/>
                </a:solidFill>
                <a:latin typeface="Arial"/>
                <a:cs typeface="Arial"/>
              </a:rPr>
              <a:t>evascularizations </a:t>
            </a:r>
            <a:r>
              <a:rPr dirty="0" b="0">
                <a:solidFill>
                  <a:srgbClr val="6F2F9F"/>
                </a:solidFill>
                <a:latin typeface="Arial"/>
                <a:cs typeface="Arial"/>
              </a:rPr>
              <a:t>for  </a:t>
            </a:r>
            <a:r>
              <a:rPr dirty="0" u="heavy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P</a:t>
            </a:r>
            <a:r>
              <a:rPr dirty="0">
                <a:solidFill>
                  <a:srgbClr val="6F2F9F"/>
                </a:solidFill>
              </a:rPr>
              <a:t>eripheral </a:t>
            </a:r>
            <a:r>
              <a:rPr dirty="0" u="heavy" spc="-1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</a:t>
            </a:r>
            <a:r>
              <a:rPr dirty="0" spc="-10">
                <a:solidFill>
                  <a:srgbClr val="6F2F9F"/>
                </a:solidFill>
              </a:rPr>
              <a:t>rtery</a:t>
            </a:r>
            <a:r>
              <a:rPr dirty="0" spc="-5">
                <a:solidFill>
                  <a:srgbClr val="6F2F9F"/>
                </a:solidFill>
              </a:rPr>
              <a:t> </a:t>
            </a:r>
            <a:r>
              <a:rPr dirty="0" u="heavy" spc="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D</a:t>
            </a:r>
            <a:r>
              <a:rPr dirty="0" spc="5">
                <a:solidFill>
                  <a:srgbClr val="6F2F9F"/>
                </a:solidFill>
              </a:rPr>
              <a:t>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6091" y="3381946"/>
            <a:ext cx="7209155" cy="243332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676275" marR="682625" indent="289560">
              <a:lnSpc>
                <a:spcPct val="100000"/>
              </a:lnSpc>
              <a:spcBef>
                <a:spcPts val="120"/>
              </a:spcBef>
            </a:pPr>
            <a:r>
              <a:rPr dirty="0" sz="1600" spc="15">
                <a:latin typeface="Arial"/>
                <a:cs typeface="Arial"/>
              </a:rPr>
              <a:t>Marc </a:t>
            </a:r>
            <a:r>
              <a:rPr dirty="0" sz="1600" spc="-25">
                <a:latin typeface="Arial"/>
                <a:cs typeface="Arial"/>
              </a:rPr>
              <a:t>P. </a:t>
            </a:r>
            <a:r>
              <a:rPr dirty="0" sz="1600" spc="10">
                <a:latin typeface="Arial"/>
                <a:cs typeface="Arial"/>
              </a:rPr>
              <a:t>Bonaca, Rupert </a:t>
            </a:r>
            <a:r>
              <a:rPr dirty="0" sz="1600" spc="25">
                <a:latin typeface="Arial"/>
                <a:cs typeface="Arial"/>
              </a:rPr>
              <a:t>M. </a:t>
            </a:r>
            <a:r>
              <a:rPr dirty="0" sz="1600" spc="10">
                <a:latin typeface="Arial"/>
                <a:cs typeface="Arial"/>
              </a:rPr>
              <a:t>Bauersachs, </a:t>
            </a:r>
            <a:r>
              <a:rPr dirty="0" sz="1600" spc="15">
                <a:latin typeface="Arial"/>
                <a:cs typeface="Arial"/>
              </a:rPr>
              <a:t>Manesh </a:t>
            </a:r>
            <a:r>
              <a:rPr dirty="0" sz="1600" spc="20">
                <a:latin typeface="Arial"/>
                <a:cs typeface="Arial"/>
              </a:rPr>
              <a:t>R. </a:t>
            </a:r>
            <a:r>
              <a:rPr dirty="0" sz="1600">
                <a:latin typeface="Arial"/>
                <a:cs typeface="Arial"/>
              </a:rPr>
              <a:t>Patel,  </a:t>
            </a:r>
            <a:r>
              <a:rPr dirty="0" sz="1600" spc="5">
                <a:latin typeface="Arial"/>
                <a:cs typeface="Arial"/>
              </a:rPr>
              <a:t>Sonia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S.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Anand,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Eike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Sebastian</a:t>
            </a:r>
            <a:r>
              <a:rPr dirty="0" sz="1600" spc="-145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Debus,</a:t>
            </a:r>
            <a:r>
              <a:rPr dirty="0" sz="1600" spc="-110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Mark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N.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Nehler,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Fabrizio</a:t>
            </a:r>
            <a:endParaRPr sz="160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5"/>
              </a:spcBef>
            </a:pPr>
            <a:r>
              <a:rPr dirty="0" sz="1600" spc="10">
                <a:latin typeface="Arial"/>
                <a:cs typeface="Arial"/>
              </a:rPr>
              <a:t>Fanelli,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W</a:t>
            </a:r>
            <a:r>
              <a:rPr dirty="0" sz="1600" spc="-29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arren</a:t>
            </a:r>
            <a:r>
              <a:rPr dirty="0" sz="1600" spc="-1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H.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Capell,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Nicole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Jaeger,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Lihong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Diao,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Connie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N.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Hess,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John</a:t>
            </a:r>
            <a:endParaRPr sz="1600">
              <a:latin typeface="Arial"/>
              <a:cs typeface="Arial"/>
            </a:endParaRPr>
          </a:p>
          <a:p>
            <a:pPr algn="ctr" marR="19685">
              <a:lnSpc>
                <a:spcPct val="100000"/>
              </a:lnSpc>
              <a:spcBef>
                <a:spcPts val="5"/>
              </a:spcBef>
            </a:pPr>
            <a:r>
              <a:rPr dirty="0" sz="1600" spc="25">
                <a:latin typeface="Arial"/>
                <a:cs typeface="Arial"/>
              </a:rPr>
              <a:t>M.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Kittelson,</a:t>
            </a:r>
            <a:r>
              <a:rPr dirty="0" sz="1600" spc="-12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Lloyd</a:t>
            </a:r>
            <a:r>
              <a:rPr dirty="0" sz="1600" spc="-15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P.</a:t>
            </a:r>
            <a:r>
              <a:rPr dirty="0" sz="1600" spc="6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Haskell,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15">
                <a:latin typeface="Arial"/>
                <a:cs typeface="Arial"/>
              </a:rPr>
              <a:t>Scott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D.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Berkowitz,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W</a:t>
            </a:r>
            <a:r>
              <a:rPr dirty="0" sz="1600" spc="-30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illiam</a:t>
            </a:r>
            <a:r>
              <a:rPr dirty="0" sz="1600" spc="-180">
                <a:latin typeface="Arial"/>
                <a:cs typeface="Arial"/>
              </a:rPr>
              <a:t> </a:t>
            </a:r>
            <a:r>
              <a:rPr dirty="0" sz="1600" spc="20">
                <a:latin typeface="Arial"/>
                <a:cs typeface="Arial"/>
              </a:rPr>
              <a:t>R.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Hiatt,</a:t>
            </a:r>
            <a:endParaRPr sz="1600">
              <a:latin typeface="Arial"/>
              <a:cs typeface="Arial"/>
            </a:endParaRPr>
          </a:p>
          <a:p>
            <a:pPr algn="ctr" marR="3175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for </a:t>
            </a:r>
            <a:r>
              <a:rPr dirty="0" sz="1600" spc="15">
                <a:latin typeface="Arial"/>
                <a:cs typeface="Arial"/>
              </a:rPr>
              <a:t>the </a:t>
            </a:r>
            <a:r>
              <a:rPr dirty="0" sz="1600" spc="5">
                <a:latin typeface="Arial"/>
                <a:cs typeface="Arial"/>
              </a:rPr>
              <a:t>VOYAGER </a:t>
            </a:r>
            <a:r>
              <a:rPr dirty="0" sz="1600" spc="-10">
                <a:latin typeface="Arial"/>
                <a:cs typeface="Arial"/>
              </a:rPr>
              <a:t>PAD </a:t>
            </a:r>
            <a:r>
              <a:rPr dirty="0" sz="1600" spc="10">
                <a:latin typeface="Arial"/>
                <a:cs typeface="Arial"/>
              </a:rPr>
              <a:t>Steering</a:t>
            </a:r>
            <a:r>
              <a:rPr dirty="0" sz="1600" spc="-35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Committee &amp; Investigators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2699"/>
              </a:lnSpc>
              <a:spcBef>
                <a:spcPts val="5"/>
              </a:spcBef>
            </a:pPr>
            <a:r>
              <a:rPr dirty="0" sz="1950" i="1">
                <a:latin typeface="Arial"/>
                <a:cs typeface="Arial"/>
              </a:rPr>
              <a:t>American </a:t>
            </a:r>
            <a:r>
              <a:rPr dirty="0" sz="1950" spc="-20" i="1">
                <a:latin typeface="Arial"/>
                <a:cs typeface="Arial"/>
              </a:rPr>
              <a:t>College </a:t>
            </a:r>
            <a:r>
              <a:rPr dirty="0" sz="1950" i="1">
                <a:latin typeface="Arial"/>
                <a:cs typeface="Arial"/>
              </a:rPr>
              <a:t>of </a:t>
            </a:r>
            <a:r>
              <a:rPr dirty="0" sz="1950" spc="-5" i="1">
                <a:latin typeface="Arial"/>
                <a:cs typeface="Arial"/>
              </a:rPr>
              <a:t>Cardiology </a:t>
            </a:r>
            <a:r>
              <a:rPr dirty="0" sz="1950" spc="-10" i="1">
                <a:latin typeface="Arial"/>
                <a:cs typeface="Arial"/>
              </a:rPr>
              <a:t>Virtual Scientific </a:t>
            </a:r>
            <a:r>
              <a:rPr dirty="0" sz="1950" spc="5" i="1">
                <a:latin typeface="Arial"/>
                <a:cs typeface="Arial"/>
              </a:rPr>
              <a:t>Sessions </a:t>
            </a:r>
            <a:r>
              <a:rPr dirty="0" sz="1950" i="1">
                <a:latin typeface="Arial"/>
                <a:cs typeface="Arial"/>
              </a:rPr>
              <a:t>2020  </a:t>
            </a:r>
            <a:r>
              <a:rPr dirty="0" sz="1950" spc="-5" i="1">
                <a:latin typeface="Arial"/>
                <a:cs typeface="Arial"/>
              </a:rPr>
              <a:t>Late-Breaking </a:t>
            </a:r>
            <a:r>
              <a:rPr dirty="0" sz="1950" spc="-15" i="1">
                <a:latin typeface="Arial"/>
                <a:cs typeface="Arial"/>
              </a:rPr>
              <a:t>Clinical</a:t>
            </a:r>
            <a:r>
              <a:rPr dirty="0" sz="1950" spc="75" i="1">
                <a:latin typeface="Arial"/>
                <a:cs typeface="Arial"/>
              </a:rPr>
              <a:t> </a:t>
            </a:r>
            <a:r>
              <a:rPr dirty="0" sz="1950" spc="-15" i="1">
                <a:latin typeface="Arial"/>
                <a:cs typeface="Arial"/>
              </a:rPr>
              <a:t>Trial</a:t>
            </a: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950" spc="20" i="1">
                <a:latin typeface="Arial"/>
                <a:cs typeface="Arial"/>
              </a:rPr>
              <a:t>March </a:t>
            </a:r>
            <a:r>
              <a:rPr dirty="0" sz="1950" spc="-5" i="1">
                <a:latin typeface="Arial"/>
                <a:cs typeface="Arial"/>
              </a:rPr>
              <a:t>28,</a:t>
            </a:r>
            <a:r>
              <a:rPr dirty="0" sz="1950" spc="55" i="1">
                <a:latin typeface="Arial"/>
                <a:cs typeface="Arial"/>
              </a:rPr>
              <a:t> </a:t>
            </a:r>
            <a:r>
              <a:rPr dirty="0" sz="1950" spc="-5" i="1">
                <a:latin typeface="Arial"/>
                <a:cs typeface="Arial"/>
              </a:rPr>
              <a:t>2020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8580"/>
            <a:ext cx="128778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76019" y="6468745"/>
            <a:ext cx="4032885" cy="3505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i="1">
                <a:latin typeface="Arial"/>
                <a:cs typeface="Arial"/>
              </a:rPr>
              <a:t>An</a:t>
            </a:r>
            <a:r>
              <a:rPr dirty="0" sz="1050" spc="-55" i="1">
                <a:latin typeface="Arial"/>
                <a:cs typeface="Arial"/>
              </a:rPr>
              <a:t> </a:t>
            </a:r>
            <a:r>
              <a:rPr dirty="0" sz="1050" spc="20" i="1">
                <a:latin typeface="Arial"/>
                <a:cs typeface="Arial"/>
              </a:rPr>
              <a:t>Academic</a:t>
            </a:r>
            <a:r>
              <a:rPr dirty="0" sz="1050" spc="-110" i="1">
                <a:latin typeface="Arial"/>
                <a:cs typeface="Arial"/>
              </a:rPr>
              <a:t> </a:t>
            </a:r>
            <a:r>
              <a:rPr dirty="0" sz="1050" spc="15" i="1">
                <a:latin typeface="Arial"/>
                <a:cs typeface="Arial"/>
              </a:rPr>
              <a:t>Research</a:t>
            </a:r>
            <a:r>
              <a:rPr dirty="0" sz="1050" spc="-114" i="1">
                <a:latin typeface="Arial"/>
                <a:cs typeface="Arial"/>
              </a:rPr>
              <a:t> </a:t>
            </a:r>
            <a:r>
              <a:rPr dirty="0" sz="1050" spc="10" i="1">
                <a:latin typeface="Arial"/>
                <a:cs typeface="Arial"/>
              </a:rPr>
              <a:t>Organization</a:t>
            </a:r>
            <a:r>
              <a:rPr dirty="0" sz="1050" spc="-110" i="1">
                <a:latin typeface="Arial"/>
                <a:cs typeface="Arial"/>
              </a:rPr>
              <a:t> </a:t>
            </a:r>
            <a:r>
              <a:rPr dirty="0" sz="1050" spc="10" i="1">
                <a:latin typeface="Arial"/>
                <a:cs typeface="Arial"/>
              </a:rPr>
              <a:t>Affiliated</a:t>
            </a:r>
            <a:r>
              <a:rPr dirty="0" sz="1050" spc="-114" i="1">
                <a:latin typeface="Arial"/>
                <a:cs typeface="Arial"/>
              </a:rPr>
              <a:t> </a:t>
            </a:r>
            <a:r>
              <a:rPr dirty="0" sz="1050" spc="25" i="1">
                <a:latin typeface="Arial"/>
                <a:cs typeface="Arial"/>
              </a:rPr>
              <a:t>with</a:t>
            </a:r>
            <a:r>
              <a:rPr dirty="0" sz="1050" spc="-110" i="1">
                <a:latin typeface="Arial"/>
                <a:cs typeface="Arial"/>
              </a:rPr>
              <a:t> </a:t>
            </a:r>
            <a:r>
              <a:rPr dirty="0" sz="1050" spc="10" i="1">
                <a:latin typeface="Arial"/>
                <a:cs typeface="Arial"/>
              </a:rPr>
              <a:t>the</a:t>
            </a:r>
            <a:r>
              <a:rPr dirty="0" sz="1050" spc="-114" i="1">
                <a:latin typeface="Arial"/>
                <a:cs typeface="Arial"/>
              </a:rPr>
              <a:t> </a:t>
            </a:r>
            <a:r>
              <a:rPr dirty="0" sz="1050" spc="10" i="1">
                <a:latin typeface="Arial"/>
                <a:cs typeface="Arial"/>
              </a:rPr>
              <a:t>University</a:t>
            </a:r>
            <a:r>
              <a:rPr dirty="0" sz="1050" spc="-110" i="1">
                <a:latin typeface="Arial"/>
                <a:cs typeface="Arial"/>
              </a:rPr>
              <a:t> </a:t>
            </a:r>
            <a:r>
              <a:rPr dirty="0" sz="1050" spc="-20" i="1">
                <a:latin typeface="Arial"/>
                <a:cs typeface="Arial"/>
              </a:rPr>
              <a:t>of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20" i="1">
                <a:latin typeface="Arial"/>
                <a:cs typeface="Arial"/>
              </a:rPr>
              <a:t>Colorado</a:t>
            </a:r>
            <a:r>
              <a:rPr dirty="0" sz="1050" spc="-125" i="1">
                <a:latin typeface="Arial"/>
                <a:cs typeface="Arial"/>
              </a:rPr>
              <a:t> </a:t>
            </a:r>
            <a:r>
              <a:rPr dirty="0" sz="1050" spc="10" i="1">
                <a:latin typeface="Arial"/>
                <a:cs typeface="Arial"/>
              </a:rPr>
              <a:t>School</a:t>
            </a:r>
            <a:r>
              <a:rPr dirty="0" sz="1050" spc="-60" i="1">
                <a:latin typeface="Arial"/>
                <a:cs typeface="Arial"/>
              </a:rPr>
              <a:t> </a:t>
            </a:r>
            <a:r>
              <a:rPr dirty="0" sz="1050" spc="10" i="1">
                <a:latin typeface="Arial"/>
                <a:cs typeface="Arial"/>
              </a:rPr>
              <a:t>of</a:t>
            </a:r>
            <a:r>
              <a:rPr dirty="0" sz="1050" spc="-114" i="1">
                <a:latin typeface="Arial"/>
                <a:cs typeface="Arial"/>
              </a:rPr>
              <a:t> </a:t>
            </a:r>
            <a:r>
              <a:rPr dirty="0" sz="1050" spc="25" i="1">
                <a:latin typeface="Arial"/>
                <a:cs typeface="Arial"/>
              </a:rPr>
              <a:t>Medicine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" y="6111240"/>
            <a:ext cx="1592580" cy="67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15439" y="6149340"/>
            <a:ext cx="632460" cy="320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18715" y="142470"/>
            <a:ext cx="2782760" cy="295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5607" y="108648"/>
            <a:ext cx="113722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Steering Committee </a:t>
            </a:r>
            <a:r>
              <a:rPr dirty="0" sz="3600" spc="-5"/>
              <a:t>and National </a:t>
            </a:r>
            <a:r>
              <a:rPr dirty="0" sz="3600" spc="-10"/>
              <a:t>Lead</a:t>
            </a:r>
            <a:r>
              <a:rPr dirty="0" sz="3600" spc="50"/>
              <a:t> </a:t>
            </a:r>
            <a:r>
              <a:rPr dirty="0" sz="3600" spc="-5"/>
              <a:t>Investigators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4620" y="1011872"/>
            <a:ext cx="1988820" cy="51441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350" b="1" i="1">
                <a:solidFill>
                  <a:srgbClr val="C00000"/>
                </a:solidFill>
                <a:latin typeface="Arial"/>
                <a:cs typeface="Arial"/>
              </a:rPr>
              <a:t>Finland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10" b="1">
                <a:latin typeface="Arial"/>
                <a:cs typeface="Arial"/>
              </a:rPr>
              <a:t>M.</a:t>
            </a:r>
            <a:r>
              <a:rPr dirty="0" sz="1350" spc="1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Venermo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France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25" b="1">
                <a:latin typeface="Arial"/>
                <a:cs typeface="Arial"/>
              </a:rPr>
              <a:t>A.</a:t>
            </a:r>
            <a:r>
              <a:rPr dirty="0" sz="1350" spc="25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Bura-Rivière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15" b="1">
                <a:latin typeface="Arial"/>
                <a:cs typeface="Arial"/>
              </a:rPr>
              <a:t>J. </a:t>
            </a:r>
            <a:r>
              <a:rPr dirty="0" sz="1350" spc="25" b="1">
                <a:latin typeface="Arial"/>
                <a:cs typeface="Arial"/>
              </a:rPr>
              <a:t>Baptiste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Ricco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Germany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25" b="1">
                <a:latin typeface="Arial"/>
                <a:cs typeface="Arial"/>
              </a:rPr>
              <a:t>D. </a:t>
            </a:r>
            <a:r>
              <a:rPr dirty="0" sz="1350" spc="30" b="1">
                <a:latin typeface="Arial"/>
                <a:cs typeface="Arial"/>
              </a:rPr>
              <a:t>Scheinert</a:t>
            </a:r>
            <a:r>
              <a:rPr dirty="0" sz="1350" spc="-17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(Co-Chair)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25" b="1">
                <a:latin typeface="Arial"/>
                <a:cs typeface="Arial"/>
              </a:rPr>
              <a:t>H.</a:t>
            </a:r>
            <a:r>
              <a:rPr dirty="0" sz="1350" spc="1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Lawall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Hungary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0" b="1">
                <a:latin typeface="Arial"/>
                <a:cs typeface="Arial"/>
              </a:rPr>
              <a:t>L. </a:t>
            </a:r>
            <a:r>
              <a:rPr dirty="0" sz="1350" b="1">
                <a:latin typeface="Arial"/>
                <a:cs typeface="Arial"/>
              </a:rPr>
              <a:t>Matyas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-20" b="1" i="1">
                <a:solidFill>
                  <a:srgbClr val="C00000"/>
                </a:solidFill>
                <a:latin typeface="Arial"/>
                <a:cs typeface="Arial"/>
              </a:rPr>
              <a:t>Italy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25" b="1">
                <a:latin typeface="Arial"/>
                <a:cs typeface="Arial"/>
              </a:rPr>
              <a:t>C.</a:t>
            </a:r>
            <a:r>
              <a:rPr dirty="0" sz="1350" spc="1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Rabbia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0" b="1">
                <a:latin typeface="Arial"/>
                <a:cs typeface="Arial"/>
              </a:rPr>
              <a:t>M. </a:t>
            </a:r>
            <a:r>
              <a:rPr dirty="0" sz="1350" spc="35" b="1">
                <a:latin typeface="Arial"/>
                <a:cs typeface="Arial"/>
              </a:rPr>
              <a:t>Antonella</a:t>
            </a:r>
            <a:r>
              <a:rPr dirty="0" sz="1350" spc="-135" b="1">
                <a:latin typeface="Arial"/>
                <a:cs typeface="Arial"/>
              </a:rPr>
              <a:t> </a:t>
            </a:r>
            <a:r>
              <a:rPr dirty="0" sz="1350" spc="40" b="1">
                <a:latin typeface="Arial"/>
                <a:cs typeface="Arial"/>
              </a:rPr>
              <a:t>Ruffino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10" b="1">
                <a:latin typeface="Arial"/>
                <a:cs typeface="Arial"/>
              </a:rPr>
              <a:t>F.</a:t>
            </a:r>
            <a:r>
              <a:rPr dirty="0" sz="1350" spc="15" b="1">
                <a:latin typeface="Arial"/>
                <a:cs typeface="Arial"/>
              </a:rPr>
              <a:t> Violi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-5" b="1" i="1">
                <a:solidFill>
                  <a:srgbClr val="C00000"/>
                </a:solidFill>
                <a:latin typeface="Arial"/>
                <a:cs typeface="Arial"/>
              </a:rPr>
              <a:t>Japan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25" b="1">
                <a:latin typeface="Arial"/>
                <a:cs typeface="Arial"/>
              </a:rPr>
              <a:t>H.</a:t>
            </a:r>
            <a:r>
              <a:rPr dirty="0" sz="1350" spc="15" b="1">
                <a:latin typeface="Arial"/>
                <a:cs typeface="Arial"/>
              </a:rPr>
              <a:t> Shigematsu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b="1">
                <a:latin typeface="Arial"/>
                <a:cs typeface="Arial"/>
              </a:rPr>
              <a:t>Y.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Soga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b="1">
                <a:latin typeface="Arial"/>
                <a:cs typeface="Arial"/>
              </a:rPr>
              <a:t>Y.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Yonemitsu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350" b="1" i="1">
                <a:solidFill>
                  <a:srgbClr val="C00000"/>
                </a:solidFill>
                <a:latin typeface="Arial"/>
                <a:cs typeface="Arial"/>
              </a:rPr>
              <a:t>Latvia/Lithuania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25" b="1">
                <a:latin typeface="Arial"/>
                <a:cs typeface="Arial"/>
              </a:rPr>
              <a:t>D.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Krievins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8991" y="1011872"/>
            <a:ext cx="1649095" cy="514413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Netherlands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10" b="1">
                <a:latin typeface="Arial"/>
                <a:cs typeface="Arial"/>
              </a:rPr>
              <a:t>F.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Moll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-5" b="1" i="1">
                <a:solidFill>
                  <a:srgbClr val="C00000"/>
                </a:solidFill>
                <a:latin typeface="Arial"/>
                <a:cs typeface="Arial"/>
              </a:rPr>
              <a:t>Poland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25" b="1">
                <a:latin typeface="Arial"/>
                <a:cs typeface="Arial"/>
              </a:rPr>
              <a:t>A.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Jawien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Portugal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25" b="1">
                <a:latin typeface="Arial"/>
                <a:cs typeface="Arial"/>
              </a:rPr>
              <a:t>A.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Mansilha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b="1" i="1">
                <a:solidFill>
                  <a:srgbClr val="C00000"/>
                </a:solidFill>
                <a:latin typeface="Arial"/>
                <a:cs typeface="Arial"/>
              </a:rPr>
              <a:t>Romania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-35" b="1">
                <a:latin typeface="Arial"/>
                <a:cs typeface="Arial"/>
              </a:rPr>
              <a:t>I.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Coman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Russia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25" b="1">
                <a:latin typeface="Arial"/>
                <a:cs typeface="Arial"/>
              </a:rPr>
              <a:t>A.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Svetlikov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Serbia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-35" b="1">
                <a:latin typeface="Arial"/>
                <a:cs typeface="Arial"/>
              </a:rPr>
              <a:t>I.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Koncar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Slovokia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15" b="1">
                <a:latin typeface="Arial"/>
                <a:cs typeface="Arial"/>
              </a:rPr>
              <a:t>J.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Maďarič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South</a:t>
            </a:r>
            <a:r>
              <a:rPr dirty="0" sz="1350" spc="2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Korea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25" b="1">
                <a:latin typeface="Arial"/>
                <a:cs typeface="Arial"/>
              </a:rPr>
              <a:t>D.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Choi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-5" b="1" i="1">
                <a:solidFill>
                  <a:srgbClr val="C00000"/>
                </a:solidFill>
                <a:latin typeface="Arial"/>
                <a:cs typeface="Arial"/>
              </a:rPr>
              <a:t>Spain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b="1">
                <a:latin typeface="Arial"/>
                <a:cs typeface="Arial"/>
              </a:rPr>
              <a:t>V. </a:t>
            </a:r>
            <a:r>
              <a:rPr dirty="0" sz="1350" spc="10" b="1">
                <a:latin typeface="Arial"/>
                <a:cs typeface="Arial"/>
              </a:rPr>
              <a:t>Riambau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Alonso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Sweden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0" b="1">
                <a:latin typeface="Arial"/>
                <a:cs typeface="Arial"/>
              </a:rPr>
              <a:t>L.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Norgren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5615" y="1011872"/>
            <a:ext cx="2378710" cy="463359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Switzerland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-35" b="1">
                <a:latin typeface="Arial"/>
                <a:cs typeface="Arial"/>
              </a:rPr>
              <a:t>I.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Baumgartner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-5" b="1" i="1">
                <a:solidFill>
                  <a:srgbClr val="C00000"/>
                </a:solidFill>
                <a:latin typeface="Arial"/>
                <a:cs typeface="Arial"/>
              </a:rPr>
              <a:t>Taiwan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5" b="1">
                <a:latin typeface="Arial"/>
                <a:cs typeface="Arial"/>
              </a:rPr>
              <a:t>S. </a:t>
            </a:r>
            <a:r>
              <a:rPr dirty="0" sz="1350" spc="30" b="1">
                <a:latin typeface="Arial"/>
                <a:cs typeface="Arial"/>
              </a:rPr>
              <a:t>Shen</a:t>
            </a:r>
            <a:r>
              <a:rPr dirty="0" sz="1350" spc="4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Wang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-5" b="1" i="1">
                <a:solidFill>
                  <a:srgbClr val="C00000"/>
                </a:solidFill>
                <a:latin typeface="Arial"/>
                <a:cs typeface="Arial"/>
              </a:rPr>
              <a:t>Thailand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b="1">
                <a:latin typeface="Arial"/>
                <a:cs typeface="Arial"/>
              </a:rPr>
              <a:t>P.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Mutirangura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Ukraine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-35" b="1">
                <a:latin typeface="Arial"/>
                <a:cs typeface="Arial"/>
              </a:rPr>
              <a:t>I.</a:t>
            </a:r>
            <a:r>
              <a:rPr dirty="0" sz="1350" spc="7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Gudz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United</a:t>
            </a:r>
            <a:r>
              <a:rPr dirty="0" sz="1350" spc="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Kingdom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5" b="1">
                <a:latin typeface="Arial"/>
                <a:cs typeface="Arial"/>
              </a:rPr>
              <a:t>G.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Hamilton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United</a:t>
            </a:r>
            <a:r>
              <a:rPr dirty="0" sz="1350" spc="3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States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25" b="1">
                <a:latin typeface="Arial"/>
                <a:cs typeface="Arial"/>
              </a:rPr>
              <a:t>A. Hirsch</a:t>
            </a:r>
            <a:r>
              <a:rPr dirty="0" sz="1350" spc="-204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(Co-Chair)*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25" b="1">
                <a:latin typeface="Arial"/>
                <a:cs typeface="Arial"/>
              </a:rPr>
              <a:t>R. </a:t>
            </a:r>
            <a:r>
              <a:rPr dirty="0" sz="1350" spc="30" b="1">
                <a:latin typeface="Arial"/>
                <a:cs typeface="Arial"/>
              </a:rPr>
              <a:t>Powell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(Co-Chair)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dirty="0" sz="1350" spc="15" b="1">
                <a:latin typeface="Arial"/>
                <a:cs typeface="Arial"/>
              </a:rPr>
              <a:t>J.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55" b="1">
                <a:latin typeface="Arial"/>
                <a:cs typeface="Arial"/>
              </a:rPr>
              <a:t>Chung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350" spc="15" b="1">
                <a:latin typeface="Arial"/>
                <a:cs typeface="Arial"/>
              </a:rPr>
              <a:t>J. </a:t>
            </a:r>
            <a:r>
              <a:rPr dirty="0" sz="1350" spc="25" b="1">
                <a:latin typeface="Arial"/>
                <a:cs typeface="Arial"/>
              </a:rPr>
              <a:t>Kittelson</a:t>
            </a:r>
            <a:r>
              <a:rPr dirty="0" sz="1350" spc="-12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(Biostatistician)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15" b="1">
                <a:latin typeface="Arial"/>
                <a:cs typeface="Arial"/>
              </a:rPr>
              <a:t>J.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Mills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350" spc="15" b="1">
                <a:latin typeface="Arial"/>
                <a:cs typeface="Arial"/>
              </a:rPr>
              <a:t>J.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Mustapha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350" spc="10" b="1">
                <a:latin typeface="Arial"/>
                <a:cs typeface="Arial"/>
              </a:rPr>
              <a:t>F. </a:t>
            </a:r>
            <a:r>
              <a:rPr dirty="0" sz="1350" spc="15" b="1">
                <a:latin typeface="Arial"/>
                <a:cs typeface="Arial"/>
              </a:rPr>
              <a:t>Saab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657" y="1011872"/>
            <a:ext cx="1887220" cy="5424170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marL="561340">
              <a:lnSpc>
                <a:spcPct val="100000"/>
              </a:lnSpc>
              <a:spcBef>
                <a:spcPts val="455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Argentina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0"/>
              </a:spcBef>
            </a:pPr>
            <a:r>
              <a:rPr dirty="0" sz="1350" spc="25" b="1">
                <a:latin typeface="Arial"/>
                <a:cs typeface="Arial"/>
              </a:rPr>
              <a:t>R.</a:t>
            </a:r>
            <a:r>
              <a:rPr dirty="0" sz="1350" spc="-7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Diaz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5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Austria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0"/>
              </a:spcBef>
            </a:pPr>
            <a:r>
              <a:rPr dirty="0" sz="1350" spc="10" b="1">
                <a:latin typeface="Arial"/>
                <a:cs typeface="Arial"/>
              </a:rPr>
              <a:t>M.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Brodmann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5"/>
              </a:spcBef>
            </a:pPr>
            <a:r>
              <a:rPr dirty="0" sz="1350" spc="15" b="1" i="1">
                <a:solidFill>
                  <a:srgbClr val="C00000"/>
                </a:solidFill>
                <a:latin typeface="Arial"/>
                <a:cs typeface="Arial"/>
              </a:rPr>
              <a:t>Belgium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10" b="1">
                <a:latin typeface="Arial"/>
                <a:cs typeface="Arial"/>
              </a:rPr>
              <a:t>F.</a:t>
            </a:r>
            <a:r>
              <a:rPr dirty="0" sz="135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Vermassen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5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Brazil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25" b="1">
                <a:latin typeface="Arial"/>
                <a:cs typeface="Arial"/>
              </a:rPr>
              <a:t>D.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Brasil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5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Bulgaria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5" b="1">
                <a:latin typeface="Arial"/>
                <a:cs typeface="Arial"/>
              </a:rPr>
              <a:t>V.</a:t>
            </a:r>
            <a:r>
              <a:rPr dirty="0" sz="1350" spc="30" b="1">
                <a:latin typeface="Arial"/>
                <a:cs typeface="Arial"/>
              </a:rPr>
              <a:t> Chervenkoff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-5" b="1" i="1">
                <a:solidFill>
                  <a:srgbClr val="C00000"/>
                </a:solidFill>
                <a:latin typeface="Arial"/>
                <a:cs typeface="Arial"/>
              </a:rPr>
              <a:t>Canada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5"/>
              </a:spcBef>
            </a:pPr>
            <a:r>
              <a:rPr dirty="0" sz="1350" spc="25" b="1">
                <a:latin typeface="Arial"/>
                <a:cs typeface="Arial"/>
              </a:rPr>
              <a:t>D.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Szalay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20" b="1" i="1">
                <a:solidFill>
                  <a:srgbClr val="C00000"/>
                </a:solidFill>
                <a:latin typeface="Arial"/>
                <a:cs typeface="Arial"/>
              </a:rPr>
              <a:t>Czech</a:t>
            </a:r>
            <a:r>
              <a:rPr dirty="0" sz="1350" spc="-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Republic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5"/>
              </a:spcBef>
            </a:pPr>
            <a:r>
              <a:rPr dirty="0" sz="1350" spc="25" b="1">
                <a:latin typeface="Arial"/>
                <a:cs typeface="Arial"/>
              </a:rPr>
              <a:t>K.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Roztocil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5" b="1" i="1">
                <a:solidFill>
                  <a:srgbClr val="C00000"/>
                </a:solidFill>
                <a:latin typeface="Arial"/>
                <a:cs typeface="Arial"/>
              </a:rPr>
              <a:t>China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5"/>
              </a:spcBef>
            </a:pPr>
            <a:r>
              <a:rPr dirty="0" sz="1350" spc="-5" b="1">
                <a:latin typeface="Arial"/>
                <a:cs typeface="Arial"/>
              </a:rPr>
              <a:t>W. </a:t>
            </a:r>
            <a:r>
              <a:rPr dirty="0" sz="1350" spc="15" b="1">
                <a:latin typeface="Arial"/>
                <a:cs typeface="Arial"/>
              </a:rPr>
              <a:t>Fu </a:t>
            </a:r>
            <a:r>
              <a:rPr dirty="0" sz="1350" spc="5" b="1">
                <a:latin typeface="Arial"/>
                <a:cs typeface="Arial"/>
              </a:rPr>
              <a:t>/ </a:t>
            </a:r>
            <a:r>
              <a:rPr dirty="0" sz="1350" spc="-20" b="1">
                <a:latin typeface="Arial"/>
                <a:cs typeface="Arial"/>
              </a:rPr>
              <a:t>Z.</a:t>
            </a:r>
            <a:r>
              <a:rPr dirty="0" sz="1350" spc="18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Shi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60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Denmark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5"/>
              </a:spcBef>
            </a:pPr>
            <a:r>
              <a:rPr dirty="0" sz="1350" spc="25" b="1">
                <a:latin typeface="Arial"/>
                <a:cs typeface="Arial"/>
              </a:rPr>
              <a:t>H.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Sillesen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359"/>
              </a:spcBef>
            </a:pPr>
            <a:r>
              <a:rPr dirty="0" sz="1350" spc="10" b="1" i="1">
                <a:solidFill>
                  <a:srgbClr val="C00000"/>
                </a:solidFill>
                <a:latin typeface="Arial"/>
                <a:cs typeface="Arial"/>
              </a:rPr>
              <a:t>Estonia</a:t>
            </a:r>
            <a:endParaRPr sz="1350">
              <a:latin typeface="Arial"/>
              <a:cs typeface="Arial"/>
            </a:endParaRPr>
          </a:p>
          <a:p>
            <a:pPr marL="561340">
              <a:lnSpc>
                <a:spcPct val="100000"/>
              </a:lnSpc>
              <a:spcBef>
                <a:spcPts val="420"/>
              </a:spcBef>
            </a:pPr>
            <a:r>
              <a:rPr dirty="0" sz="1350" spc="5" b="1">
                <a:latin typeface="Arial"/>
                <a:cs typeface="Arial"/>
              </a:rPr>
              <a:t>P.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Põder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1200" spc="-15" b="1" i="1">
                <a:latin typeface="Arial"/>
                <a:cs typeface="Arial"/>
              </a:rPr>
              <a:t>*Deceased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3737" y="60324"/>
            <a:ext cx="396240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/>
              <a:t>Global</a:t>
            </a:r>
            <a:r>
              <a:rPr dirty="0" sz="3600" spc="-110"/>
              <a:t> </a:t>
            </a:r>
            <a:r>
              <a:rPr dirty="0" sz="3600" spc="-5"/>
              <a:t>Enrollment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53909" y="376872"/>
            <a:ext cx="433768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6,564 </a:t>
            </a:r>
            <a:r>
              <a:rPr dirty="0" sz="1800" spc="-5" b="1">
                <a:solidFill>
                  <a:srgbClr val="6F2F9F"/>
                </a:solidFill>
                <a:latin typeface="Arial"/>
                <a:cs typeface="Arial"/>
              </a:rPr>
              <a:t>patients </a:t>
            </a:r>
            <a:r>
              <a:rPr dirty="0" sz="1800" spc="-10" b="1">
                <a:solidFill>
                  <a:srgbClr val="6F2F9F"/>
                </a:solidFill>
                <a:latin typeface="Arial"/>
                <a:cs typeface="Arial"/>
              </a:rPr>
              <a:t>randomized 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at </a:t>
            </a:r>
            <a:r>
              <a:rPr dirty="0" sz="1800" spc="10" b="1">
                <a:solidFill>
                  <a:srgbClr val="6F2F9F"/>
                </a:solidFill>
                <a:latin typeface="Arial"/>
                <a:cs typeface="Arial"/>
              </a:rPr>
              <a:t>534 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sites  </a:t>
            </a:r>
            <a:r>
              <a:rPr dirty="0" sz="1800" spc="-15" b="1">
                <a:solidFill>
                  <a:srgbClr val="6F2F9F"/>
                </a:solidFill>
                <a:latin typeface="Arial"/>
                <a:cs typeface="Arial"/>
              </a:rPr>
              <a:t>in 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34 </a:t>
            </a:r>
            <a:r>
              <a:rPr dirty="0" sz="1800" spc="-5" b="1">
                <a:solidFill>
                  <a:srgbClr val="6F2F9F"/>
                </a:solidFill>
                <a:latin typeface="Arial"/>
                <a:cs typeface="Arial"/>
              </a:rPr>
              <a:t>countries </a:t>
            </a:r>
            <a:r>
              <a:rPr dirty="0" sz="1800" spc="15" b="1">
                <a:solidFill>
                  <a:srgbClr val="6F2F9F"/>
                </a:solidFill>
                <a:latin typeface="Arial"/>
                <a:cs typeface="Arial"/>
              </a:rPr>
              <a:t>between 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7/2015 </a:t>
            </a:r>
            <a:r>
              <a:rPr dirty="0" sz="1800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800" spc="-2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6F2F9F"/>
                </a:solidFill>
                <a:latin typeface="Arial"/>
                <a:cs typeface="Arial"/>
              </a:rPr>
              <a:t>1/2018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75354" y="5080000"/>
            <a:ext cx="7194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solidFill>
                  <a:srgbClr val="FFFFFF"/>
                </a:solidFill>
                <a:latin typeface="Arial"/>
                <a:cs typeface="Arial"/>
              </a:rPr>
              <a:t>Brazil:</a:t>
            </a: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185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25294" y="2857182"/>
            <a:ext cx="841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Canada: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170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69225" y="3667696"/>
            <a:ext cx="7270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China: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211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83080" y="1373505"/>
            <a:ext cx="8886698" cy="5329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023220" y="5542660"/>
            <a:ext cx="70358" cy="779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058416" y="3460813"/>
            <a:ext cx="123444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5" b="1">
                <a:solidFill>
                  <a:srgbClr val="FFFFFF"/>
                </a:solidFill>
                <a:latin typeface="Arial"/>
                <a:cs typeface="Arial"/>
              </a:rPr>
              <a:t>United </a:t>
            </a:r>
            <a:r>
              <a:rPr dirty="0" sz="1050" spc="20" b="1">
                <a:solidFill>
                  <a:srgbClr val="FFFFFF"/>
                </a:solidFill>
                <a:latin typeface="Arial"/>
                <a:cs typeface="Arial"/>
              </a:rPr>
              <a:t>States:</a:t>
            </a:r>
            <a:r>
              <a:rPr dirty="0" sz="10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524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21600" y="2807017"/>
            <a:ext cx="7956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Russia:</a:t>
            </a:r>
            <a:r>
              <a:rPr dirty="0" sz="10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188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3765" y="1591310"/>
            <a:ext cx="947419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35" b="1">
                <a:latin typeface="Arial"/>
                <a:cs typeface="Arial"/>
              </a:rPr>
              <a:t>Germany:</a:t>
            </a:r>
            <a:r>
              <a:rPr dirty="0" sz="1050" spc="-10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594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45454" y="1801494"/>
            <a:ext cx="52895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latin typeface="Arial"/>
                <a:cs typeface="Arial"/>
              </a:rPr>
              <a:t>Poland: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latin typeface="Arial"/>
                <a:cs typeface="Arial"/>
              </a:rPr>
              <a:t>168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3509" y="4385564"/>
            <a:ext cx="6127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Italy:</a:t>
            </a:r>
            <a:r>
              <a:rPr dirty="0" sz="1050" spc="-12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184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7254" y="1672907"/>
            <a:ext cx="62738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B</a:t>
            </a:r>
            <a:r>
              <a:rPr dirty="0" sz="1050" spc="70" b="1">
                <a:latin typeface="Arial"/>
                <a:cs typeface="Arial"/>
              </a:rPr>
              <a:t>e</a:t>
            </a:r>
            <a:r>
              <a:rPr dirty="0" sz="1050" spc="10" b="1">
                <a:latin typeface="Arial"/>
                <a:cs typeface="Arial"/>
              </a:rPr>
              <a:t>lg</a:t>
            </a:r>
            <a:r>
              <a:rPr dirty="0" sz="1050" b="1">
                <a:latin typeface="Arial"/>
                <a:cs typeface="Arial"/>
              </a:rPr>
              <a:t>i</a:t>
            </a:r>
            <a:r>
              <a:rPr dirty="0" sz="1050" spc="15" b="1">
                <a:latin typeface="Arial"/>
                <a:cs typeface="Arial"/>
              </a:rPr>
              <a:t>u</a:t>
            </a:r>
            <a:r>
              <a:rPr dirty="0" sz="1050" spc="80" b="1">
                <a:latin typeface="Arial"/>
                <a:cs typeface="Arial"/>
              </a:rPr>
              <a:t>m</a:t>
            </a:r>
            <a:r>
              <a:rPr dirty="0" sz="1050" spc="10" b="1">
                <a:latin typeface="Arial"/>
                <a:cs typeface="Arial"/>
              </a:rPr>
              <a:t>:</a:t>
            </a:r>
            <a:endParaRPr sz="10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37254" y="1846961"/>
            <a:ext cx="156464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07365" algn="l"/>
              </a:tabLst>
            </a:pPr>
            <a:r>
              <a:rPr dirty="0" baseline="2645" sz="1575" spc="15" b="1">
                <a:latin typeface="Arial"/>
                <a:cs typeface="Arial"/>
              </a:rPr>
              <a:t>126	</a:t>
            </a:r>
            <a:r>
              <a:rPr dirty="0" sz="1050" spc="20" b="1">
                <a:latin typeface="Arial"/>
                <a:cs typeface="Arial"/>
              </a:rPr>
              <a:t>Netherlands:</a:t>
            </a:r>
            <a:r>
              <a:rPr dirty="0" sz="1050" spc="-3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78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47334" y="1415097"/>
            <a:ext cx="7950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40" b="1">
                <a:latin typeface="Arial"/>
                <a:cs typeface="Arial"/>
              </a:rPr>
              <a:t>Sweden:</a:t>
            </a:r>
            <a:r>
              <a:rPr dirty="0" sz="1050" spc="-11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42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56201" y="1241996"/>
            <a:ext cx="864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30" b="1">
                <a:latin typeface="Arial"/>
                <a:cs typeface="Arial"/>
              </a:rPr>
              <a:t>Denmark: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78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46470" y="2139695"/>
            <a:ext cx="2140585" cy="1353185"/>
          </a:xfrm>
          <a:custGeom>
            <a:avLst/>
            <a:gdLst/>
            <a:ahLst/>
            <a:cxnLst/>
            <a:rect l="l" t="t" r="r" b="b"/>
            <a:pathLst>
              <a:path w="2140584" h="1353185">
                <a:moveTo>
                  <a:pt x="44068" y="1280159"/>
                </a:moveTo>
                <a:lnTo>
                  <a:pt x="0" y="1353057"/>
                </a:lnTo>
                <a:lnTo>
                  <a:pt x="84835" y="1344676"/>
                </a:lnTo>
                <a:lnTo>
                  <a:pt x="72076" y="1324482"/>
                </a:lnTo>
                <a:lnTo>
                  <a:pt x="57150" y="1324482"/>
                </a:lnTo>
                <a:lnTo>
                  <a:pt x="50291" y="1313814"/>
                </a:lnTo>
                <a:lnTo>
                  <a:pt x="61048" y="1307030"/>
                </a:lnTo>
                <a:lnTo>
                  <a:pt x="44068" y="1280159"/>
                </a:lnTo>
                <a:close/>
              </a:path>
              <a:path w="2140584" h="1353185">
                <a:moveTo>
                  <a:pt x="61048" y="1307030"/>
                </a:moveTo>
                <a:lnTo>
                  <a:pt x="50291" y="1313814"/>
                </a:lnTo>
                <a:lnTo>
                  <a:pt x="57150" y="1324482"/>
                </a:lnTo>
                <a:lnTo>
                  <a:pt x="67822" y="1317751"/>
                </a:lnTo>
                <a:lnTo>
                  <a:pt x="61048" y="1307030"/>
                </a:lnTo>
                <a:close/>
              </a:path>
              <a:path w="2140584" h="1353185">
                <a:moveTo>
                  <a:pt x="67822" y="1317751"/>
                </a:moveTo>
                <a:lnTo>
                  <a:pt x="57150" y="1324482"/>
                </a:lnTo>
                <a:lnTo>
                  <a:pt x="72076" y="1324482"/>
                </a:lnTo>
                <a:lnTo>
                  <a:pt x="67822" y="1317751"/>
                </a:lnTo>
                <a:close/>
              </a:path>
              <a:path w="2140584" h="1353185">
                <a:moveTo>
                  <a:pt x="2133346" y="0"/>
                </a:moveTo>
                <a:lnTo>
                  <a:pt x="61048" y="1307030"/>
                </a:lnTo>
                <a:lnTo>
                  <a:pt x="67822" y="1317751"/>
                </a:lnTo>
                <a:lnTo>
                  <a:pt x="2140204" y="10667"/>
                </a:lnTo>
                <a:lnTo>
                  <a:pt x="2133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930768" y="1965324"/>
            <a:ext cx="8947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Bulgaria:</a:t>
            </a:r>
            <a:r>
              <a:rPr dirty="0" sz="1050" spc="2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737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29963" y="3546347"/>
            <a:ext cx="541020" cy="76200"/>
          </a:xfrm>
          <a:custGeom>
            <a:avLst/>
            <a:gdLst/>
            <a:ahLst/>
            <a:cxnLst/>
            <a:rect l="l" t="t" r="r" b="b"/>
            <a:pathLst>
              <a:path w="541020" h="76200">
                <a:moveTo>
                  <a:pt x="465074" y="0"/>
                </a:moveTo>
                <a:lnTo>
                  <a:pt x="464598" y="31691"/>
                </a:lnTo>
                <a:lnTo>
                  <a:pt x="477265" y="31876"/>
                </a:lnTo>
                <a:lnTo>
                  <a:pt x="477138" y="44576"/>
                </a:lnTo>
                <a:lnTo>
                  <a:pt x="464405" y="44576"/>
                </a:lnTo>
                <a:lnTo>
                  <a:pt x="463931" y="76200"/>
                </a:lnTo>
                <a:lnTo>
                  <a:pt x="529342" y="44576"/>
                </a:lnTo>
                <a:lnTo>
                  <a:pt x="477138" y="44576"/>
                </a:lnTo>
                <a:lnTo>
                  <a:pt x="464408" y="44390"/>
                </a:lnTo>
                <a:lnTo>
                  <a:pt x="529728" y="44390"/>
                </a:lnTo>
                <a:lnTo>
                  <a:pt x="540638" y="39115"/>
                </a:lnTo>
                <a:lnTo>
                  <a:pt x="465074" y="0"/>
                </a:lnTo>
                <a:close/>
              </a:path>
              <a:path w="541020" h="76200">
                <a:moveTo>
                  <a:pt x="464598" y="31691"/>
                </a:moveTo>
                <a:lnTo>
                  <a:pt x="464408" y="44390"/>
                </a:lnTo>
                <a:lnTo>
                  <a:pt x="477138" y="44576"/>
                </a:lnTo>
                <a:lnTo>
                  <a:pt x="477265" y="31876"/>
                </a:lnTo>
                <a:lnTo>
                  <a:pt x="464598" y="31691"/>
                </a:lnTo>
                <a:close/>
              </a:path>
              <a:path w="541020" h="76200">
                <a:moveTo>
                  <a:pt x="253" y="24891"/>
                </a:moveTo>
                <a:lnTo>
                  <a:pt x="0" y="37591"/>
                </a:lnTo>
                <a:lnTo>
                  <a:pt x="464408" y="44390"/>
                </a:lnTo>
                <a:lnTo>
                  <a:pt x="464598" y="31691"/>
                </a:lnTo>
                <a:lnTo>
                  <a:pt x="253" y="24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15690" y="6228384"/>
            <a:ext cx="506095" cy="205740"/>
          </a:xfrm>
          <a:custGeom>
            <a:avLst/>
            <a:gdLst/>
            <a:ahLst/>
            <a:cxnLst/>
            <a:rect l="l" t="t" r="r" b="b"/>
            <a:pathLst>
              <a:path w="506095" h="205739">
                <a:moveTo>
                  <a:pt x="73491" y="29685"/>
                </a:moveTo>
                <a:lnTo>
                  <a:pt x="69008" y="41546"/>
                </a:lnTo>
                <a:lnTo>
                  <a:pt x="501269" y="205613"/>
                </a:lnTo>
                <a:lnTo>
                  <a:pt x="505840" y="193738"/>
                </a:lnTo>
                <a:lnTo>
                  <a:pt x="73491" y="29685"/>
                </a:lnTo>
                <a:close/>
              </a:path>
              <a:path w="506095" h="205739">
                <a:moveTo>
                  <a:pt x="84709" y="0"/>
                </a:moveTo>
                <a:lnTo>
                  <a:pt x="0" y="8585"/>
                </a:lnTo>
                <a:lnTo>
                  <a:pt x="57785" y="71247"/>
                </a:lnTo>
                <a:lnTo>
                  <a:pt x="69008" y="41546"/>
                </a:lnTo>
                <a:lnTo>
                  <a:pt x="57150" y="37045"/>
                </a:lnTo>
                <a:lnTo>
                  <a:pt x="61595" y="25171"/>
                </a:lnTo>
                <a:lnTo>
                  <a:pt x="75196" y="25171"/>
                </a:lnTo>
                <a:lnTo>
                  <a:pt x="84709" y="0"/>
                </a:lnTo>
                <a:close/>
              </a:path>
              <a:path w="506095" h="205739">
                <a:moveTo>
                  <a:pt x="61595" y="25171"/>
                </a:moveTo>
                <a:lnTo>
                  <a:pt x="57150" y="37045"/>
                </a:lnTo>
                <a:lnTo>
                  <a:pt x="69008" y="41546"/>
                </a:lnTo>
                <a:lnTo>
                  <a:pt x="73491" y="29685"/>
                </a:lnTo>
                <a:lnTo>
                  <a:pt x="61595" y="25171"/>
                </a:lnTo>
                <a:close/>
              </a:path>
              <a:path w="506095" h="205739">
                <a:moveTo>
                  <a:pt x="75196" y="25171"/>
                </a:moveTo>
                <a:lnTo>
                  <a:pt x="61595" y="25171"/>
                </a:lnTo>
                <a:lnTo>
                  <a:pt x="73491" y="29685"/>
                </a:lnTo>
                <a:lnTo>
                  <a:pt x="75196" y="251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200271" y="6336029"/>
            <a:ext cx="99314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Argentina: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299</a:t>
            </a:r>
            <a:endParaRPr sz="10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34763" y="3277742"/>
            <a:ext cx="824230" cy="76200"/>
          </a:xfrm>
          <a:custGeom>
            <a:avLst/>
            <a:gdLst/>
            <a:ahLst/>
            <a:cxnLst/>
            <a:rect l="l" t="t" r="r" b="b"/>
            <a:pathLst>
              <a:path w="824229" h="76200">
                <a:moveTo>
                  <a:pt x="748919" y="0"/>
                </a:moveTo>
                <a:lnTo>
                  <a:pt x="748071" y="31788"/>
                </a:lnTo>
                <a:lnTo>
                  <a:pt x="760729" y="32131"/>
                </a:lnTo>
                <a:lnTo>
                  <a:pt x="760349" y="44704"/>
                </a:lnTo>
                <a:lnTo>
                  <a:pt x="747726" y="44704"/>
                </a:lnTo>
                <a:lnTo>
                  <a:pt x="746887" y="76200"/>
                </a:lnTo>
                <a:lnTo>
                  <a:pt x="814204" y="44704"/>
                </a:lnTo>
                <a:lnTo>
                  <a:pt x="760349" y="44704"/>
                </a:lnTo>
                <a:lnTo>
                  <a:pt x="747735" y="44364"/>
                </a:lnTo>
                <a:lnTo>
                  <a:pt x="814929" y="44364"/>
                </a:lnTo>
                <a:lnTo>
                  <a:pt x="823976" y="40132"/>
                </a:lnTo>
                <a:lnTo>
                  <a:pt x="748919" y="0"/>
                </a:lnTo>
                <a:close/>
              </a:path>
              <a:path w="824229" h="76200">
                <a:moveTo>
                  <a:pt x="748071" y="31788"/>
                </a:moveTo>
                <a:lnTo>
                  <a:pt x="747735" y="44364"/>
                </a:lnTo>
                <a:lnTo>
                  <a:pt x="760349" y="44704"/>
                </a:lnTo>
                <a:lnTo>
                  <a:pt x="760729" y="32131"/>
                </a:lnTo>
                <a:lnTo>
                  <a:pt x="748071" y="31788"/>
                </a:lnTo>
                <a:close/>
              </a:path>
              <a:path w="824229" h="76200">
                <a:moveTo>
                  <a:pt x="253" y="11557"/>
                </a:moveTo>
                <a:lnTo>
                  <a:pt x="0" y="24257"/>
                </a:lnTo>
                <a:lnTo>
                  <a:pt x="747735" y="44364"/>
                </a:lnTo>
                <a:lnTo>
                  <a:pt x="748071" y="31788"/>
                </a:lnTo>
                <a:lnTo>
                  <a:pt x="253" y="115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33109" y="1401191"/>
            <a:ext cx="2165985" cy="1967230"/>
          </a:xfrm>
          <a:custGeom>
            <a:avLst/>
            <a:gdLst/>
            <a:ahLst/>
            <a:cxnLst/>
            <a:rect l="l" t="t" r="r" b="b"/>
            <a:pathLst>
              <a:path w="2165984" h="1967229">
                <a:moveTo>
                  <a:pt x="30861" y="1887855"/>
                </a:moveTo>
                <a:lnTo>
                  <a:pt x="0" y="1967230"/>
                </a:lnTo>
                <a:lnTo>
                  <a:pt x="82041" y="1944243"/>
                </a:lnTo>
                <a:lnTo>
                  <a:pt x="68439" y="1929257"/>
                </a:lnTo>
                <a:lnTo>
                  <a:pt x="51307" y="1929257"/>
                </a:lnTo>
                <a:lnTo>
                  <a:pt x="42799" y="1919859"/>
                </a:lnTo>
                <a:lnTo>
                  <a:pt x="52178" y="1911341"/>
                </a:lnTo>
                <a:lnTo>
                  <a:pt x="30861" y="1887855"/>
                </a:lnTo>
                <a:close/>
              </a:path>
              <a:path w="2165984" h="1967229">
                <a:moveTo>
                  <a:pt x="52178" y="1911341"/>
                </a:moveTo>
                <a:lnTo>
                  <a:pt x="42799" y="1919859"/>
                </a:lnTo>
                <a:lnTo>
                  <a:pt x="51307" y="1929257"/>
                </a:lnTo>
                <a:lnTo>
                  <a:pt x="60699" y="1920729"/>
                </a:lnTo>
                <a:lnTo>
                  <a:pt x="52178" y="1911341"/>
                </a:lnTo>
                <a:close/>
              </a:path>
              <a:path w="2165984" h="1967229">
                <a:moveTo>
                  <a:pt x="60699" y="1920729"/>
                </a:moveTo>
                <a:lnTo>
                  <a:pt x="51307" y="1929257"/>
                </a:lnTo>
                <a:lnTo>
                  <a:pt x="68439" y="1929257"/>
                </a:lnTo>
                <a:lnTo>
                  <a:pt x="60699" y="1920729"/>
                </a:lnTo>
                <a:close/>
              </a:path>
              <a:path w="2165984" h="1967229">
                <a:moveTo>
                  <a:pt x="2157094" y="0"/>
                </a:moveTo>
                <a:lnTo>
                  <a:pt x="52178" y="1911341"/>
                </a:lnTo>
                <a:lnTo>
                  <a:pt x="60699" y="1920729"/>
                </a:lnTo>
                <a:lnTo>
                  <a:pt x="2165604" y="9398"/>
                </a:lnTo>
                <a:lnTo>
                  <a:pt x="21570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09309" y="1896998"/>
            <a:ext cx="1117600" cy="1290320"/>
          </a:xfrm>
          <a:custGeom>
            <a:avLst/>
            <a:gdLst/>
            <a:ahLst/>
            <a:cxnLst/>
            <a:rect l="l" t="t" r="r" b="b"/>
            <a:pathLst>
              <a:path w="1117600" h="1290320">
                <a:moveTo>
                  <a:pt x="21081" y="1207389"/>
                </a:moveTo>
                <a:lnTo>
                  <a:pt x="0" y="1289939"/>
                </a:lnTo>
                <a:lnTo>
                  <a:pt x="78612" y="1257300"/>
                </a:lnTo>
                <a:lnTo>
                  <a:pt x="65730" y="1246124"/>
                </a:lnTo>
                <a:lnTo>
                  <a:pt x="46354" y="1246124"/>
                </a:lnTo>
                <a:lnTo>
                  <a:pt x="36702" y="1237868"/>
                </a:lnTo>
                <a:lnTo>
                  <a:pt x="45070" y="1228200"/>
                </a:lnTo>
                <a:lnTo>
                  <a:pt x="21081" y="1207389"/>
                </a:lnTo>
                <a:close/>
              </a:path>
              <a:path w="1117600" h="1290320">
                <a:moveTo>
                  <a:pt x="45070" y="1228200"/>
                </a:moveTo>
                <a:lnTo>
                  <a:pt x="36702" y="1237868"/>
                </a:lnTo>
                <a:lnTo>
                  <a:pt x="46354" y="1246124"/>
                </a:lnTo>
                <a:lnTo>
                  <a:pt x="54664" y="1236523"/>
                </a:lnTo>
                <a:lnTo>
                  <a:pt x="45070" y="1228200"/>
                </a:lnTo>
                <a:close/>
              </a:path>
              <a:path w="1117600" h="1290320">
                <a:moveTo>
                  <a:pt x="54664" y="1236523"/>
                </a:moveTo>
                <a:lnTo>
                  <a:pt x="46354" y="1246124"/>
                </a:lnTo>
                <a:lnTo>
                  <a:pt x="65730" y="1246124"/>
                </a:lnTo>
                <a:lnTo>
                  <a:pt x="54664" y="1236523"/>
                </a:lnTo>
                <a:close/>
              </a:path>
              <a:path w="1117600" h="1290320">
                <a:moveTo>
                  <a:pt x="1108074" y="0"/>
                </a:moveTo>
                <a:lnTo>
                  <a:pt x="45070" y="1228200"/>
                </a:lnTo>
                <a:lnTo>
                  <a:pt x="54664" y="1236523"/>
                </a:lnTo>
                <a:lnTo>
                  <a:pt x="1117599" y="8381"/>
                </a:lnTo>
                <a:lnTo>
                  <a:pt x="11080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7042404" y="1565655"/>
            <a:ext cx="635635" cy="35814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4900"/>
              </a:lnSpc>
              <a:spcBef>
                <a:spcPts val="65"/>
              </a:spcBef>
            </a:pPr>
            <a:r>
              <a:rPr dirty="0" sz="1050" spc="15" b="1">
                <a:latin typeface="Arial"/>
                <a:cs typeface="Arial"/>
              </a:rPr>
              <a:t>Slo</a:t>
            </a:r>
            <a:r>
              <a:rPr dirty="0" sz="1050" spc="70" b="1">
                <a:latin typeface="Arial"/>
                <a:cs typeface="Arial"/>
              </a:rPr>
              <a:t>v</a:t>
            </a:r>
            <a:r>
              <a:rPr dirty="0" sz="1050" spc="10" b="1">
                <a:latin typeface="Arial"/>
                <a:cs typeface="Arial"/>
              </a:rPr>
              <a:t>akia:  </a:t>
            </a:r>
            <a:r>
              <a:rPr dirty="0" sz="1050" spc="10" b="1">
                <a:latin typeface="Arial"/>
                <a:cs typeface="Arial"/>
              </a:rPr>
              <a:t>126</a:t>
            </a:r>
            <a:endParaRPr sz="10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214109" y="1560830"/>
            <a:ext cx="2194560" cy="1657985"/>
          </a:xfrm>
          <a:custGeom>
            <a:avLst/>
            <a:gdLst/>
            <a:ahLst/>
            <a:cxnLst/>
            <a:rect l="l" t="t" r="r" b="b"/>
            <a:pathLst>
              <a:path w="2194559" h="1657985">
                <a:moveTo>
                  <a:pt x="37845" y="1581785"/>
                </a:moveTo>
                <a:lnTo>
                  <a:pt x="0" y="1657985"/>
                </a:lnTo>
                <a:lnTo>
                  <a:pt x="83819" y="1642618"/>
                </a:lnTo>
                <a:lnTo>
                  <a:pt x="70382" y="1624838"/>
                </a:lnTo>
                <a:lnTo>
                  <a:pt x="54482" y="1624838"/>
                </a:lnTo>
                <a:lnTo>
                  <a:pt x="46862" y="1614678"/>
                </a:lnTo>
                <a:lnTo>
                  <a:pt x="56951" y="1607065"/>
                </a:lnTo>
                <a:lnTo>
                  <a:pt x="37845" y="1581785"/>
                </a:lnTo>
                <a:close/>
              </a:path>
              <a:path w="2194559" h="1657985">
                <a:moveTo>
                  <a:pt x="56951" y="1607065"/>
                </a:moveTo>
                <a:lnTo>
                  <a:pt x="46862" y="1614678"/>
                </a:lnTo>
                <a:lnTo>
                  <a:pt x="54482" y="1624838"/>
                </a:lnTo>
                <a:lnTo>
                  <a:pt x="64609" y="1617197"/>
                </a:lnTo>
                <a:lnTo>
                  <a:pt x="56951" y="1607065"/>
                </a:lnTo>
                <a:close/>
              </a:path>
              <a:path w="2194559" h="1657985">
                <a:moveTo>
                  <a:pt x="64609" y="1617197"/>
                </a:moveTo>
                <a:lnTo>
                  <a:pt x="54482" y="1624838"/>
                </a:lnTo>
                <a:lnTo>
                  <a:pt x="70382" y="1624838"/>
                </a:lnTo>
                <a:lnTo>
                  <a:pt x="64609" y="1617197"/>
                </a:lnTo>
                <a:close/>
              </a:path>
              <a:path w="2194559" h="1657985">
                <a:moveTo>
                  <a:pt x="2186940" y="0"/>
                </a:moveTo>
                <a:lnTo>
                  <a:pt x="56951" y="1607065"/>
                </a:lnTo>
                <a:lnTo>
                  <a:pt x="64609" y="1617197"/>
                </a:lnTo>
                <a:lnTo>
                  <a:pt x="2194560" y="10160"/>
                </a:lnTo>
                <a:lnTo>
                  <a:pt x="21869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805419" y="1157985"/>
            <a:ext cx="1487170" cy="41402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050" spc="20" b="1">
                <a:latin typeface="Arial"/>
                <a:cs typeface="Arial"/>
              </a:rPr>
              <a:t>Hungary: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261</a:t>
            </a:r>
            <a:endParaRPr sz="105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  <a:spcBef>
                <a:spcPts val="270"/>
              </a:spcBef>
            </a:pPr>
            <a:r>
              <a:rPr dirty="0" sz="1050" spc="20" b="1">
                <a:latin typeface="Arial"/>
                <a:cs typeface="Arial"/>
              </a:rPr>
              <a:t>Ukraine:</a:t>
            </a:r>
            <a:r>
              <a:rPr dirty="0" sz="1050" spc="-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299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50630" y="3313176"/>
            <a:ext cx="532765" cy="355600"/>
          </a:xfrm>
          <a:custGeom>
            <a:avLst/>
            <a:gdLst/>
            <a:ahLst/>
            <a:cxnLst/>
            <a:rect l="l" t="t" r="r" b="b"/>
            <a:pathLst>
              <a:path w="532765" h="355600">
                <a:moveTo>
                  <a:pt x="42545" y="281304"/>
                </a:moveTo>
                <a:lnTo>
                  <a:pt x="0" y="355092"/>
                </a:lnTo>
                <a:lnTo>
                  <a:pt x="84581" y="344931"/>
                </a:lnTo>
                <a:lnTo>
                  <a:pt x="71660" y="325374"/>
                </a:lnTo>
                <a:lnTo>
                  <a:pt x="56515" y="325374"/>
                </a:lnTo>
                <a:lnTo>
                  <a:pt x="49402" y="314832"/>
                </a:lnTo>
                <a:lnTo>
                  <a:pt x="60046" y="307795"/>
                </a:lnTo>
                <a:lnTo>
                  <a:pt x="42545" y="281304"/>
                </a:lnTo>
                <a:close/>
              </a:path>
              <a:path w="532765" h="355600">
                <a:moveTo>
                  <a:pt x="60046" y="307795"/>
                </a:moveTo>
                <a:lnTo>
                  <a:pt x="49402" y="314832"/>
                </a:lnTo>
                <a:lnTo>
                  <a:pt x="56515" y="325374"/>
                </a:lnTo>
                <a:lnTo>
                  <a:pt x="67056" y="318404"/>
                </a:lnTo>
                <a:lnTo>
                  <a:pt x="60046" y="307795"/>
                </a:lnTo>
                <a:close/>
              </a:path>
              <a:path w="532765" h="355600">
                <a:moveTo>
                  <a:pt x="67056" y="318404"/>
                </a:moveTo>
                <a:lnTo>
                  <a:pt x="56515" y="325374"/>
                </a:lnTo>
                <a:lnTo>
                  <a:pt x="71660" y="325374"/>
                </a:lnTo>
                <a:lnTo>
                  <a:pt x="67056" y="318404"/>
                </a:lnTo>
                <a:close/>
              </a:path>
              <a:path w="532765" h="355600">
                <a:moveTo>
                  <a:pt x="525526" y="0"/>
                </a:moveTo>
                <a:lnTo>
                  <a:pt x="60046" y="307795"/>
                </a:lnTo>
                <a:lnTo>
                  <a:pt x="67056" y="318404"/>
                </a:lnTo>
                <a:lnTo>
                  <a:pt x="532511" y="10668"/>
                </a:lnTo>
                <a:lnTo>
                  <a:pt x="52552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9462769" y="3129406"/>
            <a:ext cx="1168400" cy="543560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050" spc="15" b="1">
                <a:latin typeface="Arial"/>
                <a:cs typeface="Arial"/>
              </a:rPr>
              <a:t>South </a:t>
            </a:r>
            <a:r>
              <a:rPr dirty="0" sz="1050" spc="20" b="1">
                <a:latin typeface="Arial"/>
                <a:cs typeface="Arial"/>
              </a:rPr>
              <a:t>Korea: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148</a:t>
            </a:r>
            <a:endParaRPr sz="105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780"/>
              </a:spcBef>
            </a:pPr>
            <a:r>
              <a:rPr dirty="0" sz="1050" spc="15" b="1">
                <a:latin typeface="Arial"/>
                <a:cs typeface="Arial"/>
              </a:rPr>
              <a:t>Japan:</a:t>
            </a:r>
            <a:r>
              <a:rPr dirty="0" sz="1050" spc="4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459</a:t>
            </a:r>
            <a:endParaRPr sz="10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939790" y="2255773"/>
            <a:ext cx="525780" cy="791845"/>
          </a:xfrm>
          <a:custGeom>
            <a:avLst/>
            <a:gdLst/>
            <a:ahLst/>
            <a:cxnLst/>
            <a:rect l="l" t="t" r="r" b="b"/>
            <a:pathLst>
              <a:path w="525779" h="791844">
                <a:moveTo>
                  <a:pt x="10160" y="707009"/>
                </a:moveTo>
                <a:lnTo>
                  <a:pt x="0" y="791590"/>
                </a:lnTo>
                <a:lnTo>
                  <a:pt x="73787" y="748918"/>
                </a:lnTo>
                <a:lnTo>
                  <a:pt x="63375" y="742061"/>
                </a:lnTo>
                <a:lnTo>
                  <a:pt x="40259" y="742061"/>
                </a:lnTo>
                <a:lnTo>
                  <a:pt x="29718" y="735076"/>
                </a:lnTo>
                <a:lnTo>
                  <a:pt x="36701" y="724491"/>
                </a:lnTo>
                <a:lnTo>
                  <a:pt x="10160" y="707009"/>
                </a:lnTo>
                <a:close/>
              </a:path>
              <a:path w="525779" h="791844">
                <a:moveTo>
                  <a:pt x="36701" y="724491"/>
                </a:moveTo>
                <a:lnTo>
                  <a:pt x="29718" y="735076"/>
                </a:lnTo>
                <a:lnTo>
                  <a:pt x="40259" y="742061"/>
                </a:lnTo>
                <a:lnTo>
                  <a:pt x="47262" y="731447"/>
                </a:lnTo>
                <a:lnTo>
                  <a:pt x="36701" y="724491"/>
                </a:lnTo>
                <a:close/>
              </a:path>
              <a:path w="525779" h="791844">
                <a:moveTo>
                  <a:pt x="47262" y="731447"/>
                </a:moveTo>
                <a:lnTo>
                  <a:pt x="40259" y="742061"/>
                </a:lnTo>
                <a:lnTo>
                  <a:pt x="63375" y="742061"/>
                </a:lnTo>
                <a:lnTo>
                  <a:pt x="47262" y="731447"/>
                </a:lnTo>
                <a:close/>
              </a:path>
              <a:path w="525779" h="791844">
                <a:moveTo>
                  <a:pt x="514731" y="0"/>
                </a:moveTo>
                <a:lnTo>
                  <a:pt x="36701" y="724491"/>
                </a:lnTo>
                <a:lnTo>
                  <a:pt x="47262" y="731447"/>
                </a:lnTo>
                <a:lnTo>
                  <a:pt x="525272" y="7112"/>
                </a:lnTo>
                <a:lnTo>
                  <a:pt x="5147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275704" y="2056130"/>
            <a:ext cx="88074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Lithuania:</a:t>
            </a:r>
            <a:r>
              <a:rPr dirty="0" sz="1050" spc="2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84</a:t>
            </a:r>
            <a:endParaRPr sz="10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11547" y="3318509"/>
            <a:ext cx="1148715" cy="706120"/>
          </a:xfrm>
          <a:custGeom>
            <a:avLst/>
            <a:gdLst/>
            <a:ahLst/>
            <a:cxnLst/>
            <a:rect l="l" t="t" r="r" b="b"/>
            <a:pathLst>
              <a:path w="1148714" h="706120">
                <a:moveTo>
                  <a:pt x="1080316" y="34334"/>
                </a:moveTo>
                <a:lnTo>
                  <a:pt x="0" y="695197"/>
                </a:lnTo>
                <a:lnTo>
                  <a:pt x="6603" y="705992"/>
                </a:lnTo>
                <a:lnTo>
                  <a:pt x="1086972" y="45222"/>
                </a:lnTo>
                <a:lnTo>
                  <a:pt x="1080316" y="34334"/>
                </a:lnTo>
                <a:close/>
              </a:path>
              <a:path w="1148714" h="706120">
                <a:moveTo>
                  <a:pt x="1131393" y="27686"/>
                </a:moveTo>
                <a:lnTo>
                  <a:pt x="1091184" y="27686"/>
                </a:lnTo>
                <a:lnTo>
                  <a:pt x="1097788" y="38607"/>
                </a:lnTo>
                <a:lnTo>
                  <a:pt x="1086972" y="45222"/>
                </a:lnTo>
                <a:lnTo>
                  <a:pt x="1103502" y="72262"/>
                </a:lnTo>
                <a:lnTo>
                  <a:pt x="1131393" y="27686"/>
                </a:lnTo>
                <a:close/>
              </a:path>
              <a:path w="1148714" h="706120">
                <a:moveTo>
                  <a:pt x="1091184" y="27686"/>
                </a:moveTo>
                <a:lnTo>
                  <a:pt x="1080316" y="34334"/>
                </a:lnTo>
                <a:lnTo>
                  <a:pt x="1086972" y="45222"/>
                </a:lnTo>
                <a:lnTo>
                  <a:pt x="1097788" y="38607"/>
                </a:lnTo>
                <a:lnTo>
                  <a:pt x="1091184" y="27686"/>
                </a:lnTo>
                <a:close/>
              </a:path>
              <a:path w="1148714" h="706120">
                <a:moveTo>
                  <a:pt x="1148714" y="0"/>
                </a:moveTo>
                <a:lnTo>
                  <a:pt x="1063752" y="7238"/>
                </a:lnTo>
                <a:lnTo>
                  <a:pt x="1080316" y="34334"/>
                </a:lnTo>
                <a:lnTo>
                  <a:pt x="1091184" y="27686"/>
                </a:lnTo>
                <a:lnTo>
                  <a:pt x="1131393" y="27686"/>
                </a:lnTo>
                <a:lnTo>
                  <a:pt x="11487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3510915" y="2856611"/>
            <a:ext cx="1581150" cy="131699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448309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United</a:t>
            </a:r>
            <a:r>
              <a:rPr dirty="0" sz="1050" spc="-2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Kingdom:</a:t>
            </a:r>
            <a:endParaRPr sz="1050">
              <a:latin typeface="Arial"/>
              <a:cs typeface="Arial"/>
            </a:endParaRPr>
          </a:p>
          <a:p>
            <a:pPr marL="448309">
              <a:lnSpc>
                <a:spcPts val="1240"/>
              </a:lnSpc>
              <a:spcBef>
                <a:spcPts val="60"/>
              </a:spcBef>
            </a:pPr>
            <a:r>
              <a:rPr dirty="0" sz="1050" spc="10" b="1">
                <a:latin typeface="Arial"/>
                <a:cs typeface="Arial"/>
              </a:rPr>
              <a:t>129</a:t>
            </a:r>
            <a:endParaRPr sz="1050">
              <a:latin typeface="Arial"/>
              <a:cs typeface="Arial"/>
            </a:endParaRPr>
          </a:p>
          <a:p>
            <a:pPr marL="496570">
              <a:lnSpc>
                <a:spcPts val="1185"/>
              </a:lnSpc>
            </a:pPr>
            <a:r>
              <a:rPr dirty="0" sz="1050" spc="10" b="1">
                <a:latin typeface="Arial"/>
                <a:cs typeface="Arial"/>
              </a:rPr>
              <a:t>Austria: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212</a:t>
            </a:r>
            <a:endParaRPr sz="1050">
              <a:latin typeface="Arial"/>
              <a:cs typeface="Arial"/>
            </a:endParaRPr>
          </a:p>
          <a:p>
            <a:pPr marL="332740">
              <a:lnSpc>
                <a:spcPts val="1205"/>
              </a:lnSpc>
            </a:pPr>
            <a:r>
              <a:rPr dirty="0" sz="1050" spc="20" b="1">
                <a:latin typeface="Arial"/>
                <a:cs typeface="Arial"/>
              </a:rPr>
              <a:t>France: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107</a:t>
            </a:r>
            <a:endParaRPr sz="105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latin typeface="Arial"/>
                <a:cs typeface="Arial"/>
              </a:rPr>
              <a:t>Portugal: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75</a:t>
            </a:r>
            <a:endParaRPr sz="1050">
              <a:latin typeface="Arial"/>
              <a:cs typeface="Arial"/>
            </a:endParaRPr>
          </a:p>
          <a:p>
            <a:pPr marL="325755">
              <a:lnSpc>
                <a:spcPct val="100000"/>
              </a:lnSpc>
              <a:spcBef>
                <a:spcPts val="880"/>
              </a:spcBef>
            </a:pPr>
            <a:r>
              <a:rPr dirty="0" sz="1050" spc="15" b="1">
                <a:latin typeface="Arial"/>
                <a:cs typeface="Arial"/>
              </a:rPr>
              <a:t>Spain:</a:t>
            </a:r>
            <a:r>
              <a:rPr dirty="0" sz="1050" spc="5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96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1050" spc="20" b="1">
                <a:latin typeface="Arial"/>
                <a:cs typeface="Arial"/>
              </a:rPr>
              <a:t>Switzerland: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91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09183" y="1290447"/>
            <a:ext cx="297815" cy="1393825"/>
          </a:xfrm>
          <a:custGeom>
            <a:avLst/>
            <a:gdLst/>
            <a:ahLst/>
            <a:cxnLst/>
            <a:rect l="l" t="t" r="r" b="b"/>
            <a:pathLst>
              <a:path w="297814" h="1393825">
                <a:moveTo>
                  <a:pt x="0" y="1311782"/>
                </a:moveTo>
                <a:lnTo>
                  <a:pt x="22987" y="1393825"/>
                </a:lnTo>
                <a:lnTo>
                  <a:pt x="69844" y="1332611"/>
                </a:lnTo>
                <a:lnTo>
                  <a:pt x="41275" y="1332611"/>
                </a:lnTo>
                <a:lnTo>
                  <a:pt x="28701" y="1330198"/>
                </a:lnTo>
                <a:lnTo>
                  <a:pt x="31100" y="1317749"/>
                </a:lnTo>
                <a:lnTo>
                  <a:pt x="0" y="1311782"/>
                </a:lnTo>
                <a:close/>
              </a:path>
              <a:path w="297814" h="1393825">
                <a:moveTo>
                  <a:pt x="31100" y="1317749"/>
                </a:moveTo>
                <a:lnTo>
                  <a:pt x="28701" y="1330198"/>
                </a:lnTo>
                <a:lnTo>
                  <a:pt x="41275" y="1332611"/>
                </a:lnTo>
                <a:lnTo>
                  <a:pt x="43672" y="1320161"/>
                </a:lnTo>
                <a:lnTo>
                  <a:pt x="31100" y="1317749"/>
                </a:lnTo>
                <a:close/>
              </a:path>
              <a:path w="297814" h="1393825">
                <a:moveTo>
                  <a:pt x="43672" y="1320161"/>
                </a:moveTo>
                <a:lnTo>
                  <a:pt x="41275" y="1332611"/>
                </a:lnTo>
                <a:lnTo>
                  <a:pt x="69844" y="1332611"/>
                </a:lnTo>
                <a:lnTo>
                  <a:pt x="74802" y="1326133"/>
                </a:lnTo>
                <a:lnTo>
                  <a:pt x="43672" y="1320161"/>
                </a:lnTo>
                <a:close/>
              </a:path>
              <a:path w="297814" h="1393825">
                <a:moveTo>
                  <a:pt x="284988" y="0"/>
                </a:moveTo>
                <a:lnTo>
                  <a:pt x="31100" y="1317749"/>
                </a:lnTo>
                <a:lnTo>
                  <a:pt x="43672" y="1320161"/>
                </a:lnTo>
                <a:lnTo>
                  <a:pt x="297433" y="2286"/>
                </a:lnTo>
                <a:lnTo>
                  <a:pt x="2849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727700" y="1057274"/>
            <a:ext cx="1873885" cy="3155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125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Finland:</a:t>
            </a:r>
            <a:r>
              <a:rPr dirty="0" sz="1050" spc="6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  <a:p>
            <a:pPr marL="499745">
              <a:lnSpc>
                <a:spcPts val="1125"/>
              </a:lnSpc>
            </a:pPr>
            <a:r>
              <a:rPr dirty="0" sz="1050" spc="30" b="1">
                <a:latin typeface="Arial"/>
                <a:cs typeface="Arial"/>
              </a:rPr>
              <a:t>Czech </a:t>
            </a:r>
            <a:r>
              <a:rPr dirty="0" sz="1050" spc="20" b="1">
                <a:latin typeface="Arial"/>
                <a:cs typeface="Arial"/>
              </a:rPr>
              <a:t>Republic: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243</a:t>
            </a:r>
            <a:endParaRPr sz="10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782050" y="4056888"/>
            <a:ext cx="605155" cy="140970"/>
          </a:xfrm>
          <a:custGeom>
            <a:avLst/>
            <a:gdLst/>
            <a:ahLst/>
            <a:cxnLst/>
            <a:rect l="l" t="t" r="r" b="b"/>
            <a:pathLst>
              <a:path w="605154" h="140970">
                <a:moveTo>
                  <a:pt x="76090" y="31123"/>
                </a:moveTo>
                <a:lnTo>
                  <a:pt x="73790" y="43690"/>
                </a:lnTo>
                <a:lnTo>
                  <a:pt x="602869" y="140969"/>
                </a:lnTo>
                <a:lnTo>
                  <a:pt x="605154" y="128524"/>
                </a:lnTo>
                <a:lnTo>
                  <a:pt x="76090" y="31123"/>
                </a:lnTo>
                <a:close/>
              </a:path>
              <a:path w="605154" h="140970">
                <a:moveTo>
                  <a:pt x="81788" y="0"/>
                </a:moveTo>
                <a:lnTo>
                  <a:pt x="0" y="23622"/>
                </a:lnTo>
                <a:lnTo>
                  <a:pt x="68072" y="74930"/>
                </a:lnTo>
                <a:lnTo>
                  <a:pt x="73790" y="43690"/>
                </a:lnTo>
                <a:lnTo>
                  <a:pt x="61341" y="41401"/>
                </a:lnTo>
                <a:lnTo>
                  <a:pt x="63626" y="28829"/>
                </a:lnTo>
                <a:lnTo>
                  <a:pt x="76510" y="28829"/>
                </a:lnTo>
                <a:lnTo>
                  <a:pt x="81788" y="0"/>
                </a:lnTo>
                <a:close/>
              </a:path>
              <a:path w="605154" h="140970">
                <a:moveTo>
                  <a:pt x="63626" y="28829"/>
                </a:moveTo>
                <a:lnTo>
                  <a:pt x="61341" y="41401"/>
                </a:lnTo>
                <a:lnTo>
                  <a:pt x="73790" y="43690"/>
                </a:lnTo>
                <a:lnTo>
                  <a:pt x="76090" y="31123"/>
                </a:lnTo>
                <a:lnTo>
                  <a:pt x="63626" y="28829"/>
                </a:lnTo>
                <a:close/>
              </a:path>
              <a:path w="605154" h="140970">
                <a:moveTo>
                  <a:pt x="76510" y="28829"/>
                </a:moveTo>
                <a:lnTo>
                  <a:pt x="63626" y="28829"/>
                </a:lnTo>
                <a:lnTo>
                  <a:pt x="76090" y="31123"/>
                </a:lnTo>
                <a:lnTo>
                  <a:pt x="76510" y="288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402191" y="4123626"/>
            <a:ext cx="73469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Taiwan: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76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861303" y="1693291"/>
            <a:ext cx="469900" cy="1256030"/>
          </a:xfrm>
          <a:custGeom>
            <a:avLst/>
            <a:gdLst/>
            <a:ahLst/>
            <a:cxnLst/>
            <a:rect l="l" t="t" r="r" b="b"/>
            <a:pathLst>
              <a:path w="469900" h="1256030">
                <a:moveTo>
                  <a:pt x="0" y="1170939"/>
                </a:moveTo>
                <a:lnTo>
                  <a:pt x="9906" y="1255522"/>
                </a:lnTo>
                <a:lnTo>
                  <a:pt x="70425" y="1197991"/>
                </a:lnTo>
                <a:lnTo>
                  <a:pt x="37465" y="1197991"/>
                </a:lnTo>
                <a:lnTo>
                  <a:pt x="25526" y="1193673"/>
                </a:lnTo>
                <a:lnTo>
                  <a:pt x="29851" y="1181737"/>
                </a:lnTo>
                <a:lnTo>
                  <a:pt x="0" y="1170939"/>
                </a:lnTo>
                <a:close/>
              </a:path>
              <a:path w="469900" h="1256030">
                <a:moveTo>
                  <a:pt x="29851" y="1181737"/>
                </a:moveTo>
                <a:lnTo>
                  <a:pt x="25526" y="1193673"/>
                </a:lnTo>
                <a:lnTo>
                  <a:pt x="37465" y="1197991"/>
                </a:lnTo>
                <a:lnTo>
                  <a:pt x="41789" y="1186055"/>
                </a:lnTo>
                <a:lnTo>
                  <a:pt x="29851" y="1181737"/>
                </a:lnTo>
                <a:close/>
              </a:path>
              <a:path w="469900" h="1256030">
                <a:moveTo>
                  <a:pt x="41789" y="1186055"/>
                </a:moveTo>
                <a:lnTo>
                  <a:pt x="37465" y="1197991"/>
                </a:lnTo>
                <a:lnTo>
                  <a:pt x="70425" y="1197991"/>
                </a:lnTo>
                <a:lnTo>
                  <a:pt x="71628" y="1196848"/>
                </a:lnTo>
                <a:lnTo>
                  <a:pt x="41789" y="1186055"/>
                </a:lnTo>
                <a:close/>
              </a:path>
              <a:path w="469900" h="1256030">
                <a:moveTo>
                  <a:pt x="457962" y="0"/>
                </a:moveTo>
                <a:lnTo>
                  <a:pt x="29851" y="1181737"/>
                </a:lnTo>
                <a:lnTo>
                  <a:pt x="41789" y="1186055"/>
                </a:lnTo>
                <a:lnTo>
                  <a:pt x="469900" y="4318"/>
                </a:lnTo>
                <a:lnTo>
                  <a:pt x="457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896990" y="1860550"/>
            <a:ext cx="499745" cy="1131570"/>
          </a:xfrm>
          <a:custGeom>
            <a:avLst/>
            <a:gdLst/>
            <a:ahLst/>
            <a:cxnLst/>
            <a:rect l="l" t="t" r="r" b="b"/>
            <a:pathLst>
              <a:path w="499745" h="1131570">
                <a:moveTo>
                  <a:pt x="0" y="1046099"/>
                </a:moveTo>
                <a:lnTo>
                  <a:pt x="4699" y="1131062"/>
                </a:lnTo>
                <a:lnTo>
                  <a:pt x="69976" y="1076325"/>
                </a:lnTo>
                <a:lnTo>
                  <a:pt x="67624" y="1075309"/>
                </a:lnTo>
                <a:lnTo>
                  <a:pt x="35813" y="1075309"/>
                </a:lnTo>
                <a:lnTo>
                  <a:pt x="24130" y="1070355"/>
                </a:lnTo>
                <a:lnTo>
                  <a:pt x="29178" y="1058702"/>
                </a:lnTo>
                <a:lnTo>
                  <a:pt x="0" y="1046099"/>
                </a:lnTo>
                <a:close/>
              </a:path>
              <a:path w="499745" h="1131570">
                <a:moveTo>
                  <a:pt x="29178" y="1058702"/>
                </a:moveTo>
                <a:lnTo>
                  <a:pt x="24130" y="1070355"/>
                </a:lnTo>
                <a:lnTo>
                  <a:pt x="35813" y="1075309"/>
                </a:lnTo>
                <a:lnTo>
                  <a:pt x="40828" y="1063734"/>
                </a:lnTo>
                <a:lnTo>
                  <a:pt x="29178" y="1058702"/>
                </a:lnTo>
                <a:close/>
              </a:path>
              <a:path w="499745" h="1131570">
                <a:moveTo>
                  <a:pt x="40828" y="1063734"/>
                </a:moveTo>
                <a:lnTo>
                  <a:pt x="35813" y="1075309"/>
                </a:lnTo>
                <a:lnTo>
                  <a:pt x="67624" y="1075309"/>
                </a:lnTo>
                <a:lnTo>
                  <a:pt x="40828" y="1063734"/>
                </a:lnTo>
                <a:close/>
              </a:path>
              <a:path w="499745" h="1131570">
                <a:moveTo>
                  <a:pt x="487807" y="0"/>
                </a:moveTo>
                <a:lnTo>
                  <a:pt x="29178" y="1058702"/>
                </a:lnTo>
                <a:lnTo>
                  <a:pt x="40828" y="1063734"/>
                </a:lnTo>
                <a:lnTo>
                  <a:pt x="499491" y="5079"/>
                </a:lnTo>
                <a:lnTo>
                  <a:pt x="4878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356350" y="1323042"/>
            <a:ext cx="688975" cy="669925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050" spc="10" b="1">
                <a:latin typeface="Arial"/>
                <a:cs typeface="Arial"/>
              </a:rPr>
              <a:t>Estonia:</a:t>
            </a:r>
            <a:r>
              <a:rPr dirty="0" sz="1050" spc="15" b="1">
                <a:latin typeface="Arial"/>
                <a:cs typeface="Arial"/>
              </a:rPr>
              <a:t> 9</a:t>
            </a:r>
            <a:endParaRPr sz="10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615"/>
              </a:spcBef>
            </a:pPr>
            <a:r>
              <a:rPr dirty="0" sz="1050" spc="20" b="1">
                <a:latin typeface="Arial"/>
                <a:cs typeface="Arial"/>
              </a:rPr>
              <a:t>Latvia:</a:t>
            </a:r>
            <a:endParaRPr sz="1050">
              <a:latin typeface="Arial"/>
              <a:cs typeface="Arial"/>
            </a:endParaRPr>
          </a:p>
          <a:p>
            <a:pPr marL="67310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latin typeface="Arial"/>
                <a:cs typeface="Arial"/>
              </a:rPr>
              <a:t>203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962650" y="2306827"/>
            <a:ext cx="2350135" cy="1009650"/>
          </a:xfrm>
          <a:custGeom>
            <a:avLst/>
            <a:gdLst/>
            <a:ahLst/>
            <a:cxnLst/>
            <a:rect l="l" t="t" r="r" b="b"/>
            <a:pathLst>
              <a:path w="2350134" h="1009650">
                <a:moveTo>
                  <a:pt x="55245" y="939546"/>
                </a:moveTo>
                <a:lnTo>
                  <a:pt x="0" y="1004316"/>
                </a:lnTo>
                <a:lnTo>
                  <a:pt x="85089" y="1009650"/>
                </a:lnTo>
                <a:lnTo>
                  <a:pt x="74763" y="985393"/>
                </a:lnTo>
                <a:lnTo>
                  <a:pt x="60960" y="985393"/>
                </a:lnTo>
                <a:lnTo>
                  <a:pt x="55879" y="973709"/>
                </a:lnTo>
                <a:lnTo>
                  <a:pt x="67656" y="968699"/>
                </a:lnTo>
                <a:lnTo>
                  <a:pt x="55245" y="939546"/>
                </a:lnTo>
                <a:close/>
              </a:path>
              <a:path w="2350134" h="1009650">
                <a:moveTo>
                  <a:pt x="67656" y="968699"/>
                </a:moveTo>
                <a:lnTo>
                  <a:pt x="55879" y="973709"/>
                </a:lnTo>
                <a:lnTo>
                  <a:pt x="60960" y="985393"/>
                </a:lnTo>
                <a:lnTo>
                  <a:pt x="72646" y="980421"/>
                </a:lnTo>
                <a:lnTo>
                  <a:pt x="67656" y="968699"/>
                </a:lnTo>
                <a:close/>
              </a:path>
              <a:path w="2350134" h="1009650">
                <a:moveTo>
                  <a:pt x="72646" y="980421"/>
                </a:moveTo>
                <a:lnTo>
                  <a:pt x="60960" y="985393"/>
                </a:lnTo>
                <a:lnTo>
                  <a:pt x="74763" y="985393"/>
                </a:lnTo>
                <a:lnTo>
                  <a:pt x="72646" y="980421"/>
                </a:lnTo>
                <a:close/>
              </a:path>
              <a:path w="2350134" h="1009650">
                <a:moveTo>
                  <a:pt x="2344674" y="0"/>
                </a:moveTo>
                <a:lnTo>
                  <a:pt x="67656" y="968699"/>
                </a:lnTo>
                <a:lnTo>
                  <a:pt x="72646" y="980421"/>
                </a:lnTo>
                <a:lnTo>
                  <a:pt x="2349627" y="11684"/>
                </a:lnTo>
                <a:lnTo>
                  <a:pt x="23446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8347075" y="2258313"/>
            <a:ext cx="93218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Romania:</a:t>
            </a:r>
            <a:r>
              <a:rPr dirty="0" sz="1050" spc="15" b="1">
                <a:latin typeface="Arial"/>
                <a:cs typeface="Arial"/>
              </a:rPr>
              <a:t> 214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01990" y="4383404"/>
            <a:ext cx="1524635" cy="151765"/>
          </a:xfrm>
          <a:custGeom>
            <a:avLst/>
            <a:gdLst/>
            <a:ahLst/>
            <a:cxnLst/>
            <a:rect l="l" t="t" r="r" b="b"/>
            <a:pathLst>
              <a:path w="1524634" h="151764">
                <a:moveTo>
                  <a:pt x="76487" y="31678"/>
                </a:moveTo>
                <a:lnTo>
                  <a:pt x="75533" y="44372"/>
                </a:lnTo>
                <a:lnTo>
                  <a:pt x="1523491" y="151638"/>
                </a:lnTo>
                <a:lnTo>
                  <a:pt x="1524507" y="139065"/>
                </a:lnTo>
                <a:lnTo>
                  <a:pt x="76487" y="31678"/>
                </a:lnTo>
                <a:close/>
              </a:path>
              <a:path w="1524634" h="151764">
                <a:moveTo>
                  <a:pt x="78866" y="0"/>
                </a:moveTo>
                <a:lnTo>
                  <a:pt x="0" y="32385"/>
                </a:lnTo>
                <a:lnTo>
                  <a:pt x="73151" y="76073"/>
                </a:lnTo>
                <a:lnTo>
                  <a:pt x="75533" y="44372"/>
                </a:lnTo>
                <a:lnTo>
                  <a:pt x="62864" y="43434"/>
                </a:lnTo>
                <a:lnTo>
                  <a:pt x="63753" y="30734"/>
                </a:lnTo>
                <a:lnTo>
                  <a:pt x="76558" y="30734"/>
                </a:lnTo>
                <a:lnTo>
                  <a:pt x="78866" y="0"/>
                </a:lnTo>
                <a:close/>
              </a:path>
              <a:path w="1524634" h="151764">
                <a:moveTo>
                  <a:pt x="63753" y="30734"/>
                </a:moveTo>
                <a:lnTo>
                  <a:pt x="62864" y="43434"/>
                </a:lnTo>
                <a:lnTo>
                  <a:pt x="75533" y="44372"/>
                </a:lnTo>
                <a:lnTo>
                  <a:pt x="76487" y="31678"/>
                </a:lnTo>
                <a:lnTo>
                  <a:pt x="63753" y="30734"/>
                </a:lnTo>
                <a:close/>
              </a:path>
              <a:path w="1524634" h="151764">
                <a:moveTo>
                  <a:pt x="76558" y="30734"/>
                </a:moveTo>
                <a:lnTo>
                  <a:pt x="63753" y="30734"/>
                </a:lnTo>
                <a:lnTo>
                  <a:pt x="76487" y="31678"/>
                </a:lnTo>
                <a:lnTo>
                  <a:pt x="76558" y="307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9832593" y="4424362"/>
            <a:ext cx="833119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Thailand: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67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833109" y="3409950"/>
            <a:ext cx="1343660" cy="899160"/>
          </a:xfrm>
          <a:custGeom>
            <a:avLst/>
            <a:gdLst/>
            <a:ahLst/>
            <a:cxnLst/>
            <a:rect l="l" t="t" r="r" b="b"/>
            <a:pathLst>
              <a:path w="1343659" h="899160">
                <a:moveTo>
                  <a:pt x="66949" y="37016"/>
                </a:moveTo>
                <a:lnTo>
                  <a:pt x="59900" y="47600"/>
                </a:lnTo>
                <a:lnTo>
                  <a:pt x="1336293" y="899032"/>
                </a:lnTo>
                <a:lnTo>
                  <a:pt x="1343406" y="888492"/>
                </a:lnTo>
                <a:lnTo>
                  <a:pt x="66949" y="37016"/>
                </a:lnTo>
                <a:close/>
              </a:path>
              <a:path w="1343659" h="899160">
                <a:moveTo>
                  <a:pt x="0" y="0"/>
                </a:moveTo>
                <a:lnTo>
                  <a:pt x="42290" y="74040"/>
                </a:lnTo>
                <a:lnTo>
                  <a:pt x="59900" y="47600"/>
                </a:lnTo>
                <a:lnTo>
                  <a:pt x="49275" y="40512"/>
                </a:lnTo>
                <a:lnTo>
                  <a:pt x="56387" y="29972"/>
                </a:lnTo>
                <a:lnTo>
                  <a:pt x="71640" y="29972"/>
                </a:lnTo>
                <a:lnTo>
                  <a:pt x="84581" y="10540"/>
                </a:lnTo>
                <a:lnTo>
                  <a:pt x="0" y="0"/>
                </a:lnTo>
                <a:close/>
              </a:path>
              <a:path w="1343659" h="899160">
                <a:moveTo>
                  <a:pt x="56387" y="29972"/>
                </a:moveTo>
                <a:lnTo>
                  <a:pt x="49275" y="40512"/>
                </a:lnTo>
                <a:lnTo>
                  <a:pt x="59900" y="47600"/>
                </a:lnTo>
                <a:lnTo>
                  <a:pt x="66949" y="37016"/>
                </a:lnTo>
                <a:lnTo>
                  <a:pt x="56387" y="29972"/>
                </a:lnTo>
                <a:close/>
              </a:path>
              <a:path w="1343659" h="899160">
                <a:moveTo>
                  <a:pt x="71640" y="29972"/>
                </a:moveTo>
                <a:lnTo>
                  <a:pt x="56387" y="29972"/>
                </a:lnTo>
                <a:lnTo>
                  <a:pt x="66949" y="37016"/>
                </a:lnTo>
                <a:lnTo>
                  <a:pt x="71640" y="29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6903466" y="4329747"/>
            <a:ext cx="498475" cy="3587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S</a:t>
            </a:r>
            <a:r>
              <a:rPr dirty="0" sz="1050" spc="70" b="1">
                <a:latin typeface="Arial"/>
                <a:cs typeface="Arial"/>
              </a:rPr>
              <a:t>e</a:t>
            </a:r>
            <a:r>
              <a:rPr dirty="0" sz="1050" spc="15" b="1">
                <a:latin typeface="Arial"/>
                <a:cs typeface="Arial"/>
              </a:rPr>
              <a:t>rb</a:t>
            </a:r>
            <a:r>
              <a:rPr dirty="0" sz="1050" b="1">
                <a:latin typeface="Arial"/>
                <a:cs typeface="Arial"/>
              </a:rPr>
              <a:t>i</a:t>
            </a:r>
            <a:r>
              <a:rPr dirty="0" sz="1050" spc="10" b="1">
                <a:latin typeface="Arial"/>
                <a:cs typeface="Arial"/>
              </a:rPr>
              <a:t>a: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050" spc="10" b="1">
                <a:latin typeface="Arial"/>
                <a:cs typeface="Arial"/>
              </a:rPr>
              <a:t>68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1040" y="71056"/>
            <a:ext cx="252158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Disposition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4359" y="4000500"/>
            <a:ext cx="4404360" cy="312420"/>
          </a:xfrm>
          <a:prstGeom prst="rect">
            <a:avLst/>
          </a:prstGeom>
          <a:ln w="28575">
            <a:solidFill>
              <a:srgbClr val="6F2F9F"/>
            </a:solidFill>
          </a:ln>
        </p:spPr>
        <p:txBody>
          <a:bodyPr wrap="square" lIns="0" tIns="57150" rIns="0" bIns="0" rtlCol="0" vert="horz">
            <a:spAutoFit/>
          </a:bodyPr>
          <a:lstStyle/>
          <a:p>
            <a:pPr marL="993775">
              <a:lnSpc>
                <a:spcPct val="100000"/>
              </a:lnSpc>
              <a:spcBef>
                <a:spcPts val="450"/>
              </a:spcBef>
            </a:pPr>
            <a:r>
              <a:rPr dirty="0" sz="1350" spc="15" b="1">
                <a:latin typeface="Arial"/>
                <a:cs typeface="Arial"/>
              </a:rPr>
              <a:t>Lost </a:t>
            </a:r>
            <a:r>
              <a:rPr dirty="0" sz="1350" spc="20" b="1">
                <a:latin typeface="Arial"/>
                <a:cs typeface="Arial"/>
              </a:rPr>
              <a:t>to Follow </a:t>
            </a:r>
            <a:r>
              <a:rPr dirty="0" sz="1350" spc="45" b="1">
                <a:latin typeface="Arial"/>
                <a:cs typeface="Arial"/>
              </a:rPr>
              <a:t>up </a:t>
            </a:r>
            <a:r>
              <a:rPr dirty="0" sz="1350" spc="15" b="1">
                <a:latin typeface="Arial"/>
                <a:cs typeface="Arial"/>
              </a:rPr>
              <a:t>= 3</a:t>
            </a:r>
            <a:r>
              <a:rPr dirty="0" sz="1350" spc="-114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(0.09%)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84769" y="491490"/>
            <a:ext cx="2575560" cy="108204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88900">
              <a:lnSpc>
                <a:spcPts val="1380"/>
              </a:lnSpc>
              <a:spcBef>
                <a:spcPts val="175"/>
              </a:spcBef>
            </a:pPr>
            <a:r>
              <a:rPr dirty="0" sz="1200" spc="-35">
                <a:latin typeface="Arial"/>
                <a:cs typeface="Arial"/>
              </a:rPr>
              <a:t>Not </a:t>
            </a:r>
            <a:r>
              <a:rPr dirty="0" sz="1200" spc="-30">
                <a:latin typeface="Arial"/>
                <a:cs typeface="Arial"/>
              </a:rPr>
              <a:t>Randomized </a:t>
            </a:r>
            <a:r>
              <a:rPr dirty="0" sz="1200">
                <a:latin typeface="Arial"/>
                <a:cs typeface="Arial"/>
              </a:rPr>
              <a:t>=</a:t>
            </a:r>
            <a:r>
              <a:rPr dirty="0" sz="1200" spc="3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208</a:t>
            </a:r>
            <a:endParaRPr sz="1200">
              <a:latin typeface="Arial"/>
              <a:cs typeface="Arial"/>
            </a:endParaRPr>
          </a:p>
          <a:p>
            <a:pPr marL="302895">
              <a:lnSpc>
                <a:spcPts val="1290"/>
              </a:lnSpc>
            </a:pPr>
            <a:r>
              <a:rPr dirty="0" sz="1200" spc="-20">
                <a:latin typeface="Arial"/>
                <a:cs typeface="Arial"/>
              </a:rPr>
              <a:t>Inclusion/Exclusion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167</a:t>
            </a:r>
            <a:endParaRPr sz="1200">
              <a:latin typeface="Arial"/>
              <a:cs typeface="Arial"/>
            </a:endParaRPr>
          </a:p>
          <a:p>
            <a:pPr marL="302895">
              <a:lnSpc>
                <a:spcPts val="1290"/>
              </a:lnSpc>
            </a:pPr>
            <a:r>
              <a:rPr dirty="0" sz="1200" spc="-20">
                <a:latin typeface="Arial"/>
                <a:cs typeface="Arial"/>
              </a:rPr>
              <a:t>Subject </a:t>
            </a:r>
            <a:r>
              <a:rPr dirty="0" sz="1200" spc="-15">
                <a:latin typeface="Arial"/>
                <a:cs typeface="Arial"/>
              </a:rPr>
              <a:t>decision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  <a:p>
            <a:pPr marL="302895">
              <a:lnSpc>
                <a:spcPts val="1290"/>
              </a:lnSpc>
            </a:pPr>
            <a:r>
              <a:rPr dirty="0" sz="1200" spc="-15">
                <a:latin typeface="Arial"/>
                <a:cs typeface="Arial"/>
              </a:rPr>
              <a:t>Adverse </a:t>
            </a:r>
            <a:r>
              <a:rPr dirty="0" sz="1200" spc="-35">
                <a:latin typeface="Arial"/>
                <a:cs typeface="Arial"/>
              </a:rPr>
              <a:t>event</a:t>
            </a:r>
            <a:r>
              <a:rPr dirty="0" sz="1200" spc="195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02895">
              <a:lnSpc>
                <a:spcPts val="1290"/>
              </a:lnSpc>
            </a:pPr>
            <a:r>
              <a:rPr dirty="0" sz="1200" spc="-20">
                <a:latin typeface="Arial"/>
                <a:cs typeface="Arial"/>
              </a:rPr>
              <a:t>Physician </a:t>
            </a:r>
            <a:r>
              <a:rPr dirty="0" sz="1200" spc="-15">
                <a:latin typeface="Arial"/>
                <a:cs typeface="Arial"/>
              </a:rPr>
              <a:t>decision</a:t>
            </a:r>
            <a:r>
              <a:rPr dirty="0" sz="1200" spc="-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02895">
              <a:lnSpc>
                <a:spcPts val="1380"/>
              </a:lnSpc>
            </a:pPr>
            <a:r>
              <a:rPr dirty="0" sz="1200" spc="-10">
                <a:latin typeface="Arial"/>
                <a:cs typeface="Arial"/>
              </a:rPr>
              <a:t>Other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3200" y="1806892"/>
            <a:ext cx="2842260" cy="554355"/>
          </a:xfrm>
          <a:prstGeom prst="rect">
            <a:avLst/>
          </a:prstGeom>
          <a:solidFill>
            <a:srgbClr val="6F2F9F"/>
          </a:solidFill>
        </p:spPr>
        <p:txBody>
          <a:bodyPr wrap="square" lIns="0" tIns="58419" rIns="0" bIns="0" rtlCol="0" vert="horz">
            <a:spAutoFit/>
          </a:bodyPr>
          <a:lstStyle/>
          <a:p>
            <a:pPr marL="1109345" marR="884555" indent="-221615">
              <a:lnSpc>
                <a:spcPct val="103899"/>
              </a:lnSpc>
              <a:spcBef>
                <a:spcPts val="459"/>
              </a:spcBef>
            </a:pPr>
            <a:r>
              <a:rPr dirty="0" sz="1350" spc="4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350" spc="4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va</a:t>
            </a:r>
            <a:r>
              <a:rPr dirty="0" sz="135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50" spc="-35" b="1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50" spc="10" b="1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N=3286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3200" y="4984432"/>
            <a:ext cx="2842260" cy="767715"/>
          </a:xfrm>
          <a:prstGeom prst="rect">
            <a:avLst/>
          </a:prstGeom>
          <a:solidFill>
            <a:srgbClr val="6F2F9F"/>
          </a:solidFill>
        </p:spPr>
        <p:txBody>
          <a:bodyPr wrap="square" lIns="0" tIns="6794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535"/>
              </a:spcBef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Analyzed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ITT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3286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</a:rPr>
              <a:t>(100%)</a:t>
            </a:r>
            <a:endParaRPr sz="135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Safety =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3256</a:t>
            </a:r>
            <a:r>
              <a:rPr dirty="0" sz="13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</a:rPr>
              <a:t>(99.1%)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00701" y="2346960"/>
            <a:ext cx="85725" cy="2647950"/>
          </a:xfrm>
          <a:custGeom>
            <a:avLst/>
            <a:gdLst/>
            <a:ahLst/>
            <a:cxnLst/>
            <a:rect l="l" t="t" r="r" b="b"/>
            <a:pathLst>
              <a:path w="85725" h="2647950">
                <a:moveTo>
                  <a:pt x="28574" y="2561844"/>
                </a:moveTo>
                <a:lnTo>
                  <a:pt x="0" y="2561844"/>
                </a:lnTo>
                <a:lnTo>
                  <a:pt x="42799" y="2647569"/>
                </a:lnTo>
                <a:lnTo>
                  <a:pt x="78602" y="2576067"/>
                </a:lnTo>
                <a:lnTo>
                  <a:pt x="28575" y="2576067"/>
                </a:lnTo>
                <a:lnTo>
                  <a:pt x="28574" y="2561844"/>
                </a:lnTo>
                <a:close/>
              </a:path>
              <a:path w="85725" h="2647950">
                <a:moveTo>
                  <a:pt x="57023" y="0"/>
                </a:moveTo>
                <a:lnTo>
                  <a:pt x="28448" y="0"/>
                </a:lnTo>
                <a:lnTo>
                  <a:pt x="28575" y="2576067"/>
                </a:lnTo>
                <a:lnTo>
                  <a:pt x="57150" y="2576067"/>
                </a:lnTo>
                <a:lnTo>
                  <a:pt x="57023" y="0"/>
                </a:lnTo>
                <a:close/>
              </a:path>
              <a:path w="85725" h="2647950">
                <a:moveTo>
                  <a:pt x="85725" y="2561844"/>
                </a:moveTo>
                <a:lnTo>
                  <a:pt x="57149" y="2561844"/>
                </a:lnTo>
                <a:lnTo>
                  <a:pt x="57150" y="2576067"/>
                </a:lnTo>
                <a:lnTo>
                  <a:pt x="78602" y="2576067"/>
                </a:lnTo>
                <a:lnTo>
                  <a:pt x="85725" y="256184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799329" y="341629"/>
          <a:ext cx="2613660" cy="1374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80"/>
                <a:gridCol w="1287780"/>
              </a:tblGrid>
              <a:tr h="563880">
                <a:tc gridSpan="2">
                  <a:txBody>
                    <a:bodyPr/>
                    <a:lstStyle/>
                    <a:p>
                      <a:pPr marL="869315" marR="593725" indent="-267335">
                        <a:lnSpc>
                          <a:spcPts val="1739"/>
                        </a:lnSpc>
                        <a:spcBef>
                          <a:spcPts val="440"/>
                        </a:spcBef>
                      </a:pPr>
                      <a:r>
                        <a:rPr dirty="0" sz="1600" spc="15" b="1">
                          <a:latin typeface="Arial"/>
                          <a:cs typeface="Arial"/>
                        </a:rPr>
                        <a:t>6,772</a:t>
                      </a:r>
                      <a:r>
                        <a:rPr dirty="0" sz="1600" spc="-18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Patients  Enrolled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0000"/>
                      </a:solidFill>
                      <a:prstDash val="solid"/>
                    </a:lnL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3879">
                <a:tc gridSpan="2">
                  <a:txBody>
                    <a:bodyPr/>
                    <a:lstStyle/>
                    <a:p>
                      <a:pPr marL="601980">
                        <a:lnSpc>
                          <a:spcPts val="1830"/>
                        </a:lnSpc>
                        <a:spcBef>
                          <a:spcPts val="250"/>
                        </a:spcBef>
                      </a:pP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6,564</a:t>
                      </a:r>
                      <a:r>
                        <a:rPr dirty="0" sz="16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Patients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70560">
                        <a:lnSpc>
                          <a:spcPts val="1830"/>
                        </a:lnSpc>
                      </a:pPr>
                      <a:r>
                        <a:rPr dirty="0" sz="16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Randomized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175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594359" y="3116579"/>
            <a:ext cx="4404360" cy="731520"/>
          </a:xfrm>
          <a:prstGeom prst="rect">
            <a:avLst/>
          </a:prstGeom>
          <a:ln w="28575">
            <a:solidFill>
              <a:srgbClr val="6F2F9F"/>
            </a:solidFill>
          </a:ln>
        </p:spPr>
        <p:txBody>
          <a:bodyPr wrap="square" lIns="0" tIns="4953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350" spc="25" b="1">
                <a:latin typeface="Arial"/>
                <a:cs typeface="Arial"/>
              </a:rPr>
              <a:t>Withdrawal </a:t>
            </a:r>
            <a:r>
              <a:rPr dirty="0" sz="1350" spc="10" b="1">
                <a:latin typeface="Arial"/>
                <a:cs typeface="Arial"/>
              </a:rPr>
              <a:t>of </a:t>
            </a:r>
            <a:r>
              <a:rPr dirty="0" sz="1350" spc="35" b="1">
                <a:latin typeface="Arial"/>
                <a:cs typeface="Arial"/>
              </a:rPr>
              <a:t>Consent </a:t>
            </a:r>
            <a:r>
              <a:rPr dirty="0" sz="1350" spc="15" b="1">
                <a:latin typeface="Arial"/>
                <a:cs typeface="Arial"/>
              </a:rPr>
              <a:t>= </a:t>
            </a:r>
            <a:r>
              <a:rPr dirty="0" sz="1350" spc="20" b="1">
                <a:latin typeface="Arial"/>
                <a:cs typeface="Arial"/>
              </a:rPr>
              <a:t>32</a:t>
            </a:r>
            <a:r>
              <a:rPr dirty="0" sz="1350" spc="-25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(0.97%)</a:t>
            </a:r>
            <a:endParaRPr sz="1350">
              <a:latin typeface="Arial"/>
              <a:cs typeface="Arial"/>
            </a:endParaRPr>
          </a:p>
          <a:p>
            <a:pPr algn="ctr" marL="5715">
              <a:lnSpc>
                <a:spcPct val="100000"/>
              </a:lnSpc>
              <a:spcBef>
                <a:spcPts val="65"/>
              </a:spcBef>
            </a:pPr>
            <a:r>
              <a:rPr dirty="0" sz="1350" spc="15" b="1">
                <a:latin typeface="Arial"/>
                <a:cs typeface="Arial"/>
              </a:rPr>
              <a:t>0.42%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Annualized</a:t>
            </a:r>
            <a:endParaRPr sz="1350">
              <a:latin typeface="Arial"/>
              <a:cs typeface="Arial"/>
            </a:endParaRPr>
          </a:p>
          <a:p>
            <a:pPr algn="ctr" marL="236854">
              <a:lnSpc>
                <a:spcPct val="100000"/>
              </a:lnSpc>
              <a:spcBef>
                <a:spcPts val="60"/>
              </a:spcBef>
            </a:pPr>
            <a:r>
              <a:rPr dirty="0" sz="1350" spc="-20" b="1" i="1">
                <a:latin typeface="Arial"/>
                <a:cs typeface="Arial"/>
              </a:rPr>
              <a:t>Vital </a:t>
            </a:r>
            <a:r>
              <a:rPr dirty="0" sz="1350" spc="10" b="1" i="1">
                <a:latin typeface="Arial"/>
                <a:cs typeface="Arial"/>
              </a:rPr>
              <a:t>status </a:t>
            </a:r>
            <a:r>
              <a:rPr dirty="0" sz="1350" spc="15" b="1" i="1">
                <a:latin typeface="Arial"/>
                <a:cs typeface="Arial"/>
              </a:rPr>
              <a:t>unknown = 8</a:t>
            </a:r>
            <a:r>
              <a:rPr dirty="0" sz="1350" spc="-90" b="1" i="1">
                <a:latin typeface="Arial"/>
                <a:cs typeface="Arial"/>
              </a:rPr>
              <a:t> </a:t>
            </a:r>
            <a:r>
              <a:rPr dirty="0" sz="1350" spc="10" b="1" i="1">
                <a:latin typeface="Arial"/>
                <a:cs typeface="Arial"/>
              </a:rPr>
              <a:t>(0.24%)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600" y="4465320"/>
            <a:ext cx="4389120" cy="304800"/>
          </a:xfrm>
          <a:prstGeom prst="rect">
            <a:avLst/>
          </a:prstGeom>
          <a:ln w="28575">
            <a:solidFill>
              <a:srgbClr val="6F2F9F"/>
            </a:solidFill>
          </a:ln>
        </p:spPr>
        <p:txBody>
          <a:bodyPr wrap="square" lIns="0" tIns="514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dirty="0" sz="1350" spc="15" b="1">
                <a:latin typeface="Arial"/>
                <a:cs typeface="Arial"/>
              </a:rPr>
              <a:t>Vital </a:t>
            </a:r>
            <a:r>
              <a:rPr dirty="0" sz="1350" spc="25" b="1">
                <a:latin typeface="Arial"/>
                <a:cs typeface="Arial"/>
              </a:rPr>
              <a:t>Status </a:t>
            </a:r>
            <a:r>
              <a:rPr dirty="0" sz="1350" spc="45" b="1">
                <a:latin typeface="Arial"/>
                <a:cs typeface="Arial"/>
              </a:rPr>
              <a:t>Known </a:t>
            </a:r>
            <a:r>
              <a:rPr dirty="0" sz="1350" spc="15" b="1">
                <a:latin typeface="Arial"/>
                <a:cs typeface="Arial"/>
              </a:rPr>
              <a:t>= </a:t>
            </a:r>
            <a:r>
              <a:rPr dirty="0" sz="1350" spc="20" b="1">
                <a:latin typeface="Arial"/>
                <a:cs typeface="Arial"/>
              </a:rPr>
              <a:t>3275</a:t>
            </a:r>
            <a:r>
              <a:rPr dirty="0" sz="1350" spc="-25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(99.7%)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4191" y="5938202"/>
            <a:ext cx="7122795" cy="516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Complete</a:t>
            </a:r>
            <a:r>
              <a:rPr dirty="0" sz="1600" spc="-2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15" b="1" i="1">
                <a:solidFill>
                  <a:srgbClr val="001F5F"/>
                </a:solidFill>
                <a:latin typeface="Arial"/>
                <a:cs typeface="Arial"/>
              </a:rPr>
              <a:t>primary</a:t>
            </a:r>
            <a:r>
              <a:rPr dirty="0" sz="1600" spc="-14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5" b="1" i="1">
                <a:solidFill>
                  <a:srgbClr val="001F5F"/>
                </a:solidFill>
                <a:latin typeface="Arial"/>
                <a:cs typeface="Arial"/>
              </a:rPr>
              <a:t>efficacy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and</a:t>
            </a:r>
            <a:r>
              <a:rPr dirty="0" sz="1600" spc="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001F5F"/>
                </a:solidFill>
                <a:latin typeface="Arial"/>
                <a:cs typeface="Arial"/>
              </a:rPr>
              <a:t>principal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10" b="1" i="1">
                <a:solidFill>
                  <a:srgbClr val="001F5F"/>
                </a:solidFill>
                <a:latin typeface="Arial"/>
                <a:cs typeface="Arial"/>
              </a:rPr>
              <a:t>safety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5" b="1" i="1">
                <a:solidFill>
                  <a:srgbClr val="001F5F"/>
                </a:solidFill>
                <a:latin typeface="Arial"/>
                <a:cs typeface="Arial"/>
              </a:rPr>
              <a:t>outcome</a:t>
            </a:r>
            <a:r>
              <a:rPr dirty="0" sz="1600" spc="-8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10" b="1" i="1">
                <a:solidFill>
                  <a:srgbClr val="001F5F"/>
                </a:solidFill>
                <a:latin typeface="Arial"/>
                <a:cs typeface="Arial"/>
              </a:rPr>
              <a:t>ascertainment</a:t>
            </a:r>
            <a:r>
              <a:rPr dirty="0" sz="1600" spc="-8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in</a:t>
            </a:r>
            <a:endParaRPr sz="1600">
              <a:latin typeface="Arial"/>
              <a:cs typeface="Arial"/>
            </a:endParaRPr>
          </a:p>
          <a:p>
            <a:pPr algn="ctr" marR="10795">
              <a:lnSpc>
                <a:spcPct val="100000"/>
              </a:lnSpc>
              <a:spcBef>
                <a:spcPts val="5"/>
              </a:spcBef>
            </a:pPr>
            <a:r>
              <a:rPr dirty="0" sz="1600" spc="15" b="1" i="1">
                <a:solidFill>
                  <a:srgbClr val="001F5F"/>
                </a:solidFill>
                <a:latin typeface="Arial"/>
                <a:cs typeface="Arial"/>
              </a:rPr>
              <a:t>98.8%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600" spc="-5" b="1" i="1">
                <a:solidFill>
                  <a:srgbClr val="001F5F"/>
                </a:solidFill>
                <a:latin typeface="Arial"/>
                <a:cs typeface="Arial"/>
              </a:rPr>
              <a:t>potential </a:t>
            </a:r>
            <a:r>
              <a:rPr dirty="0" sz="1600" b="1" i="1">
                <a:solidFill>
                  <a:srgbClr val="001F5F"/>
                </a:solidFill>
                <a:latin typeface="Arial"/>
                <a:cs typeface="Arial"/>
              </a:rPr>
              <a:t>patient-years </a:t>
            </a:r>
            <a:r>
              <a:rPr dirty="0" sz="1600" spc="-10" b="1" i="1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dirty="0" sz="1600" spc="-15" b="1" i="1">
                <a:solidFill>
                  <a:srgbClr val="001F5F"/>
                </a:solidFill>
                <a:latin typeface="Arial"/>
                <a:cs typeface="Arial"/>
              </a:rPr>
              <a:t>follow</a:t>
            </a:r>
            <a:r>
              <a:rPr dirty="0" sz="1600" spc="6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5" b="1" i="1">
                <a:solidFill>
                  <a:srgbClr val="001F5F"/>
                </a:solidFill>
                <a:latin typeface="Arial"/>
                <a:cs typeface="Arial"/>
              </a:rPr>
              <a:t>up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9809" y="986789"/>
            <a:ext cx="1582420" cy="76200"/>
          </a:xfrm>
          <a:custGeom>
            <a:avLst/>
            <a:gdLst/>
            <a:ahLst/>
            <a:cxnLst/>
            <a:rect l="l" t="t" r="r" b="b"/>
            <a:pathLst>
              <a:path w="1582420" h="76200">
                <a:moveTo>
                  <a:pt x="1505839" y="0"/>
                </a:moveTo>
                <a:lnTo>
                  <a:pt x="1505839" y="76200"/>
                </a:lnTo>
                <a:lnTo>
                  <a:pt x="1562989" y="47625"/>
                </a:lnTo>
                <a:lnTo>
                  <a:pt x="1518539" y="47625"/>
                </a:lnTo>
                <a:lnTo>
                  <a:pt x="1518539" y="28575"/>
                </a:lnTo>
                <a:lnTo>
                  <a:pt x="1562989" y="28575"/>
                </a:lnTo>
                <a:lnTo>
                  <a:pt x="1505839" y="0"/>
                </a:lnTo>
                <a:close/>
              </a:path>
              <a:path w="1582420" h="76200">
                <a:moveTo>
                  <a:pt x="1505839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1505839" y="47625"/>
                </a:lnTo>
                <a:lnTo>
                  <a:pt x="1505839" y="28575"/>
                </a:lnTo>
                <a:close/>
              </a:path>
              <a:path w="1582420" h="76200">
                <a:moveTo>
                  <a:pt x="1562989" y="28575"/>
                </a:moveTo>
                <a:lnTo>
                  <a:pt x="1518539" y="28575"/>
                </a:lnTo>
                <a:lnTo>
                  <a:pt x="1518539" y="47625"/>
                </a:lnTo>
                <a:lnTo>
                  <a:pt x="1562989" y="47625"/>
                </a:lnTo>
                <a:lnTo>
                  <a:pt x="1582039" y="38100"/>
                </a:lnTo>
                <a:lnTo>
                  <a:pt x="1562989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205984" y="3088576"/>
            <a:ext cx="1725930" cy="5168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600" spc="15" b="1" i="1">
                <a:solidFill>
                  <a:srgbClr val="001F5F"/>
                </a:solidFill>
                <a:latin typeface="Arial"/>
                <a:cs typeface="Arial"/>
              </a:rPr>
              <a:t>Median</a:t>
            </a:r>
            <a:r>
              <a:rPr dirty="0" sz="1600" spc="-160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-20" b="1" i="1">
                <a:solidFill>
                  <a:srgbClr val="001F5F"/>
                </a:solidFill>
                <a:latin typeface="Arial"/>
                <a:cs typeface="Arial"/>
              </a:rPr>
              <a:t>Follow-up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10" b="1" i="1">
                <a:solidFill>
                  <a:srgbClr val="001F5F"/>
                </a:solidFill>
                <a:latin typeface="Arial"/>
                <a:cs typeface="Arial"/>
              </a:rPr>
              <a:t>28</a:t>
            </a:r>
            <a:r>
              <a:rPr dirty="0" sz="1600" spc="-45" b="1" i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600" spc="10" b="1" i="1">
                <a:solidFill>
                  <a:srgbClr val="001F5F"/>
                </a:solidFill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9940" y="3970020"/>
            <a:ext cx="4488180" cy="30480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1038225">
              <a:lnSpc>
                <a:spcPct val="100000"/>
              </a:lnSpc>
              <a:spcBef>
                <a:spcPts val="430"/>
              </a:spcBef>
            </a:pPr>
            <a:r>
              <a:rPr dirty="0" sz="1350" spc="15" b="1">
                <a:latin typeface="Arial"/>
                <a:cs typeface="Arial"/>
              </a:rPr>
              <a:t>Lost </a:t>
            </a:r>
            <a:r>
              <a:rPr dirty="0" sz="1350" spc="20" b="1">
                <a:latin typeface="Arial"/>
                <a:cs typeface="Arial"/>
              </a:rPr>
              <a:t>to Follow </a:t>
            </a:r>
            <a:r>
              <a:rPr dirty="0" sz="1350" spc="45" b="1">
                <a:latin typeface="Arial"/>
                <a:cs typeface="Arial"/>
              </a:rPr>
              <a:t>up </a:t>
            </a:r>
            <a:r>
              <a:rPr dirty="0" sz="1350" spc="15" b="1">
                <a:latin typeface="Arial"/>
                <a:cs typeface="Arial"/>
              </a:rPr>
              <a:t>= 3</a:t>
            </a:r>
            <a:r>
              <a:rPr dirty="0" sz="1350" spc="-125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(0.09%)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0819" y="1799272"/>
            <a:ext cx="2842260" cy="54673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6350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500"/>
              </a:spcBef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Placebo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N=3278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60819" y="4984432"/>
            <a:ext cx="2842260" cy="76771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6794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35"/>
              </a:spcBef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Analyzed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ITT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3278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</a:rPr>
              <a:t>(100%)</a:t>
            </a:r>
            <a:endParaRPr sz="135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Safety =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3248</a:t>
            </a:r>
            <a:r>
              <a:rPr dirty="0" sz="13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</a:rPr>
              <a:t>(99.1%)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44614" y="2324100"/>
            <a:ext cx="85725" cy="2668905"/>
          </a:xfrm>
          <a:custGeom>
            <a:avLst/>
            <a:gdLst/>
            <a:ahLst/>
            <a:cxnLst/>
            <a:rect l="l" t="t" r="r" b="b"/>
            <a:pathLst>
              <a:path w="85725" h="2668904">
                <a:moveTo>
                  <a:pt x="28575" y="2582672"/>
                </a:moveTo>
                <a:lnTo>
                  <a:pt x="0" y="2582672"/>
                </a:lnTo>
                <a:lnTo>
                  <a:pt x="42925" y="2668397"/>
                </a:lnTo>
                <a:lnTo>
                  <a:pt x="78560" y="2597023"/>
                </a:lnTo>
                <a:lnTo>
                  <a:pt x="28575" y="2597023"/>
                </a:lnTo>
                <a:lnTo>
                  <a:pt x="28575" y="2582672"/>
                </a:lnTo>
                <a:close/>
              </a:path>
              <a:path w="85725" h="2668904">
                <a:moveTo>
                  <a:pt x="57276" y="0"/>
                </a:moveTo>
                <a:lnTo>
                  <a:pt x="28701" y="0"/>
                </a:lnTo>
                <a:lnTo>
                  <a:pt x="28575" y="2597023"/>
                </a:lnTo>
                <a:lnTo>
                  <a:pt x="57150" y="2597023"/>
                </a:lnTo>
                <a:lnTo>
                  <a:pt x="57276" y="0"/>
                </a:lnTo>
                <a:close/>
              </a:path>
              <a:path w="85725" h="2668904">
                <a:moveTo>
                  <a:pt x="85725" y="2582672"/>
                </a:moveTo>
                <a:lnTo>
                  <a:pt x="57150" y="2582672"/>
                </a:lnTo>
                <a:lnTo>
                  <a:pt x="57150" y="2597023"/>
                </a:lnTo>
                <a:lnTo>
                  <a:pt x="78560" y="2597023"/>
                </a:lnTo>
                <a:lnTo>
                  <a:pt x="85725" y="258267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132319" y="3093720"/>
            <a:ext cx="4488180" cy="73914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440"/>
              </a:spcBef>
            </a:pPr>
            <a:r>
              <a:rPr dirty="0" sz="1350" spc="30" b="1">
                <a:latin typeface="Arial"/>
                <a:cs typeface="Arial"/>
              </a:rPr>
              <a:t>Withdrawal </a:t>
            </a:r>
            <a:r>
              <a:rPr dirty="0" sz="1350" spc="15" b="1">
                <a:latin typeface="Arial"/>
                <a:cs typeface="Arial"/>
              </a:rPr>
              <a:t>of </a:t>
            </a:r>
            <a:r>
              <a:rPr dirty="0" sz="1350" spc="35" b="1">
                <a:latin typeface="Arial"/>
                <a:cs typeface="Arial"/>
              </a:rPr>
              <a:t>Consent </a:t>
            </a:r>
            <a:r>
              <a:rPr dirty="0" sz="1350" spc="15" b="1">
                <a:latin typeface="Arial"/>
                <a:cs typeface="Arial"/>
              </a:rPr>
              <a:t>= </a:t>
            </a:r>
            <a:r>
              <a:rPr dirty="0" sz="1350" spc="20" b="1">
                <a:latin typeface="Arial"/>
                <a:cs typeface="Arial"/>
              </a:rPr>
              <a:t>37</a:t>
            </a:r>
            <a:r>
              <a:rPr dirty="0" sz="1350" spc="-254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(1.13%)</a:t>
            </a:r>
            <a:endParaRPr sz="135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65"/>
              </a:spcBef>
            </a:pPr>
            <a:r>
              <a:rPr dirty="0" sz="1350" spc="15" b="1">
                <a:latin typeface="Arial"/>
                <a:cs typeface="Arial"/>
              </a:rPr>
              <a:t>0.48%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Annualized</a:t>
            </a:r>
            <a:endParaRPr sz="1350">
              <a:latin typeface="Arial"/>
              <a:cs typeface="Arial"/>
            </a:endParaRPr>
          </a:p>
          <a:p>
            <a:pPr algn="ctr" marL="251460">
              <a:lnSpc>
                <a:spcPct val="100000"/>
              </a:lnSpc>
              <a:spcBef>
                <a:spcPts val="60"/>
              </a:spcBef>
            </a:pPr>
            <a:r>
              <a:rPr dirty="0" sz="1350" spc="-20" b="1" i="1">
                <a:latin typeface="Arial"/>
                <a:cs typeface="Arial"/>
              </a:rPr>
              <a:t>Vital </a:t>
            </a:r>
            <a:r>
              <a:rPr dirty="0" sz="1350" spc="10" b="1" i="1">
                <a:latin typeface="Arial"/>
                <a:cs typeface="Arial"/>
              </a:rPr>
              <a:t>status </a:t>
            </a:r>
            <a:r>
              <a:rPr dirty="0" sz="1350" spc="15" b="1" i="1">
                <a:latin typeface="Arial"/>
                <a:cs typeface="Arial"/>
              </a:rPr>
              <a:t>unknown = </a:t>
            </a:r>
            <a:r>
              <a:rPr dirty="0" sz="1350" spc="20" b="1" i="1">
                <a:latin typeface="Arial"/>
                <a:cs typeface="Arial"/>
              </a:rPr>
              <a:t>12</a:t>
            </a:r>
            <a:r>
              <a:rPr dirty="0" sz="1350" spc="-114" b="1" i="1">
                <a:latin typeface="Arial"/>
                <a:cs typeface="Arial"/>
              </a:rPr>
              <a:t> </a:t>
            </a:r>
            <a:r>
              <a:rPr dirty="0" sz="1350" spc="10" b="1" i="1">
                <a:latin typeface="Arial"/>
                <a:cs typeface="Arial"/>
              </a:rPr>
              <a:t>(0.37%)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39940" y="4411979"/>
            <a:ext cx="4480560" cy="31242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0" tIns="55880" rIns="0" bIns="0" rtlCol="0" vert="horz">
            <a:spAutoFit/>
          </a:bodyPr>
          <a:lstStyle/>
          <a:p>
            <a:pPr algn="ctr" marL="5715">
              <a:lnSpc>
                <a:spcPct val="100000"/>
              </a:lnSpc>
              <a:spcBef>
                <a:spcPts val="440"/>
              </a:spcBef>
            </a:pPr>
            <a:r>
              <a:rPr dirty="0" sz="1350" spc="15" b="1">
                <a:latin typeface="Arial"/>
                <a:cs typeface="Arial"/>
              </a:rPr>
              <a:t>Vital </a:t>
            </a:r>
            <a:r>
              <a:rPr dirty="0" sz="1350" spc="25" b="1">
                <a:latin typeface="Arial"/>
                <a:cs typeface="Arial"/>
              </a:rPr>
              <a:t>Status </a:t>
            </a:r>
            <a:r>
              <a:rPr dirty="0" sz="1350" spc="45" b="1">
                <a:latin typeface="Arial"/>
                <a:cs typeface="Arial"/>
              </a:rPr>
              <a:t>Known </a:t>
            </a:r>
            <a:r>
              <a:rPr dirty="0" sz="1350" spc="15" b="1">
                <a:latin typeface="Arial"/>
                <a:cs typeface="Arial"/>
              </a:rPr>
              <a:t>= </a:t>
            </a:r>
            <a:r>
              <a:rPr dirty="0" sz="1350" spc="20" b="1">
                <a:latin typeface="Arial"/>
                <a:cs typeface="Arial"/>
              </a:rPr>
              <a:t>3263</a:t>
            </a:r>
            <a:r>
              <a:rPr dirty="0" sz="1350" spc="-229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(99.5%)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4359" y="2438400"/>
            <a:ext cx="4396740" cy="525780"/>
          </a:xfrm>
          <a:prstGeom prst="rect">
            <a:avLst/>
          </a:prstGeom>
          <a:ln w="28575">
            <a:solidFill>
              <a:srgbClr val="6F2F9F"/>
            </a:solidFill>
          </a:ln>
        </p:spPr>
        <p:txBody>
          <a:bodyPr wrap="square" lIns="0" tIns="527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4"/>
              </a:spcBef>
            </a:pPr>
            <a:r>
              <a:rPr dirty="0" sz="1350" spc="15" b="1">
                <a:latin typeface="Arial"/>
                <a:cs typeface="Arial"/>
              </a:rPr>
              <a:t>Premature </a:t>
            </a:r>
            <a:r>
              <a:rPr dirty="0" sz="1350" spc="35" b="1">
                <a:latin typeface="Arial"/>
                <a:cs typeface="Arial"/>
              </a:rPr>
              <a:t>Drug </a:t>
            </a:r>
            <a:r>
              <a:rPr dirty="0" sz="1350" spc="30" b="1">
                <a:latin typeface="Arial"/>
                <a:cs typeface="Arial"/>
              </a:rPr>
              <a:t>Discontinuation </a:t>
            </a:r>
            <a:r>
              <a:rPr dirty="0" sz="1350" spc="15" b="1">
                <a:latin typeface="Arial"/>
                <a:cs typeface="Arial"/>
              </a:rPr>
              <a:t>= </a:t>
            </a:r>
            <a:r>
              <a:rPr dirty="0" sz="1350" spc="20" b="1">
                <a:latin typeface="Arial"/>
                <a:cs typeface="Arial"/>
              </a:rPr>
              <a:t>1080</a:t>
            </a:r>
            <a:r>
              <a:rPr dirty="0" sz="1350" spc="-15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(33.2%)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latin typeface="Arial"/>
                <a:cs typeface="Arial"/>
              </a:rPr>
              <a:t>14.2%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Annualized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9940" y="2438400"/>
            <a:ext cx="4480560" cy="52578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 lIns="0" tIns="52704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414"/>
              </a:spcBef>
            </a:pPr>
            <a:r>
              <a:rPr dirty="0" sz="1350" spc="10" b="1">
                <a:latin typeface="Arial"/>
                <a:cs typeface="Arial"/>
              </a:rPr>
              <a:t>Premature </a:t>
            </a:r>
            <a:r>
              <a:rPr dirty="0" sz="1350" spc="35" b="1">
                <a:latin typeface="Arial"/>
                <a:cs typeface="Arial"/>
              </a:rPr>
              <a:t>Drug </a:t>
            </a:r>
            <a:r>
              <a:rPr dirty="0" sz="1350" spc="25" b="1">
                <a:latin typeface="Arial"/>
                <a:cs typeface="Arial"/>
              </a:rPr>
              <a:t>Discontinuation </a:t>
            </a:r>
            <a:r>
              <a:rPr dirty="0" sz="1350" spc="15" b="1">
                <a:latin typeface="Arial"/>
                <a:cs typeface="Arial"/>
              </a:rPr>
              <a:t>= </a:t>
            </a:r>
            <a:r>
              <a:rPr dirty="0" sz="1350" spc="5" b="1">
                <a:latin typeface="Arial"/>
                <a:cs typeface="Arial"/>
              </a:rPr>
              <a:t>1011</a:t>
            </a:r>
            <a:r>
              <a:rPr dirty="0" sz="1350" spc="-17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(31.1%)</a:t>
            </a:r>
            <a:endParaRPr sz="1350">
              <a:latin typeface="Arial"/>
              <a:cs typeface="Arial"/>
            </a:endParaRPr>
          </a:p>
          <a:p>
            <a:pPr algn="ctr" marL="12065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latin typeface="Arial"/>
                <a:cs typeface="Arial"/>
              </a:rPr>
              <a:t>13.2%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Annualized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65960" y="898016"/>
          <a:ext cx="8257540" cy="5438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55415"/>
                <a:gridCol w="2355215"/>
                <a:gridCol w="1928495"/>
              </a:tblGrid>
              <a:tr h="1066800">
                <a:tc>
                  <a:txBody>
                    <a:bodyPr/>
                    <a:lstStyle/>
                    <a:p>
                      <a:pPr marL="43560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10" b="1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600" spc="-2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Randomization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78130" marR="112395" indent="6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Rivaroxaban 2.5</a:t>
                      </a:r>
                      <a:r>
                        <a:rPr dirty="0" sz="1600" spc="-3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7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mg  </a:t>
                      </a:r>
                      <a:r>
                        <a:rPr dirty="0" sz="160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twice </a:t>
                      </a:r>
                      <a:r>
                        <a:rPr dirty="0" sz="160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daily </a:t>
                      </a:r>
                      <a:r>
                        <a:rPr dirty="0" sz="1600" spc="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600" spc="-3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aspirin  </a:t>
                      </a:r>
                      <a:r>
                        <a:rPr dirty="0" sz="160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N=3286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1543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6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Placebo </a:t>
                      </a:r>
                      <a:r>
                        <a:rPr dirty="0" sz="1600" spc="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600" spc="-17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aspirin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 marL="3810">
                        <a:lnSpc>
                          <a:spcPct val="100000"/>
                        </a:lnSpc>
                      </a:pPr>
                      <a:r>
                        <a:rPr dirty="0" sz="16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N=3278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L="5080">
                        <a:lnSpc>
                          <a:spcPct val="100000"/>
                        </a:lnSpc>
                      </a:pPr>
                      <a:r>
                        <a:rPr dirty="0" sz="16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5" b="1">
                          <a:latin typeface="Arial"/>
                          <a:cs typeface="Arial"/>
                        </a:rPr>
                        <a:t>Age, 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Yrs</a:t>
                      </a:r>
                      <a:r>
                        <a:rPr dirty="0" sz="1600" spc="-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Median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25" b="1">
                          <a:latin typeface="Arial"/>
                          <a:cs typeface="Arial"/>
                        </a:rPr>
                        <a:t>Female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15" b="1">
                          <a:latin typeface="Arial"/>
                          <a:cs typeface="Arial"/>
                        </a:rPr>
                        <a:t>Caucasian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20" b="1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600" spc="-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Mellitus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15" b="1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600" spc="-1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20" b="1">
                          <a:latin typeface="Arial"/>
                          <a:cs typeface="Arial"/>
                        </a:rPr>
                        <a:t>Smoking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20" b="1">
                          <a:latin typeface="Arial"/>
                          <a:cs typeface="Arial"/>
                        </a:rPr>
                        <a:t>COPD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8551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6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600" spc="-5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20" b="1">
                          <a:latin typeface="Arial"/>
                          <a:cs typeface="Arial"/>
                        </a:rPr>
                        <a:t>eGFR 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&lt; 60</a:t>
                      </a:r>
                      <a:r>
                        <a:rPr dirty="0" sz="1600" spc="-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ml/min/1.73m</a:t>
                      </a:r>
                      <a:r>
                        <a:rPr dirty="0" baseline="26455" sz="1575" spc="15" b="1">
                          <a:latin typeface="Arial"/>
                          <a:cs typeface="Arial"/>
                        </a:rPr>
                        <a:t>2</a:t>
                      </a:r>
                      <a:endParaRPr baseline="26455" sz="1575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600" spc="-37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Artery </a:t>
                      </a:r>
                      <a:r>
                        <a:rPr dirty="0" sz="16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19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8551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6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1600" spc="-5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572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Known </a:t>
                      </a:r>
                      <a:r>
                        <a:rPr dirty="0" sz="16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Carotid</a:t>
                      </a:r>
                      <a:r>
                        <a:rPr dirty="0" sz="1600" spc="-27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Stenosis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31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4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Clopidogrel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51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Statin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81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ACEi </a:t>
                      </a:r>
                      <a:r>
                        <a:rPr dirty="0" sz="1600" spc="2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19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ARB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7790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6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10269855" y="6671944"/>
            <a:ext cx="1784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13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6065" y="5449252"/>
            <a:ext cx="144843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1800" spc="5" b="1" i="1">
                <a:latin typeface="Arial"/>
                <a:cs typeface="Arial"/>
              </a:rPr>
              <a:t>P&gt;0.05 </a:t>
            </a:r>
            <a:r>
              <a:rPr dirty="0" sz="1800" spc="-10" b="1" i="1">
                <a:latin typeface="Arial"/>
                <a:cs typeface="Arial"/>
              </a:rPr>
              <a:t>for</a:t>
            </a:r>
            <a:r>
              <a:rPr dirty="0" sz="1800" spc="-13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all  </a:t>
            </a:r>
            <a:r>
              <a:rPr dirty="0" sz="1800" spc="15" b="1" i="1">
                <a:latin typeface="Arial"/>
                <a:cs typeface="Arial"/>
              </a:rPr>
              <a:t>c</a:t>
            </a:r>
            <a:r>
              <a:rPr dirty="0" sz="1800" spc="-20" b="1" i="1">
                <a:latin typeface="Arial"/>
                <a:cs typeface="Arial"/>
              </a:rPr>
              <a:t>o</a:t>
            </a:r>
            <a:r>
              <a:rPr dirty="0" sz="1800" spc="-40" b="1" i="1">
                <a:latin typeface="Arial"/>
                <a:cs typeface="Arial"/>
              </a:rPr>
              <a:t>m</a:t>
            </a:r>
            <a:r>
              <a:rPr dirty="0" sz="1800" spc="-20" b="1" i="1">
                <a:latin typeface="Arial"/>
                <a:cs typeface="Arial"/>
              </a:rPr>
              <a:t>p</a:t>
            </a:r>
            <a:r>
              <a:rPr dirty="0" sz="1800" spc="15" b="1" i="1">
                <a:latin typeface="Arial"/>
                <a:cs typeface="Arial"/>
              </a:rPr>
              <a:t>a</a:t>
            </a:r>
            <a:r>
              <a:rPr dirty="0" sz="1800" spc="15" b="1" i="1">
                <a:latin typeface="Arial"/>
                <a:cs typeface="Arial"/>
              </a:rPr>
              <a:t>r</a:t>
            </a:r>
            <a:r>
              <a:rPr dirty="0" sz="1800" spc="-20" b="1" i="1">
                <a:latin typeface="Arial"/>
                <a:cs typeface="Arial"/>
              </a:rPr>
              <a:t>i</a:t>
            </a:r>
            <a:r>
              <a:rPr dirty="0" sz="1800" spc="15" b="1" i="1">
                <a:latin typeface="Arial"/>
                <a:cs typeface="Arial"/>
              </a:rPr>
              <a:t>s</a:t>
            </a:r>
            <a:r>
              <a:rPr dirty="0" sz="1800" spc="-20" b="1" i="1">
                <a:latin typeface="Arial"/>
                <a:cs typeface="Arial"/>
              </a:rPr>
              <a:t>on</a:t>
            </a:r>
            <a:r>
              <a:rPr dirty="0" sz="1800" b="1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43351" y="0"/>
            <a:ext cx="53143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Baseline</a:t>
            </a:r>
            <a:r>
              <a:rPr dirty="0" sz="3600" spc="-45"/>
              <a:t> </a:t>
            </a:r>
            <a:r>
              <a:rPr dirty="0" sz="3600" spc="-15"/>
              <a:t>Characteristics</a:t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016" y="0"/>
            <a:ext cx="7369809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/>
              <a:t>PAD </a:t>
            </a:r>
            <a:r>
              <a:rPr dirty="0" sz="3600"/>
              <a:t>&amp; </a:t>
            </a:r>
            <a:r>
              <a:rPr dirty="0" sz="3600" spc="-10"/>
              <a:t>Procedural</a:t>
            </a:r>
            <a:r>
              <a:rPr dirty="0" sz="3600" spc="145"/>
              <a:t> </a:t>
            </a:r>
            <a:r>
              <a:rPr dirty="0" sz="3600" spc="-15"/>
              <a:t>Characteristics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14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987930" y="999616"/>
          <a:ext cx="8261984" cy="5293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28135"/>
                <a:gridCol w="2057400"/>
                <a:gridCol w="2057399"/>
              </a:tblGrid>
              <a:tr h="10361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50" spc="30" b="1">
                          <a:latin typeface="Arial"/>
                          <a:cs typeface="Arial"/>
                        </a:rPr>
                        <a:t>Characteristics 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1350" spc="-1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Randomization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7325" marR="179705" indent="7620">
                        <a:lnSpc>
                          <a:spcPct val="103800"/>
                        </a:lnSpc>
                        <a:spcBef>
                          <a:spcPts val="340"/>
                        </a:spcBef>
                      </a:pPr>
                      <a:r>
                        <a:rPr dirty="0" sz="135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Rivaroxaban </a:t>
                      </a:r>
                      <a:r>
                        <a:rPr dirty="0" sz="1350" spc="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2.5 </a:t>
                      </a:r>
                      <a:r>
                        <a:rPr dirty="0" sz="1350" spc="-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mg  </a:t>
                      </a:r>
                      <a:r>
                        <a:rPr dirty="0" sz="1350" spc="3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twice </a:t>
                      </a: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daily </a:t>
                      </a:r>
                      <a:r>
                        <a:rPr dirty="0" sz="135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350" spc="-254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aspirin  </a:t>
                      </a:r>
                      <a:r>
                        <a:rPr dirty="0" sz="135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N=3286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algn="ctr" marL="279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5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35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Placebo </a:t>
                      </a:r>
                      <a:r>
                        <a:rPr dirty="0" sz="135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35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aspirin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 marL="10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35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N=3278</a:t>
                      </a:r>
                      <a:endParaRPr sz="1350">
                        <a:latin typeface="Arial"/>
                        <a:cs typeface="Arial"/>
                      </a:endParaRPr>
                    </a:p>
                    <a:p>
                      <a:pPr algn="ctr" marL="304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35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35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Prior </a:t>
                      </a:r>
                      <a:r>
                        <a:rPr dirty="0" sz="1350" spc="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Peripheral </a:t>
                      </a:r>
                      <a:r>
                        <a:rPr dirty="0" sz="1350" spc="2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Artery </a:t>
                      </a:r>
                      <a:r>
                        <a:rPr dirty="0" sz="1350" spc="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Disease</a:t>
                      </a:r>
                      <a:r>
                        <a:rPr dirty="0" sz="1350" spc="-12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History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3413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350" spc="25" b="1">
                          <a:latin typeface="Arial"/>
                          <a:cs typeface="Arial"/>
                        </a:rPr>
                        <a:t>History 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30" b="1">
                          <a:latin typeface="Arial"/>
                          <a:cs typeface="Arial"/>
                        </a:rPr>
                        <a:t>Claudication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95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96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350" spc="25" b="1">
                          <a:latin typeface="Arial"/>
                          <a:cs typeface="Arial"/>
                        </a:rPr>
                        <a:t>History 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5" b="1">
                          <a:latin typeface="Arial"/>
                          <a:cs typeface="Arial"/>
                        </a:rPr>
                        <a:t>Revascularization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spc="25" b="1">
                          <a:latin typeface="Arial"/>
                          <a:cs typeface="Arial"/>
                        </a:rPr>
                        <a:t>History </a:t>
                      </a:r>
                      <a:r>
                        <a:rPr dirty="0" sz="1350" spc="10" b="1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Amputation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spc="35" b="1">
                          <a:latin typeface="Arial"/>
                          <a:cs typeface="Arial"/>
                        </a:rPr>
                        <a:t>Ankle </a:t>
                      </a:r>
                      <a:r>
                        <a:rPr dirty="0" sz="1350" spc="30" b="1">
                          <a:latin typeface="Arial"/>
                          <a:cs typeface="Arial"/>
                        </a:rPr>
                        <a:t>Brachial </a:t>
                      </a:r>
                      <a:r>
                        <a:rPr dirty="0" sz="1350" b="1">
                          <a:latin typeface="Arial"/>
                          <a:cs typeface="Arial"/>
                        </a:rPr>
                        <a:t>Index, 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350" spc="-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latin typeface="Arial"/>
                          <a:cs typeface="Arial"/>
                        </a:rPr>
                        <a:t>(IQR)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spc="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0.56 (0.42 </a:t>
                      </a:r>
                      <a:r>
                        <a:rPr dirty="0" sz="135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350" spc="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0.67)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spc="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0.56 (0.42 </a:t>
                      </a:r>
                      <a:r>
                        <a:rPr dirty="0" sz="135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dirty="0" sz="1350" spc="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0.67)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4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350" spc="-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Indication </a:t>
                      </a:r>
                      <a:r>
                        <a:rPr dirty="0" sz="1350" spc="1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350" spc="-1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Revascularization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3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 spc="25" b="1">
                          <a:latin typeface="Arial"/>
                          <a:cs typeface="Arial"/>
                        </a:rPr>
                        <a:t>Critical </a:t>
                      </a:r>
                      <a:r>
                        <a:rPr dirty="0" sz="1350" spc="5" b="1">
                          <a:latin typeface="Arial"/>
                          <a:cs typeface="Arial"/>
                        </a:rPr>
                        <a:t>limb</a:t>
                      </a:r>
                      <a:r>
                        <a:rPr dirty="0" sz="13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latin typeface="Arial"/>
                          <a:cs typeface="Arial"/>
                        </a:rPr>
                        <a:t>ischemia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39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50" spc="30" b="1">
                          <a:latin typeface="Arial"/>
                          <a:cs typeface="Arial"/>
                        </a:rPr>
                        <a:t>Claudication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263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35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Type </a:t>
                      </a:r>
                      <a:r>
                        <a:rPr dirty="0" sz="1350" spc="10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350" spc="4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 i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Revascularization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46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34137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 spc="20" b="1">
                          <a:latin typeface="Arial"/>
                          <a:cs typeface="Arial"/>
                        </a:rPr>
                        <a:t>Surgical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2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4302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350" spc="25" b="1">
                          <a:latin typeface="Arial"/>
                          <a:cs typeface="Arial"/>
                        </a:rPr>
                        <a:t>Endovascular </a:t>
                      </a:r>
                      <a:r>
                        <a:rPr dirty="0" sz="1350" spc="15" b="1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35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latin typeface="Arial"/>
                          <a:cs typeface="Arial"/>
                        </a:rPr>
                        <a:t>Hybrid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350" spc="2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223">
                <a:tc>
                  <a:txBody>
                    <a:bodyPr/>
                    <a:lstStyle/>
                    <a:p>
                      <a:pPr marL="92710" marR="643255">
                        <a:lnSpc>
                          <a:spcPct val="103899"/>
                        </a:lnSpc>
                        <a:spcBef>
                          <a:spcPts val="380"/>
                        </a:spcBef>
                      </a:pPr>
                      <a:r>
                        <a:rPr dirty="0" sz="1350" spc="-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dirty="0" sz="135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from Procedure to </a:t>
                      </a:r>
                      <a:r>
                        <a:rPr dirty="0" sz="1350" spc="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Randomization,  </a:t>
                      </a:r>
                      <a:r>
                        <a:rPr dirty="0" sz="135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350" spc="-3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(IQR)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35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350" spc="2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135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350" spc="-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2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35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 </a:t>
                      </a:r>
                      <a:r>
                        <a:rPr dirty="0" sz="1350" spc="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(2 </a:t>
                      </a:r>
                      <a:r>
                        <a:rPr dirty="0" sz="135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35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426065" y="5449252"/>
            <a:ext cx="144843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7620">
              <a:lnSpc>
                <a:spcPct val="100000"/>
              </a:lnSpc>
              <a:spcBef>
                <a:spcPts val="100"/>
              </a:spcBef>
            </a:pPr>
            <a:r>
              <a:rPr dirty="0" sz="1800" spc="5" b="1" i="1">
                <a:latin typeface="Arial"/>
                <a:cs typeface="Arial"/>
              </a:rPr>
              <a:t>P&gt;0.05 </a:t>
            </a:r>
            <a:r>
              <a:rPr dirty="0" sz="1800" spc="-10" b="1" i="1">
                <a:latin typeface="Arial"/>
                <a:cs typeface="Arial"/>
              </a:rPr>
              <a:t>for</a:t>
            </a:r>
            <a:r>
              <a:rPr dirty="0" sz="1800" spc="-130" b="1" i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all  </a:t>
            </a:r>
            <a:r>
              <a:rPr dirty="0" sz="1800" spc="15" b="1" i="1">
                <a:latin typeface="Arial"/>
                <a:cs typeface="Arial"/>
              </a:rPr>
              <a:t>c</a:t>
            </a:r>
            <a:r>
              <a:rPr dirty="0" sz="1800" spc="-20" b="1" i="1">
                <a:latin typeface="Arial"/>
                <a:cs typeface="Arial"/>
              </a:rPr>
              <a:t>o</a:t>
            </a:r>
            <a:r>
              <a:rPr dirty="0" sz="1800" spc="-40" b="1" i="1">
                <a:latin typeface="Arial"/>
                <a:cs typeface="Arial"/>
              </a:rPr>
              <a:t>m</a:t>
            </a:r>
            <a:r>
              <a:rPr dirty="0" sz="1800" spc="-20" b="1" i="1">
                <a:latin typeface="Arial"/>
                <a:cs typeface="Arial"/>
              </a:rPr>
              <a:t>p</a:t>
            </a:r>
            <a:r>
              <a:rPr dirty="0" sz="1800" spc="15" b="1" i="1">
                <a:latin typeface="Arial"/>
                <a:cs typeface="Arial"/>
              </a:rPr>
              <a:t>a</a:t>
            </a:r>
            <a:r>
              <a:rPr dirty="0" sz="1800" spc="15" b="1" i="1">
                <a:latin typeface="Arial"/>
                <a:cs typeface="Arial"/>
              </a:rPr>
              <a:t>r</a:t>
            </a:r>
            <a:r>
              <a:rPr dirty="0" sz="1800" spc="-20" b="1" i="1">
                <a:latin typeface="Arial"/>
                <a:cs typeface="Arial"/>
              </a:rPr>
              <a:t>i</a:t>
            </a:r>
            <a:r>
              <a:rPr dirty="0" sz="1800" spc="15" b="1" i="1">
                <a:latin typeface="Arial"/>
                <a:cs typeface="Arial"/>
              </a:rPr>
              <a:t>s</a:t>
            </a:r>
            <a:r>
              <a:rPr dirty="0" sz="1800" spc="-20" b="1" i="1">
                <a:latin typeface="Arial"/>
                <a:cs typeface="Arial"/>
              </a:rPr>
              <a:t>on</a:t>
            </a:r>
            <a:r>
              <a:rPr dirty="0" sz="1800" b="1" i="1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9669" y="1443989"/>
            <a:ext cx="0" cy="4541520"/>
          </a:xfrm>
          <a:custGeom>
            <a:avLst/>
            <a:gdLst/>
            <a:ahLst/>
            <a:cxnLst/>
            <a:rect l="l" t="t" r="r" b="b"/>
            <a:pathLst>
              <a:path w="0" h="4541520">
                <a:moveTo>
                  <a:pt x="0" y="454152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669" y="5985509"/>
            <a:ext cx="9784080" cy="0"/>
          </a:xfrm>
          <a:custGeom>
            <a:avLst/>
            <a:gdLst/>
            <a:ahLst/>
            <a:cxnLst/>
            <a:rect l="l" t="t" r="r" b="b"/>
            <a:pathLst>
              <a:path w="9784080" h="0">
                <a:moveTo>
                  <a:pt x="0" y="0"/>
                </a:moveTo>
                <a:lnTo>
                  <a:pt x="97840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3480" y="2110739"/>
            <a:ext cx="9776460" cy="3878579"/>
          </a:xfrm>
          <a:custGeom>
            <a:avLst/>
            <a:gdLst/>
            <a:ahLst/>
            <a:cxnLst/>
            <a:rect l="l" t="t" r="r" b="b"/>
            <a:pathLst>
              <a:path w="9776460" h="3878579">
                <a:moveTo>
                  <a:pt x="0" y="3878579"/>
                </a:moveTo>
                <a:lnTo>
                  <a:pt x="15239" y="3863340"/>
                </a:lnTo>
                <a:lnTo>
                  <a:pt x="22859" y="3855720"/>
                </a:lnTo>
                <a:lnTo>
                  <a:pt x="30479" y="3810000"/>
                </a:lnTo>
                <a:lnTo>
                  <a:pt x="38100" y="3787140"/>
                </a:lnTo>
                <a:lnTo>
                  <a:pt x="45719" y="3771900"/>
                </a:lnTo>
                <a:lnTo>
                  <a:pt x="53339" y="3764279"/>
                </a:lnTo>
                <a:lnTo>
                  <a:pt x="68579" y="3764279"/>
                </a:lnTo>
                <a:lnTo>
                  <a:pt x="76200" y="3749040"/>
                </a:lnTo>
                <a:lnTo>
                  <a:pt x="83819" y="3741420"/>
                </a:lnTo>
                <a:lnTo>
                  <a:pt x="91439" y="3741420"/>
                </a:lnTo>
                <a:lnTo>
                  <a:pt x="99059" y="3733800"/>
                </a:lnTo>
                <a:lnTo>
                  <a:pt x="114300" y="3733800"/>
                </a:lnTo>
                <a:lnTo>
                  <a:pt x="121919" y="3726179"/>
                </a:lnTo>
                <a:lnTo>
                  <a:pt x="129539" y="3718560"/>
                </a:lnTo>
                <a:lnTo>
                  <a:pt x="137159" y="3695700"/>
                </a:lnTo>
                <a:lnTo>
                  <a:pt x="144779" y="3688079"/>
                </a:lnTo>
                <a:lnTo>
                  <a:pt x="160019" y="3680460"/>
                </a:lnTo>
                <a:lnTo>
                  <a:pt x="167639" y="3672840"/>
                </a:lnTo>
                <a:lnTo>
                  <a:pt x="182879" y="3665220"/>
                </a:lnTo>
                <a:lnTo>
                  <a:pt x="190500" y="3665220"/>
                </a:lnTo>
                <a:lnTo>
                  <a:pt x="198119" y="3649979"/>
                </a:lnTo>
                <a:lnTo>
                  <a:pt x="220979" y="3649979"/>
                </a:lnTo>
                <a:lnTo>
                  <a:pt x="236219" y="3649979"/>
                </a:lnTo>
                <a:lnTo>
                  <a:pt x="243839" y="3634740"/>
                </a:lnTo>
                <a:lnTo>
                  <a:pt x="259079" y="3634740"/>
                </a:lnTo>
                <a:lnTo>
                  <a:pt x="266700" y="3619500"/>
                </a:lnTo>
                <a:lnTo>
                  <a:pt x="274319" y="3604260"/>
                </a:lnTo>
                <a:lnTo>
                  <a:pt x="281939" y="3589020"/>
                </a:lnTo>
                <a:lnTo>
                  <a:pt x="289559" y="3589020"/>
                </a:lnTo>
                <a:lnTo>
                  <a:pt x="304800" y="3589020"/>
                </a:lnTo>
                <a:lnTo>
                  <a:pt x="312419" y="3581400"/>
                </a:lnTo>
                <a:lnTo>
                  <a:pt x="320039" y="3566160"/>
                </a:lnTo>
                <a:lnTo>
                  <a:pt x="327659" y="3566160"/>
                </a:lnTo>
                <a:lnTo>
                  <a:pt x="335279" y="3566160"/>
                </a:lnTo>
                <a:lnTo>
                  <a:pt x="342900" y="3566160"/>
                </a:lnTo>
                <a:lnTo>
                  <a:pt x="358139" y="3558540"/>
                </a:lnTo>
                <a:lnTo>
                  <a:pt x="365759" y="3558540"/>
                </a:lnTo>
                <a:lnTo>
                  <a:pt x="373379" y="3528060"/>
                </a:lnTo>
                <a:lnTo>
                  <a:pt x="388619" y="3520440"/>
                </a:lnTo>
                <a:lnTo>
                  <a:pt x="411479" y="3512820"/>
                </a:lnTo>
                <a:lnTo>
                  <a:pt x="419100" y="3505200"/>
                </a:lnTo>
                <a:lnTo>
                  <a:pt x="426719" y="3497579"/>
                </a:lnTo>
                <a:lnTo>
                  <a:pt x="434339" y="3489960"/>
                </a:lnTo>
                <a:lnTo>
                  <a:pt x="441959" y="3474720"/>
                </a:lnTo>
                <a:lnTo>
                  <a:pt x="457200" y="3467100"/>
                </a:lnTo>
                <a:lnTo>
                  <a:pt x="464819" y="3459479"/>
                </a:lnTo>
                <a:lnTo>
                  <a:pt x="472439" y="3451860"/>
                </a:lnTo>
                <a:lnTo>
                  <a:pt x="480059" y="3444240"/>
                </a:lnTo>
                <a:lnTo>
                  <a:pt x="487680" y="3436620"/>
                </a:lnTo>
                <a:lnTo>
                  <a:pt x="502919" y="3429000"/>
                </a:lnTo>
                <a:lnTo>
                  <a:pt x="510539" y="3421379"/>
                </a:lnTo>
                <a:lnTo>
                  <a:pt x="518159" y="3413760"/>
                </a:lnTo>
                <a:lnTo>
                  <a:pt x="525780" y="3413760"/>
                </a:lnTo>
                <a:lnTo>
                  <a:pt x="533400" y="3406140"/>
                </a:lnTo>
                <a:lnTo>
                  <a:pt x="556259" y="3406140"/>
                </a:lnTo>
                <a:lnTo>
                  <a:pt x="563880" y="3406140"/>
                </a:lnTo>
                <a:lnTo>
                  <a:pt x="571500" y="3390900"/>
                </a:lnTo>
                <a:lnTo>
                  <a:pt x="579119" y="3383279"/>
                </a:lnTo>
                <a:lnTo>
                  <a:pt x="586739" y="3375660"/>
                </a:lnTo>
                <a:lnTo>
                  <a:pt x="601980" y="3360420"/>
                </a:lnTo>
                <a:lnTo>
                  <a:pt x="609600" y="3352800"/>
                </a:lnTo>
                <a:lnTo>
                  <a:pt x="617219" y="3337560"/>
                </a:lnTo>
                <a:lnTo>
                  <a:pt x="624839" y="3337560"/>
                </a:lnTo>
                <a:lnTo>
                  <a:pt x="632459" y="3329940"/>
                </a:lnTo>
                <a:lnTo>
                  <a:pt x="647700" y="3329940"/>
                </a:lnTo>
                <a:lnTo>
                  <a:pt x="655319" y="3314700"/>
                </a:lnTo>
                <a:lnTo>
                  <a:pt x="662939" y="3307079"/>
                </a:lnTo>
                <a:lnTo>
                  <a:pt x="670559" y="3307079"/>
                </a:lnTo>
                <a:lnTo>
                  <a:pt x="678180" y="3307079"/>
                </a:lnTo>
                <a:lnTo>
                  <a:pt x="693419" y="3299460"/>
                </a:lnTo>
                <a:lnTo>
                  <a:pt x="701039" y="3291840"/>
                </a:lnTo>
                <a:lnTo>
                  <a:pt x="708659" y="3276600"/>
                </a:lnTo>
                <a:lnTo>
                  <a:pt x="716280" y="3276600"/>
                </a:lnTo>
                <a:lnTo>
                  <a:pt x="723900" y="3268979"/>
                </a:lnTo>
                <a:lnTo>
                  <a:pt x="731519" y="3261360"/>
                </a:lnTo>
                <a:lnTo>
                  <a:pt x="746759" y="3261360"/>
                </a:lnTo>
                <a:lnTo>
                  <a:pt x="754380" y="3246120"/>
                </a:lnTo>
                <a:lnTo>
                  <a:pt x="762000" y="3238500"/>
                </a:lnTo>
                <a:lnTo>
                  <a:pt x="769619" y="3230880"/>
                </a:lnTo>
                <a:lnTo>
                  <a:pt x="777239" y="3223260"/>
                </a:lnTo>
                <a:lnTo>
                  <a:pt x="792480" y="3223260"/>
                </a:lnTo>
                <a:lnTo>
                  <a:pt x="800100" y="3208020"/>
                </a:lnTo>
                <a:lnTo>
                  <a:pt x="807719" y="3200400"/>
                </a:lnTo>
                <a:lnTo>
                  <a:pt x="815339" y="3192780"/>
                </a:lnTo>
                <a:lnTo>
                  <a:pt x="822959" y="3185160"/>
                </a:lnTo>
                <a:lnTo>
                  <a:pt x="838200" y="3177540"/>
                </a:lnTo>
                <a:lnTo>
                  <a:pt x="845819" y="3177540"/>
                </a:lnTo>
                <a:lnTo>
                  <a:pt x="853439" y="3177540"/>
                </a:lnTo>
                <a:lnTo>
                  <a:pt x="861059" y="3169920"/>
                </a:lnTo>
                <a:lnTo>
                  <a:pt x="868680" y="3169920"/>
                </a:lnTo>
                <a:lnTo>
                  <a:pt x="876300" y="3162300"/>
                </a:lnTo>
                <a:lnTo>
                  <a:pt x="891539" y="3154680"/>
                </a:lnTo>
                <a:lnTo>
                  <a:pt x="899159" y="3147060"/>
                </a:lnTo>
                <a:lnTo>
                  <a:pt x="906780" y="3131820"/>
                </a:lnTo>
                <a:lnTo>
                  <a:pt x="922019" y="3124200"/>
                </a:lnTo>
                <a:lnTo>
                  <a:pt x="937259" y="3124200"/>
                </a:lnTo>
                <a:lnTo>
                  <a:pt x="952500" y="3124200"/>
                </a:lnTo>
                <a:lnTo>
                  <a:pt x="960119" y="3124200"/>
                </a:lnTo>
                <a:lnTo>
                  <a:pt x="967739" y="3108960"/>
                </a:lnTo>
                <a:lnTo>
                  <a:pt x="998219" y="3093720"/>
                </a:lnTo>
                <a:lnTo>
                  <a:pt x="1005839" y="3093720"/>
                </a:lnTo>
                <a:lnTo>
                  <a:pt x="1013459" y="3093720"/>
                </a:lnTo>
                <a:lnTo>
                  <a:pt x="1021080" y="3086100"/>
                </a:lnTo>
                <a:lnTo>
                  <a:pt x="1036319" y="3078480"/>
                </a:lnTo>
                <a:lnTo>
                  <a:pt x="1043939" y="3078480"/>
                </a:lnTo>
                <a:lnTo>
                  <a:pt x="1051559" y="3063240"/>
                </a:lnTo>
                <a:lnTo>
                  <a:pt x="1059180" y="3048000"/>
                </a:lnTo>
                <a:lnTo>
                  <a:pt x="1066800" y="3048000"/>
                </a:lnTo>
                <a:lnTo>
                  <a:pt x="1082039" y="3040380"/>
                </a:lnTo>
                <a:lnTo>
                  <a:pt x="1089659" y="3040380"/>
                </a:lnTo>
                <a:lnTo>
                  <a:pt x="1097280" y="3025140"/>
                </a:lnTo>
                <a:lnTo>
                  <a:pt x="1104900" y="3025140"/>
                </a:lnTo>
                <a:lnTo>
                  <a:pt x="1120139" y="3009900"/>
                </a:lnTo>
                <a:lnTo>
                  <a:pt x="1135380" y="3009900"/>
                </a:lnTo>
                <a:lnTo>
                  <a:pt x="1143000" y="3002280"/>
                </a:lnTo>
                <a:lnTo>
                  <a:pt x="1158239" y="3002280"/>
                </a:lnTo>
                <a:lnTo>
                  <a:pt x="1188720" y="2994660"/>
                </a:lnTo>
                <a:lnTo>
                  <a:pt x="1196339" y="2994660"/>
                </a:lnTo>
                <a:lnTo>
                  <a:pt x="1203959" y="2987040"/>
                </a:lnTo>
                <a:lnTo>
                  <a:pt x="1211580" y="2979420"/>
                </a:lnTo>
                <a:lnTo>
                  <a:pt x="1234439" y="2971800"/>
                </a:lnTo>
                <a:lnTo>
                  <a:pt x="1242059" y="2971800"/>
                </a:lnTo>
                <a:lnTo>
                  <a:pt x="1249680" y="2964180"/>
                </a:lnTo>
                <a:lnTo>
                  <a:pt x="1257300" y="2956560"/>
                </a:lnTo>
                <a:lnTo>
                  <a:pt x="1264920" y="2956560"/>
                </a:lnTo>
                <a:lnTo>
                  <a:pt x="1280159" y="2948940"/>
                </a:lnTo>
                <a:lnTo>
                  <a:pt x="1287780" y="2941320"/>
                </a:lnTo>
                <a:lnTo>
                  <a:pt x="1295400" y="2933700"/>
                </a:lnTo>
                <a:lnTo>
                  <a:pt x="1303020" y="2933700"/>
                </a:lnTo>
                <a:lnTo>
                  <a:pt x="1310639" y="2926080"/>
                </a:lnTo>
                <a:lnTo>
                  <a:pt x="1325880" y="2926080"/>
                </a:lnTo>
                <a:lnTo>
                  <a:pt x="1333500" y="2918460"/>
                </a:lnTo>
                <a:lnTo>
                  <a:pt x="1341120" y="2918460"/>
                </a:lnTo>
                <a:lnTo>
                  <a:pt x="1348739" y="2918460"/>
                </a:lnTo>
                <a:lnTo>
                  <a:pt x="1356359" y="2918460"/>
                </a:lnTo>
                <a:lnTo>
                  <a:pt x="1379220" y="2918460"/>
                </a:lnTo>
                <a:lnTo>
                  <a:pt x="1394459" y="2903220"/>
                </a:lnTo>
                <a:lnTo>
                  <a:pt x="1402080" y="2880360"/>
                </a:lnTo>
                <a:lnTo>
                  <a:pt x="1409700" y="2872740"/>
                </a:lnTo>
                <a:lnTo>
                  <a:pt x="1424939" y="2865120"/>
                </a:lnTo>
                <a:lnTo>
                  <a:pt x="1432559" y="2865120"/>
                </a:lnTo>
                <a:lnTo>
                  <a:pt x="1440180" y="2857500"/>
                </a:lnTo>
                <a:lnTo>
                  <a:pt x="1470659" y="2857500"/>
                </a:lnTo>
                <a:lnTo>
                  <a:pt x="1478280" y="2857500"/>
                </a:lnTo>
                <a:lnTo>
                  <a:pt x="1501139" y="2857500"/>
                </a:lnTo>
                <a:lnTo>
                  <a:pt x="1508759" y="2857500"/>
                </a:lnTo>
                <a:lnTo>
                  <a:pt x="1524000" y="2842260"/>
                </a:lnTo>
                <a:lnTo>
                  <a:pt x="1531620" y="2842260"/>
                </a:lnTo>
                <a:lnTo>
                  <a:pt x="1539239" y="2834640"/>
                </a:lnTo>
                <a:lnTo>
                  <a:pt x="1546859" y="2827020"/>
                </a:lnTo>
                <a:lnTo>
                  <a:pt x="1554480" y="2811780"/>
                </a:lnTo>
                <a:lnTo>
                  <a:pt x="1569720" y="2804160"/>
                </a:lnTo>
                <a:lnTo>
                  <a:pt x="1577339" y="2804160"/>
                </a:lnTo>
                <a:lnTo>
                  <a:pt x="1584959" y="2804160"/>
                </a:lnTo>
                <a:lnTo>
                  <a:pt x="1592580" y="2804160"/>
                </a:lnTo>
                <a:lnTo>
                  <a:pt x="1600200" y="2804160"/>
                </a:lnTo>
                <a:lnTo>
                  <a:pt x="1615439" y="2796540"/>
                </a:lnTo>
                <a:lnTo>
                  <a:pt x="1623059" y="2788920"/>
                </a:lnTo>
                <a:lnTo>
                  <a:pt x="1630680" y="2788920"/>
                </a:lnTo>
                <a:lnTo>
                  <a:pt x="1638300" y="2788920"/>
                </a:lnTo>
                <a:lnTo>
                  <a:pt x="1645920" y="2781300"/>
                </a:lnTo>
                <a:lnTo>
                  <a:pt x="1653539" y="2781300"/>
                </a:lnTo>
                <a:lnTo>
                  <a:pt x="1668780" y="2773680"/>
                </a:lnTo>
                <a:lnTo>
                  <a:pt x="1676400" y="2773680"/>
                </a:lnTo>
                <a:lnTo>
                  <a:pt x="1684020" y="2773680"/>
                </a:lnTo>
                <a:lnTo>
                  <a:pt x="1691639" y="2766060"/>
                </a:lnTo>
                <a:lnTo>
                  <a:pt x="1699259" y="2743200"/>
                </a:lnTo>
                <a:lnTo>
                  <a:pt x="1714500" y="2743200"/>
                </a:lnTo>
                <a:lnTo>
                  <a:pt x="1722120" y="2727960"/>
                </a:lnTo>
                <a:lnTo>
                  <a:pt x="1729739" y="2712720"/>
                </a:lnTo>
                <a:lnTo>
                  <a:pt x="1737359" y="2705100"/>
                </a:lnTo>
                <a:lnTo>
                  <a:pt x="1744980" y="2697480"/>
                </a:lnTo>
                <a:lnTo>
                  <a:pt x="1760220" y="2697480"/>
                </a:lnTo>
                <a:lnTo>
                  <a:pt x="1767839" y="2689860"/>
                </a:lnTo>
                <a:lnTo>
                  <a:pt x="1783080" y="2682240"/>
                </a:lnTo>
                <a:lnTo>
                  <a:pt x="1798320" y="2674620"/>
                </a:lnTo>
                <a:lnTo>
                  <a:pt x="1813559" y="2659380"/>
                </a:lnTo>
                <a:lnTo>
                  <a:pt x="1821180" y="2659380"/>
                </a:lnTo>
                <a:lnTo>
                  <a:pt x="1828800" y="2659380"/>
                </a:lnTo>
                <a:lnTo>
                  <a:pt x="1836420" y="2659380"/>
                </a:lnTo>
                <a:lnTo>
                  <a:pt x="1844039" y="2659380"/>
                </a:lnTo>
                <a:lnTo>
                  <a:pt x="1859280" y="2644140"/>
                </a:lnTo>
                <a:lnTo>
                  <a:pt x="1874520" y="2621280"/>
                </a:lnTo>
                <a:lnTo>
                  <a:pt x="1882139" y="2606040"/>
                </a:lnTo>
                <a:lnTo>
                  <a:pt x="1889759" y="2606040"/>
                </a:lnTo>
                <a:lnTo>
                  <a:pt x="1912620" y="2606040"/>
                </a:lnTo>
                <a:lnTo>
                  <a:pt x="1935480" y="2598420"/>
                </a:lnTo>
                <a:lnTo>
                  <a:pt x="1943100" y="2598420"/>
                </a:lnTo>
                <a:lnTo>
                  <a:pt x="1958339" y="2598420"/>
                </a:lnTo>
                <a:lnTo>
                  <a:pt x="1965959" y="2590800"/>
                </a:lnTo>
                <a:lnTo>
                  <a:pt x="1973580" y="2590800"/>
                </a:lnTo>
                <a:lnTo>
                  <a:pt x="1981200" y="2583180"/>
                </a:lnTo>
                <a:lnTo>
                  <a:pt x="1988820" y="2575560"/>
                </a:lnTo>
                <a:lnTo>
                  <a:pt x="2004059" y="2575560"/>
                </a:lnTo>
                <a:lnTo>
                  <a:pt x="2019300" y="2575560"/>
                </a:lnTo>
                <a:lnTo>
                  <a:pt x="2026920" y="2567940"/>
                </a:lnTo>
                <a:lnTo>
                  <a:pt x="2034539" y="2560320"/>
                </a:lnTo>
                <a:lnTo>
                  <a:pt x="2057400" y="2560320"/>
                </a:lnTo>
                <a:lnTo>
                  <a:pt x="2065020" y="2545080"/>
                </a:lnTo>
                <a:lnTo>
                  <a:pt x="2072639" y="2545080"/>
                </a:lnTo>
                <a:lnTo>
                  <a:pt x="2080259" y="2545080"/>
                </a:lnTo>
                <a:lnTo>
                  <a:pt x="2087880" y="2545080"/>
                </a:lnTo>
                <a:lnTo>
                  <a:pt x="2103120" y="2537460"/>
                </a:lnTo>
                <a:lnTo>
                  <a:pt x="2110740" y="2537460"/>
                </a:lnTo>
                <a:lnTo>
                  <a:pt x="2118360" y="2529840"/>
                </a:lnTo>
                <a:lnTo>
                  <a:pt x="2125980" y="2522220"/>
                </a:lnTo>
                <a:lnTo>
                  <a:pt x="2133599" y="2514600"/>
                </a:lnTo>
                <a:lnTo>
                  <a:pt x="2148840" y="2514600"/>
                </a:lnTo>
                <a:lnTo>
                  <a:pt x="2156460" y="2506980"/>
                </a:lnTo>
                <a:lnTo>
                  <a:pt x="2164080" y="2499360"/>
                </a:lnTo>
                <a:lnTo>
                  <a:pt x="2171699" y="2484120"/>
                </a:lnTo>
                <a:lnTo>
                  <a:pt x="2179320" y="2476500"/>
                </a:lnTo>
                <a:lnTo>
                  <a:pt x="2186940" y="2468880"/>
                </a:lnTo>
                <a:lnTo>
                  <a:pt x="2202180" y="2461260"/>
                </a:lnTo>
                <a:lnTo>
                  <a:pt x="2217420" y="2461260"/>
                </a:lnTo>
                <a:lnTo>
                  <a:pt x="2225040" y="2453640"/>
                </a:lnTo>
                <a:lnTo>
                  <a:pt x="2232660" y="2438400"/>
                </a:lnTo>
                <a:lnTo>
                  <a:pt x="2247899" y="2430780"/>
                </a:lnTo>
                <a:lnTo>
                  <a:pt x="2255520" y="2430780"/>
                </a:lnTo>
                <a:lnTo>
                  <a:pt x="2263140" y="2430780"/>
                </a:lnTo>
                <a:lnTo>
                  <a:pt x="2270760" y="2430780"/>
                </a:lnTo>
                <a:lnTo>
                  <a:pt x="2278380" y="2415540"/>
                </a:lnTo>
                <a:lnTo>
                  <a:pt x="2293620" y="2415540"/>
                </a:lnTo>
                <a:lnTo>
                  <a:pt x="2301240" y="2407920"/>
                </a:lnTo>
                <a:lnTo>
                  <a:pt x="2308860" y="2392680"/>
                </a:lnTo>
                <a:lnTo>
                  <a:pt x="2316480" y="2385060"/>
                </a:lnTo>
                <a:lnTo>
                  <a:pt x="2324099" y="2377440"/>
                </a:lnTo>
                <a:lnTo>
                  <a:pt x="2331720" y="2369820"/>
                </a:lnTo>
                <a:lnTo>
                  <a:pt x="2346960" y="2369820"/>
                </a:lnTo>
                <a:lnTo>
                  <a:pt x="2354580" y="2362200"/>
                </a:lnTo>
                <a:lnTo>
                  <a:pt x="2362199" y="2354580"/>
                </a:lnTo>
                <a:lnTo>
                  <a:pt x="2369820" y="2346960"/>
                </a:lnTo>
                <a:lnTo>
                  <a:pt x="2377440" y="2346960"/>
                </a:lnTo>
                <a:lnTo>
                  <a:pt x="2400299" y="2346960"/>
                </a:lnTo>
                <a:lnTo>
                  <a:pt x="2415540" y="2339340"/>
                </a:lnTo>
                <a:lnTo>
                  <a:pt x="2423160" y="2331720"/>
                </a:lnTo>
                <a:lnTo>
                  <a:pt x="2438399" y="2331720"/>
                </a:lnTo>
                <a:lnTo>
                  <a:pt x="2446020" y="2324100"/>
                </a:lnTo>
                <a:lnTo>
                  <a:pt x="2453640" y="2324100"/>
                </a:lnTo>
                <a:lnTo>
                  <a:pt x="2461260" y="2324100"/>
                </a:lnTo>
                <a:lnTo>
                  <a:pt x="2476499" y="2324100"/>
                </a:lnTo>
                <a:lnTo>
                  <a:pt x="2491740" y="2324100"/>
                </a:lnTo>
                <a:lnTo>
                  <a:pt x="2545080" y="2316480"/>
                </a:lnTo>
                <a:lnTo>
                  <a:pt x="2552699" y="2316480"/>
                </a:lnTo>
                <a:lnTo>
                  <a:pt x="2560320" y="2316480"/>
                </a:lnTo>
                <a:lnTo>
                  <a:pt x="2567940" y="2308860"/>
                </a:lnTo>
                <a:lnTo>
                  <a:pt x="2575560" y="2301240"/>
                </a:lnTo>
                <a:lnTo>
                  <a:pt x="2606040" y="2301240"/>
                </a:lnTo>
                <a:lnTo>
                  <a:pt x="2621280" y="2286000"/>
                </a:lnTo>
                <a:lnTo>
                  <a:pt x="2636520" y="2286000"/>
                </a:lnTo>
                <a:lnTo>
                  <a:pt x="2644140" y="2278380"/>
                </a:lnTo>
                <a:lnTo>
                  <a:pt x="2651760" y="2270760"/>
                </a:lnTo>
                <a:lnTo>
                  <a:pt x="2659380" y="2263140"/>
                </a:lnTo>
                <a:lnTo>
                  <a:pt x="2666999" y="2263140"/>
                </a:lnTo>
                <a:lnTo>
                  <a:pt x="2682240" y="2263140"/>
                </a:lnTo>
                <a:lnTo>
                  <a:pt x="2689860" y="2263140"/>
                </a:lnTo>
                <a:lnTo>
                  <a:pt x="2697480" y="2255520"/>
                </a:lnTo>
                <a:lnTo>
                  <a:pt x="2720340" y="2255520"/>
                </a:lnTo>
                <a:lnTo>
                  <a:pt x="2735580" y="2247900"/>
                </a:lnTo>
                <a:lnTo>
                  <a:pt x="2743199" y="2225040"/>
                </a:lnTo>
                <a:lnTo>
                  <a:pt x="2750820" y="2225040"/>
                </a:lnTo>
                <a:lnTo>
                  <a:pt x="2758440" y="2217420"/>
                </a:lnTo>
                <a:lnTo>
                  <a:pt x="2766060" y="2217420"/>
                </a:lnTo>
                <a:lnTo>
                  <a:pt x="2781299" y="2217420"/>
                </a:lnTo>
                <a:lnTo>
                  <a:pt x="2788920" y="2202180"/>
                </a:lnTo>
                <a:lnTo>
                  <a:pt x="2796540" y="2194560"/>
                </a:lnTo>
                <a:lnTo>
                  <a:pt x="2811780" y="2186940"/>
                </a:lnTo>
                <a:lnTo>
                  <a:pt x="2842260" y="2186940"/>
                </a:lnTo>
                <a:lnTo>
                  <a:pt x="2849880" y="2179320"/>
                </a:lnTo>
                <a:lnTo>
                  <a:pt x="2857499" y="2179320"/>
                </a:lnTo>
                <a:lnTo>
                  <a:pt x="2865120" y="2164080"/>
                </a:lnTo>
                <a:lnTo>
                  <a:pt x="2880360" y="2164080"/>
                </a:lnTo>
                <a:lnTo>
                  <a:pt x="2887980" y="2148840"/>
                </a:lnTo>
                <a:lnTo>
                  <a:pt x="2910840" y="2141220"/>
                </a:lnTo>
                <a:lnTo>
                  <a:pt x="2933699" y="2141220"/>
                </a:lnTo>
                <a:lnTo>
                  <a:pt x="2941320" y="2141220"/>
                </a:lnTo>
                <a:lnTo>
                  <a:pt x="2956560" y="2141220"/>
                </a:lnTo>
                <a:lnTo>
                  <a:pt x="2971799" y="2141220"/>
                </a:lnTo>
                <a:lnTo>
                  <a:pt x="2979420" y="2141220"/>
                </a:lnTo>
                <a:lnTo>
                  <a:pt x="2987040" y="2141220"/>
                </a:lnTo>
                <a:lnTo>
                  <a:pt x="2994660" y="2125980"/>
                </a:lnTo>
                <a:lnTo>
                  <a:pt x="3002280" y="2125980"/>
                </a:lnTo>
                <a:lnTo>
                  <a:pt x="3009899" y="2125980"/>
                </a:lnTo>
                <a:lnTo>
                  <a:pt x="3025140" y="2125980"/>
                </a:lnTo>
                <a:lnTo>
                  <a:pt x="3032760" y="2118360"/>
                </a:lnTo>
                <a:lnTo>
                  <a:pt x="3047999" y="2110740"/>
                </a:lnTo>
                <a:lnTo>
                  <a:pt x="3055620" y="2110740"/>
                </a:lnTo>
                <a:lnTo>
                  <a:pt x="3070860" y="2110740"/>
                </a:lnTo>
                <a:lnTo>
                  <a:pt x="3078480" y="2103120"/>
                </a:lnTo>
                <a:lnTo>
                  <a:pt x="3086099" y="2103120"/>
                </a:lnTo>
                <a:lnTo>
                  <a:pt x="3093720" y="2087880"/>
                </a:lnTo>
                <a:lnTo>
                  <a:pt x="3101340" y="2087880"/>
                </a:lnTo>
                <a:lnTo>
                  <a:pt x="3108960" y="2087880"/>
                </a:lnTo>
                <a:lnTo>
                  <a:pt x="3154680" y="2072640"/>
                </a:lnTo>
                <a:lnTo>
                  <a:pt x="3177540" y="2049780"/>
                </a:lnTo>
                <a:lnTo>
                  <a:pt x="3185160" y="2049780"/>
                </a:lnTo>
                <a:lnTo>
                  <a:pt x="3192780" y="2049780"/>
                </a:lnTo>
                <a:lnTo>
                  <a:pt x="3200399" y="2042160"/>
                </a:lnTo>
                <a:lnTo>
                  <a:pt x="3223260" y="2034540"/>
                </a:lnTo>
                <a:lnTo>
                  <a:pt x="3238499" y="2034540"/>
                </a:lnTo>
                <a:lnTo>
                  <a:pt x="3246120" y="2011680"/>
                </a:lnTo>
                <a:lnTo>
                  <a:pt x="3253740" y="2004060"/>
                </a:lnTo>
                <a:lnTo>
                  <a:pt x="3268979" y="1996440"/>
                </a:lnTo>
                <a:lnTo>
                  <a:pt x="3276600" y="1988820"/>
                </a:lnTo>
                <a:lnTo>
                  <a:pt x="3284220" y="1988820"/>
                </a:lnTo>
                <a:lnTo>
                  <a:pt x="3299459" y="1988820"/>
                </a:lnTo>
                <a:lnTo>
                  <a:pt x="3314700" y="1981200"/>
                </a:lnTo>
                <a:lnTo>
                  <a:pt x="3322320" y="1973580"/>
                </a:lnTo>
                <a:lnTo>
                  <a:pt x="3329940" y="1965960"/>
                </a:lnTo>
                <a:lnTo>
                  <a:pt x="3337559" y="1958340"/>
                </a:lnTo>
                <a:lnTo>
                  <a:pt x="3360420" y="1958340"/>
                </a:lnTo>
                <a:lnTo>
                  <a:pt x="3368040" y="1958340"/>
                </a:lnTo>
                <a:lnTo>
                  <a:pt x="3383279" y="1950720"/>
                </a:lnTo>
                <a:lnTo>
                  <a:pt x="3390900" y="1943100"/>
                </a:lnTo>
                <a:lnTo>
                  <a:pt x="3398520" y="1935480"/>
                </a:lnTo>
                <a:lnTo>
                  <a:pt x="3413759" y="1927860"/>
                </a:lnTo>
                <a:lnTo>
                  <a:pt x="3421379" y="1920240"/>
                </a:lnTo>
                <a:lnTo>
                  <a:pt x="3429000" y="1905000"/>
                </a:lnTo>
                <a:lnTo>
                  <a:pt x="3444240" y="1897380"/>
                </a:lnTo>
                <a:lnTo>
                  <a:pt x="3467100" y="1889760"/>
                </a:lnTo>
                <a:lnTo>
                  <a:pt x="3482340" y="1889760"/>
                </a:lnTo>
                <a:lnTo>
                  <a:pt x="3489959" y="1889760"/>
                </a:lnTo>
                <a:lnTo>
                  <a:pt x="3528059" y="1889760"/>
                </a:lnTo>
                <a:lnTo>
                  <a:pt x="3543300" y="1874520"/>
                </a:lnTo>
                <a:lnTo>
                  <a:pt x="3558540" y="1874520"/>
                </a:lnTo>
                <a:lnTo>
                  <a:pt x="3573779" y="1874520"/>
                </a:lnTo>
                <a:lnTo>
                  <a:pt x="3581400" y="1874520"/>
                </a:lnTo>
                <a:lnTo>
                  <a:pt x="3619500" y="1866900"/>
                </a:lnTo>
                <a:lnTo>
                  <a:pt x="3627120" y="1851660"/>
                </a:lnTo>
                <a:lnTo>
                  <a:pt x="3634740" y="1844040"/>
                </a:lnTo>
                <a:lnTo>
                  <a:pt x="3657600" y="1836420"/>
                </a:lnTo>
                <a:lnTo>
                  <a:pt x="3665220" y="1828800"/>
                </a:lnTo>
                <a:lnTo>
                  <a:pt x="3680459" y="1828800"/>
                </a:lnTo>
                <a:lnTo>
                  <a:pt x="3688079" y="1813560"/>
                </a:lnTo>
                <a:lnTo>
                  <a:pt x="3710940" y="1805940"/>
                </a:lnTo>
                <a:lnTo>
                  <a:pt x="3718559" y="1798320"/>
                </a:lnTo>
                <a:lnTo>
                  <a:pt x="3726179" y="1798320"/>
                </a:lnTo>
                <a:lnTo>
                  <a:pt x="3733800" y="1790700"/>
                </a:lnTo>
                <a:lnTo>
                  <a:pt x="3749040" y="1783080"/>
                </a:lnTo>
                <a:lnTo>
                  <a:pt x="3756659" y="1783080"/>
                </a:lnTo>
                <a:lnTo>
                  <a:pt x="3764279" y="1783080"/>
                </a:lnTo>
                <a:lnTo>
                  <a:pt x="3787140" y="1775460"/>
                </a:lnTo>
                <a:lnTo>
                  <a:pt x="3802379" y="1767840"/>
                </a:lnTo>
                <a:lnTo>
                  <a:pt x="3810000" y="1752600"/>
                </a:lnTo>
                <a:lnTo>
                  <a:pt x="3817620" y="1752600"/>
                </a:lnTo>
                <a:lnTo>
                  <a:pt x="3893820" y="1752600"/>
                </a:lnTo>
                <a:lnTo>
                  <a:pt x="3909059" y="1744980"/>
                </a:lnTo>
                <a:lnTo>
                  <a:pt x="3916679" y="1737360"/>
                </a:lnTo>
                <a:lnTo>
                  <a:pt x="3931920" y="1729740"/>
                </a:lnTo>
                <a:lnTo>
                  <a:pt x="3947159" y="1729740"/>
                </a:lnTo>
                <a:lnTo>
                  <a:pt x="3962400" y="1722120"/>
                </a:lnTo>
                <a:lnTo>
                  <a:pt x="3970020" y="1722120"/>
                </a:lnTo>
                <a:lnTo>
                  <a:pt x="3977640" y="1722120"/>
                </a:lnTo>
                <a:lnTo>
                  <a:pt x="3992879" y="1722120"/>
                </a:lnTo>
                <a:lnTo>
                  <a:pt x="4000500" y="1722120"/>
                </a:lnTo>
                <a:lnTo>
                  <a:pt x="4008120" y="1706880"/>
                </a:lnTo>
                <a:lnTo>
                  <a:pt x="4015740" y="1699260"/>
                </a:lnTo>
                <a:lnTo>
                  <a:pt x="4023359" y="1691640"/>
                </a:lnTo>
                <a:lnTo>
                  <a:pt x="4038600" y="1684020"/>
                </a:lnTo>
                <a:lnTo>
                  <a:pt x="4046220" y="1684020"/>
                </a:lnTo>
                <a:lnTo>
                  <a:pt x="4053840" y="1676400"/>
                </a:lnTo>
                <a:lnTo>
                  <a:pt x="4061459" y="1676400"/>
                </a:lnTo>
                <a:lnTo>
                  <a:pt x="4069079" y="1668780"/>
                </a:lnTo>
                <a:lnTo>
                  <a:pt x="4076700" y="1661160"/>
                </a:lnTo>
                <a:lnTo>
                  <a:pt x="4091940" y="1661160"/>
                </a:lnTo>
                <a:lnTo>
                  <a:pt x="4107179" y="1653540"/>
                </a:lnTo>
                <a:lnTo>
                  <a:pt x="4114800" y="1645920"/>
                </a:lnTo>
                <a:lnTo>
                  <a:pt x="4145279" y="1638300"/>
                </a:lnTo>
                <a:lnTo>
                  <a:pt x="4152900" y="1638300"/>
                </a:lnTo>
                <a:lnTo>
                  <a:pt x="4160520" y="1638300"/>
                </a:lnTo>
                <a:lnTo>
                  <a:pt x="4168140" y="1638300"/>
                </a:lnTo>
                <a:lnTo>
                  <a:pt x="4183379" y="1630680"/>
                </a:lnTo>
                <a:lnTo>
                  <a:pt x="4206240" y="1623060"/>
                </a:lnTo>
                <a:lnTo>
                  <a:pt x="4213859" y="1623060"/>
                </a:lnTo>
                <a:lnTo>
                  <a:pt x="4221480" y="1615440"/>
                </a:lnTo>
                <a:lnTo>
                  <a:pt x="4244340" y="1615440"/>
                </a:lnTo>
                <a:lnTo>
                  <a:pt x="4251959" y="1607820"/>
                </a:lnTo>
                <a:lnTo>
                  <a:pt x="4259580" y="1607820"/>
                </a:lnTo>
                <a:lnTo>
                  <a:pt x="4267200" y="1592580"/>
                </a:lnTo>
                <a:lnTo>
                  <a:pt x="4290059" y="1592580"/>
                </a:lnTo>
                <a:lnTo>
                  <a:pt x="4305300" y="1592580"/>
                </a:lnTo>
                <a:lnTo>
                  <a:pt x="4312920" y="1592580"/>
                </a:lnTo>
                <a:lnTo>
                  <a:pt x="4351020" y="1592580"/>
                </a:lnTo>
                <a:lnTo>
                  <a:pt x="4366259" y="1592580"/>
                </a:lnTo>
                <a:lnTo>
                  <a:pt x="4389120" y="1584960"/>
                </a:lnTo>
                <a:lnTo>
                  <a:pt x="4396740" y="1584960"/>
                </a:lnTo>
                <a:lnTo>
                  <a:pt x="4404359" y="1584960"/>
                </a:lnTo>
                <a:lnTo>
                  <a:pt x="4411980" y="1577340"/>
                </a:lnTo>
                <a:lnTo>
                  <a:pt x="4434840" y="1569720"/>
                </a:lnTo>
                <a:lnTo>
                  <a:pt x="4442459" y="1554480"/>
                </a:lnTo>
                <a:lnTo>
                  <a:pt x="4457700" y="1554480"/>
                </a:lnTo>
                <a:lnTo>
                  <a:pt x="4465320" y="1546860"/>
                </a:lnTo>
                <a:lnTo>
                  <a:pt x="4488180" y="1539240"/>
                </a:lnTo>
                <a:lnTo>
                  <a:pt x="4495800" y="1531620"/>
                </a:lnTo>
                <a:lnTo>
                  <a:pt x="4511040" y="1531620"/>
                </a:lnTo>
                <a:lnTo>
                  <a:pt x="4526280" y="1524000"/>
                </a:lnTo>
                <a:lnTo>
                  <a:pt x="4533900" y="1516380"/>
                </a:lnTo>
                <a:lnTo>
                  <a:pt x="4579620" y="1516380"/>
                </a:lnTo>
                <a:lnTo>
                  <a:pt x="4587240" y="1508760"/>
                </a:lnTo>
                <a:lnTo>
                  <a:pt x="4594859" y="1493520"/>
                </a:lnTo>
                <a:lnTo>
                  <a:pt x="4625340" y="1493520"/>
                </a:lnTo>
                <a:lnTo>
                  <a:pt x="4632959" y="1478280"/>
                </a:lnTo>
                <a:lnTo>
                  <a:pt x="4671059" y="1470660"/>
                </a:lnTo>
                <a:lnTo>
                  <a:pt x="4678680" y="1470660"/>
                </a:lnTo>
                <a:lnTo>
                  <a:pt x="4686300" y="1463039"/>
                </a:lnTo>
                <a:lnTo>
                  <a:pt x="4693920" y="1455420"/>
                </a:lnTo>
                <a:lnTo>
                  <a:pt x="4701540" y="1455420"/>
                </a:lnTo>
                <a:lnTo>
                  <a:pt x="4716780" y="1440180"/>
                </a:lnTo>
                <a:lnTo>
                  <a:pt x="4732020" y="1424939"/>
                </a:lnTo>
                <a:lnTo>
                  <a:pt x="4739640" y="1424939"/>
                </a:lnTo>
                <a:lnTo>
                  <a:pt x="4754880" y="1424939"/>
                </a:lnTo>
                <a:lnTo>
                  <a:pt x="4777740" y="1424939"/>
                </a:lnTo>
                <a:lnTo>
                  <a:pt x="4785359" y="1424939"/>
                </a:lnTo>
                <a:lnTo>
                  <a:pt x="4815840" y="1409700"/>
                </a:lnTo>
                <a:lnTo>
                  <a:pt x="4823459" y="1402080"/>
                </a:lnTo>
                <a:lnTo>
                  <a:pt x="4838700" y="1402080"/>
                </a:lnTo>
                <a:lnTo>
                  <a:pt x="4846320" y="1394460"/>
                </a:lnTo>
                <a:lnTo>
                  <a:pt x="4853940" y="1379220"/>
                </a:lnTo>
                <a:lnTo>
                  <a:pt x="4892040" y="1371600"/>
                </a:lnTo>
                <a:lnTo>
                  <a:pt x="4914900" y="1363980"/>
                </a:lnTo>
                <a:lnTo>
                  <a:pt x="4922520" y="1363980"/>
                </a:lnTo>
                <a:lnTo>
                  <a:pt x="4930140" y="1363980"/>
                </a:lnTo>
                <a:lnTo>
                  <a:pt x="4937759" y="1356360"/>
                </a:lnTo>
                <a:lnTo>
                  <a:pt x="4945380" y="1356360"/>
                </a:lnTo>
                <a:lnTo>
                  <a:pt x="4968240" y="1348739"/>
                </a:lnTo>
                <a:lnTo>
                  <a:pt x="4991100" y="1341120"/>
                </a:lnTo>
                <a:lnTo>
                  <a:pt x="5029200" y="1333500"/>
                </a:lnTo>
                <a:lnTo>
                  <a:pt x="5036820" y="1333500"/>
                </a:lnTo>
                <a:lnTo>
                  <a:pt x="5044440" y="1333500"/>
                </a:lnTo>
                <a:lnTo>
                  <a:pt x="5059680" y="1333500"/>
                </a:lnTo>
                <a:lnTo>
                  <a:pt x="5074920" y="1333500"/>
                </a:lnTo>
                <a:lnTo>
                  <a:pt x="5082540" y="1333500"/>
                </a:lnTo>
                <a:lnTo>
                  <a:pt x="5090159" y="1333500"/>
                </a:lnTo>
                <a:lnTo>
                  <a:pt x="5113020" y="1325880"/>
                </a:lnTo>
                <a:lnTo>
                  <a:pt x="5120640" y="1310639"/>
                </a:lnTo>
                <a:lnTo>
                  <a:pt x="5128259" y="1310639"/>
                </a:lnTo>
                <a:lnTo>
                  <a:pt x="5143500" y="1310639"/>
                </a:lnTo>
                <a:lnTo>
                  <a:pt x="5181600" y="1310639"/>
                </a:lnTo>
                <a:lnTo>
                  <a:pt x="5212080" y="1310639"/>
                </a:lnTo>
                <a:lnTo>
                  <a:pt x="5219700" y="1310639"/>
                </a:lnTo>
                <a:lnTo>
                  <a:pt x="5234940" y="1303020"/>
                </a:lnTo>
                <a:lnTo>
                  <a:pt x="5250180" y="1280160"/>
                </a:lnTo>
                <a:lnTo>
                  <a:pt x="5257800" y="1272539"/>
                </a:lnTo>
                <a:lnTo>
                  <a:pt x="5273040" y="1272539"/>
                </a:lnTo>
                <a:lnTo>
                  <a:pt x="5326380" y="1272539"/>
                </a:lnTo>
                <a:lnTo>
                  <a:pt x="5334000" y="1272539"/>
                </a:lnTo>
                <a:lnTo>
                  <a:pt x="5349240" y="1272539"/>
                </a:lnTo>
                <a:lnTo>
                  <a:pt x="5356860" y="1272539"/>
                </a:lnTo>
                <a:lnTo>
                  <a:pt x="5364480" y="1264920"/>
                </a:lnTo>
                <a:lnTo>
                  <a:pt x="5372100" y="1264920"/>
                </a:lnTo>
                <a:lnTo>
                  <a:pt x="5379720" y="1257300"/>
                </a:lnTo>
                <a:lnTo>
                  <a:pt x="5387340" y="1249680"/>
                </a:lnTo>
                <a:lnTo>
                  <a:pt x="5402580" y="1249680"/>
                </a:lnTo>
                <a:lnTo>
                  <a:pt x="5410200" y="1249680"/>
                </a:lnTo>
                <a:lnTo>
                  <a:pt x="5433060" y="1249680"/>
                </a:lnTo>
                <a:lnTo>
                  <a:pt x="5448300" y="1249680"/>
                </a:lnTo>
                <a:lnTo>
                  <a:pt x="5463540" y="1242060"/>
                </a:lnTo>
                <a:lnTo>
                  <a:pt x="5471160" y="1234439"/>
                </a:lnTo>
                <a:lnTo>
                  <a:pt x="5509260" y="1234439"/>
                </a:lnTo>
                <a:lnTo>
                  <a:pt x="5516880" y="1226820"/>
                </a:lnTo>
                <a:lnTo>
                  <a:pt x="5532120" y="1219200"/>
                </a:lnTo>
                <a:lnTo>
                  <a:pt x="5570220" y="1219200"/>
                </a:lnTo>
                <a:lnTo>
                  <a:pt x="5577840" y="1203960"/>
                </a:lnTo>
                <a:lnTo>
                  <a:pt x="5593080" y="1196339"/>
                </a:lnTo>
                <a:lnTo>
                  <a:pt x="5600700" y="1188720"/>
                </a:lnTo>
                <a:lnTo>
                  <a:pt x="5608320" y="1181100"/>
                </a:lnTo>
                <a:lnTo>
                  <a:pt x="5615940" y="1173480"/>
                </a:lnTo>
                <a:lnTo>
                  <a:pt x="5623560" y="1165860"/>
                </a:lnTo>
                <a:lnTo>
                  <a:pt x="5638800" y="1165860"/>
                </a:lnTo>
                <a:lnTo>
                  <a:pt x="5646420" y="1158239"/>
                </a:lnTo>
                <a:lnTo>
                  <a:pt x="5654040" y="1150620"/>
                </a:lnTo>
                <a:lnTo>
                  <a:pt x="5661660" y="1150620"/>
                </a:lnTo>
                <a:lnTo>
                  <a:pt x="5669280" y="1150620"/>
                </a:lnTo>
                <a:lnTo>
                  <a:pt x="5676900" y="1150620"/>
                </a:lnTo>
                <a:lnTo>
                  <a:pt x="5692140" y="1143000"/>
                </a:lnTo>
                <a:lnTo>
                  <a:pt x="5699760" y="1143000"/>
                </a:lnTo>
                <a:lnTo>
                  <a:pt x="5707380" y="1143000"/>
                </a:lnTo>
                <a:lnTo>
                  <a:pt x="5715000" y="1135380"/>
                </a:lnTo>
                <a:lnTo>
                  <a:pt x="5722620" y="1127760"/>
                </a:lnTo>
                <a:lnTo>
                  <a:pt x="5737860" y="1127760"/>
                </a:lnTo>
                <a:lnTo>
                  <a:pt x="5745480" y="1112520"/>
                </a:lnTo>
                <a:lnTo>
                  <a:pt x="5753100" y="1112520"/>
                </a:lnTo>
                <a:lnTo>
                  <a:pt x="5760720" y="1104900"/>
                </a:lnTo>
                <a:lnTo>
                  <a:pt x="5768340" y="1097280"/>
                </a:lnTo>
                <a:lnTo>
                  <a:pt x="5783580" y="1097280"/>
                </a:lnTo>
                <a:lnTo>
                  <a:pt x="5791200" y="1097280"/>
                </a:lnTo>
                <a:lnTo>
                  <a:pt x="5798820" y="1097280"/>
                </a:lnTo>
                <a:lnTo>
                  <a:pt x="5806440" y="1097280"/>
                </a:lnTo>
                <a:lnTo>
                  <a:pt x="5814060" y="1089660"/>
                </a:lnTo>
                <a:lnTo>
                  <a:pt x="5821680" y="1082039"/>
                </a:lnTo>
                <a:lnTo>
                  <a:pt x="5836920" y="1082039"/>
                </a:lnTo>
                <a:lnTo>
                  <a:pt x="5844540" y="1082039"/>
                </a:lnTo>
                <a:lnTo>
                  <a:pt x="5852160" y="1082039"/>
                </a:lnTo>
                <a:lnTo>
                  <a:pt x="5859780" y="1082039"/>
                </a:lnTo>
                <a:lnTo>
                  <a:pt x="5867400" y="1074420"/>
                </a:lnTo>
                <a:lnTo>
                  <a:pt x="5882640" y="1066800"/>
                </a:lnTo>
                <a:lnTo>
                  <a:pt x="5890260" y="1059180"/>
                </a:lnTo>
                <a:lnTo>
                  <a:pt x="5897880" y="1059180"/>
                </a:lnTo>
                <a:lnTo>
                  <a:pt x="5905500" y="1059180"/>
                </a:lnTo>
                <a:lnTo>
                  <a:pt x="5913120" y="1059180"/>
                </a:lnTo>
                <a:lnTo>
                  <a:pt x="5920740" y="1059180"/>
                </a:lnTo>
                <a:lnTo>
                  <a:pt x="5935980" y="1051560"/>
                </a:lnTo>
                <a:lnTo>
                  <a:pt x="6027420" y="1051560"/>
                </a:lnTo>
                <a:lnTo>
                  <a:pt x="6035040" y="1043939"/>
                </a:lnTo>
                <a:lnTo>
                  <a:pt x="6042660" y="1043939"/>
                </a:lnTo>
                <a:lnTo>
                  <a:pt x="6050280" y="1043939"/>
                </a:lnTo>
                <a:lnTo>
                  <a:pt x="6057900" y="1036320"/>
                </a:lnTo>
                <a:lnTo>
                  <a:pt x="6065520" y="1021080"/>
                </a:lnTo>
                <a:lnTo>
                  <a:pt x="6080760" y="1013460"/>
                </a:lnTo>
                <a:lnTo>
                  <a:pt x="6096000" y="998220"/>
                </a:lnTo>
                <a:lnTo>
                  <a:pt x="6103620" y="990600"/>
                </a:lnTo>
                <a:lnTo>
                  <a:pt x="6111240" y="990600"/>
                </a:lnTo>
                <a:lnTo>
                  <a:pt x="6126480" y="990600"/>
                </a:lnTo>
                <a:lnTo>
                  <a:pt x="6134100" y="990600"/>
                </a:lnTo>
                <a:lnTo>
                  <a:pt x="6141720" y="990600"/>
                </a:lnTo>
                <a:lnTo>
                  <a:pt x="6149340" y="990600"/>
                </a:lnTo>
                <a:lnTo>
                  <a:pt x="6156960" y="982980"/>
                </a:lnTo>
                <a:lnTo>
                  <a:pt x="6278880" y="982980"/>
                </a:lnTo>
                <a:lnTo>
                  <a:pt x="6286500" y="975360"/>
                </a:lnTo>
                <a:lnTo>
                  <a:pt x="6294120" y="975360"/>
                </a:lnTo>
                <a:lnTo>
                  <a:pt x="6301740" y="975360"/>
                </a:lnTo>
                <a:lnTo>
                  <a:pt x="6316980" y="975360"/>
                </a:lnTo>
                <a:lnTo>
                  <a:pt x="6324600" y="967739"/>
                </a:lnTo>
                <a:lnTo>
                  <a:pt x="6332220" y="967739"/>
                </a:lnTo>
                <a:lnTo>
                  <a:pt x="6339840" y="967739"/>
                </a:lnTo>
                <a:lnTo>
                  <a:pt x="6355080" y="952500"/>
                </a:lnTo>
                <a:lnTo>
                  <a:pt x="6431280" y="952500"/>
                </a:lnTo>
                <a:lnTo>
                  <a:pt x="6438900" y="944880"/>
                </a:lnTo>
                <a:lnTo>
                  <a:pt x="6446520" y="937260"/>
                </a:lnTo>
                <a:lnTo>
                  <a:pt x="6454140" y="937260"/>
                </a:lnTo>
                <a:lnTo>
                  <a:pt x="6469380" y="937260"/>
                </a:lnTo>
                <a:lnTo>
                  <a:pt x="6477000" y="929639"/>
                </a:lnTo>
                <a:lnTo>
                  <a:pt x="6484620" y="929639"/>
                </a:lnTo>
                <a:lnTo>
                  <a:pt x="6492240" y="929639"/>
                </a:lnTo>
                <a:lnTo>
                  <a:pt x="6545580" y="929639"/>
                </a:lnTo>
                <a:lnTo>
                  <a:pt x="6560820" y="914400"/>
                </a:lnTo>
                <a:lnTo>
                  <a:pt x="6568440" y="914400"/>
                </a:lnTo>
                <a:lnTo>
                  <a:pt x="6576060" y="906780"/>
                </a:lnTo>
                <a:lnTo>
                  <a:pt x="6583680" y="891539"/>
                </a:lnTo>
                <a:lnTo>
                  <a:pt x="6591300" y="891539"/>
                </a:lnTo>
                <a:lnTo>
                  <a:pt x="6598920" y="891539"/>
                </a:lnTo>
                <a:lnTo>
                  <a:pt x="6614160" y="891539"/>
                </a:lnTo>
                <a:lnTo>
                  <a:pt x="6621780" y="891539"/>
                </a:lnTo>
                <a:lnTo>
                  <a:pt x="6629400" y="891539"/>
                </a:lnTo>
                <a:lnTo>
                  <a:pt x="6637020" y="883920"/>
                </a:lnTo>
                <a:lnTo>
                  <a:pt x="6644640" y="876300"/>
                </a:lnTo>
                <a:lnTo>
                  <a:pt x="6675120" y="876300"/>
                </a:lnTo>
                <a:lnTo>
                  <a:pt x="6682740" y="868680"/>
                </a:lnTo>
                <a:lnTo>
                  <a:pt x="6690360" y="868680"/>
                </a:lnTo>
                <a:lnTo>
                  <a:pt x="6705600" y="861060"/>
                </a:lnTo>
                <a:lnTo>
                  <a:pt x="6713220" y="853439"/>
                </a:lnTo>
                <a:lnTo>
                  <a:pt x="6720840" y="853439"/>
                </a:lnTo>
                <a:lnTo>
                  <a:pt x="6728460" y="838200"/>
                </a:lnTo>
                <a:lnTo>
                  <a:pt x="6736080" y="830580"/>
                </a:lnTo>
                <a:lnTo>
                  <a:pt x="6743700" y="830580"/>
                </a:lnTo>
                <a:lnTo>
                  <a:pt x="6758940" y="830580"/>
                </a:lnTo>
                <a:lnTo>
                  <a:pt x="6766560" y="830580"/>
                </a:lnTo>
                <a:lnTo>
                  <a:pt x="6774180" y="830580"/>
                </a:lnTo>
                <a:lnTo>
                  <a:pt x="6781800" y="830580"/>
                </a:lnTo>
                <a:lnTo>
                  <a:pt x="6804660" y="830580"/>
                </a:lnTo>
                <a:lnTo>
                  <a:pt x="6812280" y="822960"/>
                </a:lnTo>
                <a:lnTo>
                  <a:pt x="6819900" y="822960"/>
                </a:lnTo>
                <a:lnTo>
                  <a:pt x="6827520" y="815339"/>
                </a:lnTo>
                <a:lnTo>
                  <a:pt x="6835140" y="815339"/>
                </a:lnTo>
                <a:lnTo>
                  <a:pt x="6850380" y="815339"/>
                </a:lnTo>
                <a:lnTo>
                  <a:pt x="6858000" y="800100"/>
                </a:lnTo>
                <a:lnTo>
                  <a:pt x="6865620" y="800100"/>
                </a:lnTo>
                <a:lnTo>
                  <a:pt x="6926580" y="800100"/>
                </a:lnTo>
                <a:lnTo>
                  <a:pt x="6934200" y="792480"/>
                </a:lnTo>
                <a:lnTo>
                  <a:pt x="6949440" y="792480"/>
                </a:lnTo>
                <a:lnTo>
                  <a:pt x="6957060" y="792480"/>
                </a:lnTo>
                <a:lnTo>
                  <a:pt x="6964680" y="792480"/>
                </a:lnTo>
                <a:lnTo>
                  <a:pt x="6979920" y="777239"/>
                </a:lnTo>
                <a:lnTo>
                  <a:pt x="6987540" y="746760"/>
                </a:lnTo>
                <a:lnTo>
                  <a:pt x="7002780" y="739139"/>
                </a:lnTo>
                <a:lnTo>
                  <a:pt x="7010400" y="739139"/>
                </a:lnTo>
                <a:lnTo>
                  <a:pt x="7018020" y="723900"/>
                </a:lnTo>
                <a:lnTo>
                  <a:pt x="7025640" y="716280"/>
                </a:lnTo>
                <a:lnTo>
                  <a:pt x="7048500" y="708660"/>
                </a:lnTo>
                <a:lnTo>
                  <a:pt x="7056120" y="708660"/>
                </a:lnTo>
                <a:lnTo>
                  <a:pt x="7063740" y="708660"/>
                </a:lnTo>
                <a:lnTo>
                  <a:pt x="7071360" y="708660"/>
                </a:lnTo>
                <a:lnTo>
                  <a:pt x="7078980" y="693420"/>
                </a:lnTo>
                <a:lnTo>
                  <a:pt x="7094220" y="693420"/>
                </a:lnTo>
                <a:lnTo>
                  <a:pt x="7132320" y="693420"/>
                </a:lnTo>
                <a:lnTo>
                  <a:pt x="7147560" y="685800"/>
                </a:lnTo>
                <a:lnTo>
                  <a:pt x="7155180" y="678180"/>
                </a:lnTo>
                <a:lnTo>
                  <a:pt x="7170420" y="678180"/>
                </a:lnTo>
                <a:lnTo>
                  <a:pt x="7178040" y="662939"/>
                </a:lnTo>
                <a:lnTo>
                  <a:pt x="7193280" y="662939"/>
                </a:lnTo>
                <a:lnTo>
                  <a:pt x="7200900" y="662939"/>
                </a:lnTo>
                <a:lnTo>
                  <a:pt x="7208520" y="655320"/>
                </a:lnTo>
                <a:lnTo>
                  <a:pt x="7216140" y="632460"/>
                </a:lnTo>
                <a:lnTo>
                  <a:pt x="7223760" y="624839"/>
                </a:lnTo>
                <a:lnTo>
                  <a:pt x="7239000" y="624839"/>
                </a:lnTo>
                <a:lnTo>
                  <a:pt x="7246620" y="624839"/>
                </a:lnTo>
                <a:lnTo>
                  <a:pt x="7254240" y="617220"/>
                </a:lnTo>
                <a:lnTo>
                  <a:pt x="7261860" y="601980"/>
                </a:lnTo>
                <a:lnTo>
                  <a:pt x="7269480" y="594360"/>
                </a:lnTo>
                <a:lnTo>
                  <a:pt x="7315200" y="594360"/>
                </a:lnTo>
                <a:lnTo>
                  <a:pt x="7322820" y="586739"/>
                </a:lnTo>
                <a:lnTo>
                  <a:pt x="7338060" y="586739"/>
                </a:lnTo>
                <a:lnTo>
                  <a:pt x="7345680" y="586739"/>
                </a:lnTo>
                <a:lnTo>
                  <a:pt x="7353300" y="586739"/>
                </a:lnTo>
                <a:lnTo>
                  <a:pt x="7360920" y="571500"/>
                </a:lnTo>
                <a:lnTo>
                  <a:pt x="7368540" y="571500"/>
                </a:lnTo>
                <a:lnTo>
                  <a:pt x="7383780" y="563880"/>
                </a:lnTo>
                <a:lnTo>
                  <a:pt x="7391400" y="563880"/>
                </a:lnTo>
                <a:lnTo>
                  <a:pt x="7399020" y="563880"/>
                </a:lnTo>
                <a:lnTo>
                  <a:pt x="7406640" y="541020"/>
                </a:lnTo>
                <a:lnTo>
                  <a:pt x="7437120" y="541020"/>
                </a:lnTo>
                <a:lnTo>
                  <a:pt x="7444740" y="541020"/>
                </a:lnTo>
                <a:lnTo>
                  <a:pt x="7452360" y="533400"/>
                </a:lnTo>
                <a:lnTo>
                  <a:pt x="7459980" y="533400"/>
                </a:lnTo>
                <a:lnTo>
                  <a:pt x="7551420" y="533400"/>
                </a:lnTo>
                <a:lnTo>
                  <a:pt x="7559040" y="518160"/>
                </a:lnTo>
                <a:lnTo>
                  <a:pt x="7688580" y="518160"/>
                </a:lnTo>
                <a:lnTo>
                  <a:pt x="7696200" y="510539"/>
                </a:lnTo>
                <a:lnTo>
                  <a:pt x="7825740" y="510539"/>
                </a:lnTo>
                <a:lnTo>
                  <a:pt x="7833360" y="480060"/>
                </a:lnTo>
                <a:lnTo>
                  <a:pt x="7840980" y="480060"/>
                </a:lnTo>
                <a:lnTo>
                  <a:pt x="7848600" y="472439"/>
                </a:lnTo>
                <a:lnTo>
                  <a:pt x="7856220" y="472439"/>
                </a:lnTo>
                <a:lnTo>
                  <a:pt x="7955280" y="472439"/>
                </a:lnTo>
                <a:lnTo>
                  <a:pt x="7970520" y="434339"/>
                </a:lnTo>
                <a:lnTo>
                  <a:pt x="7978140" y="434339"/>
                </a:lnTo>
                <a:lnTo>
                  <a:pt x="7985760" y="434339"/>
                </a:lnTo>
                <a:lnTo>
                  <a:pt x="7993380" y="411480"/>
                </a:lnTo>
                <a:lnTo>
                  <a:pt x="8001000" y="411480"/>
                </a:lnTo>
                <a:lnTo>
                  <a:pt x="8016240" y="396239"/>
                </a:lnTo>
                <a:lnTo>
                  <a:pt x="8023860" y="381000"/>
                </a:lnTo>
                <a:lnTo>
                  <a:pt x="8031480" y="381000"/>
                </a:lnTo>
                <a:lnTo>
                  <a:pt x="8039100" y="381000"/>
                </a:lnTo>
                <a:lnTo>
                  <a:pt x="8046720" y="373380"/>
                </a:lnTo>
                <a:lnTo>
                  <a:pt x="8054340" y="373380"/>
                </a:lnTo>
                <a:lnTo>
                  <a:pt x="8145780" y="373380"/>
                </a:lnTo>
                <a:lnTo>
                  <a:pt x="8161020" y="342900"/>
                </a:lnTo>
                <a:lnTo>
                  <a:pt x="8321040" y="342900"/>
                </a:lnTo>
                <a:lnTo>
                  <a:pt x="8328660" y="327660"/>
                </a:lnTo>
                <a:lnTo>
                  <a:pt x="8336280" y="320039"/>
                </a:lnTo>
                <a:lnTo>
                  <a:pt x="8343900" y="320039"/>
                </a:lnTo>
                <a:lnTo>
                  <a:pt x="8359140" y="320039"/>
                </a:lnTo>
                <a:lnTo>
                  <a:pt x="8366760" y="304800"/>
                </a:lnTo>
                <a:lnTo>
                  <a:pt x="8374380" y="304800"/>
                </a:lnTo>
                <a:lnTo>
                  <a:pt x="8382000" y="304800"/>
                </a:lnTo>
                <a:lnTo>
                  <a:pt x="8519160" y="304800"/>
                </a:lnTo>
                <a:lnTo>
                  <a:pt x="8526780" y="289560"/>
                </a:lnTo>
                <a:lnTo>
                  <a:pt x="8534400" y="274320"/>
                </a:lnTo>
                <a:lnTo>
                  <a:pt x="8549640" y="274320"/>
                </a:lnTo>
                <a:lnTo>
                  <a:pt x="8557260" y="274320"/>
                </a:lnTo>
                <a:lnTo>
                  <a:pt x="8618220" y="274320"/>
                </a:lnTo>
                <a:lnTo>
                  <a:pt x="8633460" y="259080"/>
                </a:lnTo>
                <a:lnTo>
                  <a:pt x="8702040" y="259080"/>
                </a:lnTo>
                <a:lnTo>
                  <a:pt x="8709660" y="236220"/>
                </a:lnTo>
                <a:lnTo>
                  <a:pt x="8839200" y="236220"/>
                </a:lnTo>
                <a:lnTo>
                  <a:pt x="8846820" y="220980"/>
                </a:lnTo>
                <a:lnTo>
                  <a:pt x="8854440" y="205739"/>
                </a:lnTo>
                <a:lnTo>
                  <a:pt x="8862060" y="205739"/>
                </a:lnTo>
                <a:lnTo>
                  <a:pt x="8892540" y="205739"/>
                </a:lnTo>
                <a:lnTo>
                  <a:pt x="8900160" y="205739"/>
                </a:lnTo>
                <a:lnTo>
                  <a:pt x="8907780" y="205739"/>
                </a:lnTo>
                <a:lnTo>
                  <a:pt x="8915400" y="205739"/>
                </a:lnTo>
                <a:lnTo>
                  <a:pt x="8923020" y="190500"/>
                </a:lnTo>
                <a:lnTo>
                  <a:pt x="8983980" y="190500"/>
                </a:lnTo>
                <a:lnTo>
                  <a:pt x="8991600" y="167639"/>
                </a:lnTo>
                <a:lnTo>
                  <a:pt x="9083040" y="167639"/>
                </a:lnTo>
                <a:lnTo>
                  <a:pt x="9090660" y="152400"/>
                </a:lnTo>
                <a:lnTo>
                  <a:pt x="9098280" y="137160"/>
                </a:lnTo>
                <a:lnTo>
                  <a:pt x="9105900" y="137160"/>
                </a:lnTo>
                <a:lnTo>
                  <a:pt x="9113520" y="137160"/>
                </a:lnTo>
                <a:lnTo>
                  <a:pt x="9121140" y="114300"/>
                </a:lnTo>
                <a:lnTo>
                  <a:pt x="9144000" y="114300"/>
                </a:lnTo>
                <a:lnTo>
                  <a:pt x="9151620" y="114300"/>
                </a:lnTo>
                <a:lnTo>
                  <a:pt x="9212580" y="114300"/>
                </a:lnTo>
                <a:lnTo>
                  <a:pt x="9227820" y="91439"/>
                </a:lnTo>
                <a:lnTo>
                  <a:pt x="9311640" y="91439"/>
                </a:lnTo>
                <a:lnTo>
                  <a:pt x="9326880" y="76200"/>
                </a:lnTo>
                <a:lnTo>
                  <a:pt x="9547860" y="76200"/>
                </a:lnTo>
                <a:lnTo>
                  <a:pt x="9555480" y="53339"/>
                </a:lnTo>
                <a:lnTo>
                  <a:pt x="9639300" y="53339"/>
                </a:lnTo>
                <a:lnTo>
                  <a:pt x="9646920" y="30480"/>
                </a:lnTo>
                <a:lnTo>
                  <a:pt x="9745980" y="30480"/>
                </a:lnTo>
                <a:lnTo>
                  <a:pt x="9776460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3480" y="1470660"/>
            <a:ext cx="9776460" cy="4518660"/>
          </a:xfrm>
          <a:custGeom>
            <a:avLst/>
            <a:gdLst/>
            <a:ahLst/>
            <a:cxnLst/>
            <a:rect l="l" t="t" r="r" b="b"/>
            <a:pathLst>
              <a:path w="9776460" h="4518660">
                <a:moveTo>
                  <a:pt x="0" y="4518659"/>
                </a:moveTo>
                <a:lnTo>
                  <a:pt x="15239" y="4503420"/>
                </a:lnTo>
                <a:lnTo>
                  <a:pt x="22859" y="4503420"/>
                </a:lnTo>
                <a:lnTo>
                  <a:pt x="30479" y="4495800"/>
                </a:lnTo>
                <a:lnTo>
                  <a:pt x="38100" y="4480559"/>
                </a:lnTo>
                <a:lnTo>
                  <a:pt x="45719" y="4457700"/>
                </a:lnTo>
                <a:lnTo>
                  <a:pt x="53339" y="4457700"/>
                </a:lnTo>
                <a:lnTo>
                  <a:pt x="68579" y="4434840"/>
                </a:lnTo>
                <a:lnTo>
                  <a:pt x="76200" y="4434840"/>
                </a:lnTo>
                <a:lnTo>
                  <a:pt x="83819" y="4427220"/>
                </a:lnTo>
                <a:lnTo>
                  <a:pt x="91439" y="4419600"/>
                </a:lnTo>
                <a:lnTo>
                  <a:pt x="99059" y="4404359"/>
                </a:lnTo>
                <a:lnTo>
                  <a:pt x="114300" y="4381500"/>
                </a:lnTo>
                <a:lnTo>
                  <a:pt x="121919" y="4381500"/>
                </a:lnTo>
                <a:lnTo>
                  <a:pt x="129539" y="4358640"/>
                </a:lnTo>
                <a:lnTo>
                  <a:pt x="137159" y="4328159"/>
                </a:lnTo>
                <a:lnTo>
                  <a:pt x="144779" y="4320540"/>
                </a:lnTo>
                <a:lnTo>
                  <a:pt x="160019" y="4312920"/>
                </a:lnTo>
                <a:lnTo>
                  <a:pt x="167639" y="4305300"/>
                </a:lnTo>
                <a:lnTo>
                  <a:pt x="182879" y="4297680"/>
                </a:lnTo>
                <a:lnTo>
                  <a:pt x="190500" y="4282440"/>
                </a:lnTo>
                <a:lnTo>
                  <a:pt x="198119" y="4274820"/>
                </a:lnTo>
                <a:lnTo>
                  <a:pt x="220979" y="4267200"/>
                </a:lnTo>
                <a:lnTo>
                  <a:pt x="236219" y="4259580"/>
                </a:lnTo>
                <a:lnTo>
                  <a:pt x="243839" y="4221480"/>
                </a:lnTo>
                <a:lnTo>
                  <a:pt x="259079" y="4206240"/>
                </a:lnTo>
                <a:lnTo>
                  <a:pt x="266700" y="4206240"/>
                </a:lnTo>
                <a:lnTo>
                  <a:pt x="274319" y="4206240"/>
                </a:lnTo>
                <a:lnTo>
                  <a:pt x="281939" y="4198620"/>
                </a:lnTo>
                <a:lnTo>
                  <a:pt x="289559" y="4198620"/>
                </a:lnTo>
                <a:lnTo>
                  <a:pt x="304800" y="4198620"/>
                </a:lnTo>
                <a:lnTo>
                  <a:pt x="312419" y="4191000"/>
                </a:lnTo>
                <a:lnTo>
                  <a:pt x="320039" y="4183379"/>
                </a:lnTo>
                <a:lnTo>
                  <a:pt x="327659" y="4168140"/>
                </a:lnTo>
                <a:lnTo>
                  <a:pt x="335279" y="4152900"/>
                </a:lnTo>
                <a:lnTo>
                  <a:pt x="342900" y="4137659"/>
                </a:lnTo>
                <a:lnTo>
                  <a:pt x="358139" y="4130040"/>
                </a:lnTo>
                <a:lnTo>
                  <a:pt x="365759" y="4122420"/>
                </a:lnTo>
                <a:lnTo>
                  <a:pt x="373379" y="4114800"/>
                </a:lnTo>
                <a:lnTo>
                  <a:pt x="388619" y="4114800"/>
                </a:lnTo>
                <a:lnTo>
                  <a:pt x="411479" y="4091940"/>
                </a:lnTo>
                <a:lnTo>
                  <a:pt x="419100" y="4084320"/>
                </a:lnTo>
                <a:lnTo>
                  <a:pt x="426719" y="4084320"/>
                </a:lnTo>
                <a:lnTo>
                  <a:pt x="434339" y="4069079"/>
                </a:lnTo>
                <a:lnTo>
                  <a:pt x="441959" y="4038600"/>
                </a:lnTo>
                <a:lnTo>
                  <a:pt x="457200" y="4038600"/>
                </a:lnTo>
                <a:lnTo>
                  <a:pt x="464819" y="4038600"/>
                </a:lnTo>
                <a:lnTo>
                  <a:pt x="472439" y="4038600"/>
                </a:lnTo>
                <a:lnTo>
                  <a:pt x="480059" y="4030979"/>
                </a:lnTo>
                <a:lnTo>
                  <a:pt x="487680" y="4030979"/>
                </a:lnTo>
                <a:lnTo>
                  <a:pt x="502919" y="4023359"/>
                </a:lnTo>
                <a:lnTo>
                  <a:pt x="510539" y="4008120"/>
                </a:lnTo>
                <a:lnTo>
                  <a:pt x="518159" y="4000500"/>
                </a:lnTo>
                <a:lnTo>
                  <a:pt x="525780" y="3977640"/>
                </a:lnTo>
                <a:lnTo>
                  <a:pt x="533400" y="3962400"/>
                </a:lnTo>
                <a:lnTo>
                  <a:pt x="556259" y="3954779"/>
                </a:lnTo>
                <a:lnTo>
                  <a:pt x="563880" y="3939540"/>
                </a:lnTo>
                <a:lnTo>
                  <a:pt x="571500" y="3916679"/>
                </a:lnTo>
                <a:lnTo>
                  <a:pt x="579119" y="3901440"/>
                </a:lnTo>
                <a:lnTo>
                  <a:pt x="586739" y="3893820"/>
                </a:lnTo>
                <a:lnTo>
                  <a:pt x="601980" y="3893820"/>
                </a:lnTo>
                <a:lnTo>
                  <a:pt x="609600" y="3893820"/>
                </a:lnTo>
                <a:lnTo>
                  <a:pt x="617219" y="3893820"/>
                </a:lnTo>
                <a:lnTo>
                  <a:pt x="624839" y="3886200"/>
                </a:lnTo>
                <a:lnTo>
                  <a:pt x="632459" y="3878579"/>
                </a:lnTo>
                <a:lnTo>
                  <a:pt x="647700" y="3863340"/>
                </a:lnTo>
                <a:lnTo>
                  <a:pt x="655319" y="3848100"/>
                </a:lnTo>
                <a:lnTo>
                  <a:pt x="662939" y="3848100"/>
                </a:lnTo>
                <a:lnTo>
                  <a:pt x="670559" y="3840479"/>
                </a:lnTo>
                <a:lnTo>
                  <a:pt x="678180" y="3817620"/>
                </a:lnTo>
                <a:lnTo>
                  <a:pt x="693419" y="3802379"/>
                </a:lnTo>
                <a:lnTo>
                  <a:pt x="701039" y="3794759"/>
                </a:lnTo>
                <a:lnTo>
                  <a:pt x="708659" y="3771900"/>
                </a:lnTo>
                <a:lnTo>
                  <a:pt x="716280" y="3764279"/>
                </a:lnTo>
                <a:lnTo>
                  <a:pt x="723900" y="3749040"/>
                </a:lnTo>
                <a:lnTo>
                  <a:pt x="731519" y="3733800"/>
                </a:lnTo>
                <a:lnTo>
                  <a:pt x="746759" y="3718559"/>
                </a:lnTo>
                <a:lnTo>
                  <a:pt x="754380" y="3718559"/>
                </a:lnTo>
                <a:lnTo>
                  <a:pt x="762000" y="3703320"/>
                </a:lnTo>
                <a:lnTo>
                  <a:pt x="769619" y="3703320"/>
                </a:lnTo>
                <a:lnTo>
                  <a:pt x="777239" y="3680459"/>
                </a:lnTo>
                <a:lnTo>
                  <a:pt x="792480" y="3665220"/>
                </a:lnTo>
                <a:lnTo>
                  <a:pt x="800100" y="3665220"/>
                </a:lnTo>
                <a:lnTo>
                  <a:pt x="807719" y="3657600"/>
                </a:lnTo>
                <a:lnTo>
                  <a:pt x="815339" y="3649979"/>
                </a:lnTo>
                <a:lnTo>
                  <a:pt x="822959" y="3627120"/>
                </a:lnTo>
                <a:lnTo>
                  <a:pt x="838200" y="3619500"/>
                </a:lnTo>
                <a:lnTo>
                  <a:pt x="845819" y="3619500"/>
                </a:lnTo>
                <a:lnTo>
                  <a:pt x="853439" y="3619500"/>
                </a:lnTo>
                <a:lnTo>
                  <a:pt x="861059" y="3619500"/>
                </a:lnTo>
                <a:lnTo>
                  <a:pt x="868680" y="3589020"/>
                </a:lnTo>
                <a:lnTo>
                  <a:pt x="876300" y="3589020"/>
                </a:lnTo>
                <a:lnTo>
                  <a:pt x="891539" y="3581400"/>
                </a:lnTo>
                <a:lnTo>
                  <a:pt x="899159" y="3566159"/>
                </a:lnTo>
                <a:lnTo>
                  <a:pt x="906780" y="3566159"/>
                </a:lnTo>
                <a:lnTo>
                  <a:pt x="922019" y="3566159"/>
                </a:lnTo>
                <a:lnTo>
                  <a:pt x="937259" y="3558540"/>
                </a:lnTo>
                <a:lnTo>
                  <a:pt x="952500" y="3550920"/>
                </a:lnTo>
                <a:lnTo>
                  <a:pt x="960119" y="3543300"/>
                </a:lnTo>
                <a:lnTo>
                  <a:pt x="967739" y="3520440"/>
                </a:lnTo>
                <a:lnTo>
                  <a:pt x="998219" y="3520440"/>
                </a:lnTo>
                <a:lnTo>
                  <a:pt x="1005839" y="3512820"/>
                </a:lnTo>
                <a:lnTo>
                  <a:pt x="1013459" y="3512820"/>
                </a:lnTo>
                <a:lnTo>
                  <a:pt x="1021080" y="3512820"/>
                </a:lnTo>
                <a:lnTo>
                  <a:pt x="1036319" y="3505200"/>
                </a:lnTo>
                <a:lnTo>
                  <a:pt x="1043939" y="3505200"/>
                </a:lnTo>
                <a:lnTo>
                  <a:pt x="1051559" y="3489959"/>
                </a:lnTo>
                <a:lnTo>
                  <a:pt x="1059180" y="3474720"/>
                </a:lnTo>
                <a:lnTo>
                  <a:pt x="1066800" y="3474720"/>
                </a:lnTo>
                <a:lnTo>
                  <a:pt x="1082039" y="3459479"/>
                </a:lnTo>
                <a:lnTo>
                  <a:pt x="1089659" y="3459479"/>
                </a:lnTo>
                <a:lnTo>
                  <a:pt x="1097280" y="3444240"/>
                </a:lnTo>
                <a:lnTo>
                  <a:pt x="1104900" y="3429000"/>
                </a:lnTo>
                <a:lnTo>
                  <a:pt x="1120139" y="3421379"/>
                </a:lnTo>
                <a:lnTo>
                  <a:pt x="1135380" y="3398520"/>
                </a:lnTo>
                <a:lnTo>
                  <a:pt x="1143000" y="3398520"/>
                </a:lnTo>
                <a:lnTo>
                  <a:pt x="1158239" y="3390900"/>
                </a:lnTo>
                <a:lnTo>
                  <a:pt x="1188720" y="3390900"/>
                </a:lnTo>
                <a:lnTo>
                  <a:pt x="1196339" y="3383279"/>
                </a:lnTo>
                <a:lnTo>
                  <a:pt x="1203959" y="3383279"/>
                </a:lnTo>
                <a:lnTo>
                  <a:pt x="1211580" y="3383279"/>
                </a:lnTo>
                <a:lnTo>
                  <a:pt x="1234439" y="3383279"/>
                </a:lnTo>
                <a:lnTo>
                  <a:pt x="1242059" y="3375659"/>
                </a:lnTo>
                <a:lnTo>
                  <a:pt x="1249680" y="3368040"/>
                </a:lnTo>
                <a:lnTo>
                  <a:pt x="1257300" y="3360420"/>
                </a:lnTo>
                <a:lnTo>
                  <a:pt x="1264920" y="3352800"/>
                </a:lnTo>
                <a:lnTo>
                  <a:pt x="1280159" y="3352800"/>
                </a:lnTo>
                <a:lnTo>
                  <a:pt x="1287780" y="3352800"/>
                </a:lnTo>
                <a:lnTo>
                  <a:pt x="1295400" y="3345179"/>
                </a:lnTo>
                <a:lnTo>
                  <a:pt x="1303020" y="3329940"/>
                </a:lnTo>
                <a:lnTo>
                  <a:pt x="1310639" y="3314700"/>
                </a:lnTo>
                <a:lnTo>
                  <a:pt x="1325880" y="3307079"/>
                </a:lnTo>
                <a:lnTo>
                  <a:pt x="1333500" y="3299459"/>
                </a:lnTo>
                <a:lnTo>
                  <a:pt x="1341120" y="3299459"/>
                </a:lnTo>
                <a:lnTo>
                  <a:pt x="1348739" y="3291840"/>
                </a:lnTo>
                <a:lnTo>
                  <a:pt x="1356359" y="3291840"/>
                </a:lnTo>
                <a:lnTo>
                  <a:pt x="1379220" y="3284220"/>
                </a:lnTo>
                <a:lnTo>
                  <a:pt x="1394459" y="3261359"/>
                </a:lnTo>
                <a:lnTo>
                  <a:pt x="1402080" y="3253740"/>
                </a:lnTo>
                <a:lnTo>
                  <a:pt x="1409700" y="3253740"/>
                </a:lnTo>
                <a:lnTo>
                  <a:pt x="1424939" y="3246120"/>
                </a:lnTo>
                <a:lnTo>
                  <a:pt x="1432559" y="3246120"/>
                </a:lnTo>
                <a:lnTo>
                  <a:pt x="1440180" y="3246120"/>
                </a:lnTo>
                <a:lnTo>
                  <a:pt x="1470659" y="3238500"/>
                </a:lnTo>
                <a:lnTo>
                  <a:pt x="1478280" y="3230879"/>
                </a:lnTo>
                <a:lnTo>
                  <a:pt x="1501139" y="3223260"/>
                </a:lnTo>
                <a:lnTo>
                  <a:pt x="1508759" y="3215640"/>
                </a:lnTo>
                <a:lnTo>
                  <a:pt x="1524000" y="3208020"/>
                </a:lnTo>
                <a:lnTo>
                  <a:pt x="1531620" y="3185160"/>
                </a:lnTo>
                <a:lnTo>
                  <a:pt x="1539239" y="3177540"/>
                </a:lnTo>
                <a:lnTo>
                  <a:pt x="1546859" y="3162300"/>
                </a:lnTo>
                <a:lnTo>
                  <a:pt x="1554480" y="3139440"/>
                </a:lnTo>
                <a:lnTo>
                  <a:pt x="1569720" y="3139440"/>
                </a:lnTo>
                <a:lnTo>
                  <a:pt x="1577339" y="3124200"/>
                </a:lnTo>
                <a:lnTo>
                  <a:pt x="1584959" y="3108960"/>
                </a:lnTo>
                <a:lnTo>
                  <a:pt x="1592580" y="3101340"/>
                </a:lnTo>
                <a:lnTo>
                  <a:pt x="1600200" y="3093720"/>
                </a:lnTo>
                <a:lnTo>
                  <a:pt x="1615439" y="3086100"/>
                </a:lnTo>
                <a:lnTo>
                  <a:pt x="1623059" y="3086100"/>
                </a:lnTo>
                <a:lnTo>
                  <a:pt x="1630680" y="3078479"/>
                </a:lnTo>
                <a:lnTo>
                  <a:pt x="1638300" y="3070860"/>
                </a:lnTo>
                <a:lnTo>
                  <a:pt x="1645920" y="3063240"/>
                </a:lnTo>
                <a:lnTo>
                  <a:pt x="1653539" y="3063240"/>
                </a:lnTo>
                <a:lnTo>
                  <a:pt x="1668780" y="3063240"/>
                </a:lnTo>
                <a:lnTo>
                  <a:pt x="1676400" y="3063240"/>
                </a:lnTo>
                <a:lnTo>
                  <a:pt x="1684020" y="3055620"/>
                </a:lnTo>
                <a:lnTo>
                  <a:pt x="1691639" y="3055620"/>
                </a:lnTo>
                <a:lnTo>
                  <a:pt x="1699259" y="3048000"/>
                </a:lnTo>
                <a:lnTo>
                  <a:pt x="1714500" y="3048000"/>
                </a:lnTo>
                <a:lnTo>
                  <a:pt x="1722120" y="3040379"/>
                </a:lnTo>
                <a:lnTo>
                  <a:pt x="1729739" y="3040379"/>
                </a:lnTo>
                <a:lnTo>
                  <a:pt x="1737359" y="3040379"/>
                </a:lnTo>
                <a:lnTo>
                  <a:pt x="1744980" y="3032760"/>
                </a:lnTo>
                <a:lnTo>
                  <a:pt x="1760220" y="3025140"/>
                </a:lnTo>
                <a:lnTo>
                  <a:pt x="1767839" y="3009900"/>
                </a:lnTo>
                <a:lnTo>
                  <a:pt x="1783080" y="3009900"/>
                </a:lnTo>
                <a:lnTo>
                  <a:pt x="1798320" y="3002279"/>
                </a:lnTo>
                <a:lnTo>
                  <a:pt x="1813559" y="3002279"/>
                </a:lnTo>
                <a:lnTo>
                  <a:pt x="1821180" y="2994660"/>
                </a:lnTo>
                <a:lnTo>
                  <a:pt x="1828800" y="2994660"/>
                </a:lnTo>
                <a:lnTo>
                  <a:pt x="1836420" y="2987040"/>
                </a:lnTo>
                <a:lnTo>
                  <a:pt x="1844039" y="2971800"/>
                </a:lnTo>
                <a:lnTo>
                  <a:pt x="1859280" y="2964179"/>
                </a:lnTo>
                <a:lnTo>
                  <a:pt x="1874520" y="2956560"/>
                </a:lnTo>
                <a:lnTo>
                  <a:pt x="1882139" y="2948940"/>
                </a:lnTo>
                <a:lnTo>
                  <a:pt x="1889759" y="2941320"/>
                </a:lnTo>
                <a:lnTo>
                  <a:pt x="1912620" y="2926079"/>
                </a:lnTo>
                <a:lnTo>
                  <a:pt x="1935480" y="2903220"/>
                </a:lnTo>
                <a:lnTo>
                  <a:pt x="1943100" y="2887979"/>
                </a:lnTo>
                <a:lnTo>
                  <a:pt x="1958339" y="2880360"/>
                </a:lnTo>
                <a:lnTo>
                  <a:pt x="1965959" y="2880360"/>
                </a:lnTo>
                <a:lnTo>
                  <a:pt x="1973580" y="2872740"/>
                </a:lnTo>
                <a:lnTo>
                  <a:pt x="1981200" y="2872740"/>
                </a:lnTo>
                <a:lnTo>
                  <a:pt x="1988820" y="2857500"/>
                </a:lnTo>
                <a:lnTo>
                  <a:pt x="2004059" y="2857500"/>
                </a:lnTo>
                <a:lnTo>
                  <a:pt x="2019300" y="2849879"/>
                </a:lnTo>
                <a:lnTo>
                  <a:pt x="2026920" y="2849879"/>
                </a:lnTo>
                <a:lnTo>
                  <a:pt x="2034539" y="2849879"/>
                </a:lnTo>
                <a:lnTo>
                  <a:pt x="2057400" y="2842260"/>
                </a:lnTo>
                <a:lnTo>
                  <a:pt x="2065020" y="2842260"/>
                </a:lnTo>
                <a:lnTo>
                  <a:pt x="2072639" y="2834640"/>
                </a:lnTo>
                <a:lnTo>
                  <a:pt x="2080259" y="2827020"/>
                </a:lnTo>
                <a:lnTo>
                  <a:pt x="2087880" y="2804160"/>
                </a:lnTo>
                <a:lnTo>
                  <a:pt x="2103120" y="2796540"/>
                </a:lnTo>
                <a:lnTo>
                  <a:pt x="2110740" y="2788920"/>
                </a:lnTo>
                <a:lnTo>
                  <a:pt x="2118360" y="2773679"/>
                </a:lnTo>
                <a:lnTo>
                  <a:pt x="2125980" y="2773679"/>
                </a:lnTo>
                <a:lnTo>
                  <a:pt x="2133599" y="2773679"/>
                </a:lnTo>
                <a:lnTo>
                  <a:pt x="2148840" y="2773679"/>
                </a:lnTo>
                <a:lnTo>
                  <a:pt x="2156460" y="2773679"/>
                </a:lnTo>
                <a:lnTo>
                  <a:pt x="2164080" y="2766060"/>
                </a:lnTo>
                <a:lnTo>
                  <a:pt x="2171699" y="2766060"/>
                </a:lnTo>
                <a:lnTo>
                  <a:pt x="2179320" y="2766060"/>
                </a:lnTo>
                <a:lnTo>
                  <a:pt x="2186940" y="2766060"/>
                </a:lnTo>
                <a:lnTo>
                  <a:pt x="2202180" y="2758440"/>
                </a:lnTo>
                <a:lnTo>
                  <a:pt x="2217420" y="2750820"/>
                </a:lnTo>
                <a:lnTo>
                  <a:pt x="2225040" y="2735579"/>
                </a:lnTo>
                <a:lnTo>
                  <a:pt x="2232660" y="2727960"/>
                </a:lnTo>
                <a:lnTo>
                  <a:pt x="2247899" y="2727960"/>
                </a:lnTo>
                <a:lnTo>
                  <a:pt x="2255520" y="2720340"/>
                </a:lnTo>
                <a:lnTo>
                  <a:pt x="2263140" y="2720340"/>
                </a:lnTo>
                <a:lnTo>
                  <a:pt x="2270760" y="2712720"/>
                </a:lnTo>
                <a:lnTo>
                  <a:pt x="2278380" y="2697479"/>
                </a:lnTo>
                <a:lnTo>
                  <a:pt x="2293620" y="2697479"/>
                </a:lnTo>
                <a:lnTo>
                  <a:pt x="2301240" y="2697479"/>
                </a:lnTo>
                <a:lnTo>
                  <a:pt x="2308860" y="2697479"/>
                </a:lnTo>
                <a:lnTo>
                  <a:pt x="2316480" y="2689860"/>
                </a:lnTo>
                <a:lnTo>
                  <a:pt x="2324099" y="2689860"/>
                </a:lnTo>
                <a:lnTo>
                  <a:pt x="2331720" y="2689860"/>
                </a:lnTo>
                <a:lnTo>
                  <a:pt x="2346960" y="2689860"/>
                </a:lnTo>
                <a:lnTo>
                  <a:pt x="2354580" y="2682240"/>
                </a:lnTo>
                <a:lnTo>
                  <a:pt x="2362199" y="2682240"/>
                </a:lnTo>
                <a:lnTo>
                  <a:pt x="2369820" y="2674620"/>
                </a:lnTo>
                <a:lnTo>
                  <a:pt x="2377440" y="2674620"/>
                </a:lnTo>
                <a:lnTo>
                  <a:pt x="2400299" y="2674620"/>
                </a:lnTo>
                <a:lnTo>
                  <a:pt x="2415540" y="2667000"/>
                </a:lnTo>
                <a:lnTo>
                  <a:pt x="2423160" y="2667000"/>
                </a:lnTo>
                <a:lnTo>
                  <a:pt x="2438399" y="2651760"/>
                </a:lnTo>
                <a:lnTo>
                  <a:pt x="2446020" y="2651760"/>
                </a:lnTo>
                <a:lnTo>
                  <a:pt x="2453640" y="2644140"/>
                </a:lnTo>
                <a:lnTo>
                  <a:pt x="2461260" y="2636520"/>
                </a:lnTo>
                <a:lnTo>
                  <a:pt x="2476499" y="2628900"/>
                </a:lnTo>
                <a:lnTo>
                  <a:pt x="2491740" y="2621279"/>
                </a:lnTo>
                <a:lnTo>
                  <a:pt x="2545080" y="2621279"/>
                </a:lnTo>
                <a:lnTo>
                  <a:pt x="2552699" y="2598420"/>
                </a:lnTo>
                <a:lnTo>
                  <a:pt x="2560320" y="2590800"/>
                </a:lnTo>
                <a:lnTo>
                  <a:pt x="2567940" y="2590800"/>
                </a:lnTo>
                <a:lnTo>
                  <a:pt x="2575560" y="2583179"/>
                </a:lnTo>
                <a:lnTo>
                  <a:pt x="2606040" y="2552700"/>
                </a:lnTo>
                <a:lnTo>
                  <a:pt x="2621280" y="2545079"/>
                </a:lnTo>
                <a:lnTo>
                  <a:pt x="2636520" y="2537460"/>
                </a:lnTo>
                <a:lnTo>
                  <a:pt x="2644140" y="2529840"/>
                </a:lnTo>
                <a:lnTo>
                  <a:pt x="2651760" y="2506979"/>
                </a:lnTo>
                <a:lnTo>
                  <a:pt x="2659380" y="2506979"/>
                </a:lnTo>
                <a:lnTo>
                  <a:pt x="2666999" y="2499360"/>
                </a:lnTo>
                <a:lnTo>
                  <a:pt x="2682240" y="2499360"/>
                </a:lnTo>
                <a:lnTo>
                  <a:pt x="2689860" y="2491740"/>
                </a:lnTo>
                <a:lnTo>
                  <a:pt x="2697480" y="2484120"/>
                </a:lnTo>
                <a:lnTo>
                  <a:pt x="2758440" y="2484120"/>
                </a:lnTo>
                <a:lnTo>
                  <a:pt x="2766060" y="2476500"/>
                </a:lnTo>
                <a:lnTo>
                  <a:pt x="2781299" y="2468879"/>
                </a:lnTo>
                <a:lnTo>
                  <a:pt x="2788920" y="2461260"/>
                </a:lnTo>
                <a:lnTo>
                  <a:pt x="2796540" y="2453640"/>
                </a:lnTo>
                <a:lnTo>
                  <a:pt x="2811780" y="2453640"/>
                </a:lnTo>
                <a:lnTo>
                  <a:pt x="2842260" y="2438400"/>
                </a:lnTo>
                <a:lnTo>
                  <a:pt x="2849880" y="2438400"/>
                </a:lnTo>
                <a:lnTo>
                  <a:pt x="2857499" y="2423160"/>
                </a:lnTo>
                <a:lnTo>
                  <a:pt x="2865120" y="2415540"/>
                </a:lnTo>
                <a:lnTo>
                  <a:pt x="2880360" y="2415540"/>
                </a:lnTo>
                <a:lnTo>
                  <a:pt x="2887980" y="2415540"/>
                </a:lnTo>
                <a:lnTo>
                  <a:pt x="2910840" y="2415540"/>
                </a:lnTo>
                <a:lnTo>
                  <a:pt x="2933699" y="2407920"/>
                </a:lnTo>
                <a:lnTo>
                  <a:pt x="2941320" y="2392679"/>
                </a:lnTo>
                <a:lnTo>
                  <a:pt x="2956560" y="2385060"/>
                </a:lnTo>
                <a:lnTo>
                  <a:pt x="2971799" y="2377440"/>
                </a:lnTo>
                <a:lnTo>
                  <a:pt x="2979420" y="2362200"/>
                </a:lnTo>
                <a:lnTo>
                  <a:pt x="2987040" y="2354579"/>
                </a:lnTo>
                <a:lnTo>
                  <a:pt x="2994660" y="2346960"/>
                </a:lnTo>
                <a:lnTo>
                  <a:pt x="3002280" y="2339340"/>
                </a:lnTo>
                <a:lnTo>
                  <a:pt x="3009899" y="2339340"/>
                </a:lnTo>
                <a:lnTo>
                  <a:pt x="3025140" y="2331720"/>
                </a:lnTo>
                <a:lnTo>
                  <a:pt x="3032760" y="2331720"/>
                </a:lnTo>
                <a:lnTo>
                  <a:pt x="3047999" y="2331720"/>
                </a:lnTo>
                <a:lnTo>
                  <a:pt x="3055620" y="2324100"/>
                </a:lnTo>
                <a:lnTo>
                  <a:pt x="3070860" y="2316479"/>
                </a:lnTo>
                <a:lnTo>
                  <a:pt x="3078480" y="2308860"/>
                </a:lnTo>
                <a:lnTo>
                  <a:pt x="3086099" y="2301240"/>
                </a:lnTo>
                <a:lnTo>
                  <a:pt x="3093720" y="2301240"/>
                </a:lnTo>
                <a:lnTo>
                  <a:pt x="3101340" y="2293620"/>
                </a:lnTo>
                <a:lnTo>
                  <a:pt x="3108960" y="2293620"/>
                </a:lnTo>
                <a:lnTo>
                  <a:pt x="3154680" y="2278379"/>
                </a:lnTo>
                <a:lnTo>
                  <a:pt x="3177540" y="2263140"/>
                </a:lnTo>
                <a:lnTo>
                  <a:pt x="3185160" y="2240279"/>
                </a:lnTo>
                <a:lnTo>
                  <a:pt x="3192780" y="2232660"/>
                </a:lnTo>
                <a:lnTo>
                  <a:pt x="3200399" y="2232660"/>
                </a:lnTo>
                <a:lnTo>
                  <a:pt x="3223260" y="2225040"/>
                </a:lnTo>
                <a:lnTo>
                  <a:pt x="3238499" y="2209800"/>
                </a:lnTo>
                <a:lnTo>
                  <a:pt x="3246120" y="2194560"/>
                </a:lnTo>
                <a:lnTo>
                  <a:pt x="3253740" y="2194560"/>
                </a:lnTo>
                <a:lnTo>
                  <a:pt x="3268979" y="2194560"/>
                </a:lnTo>
                <a:lnTo>
                  <a:pt x="3276600" y="2194560"/>
                </a:lnTo>
                <a:lnTo>
                  <a:pt x="3284220" y="2186940"/>
                </a:lnTo>
                <a:lnTo>
                  <a:pt x="3299459" y="2179320"/>
                </a:lnTo>
                <a:lnTo>
                  <a:pt x="3314700" y="2179320"/>
                </a:lnTo>
                <a:lnTo>
                  <a:pt x="3322320" y="2179320"/>
                </a:lnTo>
                <a:lnTo>
                  <a:pt x="3329940" y="2171700"/>
                </a:lnTo>
                <a:lnTo>
                  <a:pt x="3337559" y="2156460"/>
                </a:lnTo>
                <a:lnTo>
                  <a:pt x="3360420" y="2148840"/>
                </a:lnTo>
                <a:lnTo>
                  <a:pt x="3368040" y="2141220"/>
                </a:lnTo>
                <a:lnTo>
                  <a:pt x="3383279" y="2141220"/>
                </a:lnTo>
                <a:lnTo>
                  <a:pt x="3390900" y="2133600"/>
                </a:lnTo>
                <a:lnTo>
                  <a:pt x="3398520" y="2133600"/>
                </a:lnTo>
                <a:lnTo>
                  <a:pt x="3413759" y="2133600"/>
                </a:lnTo>
                <a:lnTo>
                  <a:pt x="3421379" y="2125979"/>
                </a:lnTo>
                <a:lnTo>
                  <a:pt x="3429000" y="2118360"/>
                </a:lnTo>
                <a:lnTo>
                  <a:pt x="3444240" y="2095500"/>
                </a:lnTo>
                <a:lnTo>
                  <a:pt x="3467100" y="2095500"/>
                </a:lnTo>
                <a:lnTo>
                  <a:pt x="3482340" y="2087879"/>
                </a:lnTo>
                <a:lnTo>
                  <a:pt x="3489959" y="2087879"/>
                </a:lnTo>
                <a:lnTo>
                  <a:pt x="3528059" y="2080260"/>
                </a:lnTo>
                <a:lnTo>
                  <a:pt x="3543300" y="2080260"/>
                </a:lnTo>
                <a:lnTo>
                  <a:pt x="3558540" y="2072639"/>
                </a:lnTo>
                <a:lnTo>
                  <a:pt x="3573779" y="2057400"/>
                </a:lnTo>
                <a:lnTo>
                  <a:pt x="3581400" y="2057400"/>
                </a:lnTo>
                <a:lnTo>
                  <a:pt x="3619500" y="2049779"/>
                </a:lnTo>
                <a:lnTo>
                  <a:pt x="3627120" y="2049779"/>
                </a:lnTo>
                <a:lnTo>
                  <a:pt x="3634740" y="2049779"/>
                </a:lnTo>
                <a:lnTo>
                  <a:pt x="3657600" y="2049779"/>
                </a:lnTo>
                <a:lnTo>
                  <a:pt x="3665220" y="2042160"/>
                </a:lnTo>
                <a:lnTo>
                  <a:pt x="3680459" y="2034539"/>
                </a:lnTo>
                <a:lnTo>
                  <a:pt x="3688079" y="2034539"/>
                </a:lnTo>
                <a:lnTo>
                  <a:pt x="3710940" y="2034539"/>
                </a:lnTo>
                <a:lnTo>
                  <a:pt x="3718559" y="2026919"/>
                </a:lnTo>
                <a:lnTo>
                  <a:pt x="3726179" y="2019300"/>
                </a:lnTo>
                <a:lnTo>
                  <a:pt x="3733800" y="2011679"/>
                </a:lnTo>
                <a:lnTo>
                  <a:pt x="3749040" y="2011679"/>
                </a:lnTo>
                <a:lnTo>
                  <a:pt x="3756659" y="2004060"/>
                </a:lnTo>
                <a:lnTo>
                  <a:pt x="3764279" y="2004060"/>
                </a:lnTo>
                <a:lnTo>
                  <a:pt x="3787140" y="1996439"/>
                </a:lnTo>
                <a:lnTo>
                  <a:pt x="3802379" y="1996439"/>
                </a:lnTo>
                <a:lnTo>
                  <a:pt x="3810000" y="1988819"/>
                </a:lnTo>
                <a:lnTo>
                  <a:pt x="3817620" y="1981200"/>
                </a:lnTo>
                <a:lnTo>
                  <a:pt x="3848100" y="1965960"/>
                </a:lnTo>
                <a:lnTo>
                  <a:pt x="3855720" y="1965960"/>
                </a:lnTo>
                <a:lnTo>
                  <a:pt x="3863340" y="1958339"/>
                </a:lnTo>
                <a:lnTo>
                  <a:pt x="3870959" y="1943100"/>
                </a:lnTo>
                <a:lnTo>
                  <a:pt x="3878579" y="1943100"/>
                </a:lnTo>
                <a:lnTo>
                  <a:pt x="3893820" y="1943100"/>
                </a:lnTo>
                <a:lnTo>
                  <a:pt x="3909059" y="1935479"/>
                </a:lnTo>
                <a:lnTo>
                  <a:pt x="3916679" y="1935479"/>
                </a:lnTo>
                <a:lnTo>
                  <a:pt x="3931920" y="1935479"/>
                </a:lnTo>
                <a:lnTo>
                  <a:pt x="3947159" y="1927860"/>
                </a:lnTo>
                <a:lnTo>
                  <a:pt x="3962400" y="1927860"/>
                </a:lnTo>
                <a:lnTo>
                  <a:pt x="3970020" y="1920239"/>
                </a:lnTo>
                <a:lnTo>
                  <a:pt x="3977640" y="1912619"/>
                </a:lnTo>
                <a:lnTo>
                  <a:pt x="3992879" y="1905000"/>
                </a:lnTo>
                <a:lnTo>
                  <a:pt x="4000500" y="1905000"/>
                </a:lnTo>
                <a:lnTo>
                  <a:pt x="4008120" y="1905000"/>
                </a:lnTo>
                <a:lnTo>
                  <a:pt x="4015740" y="1897379"/>
                </a:lnTo>
                <a:lnTo>
                  <a:pt x="4023359" y="1897379"/>
                </a:lnTo>
                <a:lnTo>
                  <a:pt x="4038600" y="1897379"/>
                </a:lnTo>
                <a:lnTo>
                  <a:pt x="4076700" y="1897379"/>
                </a:lnTo>
                <a:lnTo>
                  <a:pt x="4091940" y="1882139"/>
                </a:lnTo>
                <a:lnTo>
                  <a:pt x="4107179" y="1882139"/>
                </a:lnTo>
                <a:lnTo>
                  <a:pt x="4114800" y="1882139"/>
                </a:lnTo>
                <a:lnTo>
                  <a:pt x="4145279" y="1874519"/>
                </a:lnTo>
                <a:lnTo>
                  <a:pt x="4152900" y="1866900"/>
                </a:lnTo>
                <a:lnTo>
                  <a:pt x="4160520" y="1859279"/>
                </a:lnTo>
                <a:lnTo>
                  <a:pt x="4168140" y="1844039"/>
                </a:lnTo>
                <a:lnTo>
                  <a:pt x="4183379" y="1844039"/>
                </a:lnTo>
                <a:lnTo>
                  <a:pt x="4206240" y="1844039"/>
                </a:lnTo>
                <a:lnTo>
                  <a:pt x="4213859" y="1836419"/>
                </a:lnTo>
                <a:lnTo>
                  <a:pt x="4221480" y="1821179"/>
                </a:lnTo>
                <a:lnTo>
                  <a:pt x="4244340" y="1813560"/>
                </a:lnTo>
                <a:lnTo>
                  <a:pt x="4251959" y="1813560"/>
                </a:lnTo>
                <a:lnTo>
                  <a:pt x="4259580" y="1805939"/>
                </a:lnTo>
                <a:lnTo>
                  <a:pt x="4267200" y="1805939"/>
                </a:lnTo>
                <a:lnTo>
                  <a:pt x="4290059" y="1798319"/>
                </a:lnTo>
                <a:lnTo>
                  <a:pt x="4305300" y="1790700"/>
                </a:lnTo>
                <a:lnTo>
                  <a:pt x="4312920" y="1790700"/>
                </a:lnTo>
                <a:lnTo>
                  <a:pt x="4351020" y="1790700"/>
                </a:lnTo>
                <a:lnTo>
                  <a:pt x="4366259" y="1783079"/>
                </a:lnTo>
                <a:lnTo>
                  <a:pt x="4389120" y="1767839"/>
                </a:lnTo>
                <a:lnTo>
                  <a:pt x="4396740" y="1767839"/>
                </a:lnTo>
                <a:lnTo>
                  <a:pt x="4404359" y="1767839"/>
                </a:lnTo>
                <a:lnTo>
                  <a:pt x="4411980" y="1752600"/>
                </a:lnTo>
                <a:lnTo>
                  <a:pt x="4434840" y="1744979"/>
                </a:lnTo>
                <a:lnTo>
                  <a:pt x="4442459" y="1744979"/>
                </a:lnTo>
                <a:lnTo>
                  <a:pt x="4457700" y="1737360"/>
                </a:lnTo>
                <a:lnTo>
                  <a:pt x="4465320" y="1737360"/>
                </a:lnTo>
                <a:lnTo>
                  <a:pt x="4488180" y="1737360"/>
                </a:lnTo>
                <a:lnTo>
                  <a:pt x="4495800" y="1722119"/>
                </a:lnTo>
                <a:lnTo>
                  <a:pt x="4511040" y="1706879"/>
                </a:lnTo>
                <a:lnTo>
                  <a:pt x="4526280" y="1706879"/>
                </a:lnTo>
                <a:lnTo>
                  <a:pt x="4533900" y="1706879"/>
                </a:lnTo>
                <a:lnTo>
                  <a:pt x="4579620" y="1691639"/>
                </a:lnTo>
                <a:lnTo>
                  <a:pt x="4587240" y="1691639"/>
                </a:lnTo>
                <a:lnTo>
                  <a:pt x="4594859" y="1684019"/>
                </a:lnTo>
                <a:lnTo>
                  <a:pt x="4625340" y="1684019"/>
                </a:lnTo>
                <a:lnTo>
                  <a:pt x="4632959" y="1684019"/>
                </a:lnTo>
                <a:lnTo>
                  <a:pt x="4671059" y="1684019"/>
                </a:lnTo>
                <a:lnTo>
                  <a:pt x="4678680" y="1684019"/>
                </a:lnTo>
                <a:lnTo>
                  <a:pt x="4686300" y="1668779"/>
                </a:lnTo>
                <a:lnTo>
                  <a:pt x="4693920" y="1668779"/>
                </a:lnTo>
                <a:lnTo>
                  <a:pt x="4701540" y="1653539"/>
                </a:lnTo>
                <a:lnTo>
                  <a:pt x="4716780" y="1653539"/>
                </a:lnTo>
                <a:lnTo>
                  <a:pt x="4732020" y="1653539"/>
                </a:lnTo>
                <a:lnTo>
                  <a:pt x="4739640" y="1638300"/>
                </a:lnTo>
                <a:lnTo>
                  <a:pt x="4754880" y="1638300"/>
                </a:lnTo>
                <a:lnTo>
                  <a:pt x="4777740" y="1630679"/>
                </a:lnTo>
                <a:lnTo>
                  <a:pt x="4785359" y="1615439"/>
                </a:lnTo>
                <a:lnTo>
                  <a:pt x="4815840" y="1607819"/>
                </a:lnTo>
                <a:lnTo>
                  <a:pt x="4823459" y="1600200"/>
                </a:lnTo>
                <a:lnTo>
                  <a:pt x="4838700" y="1592579"/>
                </a:lnTo>
                <a:lnTo>
                  <a:pt x="4846320" y="1584960"/>
                </a:lnTo>
                <a:lnTo>
                  <a:pt x="4853940" y="1577339"/>
                </a:lnTo>
                <a:lnTo>
                  <a:pt x="4892040" y="1577339"/>
                </a:lnTo>
                <a:lnTo>
                  <a:pt x="4914900" y="1577339"/>
                </a:lnTo>
                <a:lnTo>
                  <a:pt x="4922520" y="1577339"/>
                </a:lnTo>
                <a:lnTo>
                  <a:pt x="4930140" y="1577339"/>
                </a:lnTo>
                <a:lnTo>
                  <a:pt x="4937759" y="1577339"/>
                </a:lnTo>
                <a:lnTo>
                  <a:pt x="4945380" y="1569719"/>
                </a:lnTo>
                <a:lnTo>
                  <a:pt x="4968240" y="1569719"/>
                </a:lnTo>
                <a:lnTo>
                  <a:pt x="4991100" y="1569719"/>
                </a:lnTo>
                <a:lnTo>
                  <a:pt x="5029200" y="1569719"/>
                </a:lnTo>
                <a:lnTo>
                  <a:pt x="5036820" y="1562100"/>
                </a:lnTo>
                <a:lnTo>
                  <a:pt x="5044440" y="1546860"/>
                </a:lnTo>
                <a:lnTo>
                  <a:pt x="5059680" y="1546860"/>
                </a:lnTo>
                <a:lnTo>
                  <a:pt x="5074920" y="1539239"/>
                </a:lnTo>
                <a:lnTo>
                  <a:pt x="5082540" y="1531619"/>
                </a:lnTo>
                <a:lnTo>
                  <a:pt x="5090159" y="1524000"/>
                </a:lnTo>
                <a:lnTo>
                  <a:pt x="5113020" y="1524000"/>
                </a:lnTo>
                <a:lnTo>
                  <a:pt x="5120640" y="1524000"/>
                </a:lnTo>
                <a:lnTo>
                  <a:pt x="5128259" y="1524000"/>
                </a:lnTo>
                <a:lnTo>
                  <a:pt x="5143500" y="1524000"/>
                </a:lnTo>
                <a:lnTo>
                  <a:pt x="5181600" y="1493519"/>
                </a:lnTo>
                <a:lnTo>
                  <a:pt x="5212080" y="1485900"/>
                </a:lnTo>
                <a:lnTo>
                  <a:pt x="5219700" y="1478279"/>
                </a:lnTo>
                <a:lnTo>
                  <a:pt x="5234940" y="1478279"/>
                </a:lnTo>
                <a:lnTo>
                  <a:pt x="5250180" y="1478279"/>
                </a:lnTo>
                <a:lnTo>
                  <a:pt x="5257800" y="1478279"/>
                </a:lnTo>
                <a:lnTo>
                  <a:pt x="5273040" y="1470660"/>
                </a:lnTo>
                <a:lnTo>
                  <a:pt x="5326380" y="1463039"/>
                </a:lnTo>
                <a:lnTo>
                  <a:pt x="5334000" y="1463039"/>
                </a:lnTo>
                <a:lnTo>
                  <a:pt x="5349240" y="1447800"/>
                </a:lnTo>
                <a:lnTo>
                  <a:pt x="5356860" y="1447800"/>
                </a:lnTo>
                <a:lnTo>
                  <a:pt x="5364480" y="1440179"/>
                </a:lnTo>
                <a:lnTo>
                  <a:pt x="5372100" y="1432560"/>
                </a:lnTo>
                <a:lnTo>
                  <a:pt x="5379720" y="1432560"/>
                </a:lnTo>
                <a:lnTo>
                  <a:pt x="5387340" y="1424939"/>
                </a:lnTo>
                <a:lnTo>
                  <a:pt x="5402580" y="1417319"/>
                </a:lnTo>
                <a:lnTo>
                  <a:pt x="5410200" y="1417319"/>
                </a:lnTo>
                <a:lnTo>
                  <a:pt x="5433060" y="1417319"/>
                </a:lnTo>
                <a:lnTo>
                  <a:pt x="5448300" y="1417319"/>
                </a:lnTo>
                <a:lnTo>
                  <a:pt x="5463540" y="1409700"/>
                </a:lnTo>
                <a:lnTo>
                  <a:pt x="5471160" y="1402079"/>
                </a:lnTo>
                <a:lnTo>
                  <a:pt x="5509260" y="1394460"/>
                </a:lnTo>
                <a:lnTo>
                  <a:pt x="5516880" y="1379219"/>
                </a:lnTo>
                <a:lnTo>
                  <a:pt x="5532120" y="1379219"/>
                </a:lnTo>
                <a:lnTo>
                  <a:pt x="5570220" y="1371600"/>
                </a:lnTo>
                <a:lnTo>
                  <a:pt x="5577840" y="1371600"/>
                </a:lnTo>
                <a:lnTo>
                  <a:pt x="5593080" y="1371600"/>
                </a:lnTo>
                <a:lnTo>
                  <a:pt x="5600700" y="1356360"/>
                </a:lnTo>
                <a:lnTo>
                  <a:pt x="5608320" y="1348739"/>
                </a:lnTo>
                <a:lnTo>
                  <a:pt x="5676900" y="1348739"/>
                </a:lnTo>
                <a:lnTo>
                  <a:pt x="5692140" y="1341119"/>
                </a:lnTo>
                <a:lnTo>
                  <a:pt x="5699760" y="1341119"/>
                </a:lnTo>
                <a:lnTo>
                  <a:pt x="5707380" y="1341119"/>
                </a:lnTo>
                <a:lnTo>
                  <a:pt x="5715000" y="1333500"/>
                </a:lnTo>
                <a:lnTo>
                  <a:pt x="5722620" y="1333500"/>
                </a:lnTo>
                <a:lnTo>
                  <a:pt x="5737860" y="1318260"/>
                </a:lnTo>
                <a:lnTo>
                  <a:pt x="5745480" y="1310639"/>
                </a:lnTo>
                <a:lnTo>
                  <a:pt x="5753100" y="1303019"/>
                </a:lnTo>
                <a:lnTo>
                  <a:pt x="5760720" y="1280160"/>
                </a:lnTo>
                <a:lnTo>
                  <a:pt x="5768340" y="1280160"/>
                </a:lnTo>
                <a:lnTo>
                  <a:pt x="5783580" y="1280160"/>
                </a:lnTo>
                <a:lnTo>
                  <a:pt x="5791200" y="1280160"/>
                </a:lnTo>
                <a:lnTo>
                  <a:pt x="5798820" y="1272539"/>
                </a:lnTo>
                <a:lnTo>
                  <a:pt x="5806440" y="1257300"/>
                </a:lnTo>
                <a:lnTo>
                  <a:pt x="5814060" y="1257300"/>
                </a:lnTo>
                <a:lnTo>
                  <a:pt x="5821680" y="1249679"/>
                </a:lnTo>
                <a:lnTo>
                  <a:pt x="5836920" y="1242060"/>
                </a:lnTo>
                <a:lnTo>
                  <a:pt x="5844540" y="1234439"/>
                </a:lnTo>
                <a:lnTo>
                  <a:pt x="5852160" y="1226819"/>
                </a:lnTo>
                <a:lnTo>
                  <a:pt x="5859780" y="1226819"/>
                </a:lnTo>
                <a:lnTo>
                  <a:pt x="5867400" y="1219200"/>
                </a:lnTo>
                <a:lnTo>
                  <a:pt x="5882640" y="1219200"/>
                </a:lnTo>
                <a:lnTo>
                  <a:pt x="5890260" y="1211579"/>
                </a:lnTo>
                <a:lnTo>
                  <a:pt x="5897880" y="1211579"/>
                </a:lnTo>
                <a:lnTo>
                  <a:pt x="5905500" y="1196339"/>
                </a:lnTo>
                <a:lnTo>
                  <a:pt x="5913120" y="1196339"/>
                </a:lnTo>
                <a:lnTo>
                  <a:pt x="5920740" y="1196339"/>
                </a:lnTo>
                <a:lnTo>
                  <a:pt x="5935980" y="1188719"/>
                </a:lnTo>
                <a:lnTo>
                  <a:pt x="5943600" y="1188719"/>
                </a:lnTo>
                <a:lnTo>
                  <a:pt x="5951220" y="1188719"/>
                </a:lnTo>
                <a:lnTo>
                  <a:pt x="5958840" y="1188719"/>
                </a:lnTo>
                <a:lnTo>
                  <a:pt x="5966460" y="1173479"/>
                </a:lnTo>
                <a:lnTo>
                  <a:pt x="5981700" y="1173479"/>
                </a:lnTo>
                <a:lnTo>
                  <a:pt x="5989320" y="1158239"/>
                </a:lnTo>
                <a:lnTo>
                  <a:pt x="5996940" y="1158239"/>
                </a:lnTo>
                <a:lnTo>
                  <a:pt x="6004560" y="1158239"/>
                </a:lnTo>
                <a:lnTo>
                  <a:pt x="6012180" y="1158239"/>
                </a:lnTo>
                <a:lnTo>
                  <a:pt x="6027420" y="1150619"/>
                </a:lnTo>
                <a:lnTo>
                  <a:pt x="6035040" y="1150619"/>
                </a:lnTo>
                <a:lnTo>
                  <a:pt x="6042660" y="1143000"/>
                </a:lnTo>
                <a:lnTo>
                  <a:pt x="6050280" y="1143000"/>
                </a:lnTo>
                <a:lnTo>
                  <a:pt x="6057900" y="1135379"/>
                </a:lnTo>
                <a:lnTo>
                  <a:pt x="6065520" y="1120139"/>
                </a:lnTo>
                <a:lnTo>
                  <a:pt x="6080760" y="1120139"/>
                </a:lnTo>
                <a:lnTo>
                  <a:pt x="6096000" y="1120139"/>
                </a:lnTo>
                <a:lnTo>
                  <a:pt x="6103620" y="1120139"/>
                </a:lnTo>
                <a:lnTo>
                  <a:pt x="6111240" y="1120139"/>
                </a:lnTo>
                <a:lnTo>
                  <a:pt x="6126480" y="1112519"/>
                </a:lnTo>
                <a:lnTo>
                  <a:pt x="6134100" y="1112519"/>
                </a:lnTo>
                <a:lnTo>
                  <a:pt x="6141720" y="1112519"/>
                </a:lnTo>
                <a:lnTo>
                  <a:pt x="6149340" y="1104900"/>
                </a:lnTo>
                <a:lnTo>
                  <a:pt x="6156960" y="1104900"/>
                </a:lnTo>
                <a:lnTo>
                  <a:pt x="6172200" y="1097279"/>
                </a:lnTo>
                <a:lnTo>
                  <a:pt x="6179820" y="1097279"/>
                </a:lnTo>
                <a:lnTo>
                  <a:pt x="6187440" y="1097279"/>
                </a:lnTo>
                <a:lnTo>
                  <a:pt x="6195060" y="1089660"/>
                </a:lnTo>
                <a:lnTo>
                  <a:pt x="6202680" y="1074419"/>
                </a:lnTo>
                <a:lnTo>
                  <a:pt x="6210300" y="1074419"/>
                </a:lnTo>
                <a:lnTo>
                  <a:pt x="6225540" y="1074419"/>
                </a:lnTo>
                <a:lnTo>
                  <a:pt x="6233160" y="1074419"/>
                </a:lnTo>
                <a:lnTo>
                  <a:pt x="6240780" y="1066800"/>
                </a:lnTo>
                <a:lnTo>
                  <a:pt x="6248400" y="1059179"/>
                </a:lnTo>
                <a:lnTo>
                  <a:pt x="6256020" y="1051560"/>
                </a:lnTo>
                <a:lnTo>
                  <a:pt x="6271260" y="1051560"/>
                </a:lnTo>
                <a:lnTo>
                  <a:pt x="6278880" y="1051560"/>
                </a:lnTo>
                <a:lnTo>
                  <a:pt x="6400800" y="1051560"/>
                </a:lnTo>
                <a:lnTo>
                  <a:pt x="6416040" y="1043939"/>
                </a:lnTo>
                <a:lnTo>
                  <a:pt x="6423660" y="1043939"/>
                </a:lnTo>
                <a:lnTo>
                  <a:pt x="6431280" y="1036319"/>
                </a:lnTo>
                <a:lnTo>
                  <a:pt x="6438900" y="1036319"/>
                </a:lnTo>
                <a:lnTo>
                  <a:pt x="6446520" y="1021079"/>
                </a:lnTo>
                <a:lnTo>
                  <a:pt x="6454140" y="1021079"/>
                </a:lnTo>
                <a:lnTo>
                  <a:pt x="6469380" y="1021079"/>
                </a:lnTo>
                <a:lnTo>
                  <a:pt x="6477000" y="1021079"/>
                </a:lnTo>
                <a:lnTo>
                  <a:pt x="6484620" y="1021079"/>
                </a:lnTo>
                <a:lnTo>
                  <a:pt x="6492240" y="1021079"/>
                </a:lnTo>
                <a:lnTo>
                  <a:pt x="6499860" y="1013460"/>
                </a:lnTo>
                <a:lnTo>
                  <a:pt x="6515100" y="1005839"/>
                </a:lnTo>
                <a:lnTo>
                  <a:pt x="6522720" y="998219"/>
                </a:lnTo>
                <a:lnTo>
                  <a:pt x="6530340" y="990600"/>
                </a:lnTo>
                <a:lnTo>
                  <a:pt x="6537960" y="990600"/>
                </a:lnTo>
                <a:lnTo>
                  <a:pt x="6545580" y="990600"/>
                </a:lnTo>
                <a:lnTo>
                  <a:pt x="6560820" y="982979"/>
                </a:lnTo>
                <a:lnTo>
                  <a:pt x="6568440" y="982979"/>
                </a:lnTo>
                <a:lnTo>
                  <a:pt x="6576060" y="975360"/>
                </a:lnTo>
                <a:lnTo>
                  <a:pt x="6583680" y="975360"/>
                </a:lnTo>
                <a:lnTo>
                  <a:pt x="6629400" y="975360"/>
                </a:lnTo>
                <a:lnTo>
                  <a:pt x="6637020" y="960119"/>
                </a:lnTo>
                <a:lnTo>
                  <a:pt x="6644640" y="960119"/>
                </a:lnTo>
                <a:lnTo>
                  <a:pt x="6675120" y="952500"/>
                </a:lnTo>
                <a:lnTo>
                  <a:pt x="6682740" y="952500"/>
                </a:lnTo>
                <a:lnTo>
                  <a:pt x="6690360" y="952500"/>
                </a:lnTo>
                <a:lnTo>
                  <a:pt x="6705600" y="952500"/>
                </a:lnTo>
                <a:lnTo>
                  <a:pt x="6713220" y="952500"/>
                </a:lnTo>
                <a:lnTo>
                  <a:pt x="6720840" y="944879"/>
                </a:lnTo>
                <a:lnTo>
                  <a:pt x="6728460" y="944879"/>
                </a:lnTo>
                <a:lnTo>
                  <a:pt x="6736080" y="944879"/>
                </a:lnTo>
                <a:lnTo>
                  <a:pt x="6743700" y="937260"/>
                </a:lnTo>
                <a:lnTo>
                  <a:pt x="6804660" y="937260"/>
                </a:lnTo>
                <a:lnTo>
                  <a:pt x="6812280" y="929639"/>
                </a:lnTo>
                <a:lnTo>
                  <a:pt x="6819900" y="929639"/>
                </a:lnTo>
                <a:lnTo>
                  <a:pt x="6827520" y="929639"/>
                </a:lnTo>
                <a:lnTo>
                  <a:pt x="6835140" y="929639"/>
                </a:lnTo>
                <a:lnTo>
                  <a:pt x="6850380" y="914400"/>
                </a:lnTo>
                <a:lnTo>
                  <a:pt x="6918960" y="914400"/>
                </a:lnTo>
                <a:lnTo>
                  <a:pt x="6926580" y="899160"/>
                </a:lnTo>
                <a:lnTo>
                  <a:pt x="6934200" y="899160"/>
                </a:lnTo>
                <a:lnTo>
                  <a:pt x="6949440" y="899160"/>
                </a:lnTo>
                <a:lnTo>
                  <a:pt x="6957060" y="899160"/>
                </a:lnTo>
                <a:lnTo>
                  <a:pt x="6964680" y="899160"/>
                </a:lnTo>
                <a:lnTo>
                  <a:pt x="6979920" y="891539"/>
                </a:lnTo>
                <a:lnTo>
                  <a:pt x="6987540" y="891539"/>
                </a:lnTo>
                <a:lnTo>
                  <a:pt x="7002780" y="876300"/>
                </a:lnTo>
                <a:lnTo>
                  <a:pt x="7010400" y="868679"/>
                </a:lnTo>
                <a:lnTo>
                  <a:pt x="7018020" y="868679"/>
                </a:lnTo>
                <a:lnTo>
                  <a:pt x="7025640" y="868679"/>
                </a:lnTo>
                <a:lnTo>
                  <a:pt x="7048500" y="868679"/>
                </a:lnTo>
                <a:lnTo>
                  <a:pt x="7056120" y="868679"/>
                </a:lnTo>
                <a:lnTo>
                  <a:pt x="7063740" y="861060"/>
                </a:lnTo>
                <a:lnTo>
                  <a:pt x="7071360" y="861060"/>
                </a:lnTo>
                <a:lnTo>
                  <a:pt x="7078980" y="861060"/>
                </a:lnTo>
                <a:lnTo>
                  <a:pt x="7094220" y="861060"/>
                </a:lnTo>
                <a:lnTo>
                  <a:pt x="7101840" y="845819"/>
                </a:lnTo>
                <a:lnTo>
                  <a:pt x="7254240" y="845819"/>
                </a:lnTo>
                <a:lnTo>
                  <a:pt x="7261860" y="830579"/>
                </a:lnTo>
                <a:lnTo>
                  <a:pt x="7269480" y="815339"/>
                </a:lnTo>
                <a:lnTo>
                  <a:pt x="7277100" y="815339"/>
                </a:lnTo>
                <a:lnTo>
                  <a:pt x="7292340" y="807719"/>
                </a:lnTo>
                <a:lnTo>
                  <a:pt x="7299960" y="800100"/>
                </a:lnTo>
                <a:lnTo>
                  <a:pt x="7307580" y="800100"/>
                </a:lnTo>
                <a:lnTo>
                  <a:pt x="7315200" y="800100"/>
                </a:lnTo>
                <a:lnTo>
                  <a:pt x="7322820" y="800100"/>
                </a:lnTo>
                <a:lnTo>
                  <a:pt x="7338060" y="800100"/>
                </a:lnTo>
                <a:lnTo>
                  <a:pt x="7345680" y="784860"/>
                </a:lnTo>
                <a:lnTo>
                  <a:pt x="7399020" y="784860"/>
                </a:lnTo>
                <a:lnTo>
                  <a:pt x="7406640" y="762000"/>
                </a:lnTo>
                <a:lnTo>
                  <a:pt x="7437120" y="754379"/>
                </a:lnTo>
                <a:lnTo>
                  <a:pt x="7444740" y="754379"/>
                </a:lnTo>
                <a:lnTo>
                  <a:pt x="7452360" y="754379"/>
                </a:lnTo>
                <a:lnTo>
                  <a:pt x="7459980" y="754379"/>
                </a:lnTo>
                <a:lnTo>
                  <a:pt x="7467600" y="731519"/>
                </a:lnTo>
                <a:lnTo>
                  <a:pt x="7482840" y="731519"/>
                </a:lnTo>
                <a:lnTo>
                  <a:pt x="7490460" y="731519"/>
                </a:lnTo>
                <a:lnTo>
                  <a:pt x="7498080" y="731519"/>
                </a:lnTo>
                <a:lnTo>
                  <a:pt x="7505700" y="731519"/>
                </a:lnTo>
                <a:lnTo>
                  <a:pt x="7513320" y="731519"/>
                </a:lnTo>
                <a:lnTo>
                  <a:pt x="7520940" y="723900"/>
                </a:lnTo>
                <a:lnTo>
                  <a:pt x="7536180" y="723900"/>
                </a:lnTo>
                <a:lnTo>
                  <a:pt x="7543800" y="708660"/>
                </a:lnTo>
                <a:lnTo>
                  <a:pt x="7551420" y="708660"/>
                </a:lnTo>
                <a:lnTo>
                  <a:pt x="7559040" y="708660"/>
                </a:lnTo>
                <a:lnTo>
                  <a:pt x="7566660" y="708660"/>
                </a:lnTo>
                <a:lnTo>
                  <a:pt x="7581900" y="708660"/>
                </a:lnTo>
                <a:lnTo>
                  <a:pt x="7589520" y="708660"/>
                </a:lnTo>
                <a:lnTo>
                  <a:pt x="7597140" y="701039"/>
                </a:lnTo>
                <a:lnTo>
                  <a:pt x="7604760" y="701039"/>
                </a:lnTo>
                <a:lnTo>
                  <a:pt x="7612380" y="701039"/>
                </a:lnTo>
                <a:lnTo>
                  <a:pt x="7627620" y="685800"/>
                </a:lnTo>
                <a:lnTo>
                  <a:pt x="7635240" y="685800"/>
                </a:lnTo>
                <a:lnTo>
                  <a:pt x="7642860" y="678179"/>
                </a:lnTo>
                <a:lnTo>
                  <a:pt x="7650480" y="678179"/>
                </a:lnTo>
                <a:lnTo>
                  <a:pt x="7658100" y="678179"/>
                </a:lnTo>
                <a:lnTo>
                  <a:pt x="7665720" y="678179"/>
                </a:lnTo>
                <a:lnTo>
                  <a:pt x="7680960" y="678179"/>
                </a:lnTo>
                <a:lnTo>
                  <a:pt x="7688580" y="678179"/>
                </a:lnTo>
                <a:lnTo>
                  <a:pt x="7696200" y="662939"/>
                </a:lnTo>
                <a:lnTo>
                  <a:pt x="7703820" y="662939"/>
                </a:lnTo>
                <a:lnTo>
                  <a:pt x="7711440" y="647700"/>
                </a:lnTo>
                <a:lnTo>
                  <a:pt x="7726680" y="647700"/>
                </a:lnTo>
                <a:lnTo>
                  <a:pt x="7871460" y="647700"/>
                </a:lnTo>
                <a:lnTo>
                  <a:pt x="7879080" y="640079"/>
                </a:lnTo>
                <a:lnTo>
                  <a:pt x="7932420" y="640079"/>
                </a:lnTo>
                <a:lnTo>
                  <a:pt x="7940040" y="624839"/>
                </a:lnTo>
                <a:lnTo>
                  <a:pt x="7947660" y="624839"/>
                </a:lnTo>
                <a:lnTo>
                  <a:pt x="7955280" y="624839"/>
                </a:lnTo>
                <a:lnTo>
                  <a:pt x="7970520" y="624839"/>
                </a:lnTo>
                <a:lnTo>
                  <a:pt x="7978140" y="624839"/>
                </a:lnTo>
                <a:lnTo>
                  <a:pt x="7985760" y="617219"/>
                </a:lnTo>
                <a:lnTo>
                  <a:pt x="7993380" y="617219"/>
                </a:lnTo>
                <a:lnTo>
                  <a:pt x="8001000" y="601979"/>
                </a:lnTo>
                <a:lnTo>
                  <a:pt x="8016240" y="601979"/>
                </a:lnTo>
                <a:lnTo>
                  <a:pt x="8084820" y="601979"/>
                </a:lnTo>
                <a:lnTo>
                  <a:pt x="8092440" y="586739"/>
                </a:lnTo>
                <a:lnTo>
                  <a:pt x="8100060" y="586739"/>
                </a:lnTo>
                <a:lnTo>
                  <a:pt x="8130540" y="571500"/>
                </a:lnTo>
                <a:lnTo>
                  <a:pt x="8138160" y="563879"/>
                </a:lnTo>
                <a:lnTo>
                  <a:pt x="8145780" y="563879"/>
                </a:lnTo>
                <a:lnTo>
                  <a:pt x="8161020" y="548639"/>
                </a:lnTo>
                <a:lnTo>
                  <a:pt x="8168640" y="548639"/>
                </a:lnTo>
                <a:lnTo>
                  <a:pt x="8176260" y="518160"/>
                </a:lnTo>
                <a:lnTo>
                  <a:pt x="8221980" y="518160"/>
                </a:lnTo>
                <a:lnTo>
                  <a:pt x="8229600" y="510539"/>
                </a:lnTo>
                <a:lnTo>
                  <a:pt x="8275320" y="510539"/>
                </a:lnTo>
                <a:lnTo>
                  <a:pt x="8282940" y="495300"/>
                </a:lnTo>
                <a:lnTo>
                  <a:pt x="8290560" y="480060"/>
                </a:lnTo>
                <a:lnTo>
                  <a:pt x="8305800" y="480060"/>
                </a:lnTo>
                <a:lnTo>
                  <a:pt x="8321040" y="480060"/>
                </a:lnTo>
                <a:lnTo>
                  <a:pt x="8328660" y="480060"/>
                </a:lnTo>
                <a:lnTo>
                  <a:pt x="8336280" y="464819"/>
                </a:lnTo>
                <a:lnTo>
                  <a:pt x="8343900" y="464819"/>
                </a:lnTo>
                <a:lnTo>
                  <a:pt x="8359140" y="464819"/>
                </a:lnTo>
                <a:lnTo>
                  <a:pt x="8366760" y="449579"/>
                </a:lnTo>
                <a:lnTo>
                  <a:pt x="8374380" y="434339"/>
                </a:lnTo>
                <a:lnTo>
                  <a:pt x="8382000" y="434339"/>
                </a:lnTo>
                <a:lnTo>
                  <a:pt x="8389620" y="434339"/>
                </a:lnTo>
                <a:lnTo>
                  <a:pt x="8404860" y="434339"/>
                </a:lnTo>
                <a:lnTo>
                  <a:pt x="8412480" y="419100"/>
                </a:lnTo>
                <a:lnTo>
                  <a:pt x="8557260" y="419100"/>
                </a:lnTo>
                <a:lnTo>
                  <a:pt x="8564880" y="403860"/>
                </a:lnTo>
                <a:lnTo>
                  <a:pt x="8572500" y="403860"/>
                </a:lnTo>
                <a:lnTo>
                  <a:pt x="8580120" y="403860"/>
                </a:lnTo>
                <a:lnTo>
                  <a:pt x="8587740" y="388619"/>
                </a:lnTo>
                <a:lnTo>
                  <a:pt x="8602980" y="388619"/>
                </a:lnTo>
                <a:lnTo>
                  <a:pt x="8610600" y="388619"/>
                </a:lnTo>
                <a:lnTo>
                  <a:pt x="8618220" y="373379"/>
                </a:lnTo>
                <a:lnTo>
                  <a:pt x="8633460" y="373379"/>
                </a:lnTo>
                <a:lnTo>
                  <a:pt x="8648700" y="373379"/>
                </a:lnTo>
                <a:lnTo>
                  <a:pt x="8656320" y="373379"/>
                </a:lnTo>
                <a:lnTo>
                  <a:pt x="8663940" y="358139"/>
                </a:lnTo>
                <a:lnTo>
                  <a:pt x="8671560" y="358139"/>
                </a:lnTo>
                <a:lnTo>
                  <a:pt x="8694420" y="358139"/>
                </a:lnTo>
                <a:lnTo>
                  <a:pt x="8702040" y="358139"/>
                </a:lnTo>
                <a:lnTo>
                  <a:pt x="8709660" y="342900"/>
                </a:lnTo>
                <a:lnTo>
                  <a:pt x="8717280" y="342900"/>
                </a:lnTo>
                <a:lnTo>
                  <a:pt x="8724900" y="327660"/>
                </a:lnTo>
                <a:lnTo>
                  <a:pt x="8732520" y="327660"/>
                </a:lnTo>
                <a:lnTo>
                  <a:pt x="8747760" y="327660"/>
                </a:lnTo>
                <a:lnTo>
                  <a:pt x="8763000" y="327660"/>
                </a:lnTo>
                <a:lnTo>
                  <a:pt x="8770620" y="304800"/>
                </a:lnTo>
                <a:lnTo>
                  <a:pt x="8778240" y="304800"/>
                </a:lnTo>
                <a:lnTo>
                  <a:pt x="8793480" y="304800"/>
                </a:lnTo>
                <a:lnTo>
                  <a:pt x="8801100" y="304800"/>
                </a:lnTo>
                <a:lnTo>
                  <a:pt x="8816340" y="304800"/>
                </a:lnTo>
                <a:lnTo>
                  <a:pt x="8823960" y="289560"/>
                </a:lnTo>
                <a:lnTo>
                  <a:pt x="8839200" y="289560"/>
                </a:lnTo>
                <a:lnTo>
                  <a:pt x="8846820" y="289560"/>
                </a:lnTo>
                <a:lnTo>
                  <a:pt x="8854440" y="274319"/>
                </a:lnTo>
                <a:lnTo>
                  <a:pt x="8862060" y="274319"/>
                </a:lnTo>
                <a:lnTo>
                  <a:pt x="8892540" y="251460"/>
                </a:lnTo>
                <a:lnTo>
                  <a:pt x="8900160" y="251460"/>
                </a:lnTo>
                <a:lnTo>
                  <a:pt x="8953500" y="251460"/>
                </a:lnTo>
                <a:lnTo>
                  <a:pt x="8961120" y="236219"/>
                </a:lnTo>
                <a:lnTo>
                  <a:pt x="8968740" y="236219"/>
                </a:lnTo>
                <a:lnTo>
                  <a:pt x="8983980" y="236219"/>
                </a:lnTo>
                <a:lnTo>
                  <a:pt x="8991600" y="236219"/>
                </a:lnTo>
                <a:lnTo>
                  <a:pt x="9006840" y="220979"/>
                </a:lnTo>
                <a:lnTo>
                  <a:pt x="9014460" y="220979"/>
                </a:lnTo>
                <a:lnTo>
                  <a:pt x="9022080" y="220979"/>
                </a:lnTo>
                <a:lnTo>
                  <a:pt x="9037320" y="198119"/>
                </a:lnTo>
                <a:lnTo>
                  <a:pt x="9098280" y="198119"/>
                </a:lnTo>
                <a:lnTo>
                  <a:pt x="9105900" y="182879"/>
                </a:lnTo>
                <a:lnTo>
                  <a:pt x="9182100" y="182879"/>
                </a:lnTo>
                <a:lnTo>
                  <a:pt x="9189720" y="160019"/>
                </a:lnTo>
                <a:lnTo>
                  <a:pt x="9296400" y="160019"/>
                </a:lnTo>
                <a:lnTo>
                  <a:pt x="9304020" y="144779"/>
                </a:lnTo>
                <a:lnTo>
                  <a:pt x="9372600" y="144779"/>
                </a:lnTo>
                <a:lnTo>
                  <a:pt x="9395460" y="121919"/>
                </a:lnTo>
                <a:lnTo>
                  <a:pt x="9456420" y="121919"/>
                </a:lnTo>
                <a:lnTo>
                  <a:pt x="9471660" y="99060"/>
                </a:lnTo>
                <a:lnTo>
                  <a:pt x="9479280" y="76200"/>
                </a:lnTo>
                <a:lnTo>
                  <a:pt x="9486900" y="76200"/>
                </a:lnTo>
                <a:lnTo>
                  <a:pt x="9494520" y="53339"/>
                </a:lnTo>
                <a:lnTo>
                  <a:pt x="9677400" y="53339"/>
                </a:lnTo>
                <a:lnTo>
                  <a:pt x="9685020" y="22860"/>
                </a:lnTo>
                <a:lnTo>
                  <a:pt x="9715500" y="0"/>
                </a:lnTo>
                <a:lnTo>
                  <a:pt x="9723120" y="0"/>
                </a:lnTo>
                <a:lnTo>
                  <a:pt x="9730740" y="0"/>
                </a:lnTo>
                <a:lnTo>
                  <a:pt x="9738360" y="0"/>
                </a:lnTo>
                <a:lnTo>
                  <a:pt x="9745980" y="0"/>
                </a:lnTo>
                <a:lnTo>
                  <a:pt x="977646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7732" y="4952301"/>
            <a:ext cx="123189" cy="1145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5" b="1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732" y="449834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732" y="4043362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672" y="2225674"/>
            <a:ext cx="223520" cy="159956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16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14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672" y="1770697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672" y="1316736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1727" y="6058217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06270" y="6085383"/>
            <a:ext cx="16764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96210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182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28314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274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0545" y="6085383"/>
            <a:ext cx="252729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366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4996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456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98209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547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30441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639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2544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731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476868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821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300209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912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089895" y="6085383"/>
            <a:ext cx="33528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1004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15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6181" y="2365313"/>
            <a:ext cx="221615" cy="2426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30" b="1">
                <a:latin typeface="Arial"/>
                <a:cs typeface="Arial"/>
              </a:rPr>
              <a:t>Cumulative </a:t>
            </a:r>
            <a:r>
              <a:rPr dirty="0" sz="1350" spc="20" b="1">
                <a:latin typeface="Arial"/>
                <a:cs typeface="Arial"/>
              </a:rPr>
              <a:t>Incidence</a:t>
            </a:r>
            <a:r>
              <a:rPr dirty="0" sz="1350" spc="-20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(KM%)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31619" y="1310639"/>
            <a:ext cx="220979" cy="228600"/>
          </a:xfrm>
          <a:custGeom>
            <a:avLst/>
            <a:gdLst/>
            <a:ahLst/>
            <a:cxnLst/>
            <a:rect l="l" t="t" r="r" b="b"/>
            <a:pathLst>
              <a:path w="220980" h="228600">
                <a:moveTo>
                  <a:pt x="0" y="228600"/>
                </a:moveTo>
                <a:lnTo>
                  <a:pt x="220980" y="228600"/>
                </a:lnTo>
                <a:lnTo>
                  <a:pt x="22098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827276" y="1230312"/>
            <a:ext cx="1084580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10">
              <a:lnSpc>
                <a:spcPct val="145400"/>
              </a:lnSpc>
              <a:spcBef>
                <a:spcPts val="95"/>
              </a:spcBef>
            </a:pPr>
            <a:r>
              <a:rPr dirty="0" sz="1350" spc="20" b="1">
                <a:latin typeface="Arial"/>
                <a:cs typeface="Arial"/>
              </a:rPr>
              <a:t>Placebo  </a:t>
            </a:r>
            <a:r>
              <a:rPr dirty="0" sz="1350" spc="40" b="1">
                <a:latin typeface="Arial"/>
                <a:cs typeface="Arial"/>
              </a:rPr>
              <a:t>R</a:t>
            </a:r>
            <a:r>
              <a:rPr dirty="0" sz="1350" spc="35" b="1">
                <a:latin typeface="Arial"/>
                <a:cs typeface="Arial"/>
              </a:rPr>
              <a:t>i</a:t>
            </a:r>
            <a:r>
              <a:rPr dirty="0" sz="1350" spc="20" b="1">
                <a:latin typeface="Arial"/>
                <a:cs typeface="Arial"/>
              </a:rPr>
              <a:t>va</a:t>
            </a:r>
            <a:r>
              <a:rPr dirty="0" sz="1350" spc="15" b="1">
                <a:latin typeface="Arial"/>
                <a:cs typeface="Arial"/>
              </a:rPr>
              <a:t>ro</a:t>
            </a:r>
            <a:r>
              <a:rPr dirty="0" sz="1350" spc="-40" b="1">
                <a:latin typeface="Arial"/>
                <a:cs typeface="Arial"/>
              </a:rPr>
              <a:t>x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15" b="1">
                <a:latin typeface="Arial"/>
                <a:cs typeface="Arial"/>
              </a:rPr>
              <a:t>b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20" b="1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31619" y="1615439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80" h="220980">
                <a:moveTo>
                  <a:pt x="0" y="220979"/>
                </a:moveTo>
                <a:lnTo>
                  <a:pt x="220980" y="220979"/>
                </a:lnTo>
                <a:lnTo>
                  <a:pt x="220980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100059" y="3901503"/>
            <a:ext cx="2186305" cy="9378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30"/>
              </a:spcBef>
            </a:pP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HR</a:t>
            </a:r>
            <a:r>
              <a:rPr dirty="0" sz="1950" spc="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0.85</a:t>
            </a:r>
            <a:endParaRPr sz="1950">
              <a:latin typeface="Arial"/>
              <a:cs typeface="Arial"/>
            </a:endParaRPr>
          </a:p>
          <a:p>
            <a:pPr algn="ctr" marL="12065" marR="5080">
              <a:lnSpc>
                <a:spcPct val="102600"/>
              </a:lnSpc>
            </a:pPr>
            <a:r>
              <a:rPr dirty="0" sz="1950" b="1">
                <a:solidFill>
                  <a:srgbClr val="6F2F9F"/>
                </a:solidFill>
                <a:latin typeface="Arial"/>
                <a:cs typeface="Arial"/>
              </a:rPr>
              <a:t>95% </a:t>
            </a:r>
            <a:r>
              <a:rPr dirty="0" sz="1950" spc="15" b="1">
                <a:solidFill>
                  <a:srgbClr val="6F2F9F"/>
                </a:solidFill>
                <a:latin typeface="Arial"/>
                <a:cs typeface="Arial"/>
              </a:rPr>
              <a:t>CI 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0.76 </a:t>
            </a:r>
            <a:r>
              <a:rPr dirty="0" sz="1950" spc="15" b="1">
                <a:solidFill>
                  <a:srgbClr val="6F2F9F"/>
                </a:solidFill>
                <a:latin typeface="Arial"/>
                <a:cs typeface="Arial"/>
              </a:rPr>
              <a:t>– 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0.96  </a:t>
            </a:r>
            <a:r>
              <a:rPr dirty="0" sz="1950" spc="-10" b="1">
                <a:solidFill>
                  <a:srgbClr val="6F2F9F"/>
                </a:solidFill>
                <a:latin typeface="Arial"/>
                <a:cs typeface="Arial"/>
              </a:rPr>
              <a:t>P=0.0085</a:t>
            </a:r>
            <a:endParaRPr sz="1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157584" y="1247076"/>
            <a:ext cx="72961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157584" y="1941449"/>
            <a:ext cx="72898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6F2F9F"/>
                </a:solidFill>
                <a:latin typeface="Arial"/>
                <a:cs typeface="Arial"/>
              </a:rPr>
              <a:t>17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dirty="0" sz="1950" spc="25" b="1">
                <a:solidFill>
                  <a:srgbClr val="6F2F9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8402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880616" y="606044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3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2222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719958" y="606044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5280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549903" y="606044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9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18337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326890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01395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84454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67511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0570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647051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24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2104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467725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27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5924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307194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8981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0137140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33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43259" y="6060440"/>
            <a:ext cx="224154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891151" y="6060440"/>
            <a:ext cx="2416810" cy="5721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  <a:tabLst>
                <a:tab pos="829310" algn="l"/>
                <a:tab pos="1659889" algn="l"/>
              </a:tabLst>
            </a:pPr>
            <a:r>
              <a:rPr dirty="0" sz="1350" spc="20" b="1">
                <a:latin typeface="Arial"/>
                <a:cs typeface="Arial"/>
              </a:rPr>
              <a:t>15	18	</a:t>
            </a:r>
            <a:r>
              <a:rPr dirty="0" sz="1350" spc="25" b="1">
                <a:latin typeface="Arial"/>
                <a:cs typeface="Arial"/>
              </a:rPr>
              <a:t>21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25"/>
              </a:spcBef>
            </a:pPr>
            <a:r>
              <a:rPr dirty="0" sz="1350" spc="35" b="1">
                <a:latin typeface="Arial"/>
                <a:cs typeface="Arial"/>
              </a:rPr>
              <a:t>Months </a:t>
            </a:r>
            <a:r>
              <a:rPr dirty="0" sz="1350" spc="20" b="1">
                <a:latin typeface="Arial"/>
                <a:cs typeface="Arial"/>
              </a:rPr>
              <a:t>from</a:t>
            </a:r>
            <a:r>
              <a:rPr dirty="0" sz="1350" spc="-135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73480" y="2103120"/>
            <a:ext cx="9791700" cy="3878579"/>
          </a:xfrm>
          <a:custGeom>
            <a:avLst/>
            <a:gdLst/>
            <a:ahLst/>
            <a:cxnLst/>
            <a:rect l="l" t="t" r="r" b="b"/>
            <a:pathLst>
              <a:path w="9791700" h="3878579">
                <a:moveTo>
                  <a:pt x="0" y="3878579"/>
                </a:moveTo>
                <a:lnTo>
                  <a:pt x="7619" y="3863340"/>
                </a:lnTo>
                <a:lnTo>
                  <a:pt x="22859" y="3855719"/>
                </a:lnTo>
                <a:lnTo>
                  <a:pt x="30479" y="3810000"/>
                </a:lnTo>
                <a:lnTo>
                  <a:pt x="38100" y="3787140"/>
                </a:lnTo>
                <a:lnTo>
                  <a:pt x="45719" y="3779519"/>
                </a:lnTo>
                <a:lnTo>
                  <a:pt x="53339" y="3771900"/>
                </a:lnTo>
                <a:lnTo>
                  <a:pt x="60959" y="3771900"/>
                </a:lnTo>
                <a:lnTo>
                  <a:pt x="76200" y="3756659"/>
                </a:lnTo>
                <a:lnTo>
                  <a:pt x="83819" y="3741419"/>
                </a:lnTo>
                <a:lnTo>
                  <a:pt x="91439" y="3741419"/>
                </a:lnTo>
                <a:lnTo>
                  <a:pt x="99059" y="3733800"/>
                </a:lnTo>
                <a:lnTo>
                  <a:pt x="106679" y="3733800"/>
                </a:lnTo>
                <a:lnTo>
                  <a:pt x="121919" y="3726179"/>
                </a:lnTo>
                <a:lnTo>
                  <a:pt x="129539" y="3718559"/>
                </a:lnTo>
                <a:lnTo>
                  <a:pt x="137159" y="3695700"/>
                </a:lnTo>
                <a:lnTo>
                  <a:pt x="144779" y="3695700"/>
                </a:lnTo>
                <a:lnTo>
                  <a:pt x="152400" y="3688079"/>
                </a:lnTo>
                <a:lnTo>
                  <a:pt x="167639" y="3680459"/>
                </a:lnTo>
                <a:lnTo>
                  <a:pt x="182879" y="3672840"/>
                </a:lnTo>
                <a:lnTo>
                  <a:pt x="190500" y="3665219"/>
                </a:lnTo>
                <a:lnTo>
                  <a:pt x="198119" y="3649979"/>
                </a:lnTo>
                <a:lnTo>
                  <a:pt x="220979" y="3649979"/>
                </a:lnTo>
                <a:lnTo>
                  <a:pt x="236219" y="3649979"/>
                </a:lnTo>
                <a:lnTo>
                  <a:pt x="243839" y="3634740"/>
                </a:lnTo>
                <a:lnTo>
                  <a:pt x="251459" y="3634740"/>
                </a:lnTo>
                <a:lnTo>
                  <a:pt x="266700" y="3619500"/>
                </a:lnTo>
                <a:lnTo>
                  <a:pt x="274319" y="3611879"/>
                </a:lnTo>
                <a:lnTo>
                  <a:pt x="281939" y="3596640"/>
                </a:lnTo>
                <a:lnTo>
                  <a:pt x="289559" y="3596640"/>
                </a:lnTo>
                <a:lnTo>
                  <a:pt x="297179" y="3589019"/>
                </a:lnTo>
                <a:lnTo>
                  <a:pt x="312419" y="3581400"/>
                </a:lnTo>
                <a:lnTo>
                  <a:pt x="320039" y="3566159"/>
                </a:lnTo>
                <a:lnTo>
                  <a:pt x="327659" y="3566159"/>
                </a:lnTo>
                <a:lnTo>
                  <a:pt x="335279" y="3566159"/>
                </a:lnTo>
                <a:lnTo>
                  <a:pt x="342900" y="3566159"/>
                </a:lnTo>
                <a:lnTo>
                  <a:pt x="358139" y="3558540"/>
                </a:lnTo>
                <a:lnTo>
                  <a:pt x="365759" y="3558540"/>
                </a:lnTo>
                <a:lnTo>
                  <a:pt x="373379" y="3535679"/>
                </a:lnTo>
                <a:lnTo>
                  <a:pt x="388619" y="3528059"/>
                </a:lnTo>
                <a:lnTo>
                  <a:pt x="411479" y="3520440"/>
                </a:lnTo>
                <a:lnTo>
                  <a:pt x="419100" y="3505200"/>
                </a:lnTo>
                <a:lnTo>
                  <a:pt x="426719" y="3497579"/>
                </a:lnTo>
                <a:lnTo>
                  <a:pt x="434339" y="3489959"/>
                </a:lnTo>
                <a:lnTo>
                  <a:pt x="441959" y="3474719"/>
                </a:lnTo>
                <a:lnTo>
                  <a:pt x="457200" y="3467100"/>
                </a:lnTo>
                <a:lnTo>
                  <a:pt x="464819" y="3459479"/>
                </a:lnTo>
                <a:lnTo>
                  <a:pt x="472439" y="3451859"/>
                </a:lnTo>
                <a:lnTo>
                  <a:pt x="480059" y="3451859"/>
                </a:lnTo>
                <a:lnTo>
                  <a:pt x="487680" y="3444240"/>
                </a:lnTo>
                <a:lnTo>
                  <a:pt x="502919" y="3436619"/>
                </a:lnTo>
                <a:lnTo>
                  <a:pt x="510539" y="3421379"/>
                </a:lnTo>
                <a:lnTo>
                  <a:pt x="518159" y="3413759"/>
                </a:lnTo>
                <a:lnTo>
                  <a:pt x="525780" y="3413759"/>
                </a:lnTo>
                <a:lnTo>
                  <a:pt x="533400" y="3406140"/>
                </a:lnTo>
                <a:lnTo>
                  <a:pt x="556259" y="3406140"/>
                </a:lnTo>
                <a:lnTo>
                  <a:pt x="563880" y="3406140"/>
                </a:lnTo>
                <a:lnTo>
                  <a:pt x="571500" y="3390900"/>
                </a:lnTo>
                <a:lnTo>
                  <a:pt x="579119" y="3383279"/>
                </a:lnTo>
                <a:lnTo>
                  <a:pt x="586739" y="3375659"/>
                </a:lnTo>
                <a:lnTo>
                  <a:pt x="601980" y="3368040"/>
                </a:lnTo>
                <a:lnTo>
                  <a:pt x="609600" y="3360419"/>
                </a:lnTo>
                <a:lnTo>
                  <a:pt x="617219" y="3337559"/>
                </a:lnTo>
                <a:lnTo>
                  <a:pt x="624839" y="3337559"/>
                </a:lnTo>
                <a:lnTo>
                  <a:pt x="632459" y="3329940"/>
                </a:lnTo>
                <a:lnTo>
                  <a:pt x="647700" y="3329940"/>
                </a:lnTo>
                <a:lnTo>
                  <a:pt x="655319" y="3314700"/>
                </a:lnTo>
                <a:lnTo>
                  <a:pt x="662939" y="3307079"/>
                </a:lnTo>
                <a:lnTo>
                  <a:pt x="670559" y="3307079"/>
                </a:lnTo>
                <a:lnTo>
                  <a:pt x="678180" y="3307079"/>
                </a:lnTo>
                <a:lnTo>
                  <a:pt x="685800" y="3299459"/>
                </a:lnTo>
                <a:lnTo>
                  <a:pt x="701039" y="3291840"/>
                </a:lnTo>
                <a:lnTo>
                  <a:pt x="708659" y="3284219"/>
                </a:lnTo>
                <a:lnTo>
                  <a:pt x="716280" y="3284219"/>
                </a:lnTo>
                <a:lnTo>
                  <a:pt x="723900" y="3276600"/>
                </a:lnTo>
                <a:lnTo>
                  <a:pt x="731519" y="3268979"/>
                </a:lnTo>
                <a:lnTo>
                  <a:pt x="746759" y="3268979"/>
                </a:lnTo>
                <a:lnTo>
                  <a:pt x="754380" y="3246119"/>
                </a:lnTo>
                <a:lnTo>
                  <a:pt x="762000" y="3238499"/>
                </a:lnTo>
                <a:lnTo>
                  <a:pt x="769619" y="3230879"/>
                </a:lnTo>
                <a:lnTo>
                  <a:pt x="777239" y="3223260"/>
                </a:lnTo>
                <a:lnTo>
                  <a:pt x="792480" y="3223260"/>
                </a:lnTo>
                <a:lnTo>
                  <a:pt x="800100" y="3208019"/>
                </a:lnTo>
                <a:lnTo>
                  <a:pt x="807719" y="3200399"/>
                </a:lnTo>
                <a:lnTo>
                  <a:pt x="815339" y="3200399"/>
                </a:lnTo>
                <a:lnTo>
                  <a:pt x="822959" y="3192779"/>
                </a:lnTo>
                <a:lnTo>
                  <a:pt x="838200" y="3185160"/>
                </a:lnTo>
                <a:lnTo>
                  <a:pt x="845819" y="3185160"/>
                </a:lnTo>
                <a:lnTo>
                  <a:pt x="853439" y="3177540"/>
                </a:lnTo>
                <a:lnTo>
                  <a:pt x="861059" y="3169919"/>
                </a:lnTo>
                <a:lnTo>
                  <a:pt x="868680" y="3169919"/>
                </a:lnTo>
                <a:lnTo>
                  <a:pt x="876300" y="3162299"/>
                </a:lnTo>
                <a:lnTo>
                  <a:pt x="891539" y="3154679"/>
                </a:lnTo>
                <a:lnTo>
                  <a:pt x="899159" y="3147060"/>
                </a:lnTo>
                <a:lnTo>
                  <a:pt x="906780" y="3131819"/>
                </a:lnTo>
                <a:lnTo>
                  <a:pt x="922019" y="3124199"/>
                </a:lnTo>
                <a:lnTo>
                  <a:pt x="937259" y="3124199"/>
                </a:lnTo>
                <a:lnTo>
                  <a:pt x="952500" y="3124199"/>
                </a:lnTo>
                <a:lnTo>
                  <a:pt x="960119" y="3124199"/>
                </a:lnTo>
                <a:lnTo>
                  <a:pt x="967739" y="3116579"/>
                </a:lnTo>
                <a:lnTo>
                  <a:pt x="998219" y="3101340"/>
                </a:lnTo>
                <a:lnTo>
                  <a:pt x="1005839" y="3101340"/>
                </a:lnTo>
                <a:lnTo>
                  <a:pt x="1013459" y="3093719"/>
                </a:lnTo>
                <a:lnTo>
                  <a:pt x="1021080" y="3086099"/>
                </a:lnTo>
                <a:lnTo>
                  <a:pt x="1036319" y="3078479"/>
                </a:lnTo>
                <a:lnTo>
                  <a:pt x="1043939" y="3078479"/>
                </a:lnTo>
                <a:lnTo>
                  <a:pt x="1051559" y="3063240"/>
                </a:lnTo>
                <a:lnTo>
                  <a:pt x="1059180" y="3047999"/>
                </a:lnTo>
                <a:lnTo>
                  <a:pt x="1066800" y="3047999"/>
                </a:lnTo>
                <a:lnTo>
                  <a:pt x="1082039" y="3040379"/>
                </a:lnTo>
                <a:lnTo>
                  <a:pt x="1089659" y="3040379"/>
                </a:lnTo>
                <a:lnTo>
                  <a:pt x="1097280" y="3025140"/>
                </a:lnTo>
                <a:lnTo>
                  <a:pt x="1104900" y="3025140"/>
                </a:lnTo>
                <a:lnTo>
                  <a:pt x="1127759" y="3017519"/>
                </a:lnTo>
                <a:lnTo>
                  <a:pt x="1135380" y="3017519"/>
                </a:lnTo>
                <a:lnTo>
                  <a:pt x="1143000" y="3002279"/>
                </a:lnTo>
                <a:lnTo>
                  <a:pt x="1158239" y="3002279"/>
                </a:lnTo>
                <a:lnTo>
                  <a:pt x="1188720" y="2994660"/>
                </a:lnTo>
                <a:lnTo>
                  <a:pt x="1196339" y="2994660"/>
                </a:lnTo>
                <a:lnTo>
                  <a:pt x="1203959" y="2987040"/>
                </a:lnTo>
                <a:lnTo>
                  <a:pt x="1211580" y="2979419"/>
                </a:lnTo>
                <a:lnTo>
                  <a:pt x="1234439" y="2971799"/>
                </a:lnTo>
                <a:lnTo>
                  <a:pt x="1242059" y="2971799"/>
                </a:lnTo>
                <a:lnTo>
                  <a:pt x="1249680" y="2964179"/>
                </a:lnTo>
                <a:lnTo>
                  <a:pt x="1257300" y="2956560"/>
                </a:lnTo>
                <a:lnTo>
                  <a:pt x="1272539" y="2956560"/>
                </a:lnTo>
                <a:lnTo>
                  <a:pt x="1280159" y="2948940"/>
                </a:lnTo>
                <a:lnTo>
                  <a:pt x="1287780" y="2941319"/>
                </a:lnTo>
                <a:lnTo>
                  <a:pt x="1295400" y="2941319"/>
                </a:lnTo>
                <a:lnTo>
                  <a:pt x="1303020" y="2941319"/>
                </a:lnTo>
                <a:lnTo>
                  <a:pt x="1318259" y="2933699"/>
                </a:lnTo>
                <a:lnTo>
                  <a:pt x="1325880" y="2933699"/>
                </a:lnTo>
                <a:lnTo>
                  <a:pt x="1333500" y="2926079"/>
                </a:lnTo>
                <a:lnTo>
                  <a:pt x="1341120" y="2918460"/>
                </a:lnTo>
                <a:lnTo>
                  <a:pt x="1348739" y="2918460"/>
                </a:lnTo>
                <a:lnTo>
                  <a:pt x="1356359" y="2918460"/>
                </a:lnTo>
                <a:lnTo>
                  <a:pt x="1379220" y="2918460"/>
                </a:lnTo>
                <a:lnTo>
                  <a:pt x="1394459" y="2903219"/>
                </a:lnTo>
                <a:lnTo>
                  <a:pt x="1402080" y="2880360"/>
                </a:lnTo>
                <a:lnTo>
                  <a:pt x="1417320" y="2872740"/>
                </a:lnTo>
                <a:lnTo>
                  <a:pt x="1424939" y="2865119"/>
                </a:lnTo>
                <a:lnTo>
                  <a:pt x="1432559" y="2865119"/>
                </a:lnTo>
                <a:lnTo>
                  <a:pt x="1440180" y="2857499"/>
                </a:lnTo>
                <a:lnTo>
                  <a:pt x="1470659" y="2857499"/>
                </a:lnTo>
                <a:lnTo>
                  <a:pt x="1478280" y="2857499"/>
                </a:lnTo>
                <a:lnTo>
                  <a:pt x="1508759" y="2857499"/>
                </a:lnTo>
                <a:lnTo>
                  <a:pt x="1516380" y="2857499"/>
                </a:lnTo>
                <a:lnTo>
                  <a:pt x="1524000" y="2849879"/>
                </a:lnTo>
                <a:lnTo>
                  <a:pt x="1531620" y="2849879"/>
                </a:lnTo>
                <a:lnTo>
                  <a:pt x="1539239" y="2834640"/>
                </a:lnTo>
                <a:lnTo>
                  <a:pt x="1546859" y="2827019"/>
                </a:lnTo>
                <a:lnTo>
                  <a:pt x="1562100" y="2811779"/>
                </a:lnTo>
                <a:lnTo>
                  <a:pt x="1569720" y="2804160"/>
                </a:lnTo>
                <a:lnTo>
                  <a:pt x="1577339" y="2804160"/>
                </a:lnTo>
                <a:lnTo>
                  <a:pt x="1584959" y="2804160"/>
                </a:lnTo>
                <a:lnTo>
                  <a:pt x="1592580" y="2804160"/>
                </a:lnTo>
                <a:lnTo>
                  <a:pt x="1607820" y="2804160"/>
                </a:lnTo>
                <a:lnTo>
                  <a:pt x="1615439" y="2796540"/>
                </a:lnTo>
                <a:lnTo>
                  <a:pt x="1623059" y="2788919"/>
                </a:lnTo>
                <a:lnTo>
                  <a:pt x="1630680" y="2788919"/>
                </a:lnTo>
                <a:lnTo>
                  <a:pt x="1638300" y="2788919"/>
                </a:lnTo>
                <a:lnTo>
                  <a:pt x="1653539" y="2781299"/>
                </a:lnTo>
                <a:lnTo>
                  <a:pt x="1661159" y="2781299"/>
                </a:lnTo>
                <a:lnTo>
                  <a:pt x="1668780" y="2773679"/>
                </a:lnTo>
                <a:lnTo>
                  <a:pt x="1676400" y="2773679"/>
                </a:lnTo>
                <a:lnTo>
                  <a:pt x="1684020" y="2773679"/>
                </a:lnTo>
                <a:lnTo>
                  <a:pt x="1691639" y="2766060"/>
                </a:lnTo>
                <a:lnTo>
                  <a:pt x="1706880" y="2743199"/>
                </a:lnTo>
                <a:lnTo>
                  <a:pt x="1714500" y="2743199"/>
                </a:lnTo>
                <a:lnTo>
                  <a:pt x="1722120" y="2727960"/>
                </a:lnTo>
                <a:lnTo>
                  <a:pt x="1729739" y="2712719"/>
                </a:lnTo>
                <a:lnTo>
                  <a:pt x="1737359" y="2705099"/>
                </a:lnTo>
                <a:lnTo>
                  <a:pt x="1752600" y="2697479"/>
                </a:lnTo>
                <a:lnTo>
                  <a:pt x="1760220" y="2697479"/>
                </a:lnTo>
                <a:lnTo>
                  <a:pt x="1767839" y="2689860"/>
                </a:lnTo>
                <a:lnTo>
                  <a:pt x="1783080" y="2682240"/>
                </a:lnTo>
                <a:lnTo>
                  <a:pt x="1805939" y="2674619"/>
                </a:lnTo>
                <a:lnTo>
                  <a:pt x="1813559" y="2666999"/>
                </a:lnTo>
                <a:lnTo>
                  <a:pt x="1821180" y="2666999"/>
                </a:lnTo>
                <a:lnTo>
                  <a:pt x="1828800" y="2659379"/>
                </a:lnTo>
                <a:lnTo>
                  <a:pt x="1836420" y="2659379"/>
                </a:lnTo>
                <a:lnTo>
                  <a:pt x="1851659" y="2659379"/>
                </a:lnTo>
                <a:lnTo>
                  <a:pt x="1859280" y="2644140"/>
                </a:lnTo>
                <a:lnTo>
                  <a:pt x="1874520" y="2621279"/>
                </a:lnTo>
                <a:lnTo>
                  <a:pt x="1882139" y="2606040"/>
                </a:lnTo>
                <a:lnTo>
                  <a:pt x="1897380" y="2606040"/>
                </a:lnTo>
                <a:lnTo>
                  <a:pt x="1912620" y="2606040"/>
                </a:lnTo>
                <a:lnTo>
                  <a:pt x="1943100" y="2598419"/>
                </a:lnTo>
                <a:lnTo>
                  <a:pt x="1950720" y="2598419"/>
                </a:lnTo>
                <a:lnTo>
                  <a:pt x="1958339" y="2598419"/>
                </a:lnTo>
                <a:lnTo>
                  <a:pt x="1965959" y="2590799"/>
                </a:lnTo>
                <a:lnTo>
                  <a:pt x="1973580" y="2590799"/>
                </a:lnTo>
                <a:lnTo>
                  <a:pt x="1988820" y="2583179"/>
                </a:lnTo>
                <a:lnTo>
                  <a:pt x="1996439" y="2575560"/>
                </a:lnTo>
                <a:lnTo>
                  <a:pt x="2004059" y="2575560"/>
                </a:lnTo>
                <a:lnTo>
                  <a:pt x="2019300" y="2575560"/>
                </a:lnTo>
                <a:lnTo>
                  <a:pt x="2026920" y="2575560"/>
                </a:lnTo>
                <a:lnTo>
                  <a:pt x="2042159" y="2560319"/>
                </a:lnTo>
                <a:lnTo>
                  <a:pt x="2057400" y="2560319"/>
                </a:lnTo>
                <a:lnTo>
                  <a:pt x="2065020" y="2545079"/>
                </a:lnTo>
                <a:lnTo>
                  <a:pt x="2072639" y="2545079"/>
                </a:lnTo>
                <a:lnTo>
                  <a:pt x="2087880" y="2545079"/>
                </a:lnTo>
                <a:lnTo>
                  <a:pt x="2095499" y="2545079"/>
                </a:lnTo>
                <a:lnTo>
                  <a:pt x="2103120" y="2537460"/>
                </a:lnTo>
                <a:lnTo>
                  <a:pt x="2110740" y="2537460"/>
                </a:lnTo>
                <a:lnTo>
                  <a:pt x="2118360" y="2529840"/>
                </a:lnTo>
                <a:lnTo>
                  <a:pt x="2133599" y="2522219"/>
                </a:lnTo>
                <a:lnTo>
                  <a:pt x="2141220" y="2514599"/>
                </a:lnTo>
                <a:lnTo>
                  <a:pt x="2148840" y="2514599"/>
                </a:lnTo>
                <a:lnTo>
                  <a:pt x="2156460" y="2506979"/>
                </a:lnTo>
                <a:lnTo>
                  <a:pt x="2164080" y="2499360"/>
                </a:lnTo>
                <a:lnTo>
                  <a:pt x="2171699" y="2484119"/>
                </a:lnTo>
                <a:lnTo>
                  <a:pt x="2186940" y="2484119"/>
                </a:lnTo>
                <a:lnTo>
                  <a:pt x="2194560" y="2468879"/>
                </a:lnTo>
                <a:lnTo>
                  <a:pt x="2202180" y="2461260"/>
                </a:lnTo>
                <a:lnTo>
                  <a:pt x="2217420" y="2461260"/>
                </a:lnTo>
                <a:lnTo>
                  <a:pt x="2232660" y="2453640"/>
                </a:lnTo>
                <a:lnTo>
                  <a:pt x="2240280" y="2438399"/>
                </a:lnTo>
                <a:lnTo>
                  <a:pt x="2247899" y="2430779"/>
                </a:lnTo>
                <a:lnTo>
                  <a:pt x="2255520" y="2430779"/>
                </a:lnTo>
                <a:lnTo>
                  <a:pt x="2263140" y="2430779"/>
                </a:lnTo>
                <a:lnTo>
                  <a:pt x="2278380" y="2430779"/>
                </a:lnTo>
                <a:lnTo>
                  <a:pt x="2285999" y="2415540"/>
                </a:lnTo>
                <a:lnTo>
                  <a:pt x="2293620" y="2415540"/>
                </a:lnTo>
                <a:lnTo>
                  <a:pt x="2301240" y="2407919"/>
                </a:lnTo>
                <a:lnTo>
                  <a:pt x="2308860" y="2392679"/>
                </a:lnTo>
                <a:lnTo>
                  <a:pt x="2324099" y="2385060"/>
                </a:lnTo>
                <a:lnTo>
                  <a:pt x="2331720" y="2377440"/>
                </a:lnTo>
                <a:lnTo>
                  <a:pt x="2339340" y="2369819"/>
                </a:lnTo>
                <a:lnTo>
                  <a:pt x="2346960" y="2369819"/>
                </a:lnTo>
                <a:lnTo>
                  <a:pt x="2354580" y="2362199"/>
                </a:lnTo>
                <a:lnTo>
                  <a:pt x="2362199" y="2354579"/>
                </a:lnTo>
                <a:lnTo>
                  <a:pt x="2377440" y="2346960"/>
                </a:lnTo>
                <a:lnTo>
                  <a:pt x="2385060" y="2346960"/>
                </a:lnTo>
                <a:lnTo>
                  <a:pt x="2400299" y="2346960"/>
                </a:lnTo>
                <a:lnTo>
                  <a:pt x="2423160" y="2339340"/>
                </a:lnTo>
                <a:lnTo>
                  <a:pt x="2430780" y="2331719"/>
                </a:lnTo>
                <a:lnTo>
                  <a:pt x="2438399" y="2331719"/>
                </a:lnTo>
                <a:lnTo>
                  <a:pt x="2446020" y="2324099"/>
                </a:lnTo>
                <a:lnTo>
                  <a:pt x="2453640" y="2324099"/>
                </a:lnTo>
                <a:lnTo>
                  <a:pt x="2468880" y="2324099"/>
                </a:lnTo>
                <a:lnTo>
                  <a:pt x="2484120" y="2324099"/>
                </a:lnTo>
                <a:lnTo>
                  <a:pt x="2491740" y="2324099"/>
                </a:lnTo>
                <a:lnTo>
                  <a:pt x="2545080" y="2316479"/>
                </a:lnTo>
                <a:lnTo>
                  <a:pt x="2552699" y="2316479"/>
                </a:lnTo>
                <a:lnTo>
                  <a:pt x="2567940" y="2316479"/>
                </a:lnTo>
                <a:lnTo>
                  <a:pt x="2575560" y="2308860"/>
                </a:lnTo>
                <a:lnTo>
                  <a:pt x="2583180" y="2301240"/>
                </a:lnTo>
                <a:lnTo>
                  <a:pt x="2613660" y="2301240"/>
                </a:lnTo>
                <a:lnTo>
                  <a:pt x="2628899" y="2285999"/>
                </a:lnTo>
                <a:lnTo>
                  <a:pt x="2636520" y="2285999"/>
                </a:lnTo>
                <a:lnTo>
                  <a:pt x="2644140" y="2278379"/>
                </a:lnTo>
                <a:lnTo>
                  <a:pt x="2659380" y="2270760"/>
                </a:lnTo>
                <a:lnTo>
                  <a:pt x="2666999" y="2263140"/>
                </a:lnTo>
                <a:lnTo>
                  <a:pt x="2674620" y="2263140"/>
                </a:lnTo>
                <a:lnTo>
                  <a:pt x="2682240" y="2263140"/>
                </a:lnTo>
                <a:lnTo>
                  <a:pt x="2689860" y="2263140"/>
                </a:lnTo>
                <a:lnTo>
                  <a:pt x="2697480" y="2255519"/>
                </a:lnTo>
                <a:lnTo>
                  <a:pt x="2727960" y="2255519"/>
                </a:lnTo>
                <a:lnTo>
                  <a:pt x="2735580" y="2247899"/>
                </a:lnTo>
                <a:lnTo>
                  <a:pt x="2743199" y="2225040"/>
                </a:lnTo>
                <a:lnTo>
                  <a:pt x="2758440" y="2225040"/>
                </a:lnTo>
                <a:lnTo>
                  <a:pt x="2766060" y="2217419"/>
                </a:lnTo>
                <a:lnTo>
                  <a:pt x="2773680" y="2217419"/>
                </a:lnTo>
                <a:lnTo>
                  <a:pt x="2781299" y="2217419"/>
                </a:lnTo>
                <a:lnTo>
                  <a:pt x="2788920" y="2202179"/>
                </a:lnTo>
                <a:lnTo>
                  <a:pt x="2804160" y="2194560"/>
                </a:lnTo>
                <a:lnTo>
                  <a:pt x="2819399" y="2186940"/>
                </a:lnTo>
                <a:lnTo>
                  <a:pt x="2842260" y="2186940"/>
                </a:lnTo>
                <a:lnTo>
                  <a:pt x="2857499" y="2179319"/>
                </a:lnTo>
                <a:lnTo>
                  <a:pt x="2865120" y="2179319"/>
                </a:lnTo>
                <a:lnTo>
                  <a:pt x="2872740" y="2164079"/>
                </a:lnTo>
                <a:lnTo>
                  <a:pt x="2880360" y="2164079"/>
                </a:lnTo>
                <a:lnTo>
                  <a:pt x="2887980" y="2148840"/>
                </a:lnTo>
                <a:lnTo>
                  <a:pt x="2918460" y="2141219"/>
                </a:lnTo>
                <a:lnTo>
                  <a:pt x="2933699" y="2141219"/>
                </a:lnTo>
                <a:lnTo>
                  <a:pt x="2948940" y="2141219"/>
                </a:lnTo>
                <a:lnTo>
                  <a:pt x="2964180" y="2141219"/>
                </a:lnTo>
                <a:lnTo>
                  <a:pt x="2971799" y="2141219"/>
                </a:lnTo>
                <a:lnTo>
                  <a:pt x="2979420" y="2141219"/>
                </a:lnTo>
                <a:lnTo>
                  <a:pt x="2994660" y="2141219"/>
                </a:lnTo>
                <a:lnTo>
                  <a:pt x="3002280" y="2125979"/>
                </a:lnTo>
                <a:lnTo>
                  <a:pt x="3009899" y="2125979"/>
                </a:lnTo>
                <a:lnTo>
                  <a:pt x="3017520" y="2125979"/>
                </a:lnTo>
                <a:lnTo>
                  <a:pt x="3025140" y="2125979"/>
                </a:lnTo>
                <a:lnTo>
                  <a:pt x="3032760" y="2118360"/>
                </a:lnTo>
                <a:lnTo>
                  <a:pt x="3055620" y="2110740"/>
                </a:lnTo>
                <a:lnTo>
                  <a:pt x="3063240" y="2110740"/>
                </a:lnTo>
                <a:lnTo>
                  <a:pt x="3070860" y="2110740"/>
                </a:lnTo>
                <a:lnTo>
                  <a:pt x="3078480" y="2103119"/>
                </a:lnTo>
                <a:lnTo>
                  <a:pt x="3093720" y="2103119"/>
                </a:lnTo>
                <a:lnTo>
                  <a:pt x="3101340" y="2087879"/>
                </a:lnTo>
                <a:lnTo>
                  <a:pt x="3108960" y="2087879"/>
                </a:lnTo>
                <a:lnTo>
                  <a:pt x="3116580" y="2087879"/>
                </a:lnTo>
                <a:lnTo>
                  <a:pt x="3162299" y="2072639"/>
                </a:lnTo>
                <a:lnTo>
                  <a:pt x="3177540" y="2049779"/>
                </a:lnTo>
                <a:lnTo>
                  <a:pt x="3192780" y="2049779"/>
                </a:lnTo>
                <a:lnTo>
                  <a:pt x="3200399" y="2049779"/>
                </a:lnTo>
                <a:lnTo>
                  <a:pt x="3208020" y="2042159"/>
                </a:lnTo>
                <a:lnTo>
                  <a:pt x="3223260" y="2034539"/>
                </a:lnTo>
                <a:lnTo>
                  <a:pt x="3246120" y="2034539"/>
                </a:lnTo>
                <a:lnTo>
                  <a:pt x="3253740" y="2011679"/>
                </a:lnTo>
                <a:lnTo>
                  <a:pt x="3261359" y="2004059"/>
                </a:lnTo>
                <a:lnTo>
                  <a:pt x="3268979" y="1996439"/>
                </a:lnTo>
                <a:lnTo>
                  <a:pt x="3284220" y="1988819"/>
                </a:lnTo>
                <a:lnTo>
                  <a:pt x="3291840" y="1988819"/>
                </a:lnTo>
                <a:lnTo>
                  <a:pt x="3307079" y="1988819"/>
                </a:lnTo>
                <a:lnTo>
                  <a:pt x="3314700" y="1981199"/>
                </a:lnTo>
                <a:lnTo>
                  <a:pt x="3322320" y="1973579"/>
                </a:lnTo>
                <a:lnTo>
                  <a:pt x="3337559" y="1965959"/>
                </a:lnTo>
                <a:lnTo>
                  <a:pt x="3345179" y="1958339"/>
                </a:lnTo>
                <a:lnTo>
                  <a:pt x="3360420" y="1958339"/>
                </a:lnTo>
                <a:lnTo>
                  <a:pt x="3368040" y="1958339"/>
                </a:lnTo>
                <a:lnTo>
                  <a:pt x="3390900" y="1950719"/>
                </a:lnTo>
                <a:lnTo>
                  <a:pt x="3398520" y="1943099"/>
                </a:lnTo>
                <a:lnTo>
                  <a:pt x="3406140" y="1935479"/>
                </a:lnTo>
                <a:lnTo>
                  <a:pt x="3413759" y="1927859"/>
                </a:lnTo>
                <a:lnTo>
                  <a:pt x="3429000" y="1920239"/>
                </a:lnTo>
                <a:lnTo>
                  <a:pt x="3436620" y="1904999"/>
                </a:lnTo>
                <a:lnTo>
                  <a:pt x="3451859" y="1897379"/>
                </a:lnTo>
                <a:lnTo>
                  <a:pt x="3474720" y="1889759"/>
                </a:lnTo>
                <a:lnTo>
                  <a:pt x="3489959" y="1889759"/>
                </a:lnTo>
                <a:lnTo>
                  <a:pt x="3497579" y="1882139"/>
                </a:lnTo>
                <a:lnTo>
                  <a:pt x="3535679" y="1882139"/>
                </a:lnTo>
                <a:lnTo>
                  <a:pt x="3550920" y="1874519"/>
                </a:lnTo>
                <a:lnTo>
                  <a:pt x="3558540" y="1874519"/>
                </a:lnTo>
                <a:lnTo>
                  <a:pt x="3581400" y="1874519"/>
                </a:lnTo>
                <a:lnTo>
                  <a:pt x="3589020" y="1874519"/>
                </a:lnTo>
                <a:lnTo>
                  <a:pt x="3627120" y="1866899"/>
                </a:lnTo>
                <a:lnTo>
                  <a:pt x="3634740" y="1851659"/>
                </a:lnTo>
                <a:lnTo>
                  <a:pt x="3642359" y="1844039"/>
                </a:lnTo>
                <a:lnTo>
                  <a:pt x="3657600" y="1836419"/>
                </a:lnTo>
                <a:lnTo>
                  <a:pt x="3672840" y="1828799"/>
                </a:lnTo>
                <a:lnTo>
                  <a:pt x="3688079" y="1828799"/>
                </a:lnTo>
                <a:lnTo>
                  <a:pt x="3695700" y="1813559"/>
                </a:lnTo>
                <a:lnTo>
                  <a:pt x="3718559" y="1805939"/>
                </a:lnTo>
                <a:lnTo>
                  <a:pt x="3726179" y="1798319"/>
                </a:lnTo>
                <a:lnTo>
                  <a:pt x="3733800" y="1798319"/>
                </a:lnTo>
                <a:lnTo>
                  <a:pt x="3741420" y="1790699"/>
                </a:lnTo>
                <a:lnTo>
                  <a:pt x="3749040" y="1783079"/>
                </a:lnTo>
                <a:lnTo>
                  <a:pt x="3764279" y="1783079"/>
                </a:lnTo>
                <a:lnTo>
                  <a:pt x="3771900" y="1775459"/>
                </a:lnTo>
                <a:lnTo>
                  <a:pt x="3794759" y="1775459"/>
                </a:lnTo>
                <a:lnTo>
                  <a:pt x="3810000" y="1767839"/>
                </a:lnTo>
                <a:lnTo>
                  <a:pt x="3817620" y="1752599"/>
                </a:lnTo>
                <a:lnTo>
                  <a:pt x="3825240" y="1752599"/>
                </a:lnTo>
                <a:lnTo>
                  <a:pt x="3848100" y="1752599"/>
                </a:lnTo>
                <a:lnTo>
                  <a:pt x="3893820" y="1752599"/>
                </a:lnTo>
                <a:lnTo>
                  <a:pt x="3916679" y="1744979"/>
                </a:lnTo>
                <a:lnTo>
                  <a:pt x="3924300" y="1737359"/>
                </a:lnTo>
                <a:lnTo>
                  <a:pt x="3939540" y="1729739"/>
                </a:lnTo>
                <a:lnTo>
                  <a:pt x="3954779" y="1729739"/>
                </a:lnTo>
                <a:lnTo>
                  <a:pt x="3970020" y="1722119"/>
                </a:lnTo>
                <a:lnTo>
                  <a:pt x="3977640" y="1722119"/>
                </a:lnTo>
                <a:lnTo>
                  <a:pt x="3985259" y="1722119"/>
                </a:lnTo>
                <a:lnTo>
                  <a:pt x="3992879" y="1722119"/>
                </a:lnTo>
                <a:lnTo>
                  <a:pt x="4008120" y="1722119"/>
                </a:lnTo>
                <a:lnTo>
                  <a:pt x="4015740" y="1706879"/>
                </a:lnTo>
                <a:lnTo>
                  <a:pt x="4023359" y="1699259"/>
                </a:lnTo>
                <a:lnTo>
                  <a:pt x="4030979" y="1691639"/>
                </a:lnTo>
                <a:lnTo>
                  <a:pt x="4038600" y="1684019"/>
                </a:lnTo>
                <a:lnTo>
                  <a:pt x="4053840" y="1684019"/>
                </a:lnTo>
                <a:lnTo>
                  <a:pt x="4061459" y="1676399"/>
                </a:lnTo>
                <a:lnTo>
                  <a:pt x="4069079" y="1668779"/>
                </a:lnTo>
                <a:lnTo>
                  <a:pt x="4076700" y="1668779"/>
                </a:lnTo>
                <a:lnTo>
                  <a:pt x="4084320" y="1661159"/>
                </a:lnTo>
                <a:lnTo>
                  <a:pt x="4099559" y="1661159"/>
                </a:lnTo>
                <a:lnTo>
                  <a:pt x="4114800" y="1653539"/>
                </a:lnTo>
                <a:lnTo>
                  <a:pt x="4122420" y="1645919"/>
                </a:lnTo>
                <a:lnTo>
                  <a:pt x="4152900" y="1638299"/>
                </a:lnTo>
                <a:lnTo>
                  <a:pt x="4160520" y="1638299"/>
                </a:lnTo>
                <a:lnTo>
                  <a:pt x="4168140" y="1638299"/>
                </a:lnTo>
                <a:lnTo>
                  <a:pt x="4175759" y="1638299"/>
                </a:lnTo>
                <a:lnTo>
                  <a:pt x="4183379" y="1630679"/>
                </a:lnTo>
                <a:lnTo>
                  <a:pt x="4213859" y="1623059"/>
                </a:lnTo>
                <a:lnTo>
                  <a:pt x="4221480" y="1623059"/>
                </a:lnTo>
                <a:lnTo>
                  <a:pt x="4229100" y="1615439"/>
                </a:lnTo>
                <a:lnTo>
                  <a:pt x="4251959" y="1615439"/>
                </a:lnTo>
                <a:lnTo>
                  <a:pt x="4259580" y="1607819"/>
                </a:lnTo>
                <a:lnTo>
                  <a:pt x="4267200" y="1607819"/>
                </a:lnTo>
                <a:lnTo>
                  <a:pt x="4274820" y="1592579"/>
                </a:lnTo>
                <a:lnTo>
                  <a:pt x="4297680" y="1592579"/>
                </a:lnTo>
                <a:lnTo>
                  <a:pt x="4312920" y="1592579"/>
                </a:lnTo>
                <a:lnTo>
                  <a:pt x="4320540" y="1592579"/>
                </a:lnTo>
                <a:lnTo>
                  <a:pt x="4358640" y="1592579"/>
                </a:lnTo>
                <a:lnTo>
                  <a:pt x="4373880" y="1592579"/>
                </a:lnTo>
                <a:lnTo>
                  <a:pt x="4396740" y="1584959"/>
                </a:lnTo>
                <a:lnTo>
                  <a:pt x="4404359" y="1584959"/>
                </a:lnTo>
                <a:lnTo>
                  <a:pt x="4411980" y="1584959"/>
                </a:lnTo>
                <a:lnTo>
                  <a:pt x="4419600" y="1569719"/>
                </a:lnTo>
                <a:lnTo>
                  <a:pt x="4442459" y="1562099"/>
                </a:lnTo>
                <a:lnTo>
                  <a:pt x="4450080" y="1554479"/>
                </a:lnTo>
                <a:lnTo>
                  <a:pt x="4465320" y="1554479"/>
                </a:lnTo>
                <a:lnTo>
                  <a:pt x="4480559" y="1546859"/>
                </a:lnTo>
                <a:lnTo>
                  <a:pt x="4495800" y="1539239"/>
                </a:lnTo>
                <a:lnTo>
                  <a:pt x="4503420" y="1531619"/>
                </a:lnTo>
                <a:lnTo>
                  <a:pt x="4518659" y="1531619"/>
                </a:lnTo>
                <a:lnTo>
                  <a:pt x="4533900" y="1523999"/>
                </a:lnTo>
                <a:lnTo>
                  <a:pt x="4541520" y="1516379"/>
                </a:lnTo>
                <a:lnTo>
                  <a:pt x="4587240" y="1516379"/>
                </a:lnTo>
                <a:lnTo>
                  <a:pt x="4594859" y="1508759"/>
                </a:lnTo>
                <a:lnTo>
                  <a:pt x="4602480" y="1493519"/>
                </a:lnTo>
                <a:lnTo>
                  <a:pt x="4632959" y="1493519"/>
                </a:lnTo>
                <a:lnTo>
                  <a:pt x="4640580" y="1478279"/>
                </a:lnTo>
                <a:lnTo>
                  <a:pt x="4678680" y="1470659"/>
                </a:lnTo>
                <a:lnTo>
                  <a:pt x="4686300" y="1463039"/>
                </a:lnTo>
                <a:lnTo>
                  <a:pt x="4693920" y="1455419"/>
                </a:lnTo>
                <a:lnTo>
                  <a:pt x="4701540" y="1447800"/>
                </a:lnTo>
                <a:lnTo>
                  <a:pt x="4709159" y="1447800"/>
                </a:lnTo>
                <a:lnTo>
                  <a:pt x="4724400" y="1440179"/>
                </a:lnTo>
                <a:lnTo>
                  <a:pt x="4739640" y="1424939"/>
                </a:lnTo>
                <a:lnTo>
                  <a:pt x="4747259" y="1424939"/>
                </a:lnTo>
                <a:lnTo>
                  <a:pt x="4770120" y="1424939"/>
                </a:lnTo>
                <a:lnTo>
                  <a:pt x="4785359" y="1424939"/>
                </a:lnTo>
                <a:lnTo>
                  <a:pt x="4792980" y="1424939"/>
                </a:lnTo>
                <a:lnTo>
                  <a:pt x="4823459" y="1409700"/>
                </a:lnTo>
                <a:lnTo>
                  <a:pt x="4831080" y="1402079"/>
                </a:lnTo>
                <a:lnTo>
                  <a:pt x="4846320" y="1402079"/>
                </a:lnTo>
                <a:lnTo>
                  <a:pt x="4853940" y="1394459"/>
                </a:lnTo>
                <a:lnTo>
                  <a:pt x="4869180" y="1379219"/>
                </a:lnTo>
                <a:lnTo>
                  <a:pt x="4899659" y="1371600"/>
                </a:lnTo>
                <a:lnTo>
                  <a:pt x="4922520" y="1363979"/>
                </a:lnTo>
                <a:lnTo>
                  <a:pt x="4930140" y="1363979"/>
                </a:lnTo>
                <a:lnTo>
                  <a:pt x="4937759" y="1356359"/>
                </a:lnTo>
                <a:lnTo>
                  <a:pt x="4945380" y="1348739"/>
                </a:lnTo>
                <a:lnTo>
                  <a:pt x="4960620" y="1348739"/>
                </a:lnTo>
                <a:lnTo>
                  <a:pt x="4975859" y="1341119"/>
                </a:lnTo>
                <a:lnTo>
                  <a:pt x="4998720" y="1333500"/>
                </a:lnTo>
                <a:lnTo>
                  <a:pt x="5105400" y="1333500"/>
                </a:lnTo>
                <a:lnTo>
                  <a:pt x="5120640" y="1325879"/>
                </a:lnTo>
                <a:lnTo>
                  <a:pt x="5128259" y="1310639"/>
                </a:lnTo>
                <a:lnTo>
                  <a:pt x="5135880" y="1310639"/>
                </a:lnTo>
                <a:lnTo>
                  <a:pt x="5158740" y="1310639"/>
                </a:lnTo>
                <a:lnTo>
                  <a:pt x="5189220" y="1310639"/>
                </a:lnTo>
                <a:lnTo>
                  <a:pt x="5219700" y="1310639"/>
                </a:lnTo>
                <a:lnTo>
                  <a:pt x="5227320" y="1310639"/>
                </a:lnTo>
                <a:lnTo>
                  <a:pt x="5250180" y="1303019"/>
                </a:lnTo>
                <a:lnTo>
                  <a:pt x="5257800" y="1280159"/>
                </a:lnTo>
                <a:lnTo>
                  <a:pt x="5265420" y="1272539"/>
                </a:lnTo>
                <a:lnTo>
                  <a:pt x="5280659" y="1272539"/>
                </a:lnTo>
                <a:lnTo>
                  <a:pt x="5334000" y="1272539"/>
                </a:lnTo>
                <a:lnTo>
                  <a:pt x="5349240" y="1272539"/>
                </a:lnTo>
                <a:lnTo>
                  <a:pt x="5356860" y="1272539"/>
                </a:lnTo>
                <a:lnTo>
                  <a:pt x="5364480" y="1272539"/>
                </a:lnTo>
                <a:lnTo>
                  <a:pt x="5372100" y="1264919"/>
                </a:lnTo>
                <a:lnTo>
                  <a:pt x="5379720" y="1264919"/>
                </a:lnTo>
                <a:lnTo>
                  <a:pt x="5394960" y="1257300"/>
                </a:lnTo>
                <a:lnTo>
                  <a:pt x="5402580" y="1249679"/>
                </a:lnTo>
                <a:lnTo>
                  <a:pt x="5410200" y="1249679"/>
                </a:lnTo>
                <a:lnTo>
                  <a:pt x="5417820" y="1242059"/>
                </a:lnTo>
                <a:lnTo>
                  <a:pt x="5448300" y="1242059"/>
                </a:lnTo>
                <a:lnTo>
                  <a:pt x="5455920" y="1242059"/>
                </a:lnTo>
                <a:lnTo>
                  <a:pt x="5471160" y="1234439"/>
                </a:lnTo>
                <a:lnTo>
                  <a:pt x="5478780" y="1226819"/>
                </a:lnTo>
                <a:lnTo>
                  <a:pt x="5516880" y="1226819"/>
                </a:lnTo>
                <a:lnTo>
                  <a:pt x="5524500" y="1219200"/>
                </a:lnTo>
                <a:lnTo>
                  <a:pt x="5547360" y="1219200"/>
                </a:lnTo>
                <a:lnTo>
                  <a:pt x="5585460" y="1219200"/>
                </a:lnTo>
                <a:lnTo>
                  <a:pt x="5593080" y="1203959"/>
                </a:lnTo>
                <a:lnTo>
                  <a:pt x="5600700" y="1196339"/>
                </a:lnTo>
                <a:lnTo>
                  <a:pt x="5608320" y="1188719"/>
                </a:lnTo>
                <a:lnTo>
                  <a:pt x="5615940" y="1181100"/>
                </a:lnTo>
                <a:lnTo>
                  <a:pt x="5631180" y="1173479"/>
                </a:lnTo>
                <a:lnTo>
                  <a:pt x="5638800" y="1165859"/>
                </a:lnTo>
                <a:lnTo>
                  <a:pt x="5646420" y="1165859"/>
                </a:lnTo>
                <a:lnTo>
                  <a:pt x="5654040" y="1158239"/>
                </a:lnTo>
                <a:lnTo>
                  <a:pt x="5661660" y="1150619"/>
                </a:lnTo>
                <a:lnTo>
                  <a:pt x="5669280" y="1150619"/>
                </a:lnTo>
                <a:lnTo>
                  <a:pt x="5684520" y="1150619"/>
                </a:lnTo>
                <a:lnTo>
                  <a:pt x="5692140" y="1150619"/>
                </a:lnTo>
                <a:lnTo>
                  <a:pt x="5699760" y="1143000"/>
                </a:lnTo>
                <a:lnTo>
                  <a:pt x="5707380" y="1143000"/>
                </a:lnTo>
                <a:lnTo>
                  <a:pt x="5715000" y="1143000"/>
                </a:lnTo>
                <a:lnTo>
                  <a:pt x="5730240" y="1127759"/>
                </a:lnTo>
                <a:lnTo>
                  <a:pt x="5737860" y="1120139"/>
                </a:lnTo>
                <a:lnTo>
                  <a:pt x="5745480" y="1120139"/>
                </a:lnTo>
                <a:lnTo>
                  <a:pt x="5753100" y="1104900"/>
                </a:lnTo>
                <a:lnTo>
                  <a:pt x="5760720" y="1104900"/>
                </a:lnTo>
                <a:lnTo>
                  <a:pt x="5775960" y="1097279"/>
                </a:lnTo>
                <a:lnTo>
                  <a:pt x="5783580" y="1097279"/>
                </a:lnTo>
                <a:lnTo>
                  <a:pt x="5791200" y="1097279"/>
                </a:lnTo>
                <a:lnTo>
                  <a:pt x="5798820" y="1097279"/>
                </a:lnTo>
                <a:lnTo>
                  <a:pt x="5806440" y="1097279"/>
                </a:lnTo>
                <a:lnTo>
                  <a:pt x="5814060" y="1097279"/>
                </a:lnTo>
                <a:lnTo>
                  <a:pt x="5829300" y="1089659"/>
                </a:lnTo>
                <a:lnTo>
                  <a:pt x="5836920" y="1082039"/>
                </a:lnTo>
                <a:lnTo>
                  <a:pt x="5844540" y="1082039"/>
                </a:lnTo>
                <a:lnTo>
                  <a:pt x="5852160" y="1082039"/>
                </a:lnTo>
                <a:lnTo>
                  <a:pt x="5859780" y="1082039"/>
                </a:lnTo>
                <a:lnTo>
                  <a:pt x="5875020" y="1082039"/>
                </a:lnTo>
                <a:lnTo>
                  <a:pt x="5882640" y="1074419"/>
                </a:lnTo>
                <a:lnTo>
                  <a:pt x="5890260" y="1066800"/>
                </a:lnTo>
                <a:lnTo>
                  <a:pt x="5897880" y="1059179"/>
                </a:lnTo>
                <a:lnTo>
                  <a:pt x="5905500" y="1059179"/>
                </a:lnTo>
                <a:lnTo>
                  <a:pt x="5920740" y="1059179"/>
                </a:lnTo>
                <a:lnTo>
                  <a:pt x="5928360" y="1059179"/>
                </a:lnTo>
                <a:lnTo>
                  <a:pt x="5935980" y="1059179"/>
                </a:lnTo>
                <a:lnTo>
                  <a:pt x="5943600" y="1051559"/>
                </a:lnTo>
                <a:lnTo>
                  <a:pt x="6035040" y="1051559"/>
                </a:lnTo>
                <a:lnTo>
                  <a:pt x="6042660" y="1043939"/>
                </a:lnTo>
                <a:lnTo>
                  <a:pt x="6050280" y="1043939"/>
                </a:lnTo>
                <a:lnTo>
                  <a:pt x="6065520" y="1043939"/>
                </a:lnTo>
                <a:lnTo>
                  <a:pt x="6073140" y="1036319"/>
                </a:lnTo>
                <a:lnTo>
                  <a:pt x="6080760" y="1021079"/>
                </a:lnTo>
                <a:lnTo>
                  <a:pt x="6088380" y="1013459"/>
                </a:lnTo>
                <a:lnTo>
                  <a:pt x="6111240" y="990600"/>
                </a:lnTo>
                <a:lnTo>
                  <a:pt x="6118860" y="982979"/>
                </a:lnTo>
                <a:lnTo>
                  <a:pt x="6164580" y="982979"/>
                </a:lnTo>
                <a:lnTo>
                  <a:pt x="6172200" y="975359"/>
                </a:lnTo>
                <a:lnTo>
                  <a:pt x="6286500" y="975359"/>
                </a:lnTo>
                <a:lnTo>
                  <a:pt x="6294120" y="967739"/>
                </a:lnTo>
                <a:lnTo>
                  <a:pt x="6309360" y="967739"/>
                </a:lnTo>
                <a:lnTo>
                  <a:pt x="6316980" y="967739"/>
                </a:lnTo>
                <a:lnTo>
                  <a:pt x="6324600" y="967739"/>
                </a:lnTo>
                <a:lnTo>
                  <a:pt x="6332220" y="960119"/>
                </a:lnTo>
                <a:lnTo>
                  <a:pt x="6339840" y="960119"/>
                </a:lnTo>
                <a:lnTo>
                  <a:pt x="6355080" y="960119"/>
                </a:lnTo>
                <a:lnTo>
                  <a:pt x="6370320" y="952500"/>
                </a:lnTo>
                <a:lnTo>
                  <a:pt x="6446520" y="952500"/>
                </a:lnTo>
                <a:lnTo>
                  <a:pt x="6454140" y="944879"/>
                </a:lnTo>
                <a:lnTo>
                  <a:pt x="6461760" y="937259"/>
                </a:lnTo>
                <a:lnTo>
                  <a:pt x="6469380" y="937259"/>
                </a:lnTo>
                <a:lnTo>
                  <a:pt x="6477000" y="937259"/>
                </a:lnTo>
                <a:lnTo>
                  <a:pt x="6484620" y="929639"/>
                </a:lnTo>
                <a:lnTo>
                  <a:pt x="6499860" y="929639"/>
                </a:lnTo>
                <a:lnTo>
                  <a:pt x="6507480" y="929639"/>
                </a:lnTo>
                <a:lnTo>
                  <a:pt x="6560820" y="929639"/>
                </a:lnTo>
                <a:lnTo>
                  <a:pt x="6568440" y="906779"/>
                </a:lnTo>
                <a:lnTo>
                  <a:pt x="6576060" y="906779"/>
                </a:lnTo>
                <a:lnTo>
                  <a:pt x="6591300" y="899159"/>
                </a:lnTo>
                <a:lnTo>
                  <a:pt x="6598920" y="891539"/>
                </a:lnTo>
                <a:lnTo>
                  <a:pt x="6606540" y="891539"/>
                </a:lnTo>
                <a:lnTo>
                  <a:pt x="6614160" y="891539"/>
                </a:lnTo>
                <a:lnTo>
                  <a:pt x="6621780" y="891539"/>
                </a:lnTo>
                <a:lnTo>
                  <a:pt x="6629400" y="891539"/>
                </a:lnTo>
                <a:lnTo>
                  <a:pt x="6644640" y="891539"/>
                </a:lnTo>
                <a:lnTo>
                  <a:pt x="6652260" y="883919"/>
                </a:lnTo>
                <a:lnTo>
                  <a:pt x="6659880" y="876300"/>
                </a:lnTo>
                <a:lnTo>
                  <a:pt x="6690360" y="876300"/>
                </a:lnTo>
                <a:lnTo>
                  <a:pt x="6697980" y="868679"/>
                </a:lnTo>
                <a:lnTo>
                  <a:pt x="6705600" y="868679"/>
                </a:lnTo>
                <a:lnTo>
                  <a:pt x="6713220" y="853439"/>
                </a:lnTo>
                <a:lnTo>
                  <a:pt x="6720840" y="845819"/>
                </a:lnTo>
                <a:lnTo>
                  <a:pt x="6736080" y="845819"/>
                </a:lnTo>
                <a:lnTo>
                  <a:pt x="6743700" y="838200"/>
                </a:lnTo>
                <a:lnTo>
                  <a:pt x="6751320" y="830579"/>
                </a:lnTo>
                <a:lnTo>
                  <a:pt x="6758940" y="830579"/>
                </a:lnTo>
                <a:lnTo>
                  <a:pt x="6812280" y="830579"/>
                </a:lnTo>
                <a:lnTo>
                  <a:pt x="6819900" y="822959"/>
                </a:lnTo>
                <a:lnTo>
                  <a:pt x="6835140" y="822959"/>
                </a:lnTo>
                <a:lnTo>
                  <a:pt x="6842760" y="807719"/>
                </a:lnTo>
                <a:lnTo>
                  <a:pt x="6850380" y="807719"/>
                </a:lnTo>
                <a:lnTo>
                  <a:pt x="6858000" y="807719"/>
                </a:lnTo>
                <a:lnTo>
                  <a:pt x="6865620" y="800100"/>
                </a:lnTo>
                <a:lnTo>
                  <a:pt x="6880860" y="800100"/>
                </a:lnTo>
                <a:lnTo>
                  <a:pt x="6941820" y="800100"/>
                </a:lnTo>
                <a:lnTo>
                  <a:pt x="6949440" y="792479"/>
                </a:lnTo>
                <a:lnTo>
                  <a:pt x="6957060" y="792479"/>
                </a:lnTo>
                <a:lnTo>
                  <a:pt x="6964680" y="792479"/>
                </a:lnTo>
                <a:lnTo>
                  <a:pt x="6979920" y="792479"/>
                </a:lnTo>
                <a:lnTo>
                  <a:pt x="6995160" y="769619"/>
                </a:lnTo>
                <a:lnTo>
                  <a:pt x="7002780" y="746759"/>
                </a:lnTo>
                <a:lnTo>
                  <a:pt x="7010400" y="731519"/>
                </a:lnTo>
                <a:lnTo>
                  <a:pt x="7025640" y="731519"/>
                </a:lnTo>
                <a:lnTo>
                  <a:pt x="7033260" y="723900"/>
                </a:lnTo>
                <a:lnTo>
                  <a:pt x="7040880" y="716279"/>
                </a:lnTo>
                <a:lnTo>
                  <a:pt x="7056120" y="701039"/>
                </a:lnTo>
                <a:lnTo>
                  <a:pt x="7071360" y="701039"/>
                </a:lnTo>
                <a:lnTo>
                  <a:pt x="7078980" y="701039"/>
                </a:lnTo>
                <a:lnTo>
                  <a:pt x="7086600" y="701039"/>
                </a:lnTo>
                <a:lnTo>
                  <a:pt x="7094220" y="693419"/>
                </a:lnTo>
                <a:lnTo>
                  <a:pt x="7101840" y="693419"/>
                </a:lnTo>
                <a:lnTo>
                  <a:pt x="7147560" y="693419"/>
                </a:lnTo>
                <a:lnTo>
                  <a:pt x="7155180" y="685800"/>
                </a:lnTo>
                <a:lnTo>
                  <a:pt x="7170420" y="670559"/>
                </a:lnTo>
                <a:lnTo>
                  <a:pt x="7185660" y="670559"/>
                </a:lnTo>
                <a:lnTo>
                  <a:pt x="7193280" y="662939"/>
                </a:lnTo>
                <a:lnTo>
                  <a:pt x="7200900" y="662939"/>
                </a:lnTo>
                <a:lnTo>
                  <a:pt x="7216140" y="662939"/>
                </a:lnTo>
                <a:lnTo>
                  <a:pt x="7223760" y="655319"/>
                </a:lnTo>
                <a:lnTo>
                  <a:pt x="7231380" y="632459"/>
                </a:lnTo>
                <a:lnTo>
                  <a:pt x="7239000" y="624839"/>
                </a:lnTo>
                <a:lnTo>
                  <a:pt x="7246620" y="624839"/>
                </a:lnTo>
                <a:lnTo>
                  <a:pt x="7261860" y="624839"/>
                </a:lnTo>
                <a:lnTo>
                  <a:pt x="7269480" y="609600"/>
                </a:lnTo>
                <a:lnTo>
                  <a:pt x="7277100" y="601979"/>
                </a:lnTo>
                <a:lnTo>
                  <a:pt x="7284720" y="594359"/>
                </a:lnTo>
                <a:lnTo>
                  <a:pt x="7330440" y="594359"/>
                </a:lnTo>
                <a:lnTo>
                  <a:pt x="7338060" y="579119"/>
                </a:lnTo>
                <a:lnTo>
                  <a:pt x="7345680" y="579119"/>
                </a:lnTo>
                <a:lnTo>
                  <a:pt x="7360920" y="579119"/>
                </a:lnTo>
                <a:lnTo>
                  <a:pt x="7368540" y="579119"/>
                </a:lnTo>
                <a:lnTo>
                  <a:pt x="7376160" y="571500"/>
                </a:lnTo>
                <a:lnTo>
                  <a:pt x="7383780" y="571500"/>
                </a:lnTo>
                <a:lnTo>
                  <a:pt x="7391400" y="556259"/>
                </a:lnTo>
                <a:lnTo>
                  <a:pt x="7406640" y="556259"/>
                </a:lnTo>
                <a:lnTo>
                  <a:pt x="7414260" y="556259"/>
                </a:lnTo>
                <a:lnTo>
                  <a:pt x="7421880" y="541019"/>
                </a:lnTo>
                <a:lnTo>
                  <a:pt x="7444740" y="541019"/>
                </a:lnTo>
                <a:lnTo>
                  <a:pt x="7459980" y="541019"/>
                </a:lnTo>
                <a:lnTo>
                  <a:pt x="7467600" y="525779"/>
                </a:lnTo>
                <a:lnTo>
                  <a:pt x="7475220" y="525779"/>
                </a:lnTo>
                <a:lnTo>
                  <a:pt x="7566660" y="525779"/>
                </a:lnTo>
                <a:lnTo>
                  <a:pt x="7574280" y="518159"/>
                </a:lnTo>
                <a:lnTo>
                  <a:pt x="7703820" y="518159"/>
                </a:lnTo>
                <a:lnTo>
                  <a:pt x="7711440" y="502919"/>
                </a:lnTo>
                <a:lnTo>
                  <a:pt x="7840980" y="502919"/>
                </a:lnTo>
                <a:lnTo>
                  <a:pt x="7848600" y="480059"/>
                </a:lnTo>
                <a:lnTo>
                  <a:pt x="7856220" y="480059"/>
                </a:lnTo>
                <a:lnTo>
                  <a:pt x="7863840" y="464819"/>
                </a:lnTo>
                <a:lnTo>
                  <a:pt x="7871460" y="464819"/>
                </a:lnTo>
                <a:lnTo>
                  <a:pt x="7970520" y="464819"/>
                </a:lnTo>
                <a:lnTo>
                  <a:pt x="7985760" y="426719"/>
                </a:lnTo>
                <a:lnTo>
                  <a:pt x="7993380" y="426719"/>
                </a:lnTo>
                <a:lnTo>
                  <a:pt x="8001000" y="426719"/>
                </a:lnTo>
                <a:lnTo>
                  <a:pt x="8008620" y="403859"/>
                </a:lnTo>
                <a:lnTo>
                  <a:pt x="8016240" y="403859"/>
                </a:lnTo>
                <a:lnTo>
                  <a:pt x="8031480" y="396239"/>
                </a:lnTo>
                <a:lnTo>
                  <a:pt x="8039100" y="381000"/>
                </a:lnTo>
                <a:lnTo>
                  <a:pt x="8046720" y="381000"/>
                </a:lnTo>
                <a:lnTo>
                  <a:pt x="8054340" y="381000"/>
                </a:lnTo>
                <a:lnTo>
                  <a:pt x="8061960" y="365759"/>
                </a:lnTo>
                <a:lnTo>
                  <a:pt x="8077200" y="365759"/>
                </a:lnTo>
                <a:lnTo>
                  <a:pt x="8161020" y="365759"/>
                </a:lnTo>
                <a:lnTo>
                  <a:pt x="8176260" y="342900"/>
                </a:lnTo>
                <a:lnTo>
                  <a:pt x="8336280" y="342900"/>
                </a:lnTo>
                <a:lnTo>
                  <a:pt x="8343900" y="327659"/>
                </a:lnTo>
                <a:lnTo>
                  <a:pt x="8351520" y="312419"/>
                </a:lnTo>
                <a:lnTo>
                  <a:pt x="8366760" y="312419"/>
                </a:lnTo>
                <a:lnTo>
                  <a:pt x="8374380" y="312419"/>
                </a:lnTo>
                <a:lnTo>
                  <a:pt x="8382000" y="297179"/>
                </a:lnTo>
                <a:lnTo>
                  <a:pt x="8389620" y="297179"/>
                </a:lnTo>
                <a:lnTo>
                  <a:pt x="8397240" y="297179"/>
                </a:lnTo>
                <a:lnTo>
                  <a:pt x="8534400" y="297179"/>
                </a:lnTo>
                <a:lnTo>
                  <a:pt x="8542020" y="281939"/>
                </a:lnTo>
                <a:lnTo>
                  <a:pt x="8557260" y="266700"/>
                </a:lnTo>
                <a:lnTo>
                  <a:pt x="8564880" y="266700"/>
                </a:lnTo>
                <a:lnTo>
                  <a:pt x="8572500" y="266700"/>
                </a:lnTo>
                <a:lnTo>
                  <a:pt x="8633460" y="266700"/>
                </a:lnTo>
                <a:lnTo>
                  <a:pt x="8656320" y="251459"/>
                </a:lnTo>
                <a:lnTo>
                  <a:pt x="8717280" y="251459"/>
                </a:lnTo>
                <a:lnTo>
                  <a:pt x="8724900" y="236219"/>
                </a:lnTo>
                <a:lnTo>
                  <a:pt x="8854440" y="236219"/>
                </a:lnTo>
                <a:lnTo>
                  <a:pt x="8862060" y="220979"/>
                </a:lnTo>
                <a:lnTo>
                  <a:pt x="8869680" y="205739"/>
                </a:lnTo>
                <a:lnTo>
                  <a:pt x="8877300" y="205739"/>
                </a:lnTo>
                <a:lnTo>
                  <a:pt x="8907780" y="205739"/>
                </a:lnTo>
                <a:lnTo>
                  <a:pt x="8915400" y="205739"/>
                </a:lnTo>
                <a:lnTo>
                  <a:pt x="8923020" y="205739"/>
                </a:lnTo>
                <a:lnTo>
                  <a:pt x="8930640" y="205739"/>
                </a:lnTo>
                <a:lnTo>
                  <a:pt x="8945880" y="182879"/>
                </a:lnTo>
                <a:lnTo>
                  <a:pt x="8999220" y="182879"/>
                </a:lnTo>
                <a:lnTo>
                  <a:pt x="9006840" y="167639"/>
                </a:lnTo>
                <a:lnTo>
                  <a:pt x="9098280" y="167639"/>
                </a:lnTo>
                <a:lnTo>
                  <a:pt x="9105900" y="144779"/>
                </a:lnTo>
                <a:lnTo>
                  <a:pt x="9113520" y="129539"/>
                </a:lnTo>
                <a:lnTo>
                  <a:pt x="9121140" y="129539"/>
                </a:lnTo>
                <a:lnTo>
                  <a:pt x="9136380" y="129539"/>
                </a:lnTo>
                <a:lnTo>
                  <a:pt x="9144000" y="114300"/>
                </a:lnTo>
                <a:lnTo>
                  <a:pt x="9159240" y="114300"/>
                </a:lnTo>
                <a:lnTo>
                  <a:pt x="9166860" y="114300"/>
                </a:lnTo>
                <a:lnTo>
                  <a:pt x="9235440" y="114300"/>
                </a:lnTo>
                <a:lnTo>
                  <a:pt x="9243060" y="91439"/>
                </a:lnTo>
                <a:lnTo>
                  <a:pt x="9334500" y="91439"/>
                </a:lnTo>
                <a:lnTo>
                  <a:pt x="9342120" y="68579"/>
                </a:lnTo>
                <a:lnTo>
                  <a:pt x="9570720" y="68579"/>
                </a:lnTo>
                <a:lnTo>
                  <a:pt x="9578340" y="45719"/>
                </a:lnTo>
                <a:lnTo>
                  <a:pt x="9662160" y="45719"/>
                </a:lnTo>
                <a:lnTo>
                  <a:pt x="9669780" y="22859"/>
                </a:lnTo>
                <a:lnTo>
                  <a:pt x="9768840" y="22859"/>
                </a:lnTo>
                <a:lnTo>
                  <a:pt x="9791700" y="0"/>
                </a:lnTo>
              </a:path>
            </a:pathLst>
          </a:custGeom>
          <a:ln w="28574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2897758" y="0"/>
            <a:ext cx="6414770" cy="10096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20"/>
              </a:spcBef>
            </a:pPr>
            <a:r>
              <a:rPr dirty="0"/>
              <a:t>Primary</a:t>
            </a:r>
            <a:r>
              <a:rPr dirty="0" spc="-10"/>
              <a:t> </a:t>
            </a:r>
            <a:r>
              <a:rPr dirty="0" spc="15"/>
              <a:t>Endpoint</a:t>
            </a:r>
          </a:p>
          <a:p>
            <a:pPr algn="ctr" marL="12065" marR="5080">
              <a:lnSpc>
                <a:spcPct val="100000"/>
              </a:lnSpc>
              <a:spcBef>
                <a:spcPts val="45"/>
              </a:spcBef>
            </a:pPr>
            <a:r>
              <a:rPr dirty="0" sz="1800" i="1">
                <a:latin typeface="Arial"/>
                <a:cs typeface="Arial"/>
              </a:rPr>
              <a:t>Acute </a:t>
            </a:r>
            <a:r>
              <a:rPr dirty="0" sz="1800" spc="-25" i="1">
                <a:latin typeface="Arial"/>
                <a:cs typeface="Arial"/>
              </a:rPr>
              <a:t>limb </a:t>
            </a:r>
            <a:r>
              <a:rPr dirty="0" sz="1800" spc="-10" i="1">
                <a:latin typeface="Arial"/>
                <a:cs typeface="Arial"/>
              </a:rPr>
              <a:t>ischemia, </a:t>
            </a:r>
            <a:r>
              <a:rPr dirty="0" sz="1800" spc="-15" i="1">
                <a:latin typeface="Arial"/>
                <a:cs typeface="Arial"/>
              </a:rPr>
              <a:t>major amputation </a:t>
            </a:r>
            <a:r>
              <a:rPr dirty="0" sz="1800" spc="-10" i="1">
                <a:latin typeface="Arial"/>
                <a:cs typeface="Arial"/>
              </a:rPr>
              <a:t>for </a:t>
            </a:r>
            <a:r>
              <a:rPr dirty="0" sz="1800" spc="-5" i="1">
                <a:latin typeface="Arial"/>
                <a:cs typeface="Arial"/>
              </a:rPr>
              <a:t>vascular </a:t>
            </a:r>
            <a:r>
              <a:rPr dirty="0" sz="1800" spc="5" i="1">
                <a:latin typeface="Arial"/>
                <a:cs typeface="Arial"/>
              </a:rPr>
              <a:t>cause,  </a:t>
            </a:r>
            <a:r>
              <a:rPr dirty="0" sz="1800" spc="-5" i="1">
                <a:latin typeface="Arial"/>
                <a:cs typeface="Arial"/>
              </a:rPr>
              <a:t>myocardial </a:t>
            </a:r>
            <a:r>
              <a:rPr dirty="0" sz="1800" spc="-10" i="1">
                <a:latin typeface="Arial"/>
                <a:cs typeface="Arial"/>
              </a:rPr>
              <a:t>infarction, ischemic </a:t>
            </a:r>
            <a:r>
              <a:rPr dirty="0" sz="1800" spc="5" i="1">
                <a:latin typeface="Arial"/>
                <a:cs typeface="Arial"/>
              </a:rPr>
              <a:t>stroke, </a:t>
            </a:r>
            <a:r>
              <a:rPr dirty="0" sz="1800" spc="-25" i="1">
                <a:latin typeface="Arial"/>
                <a:cs typeface="Arial"/>
              </a:rPr>
              <a:t>CV</a:t>
            </a:r>
            <a:r>
              <a:rPr dirty="0" sz="1800" spc="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9669" y="1443989"/>
            <a:ext cx="0" cy="4541520"/>
          </a:xfrm>
          <a:custGeom>
            <a:avLst/>
            <a:gdLst/>
            <a:ahLst/>
            <a:cxnLst/>
            <a:rect l="l" t="t" r="r" b="b"/>
            <a:pathLst>
              <a:path w="0" h="4541520">
                <a:moveTo>
                  <a:pt x="0" y="454152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69669" y="5985509"/>
            <a:ext cx="9784080" cy="0"/>
          </a:xfrm>
          <a:custGeom>
            <a:avLst/>
            <a:gdLst/>
            <a:ahLst/>
            <a:cxnLst/>
            <a:rect l="l" t="t" r="r" b="b"/>
            <a:pathLst>
              <a:path w="9784080" h="0">
                <a:moveTo>
                  <a:pt x="0" y="0"/>
                </a:moveTo>
                <a:lnTo>
                  <a:pt x="97840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73480" y="2110739"/>
            <a:ext cx="9776460" cy="3878579"/>
          </a:xfrm>
          <a:custGeom>
            <a:avLst/>
            <a:gdLst/>
            <a:ahLst/>
            <a:cxnLst/>
            <a:rect l="l" t="t" r="r" b="b"/>
            <a:pathLst>
              <a:path w="9776460" h="3878579">
                <a:moveTo>
                  <a:pt x="0" y="3878579"/>
                </a:moveTo>
                <a:lnTo>
                  <a:pt x="15239" y="3863340"/>
                </a:lnTo>
                <a:lnTo>
                  <a:pt x="22859" y="3855720"/>
                </a:lnTo>
                <a:lnTo>
                  <a:pt x="30479" y="3810000"/>
                </a:lnTo>
                <a:lnTo>
                  <a:pt x="38100" y="3787140"/>
                </a:lnTo>
                <a:lnTo>
                  <a:pt x="45719" y="3771900"/>
                </a:lnTo>
                <a:lnTo>
                  <a:pt x="53339" y="3764279"/>
                </a:lnTo>
                <a:lnTo>
                  <a:pt x="68579" y="3764279"/>
                </a:lnTo>
                <a:lnTo>
                  <a:pt x="76200" y="3749040"/>
                </a:lnTo>
                <a:lnTo>
                  <a:pt x="83819" y="3741420"/>
                </a:lnTo>
                <a:lnTo>
                  <a:pt x="91439" y="3741420"/>
                </a:lnTo>
                <a:lnTo>
                  <a:pt x="99059" y="3733800"/>
                </a:lnTo>
                <a:lnTo>
                  <a:pt x="114300" y="3733800"/>
                </a:lnTo>
                <a:lnTo>
                  <a:pt x="121919" y="3726179"/>
                </a:lnTo>
                <a:lnTo>
                  <a:pt x="129539" y="3718560"/>
                </a:lnTo>
                <a:lnTo>
                  <a:pt x="137159" y="3695700"/>
                </a:lnTo>
                <a:lnTo>
                  <a:pt x="144779" y="3688079"/>
                </a:lnTo>
                <a:lnTo>
                  <a:pt x="160019" y="3680460"/>
                </a:lnTo>
                <a:lnTo>
                  <a:pt x="167639" y="3672840"/>
                </a:lnTo>
                <a:lnTo>
                  <a:pt x="182879" y="3665220"/>
                </a:lnTo>
                <a:lnTo>
                  <a:pt x="190500" y="3665220"/>
                </a:lnTo>
                <a:lnTo>
                  <a:pt x="198119" y="3649979"/>
                </a:lnTo>
                <a:lnTo>
                  <a:pt x="220979" y="3649979"/>
                </a:lnTo>
                <a:lnTo>
                  <a:pt x="236219" y="3649979"/>
                </a:lnTo>
                <a:lnTo>
                  <a:pt x="243839" y="3634740"/>
                </a:lnTo>
                <a:lnTo>
                  <a:pt x="259079" y="3634740"/>
                </a:lnTo>
                <a:lnTo>
                  <a:pt x="266700" y="3619500"/>
                </a:lnTo>
                <a:lnTo>
                  <a:pt x="274319" y="3604260"/>
                </a:lnTo>
                <a:lnTo>
                  <a:pt x="281939" y="3589020"/>
                </a:lnTo>
                <a:lnTo>
                  <a:pt x="289559" y="3589020"/>
                </a:lnTo>
                <a:lnTo>
                  <a:pt x="304800" y="3589020"/>
                </a:lnTo>
                <a:lnTo>
                  <a:pt x="312419" y="3581400"/>
                </a:lnTo>
                <a:lnTo>
                  <a:pt x="320039" y="3566160"/>
                </a:lnTo>
                <a:lnTo>
                  <a:pt x="327659" y="3566160"/>
                </a:lnTo>
                <a:lnTo>
                  <a:pt x="335279" y="3566160"/>
                </a:lnTo>
                <a:lnTo>
                  <a:pt x="342900" y="3566160"/>
                </a:lnTo>
                <a:lnTo>
                  <a:pt x="358139" y="3558540"/>
                </a:lnTo>
                <a:lnTo>
                  <a:pt x="365759" y="3558540"/>
                </a:lnTo>
                <a:lnTo>
                  <a:pt x="373379" y="3528060"/>
                </a:lnTo>
                <a:lnTo>
                  <a:pt x="388619" y="3520440"/>
                </a:lnTo>
                <a:lnTo>
                  <a:pt x="411479" y="3512820"/>
                </a:lnTo>
                <a:lnTo>
                  <a:pt x="419100" y="3505200"/>
                </a:lnTo>
                <a:lnTo>
                  <a:pt x="426719" y="3497579"/>
                </a:lnTo>
                <a:lnTo>
                  <a:pt x="434339" y="3489960"/>
                </a:lnTo>
                <a:lnTo>
                  <a:pt x="441959" y="3474720"/>
                </a:lnTo>
                <a:lnTo>
                  <a:pt x="457200" y="3467100"/>
                </a:lnTo>
                <a:lnTo>
                  <a:pt x="464819" y="3459479"/>
                </a:lnTo>
                <a:lnTo>
                  <a:pt x="472439" y="3451860"/>
                </a:lnTo>
                <a:lnTo>
                  <a:pt x="480059" y="3444240"/>
                </a:lnTo>
                <a:lnTo>
                  <a:pt x="487680" y="3436620"/>
                </a:lnTo>
                <a:lnTo>
                  <a:pt x="502919" y="3429000"/>
                </a:lnTo>
                <a:lnTo>
                  <a:pt x="510539" y="3421379"/>
                </a:lnTo>
                <a:lnTo>
                  <a:pt x="518159" y="3413760"/>
                </a:lnTo>
                <a:lnTo>
                  <a:pt x="525780" y="3413760"/>
                </a:lnTo>
                <a:lnTo>
                  <a:pt x="533400" y="3406140"/>
                </a:lnTo>
                <a:lnTo>
                  <a:pt x="556259" y="3406140"/>
                </a:lnTo>
                <a:lnTo>
                  <a:pt x="563880" y="3406140"/>
                </a:lnTo>
                <a:lnTo>
                  <a:pt x="571500" y="3390900"/>
                </a:lnTo>
                <a:lnTo>
                  <a:pt x="579119" y="3383279"/>
                </a:lnTo>
                <a:lnTo>
                  <a:pt x="586739" y="3375660"/>
                </a:lnTo>
                <a:lnTo>
                  <a:pt x="601980" y="3360420"/>
                </a:lnTo>
                <a:lnTo>
                  <a:pt x="609600" y="3352800"/>
                </a:lnTo>
                <a:lnTo>
                  <a:pt x="617219" y="3337560"/>
                </a:lnTo>
                <a:lnTo>
                  <a:pt x="624839" y="3337560"/>
                </a:lnTo>
                <a:lnTo>
                  <a:pt x="632459" y="3329940"/>
                </a:lnTo>
                <a:lnTo>
                  <a:pt x="647700" y="3329940"/>
                </a:lnTo>
                <a:lnTo>
                  <a:pt x="655319" y="3314700"/>
                </a:lnTo>
                <a:lnTo>
                  <a:pt x="662939" y="3307079"/>
                </a:lnTo>
                <a:lnTo>
                  <a:pt x="670559" y="3307079"/>
                </a:lnTo>
                <a:lnTo>
                  <a:pt x="678180" y="3307079"/>
                </a:lnTo>
                <a:lnTo>
                  <a:pt x="693419" y="3299460"/>
                </a:lnTo>
                <a:lnTo>
                  <a:pt x="701039" y="3291840"/>
                </a:lnTo>
                <a:lnTo>
                  <a:pt x="708659" y="3276600"/>
                </a:lnTo>
                <a:lnTo>
                  <a:pt x="716280" y="3276600"/>
                </a:lnTo>
                <a:lnTo>
                  <a:pt x="723900" y="3268979"/>
                </a:lnTo>
                <a:lnTo>
                  <a:pt x="731519" y="3261360"/>
                </a:lnTo>
                <a:lnTo>
                  <a:pt x="746759" y="3261360"/>
                </a:lnTo>
                <a:lnTo>
                  <a:pt x="754380" y="3246120"/>
                </a:lnTo>
                <a:lnTo>
                  <a:pt x="762000" y="3238500"/>
                </a:lnTo>
                <a:lnTo>
                  <a:pt x="769619" y="3230880"/>
                </a:lnTo>
                <a:lnTo>
                  <a:pt x="777239" y="3223260"/>
                </a:lnTo>
                <a:lnTo>
                  <a:pt x="792480" y="3223260"/>
                </a:lnTo>
                <a:lnTo>
                  <a:pt x="800100" y="3208020"/>
                </a:lnTo>
                <a:lnTo>
                  <a:pt x="807719" y="3200400"/>
                </a:lnTo>
                <a:lnTo>
                  <a:pt x="815339" y="3192780"/>
                </a:lnTo>
                <a:lnTo>
                  <a:pt x="822959" y="3185160"/>
                </a:lnTo>
                <a:lnTo>
                  <a:pt x="838200" y="3177540"/>
                </a:lnTo>
                <a:lnTo>
                  <a:pt x="845819" y="3177540"/>
                </a:lnTo>
                <a:lnTo>
                  <a:pt x="853439" y="3177540"/>
                </a:lnTo>
                <a:lnTo>
                  <a:pt x="861059" y="3169920"/>
                </a:lnTo>
                <a:lnTo>
                  <a:pt x="868680" y="3169920"/>
                </a:lnTo>
                <a:lnTo>
                  <a:pt x="876300" y="3162300"/>
                </a:lnTo>
                <a:lnTo>
                  <a:pt x="891539" y="3154680"/>
                </a:lnTo>
                <a:lnTo>
                  <a:pt x="899159" y="3147060"/>
                </a:lnTo>
                <a:lnTo>
                  <a:pt x="906780" y="3131820"/>
                </a:lnTo>
                <a:lnTo>
                  <a:pt x="922019" y="3124200"/>
                </a:lnTo>
                <a:lnTo>
                  <a:pt x="937259" y="3124200"/>
                </a:lnTo>
                <a:lnTo>
                  <a:pt x="952500" y="3124200"/>
                </a:lnTo>
                <a:lnTo>
                  <a:pt x="960119" y="3124200"/>
                </a:lnTo>
                <a:lnTo>
                  <a:pt x="967739" y="3108960"/>
                </a:lnTo>
                <a:lnTo>
                  <a:pt x="998219" y="3093720"/>
                </a:lnTo>
                <a:lnTo>
                  <a:pt x="1005839" y="3093720"/>
                </a:lnTo>
                <a:lnTo>
                  <a:pt x="1013459" y="3093720"/>
                </a:lnTo>
                <a:lnTo>
                  <a:pt x="1021080" y="3086100"/>
                </a:lnTo>
                <a:lnTo>
                  <a:pt x="1036319" y="3078480"/>
                </a:lnTo>
                <a:lnTo>
                  <a:pt x="1043939" y="3078480"/>
                </a:lnTo>
                <a:lnTo>
                  <a:pt x="1051559" y="3063240"/>
                </a:lnTo>
                <a:lnTo>
                  <a:pt x="1059180" y="3048000"/>
                </a:lnTo>
                <a:lnTo>
                  <a:pt x="1066800" y="3048000"/>
                </a:lnTo>
                <a:lnTo>
                  <a:pt x="1082039" y="3040380"/>
                </a:lnTo>
                <a:lnTo>
                  <a:pt x="1089659" y="3040380"/>
                </a:lnTo>
                <a:lnTo>
                  <a:pt x="1097280" y="3025140"/>
                </a:lnTo>
                <a:lnTo>
                  <a:pt x="1104900" y="3025140"/>
                </a:lnTo>
                <a:lnTo>
                  <a:pt x="1120139" y="3009900"/>
                </a:lnTo>
                <a:lnTo>
                  <a:pt x="1135380" y="3009900"/>
                </a:lnTo>
                <a:lnTo>
                  <a:pt x="1143000" y="3002280"/>
                </a:lnTo>
                <a:lnTo>
                  <a:pt x="1158239" y="3002280"/>
                </a:lnTo>
                <a:lnTo>
                  <a:pt x="1188720" y="2994660"/>
                </a:lnTo>
                <a:lnTo>
                  <a:pt x="1196339" y="2994660"/>
                </a:lnTo>
                <a:lnTo>
                  <a:pt x="1203959" y="2987040"/>
                </a:lnTo>
                <a:lnTo>
                  <a:pt x="1211580" y="2979420"/>
                </a:lnTo>
                <a:lnTo>
                  <a:pt x="1234439" y="2971800"/>
                </a:lnTo>
                <a:lnTo>
                  <a:pt x="1242059" y="2971800"/>
                </a:lnTo>
                <a:lnTo>
                  <a:pt x="1249680" y="2964180"/>
                </a:lnTo>
                <a:lnTo>
                  <a:pt x="1257300" y="2956560"/>
                </a:lnTo>
                <a:lnTo>
                  <a:pt x="1264920" y="2956560"/>
                </a:lnTo>
                <a:lnTo>
                  <a:pt x="1280159" y="2948940"/>
                </a:lnTo>
                <a:lnTo>
                  <a:pt x="1287780" y="2941320"/>
                </a:lnTo>
                <a:lnTo>
                  <a:pt x="1295400" y="2933700"/>
                </a:lnTo>
                <a:lnTo>
                  <a:pt x="1303020" y="2933700"/>
                </a:lnTo>
                <a:lnTo>
                  <a:pt x="1310639" y="2926080"/>
                </a:lnTo>
                <a:lnTo>
                  <a:pt x="1325880" y="2926080"/>
                </a:lnTo>
                <a:lnTo>
                  <a:pt x="1333500" y="2918460"/>
                </a:lnTo>
                <a:lnTo>
                  <a:pt x="1341120" y="2918460"/>
                </a:lnTo>
                <a:lnTo>
                  <a:pt x="1348739" y="2918460"/>
                </a:lnTo>
                <a:lnTo>
                  <a:pt x="1356359" y="2918460"/>
                </a:lnTo>
                <a:lnTo>
                  <a:pt x="1379220" y="2918460"/>
                </a:lnTo>
                <a:lnTo>
                  <a:pt x="1394459" y="2903220"/>
                </a:lnTo>
                <a:lnTo>
                  <a:pt x="1402080" y="2880360"/>
                </a:lnTo>
                <a:lnTo>
                  <a:pt x="1409700" y="2872740"/>
                </a:lnTo>
                <a:lnTo>
                  <a:pt x="1424939" y="2865120"/>
                </a:lnTo>
                <a:lnTo>
                  <a:pt x="1432559" y="2865120"/>
                </a:lnTo>
                <a:lnTo>
                  <a:pt x="1440180" y="2857500"/>
                </a:lnTo>
                <a:lnTo>
                  <a:pt x="1470659" y="2857500"/>
                </a:lnTo>
                <a:lnTo>
                  <a:pt x="1478280" y="2857500"/>
                </a:lnTo>
                <a:lnTo>
                  <a:pt x="1501139" y="2857500"/>
                </a:lnTo>
                <a:lnTo>
                  <a:pt x="1508759" y="2857500"/>
                </a:lnTo>
                <a:lnTo>
                  <a:pt x="1524000" y="2842260"/>
                </a:lnTo>
                <a:lnTo>
                  <a:pt x="1531620" y="2842260"/>
                </a:lnTo>
                <a:lnTo>
                  <a:pt x="1539239" y="2834640"/>
                </a:lnTo>
                <a:lnTo>
                  <a:pt x="1546859" y="2827020"/>
                </a:lnTo>
                <a:lnTo>
                  <a:pt x="1554480" y="2811780"/>
                </a:lnTo>
                <a:lnTo>
                  <a:pt x="1569720" y="2804160"/>
                </a:lnTo>
                <a:lnTo>
                  <a:pt x="1577339" y="2804160"/>
                </a:lnTo>
                <a:lnTo>
                  <a:pt x="1584959" y="2804160"/>
                </a:lnTo>
                <a:lnTo>
                  <a:pt x="1592580" y="2804160"/>
                </a:lnTo>
                <a:lnTo>
                  <a:pt x="1600200" y="2804160"/>
                </a:lnTo>
                <a:lnTo>
                  <a:pt x="1615439" y="2796540"/>
                </a:lnTo>
                <a:lnTo>
                  <a:pt x="1623059" y="2788920"/>
                </a:lnTo>
                <a:lnTo>
                  <a:pt x="1630680" y="2788920"/>
                </a:lnTo>
                <a:lnTo>
                  <a:pt x="1638300" y="2788920"/>
                </a:lnTo>
                <a:lnTo>
                  <a:pt x="1645920" y="2781300"/>
                </a:lnTo>
                <a:lnTo>
                  <a:pt x="1653539" y="2781300"/>
                </a:lnTo>
                <a:lnTo>
                  <a:pt x="1668780" y="2773680"/>
                </a:lnTo>
                <a:lnTo>
                  <a:pt x="1676400" y="2773680"/>
                </a:lnTo>
                <a:lnTo>
                  <a:pt x="1684020" y="2773680"/>
                </a:lnTo>
                <a:lnTo>
                  <a:pt x="1691639" y="2766060"/>
                </a:lnTo>
                <a:lnTo>
                  <a:pt x="1699259" y="2743200"/>
                </a:lnTo>
                <a:lnTo>
                  <a:pt x="1714500" y="2743200"/>
                </a:lnTo>
                <a:lnTo>
                  <a:pt x="1722120" y="2727960"/>
                </a:lnTo>
                <a:lnTo>
                  <a:pt x="1729739" y="2712720"/>
                </a:lnTo>
                <a:lnTo>
                  <a:pt x="1737359" y="2705100"/>
                </a:lnTo>
                <a:lnTo>
                  <a:pt x="1744980" y="2697480"/>
                </a:lnTo>
                <a:lnTo>
                  <a:pt x="1760220" y="2697480"/>
                </a:lnTo>
                <a:lnTo>
                  <a:pt x="1767839" y="2689860"/>
                </a:lnTo>
                <a:lnTo>
                  <a:pt x="1783080" y="2682240"/>
                </a:lnTo>
                <a:lnTo>
                  <a:pt x="1798320" y="2674620"/>
                </a:lnTo>
                <a:lnTo>
                  <a:pt x="1813559" y="2659380"/>
                </a:lnTo>
                <a:lnTo>
                  <a:pt x="1821180" y="2659380"/>
                </a:lnTo>
                <a:lnTo>
                  <a:pt x="1828800" y="2659380"/>
                </a:lnTo>
                <a:lnTo>
                  <a:pt x="1836420" y="2659380"/>
                </a:lnTo>
                <a:lnTo>
                  <a:pt x="1844039" y="2659380"/>
                </a:lnTo>
                <a:lnTo>
                  <a:pt x="1859280" y="2644140"/>
                </a:lnTo>
                <a:lnTo>
                  <a:pt x="1874520" y="2621280"/>
                </a:lnTo>
                <a:lnTo>
                  <a:pt x="1882139" y="2606040"/>
                </a:lnTo>
                <a:lnTo>
                  <a:pt x="1889759" y="2606040"/>
                </a:lnTo>
                <a:lnTo>
                  <a:pt x="1912620" y="2606040"/>
                </a:lnTo>
                <a:lnTo>
                  <a:pt x="1935480" y="2598420"/>
                </a:lnTo>
                <a:lnTo>
                  <a:pt x="1943100" y="2598420"/>
                </a:lnTo>
                <a:lnTo>
                  <a:pt x="1958339" y="2598420"/>
                </a:lnTo>
                <a:lnTo>
                  <a:pt x="1965959" y="2590800"/>
                </a:lnTo>
                <a:lnTo>
                  <a:pt x="1973580" y="2590800"/>
                </a:lnTo>
                <a:lnTo>
                  <a:pt x="1981200" y="2583180"/>
                </a:lnTo>
                <a:lnTo>
                  <a:pt x="1988820" y="2575560"/>
                </a:lnTo>
                <a:lnTo>
                  <a:pt x="2004059" y="2575560"/>
                </a:lnTo>
                <a:lnTo>
                  <a:pt x="2019300" y="2575560"/>
                </a:lnTo>
                <a:lnTo>
                  <a:pt x="2026920" y="2567940"/>
                </a:lnTo>
                <a:lnTo>
                  <a:pt x="2034539" y="2560320"/>
                </a:lnTo>
                <a:lnTo>
                  <a:pt x="2057400" y="2560320"/>
                </a:lnTo>
                <a:lnTo>
                  <a:pt x="2065020" y="2545080"/>
                </a:lnTo>
                <a:lnTo>
                  <a:pt x="2072639" y="2545080"/>
                </a:lnTo>
                <a:lnTo>
                  <a:pt x="2080259" y="2545080"/>
                </a:lnTo>
                <a:lnTo>
                  <a:pt x="2087880" y="2545080"/>
                </a:lnTo>
                <a:lnTo>
                  <a:pt x="2103120" y="2537460"/>
                </a:lnTo>
                <a:lnTo>
                  <a:pt x="2110740" y="2537460"/>
                </a:lnTo>
                <a:lnTo>
                  <a:pt x="2118360" y="2529840"/>
                </a:lnTo>
                <a:lnTo>
                  <a:pt x="2125980" y="2522220"/>
                </a:lnTo>
                <a:lnTo>
                  <a:pt x="2133599" y="2514600"/>
                </a:lnTo>
                <a:lnTo>
                  <a:pt x="2148840" y="2514600"/>
                </a:lnTo>
                <a:lnTo>
                  <a:pt x="2156460" y="2506980"/>
                </a:lnTo>
                <a:lnTo>
                  <a:pt x="2164080" y="2499360"/>
                </a:lnTo>
                <a:lnTo>
                  <a:pt x="2171699" y="2484120"/>
                </a:lnTo>
                <a:lnTo>
                  <a:pt x="2179320" y="2476500"/>
                </a:lnTo>
                <a:lnTo>
                  <a:pt x="2186940" y="2468880"/>
                </a:lnTo>
                <a:lnTo>
                  <a:pt x="2202180" y="2461260"/>
                </a:lnTo>
                <a:lnTo>
                  <a:pt x="2217420" y="2461260"/>
                </a:lnTo>
                <a:lnTo>
                  <a:pt x="2225040" y="2453640"/>
                </a:lnTo>
                <a:lnTo>
                  <a:pt x="2232660" y="2438400"/>
                </a:lnTo>
                <a:lnTo>
                  <a:pt x="2247899" y="2430780"/>
                </a:lnTo>
                <a:lnTo>
                  <a:pt x="2255520" y="2430780"/>
                </a:lnTo>
                <a:lnTo>
                  <a:pt x="2263140" y="2430780"/>
                </a:lnTo>
                <a:lnTo>
                  <a:pt x="2270760" y="2430780"/>
                </a:lnTo>
                <a:lnTo>
                  <a:pt x="2278380" y="2415540"/>
                </a:lnTo>
                <a:lnTo>
                  <a:pt x="2293620" y="2415540"/>
                </a:lnTo>
                <a:lnTo>
                  <a:pt x="2301240" y="2407920"/>
                </a:lnTo>
                <a:lnTo>
                  <a:pt x="2308860" y="2392680"/>
                </a:lnTo>
                <a:lnTo>
                  <a:pt x="2316480" y="2385060"/>
                </a:lnTo>
                <a:lnTo>
                  <a:pt x="2324099" y="2377440"/>
                </a:lnTo>
                <a:lnTo>
                  <a:pt x="2331720" y="2369820"/>
                </a:lnTo>
                <a:lnTo>
                  <a:pt x="2346960" y="2369820"/>
                </a:lnTo>
                <a:lnTo>
                  <a:pt x="2354580" y="2362200"/>
                </a:lnTo>
                <a:lnTo>
                  <a:pt x="2362199" y="2354580"/>
                </a:lnTo>
                <a:lnTo>
                  <a:pt x="2369820" y="2346960"/>
                </a:lnTo>
                <a:lnTo>
                  <a:pt x="2377440" y="2346960"/>
                </a:lnTo>
                <a:lnTo>
                  <a:pt x="2400299" y="2346960"/>
                </a:lnTo>
                <a:lnTo>
                  <a:pt x="2415540" y="2339340"/>
                </a:lnTo>
                <a:lnTo>
                  <a:pt x="2423160" y="2331720"/>
                </a:lnTo>
                <a:lnTo>
                  <a:pt x="2438399" y="2331720"/>
                </a:lnTo>
                <a:lnTo>
                  <a:pt x="2446020" y="2324100"/>
                </a:lnTo>
                <a:lnTo>
                  <a:pt x="2453640" y="2324100"/>
                </a:lnTo>
                <a:lnTo>
                  <a:pt x="2461260" y="2324100"/>
                </a:lnTo>
                <a:lnTo>
                  <a:pt x="2476499" y="2324100"/>
                </a:lnTo>
                <a:lnTo>
                  <a:pt x="2491740" y="2324100"/>
                </a:lnTo>
                <a:lnTo>
                  <a:pt x="2545080" y="2316480"/>
                </a:lnTo>
                <a:lnTo>
                  <a:pt x="2552699" y="2316480"/>
                </a:lnTo>
                <a:lnTo>
                  <a:pt x="2560320" y="2316480"/>
                </a:lnTo>
                <a:lnTo>
                  <a:pt x="2567940" y="2308860"/>
                </a:lnTo>
                <a:lnTo>
                  <a:pt x="2575560" y="2301240"/>
                </a:lnTo>
                <a:lnTo>
                  <a:pt x="2606040" y="2301240"/>
                </a:lnTo>
                <a:lnTo>
                  <a:pt x="2621280" y="2286000"/>
                </a:lnTo>
                <a:lnTo>
                  <a:pt x="2636520" y="2286000"/>
                </a:lnTo>
                <a:lnTo>
                  <a:pt x="2644140" y="2278380"/>
                </a:lnTo>
                <a:lnTo>
                  <a:pt x="2651760" y="2270760"/>
                </a:lnTo>
                <a:lnTo>
                  <a:pt x="2659380" y="2263140"/>
                </a:lnTo>
                <a:lnTo>
                  <a:pt x="2666999" y="2263140"/>
                </a:lnTo>
                <a:lnTo>
                  <a:pt x="2682240" y="2263140"/>
                </a:lnTo>
                <a:lnTo>
                  <a:pt x="2689860" y="2263140"/>
                </a:lnTo>
                <a:lnTo>
                  <a:pt x="2697480" y="2255520"/>
                </a:lnTo>
                <a:lnTo>
                  <a:pt x="2720340" y="2255520"/>
                </a:lnTo>
                <a:lnTo>
                  <a:pt x="2735580" y="2247900"/>
                </a:lnTo>
                <a:lnTo>
                  <a:pt x="2743199" y="2225040"/>
                </a:lnTo>
                <a:lnTo>
                  <a:pt x="2750820" y="2225040"/>
                </a:lnTo>
                <a:lnTo>
                  <a:pt x="2758440" y="2217420"/>
                </a:lnTo>
                <a:lnTo>
                  <a:pt x="2766060" y="2217420"/>
                </a:lnTo>
                <a:lnTo>
                  <a:pt x="2781299" y="2217420"/>
                </a:lnTo>
                <a:lnTo>
                  <a:pt x="2788920" y="2202180"/>
                </a:lnTo>
                <a:lnTo>
                  <a:pt x="2796540" y="2194560"/>
                </a:lnTo>
                <a:lnTo>
                  <a:pt x="2811780" y="2186940"/>
                </a:lnTo>
                <a:lnTo>
                  <a:pt x="2842260" y="2186940"/>
                </a:lnTo>
                <a:lnTo>
                  <a:pt x="2849880" y="2179320"/>
                </a:lnTo>
                <a:lnTo>
                  <a:pt x="2857499" y="2179320"/>
                </a:lnTo>
                <a:lnTo>
                  <a:pt x="2865120" y="2164080"/>
                </a:lnTo>
                <a:lnTo>
                  <a:pt x="2880360" y="2164080"/>
                </a:lnTo>
                <a:lnTo>
                  <a:pt x="2887980" y="2148840"/>
                </a:lnTo>
                <a:lnTo>
                  <a:pt x="2910840" y="2141220"/>
                </a:lnTo>
                <a:lnTo>
                  <a:pt x="2933699" y="2141220"/>
                </a:lnTo>
                <a:lnTo>
                  <a:pt x="2941320" y="2141220"/>
                </a:lnTo>
                <a:lnTo>
                  <a:pt x="2956560" y="2141220"/>
                </a:lnTo>
                <a:lnTo>
                  <a:pt x="2971799" y="2141220"/>
                </a:lnTo>
                <a:lnTo>
                  <a:pt x="2979420" y="2141220"/>
                </a:lnTo>
                <a:lnTo>
                  <a:pt x="2987040" y="2141220"/>
                </a:lnTo>
                <a:lnTo>
                  <a:pt x="2994660" y="2125980"/>
                </a:lnTo>
                <a:lnTo>
                  <a:pt x="3002280" y="2125980"/>
                </a:lnTo>
                <a:lnTo>
                  <a:pt x="3009899" y="2125980"/>
                </a:lnTo>
                <a:lnTo>
                  <a:pt x="3025140" y="2125980"/>
                </a:lnTo>
                <a:lnTo>
                  <a:pt x="3032760" y="2118360"/>
                </a:lnTo>
                <a:lnTo>
                  <a:pt x="3047999" y="2110740"/>
                </a:lnTo>
                <a:lnTo>
                  <a:pt x="3055620" y="2110740"/>
                </a:lnTo>
                <a:lnTo>
                  <a:pt x="3070860" y="2110740"/>
                </a:lnTo>
                <a:lnTo>
                  <a:pt x="3078480" y="2103120"/>
                </a:lnTo>
                <a:lnTo>
                  <a:pt x="3086099" y="2103120"/>
                </a:lnTo>
                <a:lnTo>
                  <a:pt x="3093720" y="2087880"/>
                </a:lnTo>
                <a:lnTo>
                  <a:pt x="3101340" y="2087880"/>
                </a:lnTo>
                <a:lnTo>
                  <a:pt x="3108960" y="2087880"/>
                </a:lnTo>
                <a:lnTo>
                  <a:pt x="3154680" y="2072640"/>
                </a:lnTo>
                <a:lnTo>
                  <a:pt x="3177540" y="2049780"/>
                </a:lnTo>
                <a:lnTo>
                  <a:pt x="3185160" y="2049780"/>
                </a:lnTo>
                <a:lnTo>
                  <a:pt x="3192780" y="2049780"/>
                </a:lnTo>
                <a:lnTo>
                  <a:pt x="3200399" y="2042160"/>
                </a:lnTo>
                <a:lnTo>
                  <a:pt x="3223260" y="2034540"/>
                </a:lnTo>
                <a:lnTo>
                  <a:pt x="3238499" y="2034540"/>
                </a:lnTo>
                <a:lnTo>
                  <a:pt x="3246120" y="2011680"/>
                </a:lnTo>
                <a:lnTo>
                  <a:pt x="3253740" y="2004060"/>
                </a:lnTo>
                <a:lnTo>
                  <a:pt x="3268979" y="1996440"/>
                </a:lnTo>
                <a:lnTo>
                  <a:pt x="3276600" y="1988820"/>
                </a:lnTo>
                <a:lnTo>
                  <a:pt x="3284220" y="1988820"/>
                </a:lnTo>
                <a:lnTo>
                  <a:pt x="3299459" y="1988820"/>
                </a:lnTo>
                <a:lnTo>
                  <a:pt x="3314700" y="1981200"/>
                </a:lnTo>
                <a:lnTo>
                  <a:pt x="3322320" y="1973580"/>
                </a:lnTo>
                <a:lnTo>
                  <a:pt x="3329940" y="1965960"/>
                </a:lnTo>
                <a:lnTo>
                  <a:pt x="3337559" y="1958340"/>
                </a:lnTo>
                <a:lnTo>
                  <a:pt x="3360420" y="1958340"/>
                </a:lnTo>
                <a:lnTo>
                  <a:pt x="3368040" y="1958340"/>
                </a:lnTo>
                <a:lnTo>
                  <a:pt x="3383279" y="1950720"/>
                </a:lnTo>
                <a:lnTo>
                  <a:pt x="3390900" y="1943100"/>
                </a:lnTo>
                <a:lnTo>
                  <a:pt x="3398520" y="1935480"/>
                </a:lnTo>
                <a:lnTo>
                  <a:pt x="3413759" y="1927860"/>
                </a:lnTo>
                <a:lnTo>
                  <a:pt x="3421379" y="1920240"/>
                </a:lnTo>
                <a:lnTo>
                  <a:pt x="3429000" y="1905000"/>
                </a:lnTo>
                <a:lnTo>
                  <a:pt x="3444240" y="1897380"/>
                </a:lnTo>
                <a:lnTo>
                  <a:pt x="3467100" y="1889760"/>
                </a:lnTo>
                <a:lnTo>
                  <a:pt x="3482340" y="1889760"/>
                </a:lnTo>
                <a:lnTo>
                  <a:pt x="3489959" y="1889760"/>
                </a:lnTo>
                <a:lnTo>
                  <a:pt x="3528059" y="1889760"/>
                </a:lnTo>
                <a:lnTo>
                  <a:pt x="3543300" y="1874520"/>
                </a:lnTo>
                <a:lnTo>
                  <a:pt x="3558540" y="1874520"/>
                </a:lnTo>
                <a:lnTo>
                  <a:pt x="3573779" y="1874520"/>
                </a:lnTo>
                <a:lnTo>
                  <a:pt x="3581400" y="1874520"/>
                </a:lnTo>
                <a:lnTo>
                  <a:pt x="3619500" y="1866900"/>
                </a:lnTo>
                <a:lnTo>
                  <a:pt x="3627120" y="1851660"/>
                </a:lnTo>
                <a:lnTo>
                  <a:pt x="3634740" y="1844040"/>
                </a:lnTo>
                <a:lnTo>
                  <a:pt x="3657600" y="1836420"/>
                </a:lnTo>
                <a:lnTo>
                  <a:pt x="3665220" y="1828800"/>
                </a:lnTo>
                <a:lnTo>
                  <a:pt x="3680459" y="1828800"/>
                </a:lnTo>
                <a:lnTo>
                  <a:pt x="3688079" y="1813560"/>
                </a:lnTo>
                <a:lnTo>
                  <a:pt x="3710940" y="1805940"/>
                </a:lnTo>
                <a:lnTo>
                  <a:pt x="3718559" y="1798320"/>
                </a:lnTo>
                <a:lnTo>
                  <a:pt x="3726179" y="1798320"/>
                </a:lnTo>
                <a:lnTo>
                  <a:pt x="3733800" y="1790700"/>
                </a:lnTo>
                <a:lnTo>
                  <a:pt x="3749040" y="1783080"/>
                </a:lnTo>
                <a:lnTo>
                  <a:pt x="3756659" y="1783080"/>
                </a:lnTo>
                <a:lnTo>
                  <a:pt x="3764279" y="1783080"/>
                </a:lnTo>
                <a:lnTo>
                  <a:pt x="3787140" y="1775460"/>
                </a:lnTo>
                <a:lnTo>
                  <a:pt x="3802379" y="1767840"/>
                </a:lnTo>
                <a:lnTo>
                  <a:pt x="3810000" y="1752600"/>
                </a:lnTo>
                <a:lnTo>
                  <a:pt x="3817620" y="1752600"/>
                </a:lnTo>
                <a:lnTo>
                  <a:pt x="3893820" y="1752600"/>
                </a:lnTo>
                <a:lnTo>
                  <a:pt x="3909059" y="1744980"/>
                </a:lnTo>
                <a:lnTo>
                  <a:pt x="3916679" y="1737360"/>
                </a:lnTo>
                <a:lnTo>
                  <a:pt x="3931920" y="1729740"/>
                </a:lnTo>
                <a:lnTo>
                  <a:pt x="3947159" y="1729740"/>
                </a:lnTo>
                <a:lnTo>
                  <a:pt x="3962400" y="1722120"/>
                </a:lnTo>
                <a:lnTo>
                  <a:pt x="3970020" y="1722120"/>
                </a:lnTo>
                <a:lnTo>
                  <a:pt x="3977640" y="1722120"/>
                </a:lnTo>
                <a:lnTo>
                  <a:pt x="3992879" y="1722120"/>
                </a:lnTo>
                <a:lnTo>
                  <a:pt x="4000500" y="1722120"/>
                </a:lnTo>
                <a:lnTo>
                  <a:pt x="4008120" y="1706880"/>
                </a:lnTo>
                <a:lnTo>
                  <a:pt x="4015740" y="1699260"/>
                </a:lnTo>
                <a:lnTo>
                  <a:pt x="4023359" y="1691640"/>
                </a:lnTo>
                <a:lnTo>
                  <a:pt x="4038600" y="1684020"/>
                </a:lnTo>
                <a:lnTo>
                  <a:pt x="4046220" y="1684020"/>
                </a:lnTo>
                <a:lnTo>
                  <a:pt x="4053840" y="1676400"/>
                </a:lnTo>
                <a:lnTo>
                  <a:pt x="4061459" y="1676400"/>
                </a:lnTo>
                <a:lnTo>
                  <a:pt x="4069079" y="1668780"/>
                </a:lnTo>
                <a:lnTo>
                  <a:pt x="4076700" y="1661160"/>
                </a:lnTo>
                <a:lnTo>
                  <a:pt x="4091940" y="1661160"/>
                </a:lnTo>
                <a:lnTo>
                  <a:pt x="4107179" y="1653540"/>
                </a:lnTo>
                <a:lnTo>
                  <a:pt x="4114800" y="1645920"/>
                </a:lnTo>
                <a:lnTo>
                  <a:pt x="4145279" y="1638300"/>
                </a:lnTo>
                <a:lnTo>
                  <a:pt x="4152900" y="1638300"/>
                </a:lnTo>
                <a:lnTo>
                  <a:pt x="4160520" y="1638300"/>
                </a:lnTo>
                <a:lnTo>
                  <a:pt x="4168140" y="1638300"/>
                </a:lnTo>
                <a:lnTo>
                  <a:pt x="4183379" y="1630680"/>
                </a:lnTo>
                <a:lnTo>
                  <a:pt x="4206240" y="1623060"/>
                </a:lnTo>
                <a:lnTo>
                  <a:pt x="4213859" y="1623060"/>
                </a:lnTo>
                <a:lnTo>
                  <a:pt x="4221480" y="1615440"/>
                </a:lnTo>
                <a:lnTo>
                  <a:pt x="4244340" y="1615440"/>
                </a:lnTo>
                <a:lnTo>
                  <a:pt x="4251959" y="1607820"/>
                </a:lnTo>
                <a:lnTo>
                  <a:pt x="4259580" y="1607820"/>
                </a:lnTo>
                <a:lnTo>
                  <a:pt x="4267200" y="1592580"/>
                </a:lnTo>
                <a:lnTo>
                  <a:pt x="4290059" y="1592580"/>
                </a:lnTo>
                <a:lnTo>
                  <a:pt x="4305300" y="1592580"/>
                </a:lnTo>
                <a:lnTo>
                  <a:pt x="4312920" y="1592580"/>
                </a:lnTo>
                <a:lnTo>
                  <a:pt x="4351020" y="1592580"/>
                </a:lnTo>
                <a:lnTo>
                  <a:pt x="4366259" y="1592580"/>
                </a:lnTo>
                <a:lnTo>
                  <a:pt x="4389120" y="1584960"/>
                </a:lnTo>
                <a:lnTo>
                  <a:pt x="4396740" y="1584960"/>
                </a:lnTo>
                <a:lnTo>
                  <a:pt x="4404359" y="1584960"/>
                </a:lnTo>
                <a:lnTo>
                  <a:pt x="4411980" y="1577340"/>
                </a:lnTo>
                <a:lnTo>
                  <a:pt x="4434840" y="1569720"/>
                </a:lnTo>
                <a:lnTo>
                  <a:pt x="4442459" y="1554480"/>
                </a:lnTo>
                <a:lnTo>
                  <a:pt x="4457700" y="1554480"/>
                </a:lnTo>
                <a:lnTo>
                  <a:pt x="4465320" y="1546860"/>
                </a:lnTo>
                <a:lnTo>
                  <a:pt x="4488180" y="1539240"/>
                </a:lnTo>
                <a:lnTo>
                  <a:pt x="4495800" y="1531620"/>
                </a:lnTo>
                <a:lnTo>
                  <a:pt x="4511040" y="1531620"/>
                </a:lnTo>
                <a:lnTo>
                  <a:pt x="4526280" y="1524000"/>
                </a:lnTo>
                <a:lnTo>
                  <a:pt x="4533900" y="1516380"/>
                </a:lnTo>
                <a:lnTo>
                  <a:pt x="4579620" y="1516380"/>
                </a:lnTo>
                <a:lnTo>
                  <a:pt x="4587240" y="1508760"/>
                </a:lnTo>
                <a:lnTo>
                  <a:pt x="4594859" y="1493520"/>
                </a:lnTo>
                <a:lnTo>
                  <a:pt x="4625340" y="1493520"/>
                </a:lnTo>
                <a:lnTo>
                  <a:pt x="4632959" y="1478280"/>
                </a:lnTo>
                <a:lnTo>
                  <a:pt x="4671059" y="1470660"/>
                </a:lnTo>
                <a:lnTo>
                  <a:pt x="4678680" y="1470660"/>
                </a:lnTo>
                <a:lnTo>
                  <a:pt x="4686300" y="1463039"/>
                </a:lnTo>
                <a:lnTo>
                  <a:pt x="4693920" y="1455420"/>
                </a:lnTo>
                <a:lnTo>
                  <a:pt x="4701540" y="1455420"/>
                </a:lnTo>
                <a:lnTo>
                  <a:pt x="4716780" y="1440180"/>
                </a:lnTo>
                <a:lnTo>
                  <a:pt x="4732020" y="1424939"/>
                </a:lnTo>
                <a:lnTo>
                  <a:pt x="4739640" y="1424939"/>
                </a:lnTo>
                <a:lnTo>
                  <a:pt x="4754880" y="1424939"/>
                </a:lnTo>
                <a:lnTo>
                  <a:pt x="4777740" y="1424939"/>
                </a:lnTo>
                <a:lnTo>
                  <a:pt x="4785359" y="1424939"/>
                </a:lnTo>
                <a:lnTo>
                  <a:pt x="4815840" y="1409700"/>
                </a:lnTo>
                <a:lnTo>
                  <a:pt x="4823459" y="1402080"/>
                </a:lnTo>
                <a:lnTo>
                  <a:pt x="4838700" y="1402080"/>
                </a:lnTo>
                <a:lnTo>
                  <a:pt x="4846320" y="1394460"/>
                </a:lnTo>
                <a:lnTo>
                  <a:pt x="4853940" y="1379220"/>
                </a:lnTo>
                <a:lnTo>
                  <a:pt x="4892040" y="1371600"/>
                </a:lnTo>
                <a:lnTo>
                  <a:pt x="4914900" y="1363980"/>
                </a:lnTo>
                <a:lnTo>
                  <a:pt x="4922520" y="1363980"/>
                </a:lnTo>
                <a:lnTo>
                  <a:pt x="4930140" y="1363980"/>
                </a:lnTo>
                <a:lnTo>
                  <a:pt x="4937759" y="1356360"/>
                </a:lnTo>
                <a:lnTo>
                  <a:pt x="4945380" y="1356360"/>
                </a:lnTo>
                <a:lnTo>
                  <a:pt x="4968240" y="1348739"/>
                </a:lnTo>
                <a:lnTo>
                  <a:pt x="4991100" y="1341120"/>
                </a:lnTo>
                <a:lnTo>
                  <a:pt x="5029200" y="1333500"/>
                </a:lnTo>
                <a:lnTo>
                  <a:pt x="5036820" y="1333500"/>
                </a:lnTo>
                <a:lnTo>
                  <a:pt x="5044440" y="1333500"/>
                </a:lnTo>
                <a:lnTo>
                  <a:pt x="5059680" y="1333500"/>
                </a:lnTo>
                <a:lnTo>
                  <a:pt x="5074920" y="1333500"/>
                </a:lnTo>
                <a:lnTo>
                  <a:pt x="5082540" y="1333500"/>
                </a:lnTo>
                <a:lnTo>
                  <a:pt x="5090159" y="1333500"/>
                </a:lnTo>
                <a:lnTo>
                  <a:pt x="5113020" y="1325880"/>
                </a:lnTo>
                <a:lnTo>
                  <a:pt x="5120640" y="1310639"/>
                </a:lnTo>
                <a:lnTo>
                  <a:pt x="5128259" y="1310639"/>
                </a:lnTo>
                <a:lnTo>
                  <a:pt x="5143500" y="1310639"/>
                </a:lnTo>
                <a:lnTo>
                  <a:pt x="5181600" y="1310639"/>
                </a:lnTo>
                <a:lnTo>
                  <a:pt x="5212080" y="1310639"/>
                </a:lnTo>
                <a:lnTo>
                  <a:pt x="5219700" y="1310639"/>
                </a:lnTo>
                <a:lnTo>
                  <a:pt x="5234940" y="1303020"/>
                </a:lnTo>
                <a:lnTo>
                  <a:pt x="5250180" y="1280160"/>
                </a:lnTo>
                <a:lnTo>
                  <a:pt x="5257800" y="1272539"/>
                </a:lnTo>
                <a:lnTo>
                  <a:pt x="5273040" y="1272539"/>
                </a:lnTo>
                <a:lnTo>
                  <a:pt x="5326380" y="1272539"/>
                </a:lnTo>
                <a:lnTo>
                  <a:pt x="5334000" y="1272539"/>
                </a:lnTo>
                <a:lnTo>
                  <a:pt x="5349240" y="1272539"/>
                </a:lnTo>
                <a:lnTo>
                  <a:pt x="5356860" y="1272539"/>
                </a:lnTo>
                <a:lnTo>
                  <a:pt x="5364480" y="1264920"/>
                </a:lnTo>
                <a:lnTo>
                  <a:pt x="5372100" y="1264920"/>
                </a:lnTo>
                <a:lnTo>
                  <a:pt x="5379720" y="1257300"/>
                </a:lnTo>
                <a:lnTo>
                  <a:pt x="5387340" y="1249680"/>
                </a:lnTo>
                <a:lnTo>
                  <a:pt x="5402580" y="1249680"/>
                </a:lnTo>
                <a:lnTo>
                  <a:pt x="5410200" y="1249680"/>
                </a:lnTo>
                <a:lnTo>
                  <a:pt x="5433060" y="1249680"/>
                </a:lnTo>
                <a:lnTo>
                  <a:pt x="5448300" y="1249680"/>
                </a:lnTo>
                <a:lnTo>
                  <a:pt x="5463540" y="1242060"/>
                </a:lnTo>
                <a:lnTo>
                  <a:pt x="5471160" y="1234439"/>
                </a:lnTo>
                <a:lnTo>
                  <a:pt x="5509260" y="1234439"/>
                </a:lnTo>
                <a:lnTo>
                  <a:pt x="5516880" y="1226820"/>
                </a:lnTo>
                <a:lnTo>
                  <a:pt x="5532120" y="1219200"/>
                </a:lnTo>
                <a:lnTo>
                  <a:pt x="5570220" y="1219200"/>
                </a:lnTo>
                <a:lnTo>
                  <a:pt x="5577840" y="1203960"/>
                </a:lnTo>
                <a:lnTo>
                  <a:pt x="5593080" y="1196339"/>
                </a:lnTo>
                <a:lnTo>
                  <a:pt x="5600700" y="1188720"/>
                </a:lnTo>
                <a:lnTo>
                  <a:pt x="5608320" y="1181100"/>
                </a:lnTo>
                <a:lnTo>
                  <a:pt x="5615940" y="1173480"/>
                </a:lnTo>
                <a:lnTo>
                  <a:pt x="5623560" y="1165860"/>
                </a:lnTo>
                <a:lnTo>
                  <a:pt x="5638800" y="1165860"/>
                </a:lnTo>
                <a:lnTo>
                  <a:pt x="5646420" y="1158239"/>
                </a:lnTo>
                <a:lnTo>
                  <a:pt x="5654040" y="1150620"/>
                </a:lnTo>
                <a:lnTo>
                  <a:pt x="5661660" y="1150620"/>
                </a:lnTo>
                <a:lnTo>
                  <a:pt x="5669280" y="1150620"/>
                </a:lnTo>
                <a:lnTo>
                  <a:pt x="5676900" y="1150620"/>
                </a:lnTo>
                <a:lnTo>
                  <a:pt x="5692140" y="1143000"/>
                </a:lnTo>
                <a:lnTo>
                  <a:pt x="5699760" y="1143000"/>
                </a:lnTo>
                <a:lnTo>
                  <a:pt x="5707380" y="1143000"/>
                </a:lnTo>
                <a:lnTo>
                  <a:pt x="5715000" y="1135380"/>
                </a:lnTo>
                <a:lnTo>
                  <a:pt x="5722620" y="1127760"/>
                </a:lnTo>
                <a:lnTo>
                  <a:pt x="5737860" y="1127760"/>
                </a:lnTo>
                <a:lnTo>
                  <a:pt x="5745480" y="1112520"/>
                </a:lnTo>
                <a:lnTo>
                  <a:pt x="5753100" y="1112520"/>
                </a:lnTo>
                <a:lnTo>
                  <a:pt x="5760720" y="1104900"/>
                </a:lnTo>
                <a:lnTo>
                  <a:pt x="5768340" y="1097280"/>
                </a:lnTo>
                <a:lnTo>
                  <a:pt x="5783580" y="1097280"/>
                </a:lnTo>
                <a:lnTo>
                  <a:pt x="5791200" y="1097280"/>
                </a:lnTo>
                <a:lnTo>
                  <a:pt x="5798820" y="1097280"/>
                </a:lnTo>
                <a:lnTo>
                  <a:pt x="5806440" y="1097280"/>
                </a:lnTo>
                <a:lnTo>
                  <a:pt x="5814060" y="1089660"/>
                </a:lnTo>
                <a:lnTo>
                  <a:pt x="5821680" y="1082039"/>
                </a:lnTo>
                <a:lnTo>
                  <a:pt x="5836920" y="1082039"/>
                </a:lnTo>
                <a:lnTo>
                  <a:pt x="5844540" y="1082039"/>
                </a:lnTo>
                <a:lnTo>
                  <a:pt x="5852160" y="1082039"/>
                </a:lnTo>
                <a:lnTo>
                  <a:pt x="5859780" y="1082039"/>
                </a:lnTo>
                <a:lnTo>
                  <a:pt x="5867400" y="1074420"/>
                </a:lnTo>
                <a:lnTo>
                  <a:pt x="5882640" y="1066800"/>
                </a:lnTo>
                <a:lnTo>
                  <a:pt x="5890260" y="1059180"/>
                </a:lnTo>
                <a:lnTo>
                  <a:pt x="5897880" y="1059180"/>
                </a:lnTo>
                <a:lnTo>
                  <a:pt x="5905500" y="1059180"/>
                </a:lnTo>
                <a:lnTo>
                  <a:pt x="5913120" y="1059180"/>
                </a:lnTo>
                <a:lnTo>
                  <a:pt x="5920740" y="1059180"/>
                </a:lnTo>
                <a:lnTo>
                  <a:pt x="5935980" y="1051560"/>
                </a:lnTo>
                <a:lnTo>
                  <a:pt x="6027420" y="1051560"/>
                </a:lnTo>
                <a:lnTo>
                  <a:pt x="6035040" y="1043939"/>
                </a:lnTo>
                <a:lnTo>
                  <a:pt x="6042660" y="1043939"/>
                </a:lnTo>
                <a:lnTo>
                  <a:pt x="6050280" y="1043939"/>
                </a:lnTo>
                <a:lnTo>
                  <a:pt x="6057900" y="1036320"/>
                </a:lnTo>
                <a:lnTo>
                  <a:pt x="6065520" y="1021080"/>
                </a:lnTo>
                <a:lnTo>
                  <a:pt x="6080760" y="1013460"/>
                </a:lnTo>
                <a:lnTo>
                  <a:pt x="6096000" y="998220"/>
                </a:lnTo>
                <a:lnTo>
                  <a:pt x="6103620" y="990600"/>
                </a:lnTo>
                <a:lnTo>
                  <a:pt x="6111240" y="990600"/>
                </a:lnTo>
                <a:lnTo>
                  <a:pt x="6126480" y="990600"/>
                </a:lnTo>
                <a:lnTo>
                  <a:pt x="6134100" y="990600"/>
                </a:lnTo>
                <a:lnTo>
                  <a:pt x="6141720" y="990600"/>
                </a:lnTo>
                <a:lnTo>
                  <a:pt x="6149340" y="990600"/>
                </a:lnTo>
                <a:lnTo>
                  <a:pt x="6156960" y="982980"/>
                </a:lnTo>
                <a:lnTo>
                  <a:pt x="6278880" y="982980"/>
                </a:lnTo>
                <a:lnTo>
                  <a:pt x="6286500" y="975360"/>
                </a:lnTo>
                <a:lnTo>
                  <a:pt x="6294120" y="975360"/>
                </a:lnTo>
                <a:lnTo>
                  <a:pt x="6301740" y="975360"/>
                </a:lnTo>
                <a:lnTo>
                  <a:pt x="6316980" y="975360"/>
                </a:lnTo>
                <a:lnTo>
                  <a:pt x="6324600" y="967739"/>
                </a:lnTo>
                <a:lnTo>
                  <a:pt x="6332220" y="967739"/>
                </a:lnTo>
                <a:lnTo>
                  <a:pt x="6339840" y="967739"/>
                </a:lnTo>
                <a:lnTo>
                  <a:pt x="6355080" y="952500"/>
                </a:lnTo>
                <a:lnTo>
                  <a:pt x="6431280" y="952500"/>
                </a:lnTo>
                <a:lnTo>
                  <a:pt x="6438900" y="944880"/>
                </a:lnTo>
                <a:lnTo>
                  <a:pt x="6446520" y="937260"/>
                </a:lnTo>
                <a:lnTo>
                  <a:pt x="6454140" y="937260"/>
                </a:lnTo>
                <a:lnTo>
                  <a:pt x="6469380" y="937260"/>
                </a:lnTo>
                <a:lnTo>
                  <a:pt x="6477000" y="929639"/>
                </a:lnTo>
                <a:lnTo>
                  <a:pt x="6484620" y="929639"/>
                </a:lnTo>
                <a:lnTo>
                  <a:pt x="6492240" y="929639"/>
                </a:lnTo>
                <a:lnTo>
                  <a:pt x="6545580" y="929639"/>
                </a:lnTo>
                <a:lnTo>
                  <a:pt x="6560820" y="914400"/>
                </a:lnTo>
                <a:lnTo>
                  <a:pt x="6568440" y="914400"/>
                </a:lnTo>
                <a:lnTo>
                  <a:pt x="6576060" y="906780"/>
                </a:lnTo>
                <a:lnTo>
                  <a:pt x="6583680" y="891539"/>
                </a:lnTo>
                <a:lnTo>
                  <a:pt x="6591300" y="891539"/>
                </a:lnTo>
                <a:lnTo>
                  <a:pt x="6598920" y="891539"/>
                </a:lnTo>
                <a:lnTo>
                  <a:pt x="6614160" y="891539"/>
                </a:lnTo>
                <a:lnTo>
                  <a:pt x="6621780" y="891539"/>
                </a:lnTo>
                <a:lnTo>
                  <a:pt x="6629400" y="891539"/>
                </a:lnTo>
                <a:lnTo>
                  <a:pt x="6637020" y="883920"/>
                </a:lnTo>
                <a:lnTo>
                  <a:pt x="6644640" y="876300"/>
                </a:lnTo>
                <a:lnTo>
                  <a:pt x="6675120" y="876300"/>
                </a:lnTo>
                <a:lnTo>
                  <a:pt x="6682740" y="868680"/>
                </a:lnTo>
                <a:lnTo>
                  <a:pt x="6690360" y="868680"/>
                </a:lnTo>
                <a:lnTo>
                  <a:pt x="6705600" y="861060"/>
                </a:lnTo>
                <a:lnTo>
                  <a:pt x="6713220" y="853439"/>
                </a:lnTo>
                <a:lnTo>
                  <a:pt x="6720840" y="853439"/>
                </a:lnTo>
                <a:lnTo>
                  <a:pt x="6728460" y="838200"/>
                </a:lnTo>
                <a:lnTo>
                  <a:pt x="6736080" y="830580"/>
                </a:lnTo>
                <a:lnTo>
                  <a:pt x="6743700" y="830580"/>
                </a:lnTo>
                <a:lnTo>
                  <a:pt x="6758940" y="830580"/>
                </a:lnTo>
                <a:lnTo>
                  <a:pt x="6766560" y="830580"/>
                </a:lnTo>
                <a:lnTo>
                  <a:pt x="6774180" y="830580"/>
                </a:lnTo>
                <a:lnTo>
                  <a:pt x="6781800" y="830580"/>
                </a:lnTo>
                <a:lnTo>
                  <a:pt x="6804660" y="830580"/>
                </a:lnTo>
                <a:lnTo>
                  <a:pt x="6812280" y="822960"/>
                </a:lnTo>
                <a:lnTo>
                  <a:pt x="6819900" y="822960"/>
                </a:lnTo>
                <a:lnTo>
                  <a:pt x="6827520" y="815339"/>
                </a:lnTo>
                <a:lnTo>
                  <a:pt x="6835140" y="815339"/>
                </a:lnTo>
                <a:lnTo>
                  <a:pt x="6850380" y="815339"/>
                </a:lnTo>
                <a:lnTo>
                  <a:pt x="6858000" y="800100"/>
                </a:lnTo>
                <a:lnTo>
                  <a:pt x="6865620" y="800100"/>
                </a:lnTo>
                <a:lnTo>
                  <a:pt x="6926580" y="800100"/>
                </a:lnTo>
                <a:lnTo>
                  <a:pt x="6934200" y="792480"/>
                </a:lnTo>
                <a:lnTo>
                  <a:pt x="6949440" y="792480"/>
                </a:lnTo>
                <a:lnTo>
                  <a:pt x="6957060" y="792480"/>
                </a:lnTo>
                <a:lnTo>
                  <a:pt x="6964680" y="792480"/>
                </a:lnTo>
                <a:lnTo>
                  <a:pt x="6979920" y="777239"/>
                </a:lnTo>
                <a:lnTo>
                  <a:pt x="6987540" y="746760"/>
                </a:lnTo>
                <a:lnTo>
                  <a:pt x="7002780" y="739139"/>
                </a:lnTo>
                <a:lnTo>
                  <a:pt x="7010400" y="739139"/>
                </a:lnTo>
                <a:lnTo>
                  <a:pt x="7018020" y="723900"/>
                </a:lnTo>
                <a:lnTo>
                  <a:pt x="7025640" y="716280"/>
                </a:lnTo>
                <a:lnTo>
                  <a:pt x="7048500" y="708660"/>
                </a:lnTo>
                <a:lnTo>
                  <a:pt x="7056120" y="708660"/>
                </a:lnTo>
                <a:lnTo>
                  <a:pt x="7063740" y="708660"/>
                </a:lnTo>
                <a:lnTo>
                  <a:pt x="7071360" y="708660"/>
                </a:lnTo>
                <a:lnTo>
                  <a:pt x="7078980" y="693420"/>
                </a:lnTo>
                <a:lnTo>
                  <a:pt x="7094220" y="693420"/>
                </a:lnTo>
                <a:lnTo>
                  <a:pt x="7132320" y="693420"/>
                </a:lnTo>
                <a:lnTo>
                  <a:pt x="7147560" y="685800"/>
                </a:lnTo>
                <a:lnTo>
                  <a:pt x="7155180" y="678180"/>
                </a:lnTo>
                <a:lnTo>
                  <a:pt x="7170420" y="678180"/>
                </a:lnTo>
                <a:lnTo>
                  <a:pt x="7178040" y="662939"/>
                </a:lnTo>
                <a:lnTo>
                  <a:pt x="7193280" y="662939"/>
                </a:lnTo>
                <a:lnTo>
                  <a:pt x="7200900" y="662939"/>
                </a:lnTo>
                <a:lnTo>
                  <a:pt x="7208520" y="655320"/>
                </a:lnTo>
                <a:lnTo>
                  <a:pt x="7216140" y="632460"/>
                </a:lnTo>
                <a:lnTo>
                  <a:pt x="7223760" y="624839"/>
                </a:lnTo>
                <a:lnTo>
                  <a:pt x="7239000" y="624839"/>
                </a:lnTo>
                <a:lnTo>
                  <a:pt x="7246620" y="624839"/>
                </a:lnTo>
                <a:lnTo>
                  <a:pt x="7254240" y="617220"/>
                </a:lnTo>
                <a:lnTo>
                  <a:pt x="7261860" y="601980"/>
                </a:lnTo>
                <a:lnTo>
                  <a:pt x="7269480" y="594360"/>
                </a:lnTo>
                <a:lnTo>
                  <a:pt x="7315200" y="594360"/>
                </a:lnTo>
                <a:lnTo>
                  <a:pt x="7322820" y="586739"/>
                </a:lnTo>
                <a:lnTo>
                  <a:pt x="7338060" y="586739"/>
                </a:lnTo>
                <a:lnTo>
                  <a:pt x="7345680" y="586739"/>
                </a:lnTo>
                <a:lnTo>
                  <a:pt x="7353300" y="586739"/>
                </a:lnTo>
                <a:lnTo>
                  <a:pt x="7360920" y="571500"/>
                </a:lnTo>
                <a:lnTo>
                  <a:pt x="7368540" y="571500"/>
                </a:lnTo>
                <a:lnTo>
                  <a:pt x="7383780" y="563880"/>
                </a:lnTo>
                <a:lnTo>
                  <a:pt x="7391400" y="563880"/>
                </a:lnTo>
                <a:lnTo>
                  <a:pt x="7399020" y="563880"/>
                </a:lnTo>
                <a:lnTo>
                  <a:pt x="7406640" y="541020"/>
                </a:lnTo>
                <a:lnTo>
                  <a:pt x="7437120" y="541020"/>
                </a:lnTo>
                <a:lnTo>
                  <a:pt x="7444740" y="541020"/>
                </a:lnTo>
                <a:lnTo>
                  <a:pt x="7452360" y="533400"/>
                </a:lnTo>
                <a:lnTo>
                  <a:pt x="7459980" y="533400"/>
                </a:lnTo>
                <a:lnTo>
                  <a:pt x="7551420" y="533400"/>
                </a:lnTo>
                <a:lnTo>
                  <a:pt x="7559040" y="518160"/>
                </a:lnTo>
                <a:lnTo>
                  <a:pt x="7688580" y="518160"/>
                </a:lnTo>
                <a:lnTo>
                  <a:pt x="7696200" y="510539"/>
                </a:lnTo>
                <a:lnTo>
                  <a:pt x="7825740" y="510539"/>
                </a:lnTo>
                <a:lnTo>
                  <a:pt x="7833360" y="480060"/>
                </a:lnTo>
                <a:lnTo>
                  <a:pt x="7840980" y="480060"/>
                </a:lnTo>
                <a:lnTo>
                  <a:pt x="7848600" y="472439"/>
                </a:lnTo>
                <a:lnTo>
                  <a:pt x="7856220" y="472439"/>
                </a:lnTo>
                <a:lnTo>
                  <a:pt x="7955280" y="472439"/>
                </a:lnTo>
                <a:lnTo>
                  <a:pt x="7970520" y="434339"/>
                </a:lnTo>
                <a:lnTo>
                  <a:pt x="7978140" y="434339"/>
                </a:lnTo>
                <a:lnTo>
                  <a:pt x="7985760" y="434339"/>
                </a:lnTo>
                <a:lnTo>
                  <a:pt x="7993380" y="411480"/>
                </a:lnTo>
                <a:lnTo>
                  <a:pt x="8001000" y="411480"/>
                </a:lnTo>
                <a:lnTo>
                  <a:pt x="8016240" y="396239"/>
                </a:lnTo>
                <a:lnTo>
                  <a:pt x="8023860" y="381000"/>
                </a:lnTo>
                <a:lnTo>
                  <a:pt x="8031480" y="381000"/>
                </a:lnTo>
                <a:lnTo>
                  <a:pt x="8039100" y="381000"/>
                </a:lnTo>
                <a:lnTo>
                  <a:pt x="8046720" y="373380"/>
                </a:lnTo>
                <a:lnTo>
                  <a:pt x="8054340" y="373380"/>
                </a:lnTo>
                <a:lnTo>
                  <a:pt x="8145780" y="373380"/>
                </a:lnTo>
                <a:lnTo>
                  <a:pt x="8161020" y="342900"/>
                </a:lnTo>
                <a:lnTo>
                  <a:pt x="8321040" y="342900"/>
                </a:lnTo>
                <a:lnTo>
                  <a:pt x="8328660" y="327660"/>
                </a:lnTo>
                <a:lnTo>
                  <a:pt x="8336280" y="320039"/>
                </a:lnTo>
                <a:lnTo>
                  <a:pt x="8343900" y="320039"/>
                </a:lnTo>
                <a:lnTo>
                  <a:pt x="8359140" y="320039"/>
                </a:lnTo>
                <a:lnTo>
                  <a:pt x="8366760" y="304800"/>
                </a:lnTo>
                <a:lnTo>
                  <a:pt x="8374380" y="304800"/>
                </a:lnTo>
                <a:lnTo>
                  <a:pt x="8382000" y="304800"/>
                </a:lnTo>
                <a:lnTo>
                  <a:pt x="8519160" y="304800"/>
                </a:lnTo>
                <a:lnTo>
                  <a:pt x="8526780" y="289560"/>
                </a:lnTo>
                <a:lnTo>
                  <a:pt x="8534400" y="274320"/>
                </a:lnTo>
                <a:lnTo>
                  <a:pt x="8549640" y="274320"/>
                </a:lnTo>
                <a:lnTo>
                  <a:pt x="8557260" y="274320"/>
                </a:lnTo>
                <a:lnTo>
                  <a:pt x="8618220" y="274320"/>
                </a:lnTo>
                <a:lnTo>
                  <a:pt x="8633460" y="259080"/>
                </a:lnTo>
                <a:lnTo>
                  <a:pt x="8702040" y="259080"/>
                </a:lnTo>
                <a:lnTo>
                  <a:pt x="8709660" y="236220"/>
                </a:lnTo>
                <a:lnTo>
                  <a:pt x="8839200" y="236220"/>
                </a:lnTo>
                <a:lnTo>
                  <a:pt x="8846820" y="220980"/>
                </a:lnTo>
                <a:lnTo>
                  <a:pt x="8854440" y="205739"/>
                </a:lnTo>
                <a:lnTo>
                  <a:pt x="8862060" y="205739"/>
                </a:lnTo>
                <a:lnTo>
                  <a:pt x="8892540" y="205739"/>
                </a:lnTo>
                <a:lnTo>
                  <a:pt x="8900160" y="205739"/>
                </a:lnTo>
                <a:lnTo>
                  <a:pt x="8907780" y="205739"/>
                </a:lnTo>
                <a:lnTo>
                  <a:pt x="8915400" y="205739"/>
                </a:lnTo>
                <a:lnTo>
                  <a:pt x="8923020" y="190500"/>
                </a:lnTo>
                <a:lnTo>
                  <a:pt x="8983980" y="190500"/>
                </a:lnTo>
                <a:lnTo>
                  <a:pt x="8991600" y="167639"/>
                </a:lnTo>
                <a:lnTo>
                  <a:pt x="9083040" y="167639"/>
                </a:lnTo>
                <a:lnTo>
                  <a:pt x="9090660" y="152400"/>
                </a:lnTo>
                <a:lnTo>
                  <a:pt x="9098280" y="137160"/>
                </a:lnTo>
                <a:lnTo>
                  <a:pt x="9105900" y="137160"/>
                </a:lnTo>
                <a:lnTo>
                  <a:pt x="9113520" y="137160"/>
                </a:lnTo>
                <a:lnTo>
                  <a:pt x="9121140" y="114300"/>
                </a:lnTo>
                <a:lnTo>
                  <a:pt x="9144000" y="114300"/>
                </a:lnTo>
                <a:lnTo>
                  <a:pt x="9151620" y="114300"/>
                </a:lnTo>
                <a:lnTo>
                  <a:pt x="9212580" y="114300"/>
                </a:lnTo>
                <a:lnTo>
                  <a:pt x="9227820" y="91439"/>
                </a:lnTo>
                <a:lnTo>
                  <a:pt x="9311640" y="91439"/>
                </a:lnTo>
                <a:lnTo>
                  <a:pt x="9326880" y="76200"/>
                </a:lnTo>
                <a:lnTo>
                  <a:pt x="9547860" y="76200"/>
                </a:lnTo>
                <a:lnTo>
                  <a:pt x="9555480" y="53339"/>
                </a:lnTo>
                <a:lnTo>
                  <a:pt x="9639300" y="53339"/>
                </a:lnTo>
                <a:lnTo>
                  <a:pt x="9646920" y="30480"/>
                </a:lnTo>
                <a:lnTo>
                  <a:pt x="9745980" y="30480"/>
                </a:lnTo>
                <a:lnTo>
                  <a:pt x="9776460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73480" y="1470660"/>
            <a:ext cx="9776460" cy="4518660"/>
          </a:xfrm>
          <a:custGeom>
            <a:avLst/>
            <a:gdLst/>
            <a:ahLst/>
            <a:cxnLst/>
            <a:rect l="l" t="t" r="r" b="b"/>
            <a:pathLst>
              <a:path w="9776460" h="4518660">
                <a:moveTo>
                  <a:pt x="0" y="4518659"/>
                </a:moveTo>
                <a:lnTo>
                  <a:pt x="15239" y="4503420"/>
                </a:lnTo>
                <a:lnTo>
                  <a:pt x="22859" y="4503420"/>
                </a:lnTo>
                <a:lnTo>
                  <a:pt x="30479" y="4495800"/>
                </a:lnTo>
                <a:lnTo>
                  <a:pt x="38100" y="4480559"/>
                </a:lnTo>
                <a:lnTo>
                  <a:pt x="45719" y="4457700"/>
                </a:lnTo>
                <a:lnTo>
                  <a:pt x="53339" y="4457700"/>
                </a:lnTo>
                <a:lnTo>
                  <a:pt x="68579" y="4434840"/>
                </a:lnTo>
                <a:lnTo>
                  <a:pt x="76200" y="4434840"/>
                </a:lnTo>
                <a:lnTo>
                  <a:pt x="83819" y="4427220"/>
                </a:lnTo>
                <a:lnTo>
                  <a:pt x="91439" y="4419600"/>
                </a:lnTo>
                <a:lnTo>
                  <a:pt x="99059" y="4404359"/>
                </a:lnTo>
                <a:lnTo>
                  <a:pt x="114300" y="4381500"/>
                </a:lnTo>
                <a:lnTo>
                  <a:pt x="121919" y="4381500"/>
                </a:lnTo>
                <a:lnTo>
                  <a:pt x="129539" y="4358640"/>
                </a:lnTo>
                <a:lnTo>
                  <a:pt x="137159" y="4328159"/>
                </a:lnTo>
                <a:lnTo>
                  <a:pt x="144779" y="4320540"/>
                </a:lnTo>
                <a:lnTo>
                  <a:pt x="160019" y="4312920"/>
                </a:lnTo>
                <a:lnTo>
                  <a:pt x="167639" y="4305300"/>
                </a:lnTo>
                <a:lnTo>
                  <a:pt x="182879" y="4297680"/>
                </a:lnTo>
                <a:lnTo>
                  <a:pt x="190500" y="4282440"/>
                </a:lnTo>
                <a:lnTo>
                  <a:pt x="198119" y="4274820"/>
                </a:lnTo>
                <a:lnTo>
                  <a:pt x="220979" y="4267200"/>
                </a:lnTo>
                <a:lnTo>
                  <a:pt x="236219" y="4259580"/>
                </a:lnTo>
                <a:lnTo>
                  <a:pt x="243839" y="4221480"/>
                </a:lnTo>
                <a:lnTo>
                  <a:pt x="259079" y="4206240"/>
                </a:lnTo>
                <a:lnTo>
                  <a:pt x="266700" y="4206240"/>
                </a:lnTo>
                <a:lnTo>
                  <a:pt x="274319" y="4206240"/>
                </a:lnTo>
                <a:lnTo>
                  <a:pt x="281939" y="4198620"/>
                </a:lnTo>
                <a:lnTo>
                  <a:pt x="289559" y="4198620"/>
                </a:lnTo>
                <a:lnTo>
                  <a:pt x="304800" y="4198620"/>
                </a:lnTo>
                <a:lnTo>
                  <a:pt x="312419" y="4191000"/>
                </a:lnTo>
                <a:lnTo>
                  <a:pt x="320039" y="4183379"/>
                </a:lnTo>
                <a:lnTo>
                  <a:pt x="327659" y="4168140"/>
                </a:lnTo>
                <a:lnTo>
                  <a:pt x="335279" y="4152900"/>
                </a:lnTo>
                <a:lnTo>
                  <a:pt x="342900" y="4137659"/>
                </a:lnTo>
                <a:lnTo>
                  <a:pt x="358139" y="4130040"/>
                </a:lnTo>
                <a:lnTo>
                  <a:pt x="365759" y="4122420"/>
                </a:lnTo>
                <a:lnTo>
                  <a:pt x="373379" y="4114800"/>
                </a:lnTo>
                <a:lnTo>
                  <a:pt x="388619" y="4114800"/>
                </a:lnTo>
                <a:lnTo>
                  <a:pt x="411479" y="4091940"/>
                </a:lnTo>
                <a:lnTo>
                  <a:pt x="419100" y="4084320"/>
                </a:lnTo>
                <a:lnTo>
                  <a:pt x="426719" y="4084320"/>
                </a:lnTo>
                <a:lnTo>
                  <a:pt x="434339" y="4069079"/>
                </a:lnTo>
                <a:lnTo>
                  <a:pt x="441959" y="4038600"/>
                </a:lnTo>
                <a:lnTo>
                  <a:pt x="457200" y="4038600"/>
                </a:lnTo>
                <a:lnTo>
                  <a:pt x="464819" y="4038600"/>
                </a:lnTo>
                <a:lnTo>
                  <a:pt x="472439" y="4038600"/>
                </a:lnTo>
                <a:lnTo>
                  <a:pt x="480059" y="4030979"/>
                </a:lnTo>
                <a:lnTo>
                  <a:pt x="487680" y="4030979"/>
                </a:lnTo>
                <a:lnTo>
                  <a:pt x="502919" y="4023359"/>
                </a:lnTo>
                <a:lnTo>
                  <a:pt x="510539" y="4008120"/>
                </a:lnTo>
                <a:lnTo>
                  <a:pt x="518159" y="4000500"/>
                </a:lnTo>
                <a:lnTo>
                  <a:pt x="525780" y="3977640"/>
                </a:lnTo>
                <a:lnTo>
                  <a:pt x="533400" y="3962400"/>
                </a:lnTo>
                <a:lnTo>
                  <a:pt x="556259" y="3954779"/>
                </a:lnTo>
                <a:lnTo>
                  <a:pt x="563880" y="3939540"/>
                </a:lnTo>
                <a:lnTo>
                  <a:pt x="571500" y="3916679"/>
                </a:lnTo>
                <a:lnTo>
                  <a:pt x="579119" y="3901440"/>
                </a:lnTo>
                <a:lnTo>
                  <a:pt x="586739" y="3893820"/>
                </a:lnTo>
                <a:lnTo>
                  <a:pt x="601980" y="3893820"/>
                </a:lnTo>
                <a:lnTo>
                  <a:pt x="609600" y="3893820"/>
                </a:lnTo>
                <a:lnTo>
                  <a:pt x="617219" y="3893820"/>
                </a:lnTo>
                <a:lnTo>
                  <a:pt x="624839" y="3886200"/>
                </a:lnTo>
                <a:lnTo>
                  <a:pt x="632459" y="3878579"/>
                </a:lnTo>
                <a:lnTo>
                  <a:pt x="647700" y="3863340"/>
                </a:lnTo>
                <a:lnTo>
                  <a:pt x="655319" y="3848100"/>
                </a:lnTo>
                <a:lnTo>
                  <a:pt x="662939" y="3848100"/>
                </a:lnTo>
                <a:lnTo>
                  <a:pt x="670559" y="3840479"/>
                </a:lnTo>
                <a:lnTo>
                  <a:pt x="678180" y="3817620"/>
                </a:lnTo>
                <a:lnTo>
                  <a:pt x="693419" y="3802379"/>
                </a:lnTo>
                <a:lnTo>
                  <a:pt x="701039" y="3794759"/>
                </a:lnTo>
                <a:lnTo>
                  <a:pt x="708659" y="3771900"/>
                </a:lnTo>
                <a:lnTo>
                  <a:pt x="716280" y="3764279"/>
                </a:lnTo>
                <a:lnTo>
                  <a:pt x="723900" y="3749040"/>
                </a:lnTo>
                <a:lnTo>
                  <a:pt x="731519" y="3733800"/>
                </a:lnTo>
                <a:lnTo>
                  <a:pt x="746759" y="3718559"/>
                </a:lnTo>
                <a:lnTo>
                  <a:pt x="754380" y="3718559"/>
                </a:lnTo>
                <a:lnTo>
                  <a:pt x="762000" y="3703320"/>
                </a:lnTo>
                <a:lnTo>
                  <a:pt x="769619" y="3703320"/>
                </a:lnTo>
                <a:lnTo>
                  <a:pt x="777239" y="3680459"/>
                </a:lnTo>
                <a:lnTo>
                  <a:pt x="792480" y="3665220"/>
                </a:lnTo>
                <a:lnTo>
                  <a:pt x="800100" y="3665220"/>
                </a:lnTo>
                <a:lnTo>
                  <a:pt x="807719" y="3657600"/>
                </a:lnTo>
                <a:lnTo>
                  <a:pt x="815339" y="3649979"/>
                </a:lnTo>
                <a:lnTo>
                  <a:pt x="822959" y="3627120"/>
                </a:lnTo>
                <a:lnTo>
                  <a:pt x="838200" y="3619500"/>
                </a:lnTo>
                <a:lnTo>
                  <a:pt x="845819" y="3619500"/>
                </a:lnTo>
                <a:lnTo>
                  <a:pt x="853439" y="3619500"/>
                </a:lnTo>
                <a:lnTo>
                  <a:pt x="861059" y="3619500"/>
                </a:lnTo>
                <a:lnTo>
                  <a:pt x="868680" y="3589020"/>
                </a:lnTo>
                <a:lnTo>
                  <a:pt x="876300" y="3589020"/>
                </a:lnTo>
                <a:lnTo>
                  <a:pt x="891539" y="3581400"/>
                </a:lnTo>
                <a:lnTo>
                  <a:pt x="899159" y="3566159"/>
                </a:lnTo>
                <a:lnTo>
                  <a:pt x="906780" y="3566159"/>
                </a:lnTo>
                <a:lnTo>
                  <a:pt x="922019" y="3566159"/>
                </a:lnTo>
                <a:lnTo>
                  <a:pt x="937259" y="3558540"/>
                </a:lnTo>
                <a:lnTo>
                  <a:pt x="952500" y="3550920"/>
                </a:lnTo>
                <a:lnTo>
                  <a:pt x="960119" y="3543300"/>
                </a:lnTo>
                <a:lnTo>
                  <a:pt x="967739" y="3520440"/>
                </a:lnTo>
                <a:lnTo>
                  <a:pt x="998219" y="3520440"/>
                </a:lnTo>
                <a:lnTo>
                  <a:pt x="1005839" y="3512820"/>
                </a:lnTo>
                <a:lnTo>
                  <a:pt x="1013459" y="3512820"/>
                </a:lnTo>
                <a:lnTo>
                  <a:pt x="1021080" y="3512820"/>
                </a:lnTo>
                <a:lnTo>
                  <a:pt x="1036319" y="3505200"/>
                </a:lnTo>
                <a:lnTo>
                  <a:pt x="1043939" y="3505200"/>
                </a:lnTo>
                <a:lnTo>
                  <a:pt x="1051559" y="3489959"/>
                </a:lnTo>
                <a:lnTo>
                  <a:pt x="1059180" y="3474720"/>
                </a:lnTo>
                <a:lnTo>
                  <a:pt x="1066800" y="3474720"/>
                </a:lnTo>
                <a:lnTo>
                  <a:pt x="1082039" y="3459479"/>
                </a:lnTo>
                <a:lnTo>
                  <a:pt x="1089659" y="3459479"/>
                </a:lnTo>
                <a:lnTo>
                  <a:pt x="1097280" y="3444240"/>
                </a:lnTo>
                <a:lnTo>
                  <a:pt x="1104900" y="3429000"/>
                </a:lnTo>
                <a:lnTo>
                  <a:pt x="1120139" y="3421379"/>
                </a:lnTo>
                <a:lnTo>
                  <a:pt x="1135380" y="3398520"/>
                </a:lnTo>
                <a:lnTo>
                  <a:pt x="1143000" y="3398520"/>
                </a:lnTo>
                <a:lnTo>
                  <a:pt x="1158239" y="3390900"/>
                </a:lnTo>
                <a:lnTo>
                  <a:pt x="1188720" y="3390900"/>
                </a:lnTo>
                <a:lnTo>
                  <a:pt x="1196339" y="3383279"/>
                </a:lnTo>
                <a:lnTo>
                  <a:pt x="1203959" y="3383279"/>
                </a:lnTo>
                <a:lnTo>
                  <a:pt x="1211580" y="3383279"/>
                </a:lnTo>
                <a:lnTo>
                  <a:pt x="1234439" y="3383279"/>
                </a:lnTo>
                <a:lnTo>
                  <a:pt x="1242059" y="3375659"/>
                </a:lnTo>
                <a:lnTo>
                  <a:pt x="1249680" y="3368040"/>
                </a:lnTo>
                <a:lnTo>
                  <a:pt x="1257300" y="3360420"/>
                </a:lnTo>
                <a:lnTo>
                  <a:pt x="1264920" y="3352800"/>
                </a:lnTo>
                <a:lnTo>
                  <a:pt x="1280159" y="3352800"/>
                </a:lnTo>
                <a:lnTo>
                  <a:pt x="1287780" y="3352800"/>
                </a:lnTo>
                <a:lnTo>
                  <a:pt x="1295400" y="3345179"/>
                </a:lnTo>
                <a:lnTo>
                  <a:pt x="1303020" y="3329940"/>
                </a:lnTo>
                <a:lnTo>
                  <a:pt x="1310639" y="3314700"/>
                </a:lnTo>
                <a:lnTo>
                  <a:pt x="1325880" y="3307079"/>
                </a:lnTo>
                <a:lnTo>
                  <a:pt x="1333500" y="3299459"/>
                </a:lnTo>
                <a:lnTo>
                  <a:pt x="1341120" y="3299459"/>
                </a:lnTo>
                <a:lnTo>
                  <a:pt x="1348739" y="3291840"/>
                </a:lnTo>
                <a:lnTo>
                  <a:pt x="1356359" y="3291840"/>
                </a:lnTo>
                <a:lnTo>
                  <a:pt x="1379220" y="3284220"/>
                </a:lnTo>
                <a:lnTo>
                  <a:pt x="1394459" y="3261359"/>
                </a:lnTo>
                <a:lnTo>
                  <a:pt x="1402080" y="3253740"/>
                </a:lnTo>
                <a:lnTo>
                  <a:pt x="1409700" y="3253740"/>
                </a:lnTo>
                <a:lnTo>
                  <a:pt x="1424939" y="3246120"/>
                </a:lnTo>
                <a:lnTo>
                  <a:pt x="1432559" y="3246120"/>
                </a:lnTo>
                <a:lnTo>
                  <a:pt x="1440180" y="3246120"/>
                </a:lnTo>
                <a:lnTo>
                  <a:pt x="1470659" y="3238500"/>
                </a:lnTo>
                <a:lnTo>
                  <a:pt x="1478280" y="3230879"/>
                </a:lnTo>
                <a:lnTo>
                  <a:pt x="1501139" y="3223260"/>
                </a:lnTo>
                <a:lnTo>
                  <a:pt x="1508759" y="3215640"/>
                </a:lnTo>
                <a:lnTo>
                  <a:pt x="1524000" y="3208020"/>
                </a:lnTo>
                <a:lnTo>
                  <a:pt x="1531620" y="3185160"/>
                </a:lnTo>
                <a:lnTo>
                  <a:pt x="1539239" y="3177540"/>
                </a:lnTo>
                <a:lnTo>
                  <a:pt x="1546859" y="3162300"/>
                </a:lnTo>
                <a:lnTo>
                  <a:pt x="1554480" y="3139440"/>
                </a:lnTo>
                <a:lnTo>
                  <a:pt x="1569720" y="3139440"/>
                </a:lnTo>
                <a:lnTo>
                  <a:pt x="1577339" y="3124200"/>
                </a:lnTo>
                <a:lnTo>
                  <a:pt x="1584959" y="3108960"/>
                </a:lnTo>
                <a:lnTo>
                  <a:pt x="1592580" y="3101340"/>
                </a:lnTo>
                <a:lnTo>
                  <a:pt x="1600200" y="3093720"/>
                </a:lnTo>
                <a:lnTo>
                  <a:pt x="1615439" y="3086100"/>
                </a:lnTo>
                <a:lnTo>
                  <a:pt x="1623059" y="3086100"/>
                </a:lnTo>
                <a:lnTo>
                  <a:pt x="1630680" y="3078479"/>
                </a:lnTo>
                <a:lnTo>
                  <a:pt x="1638300" y="3070860"/>
                </a:lnTo>
                <a:lnTo>
                  <a:pt x="1645920" y="3063240"/>
                </a:lnTo>
                <a:lnTo>
                  <a:pt x="1653539" y="3063240"/>
                </a:lnTo>
                <a:lnTo>
                  <a:pt x="1668780" y="3063240"/>
                </a:lnTo>
                <a:lnTo>
                  <a:pt x="1676400" y="3063240"/>
                </a:lnTo>
                <a:lnTo>
                  <a:pt x="1684020" y="3055620"/>
                </a:lnTo>
                <a:lnTo>
                  <a:pt x="1691639" y="3055620"/>
                </a:lnTo>
                <a:lnTo>
                  <a:pt x="1699259" y="3048000"/>
                </a:lnTo>
                <a:lnTo>
                  <a:pt x="1714500" y="3048000"/>
                </a:lnTo>
                <a:lnTo>
                  <a:pt x="1722120" y="3040379"/>
                </a:lnTo>
                <a:lnTo>
                  <a:pt x="1729739" y="3040379"/>
                </a:lnTo>
                <a:lnTo>
                  <a:pt x="1737359" y="3040379"/>
                </a:lnTo>
                <a:lnTo>
                  <a:pt x="1744980" y="3032760"/>
                </a:lnTo>
                <a:lnTo>
                  <a:pt x="1760220" y="3025140"/>
                </a:lnTo>
                <a:lnTo>
                  <a:pt x="1767839" y="3009900"/>
                </a:lnTo>
                <a:lnTo>
                  <a:pt x="1783080" y="3009900"/>
                </a:lnTo>
                <a:lnTo>
                  <a:pt x="1798320" y="3002279"/>
                </a:lnTo>
                <a:lnTo>
                  <a:pt x="1813559" y="3002279"/>
                </a:lnTo>
                <a:lnTo>
                  <a:pt x="1821180" y="2994660"/>
                </a:lnTo>
                <a:lnTo>
                  <a:pt x="1828800" y="2994660"/>
                </a:lnTo>
                <a:lnTo>
                  <a:pt x="1836420" y="2987040"/>
                </a:lnTo>
                <a:lnTo>
                  <a:pt x="1844039" y="2971800"/>
                </a:lnTo>
                <a:lnTo>
                  <a:pt x="1859280" y="2964179"/>
                </a:lnTo>
                <a:lnTo>
                  <a:pt x="1874520" y="2956560"/>
                </a:lnTo>
                <a:lnTo>
                  <a:pt x="1882139" y="2948940"/>
                </a:lnTo>
                <a:lnTo>
                  <a:pt x="1889759" y="2941320"/>
                </a:lnTo>
                <a:lnTo>
                  <a:pt x="1912620" y="2926079"/>
                </a:lnTo>
                <a:lnTo>
                  <a:pt x="1935480" y="2903220"/>
                </a:lnTo>
                <a:lnTo>
                  <a:pt x="1943100" y="2887979"/>
                </a:lnTo>
                <a:lnTo>
                  <a:pt x="1958339" y="2880360"/>
                </a:lnTo>
                <a:lnTo>
                  <a:pt x="1965959" y="2880360"/>
                </a:lnTo>
                <a:lnTo>
                  <a:pt x="1973580" y="2872740"/>
                </a:lnTo>
                <a:lnTo>
                  <a:pt x="1981200" y="2872740"/>
                </a:lnTo>
                <a:lnTo>
                  <a:pt x="1988820" y="2857500"/>
                </a:lnTo>
                <a:lnTo>
                  <a:pt x="2004059" y="2857500"/>
                </a:lnTo>
                <a:lnTo>
                  <a:pt x="2019300" y="2849879"/>
                </a:lnTo>
                <a:lnTo>
                  <a:pt x="2026920" y="2849879"/>
                </a:lnTo>
                <a:lnTo>
                  <a:pt x="2034539" y="2849879"/>
                </a:lnTo>
                <a:lnTo>
                  <a:pt x="2057400" y="2842260"/>
                </a:lnTo>
                <a:lnTo>
                  <a:pt x="2065020" y="2842260"/>
                </a:lnTo>
                <a:lnTo>
                  <a:pt x="2072639" y="2834640"/>
                </a:lnTo>
                <a:lnTo>
                  <a:pt x="2080259" y="2827020"/>
                </a:lnTo>
                <a:lnTo>
                  <a:pt x="2087880" y="2804160"/>
                </a:lnTo>
                <a:lnTo>
                  <a:pt x="2103120" y="2796540"/>
                </a:lnTo>
                <a:lnTo>
                  <a:pt x="2110740" y="2788920"/>
                </a:lnTo>
                <a:lnTo>
                  <a:pt x="2118360" y="2773679"/>
                </a:lnTo>
                <a:lnTo>
                  <a:pt x="2125980" y="2773679"/>
                </a:lnTo>
                <a:lnTo>
                  <a:pt x="2133599" y="2773679"/>
                </a:lnTo>
                <a:lnTo>
                  <a:pt x="2148840" y="2773679"/>
                </a:lnTo>
                <a:lnTo>
                  <a:pt x="2156460" y="2773679"/>
                </a:lnTo>
                <a:lnTo>
                  <a:pt x="2164080" y="2766060"/>
                </a:lnTo>
                <a:lnTo>
                  <a:pt x="2171699" y="2766060"/>
                </a:lnTo>
                <a:lnTo>
                  <a:pt x="2179320" y="2766060"/>
                </a:lnTo>
                <a:lnTo>
                  <a:pt x="2186940" y="2766060"/>
                </a:lnTo>
                <a:lnTo>
                  <a:pt x="2202180" y="2758440"/>
                </a:lnTo>
                <a:lnTo>
                  <a:pt x="2217420" y="2750820"/>
                </a:lnTo>
                <a:lnTo>
                  <a:pt x="2225040" y="2735579"/>
                </a:lnTo>
                <a:lnTo>
                  <a:pt x="2232660" y="2727960"/>
                </a:lnTo>
                <a:lnTo>
                  <a:pt x="2247899" y="2727960"/>
                </a:lnTo>
                <a:lnTo>
                  <a:pt x="2255520" y="2720340"/>
                </a:lnTo>
                <a:lnTo>
                  <a:pt x="2263140" y="2720340"/>
                </a:lnTo>
                <a:lnTo>
                  <a:pt x="2270760" y="2712720"/>
                </a:lnTo>
                <a:lnTo>
                  <a:pt x="2278380" y="2697479"/>
                </a:lnTo>
                <a:lnTo>
                  <a:pt x="2293620" y="2697479"/>
                </a:lnTo>
                <a:lnTo>
                  <a:pt x="2301240" y="2697479"/>
                </a:lnTo>
                <a:lnTo>
                  <a:pt x="2308860" y="2697479"/>
                </a:lnTo>
                <a:lnTo>
                  <a:pt x="2316480" y="2689860"/>
                </a:lnTo>
                <a:lnTo>
                  <a:pt x="2324099" y="2689860"/>
                </a:lnTo>
                <a:lnTo>
                  <a:pt x="2331720" y="2689860"/>
                </a:lnTo>
                <a:lnTo>
                  <a:pt x="2346960" y="2689860"/>
                </a:lnTo>
                <a:lnTo>
                  <a:pt x="2354580" y="2682240"/>
                </a:lnTo>
                <a:lnTo>
                  <a:pt x="2362199" y="2682240"/>
                </a:lnTo>
                <a:lnTo>
                  <a:pt x="2369820" y="2674620"/>
                </a:lnTo>
                <a:lnTo>
                  <a:pt x="2377440" y="2674620"/>
                </a:lnTo>
                <a:lnTo>
                  <a:pt x="2400299" y="2674620"/>
                </a:lnTo>
                <a:lnTo>
                  <a:pt x="2415540" y="2667000"/>
                </a:lnTo>
                <a:lnTo>
                  <a:pt x="2423160" y="2667000"/>
                </a:lnTo>
                <a:lnTo>
                  <a:pt x="2438399" y="2651760"/>
                </a:lnTo>
                <a:lnTo>
                  <a:pt x="2446020" y="2651760"/>
                </a:lnTo>
                <a:lnTo>
                  <a:pt x="2453640" y="2644140"/>
                </a:lnTo>
                <a:lnTo>
                  <a:pt x="2461260" y="2636520"/>
                </a:lnTo>
                <a:lnTo>
                  <a:pt x="2476499" y="2628900"/>
                </a:lnTo>
                <a:lnTo>
                  <a:pt x="2491740" y="2621279"/>
                </a:lnTo>
                <a:lnTo>
                  <a:pt x="2545080" y="2621279"/>
                </a:lnTo>
                <a:lnTo>
                  <a:pt x="2552699" y="2598420"/>
                </a:lnTo>
                <a:lnTo>
                  <a:pt x="2560320" y="2590800"/>
                </a:lnTo>
                <a:lnTo>
                  <a:pt x="2567940" y="2590800"/>
                </a:lnTo>
                <a:lnTo>
                  <a:pt x="2575560" y="2583179"/>
                </a:lnTo>
                <a:lnTo>
                  <a:pt x="2606040" y="2552700"/>
                </a:lnTo>
                <a:lnTo>
                  <a:pt x="2621280" y="2545079"/>
                </a:lnTo>
                <a:lnTo>
                  <a:pt x="2636520" y="2537460"/>
                </a:lnTo>
                <a:lnTo>
                  <a:pt x="2644140" y="2529840"/>
                </a:lnTo>
                <a:lnTo>
                  <a:pt x="2651760" y="2506979"/>
                </a:lnTo>
                <a:lnTo>
                  <a:pt x="2659380" y="2506979"/>
                </a:lnTo>
                <a:lnTo>
                  <a:pt x="2666999" y="2499360"/>
                </a:lnTo>
                <a:lnTo>
                  <a:pt x="2682240" y="2499360"/>
                </a:lnTo>
                <a:lnTo>
                  <a:pt x="2689860" y="2491740"/>
                </a:lnTo>
                <a:lnTo>
                  <a:pt x="2697480" y="2484120"/>
                </a:lnTo>
                <a:lnTo>
                  <a:pt x="2758440" y="2484120"/>
                </a:lnTo>
                <a:lnTo>
                  <a:pt x="2766060" y="2476500"/>
                </a:lnTo>
                <a:lnTo>
                  <a:pt x="2781299" y="2468879"/>
                </a:lnTo>
                <a:lnTo>
                  <a:pt x="2788920" y="2461260"/>
                </a:lnTo>
                <a:lnTo>
                  <a:pt x="2796540" y="2453640"/>
                </a:lnTo>
                <a:lnTo>
                  <a:pt x="2811780" y="2453640"/>
                </a:lnTo>
                <a:lnTo>
                  <a:pt x="2842260" y="2438400"/>
                </a:lnTo>
                <a:lnTo>
                  <a:pt x="2849880" y="2438400"/>
                </a:lnTo>
                <a:lnTo>
                  <a:pt x="2857499" y="2423160"/>
                </a:lnTo>
                <a:lnTo>
                  <a:pt x="2865120" y="2415540"/>
                </a:lnTo>
                <a:lnTo>
                  <a:pt x="2880360" y="2415540"/>
                </a:lnTo>
                <a:lnTo>
                  <a:pt x="2887980" y="2415540"/>
                </a:lnTo>
                <a:lnTo>
                  <a:pt x="2910840" y="2415540"/>
                </a:lnTo>
                <a:lnTo>
                  <a:pt x="2933699" y="2407920"/>
                </a:lnTo>
                <a:lnTo>
                  <a:pt x="2941320" y="2392679"/>
                </a:lnTo>
                <a:lnTo>
                  <a:pt x="2956560" y="2385060"/>
                </a:lnTo>
                <a:lnTo>
                  <a:pt x="2971799" y="2377440"/>
                </a:lnTo>
                <a:lnTo>
                  <a:pt x="2979420" y="2362200"/>
                </a:lnTo>
                <a:lnTo>
                  <a:pt x="2987040" y="2354579"/>
                </a:lnTo>
                <a:lnTo>
                  <a:pt x="2994660" y="2346960"/>
                </a:lnTo>
                <a:lnTo>
                  <a:pt x="3002280" y="2339340"/>
                </a:lnTo>
                <a:lnTo>
                  <a:pt x="3009899" y="2339340"/>
                </a:lnTo>
                <a:lnTo>
                  <a:pt x="3025140" y="2331720"/>
                </a:lnTo>
                <a:lnTo>
                  <a:pt x="3032760" y="2331720"/>
                </a:lnTo>
                <a:lnTo>
                  <a:pt x="3047999" y="2331720"/>
                </a:lnTo>
                <a:lnTo>
                  <a:pt x="3055620" y="2324100"/>
                </a:lnTo>
                <a:lnTo>
                  <a:pt x="3070860" y="2316479"/>
                </a:lnTo>
                <a:lnTo>
                  <a:pt x="3078480" y="2308860"/>
                </a:lnTo>
                <a:lnTo>
                  <a:pt x="3086099" y="2301240"/>
                </a:lnTo>
                <a:lnTo>
                  <a:pt x="3093720" y="2301240"/>
                </a:lnTo>
                <a:lnTo>
                  <a:pt x="3101340" y="2293620"/>
                </a:lnTo>
                <a:lnTo>
                  <a:pt x="3108960" y="2293620"/>
                </a:lnTo>
                <a:lnTo>
                  <a:pt x="3154680" y="2278379"/>
                </a:lnTo>
                <a:lnTo>
                  <a:pt x="3177540" y="2263140"/>
                </a:lnTo>
                <a:lnTo>
                  <a:pt x="3185160" y="2240279"/>
                </a:lnTo>
                <a:lnTo>
                  <a:pt x="3192780" y="2232660"/>
                </a:lnTo>
                <a:lnTo>
                  <a:pt x="3200399" y="2232660"/>
                </a:lnTo>
                <a:lnTo>
                  <a:pt x="3223260" y="2225040"/>
                </a:lnTo>
                <a:lnTo>
                  <a:pt x="3238499" y="2209800"/>
                </a:lnTo>
                <a:lnTo>
                  <a:pt x="3246120" y="2194560"/>
                </a:lnTo>
                <a:lnTo>
                  <a:pt x="3253740" y="2194560"/>
                </a:lnTo>
                <a:lnTo>
                  <a:pt x="3268979" y="2194560"/>
                </a:lnTo>
                <a:lnTo>
                  <a:pt x="3276600" y="2194560"/>
                </a:lnTo>
                <a:lnTo>
                  <a:pt x="3284220" y="2186940"/>
                </a:lnTo>
                <a:lnTo>
                  <a:pt x="3299459" y="2179320"/>
                </a:lnTo>
                <a:lnTo>
                  <a:pt x="3314700" y="2179320"/>
                </a:lnTo>
                <a:lnTo>
                  <a:pt x="3322320" y="2179320"/>
                </a:lnTo>
                <a:lnTo>
                  <a:pt x="3329940" y="2171700"/>
                </a:lnTo>
                <a:lnTo>
                  <a:pt x="3337559" y="2156460"/>
                </a:lnTo>
                <a:lnTo>
                  <a:pt x="3360420" y="2148840"/>
                </a:lnTo>
                <a:lnTo>
                  <a:pt x="3368040" y="2141220"/>
                </a:lnTo>
                <a:lnTo>
                  <a:pt x="3383279" y="2141220"/>
                </a:lnTo>
                <a:lnTo>
                  <a:pt x="3390900" y="2133600"/>
                </a:lnTo>
                <a:lnTo>
                  <a:pt x="3398520" y="2133600"/>
                </a:lnTo>
                <a:lnTo>
                  <a:pt x="3413759" y="2133600"/>
                </a:lnTo>
                <a:lnTo>
                  <a:pt x="3421379" y="2125979"/>
                </a:lnTo>
                <a:lnTo>
                  <a:pt x="3429000" y="2118360"/>
                </a:lnTo>
                <a:lnTo>
                  <a:pt x="3444240" y="2095500"/>
                </a:lnTo>
                <a:lnTo>
                  <a:pt x="3467100" y="2095500"/>
                </a:lnTo>
                <a:lnTo>
                  <a:pt x="3482340" y="2087879"/>
                </a:lnTo>
                <a:lnTo>
                  <a:pt x="3489959" y="2087879"/>
                </a:lnTo>
                <a:lnTo>
                  <a:pt x="3528059" y="2080260"/>
                </a:lnTo>
                <a:lnTo>
                  <a:pt x="3543300" y="2080260"/>
                </a:lnTo>
                <a:lnTo>
                  <a:pt x="3558540" y="2072639"/>
                </a:lnTo>
                <a:lnTo>
                  <a:pt x="3573779" y="2057400"/>
                </a:lnTo>
                <a:lnTo>
                  <a:pt x="3581400" y="2057400"/>
                </a:lnTo>
                <a:lnTo>
                  <a:pt x="3619500" y="2049779"/>
                </a:lnTo>
                <a:lnTo>
                  <a:pt x="3627120" y="2049779"/>
                </a:lnTo>
                <a:lnTo>
                  <a:pt x="3634740" y="2049779"/>
                </a:lnTo>
                <a:lnTo>
                  <a:pt x="3657600" y="2049779"/>
                </a:lnTo>
                <a:lnTo>
                  <a:pt x="3665220" y="2042160"/>
                </a:lnTo>
                <a:lnTo>
                  <a:pt x="3680459" y="2034539"/>
                </a:lnTo>
                <a:lnTo>
                  <a:pt x="3688079" y="2034539"/>
                </a:lnTo>
                <a:lnTo>
                  <a:pt x="3710940" y="2034539"/>
                </a:lnTo>
                <a:lnTo>
                  <a:pt x="3718559" y="2026919"/>
                </a:lnTo>
                <a:lnTo>
                  <a:pt x="3726179" y="2019300"/>
                </a:lnTo>
                <a:lnTo>
                  <a:pt x="3733800" y="2011679"/>
                </a:lnTo>
                <a:lnTo>
                  <a:pt x="3749040" y="2011679"/>
                </a:lnTo>
                <a:lnTo>
                  <a:pt x="3756659" y="2004060"/>
                </a:lnTo>
                <a:lnTo>
                  <a:pt x="3764279" y="2004060"/>
                </a:lnTo>
                <a:lnTo>
                  <a:pt x="3787140" y="1996439"/>
                </a:lnTo>
                <a:lnTo>
                  <a:pt x="3802379" y="1996439"/>
                </a:lnTo>
                <a:lnTo>
                  <a:pt x="3810000" y="1988819"/>
                </a:lnTo>
                <a:lnTo>
                  <a:pt x="3817620" y="1981200"/>
                </a:lnTo>
                <a:lnTo>
                  <a:pt x="3848100" y="1965960"/>
                </a:lnTo>
                <a:lnTo>
                  <a:pt x="3855720" y="1965960"/>
                </a:lnTo>
                <a:lnTo>
                  <a:pt x="3863340" y="1958339"/>
                </a:lnTo>
                <a:lnTo>
                  <a:pt x="3870959" y="1943100"/>
                </a:lnTo>
                <a:lnTo>
                  <a:pt x="3878579" y="1943100"/>
                </a:lnTo>
                <a:lnTo>
                  <a:pt x="3893820" y="1943100"/>
                </a:lnTo>
                <a:lnTo>
                  <a:pt x="3909059" y="1935479"/>
                </a:lnTo>
                <a:lnTo>
                  <a:pt x="3916679" y="1935479"/>
                </a:lnTo>
                <a:lnTo>
                  <a:pt x="3931920" y="1935479"/>
                </a:lnTo>
                <a:lnTo>
                  <a:pt x="3947159" y="1927860"/>
                </a:lnTo>
                <a:lnTo>
                  <a:pt x="3962400" y="1927860"/>
                </a:lnTo>
                <a:lnTo>
                  <a:pt x="3970020" y="1920239"/>
                </a:lnTo>
                <a:lnTo>
                  <a:pt x="3977640" y="1912619"/>
                </a:lnTo>
                <a:lnTo>
                  <a:pt x="3992879" y="1905000"/>
                </a:lnTo>
                <a:lnTo>
                  <a:pt x="4000500" y="1905000"/>
                </a:lnTo>
                <a:lnTo>
                  <a:pt x="4008120" y="1905000"/>
                </a:lnTo>
                <a:lnTo>
                  <a:pt x="4015740" y="1897379"/>
                </a:lnTo>
                <a:lnTo>
                  <a:pt x="4023359" y="1897379"/>
                </a:lnTo>
                <a:lnTo>
                  <a:pt x="4038600" y="1897379"/>
                </a:lnTo>
                <a:lnTo>
                  <a:pt x="4076700" y="1897379"/>
                </a:lnTo>
                <a:lnTo>
                  <a:pt x="4091940" y="1882139"/>
                </a:lnTo>
                <a:lnTo>
                  <a:pt x="4107179" y="1882139"/>
                </a:lnTo>
                <a:lnTo>
                  <a:pt x="4114800" y="1882139"/>
                </a:lnTo>
                <a:lnTo>
                  <a:pt x="4145279" y="1874519"/>
                </a:lnTo>
                <a:lnTo>
                  <a:pt x="4152900" y="1866900"/>
                </a:lnTo>
                <a:lnTo>
                  <a:pt x="4160520" y="1859279"/>
                </a:lnTo>
                <a:lnTo>
                  <a:pt x="4168140" y="1844039"/>
                </a:lnTo>
                <a:lnTo>
                  <a:pt x="4183379" y="1844039"/>
                </a:lnTo>
                <a:lnTo>
                  <a:pt x="4206240" y="1844039"/>
                </a:lnTo>
                <a:lnTo>
                  <a:pt x="4213859" y="1836419"/>
                </a:lnTo>
                <a:lnTo>
                  <a:pt x="4221480" y="1821179"/>
                </a:lnTo>
                <a:lnTo>
                  <a:pt x="4244340" y="1813560"/>
                </a:lnTo>
                <a:lnTo>
                  <a:pt x="4251959" y="1813560"/>
                </a:lnTo>
                <a:lnTo>
                  <a:pt x="4259580" y="1805939"/>
                </a:lnTo>
                <a:lnTo>
                  <a:pt x="4267200" y="1805939"/>
                </a:lnTo>
                <a:lnTo>
                  <a:pt x="4290059" y="1798319"/>
                </a:lnTo>
                <a:lnTo>
                  <a:pt x="4305300" y="1790700"/>
                </a:lnTo>
                <a:lnTo>
                  <a:pt x="4312920" y="1790700"/>
                </a:lnTo>
                <a:lnTo>
                  <a:pt x="4351020" y="1790700"/>
                </a:lnTo>
                <a:lnTo>
                  <a:pt x="4366259" y="1783079"/>
                </a:lnTo>
                <a:lnTo>
                  <a:pt x="4389120" y="1767839"/>
                </a:lnTo>
                <a:lnTo>
                  <a:pt x="4396740" y="1767839"/>
                </a:lnTo>
                <a:lnTo>
                  <a:pt x="4404359" y="1767839"/>
                </a:lnTo>
                <a:lnTo>
                  <a:pt x="4411980" y="1752600"/>
                </a:lnTo>
                <a:lnTo>
                  <a:pt x="4434840" y="1744979"/>
                </a:lnTo>
                <a:lnTo>
                  <a:pt x="4442459" y="1744979"/>
                </a:lnTo>
                <a:lnTo>
                  <a:pt x="4457700" y="1737360"/>
                </a:lnTo>
                <a:lnTo>
                  <a:pt x="4465320" y="1737360"/>
                </a:lnTo>
                <a:lnTo>
                  <a:pt x="4488180" y="1737360"/>
                </a:lnTo>
                <a:lnTo>
                  <a:pt x="4495800" y="1722119"/>
                </a:lnTo>
                <a:lnTo>
                  <a:pt x="4511040" y="1706879"/>
                </a:lnTo>
                <a:lnTo>
                  <a:pt x="4526280" y="1706879"/>
                </a:lnTo>
                <a:lnTo>
                  <a:pt x="4533900" y="1706879"/>
                </a:lnTo>
                <a:lnTo>
                  <a:pt x="4579620" y="1691639"/>
                </a:lnTo>
                <a:lnTo>
                  <a:pt x="4587240" y="1691639"/>
                </a:lnTo>
                <a:lnTo>
                  <a:pt x="4594859" y="1684019"/>
                </a:lnTo>
                <a:lnTo>
                  <a:pt x="4625340" y="1684019"/>
                </a:lnTo>
                <a:lnTo>
                  <a:pt x="4632959" y="1684019"/>
                </a:lnTo>
                <a:lnTo>
                  <a:pt x="4671059" y="1684019"/>
                </a:lnTo>
                <a:lnTo>
                  <a:pt x="4678680" y="1684019"/>
                </a:lnTo>
                <a:lnTo>
                  <a:pt x="4686300" y="1668779"/>
                </a:lnTo>
                <a:lnTo>
                  <a:pt x="4693920" y="1668779"/>
                </a:lnTo>
                <a:lnTo>
                  <a:pt x="4701540" y="1653539"/>
                </a:lnTo>
                <a:lnTo>
                  <a:pt x="4716780" y="1653539"/>
                </a:lnTo>
                <a:lnTo>
                  <a:pt x="4732020" y="1653539"/>
                </a:lnTo>
                <a:lnTo>
                  <a:pt x="4739640" y="1638300"/>
                </a:lnTo>
                <a:lnTo>
                  <a:pt x="4754880" y="1638300"/>
                </a:lnTo>
                <a:lnTo>
                  <a:pt x="4777740" y="1630679"/>
                </a:lnTo>
                <a:lnTo>
                  <a:pt x="4785359" y="1615439"/>
                </a:lnTo>
                <a:lnTo>
                  <a:pt x="4815840" y="1607819"/>
                </a:lnTo>
                <a:lnTo>
                  <a:pt x="4823459" y="1600200"/>
                </a:lnTo>
                <a:lnTo>
                  <a:pt x="4838700" y="1592579"/>
                </a:lnTo>
                <a:lnTo>
                  <a:pt x="4846320" y="1584960"/>
                </a:lnTo>
                <a:lnTo>
                  <a:pt x="4853940" y="1577339"/>
                </a:lnTo>
                <a:lnTo>
                  <a:pt x="4892040" y="1577339"/>
                </a:lnTo>
                <a:lnTo>
                  <a:pt x="4914900" y="1577339"/>
                </a:lnTo>
                <a:lnTo>
                  <a:pt x="4922520" y="1577339"/>
                </a:lnTo>
                <a:lnTo>
                  <a:pt x="4930140" y="1577339"/>
                </a:lnTo>
                <a:lnTo>
                  <a:pt x="4937759" y="1577339"/>
                </a:lnTo>
                <a:lnTo>
                  <a:pt x="4945380" y="1569719"/>
                </a:lnTo>
                <a:lnTo>
                  <a:pt x="4968240" y="1569719"/>
                </a:lnTo>
                <a:lnTo>
                  <a:pt x="4991100" y="1569719"/>
                </a:lnTo>
                <a:lnTo>
                  <a:pt x="5029200" y="1569719"/>
                </a:lnTo>
                <a:lnTo>
                  <a:pt x="5036820" y="1562100"/>
                </a:lnTo>
                <a:lnTo>
                  <a:pt x="5044440" y="1546860"/>
                </a:lnTo>
                <a:lnTo>
                  <a:pt x="5059680" y="1546860"/>
                </a:lnTo>
                <a:lnTo>
                  <a:pt x="5074920" y="1539239"/>
                </a:lnTo>
                <a:lnTo>
                  <a:pt x="5082540" y="1531619"/>
                </a:lnTo>
                <a:lnTo>
                  <a:pt x="5090159" y="1524000"/>
                </a:lnTo>
                <a:lnTo>
                  <a:pt x="5113020" y="1524000"/>
                </a:lnTo>
                <a:lnTo>
                  <a:pt x="5120640" y="1524000"/>
                </a:lnTo>
                <a:lnTo>
                  <a:pt x="5128259" y="1524000"/>
                </a:lnTo>
                <a:lnTo>
                  <a:pt x="5143500" y="1524000"/>
                </a:lnTo>
                <a:lnTo>
                  <a:pt x="5181600" y="1493519"/>
                </a:lnTo>
                <a:lnTo>
                  <a:pt x="5212080" y="1485900"/>
                </a:lnTo>
                <a:lnTo>
                  <a:pt x="5219700" y="1478279"/>
                </a:lnTo>
                <a:lnTo>
                  <a:pt x="5234940" y="1478279"/>
                </a:lnTo>
                <a:lnTo>
                  <a:pt x="5250180" y="1478279"/>
                </a:lnTo>
                <a:lnTo>
                  <a:pt x="5257800" y="1478279"/>
                </a:lnTo>
                <a:lnTo>
                  <a:pt x="5273040" y="1470660"/>
                </a:lnTo>
                <a:lnTo>
                  <a:pt x="5326380" y="1463039"/>
                </a:lnTo>
                <a:lnTo>
                  <a:pt x="5334000" y="1463039"/>
                </a:lnTo>
                <a:lnTo>
                  <a:pt x="5349240" y="1447800"/>
                </a:lnTo>
                <a:lnTo>
                  <a:pt x="5356860" y="1447800"/>
                </a:lnTo>
                <a:lnTo>
                  <a:pt x="5364480" y="1440179"/>
                </a:lnTo>
                <a:lnTo>
                  <a:pt x="5372100" y="1432560"/>
                </a:lnTo>
                <a:lnTo>
                  <a:pt x="5379720" y="1432560"/>
                </a:lnTo>
                <a:lnTo>
                  <a:pt x="5387340" y="1424939"/>
                </a:lnTo>
                <a:lnTo>
                  <a:pt x="5402580" y="1417319"/>
                </a:lnTo>
                <a:lnTo>
                  <a:pt x="5410200" y="1417319"/>
                </a:lnTo>
                <a:lnTo>
                  <a:pt x="5433060" y="1417319"/>
                </a:lnTo>
                <a:lnTo>
                  <a:pt x="5448300" y="1417319"/>
                </a:lnTo>
                <a:lnTo>
                  <a:pt x="5463540" y="1409700"/>
                </a:lnTo>
                <a:lnTo>
                  <a:pt x="5471160" y="1402079"/>
                </a:lnTo>
                <a:lnTo>
                  <a:pt x="5509260" y="1394460"/>
                </a:lnTo>
                <a:lnTo>
                  <a:pt x="5516880" y="1379219"/>
                </a:lnTo>
                <a:lnTo>
                  <a:pt x="5532120" y="1379219"/>
                </a:lnTo>
                <a:lnTo>
                  <a:pt x="5570220" y="1371600"/>
                </a:lnTo>
                <a:lnTo>
                  <a:pt x="5577840" y="1371600"/>
                </a:lnTo>
                <a:lnTo>
                  <a:pt x="5593080" y="1371600"/>
                </a:lnTo>
                <a:lnTo>
                  <a:pt x="5600700" y="1356360"/>
                </a:lnTo>
                <a:lnTo>
                  <a:pt x="5608320" y="1348739"/>
                </a:lnTo>
                <a:lnTo>
                  <a:pt x="5676900" y="1348739"/>
                </a:lnTo>
                <a:lnTo>
                  <a:pt x="5692140" y="1341119"/>
                </a:lnTo>
                <a:lnTo>
                  <a:pt x="5699760" y="1341119"/>
                </a:lnTo>
                <a:lnTo>
                  <a:pt x="5707380" y="1341119"/>
                </a:lnTo>
                <a:lnTo>
                  <a:pt x="5715000" y="1333500"/>
                </a:lnTo>
                <a:lnTo>
                  <a:pt x="5722620" y="1333500"/>
                </a:lnTo>
                <a:lnTo>
                  <a:pt x="5737860" y="1318260"/>
                </a:lnTo>
                <a:lnTo>
                  <a:pt x="5745480" y="1310639"/>
                </a:lnTo>
                <a:lnTo>
                  <a:pt x="5753100" y="1303019"/>
                </a:lnTo>
                <a:lnTo>
                  <a:pt x="5760720" y="1280160"/>
                </a:lnTo>
                <a:lnTo>
                  <a:pt x="5768340" y="1280160"/>
                </a:lnTo>
                <a:lnTo>
                  <a:pt x="5783580" y="1280160"/>
                </a:lnTo>
                <a:lnTo>
                  <a:pt x="5791200" y="1280160"/>
                </a:lnTo>
                <a:lnTo>
                  <a:pt x="5798820" y="1272539"/>
                </a:lnTo>
                <a:lnTo>
                  <a:pt x="5806440" y="1257300"/>
                </a:lnTo>
                <a:lnTo>
                  <a:pt x="5814060" y="1257300"/>
                </a:lnTo>
                <a:lnTo>
                  <a:pt x="5821680" y="1249679"/>
                </a:lnTo>
                <a:lnTo>
                  <a:pt x="5836920" y="1242060"/>
                </a:lnTo>
                <a:lnTo>
                  <a:pt x="5844540" y="1234439"/>
                </a:lnTo>
                <a:lnTo>
                  <a:pt x="5852160" y="1226819"/>
                </a:lnTo>
                <a:lnTo>
                  <a:pt x="5859780" y="1226819"/>
                </a:lnTo>
                <a:lnTo>
                  <a:pt x="5867400" y="1219200"/>
                </a:lnTo>
                <a:lnTo>
                  <a:pt x="5882640" y="1219200"/>
                </a:lnTo>
                <a:lnTo>
                  <a:pt x="5890260" y="1211579"/>
                </a:lnTo>
                <a:lnTo>
                  <a:pt x="5897880" y="1211579"/>
                </a:lnTo>
                <a:lnTo>
                  <a:pt x="5905500" y="1196339"/>
                </a:lnTo>
                <a:lnTo>
                  <a:pt x="5913120" y="1196339"/>
                </a:lnTo>
                <a:lnTo>
                  <a:pt x="5920740" y="1196339"/>
                </a:lnTo>
                <a:lnTo>
                  <a:pt x="5935980" y="1188719"/>
                </a:lnTo>
                <a:lnTo>
                  <a:pt x="5943600" y="1188719"/>
                </a:lnTo>
                <a:lnTo>
                  <a:pt x="5951220" y="1188719"/>
                </a:lnTo>
                <a:lnTo>
                  <a:pt x="5958840" y="1188719"/>
                </a:lnTo>
                <a:lnTo>
                  <a:pt x="5966460" y="1173479"/>
                </a:lnTo>
                <a:lnTo>
                  <a:pt x="5981700" y="1173479"/>
                </a:lnTo>
                <a:lnTo>
                  <a:pt x="5989320" y="1158239"/>
                </a:lnTo>
                <a:lnTo>
                  <a:pt x="5996940" y="1158239"/>
                </a:lnTo>
                <a:lnTo>
                  <a:pt x="6004560" y="1158239"/>
                </a:lnTo>
                <a:lnTo>
                  <a:pt x="6012180" y="1158239"/>
                </a:lnTo>
                <a:lnTo>
                  <a:pt x="6027420" y="1150619"/>
                </a:lnTo>
                <a:lnTo>
                  <a:pt x="6035040" y="1150619"/>
                </a:lnTo>
                <a:lnTo>
                  <a:pt x="6042660" y="1143000"/>
                </a:lnTo>
                <a:lnTo>
                  <a:pt x="6050280" y="1143000"/>
                </a:lnTo>
                <a:lnTo>
                  <a:pt x="6057900" y="1135379"/>
                </a:lnTo>
                <a:lnTo>
                  <a:pt x="6065520" y="1120139"/>
                </a:lnTo>
                <a:lnTo>
                  <a:pt x="6080760" y="1120139"/>
                </a:lnTo>
                <a:lnTo>
                  <a:pt x="6096000" y="1120139"/>
                </a:lnTo>
                <a:lnTo>
                  <a:pt x="6103620" y="1120139"/>
                </a:lnTo>
                <a:lnTo>
                  <a:pt x="6111240" y="1120139"/>
                </a:lnTo>
                <a:lnTo>
                  <a:pt x="6126480" y="1112519"/>
                </a:lnTo>
                <a:lnTo>
                  <a:pt x="6134100" y="1112519"/>
                </a:lnTo>
                <a:lnTo>
                  <a:pt x="6141720" y="1112519"/>
                </a:lnTo>
                <a:lnTo>
                  <a:pt x="6149340" y="1104900"/>
                </a:lnTo>
                <a:lnTo>
                  <a:pt x="6156960" y="1104900"/>
                </a:lnTo>
                <a:lnTo>
                  <a:pt x="6172200" y="1097279"/>
                </a:lnTo>
                <a:lnTo>
                  <a:pt x="6179820" y="1097279"/>
                </a:lnTo>
                <a:lnTo>
                  <a:pt x="6187440" y="1097279"/>
                </a:lnTo>
                <a:lnTo>
                  <a:pt x="6195060" y="1089660"/>
                </a:lnTo>
                <a:lnTo>
                  <a:pt x="6202680" y="1074419"/>
                </a:lnTo>
                <a:lnTo>
                  <a:pt x="6210300" y="1074419"/>
                </a:lnTo>
                <a:lnTo>
                  <a:pt x="6225540" y="1074419"/>
                </a:lnTo>
                <a:lnTo>
                  <a:pt x="6233160" y="1074419"/>
                </a:lnTo>
                <a:lnTo>
                  <a:pt x="6240780" y="1066800"/>
                </a:lnTo>
                <a:lnTo>
                  <a:pt x="6248400" y="1059179"/>
                </a:lnTo>
                <a:lnTo>
                  <a:pt x="6256020" y="1051560"/>
                </a:lnTo>
                <a:lnTo>
                  <a:pt x="6271260" y="1051560"/>
                </a:lnTo>
                <a:lnTo>
                  <a:pt x="6278880" y="1051560"/>
                </a:lnTo>
                <a:lnTo>
                  <a:pt x="6400800" y="1051560"/>
                </a:lnTo>
                <a:lnTo>
                  <a:pt x="6416040" y="1043939"/>
                </a:lnTo>
                <a:lnTo>
                  <a:pt x="6423660" y="1043939"/>
                </a:lnTo>
                <a:lnTo>
                  <a:pt x="6431280" y="1036319"/>
                </a:lnTo>
                <a:lnTo>
                  <a:pt x="6438900" y="1036319"/>
                </a:lnTo>
                <a:lnTo>
                  <a:pt x="6446520" y="1021079"/>
                </a:lnTo>
                <a:lnTo>
                  <a:pt x="6454140" y="1021079"/>
                </a:lnTo>
                <a:lnTo>
                  <a:pt x="6469380" y="1021079"/>
                </a:lnTo>
                <a:lnTo>
                  <a:pt x="6477000" y="1021079"/>
                </a:lnTo>
                <a:lnTo>
                  <a:pt x="6484620" y="1021079"/>
                </a:lnTo>
                <a:lnTo>
                  <a:pt x="6492240" y="1021079"/>
                </a:lnTo>
                <a:lnTo>
                  <a:pt x="6499860" y="1013460"/>
                </a:lnTo>
                <a:lnTo>
                  <a:pt x="6515100" y="1005839"/>
                </a:lnTo>
                <a:lnTo>
                  <a:pt x="6522720" y="998219"/>
                </a:lnTo>
                <a:lnTo>
                  <a:pt x="6530340" y="990600"/>
                </a:lnTo>
                <a:lnTo>
                  <a:pt x="6537960" y="990600"/>
                </a:lnTo>
                <a:lnTo>
                  <a:pt x="6545580" y="990600"/>
                </a:lnTo>
                <a:lnTo>
                  <a:pt x="6560820" y="982979"/>
                </a:lnTo>
                <a:lnTo>
                  <a:pt x="6568440" y="982979"/>
                </a:lnTo>
                <a:lnTo>
                  <a:pt x="6576060" y="975360"/>
                </a:lnTo>
                <a:lnTo>
                  <a:pt x="6583680" y="975360"/>
                </a:lnTo>
                <a:lnTo>
                  <a:pt x="6629400" y="975360"/>
                </a:lnTo>
                <a:lnTo>
                  <a:pt x="6637020" y="960119"/>
                </a:lnTo>
                <a:lnTo>
                  <a:pt x="6644640" y="960119"/>
                </a:lnTo>
                <a:lnTo>
                  <a:pt x="6675120" y="952500"/>
                </a:lnTo>
                <a:lnTo>
                  <a:pt x="6682740" y="952500"/>
                </a:lnTo>
                <a:lnTo>
                  <a:pt x="6690360" y="952500"/>
                </a:lnTo>
                <a:lnTo>
                  <a:pt x="6705600" y="952500"/>
                </a:lnTo>
                <a:lnTo>
                  <a:pt x="6713220" y="952500"/>
                </a:lnTo>
                <a:lnTo>
                  <a:pt x="6720840" y="944879"/>
                </a:lnTo>
                <a:lnTo>
                  <a:pt x="6728460" y="944879"/>
                </a:lnTo>
                <a:lnTo>
                  <a:pt x="6736080" y="944879"/>
                </a:lnTo>
                <a:lnTo>
                  <a:pt x="6743700" y="937260"/>
                </a:lnTo>
                <a:lnTo>
                  <a:pt x="6804660" y="937260"/>
                </a:lnTo>
                <a:lnTo>
                  <a:pt x="6812280" y="929639"/>
                </a:lnTo>
                <a:lnTo>
                  <a:pt x="6819900" y="929639"/>
                </a:lnTo>
                <a:lnTo>
                  <a:pt x="6827520" y="929639"/>
                </a:lnTo>
                <a:lnTo>
                  <a:pt x="6835140" y="929639"/>
                </a:lnTo>
                <a:lnTo>
                  <a:pt x="6850380" y="914400"/>
                </a:lnTo>
                <a:lnTo>
                  <a:pt x="6918960" y="914400"/>
                </a:lnTo>
                <a:lnTo>
                  <a:pt x="6926580" y="899160"/>
                </a:lnTo>
                <a:lnTo>
                  <a:pt x="6934200" y="899160"/>
                </a:lnTo>
                <a:lnTo>
                  <a:pt x="6949440" y="899160"/>
                </a:lnTo>
                <a:lnTo>
                  <a:pt x="6957060" y="899160"/>
                </a:lnTo>
                <a:lnTo>
                  <a:pt x="6964680" y="899160"/>
                </a:lnTo>
                <a:lnTo>
                  <a:pt x="6979920" y="891539"/>
                </a:lnTo>
                <a:lnTo>
                  <a:pt x="6987540" y="891539"/>
                </a:lnTo>
                <a:lnTo>
                  <a:pt x="7002780" y="876300"/>
                </a:lnTo>
                <a:lnTo>
                  <a:pt x="7010400" y="868679"/>
                </a:lnTo>
                <a:lnTo>
                  <a:pt x="7018020" y="868679"/>
                </a:lnTo>
                <a:lnTo>
                  <a:pt x="7025640" y="868679"/>
                </a:lnTo>
                <a:lnTo>
                  <a:pt x="7048500" y="868679"/>
                </a:lnTo>
                <a:lnTo>
                  <a:pt x="7056120" y="868679"/>
                </a:lnTo>
                <a:lnTo>
                  <a:pt x="7063740" y="861060"/>
                </a:lnTo>
                <a:lnTo>
                  <a:pt x="7071360" y="861060"/>
                </a:lnTo>
                <a:lnTo>
                  <a:pt x="7078980" y="861060"/>
                </a:lnTo>
                <a:lnTo>
                  <a:pt x="7094220" y="861060"/>
                </a:lnTo>
                <a:lnTo>
                  <a:pt x="7101840" y="845819"/>
                </a:lnTo>
                <a:lnTo>
                  <a:pt x="7254240" y="845819"/>
                </a:lnTo>
                <a:lnTo>
                  <a:pt x="7261860" y="830579"/>
                </a:lnTo>
                <a:lnTo>
                  <a:pt x="7269480" y="815339"/>
                </a:lnTo>
                <a:lnTo>
                  <a:pt x="7277100" y="815339"/>
                </a:lnTo>
                <a:lnTo>
                  <a:pt x="7292340" y="807719"/>
                </a:lnTo>
                <a:lnTo>
                  <a:pt x="7299960" y="800100"/>
                </a:lnTo>
                <a:lnTo>
                  <a:pt x="7307580" y="800100"/>
                </a:lnTo>
                <a:lnTo>
                  <a:pt x="7315200" y="800100"/>
                </a:lnTo>
                <a:lnTo>
                  <a:pt x="7322820" y="800100"/>
                </a:lnTo>
                <a:lnTo>
                  <a:pt x="7338060" y="800100"/>
                </a:lnTo>
                <a:lnTo>
                  <a:pt x="7345680" y="784860"/>
                </a:lnTo>
                <a:lnTo>
                  <a:pt x="7399020" y="784860"/>
                </a:lnTo>
                <a:lnTo>
                  <a:pt x="7406640" y="762000"/>
                </a:lnTo>
                <a:lnTo>
                  <a:pt x="7437120" y="754379"/>
                </a:lnTo>
                <a:lnTo>
                  <a:pt x="7444740" y="754379"/>
                </a:lnTo>
                <a:lnTo>
                  <a:pt x="7452360" y="754379"/>
                </a:lnTo>
                <a:lnTo>
                  <a:pt x="7459980" y="754379"/>
                </a:lnTo>
                <a:lnTo>
                  <a:pt x="7467600" y="731519"/>
                </a:lnTo>
                <a:lnTo>
                  <a:pt x="7482840" y="731519"/>
                </a:lnTo>
                <a:lnTo>
                  <a:pt x="7490460" y="731519"/>
                </a:lnTo>
                <a:lnTo>
                  <a:pt x="7498080" y="731519"/>
                </a:lnTo>
                <a:lnTo>
                  <a:pt x="7505700" y="731519"/>
                </a:lnTo>
                <a:lnTo>
                  <a:pt x="7513320" y="731519"/>
                </a:lnTo>
                <a:lnTo>
                  <a:pt x="7520940" y="723900"/>
                </a:lnTo>
                <a:lnTo>
                  <a:pt x="7536180" y="723900"/>
                </a:lnTo>
                <a:lnTo>
                  <a:pt x="7543800" y="708660"/>
                </a:lnTo>
                <a:lnTo>
                  <a:pt x="7551420" y="708660"/>
                </a:lnTo>
                <a:lnTo>
                  <a:pt x="7559040" y="708660"/>
                </a:lnTo>
                <a:lnTo>
                  <a:pt x="7566660" y="708660"/>
                </a:lnTo>
                <a:lnTo>
                  <a:pt x="7581900" y="708660"/>
                </a:lnTo>
                <a:lnTo>
                  <a:pt x="7589520" y="708660"/>
                </a:lnTo>
                <a:lnTo>
                  <a:pt x="7597140" y="701039"/>
                </a:lnTo>
                <a:lnTo>
                  <a:pt x="7604760" y="701039"/>
                </a:lnTo>
                <a:lnTo>
                  <a:pt x="7612380" y="701039"/>
                </a:lnTo>
                <a:lnTo>
                  <a:pt x="7627620" y="685800"/>
                </a:lnTo>
                <a:lnTo>
                  <a:pt x="7635240" y="685800"/>
                </a:lnTo>
                <a:lnTo>
                  <a:pt x="7642860" y="678179"/>
                </a:lnTo>
                <a:lnTo>
                  <a:pt x="7650480" y="678179"/>
                </a:lnTo>
                <a:lnTo>
                  <a:pt x="7658100" y="678179"/>
                </a:lnTo>
                <a:lnTo>
                  <a:pt x="7665720" y="678179"/>
                </a:lnTo>
                <a:lnTo>
                  <a:pt x="7680960" y="678179"/>
                </a:lnTo>
                <a:lnTo>
                  <a:pt x="7688580" y="678179"/>
                </a:lnTo>
                <a:lnTo>
                  <a:pt x="7696200" y="662939"/>
                </a:lnTo>
                <a:lnTo>
                  <a:pt x="7703820" y="662939"/>
                </a:lnTo>
                <a:lnTo>
                  <a:pt x="7711440" y="647700"/>
                </a:lnTo>
                <a:lnTo>
                  <a:pt x="7726680" y="647700"/>
                </a:lnTo>
                <a:lnTo>
                  <a:pt x="7871460" y="647700"/>
                </a:lnTo>
                <a:lnTo>
                  <a:pt x="7879080" y="640079"/>
                </a:lnTo>
                <a:lnTo>
                  <a:pt x="7932420" y="640079"/>
                </a:lnTo>
                <a:lnTo>
                  <a:pt x="7940040" y="624839"/>
                </a:lnTo>
                <a:lnTo>
                  <a:pt x="7947660" y="624839"/>
                </a:lnTo>
                <a:lnTo>
                  <a:pt x="7955280" y="624839"/>
                </a:lnTo>
                <a:lnTo>
                  <a:pt x="7970520" y="624839"/>
                </a:lnTo>
                <a:lnTo>
                  <a:pt x="7978140" y="624839"/>
                </a:lnTo>
                <a:lnTo>
                  <a:pt x="7985760" y="617219"/>
                </a:lnTo>
                <a:lnTo>
                  <a:pt x="7993380" y="617219"/>
                </a:lnTo>
                <a:lnTo>
                  <a:pt x="8001000" y="601979"/>
                </a:lnTo>
                <a:lnTo>
                  <a:pt x="8016240" y="601979"/>
                </a:lnTo>
                <a:lnTo>
                  <a:pt x="8084820" y="601979"/>
                </a:lnTo>
                <a:lnTo>
                  <a:pt x="8092440" y="586739"/>
                </a:lnTo>
                <a:lnTo>
                  <a:pt x="8100060" y="586739"/>
                </a:lnTo>
                <a:lnTo>
                  <a:pt x="8130540" y="571500"/>
                </a:lnTo>
                <a:lnTo>
                  <a:pt x="8138160" y="563879"/>
                </a:lnTo>
                <a:lnTo>
                  <a:pt x="8145780" y="563879"/>
                </a:lnTo>
                <a:lnTo>
                  <a:pt x="8161020" y="548639"/>
                </a:lnTo>
                <a:lnTo>
                  <a:pt x="8168640" y="548639"/>
                </a:lnTo>
                <a:lnTo>
                  <a:pt x="8176260" y="518160"/>
                </a:lnTo>
                <a:lnTo>
                  <a:pt x="8221980" y="518160"/>
                </a:lnTo>
                <a:lnTo>
                  <a:pt x="8229600" y="510539"/>
                </a:lnTo>
                <a:lnTo>
                  <a:pt x="8275320" y="510539"/>
                </a:lnTo>
                <a:lnTo>
                  <a:pt x="8282940" y="495300"/>
                </a:lnTo>
                <a:lnTo>
                  <a:pt x="8290560" y="480060"/>
                </a:lnTo>
                <a:lnTo>
                  <a:pt x="8305800" y="480060"/>
                </a:lnTo>
                <a:lnTo>
                  <a:pt x="8321040" y="480060"/>
                </a:lnTo>
                <a:lnTo>
                  <a:pt x="8328660" y="480060"/>
                </a:lnTo>
                <a:lnTo>
                  <a:pt x="8336280" y="464819"/>
                </a:lnTo>
                <a:lnTo>
                  <a:pt x="8343900" y="464819"/>
                </a:lnTo>
                <a:lnTo>
                  <a:pt x="8359140" y="464819"/>
                </a:lnTo>
                <a:lnTo>
                  <a:pt x="8366760" y="449579"/>
                </a:lnTo>
                <a:lnTo>
                  <a:pt x="8374380" y="434339"/>
                </a:lnTo>
                <a:lnTo>
                  <a:pt x="8382000" y="434339"/>
                </a:lnTo>
                <a:lnTo>
                  <a:pt x="8389620" y="434339"/>
                </a:lnTo>
                <a:lnTo>
                  <a:pt x="8404860" y="434339"/>
                </a:lnTo>
                <a:lnTo>
                  <a:pt x="8412480" y="419100"/>
                </a:lnTo>
                <a:lnTo>
                  <a:pt x="8557260" y="419100"/>
                </a:lnTo>
                <a:lnTo>
                  <a:pt x="8564880" y="403860"/>
                </a:lnTo>
                <a:lnTo>
                  <a:pt x="8572500" y="403860"/>
                </a:lnTo>
                <a:lnTo>
                  <a:pt x="8580120" y="403860"/>
                </a:lnTo>
                <a:lnTo>
                  <a:pt x="8587740" y="388619"/>
                </a:lnTo>
                <a:lnTo>
                  <a:pt x="8602980" y="388619"/>
                </a:lnTo>
                <a:lnTo>
                  <a:pt x="8610600" y="388619"/>
                </a:lnTo>
                <a:lnTo>
                  <a:pt x="8618220" y="373379"/>
                </a:lnTo>
                <a:lnTo>
                  <a:pt x="8633460" y="373379"/>
                </a:lnTo>
                <a:lnTo>
                  <a:pt x="8648700" y="373379"/>
                </a:lnTo>
                <a:lnTo>
                  <a:pt x="8656320" y="373379"/>
                </a:lnTo>
                <a:lnTo>
                  <a:pt x="8663940" y="358139"/>
                </a:lnTo>
                <a:lnTo>
                  <a:pt x="8671560" y="358139"/>
                </a:lnTo>
                <a:lnTo>
                  <a:pt x="8694420" y="358139"/>
                </a:lnTo>
                <a:lnTo>
                  <a:pt x="8702040" y="358139"/>
                </a:lnTo>
                <a:lnTo>
                  <a:pt x="8709660" y="342900"/>
                </a:lnTo>
                <a:lnTo>
                  <a:pt x="8717280" y="342900"/>
                </a:lnTo>
                <a:lnTo>
                  <a:pt x="8724900" y="327660"/>
                </a:lnTo>
                <a:lnTo>
                  <a:pt x="8732520" y="327660"/>
                </a:lnTo>
                <a:lnTo>
                  <a:pt x="8747760" y="327660"/>
                </a:lnTo>
                <a:lnTo>
                  <a:pt x="8763000" y="327660"/>
                </a:lnTo>
                <a:lnTo>
                  <a:pt x="8770620" y="304800"/>
                </a:lnTo>
                <a:lnTo>
                  <a:pt x="8778240" y="304800"/>
                </a:lnTo>
                <a:lnTo>
                  <a:pt x="8793480" y="304800"/>
                </a:lnTo>
                <a:lnTo>
                  <a:pt x="8801100" y="304800"/>
                </a:lnTo>
                <a:lnTo>
                  <a:pt x="8816340" y="304800"/>
                </a:lnTo>
                <a:lnTo>
                  <a:pt x="8823960" y="289560"/>
                </a:lnTo>
                <a:lnTo>
                  <a:pt x="8839200" y="289560"/>
                </a:lnTo>
                <a:lnTo>
                  <a:pt x="8846820" y="289560"/>
                </a:lnTo>
                <a:lnTo>
                  <a:pt x="8854440" y="274319"/>
                </a:lnTo>
                <a:lnTo>
                  <a:pt x="8862060" y="274319"/>
                </a:lnTo>
                <a:lnTo>
                  <a:pt x="8892540" y="251460"/>
                </a:lnTo>
                <a:lnTo>
                  <a:pt x="8900160" y="251460"/>
                </a:lnTo>
                <a:lnTo>
                  <a:pt x="8953500" y="251460"/>
                </a:lnTo>
                <a:lnTo>
                  <a:pt x="8961120" y="236219"/>
                </a:lnTo>
                <a:lnTo>
                  <a:pt x="8968740" y="236219"/>
                </a:lnTo>
                <a:lnTo>
                  <a:pt x="8983980" y="236219"/>
                </a:lnTo>
                <a:lnTo>
                  <a:pt x="8991600" y="236219"/>
                </a:lnTo>
                <a:lnTo>
                  <a:pt x="9006840" y="220979"/>
                </a:lnTo>
                <a:lnTo>
                  <a:pt x="9014460" y="220979"/>
                </a:lnTo>
                <a:lnTo>
                  <a:pt x="9022080" y="220979"/>
                </a:lnTo>
                <a:lnTo>
                  <a:pt x="9037320" y="198119"/>
                </a:lnTo>
                <a:lnTo>
                  <a:pt x="9098280" y="198119"/>
                </a:lnTo>
                <a:lnTo>
                  <a:pt x="9105900" y="182879"/>
                </a:lnTo>
                <a:lnTo>
                  <a:pt x="9182100" y="182879"/>
                </a:lnTo>
                <a:lnTo>
                  <a:pt x="9189720" y="160019"/>
                </a:lnTo>
                <a:lnTo>
                  <a:pt x="9296400" y="160019"/>
                </a:lnTo>
                <a:lnTo>
                  <a:pt x="9304020" y="144779"/>
                </a:lnTo>
                <a:lnTo>
                  <a:pt x="9372600" y="144779"/>
                </a:lnTo>
                <a:lnTo>
                  <a:pt x="9395460" y="121919"/>
                </a:lnTo>
                <a:lnTo>
                  <a:pt x="9456420" y="121919"/>
                </a:lnTo>
                <a:lnTo>
                  <a:pt x="9471660" y="99060"/>
                </a:lnTo>
                <a:lnTo>
                  <a:pt x="9479280" y="76200"/>
                </a:lnTo>
                <a:lnTo>
                  <a:pt x="9486900" y="76200"/>
                </a:lnTo>
                <a:lnTo>
                  <a:pt x="9494520" y="53339"/>
                </a:lnTo>
                <a:lnTo>
                  <a:pt x="9677400" y="53339"/>
                </a:lnTo>
                <a:lnTo>
                  <a:pt x="9685020" y="22860"/>
                </a:lnTo>
                <a:lnTo>
                  <a:pt x="9715500" y="0"/>
                </a:lnTo>
                <a:lnTo>
                  <a:pt x="9723120" y="0"/>
                </a:lnTo>
                <a:lnTo>
                  <a:pt x="9730740" y="0"/>
                </a:lnTo>
                <a:lnTo>
                  <a:pt x="9738360" y="0"/>
                </a:lnTo>
                <a:lnTo>
                  <a:pt x="9745980" y="0"/>
                </a:lnTo>
                <a:lnTo>
                  <a:pt x="9776460" y="0"/>
                </a:lnTo>
              </a:path>
            </a:pathLst>
          </a:custGeom>
          <a:ln w="2857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07732" y="4952301"/>
            <a:ext cx="123189" cy="11455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5" b="1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7732" y="449834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732" y="4043362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8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672" y="3589273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672" y="3134296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672" y="2679763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14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672" y="2225674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8672" y="1770697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672" y="1316736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21727" y="6058217"/>
            <a:ext cx="110489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6270" y="6085383"/>
            <a:ext cx="16764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96210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182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28314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274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0545" y="6085383"/>
            <a:ext cx="252729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366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4996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456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998209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547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0441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639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62544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731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76868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821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00209" y="6085383"/>
            <a:ext cx="25146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912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089895" y="6085383"/>
            <a:ext cx="335280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30"/>
              </a:lnSpc>
            </a:pPr>
            <a:r>
              <a:rPr dirty="0" sz="1200" spc="-10" b="1">
                <a:latin typeface="Arial"/>
                <a:cs typeface="Arial"/>
              </a:rPr>
              <a:t>1004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97758" y="0"/>
            <a:ext cx="6414770" cy="10096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algn="ctr" marL="12065">
              <a:lnSpc>
                <a:spcPct val="100000"/>
              </a:lnSpc>
              <a:spcBef>
                <a:spcPts val="120"/>
              </a:spcBef>
            </a:pPr>
            <a:r>
              <a:rPr dirty="0"/>
              <a:t>Primary</a:t>
            </a:r>
            <a:r>
              <a:rPr dirty="0" spc="-10"/>
              <a:t> </a:t>
            </a:r>
            <a:r>
              <a:rPr dirty="0" spc="15"/>
              <a:t>Endpoint</a:t>
            </a:r>
          </a:p>
          <a:p>
            <a:pPr algn="ctr" marL="12065" marR="5080">
              <a:lnSpc>
                <a:spcPct val="100000"/>
              </a:lnSpc>
              <a:spcBef>
                <a:spcPts val="45"/>
              </a:spcBef>
            </a:pPr>
            <a:r>
              <a:rPr dirty="0" sz="1800" i="1">
                <a:latin typeface="Arial"/>
                <a:cs typeface="Arial"/>
              </a:rPr>
              <a:t>Acute </a:t>
            </a:r>
            <a:r>
              <a:rPr dirty="0" sz="1800" spc="-25" i="1">
                <a:latin typeface="Arial"/>
                <a:cs typeface="Arial"/>
              </a:rPr>
              <a:t>limb </a:t>
            </a:r>
            <a:r>
              <a:rPr dirty="0" sz="1800" spc="-10" i="1">
                <a:latin typeface="Arial"/>
                <a:cs typeface="Arial"/>
              </a:rPr>
              <a:t>ischemia, </a:t>
            </a:r>
            <a:r>
              <a:rPr dirty="0" sz="1800" spc="-15" i="1">
                <a:latin typeface="Arial"/>
                <a:cs typeface="Arial"/>
              </a:rPr>
              <a:t>major amputation </a:t>
            </a:r>
            <a:r>
              <a:rPr dirty="0" sz="1800" spc="-10" i="1">
                <a:latin typeface="Arial"/>
                <a:cs typeface="Arial"/>
              </a:rPr>
              <a:t>for </a:t>
            </a:r>
            <a:r>
              <a:rPr dirty="0" sz="1800" spc="-5" i="1">
                <a:latin typeface="Arial"/>
                <a:cs typeface="Arial"/>
              </a:rPr>
              <a:t>vascular </a:t>
            </a:r>
            <a:r>
              <a:rPr dirty="0" sz="1800" spc="5" i="1">
                <a:latin typeface="Arial"/>
                <a:cs typeface="Arial"/>
              </a:rPr>
              <a:t>cause,  </a:t>
            </a:r>
            <a:r>
              <a:rPr dirty="0" sz="1800" spc="-5" i="1">
                <a:latin typeface="Arial"/>
                <a:cs typeface="Arial"/>
              </a:rPr>
              <a:t>myocardial </a:t>
            </a:r>
            <a:r>
              <a:rPr dirty="0" sz="1800" spc="-10" i="1">
                <a:latin typeface="Arial"/>
                <a:cs typeface="Arial"/>
              </a:rPr>
              <a:t>infarction, ischemic </a:t>
            </a:r>
            <a:r>
              <a:rPr dirty="0" sz="1800" spc="5" i="1">
                <a:latin typeface="Arial"/>
                <a:cs typeface="Arial"/>
              </a:rPr>
              <a:t>stroke, </a:t>
            </a:r>
            <a:r>
              <a:rPr dirty="0" sz="1800" spc="-25" i="1">
                <a:latin typeface="Arial"/>
                <a:cs typeface="Arial"/>
              </a:rPr>
              <a:t>CV</a:t>
            </a:r>
            <a:r>
              <a:rPr dirty="0" sz="1800" spc="3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16</a:t>
            </a:r>
            <a:endParaRPr sz="10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6181" y="2365313"/>
            <a:ext cx="221615" cy="24263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30" b="1">
                <a:latin typeface="Arial"/>
                <a:cs typeface="Arial"/>
              </a:rPr>
              <a:t>Cumulative </a:t>
            </a:r>
            <a:r>
              <a:rPr dirty="0" sz="1350" spc="20" b="1">
                <a:latin typeface="Arial"/>
                <a:cs typeface="Arial"/>
              </a:rPr>
              <a:t>Incidence</a:t>
            </a:r>
            <a:r>
              <a:rPr dirty="0" sz="1350" spc="-20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(KM%)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31619" y="1310639"/>
            <a:ext cx="220979" cy="228600"/>
          </a:xfrm>
          <a:custGeom>
            <a:avLst/>
            <a:gdLst/>
            <a:ahLst/>
            <a:cxnLst/>
            <a:rect l="l" t="t" r="r" b="b"/>
            <a:pathLst>
              <a:path w="220980" h="228600">
                <a:moveTo>
                  <a:pt x="0" y="228600"/>
                </a:moveTo>
                <a:lnTo>
                  <a:pt x="220980" y="228600"/>
                </a:lnTo>
                <a:lnTo>
                  <a:pt x="22098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827276" y="1230312"/>
            <a:ext cx="1084580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810">
              <a:lnSpc>
                <a:spcPct val="145400"/>
              </a:lnSpc>
              <a:spcBef>
                <a:spcPts val="95"/>
              </a:spcBef>
            </a:pPr>
            <a:r>
              <a:rPr dirty="0" sz="1350" spc="20" b="1">
                <a:latin typeface="Arial"/>
                <a:cs typeface="Arial"/>
              </a:rPr>
              <a:t>Placebo  </a:t>
            </a:r>
            <a:r>
              <a:rPr dirty="0" sz="1350" spc="40" b="1">
                <a:latin typeface="Arial"/>
                <a:cs typeface="Arial"/>
              </a:rPr>
              <a:t>R</a:t>
            </a:r>
            <a:r>
              <a:rPr dirty="0" sz="1350" spc="35" b="1">
                <a:latin typeface="Arial"/>
                <a:cs typeface="Arial"/>
              </a:rPr>
              <a:t>i</a:t>
            </a:r>
            <a:r>
              <a:rPr dirty="0" sz="1350" spc="20" b="1">
                <a:latin typeface="Arial"/>
                <a:cs typeface="Arial"/>
              </a:rPr>
              <a:t>va</a:t>
            </a:r>
            <a:r>
              <a:rPr dirty="0" sz="1350" spc="15" b="1">
                <a:latin typeface="Arial"/>
                <a:cs typeface="Arial"/>
              </a:rPr>
              <a:t>ro</a:t>
            </a:r>
            <a:r>
              <a:rPr dirty="0" sz="1350" spc="-40" b="1">
                <a:latin typeface="Arial"/>
                <a:cs typeface="Arial"/>
              </a:rPr>
              <a:t>x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15" b="1">
                <a:latin typeface="Arial"/>
                <a:cs typeface="Arial"/>
              </a:rPr>
              <a:t>b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20" b="1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31619" y="1615439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80" h="220980">
                <a:moveTo>
                  <a:pt x="0" y="220979"/>
                </a:moveTo>
                <a:lnTo>
                  <a:pt x="220980" y="220979"/>
                </a:lnTo>
                <a:lnTo>
                  <a:pt x="220980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100059" y="3901503"/>
            <a:ext cx="2186305" cy="9378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30"/>
              </a:spcBef>
            </a:pP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HR</a:t>
            </a:r>
            <a:r>
              <a:rPr dirty="0" sz="1950" spc="5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0.85</a:t>
            </a:r>
            <a:endParaRPr sz="1950">
              <a:latin typeface="Arial"/>
              <a:cs typeface="Arial"/>
            </a:endParaRPr>
          </a:p>
          <a:p>
            <a:pPr algn="ctr" marL="12065" marR="5080">
              <a:lnSpc>
                <a:spcPct val="102600"/>
              </a:lnSpc>
            </a:pPr>
            <a:r>
              <a:rPr dirty="0" sz="1950" b="1">
                <a:solidFill>
                  <a:srgbClr val="6F2F9F"/>
                </a:solidFill>
                <a:latin typeface="Arial"/>
                <a:cs typeface="Arial"/>
              </a:rPr>
              <a:t>95% </a:t>
            </a:r>
            <a:r>
              <a:rPr dirty="0" sz="1950" spc="15" b="1">
                <a:solidFill>
                  <a:srgbClr val="6F2F9F"/>
                </a:solidFill>
                <a:latin typeface="Arial"/>
                <a:cs typeface="Arial"/>
              </a:rPr>
              <a:t>CI 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0.76 </a:t>
            </a:r>
            <a:r>
              <a:rPr dirty="0" sz="1950" spc="15" b="1">
                <a:solidFill>
                  <a:srgbClr val="6F2F9F"/>
                </a:solidFill>
                <a:latin typeface="Arial"/>
                <a:cs typeface="Arial"/>
              </a:rPr>
              <a:t>– 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0.96  </a:t>
            </a:r>
            <a:r>
              <a:rPr dirty="0" sz="1950" spc="-10" b="1">
                <a:solidFill>
                  <a:srgbClr val="6F2F9F"/>
                </a:solidFill>
                <a:latin typeface="Arial"/>
                <a:cs typeface="Arial"/>
              </a:rPr>
              <a:t>P=0.0085</a:t>
            </a:r>
            <a:endParaRPr sz="1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57584" y="1247076"/>
            <a:ext cx="72961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r>
              <a:rPr dirty="0" sz="1950" spc="25" b="1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157584" y="1941449"/>
            <a:ext cx="72898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10" b="1">
                <a:solidFill>
                  <a:srgbClr val="6F2F9F"/>
                </a:solidFill>
                <a:latin typeface="Arial"/>
                <a:cs typeface="Arial"/>
              </a:rPr>
              <a:t>17</a:t>
            </a:r>
            <a:r>
              <a:rPr dirty="0" sz="1950" spc="-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1950" spc="-10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dirty="0" sz="1950" spc="25" b="1">
                <a:solidFill>
                  <a:srgbClr val="6F2F9F"/>
                </a:solidFill>
                <a:latin typeface="Arial"/>
                <a:cs typeface="Arial"/>
              </a:rPr>
              <a:t>%</a:t>
            </a:r>
            <a:endParaRPr sz="19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8402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52222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5280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18337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1395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84454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39" h="312420">
                <a:moveTo>
                  <a:pt x="0" y="312420"/>
                </a:moveTo>
                <a:lnTo>
                  <a:pt x="510539" y="312420"/>
                </a:lnTo>
                <a:lnTo>
                  <a:pt x="510539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67511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0570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7647051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24</a:t>
            </a:r>
            <a:endParaRPr sz="135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32104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467725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27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159240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9307194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989819" y="6019800"/>
            <a:ext cx="510540" cy="312420"/>
          </a:xfrm>
          <a:custGeom>
            <a:avLst/>
            <a:gdLst/>
            <a:ahLst/>
            <a:cxnLst/>
            <a:rect l="l" t="t" r="r" b="b"/>
            <a:pathLst>
              <a:path w="510540" h="312420">
                <a:moveTo>
                  <a:pt x="0" y="312420"/>
                </a:moveTo>
                <a:lnTo>
                  <a:pt x="510540" y="312420"/>
                </a:lnTo>
                <a:lnTo>
                  <a:pt x="510540" y="0"/>
                </a:lnTo>
                <a:lnTo>
                  <a:pt x="0" y="0"/>
                </a:lnTo>
                <a:lnTo>
                  <a:pt x="0" y="3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0137140" y="60604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33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843259" y="6060440"/>
            <a:ext cx="224154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36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173480" y="2103120"/>
            <a:ext cx="9791700" cy="3878579"/>
          </a:xfrm>
          <a:custGeom>
            <a:avLst/>
            <a:gdLst/>
            <a:ahLst/>
            <a:cxnLst/>
            <a:rect l="l" t="t" r="r" b="b"/>
            <a:pathLst>
              <a:path w="9791700" h="3878579">
                <a:moveTo>
                  <a:pt x="0" y="3878579"/>
                </a:moveTo>
                <a:lnTo>
                  <a:pt x="7619" y="3863340"/>
                </a:lnTo>
                <a:lnTo>
                  <a:pt x="22859" y="3855719"/>
                </a:lnTo>
                <a:lnTo>
                  <a:pt x="30479" y="3810000"/>
                </a:lnTo>
                <a:lnTo>
                  <a:pt x="38100" y="3787140"/>
                </a:lnTo>
                <a:lnTo>
                  <a:pt x="45719" y="3779519"/>
                </a:lnTo>
                <a:lnTo>
                  <a:pt x="53339" y="3771900"/>
                </a:lnTo>
                <a:lnTo>
                  <a:pt x="60959" y="3771900"/>
                </a:lnTo>
                <a:lnTo>
                  <a:pt x="76200" y="3756659"/>
                </a:lnTo>
                <a:lnTo>
                  <a:pt x="83819" y="3741419"/>
                </a:lnTo>
                <a:lnTo>
                  <a:pt x="91439" y="3741419"/>
                </a:lnTo>
                <a:lnTo>
                  <a:pt x="99059" y="3733800"/>
                </a:lnTo>
                <a:lnTo>
                  <a:pt x="106679" y="3733800"/>
                </a:lnTo>
                <a:lnTo>
                  <a:pt x="121919" y="3726179"/>
                </a:lnTo>
                <a:lnTo>
                  <a:pt x="129539" y="3718559"/>
                </a:lnTo>
                <a:lnTo>
                  <a:pt x="137159" y="3695700"/>
                </a:lnTo>
                <a:lnTo>
                  <a:pt x="144779" y="3695700"/>
                </a:lnTo>
                <a:lnTo>
                  <a:pt x="152400" y="3688079"/>
                </a:lnTo>
                <a:lnTo>
                  <a:pt x="167639" y="3680459"/>
                </a:lnTo>
                <a:lnTo>
                  <a:pt x="182879" y="3672840"/>
                </a:lnTo>
                <a:lnTo>
                  <a:pt x="190500" y="3665219"/>
                </a:lnTo>
                <a:lnTo>
                  <a:pt x="198119" y="3649979"/>
                </a:lnTo>
                <a:lnTo>
                  <a:pt x="220979" y="3649979"/>
                </a:lnTo>
                <a:lnTo>
                  <a:pt x="236219" y="3649979"/>
                </a:lnTo>
                <a:lnTo>
                  <a:pt x="243839" y="3634740"/>
                </a:lnTo>
                <a:lnTo>
                  <a:pt x="251459" y="3634740"/>
                </a:lnTo>
                <a:lnTo>
                  <a:pt x="266700" y="3619500"/>
                </a:lnTo>
                <a:lnTo>
                  <a:pt x="274319" y="3611879"/>
                </a:lnTo>
                <a:lnTo>
                  <a:pt x="281939" y="3596640"/>
                </a:lnTo>
                <a:lnTo>
                  <a:pt x="289559" y="3596640"/>
                </a:lnTo>
                <a:lnTo>
                  <a:pt x="297179" y="3589019"/>
                </a:lnTo>
                <a:lnTo>
                  <a:pt x="312419" y="3581400"/>
                </a:lnTo>
                <a:lnTo>
                  <a:pt x="320039" y="3566159"/>
                </a:lnTo>
                <a:lnTo>
                  <a:pt x="327659" y="3566159"/>
                </a:lnTo>
                <a:lnTo>
                  <a:pt x="335279" y="3566159"/>
                </a:lnTo>
                <a:lnTo>
                  <a:pt x="342900" y="3566159"/>
                </a:lnTo>
                <a:lnTo>
                  <a:pt x="358139" y="3558540"/>
                </a:lnTo>
                <a:lnTo>
                  <a:pt x="365759" y="3558540"/>
                </a:lnTo>
                <a:lnTo>
                  <a:pt x="373379" y="3535679"/>
                </a:lnTo>
                <a:lnTo>
                  <a:pt x="388619" y="3528059"/>
                </a:lnTo>
                <a:lnTo>
                  <a:pt x="411479" y="3520440"/>
                </a:lnTo>
                <a:lnTo>
                  <a:pt x="419100" y="3505200"/>
                </a:lnTo>
                <a:lnTo>
                  <a:pt x="426719" y="3497579"/>
                </a:lnTo>
                <a:lnTo>
                  <a:pt x="434339" y="3489959"/>
                </a:lnTo>
                <a:lnTo>
                  <a:pt x="441959" y="3474719"/>
                </a:lnTo>
                <a:lnTo>
                  <a:pt x="457200" y="3467100"/>
                </a:lnTo>
                <a:lnTo>
                  <a:pt x="464819" y="3459479"/>
                </a:lnTo>
                <a:lnTo>
                  <a:pt x="472439" y="3451859"/>
                </a:lnTo>
                <a:lnTo>
                  <a:pt x="480059" y="3451859"/>
                </a:lnTo>
                <a:lnTo>
                  <a:pt x="487680" y="3444240"/>
                </a:lnTo>
                <a:lnTo>
                  <a:pt x="502919" y="3436619"/>
                </a:lnTo>
                <a:lnTo>
                  <a:pt x="510539" y="3421379"/>
                </a:lnTo>
                <a:lnTo>
                  <a:pt x="518159" y="3413759"/>
                </a:lnTo>
                <a:lnTo>
                  <a:pt x="525780" y="3413759"/>
                </a:lnTo>
                <a:lnTo>
                  <a:pt x="533400" y="3406140"/>
                </a:lnTo>
                <a:lnTo>
                  <a:pt x="556259" y="3406140"/>
                </a:lnTo>
                <a:lnTo>
                  <a:pt x="563880" y="3406140"/>
                </a:lnTo>
                <a:lnTo>
                  <a:pt x="571500" y="3390900"/>
                </a:lnTo>
                <a:lnTo>
                  <a:pt x="579119" y="3383279"/>
                </a:lnTo>
                <a:lnTo>
                  <a:pt x="586739" y="3375659"/>
                </a:lnTo>
                <a:lnTo>
                  <a:pt x="601980" y="3368040"/>
                </a:lnTo>
                <a:lnTo>
                  <a:pt x="609600" y="3360419"/>
                </a:lnTo>
                <a:lnTo>
                  <a:pt x="617219" y="3337559"/>
                </a:lnTo>
                <a:lnTo>
                  <a:pt x="624839" y="3337559"/>
                </a:lnTo>
                <a:lnTo>
                  <a:pt x="632459" y="3329940"/>
                </a:lnTo>
                <a:lnTo>
                  <a:pt x="647700" y="3329940"/>
                </a:lnTo>
                <a:lnTo>
                  <a:pt x="655319" y="3314700"/>
                </a:lnTo>
                <a:lnTo>
                  <a:pt x="662939" y="3307079"/>
                </a:lnTo>
                <a:lnTo>
                  <a:pt x="670559" y="3307079"/>
                </a:lnTo>
                <a:lnTo>
                  <a:pt x="678180" y="3307079"/>
                </a:lnTo>
                <a:lnTo>
                  <a:pt x="685800" y="3299459"/>
                </a:lnTo>
                <a:lnTo>
                  <a:pt x="701039" y="3291840"/>
                </a:lnTo>
                <a:lnTo>
                  <a:pt x="708659" y="3284219"/>
                </a:lnTo>
                <a:lnTo>
                  <a:pt x="716280" y="3284219"/>
                </a:lnTo>
                <a:lnTo>
                  <a:pt x="723900" y="3276600"/>
                </a:lnTo>
                <a:lnTo>
                  <a:pt x="731519" y="3268979"/>
                </a:lnTo>
                <a:lnTo>
                  <a:pt x="746759" y="3268979"/>
                </a:lnTo>
                <a:lnTo>
                  <a:pt x="754380" y="3246119"/>
                </a:lnTo>
                <a:lnTo>
                  <a:pt x="762000" y="3238499"/>
                </a:lnTo>
                <a:lnTo>
                  <a:pt x="769619" y="3230879"/>
                </a:lnTo>
                <a:lnTo>
                  <a:pt x="777239" y="3223260"/>
                </a:lnTo>
                <a:lnTo>
                  <a:pt x="792480" y="3223260"/>
                </a:lnTo>
                <a:lnTo>
                  <a:pt x="800100" y="3208019"/>
                </a:lnTo>
                <a:lnTo>
                  <a:pt x="807719" y="3200399"/>
                </a:lnTo>
                <a:lnTo>
                  <a:pt x="815339" y="3200399"/>
                </a:lnTo>
                <a:lnTo>
                  <a:pt x="822959" y="3192779"/>
                </a:lnTo>
                <a:lnTo>
                  <a:pt x="838200" y="3185160"/>
                </a:lnTo>
                <a:lnTo>
                  <a:pt x="845819" y="3185160"/>
                </a:lnTo>
                <a:lnTo>
                  <a:pt x="853439" y="3177540"/>
                </a:lnTo>
                <a:lnTo>
                  <a:pt x="861059" y="3169919"/>
                </a:lnTo>
                <a:lnTo>
                  <a:pt x="868680" y="3169919"/>
                </a:lnTo>
                <a:lnTo>
                  <a:pt x="876300" y="3162299"/>
                </a:lnTo>
                <a:lnTo>
                  <a:pt x="891539" y="3154679"/>
                </a:lnTo>
                <a:lnTo>
                  <a:pt x="899159" y="3147060"/>
                </a:lnTo>
                <a:lnTo>
                  <a:pt x="906780" y="3131819"/>
                </a:lnTo>
                <a:lnTo>
                  <a:pt x="922019" y="3124199"/>
                </a:lnTo>
                <a:lnTo>
                  <a:pt x="937259" y="3124199"/>
                </a:lnTo>
                <a:lnTo>
                  <a:pt x="952500" y="3124199"/>
                </a:lnTo>
                <a:lnTo>
                  <a:pt x="960119" y="3124199"/>
                </a:lnTo>
                <a:lnTo>
                  <a:pt x="967739" y="3116579"/>
                </a:lnTo>
                <a:lnTo>
                  <a:pt x="998219" y="3101340"/>
                </a:lnTo>
                <a:lnTo>
                  <a:pt x="1005839" y="3101340"/>
                </a:lnTo>
                <a:lnTo>
                  <a:pt x="1013459" y="3093719"/>
                </a:lnTo>
                <a:lnTo>
                  <a:pt x="1021080" y="3086099"/>
                </a:lnTo>
                <a:lnTo>
                  <a:pt x="1036319" y="3078479"/>
                </a:lnTo>
                <a:lnTo>
                  <a:pt x="1043939" y="3078479"/>
                </a:lnTo>
                <a:lnTo>
                  <a:pt x="1051559" y="3063240"/>
                </a:lnTo>
                <a:lnTo>
                  <a:pt x="1059180" y="3047999"/>
                </a:lnTo>
                <a:lnTo>
                  <a:pt x="1066800" y="3047999"/>
                </a:lnTo>
                <a:lnTo>
                  <a:pt x="1082039" y="3040379"/>
                </a:lnTo>
                <a:lnTo>
                  <a:pt x="1089659" y="3040379"/>
                </a:lnTo>
                <a:lnTo>
                  <a:pt x="1097280" y="3025140"/>
                </a:lnTo>
                <a:lnTo>
                  <a:pt x="1104900" y="3025140"/>
                </a:lnTo>
                <a:lnTo>
                  <a:pt x="1127759" y="3017519"/>
                </a:lnTo>
                <a:lnTo>
                  <a:pt x="1135380" y="3017519"/>
                </a:lnTo>
                <a:lnTo>
                  <a:pt x="1143000" y="3002279"/>
                </a:lnTo>
                <a:lnTo>
                  <a:pt x="1158239" y="3002279"/>
                </a:lnTo>
                <a:lnTo>
                  <a:pt x="1188720" y="2994660"/>
                </a:lnTo>
                <a:lnTo>
                  <a:pt x="1196339" y="2994660"/>
                </a:lnTo>
                <a:lnTo>
                  <a:pt x="1203959" y="2987040"/>
                </a:lnTo>
                <a:lnTo>
                  <a:pt x="1211580" y="2979419"/>
                </a:lnTo>
                <a:lnTo>
                  <a:pt x="1234439" y="2971799"/>
                </a:lnTo>
                <a:lnTo>
                  <a:pt x="1242059" y="2971799"/>
                </a:lnTo>
                <a:lnTo>
                  <a:pt x="1249680" y="2964179"/>
                </a:lnTo>
                <a:lnTo>
                  <a:pt x="1257300" y="2956560"/>
                </a:lnTo>
                <a:lnTo>
                  <a:pt x="1272539" y="2956560"/>
                </a:lnTo>
                <a:lnTo>
                  <a:pt x="1280159" y="2948940"/>
                </a:lnTo>
                <a:lnTo>
                  <a:pt x="1287780" y="2941319"/>
                </a:lnTo>
                <a:lnTo>
                  <a:pt x="1295400" y="2941319"/>
                </a:lnTo>
                <a:lnTo>
                  <a:pt x="1303020" y="2941319"/>
                </a:lnTo>
                <a:lnTo>
                  <a:pt x="1318259" y="2933699"/>
                </a:lnTo>
                <a:lnTo>
                  <a:pt x="1325880" y="2933699"/>
                </a:lnTo>
                <a:lnTo>
                  <a:pt x="1333500" y="2926079"/>
                </a:lnTo>
                <a:lnTo>
                  <a:pt x="1341120" y="2918460"/>
                </a:lnTo>
                <a:lnTo>
                  <a:pt x="1348739" y="2918460"/>
                </a:lnTo>
                <a:lnTo>
                  <a:pt x="1356359" y="2918460"/>
                </a:lnTo>
                <a:lnTo>
                  <a:pt x="1379220" y="2918460"/>
                </a:lnTo>
                <a:lnTo>
                  <a:pt x="1394459" y="2903219"/>
                </a:lnTo>
                <a:lnTo>
                  <a:pt x="1402080" y="2880360"/>
                </a:lnTo>
                <a:lnTo>
                  <a:pt x="1417320" y="2872740"/>
                </a:lnTo>
                <a:lnTo>
                  <a:pt x="1424939" y="2865119"/>
                </a:lnTo>
                <a:lnTo>
                  <a:pt x="1432559" y="2865119"/>
                </a:lnTo>
                <a:lnTo>
                  <a:pt x="1440180" y="2857499"/>
                </a:lnTo>
                <a:lnTo>
                  <a:pt x="1470659" y="2857499"/>
                </a:lnTo>
                <a:lnTo>
                  <a:pt x="1478280" y="2857499"/>
                </a:lnTo>
                <a:lnTo>
                  <a:pt x="1508759" y="2857499"/>
                </a:lnTo>
                <a:lnTo>
                  <a:pt x="1516380" y="2857499"/>
                </a:lnTo>
                <a:lnTo>
                  <a:pt x="1524000" y="2849879"/>
                </a:lnTo>
                <a:lnTo>
                  <a:pt x="1531620" y="2849879"/>
                </a:lnTo>
                <a:lnTo>
                  <a:pt x="1539239" y="2834640"/>
                </a:lnTo>
                <a:lnTo>
                  <a:pt x="1546859" y="2827019"/>
                </a:lnTo>
                <a:lnTo>
                  <a:pt x="1562100" y="2811779"/>
                </a:lnTo>
                <a:lnTo>
                  <a:pt x="1569720" y="2804160"/>
                </a:lnTo>
                <a:lnTo>
                  <a:pt x="1577339" y="2804160"/>
                </a:lnTo>
                <a:lnTo>
                  <a:pt x="1584959" y="2804160"/>
                </a:lnTo>
                <a:lnTo>
                  <a:pt x="1592580" y="2804160"/>
                </a:lnTo>
                <a:lnTo>
                  <a:pt x="1607820" y="2804160"/>
                </a:lnTo>
                <a:lnTo>
                  <a:pt x="1615439" y="2796540"/>
                </a:lnTo>
                <a:lnTo>
                  <a:pt x="1623059" y="2788919"/>
                </a:lnTo>
                <a:lnTo>
                  <a:pt x="1630680" y="2788919"/>
                </a:lnTo>
                <a:lnTo>
                  <a:pt x="1638300" y="2788919"/>
                </a:lnTo>
                <a:lnTo>
                  <a:pt x="1653539" y="2781299"/>
                </a:lnTo>
                <a:lnTo>
                  <a:pt x="1661159" y="2781299"/>
                </a:lnTo>
                <a:lnTo>
                  <a:pt x="1668780" y="2773679"/>
                </a:lnTo>
                <a:lnTo>
                  <a:pt x="1676400" y="2773679"/>
                </a:lnTo>
                <a:lnTo>
                  <a:pt x="1684020" y="2773679"/>
                </a:lnTo>
                <a:lnTo>
                  <a:pt x="1691639" y="2766060"/>
                </a:lnTo>
                <a:lnTo>
                  <a:pt x="1706880" y="2743199"/>
                </a:lnTo>
                <a:lnTo>
                  <a:pt x="1714500" y="2743199"/>
                </a:lnTo>
                <a:lnTo>
                  <a:pt x="1722120" y="2727960"/>
                </a:lnTo>
                <a:lnTo>
                  <a:pt x="1729739" y="2712719"/>
                </a:lnTo>
                <a:lnTo>
                  <a:pt x="1737359" y="2705099"/>
                </a:lnTo>
                <a:lnTo>
                  <a:pt x="1752600" y="2697479"/>
                </a:lnTo>
                <a:lnTo>
                  <a:pt x="1760220" y="2697479"/>
                </a:lnTo>
                <a:lnTo>
                  <a:pt x="1767839" y="2689860"/>
                </a:lnTo>
                <a:lnTo>
                  <a:pt x="1783080" y="2682240"/>
                </a:lnTo>
                <a:lnTo>
                  <a:pt x="1805939" y="2674619"/>
                </a:lnTo>
                <a:lnTo>
                  <a:pt x="1813559" y="2666999"/>
                </a:lnTo>
                <a:lnTo>
                  <a:pt x="1821180" y="2666999"/>
                </a:lnTo>
                <a:lnTo>
                  <a:pt x="1828800" y="2659379"/>
                </a:lnTo>
                <a:lnTo>
                  <a:pt x="1836420" y="2659379"/>
                </a:lnTo>
                <a:lnTo>
                  <a:pt x="1851659" y="2659379"/>
                </a:lnTo>
                <a:lnTo>
                  <a:pt x="1859280" y="2644140"/>
                </a:lnTo>
                <a:lnTo>
                  <a:pt x="1874520" y="2621279"/>
                </a:lnTo>
                <a:lnTo>
                  <a:pt x="1882139" y="2606040"/>
                </a:lnTo>
                <a:lnTo>
                  <a:pt x="1897380" y="2606040"/>
                </a:lnTo>
                <a:lnTo>
                  <a:pt x="1912620" y="2606040"/>
                </a:lnTo>
                <a:lnTo>
                  <a:pt x="1943100" y="2598419"/>
                </a:lnTo>
                <a:lnTo>
                  <a:pt x="1950720" y="2598419"/>
                </a:lnTo>
                <a:lnTo>
                  <a:pt x="1958339" y="2598419"/>
                </a:lnTo>
                <a:lnTo>
                  <a:pt x="1965959" y="2590799"/>
                </a:lnTo>
                <a:lnTo>
                  <a:pt x="1973580" y="2590799"/>
                </a:lnTo>
                <a:lnTo>
                  <a:pt x="1988820" y="2583179"/>
                </a:lnTo>
                <a:lnTo>
                  <a:pt x="1996439" y="2575560"/>
                </a:lnTo>
                <a:lnTo>
                  <a:pt x="2004059" y="2575560"/>
                </a:lnTo>
                <a:lnTo>
                  <a:pt x="2019300" y="2575560"/>
                </a:lnTo>
                <a:lnTo>
                  <a:pt x="2026920" y="2575560"/>
                </a:lnTo>
                <a:lnTo>
                  <a:pt x="2042159" y="2560319"/>
                </a:lnTo>
                <a:lnTo>
                  <a:pt x="2057400" y="2560319"/>
                </a:lnTo>
                <a:lnTo>
                  <a:pt x="2065020" y="2545079"/>
                </a:lnTo>
                <a:lnTo>
                  <a:pt x="2072639" y="2545079"/>
                </a:lnTo>
                <a:lnTo>
                  <a:pt x="2087880" y="2545079"/>
                </a:lnTo>
                <a:lnTo>
                  <a:pt x="2095499" y="2545079"/>
                </a:lnTo>
                <a:lnTo>
                  <a:pt x="2103120" y="2537460"/>
                </a:lnTo>
                <a:lnTo>
                  <a:pt x="2110740" y="2537460"/>
                </a:lnTo>
                <a:lnTo>
                  <a:pt x="2118360" y="2529840"/>
                </a:lnTo>
                <a:lnTo>
                  <a:pt x="2133599" y="2522219"/>
                </a:lnTo>
                <a:lnTo>
                  <a:pt x="2141220" y="2514599"/>
                </a:lnTo>
                <a:lnTo>
                  <a:pt x="2148840" y="2514599"/>
                </a:lnTo>
                <a:lnTo>
                  <a:pt x="2156460" y="2506979"/>
                </a:lnTo>
                <a:lnTo>
                  <a:pt x="2164080" y="2499360"/>
                </a:lnTo>
                <a:lnTo>
                  <a:pt x="2171699" y="2484119"/>
                </a:lnTo>
                <a:lnTo>
                  <a:pt x="2186940" y="2484119"/>
                </a:lnTo>
                <a:lnTo>
                  <a:pt x="2194560" y="2468879"/>
                </a:lnTo>
                <a:lnTo>
                  <a:pt x="2202180" y="2461260"/>
                </a:lnTo>
                <a:lnTo>
                  <a:pt x="2217420" y="2461260"/>
                </a:lnTo>
                <a:lnTo>
                  <a:pt x="2232660" y="2453640"/>
                </a:lnTo>
                <a:lnTo>
                  <a:pt x="2240280" y="2438399"/>
                </a:lnTo>
                <a:lnTo>
                  <a:pt x="2247899" y="2430779"/>
                </a:lnTo>
                <a:lnTo>
                  <a:pt x="2255520" y="2430779"/>
                </a:lnTo>
                <a:lnTo>
                  <a:pt x="2263140" y="2430779"/>
                </a:lnTo>
                <a:lnTo>
                  <a:pt x="2278380" y="2430779"/>
                </a:lnTo>
                <a:lnTo>
                  <a:pt x="2285999" y="2415540"/>
                </a:lnTo>
                <a:lnTo>
                  <a:pt x="2293620" y="2415540"/>
                </a:lnTo>
                <a:lnTo>
                  <a:pt x="2301240" y="2407919"/>
                </a:lnTo>
                <a:lnTo>
                  <a:pt x="2308860" y="2392679"/>
                </a:lnTo>
                <a:lnTo>
                  <a:pt x="2324099" y="2385060"/>
                </a:lnTo>
                <a:lnTo>
                  <a:pt x="2331720" y="2377440"/>
                </a:lnTo>
                <a:lnTo>
                  <a:pt x="2339340" y="2369819"/>
                </a:lnTo>
                <a:lnTo>
                  <a:pt x="2346960" y="2369819"/>
                </a:lnTo>
                <a:lnTo>
                  <a:pt x="2354580" y="2362199"/>
                </a:lnTo>
                <a:lnTo>
                  <a:pt x="2362199" y="2354579"/>
                </a:lnTo>
                <a:lnTo>
                  <a:pt x="2377440" y="2346960"/>
                </a:lnTo>
                <a:lnTo>
                  <a:pt x="2385060" y="2346960"/>
                </a:lnTo>
                <a:lnTo>
                  <a:pt x="2400299" y="2346960"/>
                </a:lnTo>
                <a:lnTo>
                  <a:pt x="2423160" y="2339340"/>
                </a:lnTo>
                <a:lnTo>
                  <a:pt x="2430780" y="2331719"/>
                </a:lnTo>
                <a:lnTo>
                  <a:pt x="2438399" y="2331719"/>
                </a:lnTo>
                <a:lnTo>
                  <a:pt x="2446020" y="2324099"/>
                </a:lnTo>
                <a:lnTo>
                  <a:pt x="2453640" y="2324099"/>
                </a:lnTo>
                <a:lnTo>
                  <a:pt x="2468880" y="2324099"/>
                </a:lnTo>
                <a:lnTo>
                  <a:pt x="2484120" y="2324099"/>
                </a:lnTo>
                <a:lnTo>
                  <a:pt x="2491740" y="2324099"/>
                </a:lnTo>
                <a:lnTo>
                  <a:pt x="2545080" y="2316479"/>
                </a:lnTo>
                <a:lnTo>
                  <a:pt x="2552699" y="2316479"/>
                </a:lnTo>
                <a:lnTo>
                  <a:pt x="2567940" y="2316479"/>
                </a:lnTo>
                <a:lnTo>
                  <a:pt x="2575560" y="2308860"/>
                </a:lnTo>
                <a:lnTo>
                  <a:pt x="2583180" y="2301240"/>
                </a:lnTo>
                <a:lnTo>
                  <a:pt x="2613660" y="2301240"/>
                </a:lnTo>
                <a:lnTo>
                  <a:pt x="2628899" y="2285999"/>
                </a:lnTo>
                <a:lnTo>
                  <a:pt x="2636520" y="2285999"/>
                </a:lnTo>
                <a:lnTo>
                  <a:pt x="2644140" y="2278379"/>
                </a:lnTo>
                <a:lnTo>
                  <a:pt x="2659380" y="2270760"/>
                </a:lnTo>
                <a:lnTo>
                  <a:pt x="2666999" y="2263140"/>
                </a:lnTo>
                <a:lnTo>
                  <a:pt x="2674620" y="2263140"/>
                </a:lnTo>
                <a:lnTo>
                  <a:pt x="2682240" y="2263140"/>
                </a:lnTo>
                <a:lnTo>
                  <a:pt x="2689860" y="2263140"/>
                </a:lnTo>
                <a:lnTo>
                  <a:pt x="2697480" y="2255519"/>
                </a:lnTo>
                <a:lnTo>
                  <a:pt x="2727960" y="2255519"/>
                </a:lnTo>
                <a:lnTo>
                  <a:pt x="2735580" y="2247899"/>
                </a:lnTo>
                <a:lnTo>
                  <a:pt x="2743199" y="2225040"/>
                </a:lnTo>
                <a:lnTo>
                  <a:pt x="2758440" y="2225040"/>
                </a:lnTo>
                <a:lnTo>
                  <a:pt x="2766060" y="2217419"/>
                </a:lnTo>
                <a:lnTo>
                  <a:pt x="2773680" y="2217419"/>
                </a:lnTo>
                <a:lnTo>
                  <a:pt x="2781299" y="2217419"/>
                </a:lnTo>
                <a:lnTo>
                  <a:pt x="2788920" y="2202179"/>
                </a:lnTo>
                <a:lnTo>
                  <a:pt x="2804160" y="2194560"/>
                </a:lnTo>
                <a:lnTo>
                  <a:pt x="2819399" y="2186940"/>
                </a:lnTo>
                <a:lnTo>
                  <a:pt x="2842260" y="2186940"/>
                </a:lnTo>
                <a:lnTo>
                  <a:pt x="2857499" y="2179319"/>
                </a:lnTo>
                <a:lnTo>
                  <a:pt x="2865120" y="2179319"/>
                </a:lnTo>
                <a:lnTo>
                  <a:pt x="2872740" y="2164079"/>
                </a:lnTo>
                <a:lnTo>
                  <a:pt x="2880360" y="2164079"/>
                </a:lnTo>
                <a:lnTo>
                  <a:pt x="2887980" y="2148840"/>
                </a:lnTo>
                <a:lnTo>
                  <a:pt x="2918460" y="2141219"/>
                </a:lnTo>
                <a:lnTo>
                  <a:pt x="2933699" y="2141219"/>
                </a:lnTo>
                <a:lnTo>
                  <a:pt x="2948940" y="2141219"/>
                </a:lnTo>
                <a:lnTo>
                  <a:pt x="2964180" y="2141219"/>
                </a:lnTo>
                <a:lnTo>
                  <a:pt x="2971799" y="2141219"/>
                </a:lnTo>
                <a:lnTo>
                  <a:pt x="2979420" y="2141219"/>
                </a:lnTo>
                <a:lnTo>
                  <a:pt x="2994660" y="2141219"/>
                </a:lnTo>
                <a:lnTo>
                  <a:pt x="3002280" y="2125979"/>
                </a:lnTo>
                <a:lnTo>
                  <a:pt x="3009899" y="2125979"/>
                </a:lnTo>
                <a:lnTo>
                  <a:pt x="3017520" y="2125979"/>
                </a:lnTo>
                <a:lnTo>
                  <a:pt x="3025140" y="2125979"/>
                </a:lnTo>
                <a:lnTo>
                  <a:pt x="3032760" y="2118360"/>
                </a:lnTo>
                <a:lnTo>
                  <a:pt x="3055620" y="2110740"/>
                </a:lnTo>
                <a:lnTo>
                  <a:pt x="3063240" y="2110740"/>
                </a:lnTo>
                <a:lnTo>
                  <a:pt x="3070860" y="2110740"/>
                </a:lnTo>
                <a:lnTo>
                  <a:pt x="3078480" y="2103119"/>
                </a:lnTo>
                <a:lnTo>
                  <a:pt x="3093720" y="2103119"/>
                </a:lnTo>
                <a:lnTo>
                  <a:pt x="3101340" y="2087879"/>
                </a:lnTo>
                <a:lnTo>
                  <a:pt x="3108960" y="2087879"/>
                </a:lnTo>
                <a:lnTo>
                  <a:pt x="3116580" y="2087879"/>
                </a:lnTo>
                <a:lnTo>
                  <a:pt x="3162299" y="2072639"/>
                </a:lnTo>
                <a:lnTo>
                  <a:pt x="3177540" y="2049779"/>
                </a:lnTo>
                <a:lnTo>
                  <a:pt x="3192780" y="2049779"/>
                </a:lnTo>
                <a:lnTo>
                  <a:pt x="3200399" y="2049779"/>
                </a:lnTo>
                <a:lnTo>
                  <a:pt x="3208020" y="2042159"/>
                </a:lnTo>
                <a:lnTo>
                  <a:pt x="3223260" y="2034539"/>
                </a:lnTo>
                <a:lnTo>
                  <a:pt x="3246120" y="2034539"/>
                </a:lnTo>
                <a:lnTo>
                  <a:pt x="3253740" y="2011679"/>
                </a:lnTo>
                <a:lnTo>
                  <a:pt x="3261359" y="2004059"/>
                </a:lnTo>
                <a:lnTo>
                  <a:pt x="3268979" y="1996439"/>
                </a:lnTo>
                <a:lnTo>
                  <a:pt x="3284220" y="1988819"/>
                </a:lnTo>
                <a:lnTo>
                  <a:pt x="3291840" y="1988819"/>
                </a:lnTo>
                <a:lnTo>
                  <a:pt x="3307079" y="1988819"/>
                </a:lnTo>
                <a:lnTo>
                  <a:pt x="3314700" y="1981199"/>
                </a:lnTo>
                <a:lnTo>
                  <a:pt x="3322320" y="1973579"/>
                </a:lnTo>
                <a:lnTo>
                  <a:pt x="3337559" y="1965959"/>
                </a:lnTo>
                <a:lnTo>
                  <a:pt x="3345179" y="1958339"/>
                </a:lnTo>
                <a:lnTo>
                  <a:pt x="3360420" y="1958339"/>
                </a:lnTo>
                <a:lnTo>
                  <a:pt x="3368040" y="1958339"/>
                </a:lnTo>
                <a:lnTo>
                  <a:pt x="3390900" y="1950719"/>
                </a:lnTo>
                <a:lnTo>
                  <a:pt x="3398520" y="1943099"/>
                </a:lnTo>
                <a:lnTo>
                  <a:pt x="3406140" y="1935479"/>
                </a:lnTo>
                <a:lnTo>
                  <a:pt x="3413759" y="1927859"/>
                </a:lnTo>
                <a:lnTo>
                  <a:pt x="3429000" y="1920239"/>
                </a:lnTo>
                <a:lnTo>
                  <a:pt x="3436620" y="1904999"/>
                </a:lnTo>
                <a:lnTo>
                  <a:pt x="3451859" y="1897379"/>
                </a:lnTo>
                <a:lnTo>
                  <a:pt x="3474720" y="1889759"/>
                </a:lnTo>
                <a:lnTo>
                  <a:pt x="3489959" y="1889759"/>
                </a:lnTo>
                <a:lnTo>
                  <a:pt x="3497579" y="1882139"/>
                </a:lnTo>
                <a:lnTo>
                  <a:pt x="3535679" y="1882139"/>
                </a:lnTo>
                <a:lnTo>
                  <a:pt x="3550920" y="1874519"/>
                </a:lnTo>
                <a:lnTo>
                  <a:pt x="3558540" y="1874519"/>
                </a:lnTo>
                <a:lnTo>
                  <a:pt x="3581400" y="1874519"/>
                </a:lnTo>
                <a:lnTo>
                  <a:pt x="3589020" y="1874519"/>
                </a:lnTo>
                <a:lnTo>
                  <a:pt x="3627120" y="1866899"/>
                </a:lnTo>
                <a:lnTo>
                  <a:pt x="3634740" y="1851659"/>
                </a:lnTo>
                <a:lnTo>
                  <a:pt x="3642359" y="1844039"/>
                </a:lnTo>
                <a:lnTo>
                  <a:pt x="3657600" y="1836419"/>
                </a:lnTo>
                <a:lnTo>
                  <a:pt x="3672840" y="1828799"/>
                </a:lnTo>
                <a:lnTo>
                  <a:pt x="3688079" y="1828799"/>
                </a:lnTo>
                <a:lnTo>
                  <a:pt x="3695700" y="1813559"/>
                </a:lnTo>
                <a:lnTo>
                  <a:pt x="3718559" y="1805939"/>
                </a:lnTo>
                <a:lnTo>
                  <a:pt x="3726179" y="1798319"/>
                </a:lnTo>
                <a:lnTo>
                  <a:pt x="3733800" y="1798319"/>
                </a:lnTo>
                <a:lnTo>
                  <a:pt x="3741420" y="1790699"/>
                </a:lnTo>
                <a:lnTo>
                  <a:pt x="3749040" y="1783079"/>
                </a:lnTo>
                <a:lnTo>
                  <a:pt x="3764279" y="1783079"/>
                </a:lnTo>
                <a:lnTo>
                  <a:pt x="3771900" y="1775459"/>
                </a:lnTo>
                <a:lnTo>
                  <a:pt x="3794759" y="1775459"/>
                </a:lnTo>
                <a:lnTo>
                  <a:pt x="3810000" y="1767839"/>
                </a:lnTo>
                <a:lnTo>
                  <a:pt x="3817620" y="1752599"/>
                </a:lnTo>
                <a:lnTo>
                  <a:pt x="3825240" y="1752599"/>
                </a:lnTo>
                <a:lnTo>
                  <a:pt x="3848100" y="1752599"/>
                </a:lnTo>
                <a:lnTo>
                  <a:pt x="3893820" y="1752599"/>
                </a:lnTo>
                <a:lnTo>
                  <a:pt x="3916679" y="1744979"/>
                </a:lnTo>
                <a:lnTo>
                  <a:pt x="3924300" y="1737359"/>
                </a:lnTo>
                <a:lnTo>
                  <a:pt x="3939540" y="1729739"/>
                </a:lnTo>
                <a:lnTo>
                  <a:pt x="3954779" y="1729739"/>
                </a:lnTo>
                <a:lnTo>
                  <a:pt x="3970020" y="1722119"/>
                </a:lnTo>
                <a:lnTo>
                  <a:pt x="3977640" y="1722119"/>
                </a:lnTo>
                <a:lnTo>
                  <a:pt x="3985259" y="1722119"/>
                </a:lnTo>
                <a:lnTo>
                  <a:pt x="3992879" y="1722119"/>
                </a:lnTo>
                <a:lnTo>
                  <a:pt x="4008120" y="1722119"/>
                </a:lnTo>
                <a:lnTo>
                  <a:pt x="4015740" y="1706879"/>
                </a:lnTo>
                <a:lnTo>
                  <a:pt x="4023359" y="1699259"/>
                </a:lnTo>
                <a:lnTo>
                  <a:pt x="4030979" y="1691639"/>
                </a:lnTo>
                <a:lnTo>
                  <a:pt x="4038600" y="1684019"/>
                </a:lnTo>
                <a:lnTo>
                  <a:pt x="4053840" y="1684019"/>
                </a:lnTo>
                <a:lnTo>
                  <a:pt x="4061459" y="1676399"/>
                </a:lnTo>
                <a:lnTo>
                  <a:pt x="4069079" y="1668779"/>
                </a:lnTo>
                <a:lnTo>
                  <a:pt x="4076700" y="1668779"/>
                </a:lnTo>
                <a:lnTo>
                  <a:pt x="4084320" y="1661159"/>
                </a:lnTo>
                <a:lnTo>
                  <a:pt x="4099559" y="1661159"/>
                </a:lnTo>
                <a:lnTo>
                  <a:pt x="4114800" y="1653539"/>
                </a:lnTo>
                <a:lnTo>
                  <a:pt x="4122420" y="1645919"/>
                </a:lnTo>
                <a:lnTo>
                  <a:pt x="4152900" y="1638299"/>
                </a:lnTo>
                <a:lnTo>
                  <a:pt x="4160520" y="1638299"/>
                </a:lnTo>
                <a:lnTo>
                  <a:pt x="4168140" y="1638299"/>
                </a:lnTo>
                <a:lnTo>
                  <a:pt x="4175759" y="1638299"/>
                </a:lnTo>
                <a:lnTo>
                  <a:pt x="4183379" y="1630679"/>
                </a:lnTo>
                <a:lnTo>
                  <a:pt x="4213859" y="1623059"/>
                </a:lnTo>
                <a:lnTo>
                  <a:pt x="4221480" y="1623059"/>
                </a:lnTo>
                <a:lnTo>
                  <a:pt x="4229100" y="1615439"/>
                </a:lnTo>
                <a:lnTo>
                  <a:pt x="4251959" y="1615439"/>
                </a:lnTo>
                <a:lnTo>
                  <a:pt x="4259580" y="1607819"/>
                </a:lnTo>
                <a:lnTo>
                  <a:pt x="4267200" y="1607819"/>
                </a:lnTo>
                <a:lnTo>
                  <a:pt x="4274820" y="1592579"/>
                </a:lnTo>
                <a:lnTo>
                  <a:pt x="4297680" y="1592579"/>
                </a:lnTo>
                <a:lnTo>
                  <a:pt x="4312920" y="1592579"/>
                </a:lnTo>
                <a:lnTo>
                  <a:pt x="4320540" y="1592579"/>
                </a:lnTo>
                <a:lnTo>
                  <a:pt x="4358640" y="1592579"/>
                </a:lnTo>
                <a:lnTo>
                  <a:pt x="4373880" y="1592579"/>
                </a:lnTo>
                <a:lnTo>
                  <a:pt x="4396740" y="1584959"/>
                </a:lnTo>
                <a:lnTo>
                  <a:pt x="4404359" y="1584959"/>
                </a:lnTo>
                <a:lnTo>
                  <a:pt x="4411980" y="1584959"/>
                </a:lnTo>
                <a:lnTo>
                  <a:pt x="4419600" y="1569719"/>
                </a:lnTo>
                <a:lnTo>
                  <a:pt x="4442459" y="1562099"/>
                </a:lnTo>
                <a:lnTo>
                  <a:pt x="4450080" y="1554479"/>
                </a:lnTo>
                <a:lnTo>
                  <a:pt x="4465320" y="1554479"/>
                </a:lnTo>
                <a:lnTo>
                  <a:pt x="4480559" y="1546859"/>
                </a:lnTo>
                <a:lnTo>
                  <a:pt x="4495800" y="1539239"/>
                </a:lnTo>
                <a:lnTo>
                  <a:pt x="4503420" y="1531619"/>
                </a:lnTo>
                <a:lnTo>
                  <a:pt x="4518659" y="1531619"/>
                </a:lnTo>
                <a:lnTo>
                  <a:pt x="4533900" y="1523999"/>
                </a:lnTo>
                <a:lnTo>
                  <a:pt x="4541520" y="1516379"/>
                </a:lnTo>
                <a:lnTo>
                  <a:pt x="4587240" y="1516379"/>
                </a:lnTo>
                <a:lnTo>
                  <a:pt x="4594859" y="1508759"/>
                </a:lnTo>
                <a:lnTo>
                  <a:pt x="4602480" y="1493519"/>
                </a:lnTo>
                <a:lnTo>
                  <a:pt x="4632959" y="1493519"/>
                </a:lnTo>
                <a:lnTo>
                  <a:pt x="4640580" y="1478279"/>
                </a:lnTo>
                <a:lnTo>
                  <a:pt x="4678680" y="1470659"/>
                </a:lnTo>
                <a:lnTo>
                  <a:pt x="4686300" y="1463039"/>
                </a:lnTo>
                <a:lnTo>
                  <a:pt x="4693920" y="1455419"/>
                </a:lnTo>
                <a:lnTo>
                  <a:pt x="4701540" y="1447800"/>
                </a:lnTo>
                <a:lnTo>
                  <a:pt x="4709159" y="1447800"/>
                </a:lnTo>
                <a:lnTo>
                  <a:pt x="4724400" y="1440179"/>
                </a:lnTo>
                <a:lnTo>
                  <a:pt x="4739640" y="1424939"/>
                </a:lnTo>
                <a:lnTo>
                  <a:pt x="4747259" y="1424939"/>
                </a:lnTo>
                <a:lnTo>
                  <a:pt x="4770120" y="1424939"/>
                </a:lnTo>
                <a:lnTo>
                  <a:pt x="4785359" y="1424939"/>
                </a:lnTo>
                <a:lnTo>
                  <a:pt x="4792980" y="1424939"/>
                </a:lnTo>
                <a:lnTo>
                  <a:pt x="4823459" y="1409700"/>
                </a:lnTo>
                <a:lnTo>
                  <a:pt x="4831080" y="1402079"/>
                </a:lnTo>
                <a:lnTo>
                  <a:pt x="4846320" y="1402079"/>
                </a:lnTo>
                <a:lnTo>
                  <a:pt x="4853940" y="1394459"/>
                </a:lnTo>
                <a:lnTo>
                  <a:pt x="4869180" y="1379219"/>
                </a:lnTo>
                <a:lnTo>
                  <a:pt x="4899659" y="1371600"/>
                </a:lnTo>
                <a:lnTo>
                  <a:pt x="4922520" y="1363979"/>
                </a:lnTo>
                <a:lnTo>
                  <a:pt x="4930140" y="1363979"/>
                </a:lnTo>
                <a:lnTo>
                  <a:pt x="4937759" y="1356359"/>
                </a:lnTo>
                <a:lnTo>
                  <a:pt x="4945380" y="1348739"/>
                </a:lnTo>
                <a:lnTo>
                  <a:pt x="4960620" y="1348739"/>
                </a:lnTo>
                <a:lnTo>
                  <a:pt x="4975859" y="1341119"/>
                </a:lnTo>
                <a:lnTo>
                  <a:pt x="4998720" y="1333500"/>
                </a:lnTo>
                <a:lnTo>
                  <a:pt x="5105400" y="1333500"/>
                </a:lnTo>
                <a:lnTo>
                  <a:pt x="5120640" y="1325879"/>
                </a:lnTo>
                <a:lnTo>
                  <a:pt x="5128259" y="1310639"/>
                </a:lnTo>
                <a:lnTo>
                  <a:pt x="5135880" y="1310639"/>
                </a:lnTo>
                <a:lnTo>
                  <a:pt x="5158740" y="1310639"/>
                </a:lnTo>
                <a:lnTo>
                  <a:pt x="5189220" y="1310639"/>
                </a:lnTo>
                <a:lnTo>
                  <a:pt x="5219700" y="1310639"/>
                </a:lnTo>
                <a:lnTo>
                  <a:pt x="5227320" y="1310639"/>
                </a:lnTo>
                <a:lnTo>
                  <a:pt x="5250180" y="1303019"/>
                </a:lnTo>
                <a:lnTo>
                  <a:pt x="5257800" y="1280159"/>
                </a:lnTo>
                <a:lnTo>
                  <a:pt x="5265420" y="1272539"/>
                </a:lnTo>
                <a:lnTo>
                  <a:pt x="5280659" y="1272539"/>
                </a:lnTo>
                <a:lnTo>
                  <a:pt x="5334000" y="1272539"/>
                </a:lnTo>
                <a:lnTo>
                  <a:pt x="5349240" y="1272539"/>
                </a:lnTo>
                <a:lnTo>
                  <a:pt x="5356860" y="1272539"/>
                </a:lnTo>
                <a:lnTo>
                  <a:pt x="5364480" y="1272539"/>
                </a:lnTo>
                <a:lnTo>
                  <a:pt x="5372100" y="1264919"/>
                </a:lnTo>
                <a:lnTo>
                  <a:pt x="5379720" y="1264919"/>
                </a:lnTo>
                <a:lnTo>
                  <a:pt x="5394960" y="1257300"/>
                </a:lnTo>
                <a:lnTo>
                  <a:pt x="5402580" y="1249679"/>
                </a:lnTo>
                <a:lnTo>
                  <a:pt x="5410200" y="1249679"/>
                </a:lnTo>
                <a:lnTo>
                  <a:pt x="5417820" y="1242059"/>
                </a:lnTo>
                <a:lnTo>
                  <a:pt x="5448300" y="1242059"/>
                </a:lnTo>
                <a:lnTo>
                  <a:pt x="5455920" y="1242059"/>
                </a:lnTo>
                <a:lnTo>
                  <a:pt x="5471160" y="1234439"/>
                </a:lnTo>
                <a:lnTo>
                  <a:pt x="5478780" y="1226819"/>
                </a:lnTo>
                <a:lnTo>
                  <a:pt x="5516880" y="1226819"/>
                </a:lnTo>
                <a:lnTo>
                  <a:pt x="5524500" y="1219200"/>
                </a:lnTo>
                <a:lnTo>
                  <a:pt x="5547360" y="1219200"/>
                </a:lnTo>
                <a:lnTo>
                  <a:pt x="5585460" y="1219200"/>
                </a:lnTo>
                <a:lnTo>
                  <a:pt x="5593080" y="1203959"/>
                </a:lnTo>
                <a:lnTo>
                  <a:pt x="5600700" y="1196339"/>
                </a:lnTo>
                <a:lnTo>
                  <a:pt x="5608320" y="1188719"/>
                </a:lnTo>
                <a:lnTo>
                  <a:pt x="5615940" y="1181100"/>
                </a:lnTo>
                <a:lnTo>
                  <a:pt x="5631180" y="1173479"/>
                </a:lnTo>
                <a:lnTo>
                  <a:pt x="5638800" y="1165859"/>
                </a:lnTo>
                <a:lnTo>
                  <a:pt x="5646420" y="1165859"/>
                </a:lnTo>
                <a:lnTo>
                  <a:pt x="5654040" y="1158239"/>
                </a:lnTo>
                <a:lnTo>
                  <a:pt x="5661660" y="1150619"/>
                </a:lnTo>
                <a:lnTo>
                  <a:pt x="5669280" y="1150619"/>
                </a:lnTo>
                <a:lnTo>
                  <a:pt x="5684520" y="1150619"/>
                </a:lnTo>
                <a:lnTo>
                  <a:pt x="5692140" y="1150619"/>
                </a:lnTo>
                <a:lnTo>
                  <a:pt x="5699760" y="1143000"/>
                </a:lnTo>
                <a:lnTo>
                  <a:pt x="5707380" y="1143000"/>
                </a:lnTo>
                <a:lnTo>
                  <a:pt x="5715000" y="1143000"/>
                </a:lnTo>
                <a:lnTo>
                  <a:pt x="5730240" y="1127759"/>
                </a:lnTo>
                <a:lnTo>
                  <a:pt x="5737860" y="1120139"/>
                </a:lnTo>
                <a:lnTo>
                  <a:pt x="5745480" y="1120139"/>
                </a:lnTo>
                <a:lnTo>
                  <a:pt x="5753100" y="1104900"/>
                </a:lnTo>
                <a:lnTo>
                  <a:pt x="5760720" y="1104900"/>
                </a:lnTo>
                <a:lnTo>
                  <a:pt x="5775960" y="1097279"/>
                </a:lnTo>
                <a:lnTo>
                  <a:pt x="5783580" y="1097279"/>
                </a:lnTo>
                <a:lnTo>
                  <a:pt x="5791200" y="1097279"/>
                </a:lnTo>
                <a:lnTo>
                  <a:pt x="5798820" y="1097279"/>
                </a:lnTo>
                <a:lnTo>
                  <a:pt x="5806440" y="1097279"/>
                </a:lnTo>
                <a:lnTo>
                  <a:pt x="5814060" y="1097279"/>
                </a:lnTo>
                <a:lnTo>
                  <a:pt x="5829300" y="1089659"/>
                </a:lnTo>
                <a:lnTo>
                  <a:pt x="5836920" y="1082039"/>
                </a:lnTo>
                <a:lnTo>
                  <a:pt x="5844540" y="1082039"/>
                </a:lnTo>
                <a:lnTo>
                  <a:pt x="5852160" y="1082039"/>
                </a:lnTo>
                <a:lnTo>
                  <a:pt x="5859780" y="1082039"/>
                </a:lnTo>
                <a:lnTo>
                  <a:pt x="5875020" y="1082039"/>
                </a:lnTo>
                <a:lnTo>
                  <a:pt x="5882640" y="1074419"/>
                </a:lnTo>
                <a:lnTo>
                  <a:pt x="5890260" y="1066800"/>
                </a:lnTo>
                <a:lnTo>
                  <a:pt x="5897880" y="1059179"/>
                </a:lnTo>
                <a:lnTo>
                  <a:pt x="5905500" y="1059179"/>
                </a:lnTo>
                <a:lnTo>
                  <a:pt x="5920740" y="1059179"/>
                </a:lnTo>
                <a:lnTo>
                  <a:pt x="5928360" y="1059179"/>
                </a:lnTo>
                <a:lnTo>
                  <a:pt x="5935980" y="1059179"/>
                </a:lnTo>
                <a:lnTo>
                  <a:pt x="5943600" y="1051559"/>
                </a:lnTo>
                <a:lnTo>
                  <a:pt x="6035040" y="1051559"/>
                </a:lnTo>
                <a:lnTo>
                  <a:pt x="6042660" y="1043939"/>
                </a:lnTo>
                <a:lnTo>
                  <a:pt x="6050280" y="1043939"/>
                </a:lnTo>
                <a:lnTo>
                  <a:pt x="6065520" y="1043939"/>
                </a:lnTo>
                <a:lnTo>
                  <a:pt x="6073140" y="1036319"/>
                </a:lnTo>
                <a:lnTo>
                  <a:pt x="6080760" y="1021079"/>
                </a:lnTo>
                <a:lnTo>
                  <a:pt x="6088380" y="1013459"/>
                </a:lnTo>
                <a:lnTo>
                  <a:pt x="6111240" y="990600"/>
                </a:lnTo>
                <a:lnTo>
                  <a:pt x="6118860" y="982979"/>
                </a:lnTo>
                <a:lnTo>
                  <a:pt x="6164580" y="982979"/>
                </a:lnTo>
                <a:lnTo>
                  <a:pt x="6172200" y="975359"/>
                </a:lnTo>
                <a:lnTo>
                  <a:pt x="6286500" y="975359"/>
                </a:lnTo>
                <a:lnTo>
                  <a:pt x="6294120" y="967739"/>
                </a:lnTo>
                <a:lnTo>
                  <a:pt x="6309360" y="967739"/>
                </a:lnTo>
                <a:lnTo>
                  <a:pt x="6316980" y="967739"/>
                </a:lnTo>
                <a:lnTo>
                  <a:pt x="6324600" y="967739"/>
                </a:lnTo>
                <a:lnTo>
                  <a:pt x="6332220" y="960119"/>
                </a:lnTo>
                <a:lnTo>
                  <a:pt x="6339840" y="960119"/>
                </a:lnTo>
                <a:lnTo>
                  <a:pt x="6355080" y="960119"/>
                </a:lnTo>
                <a:lnTo>
                  <a:pt x="6370320" y="952500"/>
                </a:lnTo>
                <a:lnTo>
                  <a:pt x="6446520" y="952500"/>
                </a:lnTo>
                <a:lnTo>
                  <a:pt x="6454140" y="944879"/>
                </a:lnTo>
                <a:lnTo>
                  <a:pt x="6461760" y="937259"/>
                </a:lnTo>
                <a:lnTo>
                  <a:pt x="6469380" y="937259"/>
                </a:lnTo>
                <a:lnTo>
                  <a:pt x="6477000" y="937259"/>
                </a:lnTo>
                <a:lnTo>
                  <a:pt x="6484620" y="929639"/>
                </a:lnTo>
                <a:lnTo>
                  <a:pt x="6499860" y="929639"/>
                </a:lnTo>
                <a:lnTo>
                  <a:pt x="6507480" y="929639"/>
                </a:lnTo>
                <a:lnTo>
                  <a:pt x="6560820" y="929639"/>
                </a:lnTo>
                <a:lnTo>
                  <a:pt x="6568440" y="906779"/>
                </a:lnTo>
                <a:lnTo>
                  <a:pt x="6576060" y="906779"/>
                </a:lnTo>
                <a:lnTo>
                  <a:pt x="6591300" y="899159"/>
                </a:lnTo>
                <a:lnTo>
                  <a:pt x="6598920" y="891539"/>
                </a:lnTo>
                <a:lnTo>
                  <a:pt x="6606540" y="891539"/>
                </a:lnTo>
                <a:lnTo>
                  <a:pt x="6614160" y="891539"/>
                </a:lnTo>
                <a:lnTo>
                  <a:pt x="6621780" y="891539"/>
                </a:lnTo>
                <a:lnTo>
                  <a:pt x="6629400" y="891539"/>
                </a:lnTo>
                <a:lnTo>
                  <a:pt x="6644640" y="891539"/>
                </a:lnTo>
                <a:lnTo>
                  <a:pt x="6652260" y="883919"/>
                </a:lnTo>
                <a:lnTo>
                  <a:pt x="6659880" y="876300"/>
                </a:lnTo>
                <a:lnTo>
                  <a:pt x="6690360" y="876300"/>
                </a:lnTo>
                <a:lnTo>
                  <a:pt x="6697980" y="868679"/>
                </a:lnTo>
                <a:lnTo>
                  <a:pt x="6705600" y="868679"/>
                </a:lnTo>
                <a:lnTo>
                  <a:pt x="6713220" y="853439"/>
                </a:lnTo>
                <a:lnTo>
                  <a:pt x="6720840" y="845819"/>
                </a:lnTo>
                <a:lnTo>
                  <a:pt x="6736080" y="845819"/>
                </a:lnTo>
                <a:lnTo>
                  <a:pt x="6743700" y="838200"/>
                </a:lnTo>
                <a:lnTo>
                  <a:pt x="6751320" y="830579"/>
                </a:lnTo>
                <a:lnTo>
                  <a:pt x="6758940" y="830579"/>
                </a:lnTo>
                <a:lnTo>
                  <a:pt x="6812280" y="830579"/>
                </a:lnTo>
                <a:lnTo>
                  <a:pt x="6819900" y="822959"/>
                </a:lnTo>
                <a:lnTo>
                  <a:pt x="6835140" y="822959"/>
                </a:lnTo>
                <a:lnTo>
                  <a:pt x="6842760" y="807719"/>
                </a:lnTo>
                <a:lnTo>
                  <a:pt x="6850380" y="807719"/>
                </a:lnTo>
                <a:lnTo>
                  <a:pt x="6858000" y="807719"/>
                </a:lnTo>
                <a:lnTo>
                  <a:pt x="6865620" y="800100"/>
                </a:lnTo>
                <a:lnTo>
                  <a:pt x="6880860" y="800100"/>
                </a:lnTo>
                <a:lnTo>
                  <a:pt x="6941820" y="800100"/>
                </a:lnTo>
                <a:lnTo>
                  <a:pt x="6949440" y="792479"/>
                </a:lnTo>
                <a:lnTo>
                  <a:pt x="6957060" y="792479"/>
                </a:lnTo>
                <a:lnTo>
                  <a:pt x="6964680" y="792479"/>
                </a:lnTo>
                <a:lnTo>
                  <a:pt x="6979920" y="792479"/>
                </a:lnTo>
                <a:lnTo>
                  <a:pt x="6995160" y="769619"/>
                </a:lnTo>
                <a:lnTo>
                  <a:pt x="7002780" y="746759"/>
                </a:lnTo>
                <a:lnTo>
                  <a:pt x="7010400" y="731519"/>
                </a:lnTo>
                <a:lnTo>
                  <a:pt x="7025640" y="731519"/>
                </a:lnTo>
                <a:lnTo>
                  <a:pt x="7033260" y="723900"/>
                </a:lnTo>
                <a:lnTo>
                  <a:pt x="7040880" y="716279"/>
                </a:lnTo>
                <a:lnTo>
                  <a:pt x="7056120" y="701039"/>
                </a:lnTo>
                <a:lnTo>
                  <a:pt x="7071360" y="701039"/>
                </a:lnTo>
                <a:lnTo>
                  <a:pt x="7078980" y="701039"/>
                </a:lnTo>
                <a:lnTo>
                  <a:pt x="7086600" y="701039"/>
                </a:lnTo>
                <a:lnTo>
                  <a:pt x="7094220" y="693419"/>
                </a:lnTo>
                <a:lnTo>
                  <a:pt x="7101840" y="693419"/>
                </a:lnTo>
                <a:lnTo>
                  <a:pt x="7147560" y="693419"/>
                </a:lnTo>
                <a:lnTo>
                  <a:pt x="7155180" y="685800"/>
                </a:lnTo>
                <a:lnTo>
                  <a:pt x="7170420" y="670559"/>
                </a:lnTo>
                <a:lnTo>
                  <a:pt x="7185660" y="670559"/>
                </a:lnTo>
                <a:lnTo>
                  <a:pt x="7193280" y="662939"/>
                </a:lnTo>
                <a:lnTo>
                  <a:pt x="7200900" y="662939"/>
                </a:lnTo>
                <a:lnTo>
                  <a:pt x="7216140" y="662939"/>
                </a:lnTo>
                <a:lnTo>
                  <a:pt x="7223760" y="655319"/>
                </a:lnTo>
                <a:lnTo>
                  <a:pt x="7231380" y="632459"/>
                </a:lnTo>
                <a:lnTo>
                  <a:pt x="7239000" y="624839"/>
                </a:lnTo>
                <a:lnTo>
                  <a:pt x="7246620" y="624839"/>
                </a:lnTo>
                <a:lnTo>
                  <a:pt x="7261860" y="624839"/>
                </a:lnTo>
                <a:lnTo>
                  <a:pt x="7269480" y="609600"/>
                </a:lnTo>
                <a:lnTo>
                  <a:pt x="7277100" y="601979"/>
                </a:lnTo>
                <a:lnTo>
                  <a:pt x="7284720" y="594359"/>
                </a:lnTo>
                <a:lnTo>
                  <a:pt x="7330440" y="594359"/>
                </a:lnTo>
                <a:lnTo>
                  <a:pt x="7338060" y="579119"/>
                </a:lnTo>
                <a:lnTo>
                  <a:pt x="7345680" y="579119"/>
                </a:lnTo>
                <a:lnTo>
                  <a:pt x="7360920" y="579119"/>
                </a:lnTo>
                <a:lnTo>
                  <a:pt x="7368540" y="579119"/>
                </a:lnTo>
                <a:lnTo>
                  <a:pt x="7376160" y="571500"/>
                </a:lnTo>
                <a:lnTo>
                  <a:pt x="7383780" y="571500"/>
                </a:lnTo>
                <a:lnTo>
                  <a:pt x="7391400" y="556259"/>
                </a:lnTo>
                <a:lnTo>
                  <a:pt x="7406640" y="556259"/>
                </a:lnTo>
                <a:lnTo>
                  <a:pt x="7414260" y="556259"/>
                </a:lnTo>
                <a:lnTo>
                  <a:pt x="7421880" y="541019"/>
                </a:lnTo>
                <a:lnTo>
                  <a:pt x="7444740" y="541019"/>
                </a:lnTo>
                <a:lnTo>
                  <a:pt x="7459980" y="541019"/>
                </a:lnTo>
                <a:lnTo>
                  <a:pt x="7467600" y="525779"/>
                </a:lnTo>
                <a:lnTo>
                  <a:pt x="7475220" y="525779"/>
                </a:lnTo>
                <a:lnTo>
                  <a:pt x="7566660" y="525779"/>
                </a:lnTo>
                <a:lnTo>
                  <a:pt x="7574280" y="518159"/>
                </a:lnTo>
                <a:lnTo>
                  <a:pt x="7703820" y="518159"/>
                </a:lnTo>
                <a:lnTo>
                  <a:pt x="7711440" y="502919"/>
                </a:lnTo>
                <a:lnTo>
                  <a:pt x="7840980" y="502919"/>
                </a:lnTo>
                <a:lnTo>
                  <a:pt x="7848600" y="480059"/>
                </a:lnTo>
                <a:lnTo>
                  <a:pt x="7856220" y="480059"/>
                </a:lnTo>
                <a:lnTo>
                  <a:pt x="7863840" y="464819"/>
                </a:lnTo>
                <a:lnTo>
                  <a:pt x="7871460" y="464819"/>
                </a:lnTo>
                <a:lnTo>
                  <a:pt x="7970520" y="464819"/>
                </a:lnTo>
                <a:lnTo>
                  <a:pt x="7985760" y="426719"/>
                </a:lnTo>
                <a:lnTo>
                  <a:pt x="7993380" y="426719"/>
                </a:lnTo>
                <a:lnTo>
                  <a:pt x="8001000" y="426719"/>
                </a:lnTo>
                <a:lnTo>
                  <a:pt x="8008620" y="403859"/>
                </a:lnTo>
                <a:lnTo>
                  <a:pt x="8016240" y="403859"/>
                </a:lnTo>
                <a:lnTo>
                  <a:pt x="8031480" y="396239"/>
                </a:lnTo>
                <a:lnTo>
                  <a:pt x="8039100" y="381000"/>
                </a:lnTo>
                <a:lnTo>
                  <a:pt x="8046720" y="381000"/>
                </a:lnTo>
                <a:lnTo>
                  <a:pt x="8054340" y="381000"/>
                </a:lnTo>
                <a:lnTo>
                  <a:pt x="8061960" y="365759"/>
                </a:lnTo>
                <a:lnTo>
                  <a:pt x="8077200" y="365759"/>
                </a:lnTo>
                <a:lnTo>
                  <a:pt x="8161020" y="365759"/>
                </a:lnTo>
                <a:lnTo>
                  <a:pt x="8176260" y="342900"/>
                </a:lnTo>
                <a:lnTo>
                  <a:pt x="8336280" y="342900"/>
                </a:lnTo>
                <a:lnTo>
                  <a:pt x="8343900" y="327659"/>
                </a:lnTo>
                <a:lnTo>
                  <a:pt x="8351520" y="312419"/>
                </a:lnTo>
                <a:lnTo>
                  <a:pt x="8366760" y="312419"/>
                </a:lnTo>
                <a:lnTo>
                  <a:pt x="8374380" y="312419"/>
                </a:lnTo>
                <a:lnTo>
                  <a:pt x="8382000" y="297179"/>
                </a:lnTo>
                <a:lnTo>
                  <a:pt x="8389620" y="297179"/>
                </a:lnTo>
                <a:lnTo>
                  <a:pt x="8397240" y="297179"/>
                </a:lnTo>
                <a:lnTo>
                  <a:pt x="8534400" y="297179"/>
                </a:lnTo>
                <a:lnTo>
                  <a:pt x="8542020" y="281939"/>
                </a:lnTo>
                <a:lnTo>
                  <a:pt x="8557260" y="266700"/>
                </a:lnTo>
                <a:lnTo>
                  <a:pt x="8564880" y="266700"/>
                </a:lnTo>
                <a:lnTo>
                  <a:pt x="8572500" y="266700"/>
                </a:lnTo>
                <a:lnTo>
                  <a:pt x="8633460" y="266700"/>
                </a:lnTo>
                <a:lnTo>
                  <a:pt x="8656320" y="251459"/>
                </a:lnTo>
                <a:lnTo>
                  <a:pt x="8717280" y="251459"/>
                </a:lnTo>
                <a:lnTo>
                  <a:pt x="8724900" y="236219"/>
                </a:lnTo>
                <a:lnTo>
                  <a:pt x="8854440" y="236219"/>
                </a:lnTo>
                <a:lnTo>
                  <a:pt x="8862060" y="220979"/>
                </a:lnTo>
                <a:lnTo>
                  <a:pt x="8869680" y="205739"/>
                </a:lnTo>
                <a:lnTo>
                  <a:pt x="8877300" y="205739"/>
                </a:lnTo>
                <a:lnTo>
                  <a:pt x="8907780" y="205739"/>
                </a:lnTo>
                <a:lnTo>
                  <a:pt x="8915400" y="205739"/>
                </a:lnTo>
                <a:lnTo>
                  <a:pt x="8923020" y="205739"/>
                </a:lnTo>
                <a:lnTo>
                  <a:pt x="8930640" y="205739"/>
                </a:lnTo>
                <a:lnTo>
                  <a:pt x="8945880" y="182879"/>
                </a:lnTo>
                <a:lnTo>
                  <a:pt x="8999220" y="182879"/>
                </a:lnTo>
                <a:lnTo>
                  <a:pt x="9006840" y="167639"/>
                </a:lnTo>
                <a:lnTo>
                  <a:pt x="9098280" y="167639"/>
                </a:lnTo>
                <a:lnTo>
                  <a:pt x="9105900" y="144779"/>
                </a:lnTo>
                <a:lnTo>
                  <a:pt x="9113520" y="129539"/>
                </a:lnTo>
                <a:lnTo>
                  <a:pt x="9121140" y="129539"/>
                </a:lnTo>
                <a:lnTo>
                  <a:pt x="9136380" y="129539"/>
                </a:lnTo>
                <a:lnTo>
                  <a:pt x="9144000" y="114300"/>
                </a:lnTo>
                <a:lnTo>
                  <a:pt x="9159240" y="114300"/>
                </a:lnTo>
                <a:lnTo>
                  <a:pt x="9166860" y="114300"/>
                </a:lnTo>
                <a:lnTo>
                  <a:pt x="9235440" y="114300"/>
                </a:lnTo>
                <a:lnTo>
                  <a:pt x="9243060" y="91439"/>
                </a:lnTo>
                <a:lnTo>
                  <a:pt x="9334500" y="91439"/>
                </a:lnTo>
                <a:lnTo>
                  <a:pt x="9342120" y="68579"/>
                </a:lnTo>
                <a:lnTo>
                  <a:pt x="9570720" y="68579"/>
                </a:lnTo>
                <a:lnTo>
                  <a:pt x="9578340" y="45719"/>
                </a:lnTo>
                <a:lnTo>
                  <a:pt x="9662160" y="45719"/>
                </a:lnTo>
                <a:lnTo>
                  <a:pt x="9669780" y="22859"/>
                </a:lnTo>
                <a:lnTo>
                  <a:pt x="9768840" y="22859"/>
                </a:lnTo>
                <a:lnTo>
                  <a:pt x="9791700" y="0"/>
                </a:lnTo>
              </a:path>
            </a:pathLst>
          </a:custGeom>
          <a:ln w="28574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792729" y="4537709"/>
            <a:ext cx="0" cy="1445895"/>
          </a:xfrm>
          <a:custGeom>
            <a:avLst/>
            <a:gdLst/>
            <a:ahLst/>
            <a:cxnLst/>
            <a:rect l="l" t="t" r="r" b="b"/>
            <a:pathLst>
              <a:path w="0" h="1445895">
                <a:moveTo>
                  <a:pt x="0" y="1445679"/>
                </a:moveTo>
                <a:lnTo>
                  <a:pt x="0" y="0"/>
                </a:lnTo>
              </a:path>
            </a:pathLst>
          </a:custGeom>
          <a:ln w="1905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2296541" y="3552126"/>
            <a:ext cx="993140" cy="761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6</a:t>
            </a:r>
            <a:r>
              <a:rPr dirty="0" sz="1600" spc="-8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ARR</a:t>
            </a:r>
            <a:r>
              <a:rPr dirty="0" sz="1600" spc="-1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6F2F9F"/>
                </a:solidFill>
                <a:latin typeface="Arial"/>
                <a:cs typeface="Arial"/>
              </a:rPr>
              <a:t>1.5%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30" b="1">
                <a:solidFill>
                  <a:srgbClr val="6F2F9F"/>
                </a:solidFill>
                <a:latin typeface="Arial"/>
                <a:cs typeface="Arial"/>
              </a:rPr>
              <a:t>NNT</a:t>
            </a:r>
            <a:r>
              <a:rPr dirty="0" sz="1600" spc="-8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65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453890" y="3661409"/>
            <a:ext cx="0" cy="2322195"/>
          </a:xfrm>
          <a:custGeom>
            <a:avLst/>
            <a:gdLst/>
            <a:ahLst/>
            <a:cxnLst/>
            <a:rect l="l" t="t" r="r" b="b"/>
            <a:pathLst>
              <a:path w="0" h="2322195">
                <a:moveTo>
                  <a:pt x="0" y="2321979"/>
                </a:moveTo>
                <a:lnTo>
                  <a:pt x="0" y="0"/>
                </a:lnTo>
              </a:path>
            </a:pathLst>
          </a:custGeom>
          <a:ln w="1905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951351" y="2721292"/>
            <a:ext cx="993140" cy="761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1600" spc="-5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ARR</a:t>
            </a:r>
            <a:r>
              <a:rPr dirty="0" sz="1600" spc="-12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6F2F9F"/>
                </a:solidFill>
                <a:latin typeface="Arial"/>
                <a:cs typeface="Arial"/>
              </a:rPr>
              <a:t>2.0%</a:t>
            </a:r>
            <a:endParaRPr sz="16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</a:pPr>
            <a:r>
              <a:rPr dirty="0" sz="1600" spc="30" b="1">
                <a:solidFill>
                  <a:srgbClr val="6F2F9F"/>
                </a:solidFill>
                <a:latin typeface="Arial"/>
                <a:cs typeface="Arial"/>
              </a:rPr>
              <a:t>NNT</a:t>
            </a:r>
            <a:r>
              <a:rPr dirty="0" sz="1600" spc="-8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50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961369" y="1459230"/>
            <a:ext cx="0" cy="4524375"/>
          </a:xfrm>
          <a:custGeom>
            <a:avLst/>
            <a:gdLst/>
            <a:ahLst/>
            <a:cxnLst/>
            <a:rect l="l" t="t" r="r" b="b"/>
            <a:pathLst>
              <a:path w="0" h="4524375">
                <a:moveTo>
                  <a:pt x="0" y="4524375"/>
                </a:moveTo>
                <a:lnTo>
                  <a:pt x="0" y="0"/>
                </a:lnTo>
              </a:path>
            </a:pathLst>
          </a:custGeom>
          <a:ln w="1905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0436225" y="479488"/>
            <a:ext cx="993775" cy="7613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dirty="0" sz="1600" spc="-4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6F2F9F"/>
                </a:solidFill>
                <a:latin typeface="Arial"/>
                <a:cs typeface="Arial"/>
              </a:rPr>
              <a:t>Year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ARR</a:t>
            </a:r>
            <a:r>
              <a:rPr dirty="0" sz="1600" spc="-1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6F2F9F"/>
                </a:solidFill>
                <a:latin typeface="Arial"/>
                <a:cs typeface="Arial"/>
              </a:rPr>
              <a:t>2.6%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30" b="1">
                <a:solidFill>
                  <a:srgbClr val="6F2F9F"/>
                </a:solidFill>
                <a:latin typeface="Arial"/>
                <a:cs typeface="Arial"/>
              </a:rPr>
              <a:t>NNT</a:t>
            </a:r>
            <a:r>
              <a:rPr dirty="0" sz="1600" spc="-8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6F2F9F"/>
                </a:solidFill>
                <a:latin typeface="Arial"/>
                <a:cs typeface="Arial"/>
              </a:rPr>
              <a:t>39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376299" y="6060440"/>
            <a:ext cx="5931535" cy="8185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16890">
              <a:lnSpc>
                <a:spcPct val="100000"/>
              </a:lnSpc>
              <a:spcBef>
                <a:spcPts val="130"/>
              </a:spcBef>
              <a:tabLst>
                <a:tab pos="1355725" algn="l"/>
                <a:tab pos="2185670" algn="l"/>
                <a:tab pos="2962910" algn="l"/>
                <a:tab pos="3792854" algn="l"/>
                <a:tab pos="4622800" algn="l"/>
                <a:tab pos="5453380" algn="l"/>
              </a:tabLst>
            </a:pPr>
            <a:r>
              <a:rPr dirty="0" sz="1350" spc="15" b="1">
                <a:latin typeface="Arial"/>
                <a:cs typeface="Arial"/>
              </a:rPr>
              <a:t>3	6	9	</a:t>
            </a:r>
            <a:r>
              <a:rPr dirty="0" sz="1350" spc="20" b="1">
                <a:latin typeface="Arial"/>
                <a:cs typeface="Arial"/>
              </a:rPr>
              <a:t>12	15	18	</a:t>
            </a:r>
            <a:r>
              <a:rPr dirty="0" sz="1350" spc="25" b="1">
                <a:latin typeface="Arial"/>
                <a:cs typeface="Arial"/>
              </a:rPr>
              <a:t>21</a:t>
            </a:r>
            <a:endParaRPr sz="1350">
              <a:latin typeface="Arial"/>
              <a:cs typeface="Arial"/>
            </a:endParaRPr>
          </a:p>
          <a:p>
            <a:pPr marL="3527425">
              <a:lnSpc>
                <a:spcPct val="100000"/>
              </a:lnSpc>
              <a:spcBef>
                <a:spcPts val="1025"/>
              </a:spcBef>
            </a:pPr>
            <a:r>
              <a:rPr dirty="0" sz="1350" spc="35" b="1">
                <a:latin typeface="Arial"/>
                <a:cs typeface="Arial"/>
              </a:rPr>
              <a:t>Months </a:t>
            </a:r>
            <a:r>
              <a:rPr dirty="0" sz="1350" spc="20" b="1">
                <a:latin typeface="Arial"/>
                <a:cs typeface="Arial"/>
              </a:rPr>
              <a:t>from</a:t>
            </a:r>
            <a:r>
              <a:rPr dirty="0" sz="1350" spc="-135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Randomization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050" spc="20" b="1" i="1">
                <a:latin typeface="Arial"/>
                <a:cs typeface="Arial"/>
              </a:rPr>
              <a:t>ARR </a:t>
            </a:r>
            <a:r>
              <a:rPr dirty="0" sz="1050" spc="15" b="1" i="1">
                <a:latin typeface="Arial"/>
                <a:cs typeface="Arial"/>
              </a:rPr>
              <a:t>– </a:t>
            </a:r>
            <a:r>
              <a:rPr dirty="0" sz="1050" spc="10" b="1" i="1">
                <a:latin typeface="Arial"/>
                <a:cs typeface="Arial"/>
              </a:rPr>
              <a:t>absolute </a:t>
            </a:r>
            <a:r>
              <a:rPr dirty="0" sz="1050" spc="5" b="1" i="1">
                <a:latin typeface="Arial"/>
                <a:cs typeface="Arial"/>
              </a:rPr>
              <a:t>risk </a:t>
            </a:r>
            <a:r>
              <a:rPr dirty="0" sz="1050" spc="10" b="1" i="1">
                <a:latin typeface="Arial"/>
                <a:cs typeface="Arial"/>
              </a:rPr>
              <a:t>reduction, </a:t>
            </a:r>
            <a:r>
              <a:rPr dirty="0" sz="1050" spc="15" b="1" i="1">
                <a:latin typeface="Arial"/>
                <a:cs typeface="Arial"/>
              </a:rPr>
              <a:t>NNT </a:t>
            </a:r>
            <a:r>
              <a:rPr dirty="0" sz="1050" spc="10" b="1" i="1">
                <a:latin typeface="Arial"/>
                <a:cs typeface="Arial"/>
              </a:rPr>
              <a:t>number needed to</a:t>
            </a:r>
            <a:r>
              <a:rPr dirty="0" sz="1050" spc="-110" b="1" i="1">
                <a:latin typeface="Arial"/>
                <a:cs typeface="Arial"/>
              </a:rPr>
              <a:t> </a:t>
            </a:r>
            <a:r>
              <a:rPr dirty="0" sz="1050" spc="5" b="1" i="1">
                <a:latin typeface="Arial"/>
                <a:cs typeface="Arial"/>
              </a:rPr>
              <a:t>treat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216" y="108648"/>
            <a:ext cx="7214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Primary </a:t>
            </a:r>
            <a:r>
              <a:rPr dirty="0" sz="3600" spc="5"/>
              <a:t>Endpoint </a:t>
            </a:r>
            <a:r>
              <a:rPr dirty="0" sz="3600"/>
              <a:t>&amp;</a:t>
            </a:r>
            <a:r>
              <a:rPr dirty="0" sz="3600" spc="-50"/>
              <a:t> </a:t>
            </a:r>
            <a:r>
              <a:rPr dirty="0" sz="3600" spc="-5"/>
              <a:t>Components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17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24000" y="1059688"/>
          <a:ext cx="9144000" cy="5042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1105"/>
                <a:gridCol w="2025649"/>
                <a:gridCol w="2425700"/>
                <a:gridCol w="2203450"/>
              </a:tblGrid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835" marR="5187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KM% </a:t>
                      </a: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17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Years  </a:t>
                      </a:r>
                      <a:r>
                        <a:rPr dirty="0" sz="1800" spc="-1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(n)      </a:t>
                      </a: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Rivaroxaban  </a:t>
                      </a:r>
                      <a:r>
                        <a:rPr dirty="0" sz="1800" spc="15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N=3286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6415" marR="4692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KM% 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17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Years  </a:t>
                      </a:r>
                      <a:r>
                        <a:rPr dirty="0" sz="1800" spc="-1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(n)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800735" marR="7366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800" spc="-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ace</a:t>
                      </a:r>
                      <a:r>
                        <a:rPr dirty="0" sz="1800" spc="-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o  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N=3278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2625" marR="612775" indent="2819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1800" spc="15" b="1">
                          <a:latin typeface="Arial"/>
                          <a:cs typeface="Arial"/>
                        </a:rPr>
                        <a:t>HR  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800" spc="-1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CI)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937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 marR="4267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-5" b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Efficacy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R="432434">
                        <a:lnSpc>
                          <a:spcPct val="100000"/>
                        </a:lnSpc>
                      </a:pPr>
                      <a:r>
                        <a:rPr dirty="0" sz="1800" spc="-15" b="1">
                          <a:latin typeface="Arial"/>
                          <a:cs typeface="Arial"/>
                        </a:rPr>
                        <a:t>Outcome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17.3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56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800" spc="-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0.85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(0.76 –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0.96)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marL="534670" marR="840740" indent="-12953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8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Limb 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Ischemia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5.24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5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spc="-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0.67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(0.55 –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0.82)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397510" marR="654050" indent="-18351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5" b="1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800" spc="-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5" b="1">
                          <a:latin typeface="Arial"/>
                          <a:cs typeface="Arial"/>
                        </a:rPr>
                        <a:t>Vascular  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Amputation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3.42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56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0.89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(0.68 –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1.16)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 marR="4343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Ischemic</a:t>
                      </a:r>
                      <a:r>
                        <a:rPr dirty="0" sz="18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Stroke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2.70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56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800" spc="-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0.87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(0.63 –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1.19)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254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504190" marR="864235" indent="-7683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1800" spc="-45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800" spc="15" b="1">
                          <a:latin typeface="Arial"/>
                          <a:cs typeface="Arial"/>
                        </a:rPr>
                        <a:t>ca</a:t>
                      </a:r>
                      <a:r>
                        <a:rPr dirty="0" sz="1800" spc="1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800" spc="1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l  </a:t>
                      </a:r>
                      <a:r>
                        <a:rPr dirty="0" sz="1800" spc="-5" b="1">
                          <a:latin typeface="Arial"/>
                          <a:cs typeface="Arial"/>
                        </a:rPr>
                        <a:t>Infarction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4.55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567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800" spc="-2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0.88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(0.70 –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1.12)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3815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0118">
                <a:tc>
                  <a:txBody>
                    <a:bodyPr/>
                    <a:lstStyle/>
                    <a:p>
                      <a:pPr algn="ctr" marR="4362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5" b="1">
                          <a:latin typeface="Arial"/>
                          <a:cs typeface="Arial"/>
                        </a:rPr>
                        <a:t>CV</a:t>
                      </a:r>
                      <a:r>
                        <a:rPr dirty="0" sz="18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5" b="1">
                          <a:latin typeface="Arial"/>
                          <a:cs typeface="Arial"/>
                        </a:rPr>
                        <a:t>Death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7.05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567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800" spc="-2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dirty="0" sz="1800" spc="15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800" b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2069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1.14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54610">
                        <a:lnSpc>
                          <a:spcPct val="100000"/>
                        </a:lnSpc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(0.93 –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1.40)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8964" y="108648"/>
            <a:ext cx="48990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Secondary</a:t>
            </a:r>
            <a:r>
              <a:rPr dirty="0" sz="3600" spc="-50"/>
              <a:t> </a:t>
            </a:r>
            <a:r>
              <a:rPr dirty="0" sz="3600" spc="-10"/>
              <a:t>Outcomes*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9075" y="6560502"/>
            <a:ext cx="413448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 i="1">
                <a:latin typeface="Arial"/>
                <a:cs typeface="Arial"/>
              </a:rPr>
              <a:t>*Presented </a:t>
            </a:r>
            <a:r>
              <a:rPr dirty="0" sz="1350" b="1" i="1">
                <a:latin typeface="Arial"/>
                <a:cs typeface="Arial"/>
              </a:rPr>
              <a:t>in </a:t>
            </a:r>
            <a:r>
              <a:rPr dirty="0" sz="1350" spc="15" b="1" i="1">
                <a:latin typeface="Arial"/>
                <a:cs typeface="Arial"/>
              </a:rPr>
              <a:t>order </a:t>
            </a:r>
            <a:r>
              <a:rPr dirty="0" sz="1350" spc="10" b="1" i="1">
                <a:latin typeface="Arial"/>
                <a:cs typeface="Arial"/>
              </a:rPr>
              <a:t>of </a:t>
            </a:r>
            <a:r>
              <a:rPr dirty="0" sz="1350" spc="5" b="1" i="1">
                <a:latin typeface="Arial"/>
                <a:cs typeface="Arial"/>
              </a:rPr>
              <a:t>hierarchy </a:t>
            </a:r>
            <a:r>
              <a:rPr dirty="0" sz="1350" spc="20" b="1" i="1">
                <a:latin typeface="Arial"/>
                <a:cs typeface="Arial"/>
              </a:rPr>
              <a:t>from </a:t>
            </a:r>
            <a:r>
              <a:rPr dirty="0" sz="1350" spc="10" b="1" i="1">
                <a:latin typeface="Arial"/>
                <a:cs typeface="Arial"/>
              </a:rPr>
              <a:t>left </a:t>
            </a:r>
            <a:r>
              <a:rPr dirty="0" sz="1350" spc="20" b="1" i="1">
                <a:latin typeface="Arial"/>
                <a:cs typeface="Arial"/>
              </a:rPr>
              <a:t>to</a:t>
            </a:r>
            <a:r>
              <a:rPr dirty="0" sz="1350" spc="265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right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8827" y="4785995"/>
            <a:ext cx="28194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767" y="3992879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10%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67" y="3199764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15%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767" y="2406649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20%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767" y="1613535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25%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8827" y="5579109"/>
            <a:ext cx="1837055" cy="54737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585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0%</a:t>
            </a:r>
            <a:endParaRPr sz="1350">
              <a:latin typeface="Arial"/>
              <a:cs typeface="Arial"/>
            </a:endParaRPr>
          </a:p>
          <a:p>
            <a:pPr algn="ctr" marL="469900">
              <a:lnSpc>
                <a:spcPts val="1225"/>
              </a:lnSpc>
            </a:pPr>
            <a:r>
              <a:rPr dirty="0" sz="1050" spc="10" b="1">
                <a:latin typeface="Arial"/>
                <a:cs typeface="Arial"/>
              </a:rPr>
              <a:t>MI, </a:t>
            </a:r>
            <a:r>
              <a:rPr dirty="0" sz="1050" spc="20" b="1">
                <a:latin typeface="Arial"/>
                <a:cs typeface="Arial"/>
              </a:rPr>
              <a:t>Ischemic</a:t>
            </a:r>
            <a:r>
              <a:rPr dirty="0" sz="1050" spc="1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Stroke,</a:t>
            </a:r>
            <a:endParaRPr sz="1050">
              <a:latin typeface="Arial"/>
              <a:cs typeface="Arial"/>
            </a:endParaRPr>
          </a:p>
          <a:p>
            <a:pPr algn="ctr" marL="469265">
              <a:lnSpc>
                <a:spcPct val="100000"/>
              </a:lnSpc>
              <a:spcBef>
                <a:spcPts val="5"/>
              </a:spcBef>
            </a:pPr>
            <a:r>
              <a:rPr dirty="0" sz="1050" spc="30" b="1">
                <a:latin typeface="Arial"/>
                <a:cs typeface="Arial"/>
              </a:rPr>
              <a:t>CHD, </a:t>
            </a:r>
            <a:r>
              <a:rPr dirty="0" sz="1050" spc="10" b="1">
                <a:latin typeface="Arial"/>
                <a:cs typeface="Arial"/>
              </a:rPr>
              <a:t>ALI, </a:t>
            </a:r>
            <a:r>
              <a:rPr dirty="0" sz="1050" spc="20" b="1">
                <a:latin typeface="Arial"/>
                <a:cs typeface="Arial"/>
              </a:rPr>
              <a:t>Amp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879" y="2018900"/>
            <a:ext cx="221615" cy="32950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Cumulative </a:t>
            </a:r>
            <a:r>
              <a:rPr dirty="0" sz="1350" spc="20" b="1">
                <a:latin typeface="Arial"/>
                <a:cs typeface="Arial"/>
              </a:rPr>
              <a:t>Incidence </a:t>
            </a:r>
            <a:r>
              <a:rPr dirty="0" sz="1350" spc="-10" b="1">
                <a:latin typeface="Arial"/>
                <a:cs typeface="Arial"/>
              </a:rPr>
              <a:t>(KM%) </a:t>
            </a:r>
            <a:r>
              <a:rPr dirty="0" sz="1350" spc="15" b="1">
                <a:latin typeface="Arial"/>
                <a:cs typeface="Arial"/>
              </a:rPr>
              <a:t>at 3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years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8444" y="1475168"/>
            <a:ext cx="8007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solidFill>
                  <a:srgbClr val="336600"/>
                </a:solidFill>
                <a:latin typeface="Arial"/>
                <a:cs typeface="Arial"/>
              </a:rPr>
              <a:t>ARR</a:t>
            </a:r>
            <a:r>
              <a:rPr dirty="0" sz="1350" spc="-6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3.52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" y="28194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89292" y="199707"/>
            <a:ext cx="1753235" cy="1298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73735" indent="4445">
              <a:lnSpc>
                <a:spcPct val="145400"/>
              </a:lnSpc>
              <a:spcBef>
                <a:spcPts val="95"/>
              </a:spcBef>
            </a:pPr>
            <a:r>
              <a:rPr dirty="0" sz="1350" spc="20" b="1">
                <a:latin typeface="Arial"/>
                <a:cs typeface="Arial"/>
              </a:rPr>
              <a:t>Placebo  </a:t>
            </a:r>
            <a:r>
              <a:rPr dirty="0" sz="1350" spc="40" b="1">
                <a:latin typeface="Arial"/>
                <a:cs typeface="Arial"/>
              </a:rPr>
              <a:t>R</a:t>
            </a:r>
            <a:r>
              <a:rPr dirty="0" sz="1350" spc="35" b="1">
                <a:latin typeface="Arial"/>
                <a:cs typeface="Arial"/>
              </a:rPr>
              <a:t>i</a:t>
            </a:r>
            <a:r>
              <a:rPr dirty="0" sz="1350" spc="20" b="1">
                <a:latin typeface="Arial"/>
                <a:cs typeface="Arial"/>
              </a:rPr>
              <a:t>va</a:t>
            </a:r>
            <a:r>
              <a:rPr dirty="0" sz="1350" spc="15" b="1">
                <a:latin typeface="Arial"/>
                <a:cs typeface="Arial"/>
              </a:rPr>
              <a:t>ro</a:t>
            </a:r>
            <a:r>
              <a:rPr dirty="0" sz="1350" spc="-40" b="1">
                <a:latin typeface="Arial"/>
                <a:cs typeface="Arial"/>
              </a:rPr>
              <a:t>x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15" b="1">
                <a:latin typeface="Arial"/>
                <a:cs typeface="Arial"/>
              </a:rPr>
              <a:t>b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20" b="1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  <a:p>
            <a:pPr algn="ctr" marL="717550">
              <a:lnSpc>
                <a:spcPct val="100000"/>
              </a:lnSpc>
              <a:spcBef>
                <a:spcPts val="320"/>
              </a:spcBef>
            </a:pPr>
            <a:r>
              <a:rPr dirty="0" sz="1350" spc="30" b="1">
                <a:solidFill>
                  <a:srgbClr val="336600"/>
                </a:solidFill>
                <a:latin typeface="Arial"/>
                <a:cs typeface="Arial"/>
              </a:rPr>
              <a:t>HR</a:t>
            </a:r>
            <a:r>
              <a:rPr dirty="0" sz="1350" spc="-1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0.80</a:t>
            </a:r>
            <a:endParaRPr sz="1350">
              <a:latin typeface="Arial"/>
              <a:cs typeface="Arial"/>
            </a:endParaRPr>
          </a:p>
          <a:p>
            <a:pPr algn="ctr" marL="723900">
              <a:lnSpc>
                <a:spcPct val="100000"/>
              </a:lnSpc>
              <a:spcBef>
                <a:spcPts val="65"/>
              </a:spcBef>
            </a:pPr>
            <a:r>
              <a:rPr dirty="0" sz="1350" spc="15" b="1">
                <a:solidFill>
                  <a:srgbClr val="336600"/>
                </a:solidFill>
                <a:latin typeface="Arial"/>
                <a:cs typeface="Arial"/>
              </a:rPr>
              <a:t>(0.71 –</a:t>
            </a:r>
            <a:r>
              <a:rPr dirty="0" sz="1350" spc="-3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0.91)</a:t>
            </a:r>
            <a:endParaRPr sz="1350">
              <a:latin typeface="Arial"/>
              <a:cs typeface="Arial"/>
            </a:endParaRPr>
          </a:p>
          <a:p>
            <a:pPr algn="ctr" marL="717550">
              <a:lnSpc>
                <a:spcPct val="100000"/>
              </a:lnSpc>
              <a:spcBef>
                <a:spcPts val="60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P=0.0008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96240" y="58674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195387" y="1741170"/>
          <a:ext cx="1450975" cy="3967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"/>
                <a:gridCol w="441959"/>
                <a:gridCol w="114300"/>
                <a:gridCol w="441959"/>
                <a:gridCol w="205740"/>
              </a:tblGrid>
              <a:tr h="10858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80073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404040"/>
                          </a:solidFill>
                          <a:latin typeface="Arial"/>
                          <a:cs typeface="Arial"/>
                        </a:rPr>
                        <a:t>18.2%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56259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38760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14.7%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202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2729610" y="863658"/>
            <a:ext cx="1333500" cy="5412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8735">
              <a:lnSpc>
                <a:spcPts val="1520"/>
              </a:lnSpc>
            </a:pPr>
            <a:r>
              <a:rPr dirty="0" sz="1350" spc="30" b="1">
                <a:solidFill>
                  <a:srgbClr val="336600"/>
                </a:solidFill>
                <a:latin typeface="Arial"/>
                <a:cs typeface="Arial"/>
              </a:rPr>
              <a:t>HR</a:t>
            </a:r>
            <a:r>
              <a:rPr dirty="0" sz="135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0.88</a:t>
            </a:r>
            <a:endParaRPr sz="1350">
              <a:latin typeface="Arial"/>
              <a:cs typeface="Arial"/>
            </a:endParaRPr>
          </a:p>
          <a:p>
            <a:pPr algn="ctr" marR="32384">
              <a:lnSpc>
                <a:spcPct val="100000"/>
              </a:lnSpc>
              <a:spcBef>
                <a:spcPts val="60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(0.79 </a:t>
            </a:r>
            <a:r>
              <a:rPr dirty="0" sz="1350" spc="15" b="1">
                <a:solidFill>
                  <a:srgbClr val="336600"/>
                </a:solidFill>
                <a:latin typeface="Arial"/>
                <a:cs typeface="Arial"/>
              </a:rPr>
              <a:t>– 0.99)</a:t>
            </a:r>
            <a:endParaRPr sz="1350">
              <a:latin typeface="Arial"/>
              <a:cs typeface="Arial"/>
            </a:endParaRPr>
          </a:p>
          <a:p>
            <a:pPr algn="ctr" marR="31115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P=0.028</a:t>
            </a:r>
            <a:endParaRPr sz="1350">
              <a:latin typeface="Arial"/>
              <a:cs typeface="Arial"/>
            </a:endParaRPr>
          </a:p>
          <a:p>
            <a:pPr algn="ctr" marR="31750">
              <a:lnSpc>
                <a:spcPct val="100000"/>
              </a:lnSpc>
              <a:spcBef>
                <a:spcPts val="60"/>
              </a:spcBef>
            </a:pPr>
            <a:r>
              <a:rPr dirty="0" sz="1350" spc="35" b="1">
                <a:solidFill>
                  <a:srgbClr val="336600"/>
                </a:solidFill>
                <a:latin typeface="Arial"/>
                <a:cs typeface="Arial"/>
              </a:rPr>
              <a:t>ARR</a:t>
            </a:r>
            <a:r>
              <a:rPr dirty="0" sz="1350" spc="-1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2.48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Arial"/>
              <a:cs typeface="Arial"/>
            </a:endParaRPr>
          </a:p>
          <a:p>
            <a:pPr marL="735330">
              <a:lnSpc>
                <a:spcPct val="100000"/>
              </a:lnSpc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22.5%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Arial"/>
              <a:cs typeface="Arial"/>
            </a:endParaRPr>
          </a:p>
          <a:p>
            <a:pPr marL="17335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20.0%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Arial"/>
              <a:cs typeface="Arial"/>
            </a:endParaRPr>
          </a:p>
          <a:p>
            <a:pPr marL="248920">
              <a:lnSpc>
                <a:spcPct val="100000"/>
              </a:lnSpc>
              <a:tabLst>
                <a:tab pos="819785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584	655</a:t>
            </a:r>
            <a:endParaRPr sz="1200">
              <a:latin typeface="Arial"/>
              <a:cs typeface="Arial"/>
            </a:endParaRPr>
          </a:p>
          <a:p>
            <a:pPr algn="ctr" indent="-3175">
              <a:lnSpc>
                <a:spcPct val="100000"/>
              </a:lnSpc>
              <a:spcBef>
                <a:spcPts val="855"/>
              </a:spcBef>
            </a:pPr>
            <a:r>
              <a:rPr dirty="0" sz="1050" spc="25" b="1">
                <a:latin typeface="Arial"/>
                <a:cs typeface="Arial"/>
              </a:rPr>
              <a:t>Unplanned </a:t>
            </a:r>
            <a:r>
              <a:rPr dirty="0" sz="1050" spc="15" b="1">
                <a:latin typeface="Arial"/>
                <a:cs typeface="Arial"/>
              </a:rPr>
              <a:t>Limb  </a:t>
            </a:r>
            <a:r>
              <a:rPr dirty="0" sz="1050" spc="25" b="1">
                <a:latin typeface="Arial"/>
                <a:cs typeface="Arial"/>
              </a:rPr>
              <a:t>Revacularization</a:t>
            </a:r>
            <a:r>
              <a:rPr dirty="0" sz="1050" spc="-8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for 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Ischemia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85920" y="863658"/>
            <a:ext cx="1348740" cy="5574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4290">
              <a:lnSpc>
                <a:spcPts val="1520"/>
              </a:lnSpc>
            </a:pPr>
            <a:r>
              <a:rPr dirty="0" sz="1350" spc="30" b="1">
                <a:solidFill>
                  <a:srgbClr val="336600"/>
                </a:solidFill>
                <a:latin typeface="Arial"/>
                <a:cs typeface="Arial"/>
              </a:rPr>
              <a:t>HR</a:t>
            </a:r>
            <a:r>
              <a:rPr dirty="0" sz="1350" spc="-1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0.72</a:t>
            </a:r>
            <a:endParaRPr sz="1350">
              <a:latin typeface="Arial"/>
              <a:cs typeface="Arial"/>
            </a:endParaRPr>
          </a:p>
          <a:p>
            <a:pPr algn="ctr" marR="27940">
              <a:lnSpc>
                <a:spcPct val="100000"/>
              </a:lnSpc>
              <a:spcBef>
                <a:spcPts val="60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(0.62 </a:t>
            </a:r>
            <a:r>
              <a:rPr dirty="0" sz="1350" spc="15" b="1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dirty="0" sz="1350" spc="2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0.85)</a:t>
            </a:r>
            <a:endParaRPr sz="1350">
              <a:latin typeface="Arial"/>
              <a:cs typeface="Arial"/>
            </a:endParaRPr>
          </a:p>
          <a:p>
            <a:pPr algn="ctr" marR="35560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P=0.0001</a:t>
            </a:r>
            <a:endParaRPr sz="1350">
              <a:latin typeface="Arial"/>
              <a:cs typeface="Arial"/>
            </a:endParaRPr>
          </a:p>
          <a:p>
            <a:pPr algn="ctr" marR="27940">
              <a:lnSpc>
                <a:spcPct val="100000"/>
              </a:lnSpc>
              <a:spcBef>
                <a:spcPts val="60"/>
              </a:spcBef>
            </a:pPr>
            <a:r>
              <a:rPr dirty="0" sz="1350" spc="35" b="1">
                <a:solidFill>
                  <a:srgbClr val="336600"/>
                </a:solidFill>
                <a:latin typeface="Arial"/>
                <a:cs typeface="Arial"/>
              </a:rPr>
              <a:t>ARR</a:t>
            </a:r>
            <a:r>
              <a:rPr dirty="0" sz="1350" spc="-8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3.38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742950">
              <a:lnSpc>
                <a:spcPct val="100000"/>
              </a:lnSpc>
              <a:spcBef>
                <a:spcPts val="5"/>
              </a:spcBef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12.1%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100">
              <a:latin typeface="Arial"/>
              <a:cs typeface="Arial"/>
            </a:endParaRPr>
          </a:p>
          <a:p>
            <a:pPr marL="219075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8.7%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260350">
              <a:lnSpc>
                <a:spcPct val="100000"/>
              </a:lnSpc>
              <a:tabLst>
                <a:tab pos="823594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262	356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dirty="0" sz="1050" spc="20" b="1">
                <a:latin typeface="Arial"/>
                <a:cs typeface="Arial"/>
              </a:rPr>
              <a:t>Vascular </a:t>
            </a:r>
            <a:r>
              <a:rPr dirty="0" sz="1050" spc="15" b="1">
                <a:latin typeface="Arial"/>
                <a:cs typeface="Arial"/>
              </a:rPr>
              <a:t>Hosp.</a:t>
            </a:r>
            <a:r>
              <a:rPr dirty="0" sz="1050" spc="6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for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a 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Coronary </a:t>
            </a:r>
            <a:r>
              <a:rPr dirty="0" sz="1050" spc="15" b="1">
                <a:latin typeface="Arial"/>
                <a:cs typeface="Arial"/>
              </a:rPr>
              <a:t>or  </a:t>
            </a:r>
            <a:r>
              <a:rPr dirty="0" sz="1050" spc="25" b="1">
                <a:latin typeface="Arial"/>
                <a:cs typeface="Arial"/>
              </a:rPr>
              <a:t>Peripheral  Thrombotic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25" b="1">
                <a:latin typeface="Arial"/>
                <a:cs typeface="Arial"/>
              </a:rPr>
              <a:t>Event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53785" y="863658"/>
            <a:ext cx="1341120" cy="5412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49530">
              <a:lnSpc>
                <a:spcPts val="1520"/>
              </a:lnSpc>
            </a:pPr>
            <a:r>
              <a:rPr dirty="0" sz="1350" spc="30" b="1">
                <a:solidFill>
                  <a:srgbClr val="336600"/>
                </a:solidFill>
                <a:latin typeface="Arial"/>
                <a:cs typeface="Arial"/>
              </a:rPr>
              <a:t>HR</a:t>
            </a:r>
            <a:r>
              <a:rPr dirty="0" sz="1350" spc="-1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0.89</a:t>
            </a:r>
            <a:endParaRPr sz="1350">
              <a:latin typeface="Arial"/>
              <a:cs typeface="Arial"/>
            </a:endParaRPr>
          </a:p>
          <a:p>
            <a:pPr algn="ctr" marR="42545">
              <a:lnSpc>
                <a:spcPct val="100000"/>
              </a:lnSpc>
              <a:spcBef>
                <a:spcPts val="60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(0.79 </a:t>
            </a:r>
            <a:r>
              <a:rPr dirty="0" sz="1350" spc="15" b="1">
                <a:solidFill>
                  <a:srgbClr val="336600"/>
                </a:solidFill>
                <a:latin typeface="Arial"/>
                <a:cs typeface="Arial"/>
              </a:rPr>
              <a:t>–</a:t>
            </a:r>
            <a:r>
              <a:rPr dirty="0" sz="1350" spc="2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0.99)</a:t>
            </a:r>
            <a:endParaRPr sz="1350">
              <a:latin typeface="Arial"/>
              <a:cs typeface="Arial"/>
            </a:endParaRPr>
          </a:p>
          <a:p>
            <a:pPr algn="ctr" marR="49530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P=0.0289</a:t>
            </a:r>
            <a:endParaRPr sz="1350">
              <a:latin typeface="Arial"/>
              <a:cs typeface="Arial"/>
            </a:endParaRPr>
          </a:p>
          <a:p>
            <a:pPr algn="ctr" marR="41910">
              <a:lnSpc>
                <a:spcPct val="100000"/>
              </a:lnSpc>
              <a:spcBef>
                <a:spcPts val="60"/>
              </a:spcBef>
            </a:pPr>
            <a:r>
              <a:rPr dirty="0" sz="1350" spc="35" b="1">
                <a:solidFill>
                  <a:srgbClr val="336600"/>
                </a:solidFill>
                <a:latin typeface="Arial"/>
                <a:cs typeface="Arial"/>
              </a:rPr>
              <a:t>ARR</a:t>
            </a:r>
            <a:r>
              <a:rPr dirty="0" sz="1350" spc="-8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2.59</a:t>
            </a:r>
            <a:endParaRPr sz="1350">
              <a:latin typeface="Arial"/>
              <a:cs typeface="Arial"/>
            </a:endParaRPr>
          </a:p>
          <a:p>
            <a:pPr marL="739140">
              <a:lnSpc>
                <a:spcPct val="100000"/>
              </a:lnSpc>
              <a:spcBef>
                <a:spcPts val="740"/>
              </a:spcBef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23.2%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Arial"/>
              <a:cs typeface="Arial"/>
            </a:endParaRPr>
          </a:p>
          <a:p>
            <a:pPr marL="17716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20.6%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54356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614	679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dirty="0" sz="1050" spc="10" b="1">
                <a:latin typeface="Arial"/>
                <a:cs typeface="Arial"/>
              </a:rPr>
              <a:t>MI,</a:t>
            </a:r>
            <a:r>
              <a:rPr dirty="0" sz="1050" spc="3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Ischemic</a:t>
            </a:r>
            <a:r>
              <a:rPr dirty="0" sz="1050" spc="-1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Stroke, </a:t>
            </a:r>
            <a:r>
              <a:rPr dirty="0" sz="1050" spc="5" b="1">
                <a:latin typeface="Arial"/>
                <a:cs typeface="Arial"/>
              </a:rPr>
              <a:t> </a:t>
            </a:r>
            <a:r>
              <a:rPr dirty="0" sz="1050" spc="25" b="1">
                <a:latin typeface="Arial"/>
                <a:cs typeface="Arial"/>
              </a:rPr>
              <a:t>ALI, </a:t>
            </a:r>
            <a:r>
              <a:rPr dirty="0" sz="1050" spc="15" b="1">
                <a:latin typeface="Arial"/>
                <a:cs typeface="Arial"/>
              </a:rPr>
              <a:t>Amp, </a:t>
            </a:r>
            <a:r>
              <a:rPr dirty="0" sz="1050" spc="10" b="1">
                <a:latin typeface="Arial"/>
                <a:cs typeface="Arial"/>
              </a:rPr>
              <a:t>All </a:t>
            </a:r>
            <a:r>
              <a:rPr dirty="0" sz="1050" spc="25" b="1">
                <a:latin typeface="Arial"/>
                <a:cs typeface="Arial"/>
              </a:rPr>
              <a:t>Cause  </a:t>
            </a:r>
            <a:r>
              <a:rPr dirty="0" sz="1050" spc="20" b="1">
                <a:latin typeface="Arial"/>
                <a:cs typeface="Arial"/>
              </a:rPr>
              <a:t>Mortality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11059" y="863658"/>
            <a:ext cx="1158240" cy="5252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123825">
              <a:lnSpc>
                <a:spcPts val="1520"/>
              </a:lnSpc>
            </a:pPr>
            <a:r>
              <a:rPr dirty="0" sz="1350" spc="30" b="1">
                <a:solidFill>
                  <a:srgbClr val="336600"/>
                </a:solidFill>
                <a:latin typeface="Arial"/>
                <a:cs typeface="Arial"/>
              </a:rPr>
              <a:t>HR</a:t>
            </a:r>
            <a:r>
              <a:rPr dirty="0" sz="1350" spc="-1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0.86</a:t>
            </a:r>
            <a:endParaRPr sz="1350">
              <a:latin typeface="Arial"/>
              <a:cs typeface="Arial"/>
            </a:endParaRPr>
          </a:p>
          <a:p>
            <a:pPr algn="ctr" marR="117475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solidFill>
                  <a:srgbClr val="336600"/>
                </a:solidFill>
                <a:latin typeface="Arial"/>
                <a:cs typeface="Arial"/>
              </a:rPr>
              <a:t>(0.76 –</a:t>
            </a:r>
            <a:r>
              <a:rPr dirty="0" sz="1350" spc="-3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0.96)</a:t>
            </a:r>
            <a:endParaRPr sz="1350">
              <a:latin typeface="Arial"/>
              <a:cs typeface="Arial"/>
            </a:endParaRPr>
          </a:p>
          <a:p>
            <a:pPr algn="ctr" marR="124460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P=0.0103</a:t>
            </a:r>
            <a:endParaRPr sz="1350">
              <a:latin typeface="Arial"/>
              <a:cs typeface="Arial"/>
            </a:endParaRPr>
          </a:p>
          <a:p>
            <a:pPr algn="ctr" marR="116839">
              <a:lnSpc>
                <a:spcPct val="100000"/>
              </a:lnSpc>
              <a:spcBef>
                <a:spcPts val="60"/>
              </a:spcBef>
            </a:pPr>
            <a:r>
              <a:rPr dirty="0" sz="1350" spc="35" b="1">
                <a:solidFill>
                  <a:srgbClr val="336600"/>
                </a:solidFill>
                <a:latin typeface="Arial"/>
                <a:cs typeface="Arial"/>
              </a:rPr>
              <a:t>ARR</a:t>
            </a:r>
            <a:r>
              <a:rPr dirty="0" sz="1350" spc="-8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336600"/>
                </a:solidFill>
                <a:latin typeface="Arial"/>
                <a:cs typeface="Arial"/>
              </a:rPr>
              <a:t>2.63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645795">
              <a:lnSpc>
                <a:spcPct val="100000"/>
              </a:lnSpc>
              <a:spcBef>
                <a:spcPts val="1160"/>
              </a:spcBef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20.1%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Arial"/>
              <a:cs typeface="Arial"/>
            </a:endParaRPr>
          </a:p>
          <a:p>
            <a:pPr marL="8445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17.5%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tabLst>
                <a:tab pos="53848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514	588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dirty="0" sz="1050" spc="10" b="1">
                <a:latin typeface="Arial"/>
                <a:cs typeface="Arial"/>
              </a:rPr>
              <a:t>MI, All </a:t>
            </a:r>
            <a:r>
              <a:rPr dirty="0" sz="1050" spc="20" b="1">
                <a:latin typeface="Arial"/>
                <a:cs typeface="Arial"/>
              </a:rPr>
              <a:t>Stroke,</a:t>
            </a:r>
            <a:r>
              <a:rPr dirty="0" sz="1050" spc="-5" b="1">
                <a:latin typeface="Arial"/>
                <a:cs typeface="Arial"/>
              </a:rPr>
              <a:t> </a:t>
            </a:r>
            <a:r>
              <a:rPr dirty="0" sz="1050" spc="45" b="1">
                <a:latin typeface="Arial"/>
                <a:cs typeface="Arial"/>
              </a:rPr>
              <a:t>CV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050" spc="20" b="1">
                <a:latin typeface="Arial"/>
                <a:cs typeface="Arial"/>
              </a:rPr>
              <a:t>Death, </a:t>
            </a:r>
            <a:r>
              <a:rPr dirty="0" sz="1050" spc="25" b="1">
                <a:latin typeface="Arial"/>
                <a:cs typeface="Arial"/>
              </a:rPr>
              <a:t>ALI,</a:t>
            </a:r>
            <a:r>
              <a:rPr dirty="0" sz="1050" spc="-4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Amp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18550" y="2098479"/>
            <a:ext cx="1035685" cy="38563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30480">
              <a:lnSpc>
                <a:spcPts val="1520"/>
              </a:lnSpc>
            </a:pPr>
            <a:r>
              <a:rPr dirty="0" sz="1350" spc="30" b="1">
                <a:latin typeface="Arial"/>
                <a:cs typeface="Arial"/>
              </a:rPr>
              <a:t>HR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1.08</a:t>
            </a:r>
            <a:endParaRPr sz="1350">
              <a:latin typeface="Arial"/>
              <a:cs typeface="Arial"/>
            </a:endParaRPr>
          </a:p>
          <a:p>
            <a:pPr algn="ctr" marR="22860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latin typeface="Arial"/>
                <a:cs typeface="Arial"/>
              </a:rPr>
              <a:t>(0.92 –</a:t>
            </a:r>
            <a:r>
              <a:rPr dirty="0" sz="1350" spc="-50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1.27)</a:t>
            </a:r>
            <a:endParaRPr sz="1350">
              <a:latin typeface="Arial"/>
              <a:cs typeface="Arial"/>
            </a:endParaRPr>
          </a:p>
          <a:p>
            <a:pPr algn="ctr" marR="31115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latin typeface="Arial"/>
                <a:cs typeface="Arial"/>
              </a:rPr>
              <a:t>P=0.3360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ctr" marL="40640">
              <a:lnSpc>
                <a:spcPct val="100000"/>
              </a:lnSpc>
              <a:spcBef>
                <a:spcPts val="960"/>
              </a:spcBef>
              <a:tabLst>
                <a:tab pos="601980" algn="l"/>
              </a:tabLst>
            </a:pPr>
            <a:r>
              <a:rPr dirty="0" sz="1200" spc="-10" b="1">
                <a:latin typeface="Arial"/>
                <a:cs typeface="Arial"/>
              </a:rPr>
              <a:t>11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%</a:t>
            </a:r>
            <a:r>
              <a:rPr dirty="0" sz="1200" b="1">
                <a:latin typeface="Arial"/>
                <a:cs typeface="Arial"/>
              </a:rPr>
              <a:t>	</a:t>
            </a:r>
            <a:r>
              <a:rPr dirty="0" baseline="-9259" sz="1800" spc="-15" b="1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dirty="0" baseline="-9259" sz="1800" spc="3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baseline="-9259" sz="1800" spc="-15" b="1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baseline="-9259" sz="1800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baseline="-9259"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Arial"/>
              <a:cs typeface="Arial"/>
            </a:endParaRPr>
          </a:p>
          <a:p>
            <a:pPr algn="ctr" marL="69850">
              <a:lnSpc>
                <a:spcPct val="100000"/>
              </a:lnSpc>
              <a:tabLst>
                <a:tab pos="61849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321	297</a:t>
            </a:r>
            <a:endParaRPr sz="1200">
              <a:latin typeface="Arial"/>
              <a:cs typeface="Arial"/>
            </a:endParaRPr>
          </a:p>
          <a:p>
            <a:pPr algn="ctr" marL="31115">
              <a:lnSpc>
                <a:spcPct val="100000"/>
              </a:lnSpc>
              <a:spcBef>
                <a:spcPts val="855"/>
              </a:spcBef>
            </a:pPr>
            <a:r>
              <a:rPr dirty="0" sz="1050" spc="20" b="1">
                <a:latin typeface="Arial"/>
                <a:cs typeface="Arial"/>
              </a:rPr>
              <a:t>Mortality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068306" y="2098479"/>
            <a:ext cx="1326515" cy="4166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7940">
              <a:lnSpc>
                <a:spcPts val="1520"/>
              </a:lnSpc>
            </a:pPr>
            <a:r>
              <a:rPr dirty="0" sz="1350" spc="30" b="1">
                <a:latin typeface="Arial"/>
                <a:cs typeface="Arial"/>
              </a:rPr>
              <a:t>HR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0.61</a:t>
            </a:r>
            <a:endParaRPr sz="1350">
              <a:latin typeface="Arial"/>
              <a:cs typeface="Arial"/>
            </a:endParaRPr>
          </a:p>
          <a:p>
            <a:pPr algn="ctr" marL="33655">
              <a:lnSpc>
                <a:spcPct val="100000"/>
              </a:lnSpc>
              <a:spcBef>
                <a:spcPts val="60"/>
              </a:spcBef>
            </a:pPr>
            <a:r>
              <a:rPr dirty="0" sz="1350" spc="10" b="1">
                <a:latin typeface="Arial"/>
                <a:cs typeface="Arial"/>
              </a:rPr>
              <a:t>(0.37 </a:t>
            </a:r>
            <a:r>
              <a:rPr dirty="0" sz="1350" spc="15" b="1">
                <a:latin typeface="Arial"/>
                <a:cs typeface="Arial"/>
              </a:rPr>
              <a:t>–</a:t>
            </a:r>
            <a:r>
              <a:rPr dirty="0" sz="1350" spc="2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1.00)</a:t>
            </a:r>
            <a:endParaRPr sz="1350">
              <a:latin typeface="Arial"/>
              <a:cs typeface="Arial"/>
            </a:endParaRPr>
          </a:p>
          <a:p>
            <a:pPr algn="ctr" marL="28575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latin typeface="Arial"/>
                <a:cs typeface="Arial"/>
              </a:rPr>
              <a:t>P=0.0469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Arial"/>
              <a:cs typeface="Arial"/>
            </a:endParaRPr>
          </a:p>
          <a:p>
            <a:pPr marL="754380">
              <a:lnSpc>
                <a:spcPts val="1275"/>
              </a:lnSpc>
              <a:spcBef>
                <a:spcPts val="5"/>
              </a:spcBef>
            </a:pP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1.7%</a:t>
            </a:r>
            <a:endParaRPr sz="1200">
              <a:latin typeface="Arial"/>
              <a:cs typeface="Arial"/>
            </a:endParaRPr>
          </a:p>
          <a:p>
            <a:pPr marL="193040">
              <a:lnSpc>
                <a:spcPts val="1275"/>
              </a:lnSpc>
            </a:pPr>
            <a:r>
              <a:rPr dirty="0" sz="1200" b="1">
                <a:latin typeface="Arial"/>
                <a:cs typeface="Arial"/>
              </a:rPr>
              <a:t>0.8%</a:t>
            </a:r>
            <a:endParaRPr sz="1200">
              <a:latin typeface="Arial"/>
              <a:cs typeface="Arial"/>
            </a:endParaRPr>
          </a:p>
          <a:p>
            <a:pPr marL="280670">
              <a:lnSpc>
                <a:spcPct val="100000"/>
              </a:lnSpc>
              <a:spcBef>
                <a:spcPts val="350"/>
              </a:spcBef>
              <a:tabLst>
                <a:tab pos="848994" algn="l"/>
              </a:tabLst>
            </a:pPr>
            <a:r>
              <a:rPr dirty="0" sz="1050" spc="10" b="1">
                <a:solidFill>
                  <a:srgbClr val="FFFFFF"/>
                </a:solidFill>
                <a:latin typeface="Arial"/>
                <a:cs typeface="Arial"/>
              </a:rPr>
              <a:t>25	41</a:t>
            </a:r>
            <a:endParaRPr sz="1050">
              <a:latin typeface="Arial"/>
              <a:cs typeface="Arial"/>
            </a:endParaRPr>
          </a:p>
          <a:p>
            <a:pPr algn="ctr" marR="24130">
              <a:lnSpc>
                <a:spcPts val="1220"/>
              </a:lnSpc>
              <a:spcBef>
                <a:spcPts val="434"/>
              </a:spcBef>
            </a:pPr>
            <a:r>
              <a:rPr dirty="0" sz="1050" spc="10" b="1">
                <a:latin typeface="Arial"/>
                <a:cs typeface="Arial"/>
              </a:rPr>
              <a:t>VTE</a:t>
            </a:r>
            <a:endParaRPr sz="1050">
              <a:latin typeface="Arial"/>
              <a:cs typeface="Arial"/>
            </a:endParaRPr>
          </a:p>
          <a:p>
            <a:pPr algn="ctr" indent="7620">
              <a:lnSpc>
                <a:spcPts val="1260"/>
              </a:lnSpc>
            </a:pPr>
            <a:r>
              <a:rPr dirty="0" sz="1050" spc="15" b="1" i="1">
                <a:latin typeface="Arial"/>
                <a:cs typeface="Arial"/>
              </a:rPr>
              <a:t>Nominal, due </a:t>
            </a:r>
            <a:r>
              <a:rPr dirty="0" sz="1050" spc="10" b="1" i="1">
                <a:latin typeface="Arial"/>
                <a:cs typeface="Arial"/>
              </a:rPr>
              <a:t>to  </a:t>
            </a:r>
            <a:r>
              <a:rPr dirty="0" sz="1050" spc="10" b="1" i="1">
                <a:latin typeface="Arial"/>
                <a:cs typeface="Arial"/>
              </a:rPr>
              <a:t>position</a:t>
            </a:r>
            <a:r>
              <a:rPr dirty="0" sz="1050" spc="-240" b="1" i="1">
                <a:latin typeface="Arial"/>
                <a:cs typeface="Arial"/>
              </a:rPr>
              <a:t> </a:t>
            </a:r>
            <a:r>
              <a:rPr dirty="0" sz="1050" spc="10" b="1" i="1">
                <a:latin typeface="Arial"/>
                <a:cs typeface="Arial"/>
              </a:rPr>
              <a:t>in </a:t>
            </a:r>
            <a:r>
              <a:rPr dirty="0" sz="1050" spc="15" b="1" i="1">
                <a:latin typeface="Arial"/>
                <a:cs typeface="Arial"/>
              </a:rPr>
              <a:t>hierarchy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36520" y="693419"/>
            <a:ext cx="1447800" cy="5829300"/>
          </a:xfrm>
          <a:custGeom>
            <a:avLst/>
            <a:gdLst/>
            <a:ahLst/>
            <a:cxnLst/>
            <a:rect l="l" t="t" r="r" b="b"/>
            <a:pathLst>
              <a:path w="1447800" h="5829300">
                <a:moveTo>
                  <a:pt x="0" y="5829300"/>
                </a:moveTo>
                <a:lnTo>
                  <a:pt x="1447800" y="5829300"/>
                </a:lnTo>
                <a:lnTo>
                  <a:pt x="14478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084320" y="693419"/>
            <a:ext cx="1447800" cy="5829300"/>
          </a:xfrm>
          <a:custGeom>
            <a:avLst/>
            <a:gdLst/>
            <a:ahLst/>
            <a:cxnLst/>
            <a:rect l="l" t="t" r="r" b="b"/>
            <a:pathLst>
              <a:path w="1447800" h="5829300">
                <a:moveTo>
                  <a:pt x="0" y="5829300"/>
                </a:moveTo>
                <a:lnTo>
                  <a:pt x="1447800" y="5829300"/>
                </a:lnTo>
                <a:lnTo>
                  <a:pt x="14478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532120" y="693419"/>
            <a:ext cx="1447800" cy="5829300"/>
          </a:xfrm>
          <a:custGeom>
            <a:avLst/>
            <a:gdLst/>
            <a:ahLst/>
            <a:cxnLst/>
            <a:rect l="l" t="t" r="r" b="b"/>
            <a:pathLst>
              <a:path w="1447800" h="5829300">
                <a:moveTo>
                  <a:pt x="0" y="5829300"/>
                </a:moveTo>
                <a:lnTo>
                  <a:pt x="1447800" y="5829300"/>
                </a:lnTo>
                <a:lnTo>
                  <a:pt x="14478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79919" y="693419"/>
            <a:ext cx="1409700" cy="5829300"/>
          </a:xfrm>
          <a:custGeom>
            <a:avLst/>
            <a:gdLst/>
            <a:ahLst/>
            <a:cxnLst/>
            <a:rect l="l" t="t" r="r" b="b"/>
            <a:pathLst>
              <a:path w="1409700" h="5829300">
                <a:moveTo>
                  <a:pt x="0" y="5829300"/>
                </a:moveTo>
                <a:lnTo>
                  <a:pt x="1409700" y="5829300"/>
                </a:lnTo>
                <a:lnTo>
                  <a:pt x="140970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8389619" y="708659"/>
            <a:ext cx="1493520" cy="5829300"/>
          </a:xfrm>
          <a:custGeom>
            <a:avLst/>
            <a:gdLst/>
            <a:ahLst/>
            <a:cxnLst/>
            <a:rect l="l" t="t" r="r" b="b"/>
            <a:pathLst>
              <a:path w="1493520" h="5829300">
                <a:moveTo>
                  <a:pt x="0" y="5829300"/>
                </a:moveTo>
                <a:lnTo>
                  <a:pt x="1493520" y="5829300"/>
                </a:lnTo>
                <a:lnTo>
                  <a:pt x="149352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875519" y="693419"/>
            <a:ext cx="1668780" cy="5829300"/>
          </a:xfrm>
          <a:custGeom>
            <a:avLst/>
            <a:gdLst/>
            <a:ahLst/>
            <a:cxnLst/>
            <a:rect l="l" t="t" r="r" b="b"/>
            <a:pathLst>
              <a:path w="1668779" h="5829300">
                <a:moveTo>
                  <a:pt x="0" y="5829300"/>
                </a:moveTo>
                <a:lnTo>
                  <a:pt x="1668779" y="5829300"/>
                </a:lnTo>
                <a:lnTo>
                  <a:pt x="1668779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8964" y="108648"/>
            <a:ext cx="48990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Secondary</a:t>
            </a:r>
            <a:r>
              <a:rPr dirty="0" sz="3600" spc="-50"/>
              <a:t> </a:t>
            </a:r>
            <a:r>
              <a:rPr dirty="0" sz="3600" spc="-10"/>
              <a:t>Outcomes*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9075" y="6560502"/>
            <a:ext cx="413448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 i="1">
                <a:latin typeface="Arial"/>
                <a:cs typeface="Arial"/>
              </a:rPr>
              <a:t>*Presented </a:t>
            </a:r>
            <a:r>
              <a:rPr dirty="0" sz="1350" b="1" i="1">
                <a:latin typeface="Arial"/>
                <a:cs typeface="Arial"/>
              </a:rPr>
              <a:t>in </a:t>
            </a:r>
            <a:r>
              <a:rPr dirty="0" sz="1350" spc="15" b="1" i="1">
                <a:latin typeface="Arial"/>
                <a:cs typeface="Arial"/>
              </a:rPr>
              <a:t>order </a:t>
            </a:r>
            <a:r>
              <a:rPr dirty="0" sz="1350" spc="10" b="1" i="1">
                <a:latin typeface="Arial"/>
                <a:cs typeface="Arial"/>
              </a:rPr>
              <a:t>of </a:t>
            </a:r>
            <a:r>
              <a:rPr dirty="0" sz="1350" spc="5" b="1" i="1">
                <a:latin typeface="Arial"/>
                <a:cs typeface="Arial"/>
              </a:rPr>
              <a:t>hierarchy </a:t>
            </a:r>
            <a:r>
              <a:rPr dirty="0" sz="1350" spc="20" b="1" i="1">
                <a:latin typeface="Arial"/>
                <a:cs typeface="Arial"/>
              </a:rPr>
              <a:t>from </a:t>
            </a:r>
            <a:r>
              <a:rPr dirty="0" sz="1350" spc="10" b="1" i="1">
                <a:latin typeface="Arial"/>
                <a:cs typeface="Arial"/>
              </a:rPr>
              <a:t>left </a:t>
            </a:r>
            <a:r>
              <a:rPr dirty="0" sz="1350" spc="20" b="1" i="1">
                <a:latin typeface="Arial"/>
                <a:cs typeface="Arial"/>
              </a:rPr>
              <a:t>to</a:t>
            </a:r>
            <a:r>
              <a:rPr dirty="0" sz="1350" spc="265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right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2560" y="3383279"/>
            <a:ext cx="441959" cy="2324100"/>
          </a:xfrm>
          <a:custGeom>
            <a:avLst/>
            <a:gdLst/>
            <a:ahLst/>
            <a:cxnLst/>
            <a:rect l="l" t="t" r="r" b="b"/>
            <a:pathLst>
              <a:path w="441960" h="2324100">
                <a:moveTo>
                  <a:pt x="441959" y="0"/>
                </a:moveTo>
                <a:lnTo>
                  <a:pt x="0" y="0"/>
                </a:lnTo>
                <a:lnTo>
                  <a:pt x="0" y="2324100"/>
                </a:lnTo>
                <a:lnTo>
                  <a:pt x="441959" y="2324100"/>
                </a:lnTo>
                <a:lnTo>
                  <a:pt x="4419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95600" y="2529839"/>
            <a:ext cx="441959" cy="3177540"/>
          </a:xfrm>
          <a:custGeom>
            <a:avLst/>
            <a:gdLst/>
            <a:ahLst/>
            <a:cxnLst/>
            <a:rect l="l" t="t" r="r" b="b"/>
            <a:pathLst>
              <a:path w="441960" h="3177540">
                <a:moveTo>
                  <a:pt x="441960" y="0"/>
                </a:moveTo>
                <a:lnTo>
                  <a:pt x="0" y="0"/>
                </a:lnTo>
                <a:lnTo>
                  <a:pt x="0" y="3177540"/>
                </a:lnTo>
                <a:lnTo>
                  <a:pt x="441960" y="3177540"/>
                </a:lnTo>
                <a:lnTo>
                  <a:pt x="44196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21679" y="2438400"/>
            <a:ext cx="441959" cy="3268979"/>
          </a:xfrm>
          <a:custGeom>
            <a:avLst/>
            <a:gdLst/>
            <a:ahLst/>
            <a:cxnLst/>
            <a:rect l="l" t="t" r="r" b="b"/>
            <a:pathLst>
              <a:path w="441960" h="3268979">
                <a:moveTo>
                  <a:pt x="441960" y="0"/>
                </a:moveTo>
                <a:lnTo>
                  <a:pt x="0" y="0"/>
                </a:lnTo>
                <a:lnTo>
                  <a:pt x="0" y="3268979"/>
                </a:lnTo>
                <a:lnTo>
                  <a:pt x="441960" y="3268979"/>
                </a:lnTo>
                <a:lnTo>
                  <a:pt x="44196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284719" y="2933700"/>
            <a:ext cx="441959" cy="2773680"/>
          </a:xfrm>
          <a:custGeom>
            <a:avLst/>
            <a:gdLst/>
            <a:ahLst/>
            <a:cxnLst/>
            <a:rect l="l" t="t" r="r" b="b"/>
            <a:pathLst>
              <a:path w="441959" h="2773679">
                <a:moveTo>
                  <a:pt x="441959" y="0"/>
                </a:moveTo>
                <a:lnTo>
                  <a:pt x="0" y="0"/>
                </a:lnTo>
                <a:lnTo>
                  <a:pt x="0" y="2773680"/>
                </a:lnTo>
                <a:lnTo>
                  <a:pt x="441959" y="2773680"/>
                </a:lnTo>
                <a:lnTo>
                  <a:pt x="4419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988820" y="2827020"/>
            <a:ext cx="441959" cy="2880360"/>
          </a:xfrm>
          <a:custGeom>
            <a:avLst/>
            <a:gdLst/>
            <a:ahLst/>
            <a:cxnLst/>
            <a:rect l="l" t="t" r="r" b="b"/>
            <a:pathLst>
              <a:path w="441960" h="2880360">
                <a:moveTo>
                  <a:pt x="441960" y="0"/>
                </a:moveTo>
                <a:lnTo>
                  <a:pt x="0" y="0"/>
                </a:lnTo>
                <a:lnTo>
                  <a:pt x="0" y="2880360"/>
                </a:lnTo>
                <a:lnTo>
                  <a:pt x="441960" y="2880360"/>
                </a:lnTo>
                <a:lnTo>
                  <a:pt x="4419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51859" y="2133600"/>
            <a:ext cx="441959" cy="3573779"/>
          </a:xfrm>
          <a:custGeom>
            <a:avLst/>
            <a:gdLst/>
            <a:ahLst/>
            <a:cxnLst/>
            <a:rect l="l" t="t" r="r" b="b"/>
            <a:pathLst>
              <a:path w="441960" h="3573779">
                <a:moveTo>
                  <a:pt x="441960" y="0"/>
                </a:moveTo>
                <a:lnTo>
                  <a:pt x="0" y="0"/>
                </a:lnTo>
                <a:lnTo>
                  <a:pt x="0" y="3573779"/>
                </a:lnTo>
                <a:lnTo>
                  <a:pt x="441960" y="3573779"/>
                </a:lnTo>
                <a:lnTo>
                  <a:pt x="4419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377940" y="2026920"/>
            <a:ext cx="441959" cy="3680460"/>
          </a:xfrm>
          <a:custGeom>
            <a:avLst/>
            <a:gdLst/>
            <a:ahLst/>
            <a:cxnLst/>
            <a:rect l="l" t="t" r="r" b="b"/>
            <a:pathLst>
              <a:path w="441959" h="3680460">
                <a:moveTo>
                  <a:pt x="441960" y="0"/>
                </a:moveTo>
                <a:lnTo>
                  <a:pt x="0" y="0"/>
                </a:lnTo>
                <a:lnTo>
                  <a:pt x="0" y="3680459"/>
                </a:lnTo>
                <a:lnTo>
                  <a:pt x="441960" y="3680459"/>
                </a:lnTo>
                <a:lnTo>
                  <a:pt x="4419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40980" y="2522220"/>
            <a:ext cx="441959" cy="3185160"/>
          </a:xfrm>
          <a:custGeom>
            <a:avLst/>
            <a:gdLst/>
            <a:ahLst/>
            <a:cxnLst/>
            <a:rect l="l" t="t" r="r" b="b"/>
            <a:pathLst>
              <a:path w="441959" h="3185160">
                <a:moveTo>
                  <a:pt x="441960" y="0"/>
                </a:moveTo>
                <a:lnTo>
                  <a:pt x="0" y="0"/>
                </a:lnTo>
                <a:lnTo>
                  <a:pt x="0" y="3185160"/>
                </a:lnTo>
                <a:lnTo>
                  <a:pt x="441960" y="3185160"/>
                </a:lnTo>
                <a:lnTo>
                  <a:pt x="4419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00150" y="1741170"/>
            <a:ext cx="0" cy="3962400"/>
          </a:xfrm>
          <a:custGeom>
            <a:avLst/>
            <a:gdLst/>
            <a:ahLst/>
            <a:cxnLst/>
            <a:rect l="l" t="t" r="r" b="b"/>
            <a:pathLst>
              <a:path w="0" h="3962400">
                <a:moveTo>
                  <a:pt x="0" y="3962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00150" y="5703570"/>
            <a:ext cx="10241280" cy="0"/>
          </a:xfrm>
          <a:custGeom>
            <a:avLst/>
            <a:gdLst/>
            <a:ahLst/>
            <a:cxnLst/>
            <a:rect l="l" t="t" r="r" b="b"/>
            <a:pathLst>
              <a:path w="10241280" h="0">
                <a:moveTo>
                  <a:pt x="0" y="0"/>
                </a:moveTo>
                <a:lnTo>
                  <a:pt x="102412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26844" y="3133725"/>
            <a:ext cx="4584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14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7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0901" y="2279967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20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92929" y="4080192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8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7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18759" y="2189416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20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6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2815" y="2687637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17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5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46743" y="3704272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11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1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48900" y="5336603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8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88566" y="2574988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dirty="0" sz="1200" spc="2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52495" y="1886648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22</a:t>
            </a:r>
            <a:r>
              <a:rPr dirty="0" sz="1200" spc="2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80479" y="1778698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23</a:t>
            </a:r>
            <a:r>
              <a:rPr dirty="0" sz="1200" spc="2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44535" y="2270442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20</a:t>
            </a:r>
            <a:r>
              <a:rPr dirty="0" sz="1200" spc="2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308465" y="3726497"/>
            <a:ext cx="45847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10</a:t>
            </a:r>
            <a:r>
              <a:rPr dirty="0" sz="1200" spc="20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200" spc="-10" b="1">
                <a:solidFill>
                  <a:srgbClr val="404040"/>
                </a:solidFill>
                <a:latin typeface="Arial"/>
                <a:cs typeface="Arial"/>
              </a:rPr>
              <a:t>9</a:t>
            </a:r>
            <a:r>
              <a:rPr dirty="0" sz="1200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10493" y="5195951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dirty="0" sz="1200" spc="25" b="1">
                <a:solidFill>
                  <a:srgbClr val="404040"/>
                </a:solidFill>
                <a:latin typeface="Arial"/>
                <a:cs typeface="Arial"/>
              </a:rPr>
              <a:t>.</a:t>
            </a:r>
            <a:r>
              <a:rPr dirty="0" sz="1200" spc="-15" b="1">
                <a:solidFill>
                  <a:srgbClr val="404040"/>
                </a:solidFill>
                <a:latin typeface="Arial"/>
                <a:cs typeface="Arial"/>
              </a:rPr>
              <a:t>7</a:t>
            </a: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78827" y="5579109"/>
            <a:ext cx="28194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8827" y="4785995"/>
            <a:ext cx="28194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9767" y="3992879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10%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767" y="3199764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15%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9767" y="2406649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20%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9767" y="1613535"/>
            <a:ext cx="3822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25%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1879" y="2018900"/>
            <a:ext cx="221615" cy="32950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Cumulative </a:t>
            </a:r>
            <a:r>
              <a:rPr dirty="0" sz="1350" spc="20" b="1">
                <a:latin typeface="Arial"/>
                <a:cs typeface="Arial"/>
              </a:rPr>
              <a:t>Incidence </a:t>
            </a:r>
            <a:r>
              <a:rPr dirty="0" sz="1350" spc="-10" b="1">
                <a:latin typeface="Arial"/>
                <a:cs typeface="Arial"/>
              </a:rPr>
              <a:t>(KM%) </a:t>
            </a:r>
            <a:r>
              <a:rPr dirty="0" sz="1350" spc="15" b="1">
                <a:latin typeface="Arial"/>
                <a:cs typeface="Arial"/>
              </a:rPr>
              <a:t>at 3</a:t>
            </a:r>
            <a:r>
              <a:rPr dirty="0" sz="1350" spc="7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years</a:t>
            </a:r>
            <a:endParaRPr sz="1350">
              <a:latin typeface="Arial"/>
              <a:cs typeface="Arial"/>
            </a:endParaRPr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1394713" y="831908"/>
          <a:ext cx="6866255" cy="90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/>
                <a:gridCol w="1457325"/>
                <a:gridCol w="1461135"/>
                <a:gridCol w="1442719"/>
                <a:gridCol w="1247775"/>
              </a:tblGrid>
              <a:tr h="236696">
                <a:tc>
                  <a:txBody>
                    <a:bodyPr/>
                    <a:lstStyle/>
                    <a:p>
                      <a:pPr algn="ctr" marR="189230">
                        <a:lnSpc>
                          <a:spcPts val="1610"/>
                        </a:lnSpc>
                        <a:spcBef>
                          <a:spcPts val="150"/>
                        </a:spcBef>
                      </a:pPr>
                      <a:r>
                        <a:rPr dirty="0" sz="1350" spc="3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50" spc="-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0.80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 marR="6985">
                        <a:lnSpc>
                          <a:spcPts val="1610"/>
                        </a:lnSpc>
                        <a:spcBef>
                          <a:spcPts val="150"/>
                        </a:spcBef>
                      </a:pPr>
                      <a:r>
                        <a:rPr dirty="0" sz="1350" spc="3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5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0.88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  <a:spcBef>
                          <a:spcPts val="150"/>
                        </a:spcBef>
                      </a:pPr>
                      <a:r>
                        <a:rPr dirty="0" sz="1350" spc="3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50" spc="-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0.72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610"/>
                        </a:lnSpc>
                        <a:spcBef>
                          <a:spcPts val="150"/>
                        </a:spcBef>
                      </a:pPr>
                      <a:r>
                        <a:rPr dirty="0" sz="1350" spc="3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50" spc="-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0.89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  <a:tc>
                  <a:txBody>
                    <a:bodyPr/>
                    <a:lstStyle/>
                    <a:p>
                      <a:pPr algn="ctr" marL="173990">
                        <a:lnSpc>
                          <a:spcPts val="1610"/>
                        </a:lnSpc>
                        <a:spcBef>
                          <a:spcPts val="150"/>
                        </a:spcBef>
                      </a:pPr>
                      <a:r>
                        <a:rPr dirty="0" sz="1350" spc="3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350" spc="-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0.86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0"/>
                </a:tc>
              </a:tr>
              <a:tr h="213821">
                <a:tc>
                  <a:txBody>
                    <a:bodyPr/>
                    <a:lstStyle/>
                    <a:p>
                      <a:pPr algn="ctr" marR="182245">
                        <a:lnSpc>
                          <a:spcPts val="1585"/>
                        </a:lnSpc>
                      </a:pPr>
                      <a:r>
                        <a:rPr dirty="0" sz="135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(0.71 –</a:t>
                      </a:r>
                      <a:r>
                        <a:rPr dirty="0" sz="1350" spc="-2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0.91)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ts val="1585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(0.79 </a:t>
                      </a:r>
                      <a:r>
                        <a:rPr dirty="0" sz="135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350" spc="2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0.99)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585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(0.62 </a:t>
                      </a:r>
                      <a:r>
                        <a:rPr dirty="0" sz="135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350" spc="2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0.85)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ts val="1585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(0.79 </a:t>
                      </a:r>
                      <a:r>
                        <a:rPr dirty="0" sz="135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350" spc="2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0.99)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0340">
                        <a:lnSpc>
                          <a:spcPts val="1585"/>
                        </a:lnSpc>
                      </a:pPr>
                      <a:r>
                        <a:rPr dirty="0" sz="1350" spc="1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(0.76 –</a:t>
                      </a:r>
                      <a:r>
                        <a:rPr dirty="0" sz="1350" spc="-2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0.96)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13373">
                <a:tc>
                  <a:txBody>
                    <a:bodyPr/>
                    <a:lstStyle/>
                    <a:p>
                      <a:pPr algn="ctr" marR="189230">
                        <a:lnSpc>
                          <a:spcPts val="1580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P=0.0008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P=0.028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P=0.0001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580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P=0.0289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73990">
                        <a:lnSpc>
                          <a:spcPts val="1580"/>
                        </a:lnSpc>
                      </a:pP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P=0.0103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36603">
                <a:tc>
                  <a:txBody>
                    <a:bodyPr/>
                    <a:lstStyle/>
                    <a:p>
                      <a:pPr algn="ctr" marR="181610">
                        <a:lnSpc>
                          <a:spcPts val="1590"/>
                        </a:lnSpc>
                      </a:pPr>
                      <a:r>
                        <a:rPr dirty="0" sz="1350" spc="3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ARR</a:t>
                      </a:r>
                      <a:r>
                        <a:rPr dirty="0" sz="1350" spc="-2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3.52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350" spc="3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ARR</a:t>
                      </a:r>
                      <a:r>
                        <a:rPr dirty="0" sz="1350" spc="-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2.48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ts val="1590"/>
                        </a:lnSpc>
                      </a:pPr>
                      <a:r>
                        <a:rPr dirty="0" sz="1350" spc="3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ARR</a:t>
                      </a:r>
                      <a:r>
                        <a:rPr dirty="0" sz="1350" spc="-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3.38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ts val="1590"/>
                        </a:lnSpc>
                      </a:pPr>
                      <a:r>
                        <a:rPr dirty="0" sz="1350" spc="3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ARR</a:t>
                      </a:r>
                      <a:r>
                        <a:rPr dirty="0" sz="1350" spc="-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2.59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80975">
                        <a:lnSpc>
                          <a:spcPts val="1590"/>
                        </a:lnSpc>
                      </a:pPr>
                      <a:r>
                        <a:rPr dirty="0" sz="1350" spc="35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ARR</a:t>
                      </a:r>
                      <a:r>
                        <a:rPr dirty="0" sz="1350" spc="-2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10" b="1">
                          <a:solidFill>
                            <a:srgbClr val="336600"/>
                          </a:solidFill>
                          <a:latin typeface="Arial"/>
                          <a:cs typeface="Arial"/>
                        </a:rPr>
                        <a:t>2.63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1229994" y="5769585"/>
          <a:ext cx="10196830" cy="699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6370"/>
                <a:gridCol w="1458595"/>
                <a:gridCol w="1470025"/>
                <a:gridCol w="1509394"/>
                <a:gridCol w="1563370"/>
                <a:gridCol w="1139825"/>
                <a:gridCol w="1621790"/>
              </a:tblGrid>
              <a:tr h="183455">
                <a:tc>
                  <a:txBody>
                    <a:bodyPr/>
                    <a:lstStyle/>
                    <a:p>
                      <a:pPr algn="ctr" marR="24765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MI,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Ischemic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Stroke,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25" b="1">
                          <a:latin typeface="Arial"/>
                          <a:cs typeface="Arial"/>
                        </a:rPr>
                        <a:t>Unplanned</a:t>
                      </a:r>
                      <a:r>
                        <a:rPr dirty="0" sz="10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Limb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20" b="1">
                          <a:latin typeface="Arial"/>
                          <a:cs typeface="Arial"/>
                        </a:rPr>
                        <a:t>Vascular 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Hosp.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 marR="40640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MI,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Ischemic</a:t>
                      </a:r>
                      <a:r>
                        <a:rPr dirty="0" sz="105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Stroke,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MI, All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Stroke,</a:t>
                      </a:r>
                      <a:r>
                        <a:rPr dirty="0" sz="105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45" b="1">
                          <a:latin typeface="Arial"/>
                          <a:cs typeface="Arial"/>
                        </a:rPr>
                        <a:t>CV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20" b="1">
                          <a:latin typeface="Arial"/>
                          <a:cs typeface="Arial"/>
                        </a:rPr>
                        <a:t>Mortality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  <a:tc>
                  <a:txBody>
                    <a:bodyPr/>
                    <a:lstStyle/>
                    <a:p>
                      <a:pPr algn="ctr" marL="198755">
                        <a:lnSpc>
                          <a:spcPts val="1165"/>
                        </a:lnSpc>
                        <a:spcBef>
                          <a:spcPts val="175"/>
                        </a:spcBef>
                      </a:pPr>
                      <a:r>
                        <a:rPr dirty="0" sz="1050" spc="10" b="1">
                          <a:latin typeface="Arial"/>
                          <a:cs typeface="Arial"/>
                        </a:rPr>
                        <a:t>VTE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2225"/>
                </a:tc>
              </a:tr>
              <a:tr h="160529">
                <a:tc>
                  <a:txBody>
                    <a:bodyPr/>
                    <a:lstStyle/>
                    <a:p>
                      <a:pPr algn="ctr" marR="24130">
                        <a:lnSpc>
                          <a:spcPts val="1165"/>
                        </a:lnSpc>
                      </a:pPr>
                      <a:r>
                        <a:rPr dirty="0" sz="1050" spc="30" b="1">
                          <a:latin typeface="Arial"/>
                          <a:cs typeface="Arial"/>
                        </a:rPr>
                        <a:t>CHD,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ALI,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Amp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165"/>
                        </a:lnSpc>
                      </a:pPr>
                      <a:r>
                        <a:rPr dirty="0" sz="1050" spc="25" b="1">
                          <a:latin typeface="Arial"/>
                          <a:cs typeface="Arial"/>
                        </a:rPr>
                        <a:t>Revacularization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for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65"/>
                        </a:lnSpc>
                      </a:pPr>
                      <a:r>
                        <a:rPr dirty="0" sz="1050" spc="20" b="1">
                          <a:latin typeface="Arial"/>
                          <a:cs typeface="Arial"/>
                        </a:rPr>
                        <a:t>Coronary</a:t>
                      </a:r>
                      <a:r>
                        <a:rPr dirty="0" sz="1050" spc="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or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39370">
                        <a:lnSpc>
                          <a:spcPts val="1165"/>
                        </a:lnSpc>
                      </a:pPr>
                      <a:r>
                        <a:rPr dirty="0" sz="1050" spc="25" b="1">
                          <a:latin typeface="Arial"/>
                          <a:cs typeface="Arial"/>
                        </a:rPr>
                        <a:t>ALI, </a:t>
                      </a:r>
                      <a:r>
                        <a:rPr dirty="0" sz="1050" spc="15" b="1">
                          <a:latin typeface="Arial"/>
                          <a:cs typeface="Arial"/>
                        </a:rPr>
                        <a:t>Amp, </a:t>
                      </a:r>
                      <a:r>
                        <a:rPr dirty="0" sz="1050" spc="10" b="1">
                          <a:latin typeface="Arial"/>
                          <a:cs typeface="Arial"/>
                        </a:rPr>
                        <a:t>All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Cause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165"/>
                        </a:lnSpc>
                      </a:pPr>
                      <a:r>
                        <a:rPr dirty="0" sz="1050" spc="20" b="1">
                          <a:latin typeface="Arial"/>
                          <a:cs typeface="Arial"/>
                        </a:rPr>
                        <a:t>Death, 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ALI,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0" b="1">
                          <a:latin typeface="Arial"/>
                          <a:cs typeface="Arial"/>
                        </a:rPr>
                        <a:t>Amp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8760">
                        <a:lnSpc>
                          <a:spcPts val="1165"/>
                        </a:lnSpc>
                      </a:pPr>
                      <a:r>
                        <a:rPr dirty="0" sz="1050" spc="15" b="1" i="1">
                          <a:latin typeface="Arial"/>
                          <a:cs typeface="Arial"/>
                        </a:rPr>
                        <a:t>Nominal,</a:t>
                      </a:r>
                      <a:r>
                        <a:rPr dirty="0" sz="1050" spc="-12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 b="1" i="1">
                          <a:latin typeface="Arial"/>
                          <a:cs typeface="Arial"/>
                        </a:rPr>
                        <a:t>due</a:t>
                      </a:r>
                      <a:r>
                        <a:rPr dirty="0" sz="1050" spc="-120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0" b="1" i="1">
                          <a:latin typeface="Arial"/>
                          <a:cs typeface="Arial"/>
                        </a:rPr>
                        <a:t>to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55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50" spc="20" b="1">
                          <a:latin typeface="Arial"/>
                          <a:cs typeface="Arial"/>
                        </a:rPr>
                        <a:t>Ischemia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2875" marR="130175" indent="252095">
                        <a:lnSpc>
                          <a:spcPct val="100000"/>
                        </a:lnSpc>
                      </a:pPr>
                      <a:r>
                        <a:rPr dirty="0" sz="1050" spc="25" b="1">
                          <a:latin typeface="Arial"/>
                          <a:cs typeface="Arial"/>
                        </a:rPr>
                        <a:t>Peripheral  Thrombotic</a:t>
                      </a:r>
                      <a:r>
                        <a:rPr dirty="0" sz="105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25" b="1">
                          <a:latin typeface="Arial"/>
                          <a:cs typeface="Arial"/>
                        </a:rPr>
                        <a:t>Event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1275">
                        <a:lnSpc>
                          <a:spcPct val="100000"/>
                        </a:lnSpc>
                      </a:pPr>
                      <a:r>
                        <a:rPr dirty="0" sz="1050" spc="20" b="1">
                          <a:latin typeface="Arial"/>
                          <a:cs typeface="Arial"/>
                        </a:rPr>
                        <a:t>Mortality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1140">
                        <a:lnSpc>
                          <a:spcPts val="1175"/>
                        </a:lnSpc>
                      </a:pPr>
                      <a:r>
                        <a:rPr dirty="0" sz="1050" spc="10" b="1" i="1">
                          <a:latin typeface="Arial"/>
                          <a:cs typeface="Arial"/>
                        </a:rPr>
                        <a:t>position in</a:t>
                      </a:r>
                      <a:r>
                        <a:rPr dirty="0" sz="1050" spc="-215" b="1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15" b="1" i="1">
                          <a:latin typeface="Arial"/>
                          <a:cs typeface="Arial"/>
                        </a:rPr>
                        <a:t>hierarchy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37" name="object 37"/>
          <p:cNvSpPr txBox="1"/>
          <p:nvPr/>
        </p:nvSpPr>
        <p:spPr>
          <a:xfrm>
            <a:off x="8705850" y="2069147"/>
            <a:ext cx="1029969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HR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1.08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350" spc="15" b="1">
                <a:latin typeface="Arial"/>
                <a:cs typeface="Arial"/>
              </a:rPr>
              <a:t>(0.92 –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1.27)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828151" y="2496819"/>
            <a:ext cx="7778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5" b="1">
                <a:latin typeface="Arial"/>
                <a:cs typeface="Arial"/>
              </a:rPr>
              <a:t>P</a:t>
            </a:r>
            <a:r>
              <a:rPr dirty="0" sz="1350" spc="-15" b="1">
                <a:latin typeface="Arial"/>
                <a:cs typeface="Arial"/>
              </a:rPr>
              <a:t>=</a:t>
            </a:r>
            <a:r>
              <a:rPr dirty="0" sz="1350" spc="25" b="1">
                <a:latin typeface="Arial"/>
                <a:cs typeface="Arial"/>
              </a:rPr>
              <a:t>0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336</a:t>
            </a: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34294" y="2069147"/>
            <a:ext cx="1028700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HR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0.61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350" spc="10" b="1">
                <a:latin typeface="Arial"/>
                <a:cs typeface="Arial"/>
              </a:rPr>
              <a:t>(0.37 </a:t>
            </a:r>
            <a:r>
              <a:rPr dirty="0" sz="1350" spc="15" b="1">
                <a:latin typeface="Arial"/>
                <a:cs typeface="Arial"/>
              </a:rPr>
              <a:t>–</a:t>
            </a:r>
            <a:r>
              <a:rPr dirty="0" sz="1350" spc="-1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1.00)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356215" y="2496819"/>
            <a:ext cx="7797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0" b="1">
                <a:latin typeface="Arial"/>
                <a:cs typeface="Arial"/>
              </a:rPr>
              <a:t>P=0.0469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6240" y="28194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89292" y="199707"/>
            <a:ext cx="1084580" cy="624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45400"/>
              </a:lnSpc>
              <a:spcBef>
                <a:spcPts val="95"/>
              </a:spcBef>
            </a:pPr>
            <a:r>
              <a:rPr dirty="0" sz="1350" spc="20" b="1">
                <a:latin typeface="Arial"/>
                <a:cs typeface="Arial"/>
              </a:rPr>
              <a:t>Placebo  </a:t>
            </a:r>
            <a:r>
              <a:rPr dirty="0" sz="1350" spc="40" b="1">
                <a:latin typeface="Arial"/>
                <a:cs typeface="Arial"/>
              </a:rPr>
              <a:t>R</a:t>
            </a:r>
            <a:r>
              <a:rPr dirty="0" sz="1350" spc="35" b="1">
                <a:latin typeface="Arial"/>
                <a:cs typeface="Arial"/>
              </a:rPr>
              <a:t>i</a:t>
            </a:r>
            <a:r>
              <a:rPr dirty="0" sz="1350" spc="20" b="1">
                <a:latin typeface="Arial"/>
                <a:cs typeface="Arial"/>
              </a:rPr>
              <a:t>va</a:t>
            </a:r>
            <a:r>
              <a:rPr dirty="0" sz="1350" spc="15" b="1">
                <a:latin typeface="Arial"/>
                <a:cs typeface="Arial"/>
              </a:rPr>
              <a:t>ro</a:t>
            </a:r>
            <a:r>
              <a:rPr dirty="0" sz="1350" spc="-40" b="1">
                <a:latin typeface="Arial"/>
                <a:cs typeface="Arial"/>
              </a:rPr>
              <a:t>x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15" b="1">
                <a:latin typeface="Arial"/>
                <a:cs typeface="Arial"/>
              </a:rPr>
              <a:t>b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20" b="1"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6240" y="58674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530350" y="5487670"/>
            <a:ext cx="8083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4356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43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528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49650" y="5487670"/>
            <a:ext cx="2641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655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978785" y="5487670"/>
            <a:ext cx="2641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584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58640" y="4328159"/>
            <a:ext cx="441959" cy="1370965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8763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262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914900" y="3544570"/>
            <a:ext cx="1816735" cy="2152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404040"/>
                </a:solidFill>
                <a:latin typeface="Arial"/>
                <a:cs typeface="Arial"/>
              </a:rPr>
              <a:t>12.1%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Arial"/>
              <a:cs typeface="Arial"/>
            </a:endParaRPr>
          </a:p>
          <a:p>
            <a:pPr marL="95250">
              <a:lnSpc>
                <a:spcPct val="100000"/>
              </a:lnSpc>
              <a:tabLst>
                <a:tab pos="1006475" algn="l"/>
                <a:tab pos="155067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35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61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679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391018" y="5487670"/>
            <a:ext cx="80391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8480" algn="l"/>
              </a:tabLst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51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588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304019" y="3966209"/>
            <a:ext cx="441959" cy="1732914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15570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297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747759" y="3966209"/>
            <a:ext cx="441959" cy="1732914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marL="123825">
              <a:lnSpc>
                <a:spcPct val="1000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321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767059" y="5440679"/>
            <a:ext cx="449580" cy="25844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136525" rIns="0" bIns="0" rtlCol="0" vert="horz">
            <a:spAutoFit/>
          </a:bodyPr>
          <a:lstStyle/>
          <a:p>
            <a:pPr marL="150495">
              <a:lnSpc>
                <a:spcPts val="955"/>
              </a:lnSpc>
              <a:spcBef>
                <a:spcPts val="1075"/>
              </a:spcBef>
            </a:pPr>
            <a:r>
              <a:rPr dirty="0" sz="1050" spc="10" b="1">
                <a:solidFill>
                  <a:srgbClr val="FFFFFF"/>
                </a:solidFill>
                <a:latin typeface="Arial"/>
                <a:cs typeface="Arial"/>
              </a:rPr>
              <a:t>41</a:t>
            </a:r>
            <a:endParaRPr sz="1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210800" y="5585459"/>
            <a:ext cx="441959" cy="113664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 marL="137795">
              <a:lnSpc>
                <a:spcPts val="894"/>
              </a:lnSpc>
            </a:pPr>
            <a:r>
              <a:rPr dirty="0" sz="1050" spc="10" b="1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92726" y="108648"/>
            <a:ext cx="26130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Disclosures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92" y="1203896"/>
            <a:ext cx="9808210" cy="13957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-5" b="1">
                <a:latin typeface="Arial"/>
                <a:cs typeface="Arial"/>
              </a:rPr>
              <a:t>VOYAGER </a:t>
            </a:r>
            <a:r>
              <a:rPr dirty="0" sz="1950" spc="-60" b="1">
                <a:latin typeface="Arial"/>
                <a:cs typeface="Arial"/>
              </a:rPr>
              <a:t>PAD </a:t>
            </a:r>
            <a:r>
              <a:rPr dirty="0" sz="1950" b="1">
                <a:latin typeface="Arial"/>
                <a:cs typeface="Arial"/>
              </a:rPr>
              <a:t>was </a:t>
            </a:r>
            <a:r>
              <a:rPr dirty="0" sz="1950" spc="5" b="1">
                <a:latin typeface="Arial"/>
                <a:cs typeface="Arial"/>
              </a:rPr>
              <a:t>funded </a:t>
            </a:r>
            <a:r>
              <a:rPr dirty="0" sz="1950" spc="10" b="1">
                <a:latin typeface="Arial"/>
                <a:cs typeface="Arial"/>
              </a:rPr>
              <a:t>by </a:t>
            </a:r>
            <a:r>
              <a:rPr dirty="0" sz="1950" spc="5" b="1">
                <a:latin typeface="Arial"/>
                <a:cs typeface="Arial"/>
              </a:rPr>
              <a:t>Bayer </a:t>
            </a:r>
            <a:r>
              <a:rPr dirty="0" sz="1950" spc="20" b="1">
                <a:latin typeface="Arial"/>
                <a:cs typeface="Arial"/>
              </a:rPr>
              <a:t>&amp;</a:t>
            </a:r>
            <a:r>
              <a:rPr dirty="0" sz="1950" spc="24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Janssen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50" spc="15" b="1">
                <a:latin typeface="Arial"/>
                <a:cs typeface="Arial"/>
              </a:rPr>
              <a:t>Grant </a:t>
            </a:r>
            <a:r>
              <a:rPr dirty="0" sz="1950" spc="5" b="1">
                <a:latin typeface="Arial"/>
                <a:cs typeface="Arial"/>
              </a:rPr>
              <a:t>support </a:t>
            </a:r>
            <a:r>
              <a:rPr dirty="0" sz="1950" spc="15" b="1">
                <a:latin typeface="Arial"/>
                <a:cs typeface="Arial"/>
              </a:rPr>
              <a:t>to </a:t>
            </a:r>
            <a:r>
              <a:rPr dirty="0" sz="1950" b="1">
                <a:latin typeface="Arial"/>
                <a:cs typeface="Arial"/>
              </a:rPr>
              <a:t>CPC </a:t>
            </a:r>
            <a:r>
              <a:rPr dirty="0" sz="1950" spc="5" b="1">
                <a:latin typeface="Arial"/>
                <a:cs typeface="Arial"/>
              </a:rPr>
              <a:t>Clinical Research</a:t>
            </a:r>
            <a:r>
              <a:rPr dirty="0" sz="1950" spc="105" b="1">
                <a:latin typeface="Arial"/>
                <a:cs typeface="Arial"/>
              </a:rPr>
              <a:t> </a:t>
            </a:r>
            <a:r>
              <a:rPr dirty="0" sz="1950" spc="10" b="1">
                <a:latin typeface="Arial"/>
                <a:cs typeface="Arial"/>
              </a:rPr>
              <a:t>from: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950" b="1">
                <a:latin typeface="Arial"/>
                <a:cs typeface="Arial"/>
              </a:rPr>
              <a:t>Amgen, Aralez, </a:t>
            </a:r>
            <a:r>
              <a:rPr dirty="0" sz="1950" spc="5" b="1">
                <a:latin typeface="Arial"/>
                <a:cs typeface="Arial"/>
              </a:rPr>
              <a:t>AstraZeneca, </a:t>
            </a:r>
            <a:r>
              <a:rPr dirty="0" sz="1950" spc="-15" b="1">
                <a:latin typeface="Arial"/>
                <a:cs typeface="Arial"/>
              </a:rPr>
              <a:t>Bayer, </a:t>
            </a:r>
            <a:r>
              <a:rPr dirty="0" sz="1950" spc="-5" b="1">
                <a:latin typeface="Arial"/>
                <a:cs typeface="Arial"/>
              </a:rPr>
              <a:t>Janssen, </a:t>
            </a:r>
            <a:r>
              <a:rPr dirty="0" sz="1950" spc="15" b="1">
                <a:latin typeface="Arial"/>
                <a:cs typeface="Arial"/>
              </a:rPr>
              <a:t>Merck, </a:t>
            </a:r>
            <a:r>
              <a:rPr dirty="0" sz="1950" spc="10" b="1">
                <a:latin typeface="Arial"/>
                <a:cs typeface="Arial"/>
              </a:rPr>
              <a:t>Novo </a:t>
            </a:r>
            <a:r>
              <a:rPr dirty="0" sz="1950" spc="-5" b="1">
                <a:latin typeface="Arial"/>
                <a:cs typeface="Arial"/>
              </a:rPr>
              <a:t>Nordisk,</a:t>
            </a:r>
            <a:r>
              <a:rPr dirty="0" sz="1950" spc="85" b="1">
                <a:latin typeface="Arial"/>
                <a:cs typeface="Arial"/>
              </a:rPr>
              <a:t> </a:t>
            </a:r>
            <a:r>
              <a:rPr dirty="0" sz="1950" spc="-15" b="1">
                <a:latin typeface="Arial"/>
                <a:cs typeface="Arial"/>
              </a:rPr>
              <a:t>Pfizer, </a:t>
            </a:r>
            <a:r>
              <a:rPr dirty="0" sz="1950" spc="5" b="1">
                <a:latin typeface="Arial"/>
                <a:cs typeface="Arial"/>
              </a:rPr>
              <a:t>Sanofi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292" y="108648"/>
            <a:ext cx="108159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Primary Efficacy </a:t>
            </a:r>
            <a:r>
              <a:rPr dirty="0" sz="3600"/>
              <a:t>Outcome </a:t>
            </a:r>
            <a:r>
              <a:rPr dirty="0" sz="3600" spc="5"/>
              <a:t>in </a:t>
            </a:r>
            <a:r>
              <a:rPr dirty="0" sz="3600" spc="-10"/>
              <a:t>Selected</a:t>
            </a:r>
            <a:r>
              <a:rPr dirty="0" sz="3600" spc="130"/>
              <a:t> </a:t>
            </a:r>
            <a:r>
              <a:rPr dirty="0" sz="3600" spc="5"/>
              <a:t>Subgroups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6621" y="1784099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6621" y="2285293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56621" y="2786316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56621" y="3120474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56621" y="3454632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56621" y="3788790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6621" y="4290070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56621" y="4791264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6621" y="5292295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56621" y="5793532"/>
            <a:ext cx="7611745" cy="173990"/>
          </a:xfrm>
          <a:custGeom>
            <a:avLst/>
            <a:gdLst/>
            <a:ahLst/>
            <a:cxnLst/>
            <a:rect l="l" t="t" r="r" b="b"/>
            <a:pathLst>
              <a:path w="7611745" h="173989">
                <a:moveTo>
                  <a:pt x="0" y="173496"/>
                </a:moveTo>
                <a:lnTo>
                  <a:pt x="7611456" y="173496"/>
                </a:lnTo>
                <a:lnTo>
                  <a:pt x="7611456" y="0"/>
                </a:lnTo>
                <a:lnTo>
                  <a:pt x="0" y="0"/>
                </a:lnTo>
                <a:lnTo>
                  <a:pt x="0" y="173496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69661" y="717582"/>
            <a:ext cx="87121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0" b="1" i="1">
                <a:latin typeface="Arial"/>
                <a:cs typeface="Arial"/>
              </a:rPr>
              <a:t>C</a:t>
            </a:r>
            <a:r>
              <a:rPr dirty="0" sz="950" spc="20" b="1" i="1">
                <a:latin typeface="Arial"/>
                <a:cs typeface="Arial"/>
              </a:rPr>
              <a:t>h</a:t>
            </a:r>
            <a:r>
              <a:rPr dirty="0" sz="950" spc="25" b="1" i="1">
                <a:latin typeface="Arial"/>
                <a:cs typeface="Arial"/>
              </a:rPr>
              <a:t>a</a:t>
            </a:r>
            <a:r>
              <a:rPr dirty="0" sz="950" spc="30" b="1" i="1">
                <a:latin typeface="Arial"/>
                <a:cs typeface="Arial"/>
              </a:rPr>
              <a:t>r</a:t>
            </a:r>
            <a:r>
              <a:rPr dirty="0" sz="950" spc="25" b="1" i="1">
                <a:latin typeface="Arial"/>
                <a:cs typeface="Arial"/>
              </a:rPr>
              <a:t>ac</a:t>
            </a:r>
            <a:r>
              <a:rPr dirty="0" sz="950" spc="-20" b="1" i="1">
                <a:latin typeface="Arial"/>
                <a:cs typeface="Arial"/>
              </a:rPr>
              <a:t>t</a:t>
            </a:r>
            <a:r>
              <a:rPr dirty="0" sz="950" spc="25" b="1" i="1">
                <a:latin typeface="Arial"/>
                <a:cs typeface="Arial"/>
              </a:rPr>
              <a:t>e</a:t>
            </a:r>
            <a:r>
              <a:rPr dirty="0" sz="950" spc="30" b="1" i="1">
                <a:latin typeface="Arial"/>
                <a:cs typeface="Arial"/>
              </a:rPr>
              <a:t>r</a:t>
            </a:r>
            <a:r>
              <a:rPr dirty="0" sz="950" spc="30" b="1" i="1">
                <a:latin typeface="Arial"/>
                <a:cs typeface="Arial"/>
              </a:rPr>
              <a:t>i</a:t>
            </a:r>
            <a:r>
              <a:rPr dirty="0" sz="950" spc="25" b="1" i="1">
                <a:latin typeface="Arial"/>
                <a:cs typeface="Arial"/>
              </a:rPr>
              <a:t>s</a:t>
            </a:r>
            <a:r>
              <a:rPr dirty="0" sz="950" spc="-20" b="1" i="1">
                <a:latin typeface="Arial"/>
                <a:cs typeface="Arial"/>
              </a:rPr>
              <a:t>t</a:t>
            </a:r>
            <a:r>
              <a:rPr dirty="0" sz="950" spc="30" b="1" i="1">
                <a:latin typeface="Arial"/>
                <a:cs typeface="Arial"/>
              </a:rPr>
              <a:t>i</a:t>
            </a:r>
            <a:r>
              <a:rPr dirty="0" sz="950" spc="5" b="1" i="1">
                <a:latin typeface="Arial"/>
                <a:cs typeface="Arial"/>
              </a:rPr>
              <a:t>c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05673" y="709967"/>
            <a:ext cx="922655" cy="64262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70"/>
              </a:spcBef>
            </a:pPr>
            <a:r>
              <a:rPr dirty="0" sz="950" spc="15" b="1">
                <a:solidFill>
                  <a:srgbClr val="6F2F9F"/>
                </a:solidFill>
                <a:latin typeface="Arial"/>
                <a:cs typeface="Arial"/>
              </a:rPr>
              <a:t>Rivaroxaban</a:t>
            </a:r>
            <a:endParaRPr sz="950">
              <a:latin typeface="Arial"/>
              <a:cs typeface="Arial"/>
            </a:endParaRPr>
          </a:p>
          <a:p>
            <a:pPr marL="179705" marR="5080" indent="-167640">
              <a:lnSpc>
                <a:spcPct val="106400"/>
              </a:lnSpc>
            </a:pP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2.5 </a:t>
            </a:r>
            <a:r>
              <a:rPr dirty="0" sz="950" spc="10" b="1">
                <a:solidFill>
                  <a:srgbClr val="6F2F9F"/>
                </a:solidFill>
                <a:latin typeface="Arial"/>
                <a:cs typeface="Arial"/>
              </a:rPr>
              <a:t>mg 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bid</a:t>
            </a:r>
            <a:r>
              <a:rPr dirty="0" sz="950" spc="-7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950" spc="10" b="1">
                <a:solidFill>
                  <a:srgbClr val="6F2F9F"/>
                </a:solidFill>
                <a:latin typeface="Arial"/>
                <a:cs typeface="Arial"/>
              </a:rPr>
              <a:t>plus  </a:t>
            </a:r>
            <a:r>
              <a:rPr dirty="0" sz="950" b="1">
                <a:solidFill>
                  <a:srgbClr val="6F2F9F"/>
                </a:solidFill>
                <a:latin typeface="Arial"/>
                <a:cs typeface="Arial"/>
              </a:rPr>
              <a:t>ASA</a:t>
            </a:r>
            <a:r>
              <a:rPr dirty="0" sz="950" spc="-6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daily</a:t>
            </a:r>
            <a:endParaRPr sz="950">
              <a:latin typeface="Arial"/>
              <a:cs typeface="Arial"/>
            </a:endParaRPr>
          </a:p>
          <a:p>
            <a:pPr marL="257175">
              <a:lnSpc>
                <a:spcPct val="100000"/>
              </a:lnSpc>
              <a:spcBef>
                <a:spcPts val="75"/>
              </a:spcBef>
            </a:pP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n/N</a:t>
            </a:r>
            <a:r>
              <a:rPr dirty="0" sz="950" spc="-6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6F2F9F"/>
                </a:solidFill>
                <a:latin typeface="Arial"/>
                <a:cs typeface="Arial"/>
              </a:rPr>
              <a:t>(%)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90552" y="709967"/>
            <a:ext cx="589280" cy="642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0">
              <a:lnSpc>
                <a:spcPct val="106500"/>
              </a:lnSpc>
              <a:spcBef>
                <a:spcPts val="95"/>
              </a:spcBef>
            </a:pPr>
            <a:r>
              <a:rPr dirty="0" sz="950" spc="15" b="1">
                <a:solidFill>
                  <a:srgbClr val="C00000"/>
                </a:solidFill>
                <a:latin typeface="Arial"/>
                <a:cs typeface="Arial"/>
              </a:rPr>
              <a:t>Placebo  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bid </a:t>
            </a:r>
            <a:r>
              <a:rPr dirty="0" sz="950" spc="10" b="1">
                <a:solidFill>
                  <a:srgbClr val="C00000"/>
                </a:solidFill>
                <a:latin typeface="Arial"/>
                <a:cs typeface="Arial"/>
              </a:rPr>
              <a:t>plus  </a:t>
            </a:r>
            <a:r>
              <a:rPr dirty="0" sz="950" b="1">
                <a:solidFill>
                  <a:srgbClr val="C00000"/>
                </a:solidFill>
                <a:latin typeface="Arial"/>
                <a:cs typeface="Arial"/>
              </a:rPr>
              <a:t>ASA</a:t>
            </a:r>
            <a:r>
              <a:rPr dirty="0" sz="950" spc="-1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daily </a:t>
            </a:r>
            <a:r>
              <a:rPr dirty="0" sz="9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n/N</a:t>
            </a:r>
            <a:r>
              <a:rPr dirty="0" sz="95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950" b="1">
                <a:solidFill>
                  <a:srgbClr val="C00000"/>
                </a:solidFill>
                <a:latin typeface="Arial"/>
                <a:cs typeface="Arial"/>
              </a:rPr>
              <a:t>(%)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20058" y="717582"/>
            <a:ext cx="17405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58850" algn="l"/>
              </a:tabLst>
            </a:pPr>
            <a:r>
              <a:rPr dirty="0" sz="950" spc="-10" b="1">
                <a:latin typeface="Arial"/>
                <a:cs typeface="Arial"/>
              </a:rPr>
              <a:t>HR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(95%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CI)	</a:t>
            </a:r>
            <a:r>
              <a:rPr dirty="0" sz="950" spc="15" b="1" i="1">
                <a:latin typeface="Arial"/>
                <a:cs typeface="Arial"/>
              </a:rPr>
              <a:t>P-interaction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40459" y="1450077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57859" y="1450077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17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91360" y="1450077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0.76,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0.96)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1691" y="1423207"/>
            <a:ext cx="735965" cy="37274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950" spc="15" b="1" i="1">
                <a:latin typeface="Arial"/>
                <a:cs typeface="Arial"/>
              </a:rPr>
              <a:t>All</a:t>
            </a:r>
            <a:r>
              <a:rPr dirty="0" sz="950" spc="-15" b="1" i="1">
                <a:latin typeface="Arial"/>
                <a:cs typeface="Arial"/>
              </a:rPr>
              <a:t> </a:t>
            </a:r>
            <a:r>
              <a:rPr dirty="0" sz="950" spc="15" b="1" i="1">
                <a:latin typeface="Arial"/>
                <a:cs typeface="Arial"/>
              </a:rPr>
              <a:t>subjects</a:t>
            </a: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950" b="1">
                <a:latin typeface="Arial"/>
                <a:cs typeface="Arial"/>
              </a:rPr>
              <a:t>Age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4539" y="1790653"/>
            <a:ext cx="44767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5" b="1">
                <a:latin typeface="Arial"/>
                <a:cs typeface="Arial"/>
              </a:rPr>
              <a:t>&lt;</a:t>
            </a:r>
            <a:r>
              <a:rPr dirty="0" sz="950" spc="-10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75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53159" y="1790653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70559" y="1790653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17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704060" y="1790653"/>
            <a:ext cx="9537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0.86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0.75,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0.98)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979028" y="1790653"/>
            <a:ext cx="3962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831</a:t>
            </a:r>
            <a:r>
              <a:rPr dirty="0" sz="950" spc="5" b="1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94909" y="1957689"/>
            <a:ext cx="26098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≥</a:t>
            </a:r>
            <a:r>
              <a:rPr dirty="0" sz="950" spc="-10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75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40459" y="1957689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17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7859" y="1957689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91360" y="1957689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0.82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0.64,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1.05)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91691" y="2124811"/>
            <a:ext cx="24828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5" b="1">
                <a:latin typeface="Arial"/>
                <a:cs typeface="Arial"/>
              </a:rPr>
              <a:t>S</a:t>
            </a:r>
            <a:r>
              <a:rPr dirty="0" sz="950" spc="25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x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114539" y="2291676"/>
            <a:ext cx="48450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Male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53159" y="2291676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70559" y="2291676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704060" y="2291676"/>
            <a:ext cx="9537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0.82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0.71,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0.94)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979028" y="2291676"/>
            <a:ext cx="3962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238</a:t>
            </a:r>
            <a:r>
              <a:rPr dirty="0" sz="950" spc="5" b="1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01839" y="2458712"/>
            <a:ext cx="64516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Female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40459" y="2458712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57859" y="2458712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91360" y="2458712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0.97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0.76,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1.23)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91691" y="2625834"/>
            <a:ext cx="44132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30" b="1">
                <a:latin typeface="Arial"/>
                <a:cs typeface="Arial"/>
              </a:rPr>
              <a:t>R</a:t>
            </a:r>
            <a:r>
              <a:rPr dirty="0" sz="950" spc="25" b="1">
                <a:latin typeface="Arial"/>
                <a:cs typeface="Arial"/>
              </a:rPr>
              <a:t>e</a:t>
            </a:r>
            <a:r>
              <a:rPr dirty="0" sz="950" spc="20" b="1">
                <a:latin typeface="Arial"/>
                <a:cs typeface="Arial"/>
              </a:rPr>
              <a:t>g</a:t>
            </a:r>
            <a:r>
              <a:rPr dirty="0" sz="950" spc="-15" b="1">
                <a:latin typeface="Arial"/>
                <a:cs typeface="Arial"/>
              </a:rPr>
              <a:t>i</a:t>
            </a:r>
            <a:r>
              <a:rPr dirty="0" sz="950" spc="20" b="1">
                <a:latin typeface="Arial"/>
                <a:cs typeface="Arial"/>
              </a:rPr>
              <a:t>o</a:t>
            </a:r>
            <a:r>
              <a:rPr dirty="0" sz="950" spc="5" b="1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114539" y="2792870"/>
            <a:ext cx="105219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b="1">
                <a:latin typeface="Arial"/>
                <a:cs typeface="Arial"/>
              </a:rPr>
              <a:t>North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America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853159" y="2792870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18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870559" y="2792870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04060" y="2792870"/>
            <a:ext cx="167068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  <a:tabLst>
                <a:tab pos="1274445" algn="l"/>
              </a:tabLst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9</a:t>
            </a:r>
            <a:r>
              <a:rPr dirty="0" sz="950" spc="5" b="1">
                <a:latin typeface="Arial"/>
                <a:cs typeface="Arial"/>
              </a:rPr>
              <a:t>5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(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67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25" b="1">
                <a:latin typeface="Arial"/>
                <a:cs typeface="Arial"/>
              </a:rPr>
              <a:t>1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33</a:t>
            </a:r>
            <a:r>
              <a:rPr dirty="0" sz="950" b="1">
                <a:latin typeface="Arial"/>
                <a:cs typeface="Arial"/>
              </a:rPr>
              <a:t>)</a:t>
            </a:r>
            <a:r>
              <a:rPr dirty="0" sz="950" b="1">
                <a:latin typeface="Arial"/>
                <a:cs typeface="Arial"/>
              </a:rPr>
              <a:t>	</a:t>
            </a: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228</a:t>
            </a:r>
            <a:r>
              <a:rPr dirty="0" sz="950" spc="5" b="1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01839" y="2959992"/>
            <a:ext cx="11741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10" b="1">
                <a:latin typeface="Arial"/>
                <a:cs typeface="Arial"/>
              </a:rPr>
              <a:t>Western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Europe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40459" y="2959992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57859" y="2959992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691360" y="2959992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0.67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0.53,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0.84)</a:t>
            </a:r>
            <a:endParaRPr sz="9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114539" y="3127028"/>
            <a:ext cx="113538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15" b="1">
                <a:latin typeface="Arial"/>
                <a:cs typeface="Arial"/>
              </a:rPr>
              <a:t>Eastern</a:t>
            </a:r>
            <a:r>
              <a:rPr dirty="0" sz="950" spc="-6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Europe</a:t>
            </a:r>
            <a:endParaRPr sz="9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53159" y="3127028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16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870559" y="3127028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17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571609" y="3120474"/>
            <a:ext cx="3096895" cy="17399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0320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160"/>
              </a:spcBef>
            </a:pPr>
            <a:r>
              <a:rPr dirty="0" sz="950" spc="10" b="1">
                <a:latin typeface="Arial"/>
                <a:cs typeface="Arial"/>
              </a:rPr>
              <a:t>0.92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0.76,</a:t>
            </a:r>
            <a:r>
              <a:rPr dirty="0" sz="950" spc="-7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1.11)</a:t>
            </a:r>
            <a:endParaRPr sz="9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101839" y="3294150"/>
            <a:ext cx="902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-5" b="1">
                <a:latin typeface="Arial"/>
                <a:cs typeface="Arial"/>
              </a:rPr>
              <a:t>Asia</a:t>
            </a:r>
            <a:r>
              <a:rPr dirty="0" sz="950" spc="-7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Pacific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40459" y="3294150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13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857859" y="3294150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691360" y="3294150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0.88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0.63,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1.23)</a:t>
            </a:r>
            <a:endParaRPr sz="9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114539" y="3461186"/>
            <a:ext cx="107759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10" b="1">
                <a:latin typeface="Arial"/>
                <a:cs typeface="Arial"/>
              </a:rPr>
              <a:t>South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America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853159" y="3461186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20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70559" y="3461186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46454" y="3461186"/>
            <a:ext cx="322199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573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1.04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0.70,</a:t>
            </a:r>
            <a:r>
              <a:rPr dirty="0" sz="950" spc="-7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1.56)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666291" y="3628307"/>
            <a:ext cx="134112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950" spc="15" b="1">
                <a:latin typeface="Arial"/>
                <a:cs typeface="Arial"/>
              </a:rPr>
              <a:t>eGFR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(ml/min/1.73m</a:t>
            </a:r>
            <a:r>
              <a:rPr dirty="0" baseline="38461" sz="975" spc="7" b="1">
                <a:latin typeface="Arial"/>
                <a:cs typeface="Arial"/>
              </a:rPr>
              <a:t>2</a:t>
            </a:r>
            <a:r>
              <a:rPr dirty="0" sz="950" spc="5" b="1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114539" y="3795344"/>
            <a:ext cx="44767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5" b="1">
                <a:latin typeface="Arial"/>
                <a:cs typeface="Arial"/>
              </a:rPr>
              <a:t>&lt;</a:t>
            </a:r>
            <a:r>
              <a:rPr dirty="0" sz="950" spc="-10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53159" y="3795344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19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70559" y="3795344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704060" y="3795344"/>
            <a:ext cx="9537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0.90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0.71,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1.15)</a:t>
            </a:r>
            <a:endParaRPr sz="9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979028" y="3795344"/>
            <a:ext cx="3962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617</a:t>
            </a:r>
            <a:r>
              <a:rPr dirty="0" sz="950" spc="5" b="1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94909" y="3962465"/>
            <a:ext cx="26098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≥</a:t>
            </a:r>
            <a:r>
              <a:rPr dirty="0" sz="950" spc="-10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840459" y="3962465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14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57859" y="3962465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691360" y="3962465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0.73,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0.97)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691691" y="4129502"/>
            <a:ext cx="103886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Diabetes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mellitus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101839" y="4296623"/>
            <a:ext cx="44132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Yes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840459" y="4296623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18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857859" y="4296623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19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704060" y="4296623"/>
            <a:ext cx="9537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0.94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0.79,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1.11)</a:t>
            </a:r>
            <a:endParaRPr sz="9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9979028" y="4296623"/>
            <a:ext cx="3962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158</a:t>
            </a:r>
            <a:r>
              <a:rPr dirty="0" sz="950" spc="5" b="1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101839" y="4463660"/>
            <a:ext cx="37719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No</a:t>
            </a:r>
            <a:endParaRPr sz="9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40459" y="4463660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13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57859" y="4463660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691360" y="4463660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0.79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0.67,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0.93)</a:t>
            </a:r>
            <a:endParaRPr sz="9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691691" y="4630525"/>
            <a:ext cx="14941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0" b="1">
                <a:latin typeface="Arial"/>
                <a:cs typeface="Arial"/>
              </a:rPr>
              <a:t>Coronary </a:t>
            </a:r>
            <a:r>
              <a:rPr dirty="0" sz="950" spc="5" b="1">
                <a:latin typeface="Arial"/>
                <a:cs typeface="Arial"/>
              </a:rPr>
              <a:t>Artery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Disease</a:t>
            </a:r>
            <a:endParaRPr sz="9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114539" y="4797647"/>
            <a:ext cx="42862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Yes</a:t>
            </a:r>
            <a:endParaRPr sz="9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853159" y="4797647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17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870559" y="4797647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704060" y="4797647"/>
            <a:ext cx="9537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0.78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0.64,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0.95)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979028" y="4797647"/>
            <a:ext cx="3962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287</a:t>
            </a:r>
            <a:r>
              <a:rPr dirty="0" sz="950" spc="5" b="1"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101839" y="4964683"/>
            <a:ext cx="37719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No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840459" y="4964683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14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857859" y="4964683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16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691360" y="4964683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0.89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0.77,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1.04)</a:t>
            </a:r>
            <a:endParaRPr sz="9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691691" y="5131804"/>
            <a:ext cx="13341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Critical Limb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Ischemia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307609" y="5298849"/>
            <a:ext cx="23495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5" b="1">
                <a:latin typeface="Arial"/>
                <a:cs typeface="Arial"/>
              </a:rPr>
              <a:t>Y</a:t>
            </a:r>
            <a:r>
              <a:rPr dirty="0" sz="950" spc="25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853159" y="5298849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20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870559" y="5298849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8691360" y="5298849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0.69,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1.05)</a:t>
            </a:r>
            <a:endParaRPr sz="9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294909" y="5465928"/>
            <a:ext cx="18415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30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40459" y="5465928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13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5857859" y="5465928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8691360" y="5465928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0.86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0.74,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0.99)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691691" y="5633007"/>
            <a:ext cx="132080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Qualifying</a:t>
            </a:r>
            <a:r>
              <a:rPr dirty="0" sz="950" spc="229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Procedure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114539" y="5800086"/>
            <a:ext cx="70294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7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Surgical</a:t>
            </a:r>
            <a:endParaRPr sz="9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853159" y="5800086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17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870559" y="5800086"/>
            <a:ext cx="2546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704060" y="5800086"/>
            <a:ext cx="9537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0.79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0.66,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0.95)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9979028" y="5800086"/>
            <a:ext cx="3962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289</a:t>
            </a:r>
            <a:r>
              <a:rPr dirty="0" sz="950" spc="5" b="1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101839" y="5967166"/>
            <a:ext cx="10439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Endovascular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840459" y="5967166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14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57859" y="5967166"/>
            <a:ext cx="26733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15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691360" y="5967166"/>
            <a:ext cx="966469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0.90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5" b="1">
                <a:latin typeface="Arial"/>
                <a:cs typeface="Arial"/>
              </a:rPr>
              <a:t>0.77,</a:t>
            </a:r>
            <a:r>
              <a:rPr dirty="0" sz="950" spc="-1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1.05)</a:t>
            </a:r>
            <a:endParaRPr sz="95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407379" y="1541985"/>
            <a:ext cx="43180" cy="0"/>
          </a:xfrm>
          <a:custGeom>
            <a:avLst/>
            <a:gdLst/>
            <a:ahLst/>
            <a:cxnLst/>
            <a:rect l="l" t="t" r="r" b="b"/>
            <a:pathLst>
              <a:path w="43179" h="0">
                <a:moveTo>
                  <a:pt x="0" y="0"/>
                </a:moveTo>
                <a:lnTo>
                  <a:pt x="4272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7273509" y="154198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 h="0">
                <a:moveTo>
                  <a:pt x="0" y="0"/>
                </a:moveTo>
                <a:lnTo>
                  <a:pt x="48421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7407379" y="1878606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0" y="0"/>
                </a:moveTo>
                <a:lnTo>
                  <a:pt x="5981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267812" y="1878606"/>
            <a:ext cx="54610" cy="0"/>
          </a:xfrm>
          <a:custGeom>
            <a:avLst/>
            <a:gdLst/>
            <a:ahLst/>
            <a:cxnLst/>
            <a:rect l="l" t="t" r="r" b="b"/>
            <a:pathLst>
              <a:path w="54609" h="0">
                <a:moveTo>
                  <a:pt x="0" y="0"/>
                </a:moveTo>
                <a:lnTo>
                  <a:pt x="5411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378896" y="20440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4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153880" y="20440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 h="0">
                <a:moveTo>
                  <a:pt x="0" y="0"/>
                </a:moveTo>
                <a:lnTo>
                  <a:pt x="139566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373200" y="2380715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0" y="0"/>
                </a:moveTo>
                <a:lnTo>
                  <a:pt x="5981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227936" y="2380715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0" y="0"/>
                </a:moveTo>
                <a:lnTo>
                  <a:pt x="5981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498525" y="2546173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4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279206" y="2546173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70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481435" y="2882794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0" y="0"/>
                </a:moveTo>
                <a:lnTo>
                  <a:pt x="213599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188060" y="2882794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926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7225080" y="304825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 h="0">
                <a:moveTo>
                  <a:pt x="0" y="0"/>
                </a:moveTo>
                <a:lnTo>
                  <a:pt x="128181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005769" y="3048252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62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458649" y="3219415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6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79206" y="3219415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3993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430165" y="3384873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5" h="0">
                <a:moveTo>
                  <a:pt x="0" y="0"/>
                </a:moveTo>
                <a:lnTo>
                  <a:pt x="202206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36790" y="3384873"/>
            <a:ext cx="208279" cy="0"/>
          </a:xfrm>
          <a:custGeom>
            <a:avLst/>
            <a:gdLst/>
            <a:ahLst/>
            <a:cxnLst/>
            <a:rect l="l" t="t" r="r" b="b"/>
            <a:pathLst>
              <a:path w="208279" h="0">
                <a:moveTo>
                  <a:pt x="0" y="0"/>
                </a:moveTo>
                <a:lnTo>
                  <a:pt x="207926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555491" y="3550331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3476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216543" y="3550331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3498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7447255" y="3886952"/>
            <a:ext cx="133985" cy="0"/>
          </a:xfrm>
          <a:custGeom>
            <a:avLst/>
            <a:gdLst/>
            <a:ahLst/>
            <a:cxnLst/>
            <a:rect l="l" t="t" r="r" b="b"/>
            <a:pathLst>
              <a:path w="133984" h="0">
                <a:moveTo>
                  <a:pt x="0" y="0"/>
                </a:moveTo>
                <a:lnTo>
                  <a:pt x="13384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233632" y="388695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 h="0">
                <a:moveTo>
                  <a:pt x="0" y="0"/>
                </a:moveTo>
                <a:lnTo>
                  <a:pt x="128173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401683" y="4052410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0" y="0"/>
                </a:moveTo>
                <a:lnTo>
                  <a:pt x="5981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250723" y="4052410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65510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475739" y="4389031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 h="0">
                <a:moveTo>
                  <a:pt x="0" y="0"/>
                </a:moveTo>
                <a:lnTo>
                  <a:pt x="8257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301992" y="4389031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 h="0">
                <a:moveTo>
                  <a:pt x="0" y="0"/>
                </a:moveTo>
                <a:lnTo>
                  <a:pt x="8829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344716" y="4560194"/>
            <a:ext cx="83185" cy="0"/>
          </a:xfrm>
          <a:custGeom>
            <a:avLst/>
            <a:gdLst/>
            <a:ahLst/>
            <a:cxnLst/>
            <a:rect l="l" t="t" r="r" b="b"/>
            <a:pathLst>
              <a:path w="83184" h="0">
                <a:moveTo>
                  <a:pt x="0" y="0"/>
                </a:moveTo>
                <a:lnTo>
                  <a:pt x="82600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182363" y="4560194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 h="0">
                <a:moveTo>
                  <a:pt x="0" y="0"/>
                </a:moveTo>
                <a:lnTo>
                  <a:pt x="7690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344716" y="4891109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 h="0">
                <a:moveTo>
                  <a:pt x="0" y="0"/>
                </a:moveTo>
                <a:lnTo>
                  <a:pt x="99690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153880" y="489110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 h="0">
                <a:moveTo>
                  <a:pt x="0" y="0"/>
                </a:moveTo>
                <a:lnTo>
                  <a:pt x="10538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441558" y="5062273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65488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84902" y="5062273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 h="0">
                <a:moveTo>
                  <a:pt x="0" y="0"/>
                </a:moveTo>
                <a:lnTo>
                  <a:pt x="7120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401683" y="539318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1060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205150" y="5393189"/>
            <a:ext cx="111125" cy="0"/>
          </a:xfrm>
          <a:custGeom>
            <a:avLst/>
            <a:gdLst/>
            <a:ahLst/>
            <a:cxnLst/>
            <a:rect l="l" t="t" r="r" b="b"/>
            <a:pathLst>
              <a:path w="111125" h="0">
                <a:moveTo>
                  <a:pt x="0" y="0"/>
                </a:moveTo>
                <a:lnTo>
                  <a:pt x="111083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413076" y="5564352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 h="0">
                <a:moveTo>
                  <a:pt x="0" y="0"/>
                </a:moveTo>
                <a:lnTo>
                  <a:pt x="59814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262116" y="5564352"/>
            <a:ext cx="66040" cy="0"/>
          </a:xfrm>
          <a:custGeom>
            <a:avLst/>
            <a:gdLst/>
            <a:ahLst/>
            <a:cxnLst/>
            <a:rect l="l" t="t" r="r" b="b"/>
            <a:pathLst>
              <a:path w="66040" h="0">
                <a:moveTo>
                  <a:pt x="0" y="0"/>
                </a:moveTo>
                <a:lnTo>
                  <a:pt x="65510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350413" y="589526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3993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170970" y="5895267"/>
            <a:ext cx="94615" cy="0"/>
          </a:xfrm>
          <a:custGeom>
            <a:avLst/>
            <a:gdLst/>
            <a:ahLst/>
            <a:cxnLst/>
            <a:rect l="l" t="t" r="r" b="b"/>
            <a:pathLst>
              <a:path w="94615" h="0">
                <a:moveTo>
                  <a:pt x="0" y="0"/>
                </a:moveTo>
                <a:lnTo>
                  <a:pt x="93993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441558" y="6066430"/>
            <a:ext cx="77470" cy="0"/>
          </a:xfrm>
          <a:custGeom>
            <a:avLst/>
            <a:gdLst/>
            <a:ahLst/>
            <a:cxnLst/>
            <a:rect l="l" t="t" r="r" b="b"/>
            <a:pathLst>
              <a:path w="77470" h="0">
                <a:moveTo>
                  <a:pt x="0" y="0"/>
                </a:moveTo>
                <a:lnTo>
                  <a:pt x="76881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284902" y="6066430"/>
            <a:ext cx="71755" cy="0"/>
          </a:xfrm>
          <a:custGeom>
            <a:avLst/>
            <a:gdLst/>
            <a:ahLst/>
            <a:cxnLst/>
            <a:rect l="l" t="t" r="r" b="b"/>
            <a:pathLst>
              <a:path w="71754" h="0">
                <a:moveTo>
                  <a:pt x="0" y="0"/>
                </a:moveTo>
                <a:lnTo>
                  <a:pt x="71207" y="0"/>
                </a:lnTo>
              </a:path>
            </a:pathLst>
          </a:custGeom>
          <a:ln w="1141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461497" y="1850079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512743" y="2015536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427317" y="2352188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626676" y="2517646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689338" y="2854267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7347565" y="301972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7552620" y="3190888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626676" y="3356346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803270" y="352180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7575406" y="385842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7455800" y="4023882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552620" y="4360503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7421621" y="4531667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438711" y="4862582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7501350" y="5033745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507047" y="5364661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7467193" y="553582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438711" y="5866740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512743" y="6037903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262116" y="1850079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148183" y="2015536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222239" y="2352188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273509" y="2517646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182363" y="2854267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000072" y="301972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273509" y="3190888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131094" y="3356346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210846" y="352180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227936" y="385842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245025" y="4023882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296295" y="4360503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176667" y="4531667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148183" y="4862582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279206" y="5033745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199453" y="5364661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256419" y="5535824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165274" y="5866740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279206" y="6037903"/>
            <a:ext cx="11430" cy="62865"/>
          </a:xfrm>
          <a:custGeom>
            <a:avLst/>
            <a:gdLst/>
            <a:ahLst/>
            <a:cxnLst/>
            <a:rect l="l" t="t" r="r" b="b"/>
            <a:pathLst>
              <a:path w="11429" h="62864">
                <a:moveTo>
                  <a:pt x="0" y="0"/>
                </a:moveTo>
                <a:lnTo>
                  <a:pt x="0" y="62759"/>
                </a:lnTo>
                <a:lnTo>
                  <a:pt x="11393" y="62759"/>
                </a:lnTo>
                <a:lnTo>
                  <a:pt x="113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321930" y="149919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321930" y="149919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321930" y="18358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321930" y="183581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293447" y="200127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293447" y="200127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287750" y="233788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287750" y="233788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413076" y="25033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413076" y="25033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395986" y="28399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395986" y="28399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139631" y="30054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139631" y="30054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373200" y="317658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373200" y="3176586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344716" y="33420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344716" y="33420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470042" y="35075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7470042" y="35075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7361806" y="38441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361806" y="38441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316234" y="400958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316234" y="400958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390289" y="43462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390289" y="43462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259267" y="45173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259267" y="4517365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259267" y="484828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259267" y="4848281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356109" y="50194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356109" y="5019444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316234" y="535035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316234" y="5350360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327627" y="55215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327627" y="5521523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264964" y="585243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264964" y="5852438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356109" y="60236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356109" y="6023602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0" y="0"/>
                </a:moveTo>
                <a:lnTo>
                  <a:pt x="0" y="85581"/>
                </a:lnTo>
                <a:lnTo>
                  <a:pt x="85449" y="85581"/>
                </a:lnTo>
                <a:lnTo>
                  <a:pt x="85449" y="0"/>
                </a:lnTo>
                <a:lnTo>
                  <a:pt x="0" y="0"/>
                </a:lnTo>
                <a:close/>
              </a:path>
            </a:pathLst>
          </a:custGeom>
          <a:ln w="57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 txBox="1"/>
          <p:nvPr/>
        </p:nvSpPr>
        <p:spPr>
          <a:xfrm>
            <a:off x="6035294" y="6465887"/>
            <a:ext cx="774700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000" spc="-15" b="1">
                <a:solidFill>
                  <a:srgbClr val="6F2F9F"/>
                </a:solidFill>
                <a:latin typeface="Arial"/>
                <a:cs typeface="Arial"/>
              </a:rPr>
              <a:t>Rivaroxaban</a:t>
            </a:r>
            <a:endParaRPr sz="10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000" b="1">
                <a:solidFill>
                  <a:srgbClr val="6F2F9F"/>
                </a:solidFill>
                <a:latin typeface="Arial"/>
                <a:cs typeface="Arial"/>
              </a:rPr>
              <a:t>Better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7269480" y="1447800"/>
            <a:ext cx="182880" cy="182880"/>
          </a:xfrm>
          <a:custGeom>
            <a:avLst/>
            <a:gdLst/>
            <a:ahLst/>
            <a:cxnLst/>
            <a:rect l="l" t="t" r="r" b="b"/>
            <a:pathLst>
              <a:path w="182879" h="182880">
                <a:moveTo>
                  <a:pt x="91440" y="0"/>
                </a:moveTo>
                <a:lnTo>
                  <a:pt x="0" y="91439"/>
                </a:lnTo>
                <a:lnTo>
                  <a:pt x="91440" y="182879"/>
                </a:lnTo>
                <a:lnTo>
                  <a:pt x="182879" y="91439"/>
                </a:lnTo>
                <a:lnTo>
                  <a:pt x="914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479030" y="1428750"/>
            <a:ext cx="0" cy="4979670"/>
          </a:xfrm>
          <a:custGeom>
            <a:avLst/>
            <a:gdLst/>
            <a:ahLst/>
            <a:cxnLst/>
            <a:rect l="l" t="t" r="r" b="b"/>
            <a:pathLst>
              <a:path w="0" h="4979670">
                <a:moveTo>
                  <a:pt x="0" y="0"/>
                </a:moveTo>
                <a:lnTo>
                  <a:pt x="0" y="49792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364730" y="1550669"/>
            <a:ext cx="0" cy="4852670"/>
          </a:xfrm>
          <a:custGeom>
            <a:avLst/>
            <a:gdLst/>
            <a:ahLst/>
            <a:cxnLst/>
            <a:rect l="l" t="t" r="r" b="b"/>
            <a:pathLst>
              <a:path w="0" h="4852670">
                <a:moveTo>
                  <a:pt x="0" y="0"/>
                </a:moveTo>
                <a:lnTo>
                  <a:pt x="0" y="4852517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507480" y="6362700"/>
            <a:ext cx="1934210" cy="76200"/>
          </a:xfrm>
          <a:custGeom>
            <a:avLst/>
            <a:gdLst/>
            <a:ahLst/>
            <a:cxnLst/>
            <a:rect l="l" t="t" r="r" b="b"/>
            <a:pathLst>
              <a:path w="193420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6037"/>
                </a:lnTo>
                <a:lnTo>
                  <a:pt x="63500" y="46037"/>
                </a:lnTo>
                <a:lnTo>
                  <a:pt x="63500" y="30162"/>
                </a:lnTo>
                <a:lnTo>
                  <a:pt x="76200" y="30162"/>
                </a:lnTo>
                <a:lnTo>
                  <a:pt x="76200" y="0"/>
                </a:lnTo>
                <a:close/>
              </a:path>
              <a:path w="1934209" h="76200">
                <a:moveTo>
                  <a:pt x="1857755" y="0"/>
                </a:moveTo>
                <a:lnTo>
                  <a:pt x="1857755" y="76200"/>
                </a:lnTo>
                <a:lnTo>
                  <a:pt x="1918080" y="46037"/>
                </a:lnTo>
                <a:lnTo>
                  <a:pt x="1870455" y="46037"/>
                </a:lnTo>
                <a:lnTo>
                  <a:pt x="1870455" y="30162"/>
                </a:lnTo>
                <a:lnTo>
                  <a:pt x="1918080" y="30162"/>
                </a:lnTo>
                <a:lnTo>
                  <a:pt x="1857755" y="0"/>
                </a:lnTo>
                <a:close/>
              </a:path>
              <a:path w="1934209" h="76200">
                <a:moveTo>
                  <a:pt x="76200" y="30162"/>
                </a:moveTo>
                <a:lnTo>
                  <a:pt x="63500" y="30162"/>
                </a:lnTo>
                <a:lnTo>
                  <a:pt x="63500" y="46037"/>
                </a:lnTo>
                <a:lnTo>
                  <a:pt x="76200" y="46037"/>
                </a:lnTo>
                <a:lnTo>
                  <a:pt x="76200" y="30162"/>
                </a:lnTo>
                <a:close/>
              </a:path>
              <a:path w="1934209" h="76200">
                <a:moveTo>
                  <a:pt x="1857755" y="30162"/>
                </a:moveTo>
                <a:lnTo>
                  <a:pt x="76200" y="30162"/>
                </a:lnTo>
                <a:lnTo>
                  <a:pt x="76200" y="46037"/>
                </a:lnTo>
                <a:lnTo>
                  <a:pt x="1857755" y="46037"/>
                </a:lnTo>
                <a:lnTo>
                  <a:pt x="1857755" y="30162"/>
                </a:lnTo>
                <a:close/>
              </a:path>
              <a:path w="1934209" h="76200">
                <a:moveTo>
                  <a:pt x="1918080" y="30162"/>
                </a:moveTo>
                <a:lnTo>
                  <a:pt x="1870455" y="30162"/>
                </a:lnTo>
                <a:lnTo>
                  <a:pt x="1870455" y="46037"/>
                </a:lnTo>
                <a:lnTo>
                  <a:pt x="1918080" y="46037"/>
                </a:lnTo>
                <a:lnTo>
                  <a:pt x="1933955" y="38100"/>
                </a:lnTo>
                <a:lnTo>
                  <a:pt x="1918080" y="30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 txBox="1"/>
          <p:nvPr/>
        </p:nvSpPr>
        <p:spPr>
          <a:xfrm>
            <a:off x="7039991" y="6465887"/>
            <a:ext cx="1591945" cy="3333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  <a:tabLst>
                <a:tab pos="682625" algn="l"/>
                <a:tab pos="1090295" algn="l"/>
              </a:tabLst>
            </a:pP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7</a:t>
            </a:r>
            <a:r>
              <a:rPr dirty="0" sz="1000" spc="10" b="1">
                <a:latin typeface="Arial"/>
                <a:cs typeface="Arial"/>
              </a:rPr>
              <a:t>5</a:t>
            </a:r>
            <a:r>
              <a:rPr dirty="0" sz="1000" b="1">
                <a:latin typeface="Arial"/>
                <a:cs typeface="Arial"/>
              </a:rPr>
              <a:t>  </a:t>
            </a:r>
            <a:r>
              <a:rPr dirty="0" sz="1000" spc="-13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10" b="1">
                <a:latin typeface="Arial"/>
                <a:cs typeface="Arial"/>
              </a:rPr>
              <a:t>0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5</a:t>
            </a:r>
            <a:r>
              <a:rPr dirty="0" sz="1000" spc="10" b="1">
                <a:latin typeface="Arial"/>
                <a:cs typeface="Arial"/>
              </a:rPr>
              <a:t>0</a:t>
            </a:r>
            <a:r>
              <a:rPr dirty="0" sz="1000" b="1">
                <a:latin typeface="Arial"/>
                <a:cs typeface="Arial"/>
              </a:rPr>
              <a:t>	</a:t>
            </a:r>
            <a:r>
              <a:rPr dirty="0" sz="1000" spc="-15" b="1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dirty="0" sz="1000" spc="-40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ace</a:t>
            </a:r>
            <a:r>
              <a:rPr dirty="0" sz="1000" spc="-15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z="1000" spc="1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endParaRPr sz="1000">
              <a:latin typeface="Arial"/>
              <a:cs typeface="Arial"/>
            </a:endParaRPr>
          </a:p>
          <a:p>
            <a:pPr algn="r" marR="56515">
              <a:lnSpc>
                <a:spcPct val="100000"/>
              </a:lnSpc>
            </a:pPr>
            <a:r>
              <a:rPr dirty="0" sz="1000" spc="-5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000" spc="20" b="1">
                <a:solidFill>
                  <a:srgbClr val="C00000"/>
                </a:solidFill>
                <a:latin typeface="Arial"/>
                <a:cs typeface="Arial"/>
              </a:rPr>
              <a:t>tt</a:t>
            </a:r>
            <a:r>
              <a:rPr dirty="0" sz="1000" spc="-2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1000" spc="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7261859" y="6400800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0"/>
                </a:moveTo>
                <a:lnTo>
                  <a:pt x="0" y="568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772400" y="6408420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0" y="0"/>
                </a:moveTo>
                <a:lnTo>
                  <a:pt x="0" y="359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475219" y="6400800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0" y="0"/>
                </a:moveTo>
                <a:lnTo>
                  <a:pt x="0" y="359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580" y="108648"/>
            <a:ext cx="13925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</a:t>
            </a:r>
            <a:r>
              <a:rPr dirty="0" sz="3600" spc="-30"/>
              <a:t>a</a:t>
            </a:r>
            <a:r>
              <a:rPr dirty="0" sz="3600"/>
              <a:t>f</a:t>
            </a:r>
            <a:r>
              <a:rPr dirty="0" sz="3600" spc="-25"/>
              <a:t>e</a:t>
            </a:r>
            <a:r>
              <a:rPr dirty="0" sz="3600"/>
              <a:t>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1089" y="1207769"/>
            <a:ext cx="0" cy="4434840"/>
          </a:xfrm>
          <a:custGeom>
            <a:avLst/>
            <a:gdLst/>
            <a:ahLst/>
            <a:cxnLst/>
            <a:rect l="l" t="t" r="r" b="b"/>
            <a:pathLst>
              <a:path w="0" h="4434840">
                <a:moveTo>
                  <a:pt x="0" y="4434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1089" y="5642609"/>
            <a:ext cx="1489710" cy="0"/>
          </a:xfrm>
          <a:custGeom>
            <a:avLst/>
            <a:gdLst/>
            <a:ahLst/>
            <a:cxnLst/>
            <a:rect l="l" t="t" r="r" b="b"/>
            <a:pathLst>
              <a:path w="1489710" h="0">
                <a:moveTo>
                  <a:pt x="0" y="0"/>
                </a:moveTo>
                <a:lnTo>
                  <a:pt x="148971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82013" y="4058920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7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3326" y="4431347"/>
            <a:ext cx="4254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1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0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9767" y="5515292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9767" y="5021897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1%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9767" y="4529073"/>
            <a:ext cx="2825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latin typeface="Arial"/>
                <a:cs typeface="Arial"/>
              </a:rPr>
              <a:t>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9767" y="4035488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3%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9767" y="2555557"/>
            <a:ext cx="283210" cy="122301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6%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35" b="1">
                <a:latin typeface="Arial"/>
                <a:cs typeface="Arial"/>
              </a:rPr>
              <a:t>5%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350" spc="30" b="1">
                <a:latin typeface="Arial"/>
                <a:cs typeface="Arial"/>
              </a:rPr>
              <a:t>4%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9767" y="2062162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7%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9767" y="1569338"/>
            <a:ext cx="2825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latin typeface="Arial"/>
                <a:cs typeface="Arial"/>
              </a:rPr>
              <a:t>8%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9767" y="1075626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9%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7000" y="5756714"/>
            <a:ext cx="8909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0"/>
              </a:lnSpc>
            </a:pPr>
            <a:r>
              <a:rPr dirty="0" sz="1350" spc="15" b="1">
                <a:latin typeface="Arial"/>
                <a:cs typeface="Arial"/>
              </a:rPr>
              <a:t>TIMI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major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75560" y="1668779"/>
            <a:ext cx="0" cy="3989704"/>
          </a:xfrm>
          <a:custGeom>
            <a:avLst/>
            <a:gdLst/>
            <a:ahLst/>
            <a:cxnLst/>
            <a:rect l="l" t="t" r="r" b="b"/>
            <a:pathLst>
              <a:path w="0" h="3989704">
                <a:moveTo>
                  <a:pt x="0" y="0"/>
                </a:moveTo>
                <a:lnTo>
                  <a:pt x="0" y="3989425"/>
                </a:lnTo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1881" y="1645221"/>
            <a:ext cx="221615" cy="33077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30" b="1">
                <a:latin typeface="Arial"/>
                <a:cs typeface="Arial"/>
              </a:rPr>
              <a:t>Cumulative </a:t>
            </a:r>
            <a:r>
              <a:rPr dirty="0" sz="1350" spc="25" b="1">
                <a:latin typeface="Arial"/>
                <a:cs typeface="Arial"/>
              </a:rPr>
              <a:t>Incidence </a:t>
            </a:r>
            <a:r>
              <a:rPr dirty="0" sz="1350" spc="-5" b="1">
                <a:latin typeface="Arial"/>
                <a:cs typeface="Arial"/>
              </a:rPr>
              <a:t>(KM%) </a:t>
            </a:r>
            <a:r>
              <a:rPr dirty="0" sz="1350" spc="15" b="1">
                <a:latin typeface="Arial"/>
                <a:cs typeface="Arial"/>
              </a:rPr>
              <a:t>at 3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years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97280" y="5699759"/>
            <a:ext cx="1485900" cy="678180"/>
          </a:xfrm>
          <a:custGeom>
            <a:avLst/>
            <a:gdLst/>
            <a:ahLst/>
            <a:cxnLst/>
            <a:rect l="l" t="t" r="r" b="b"/>
            <a:pathLst>
              <a:path w="1485900" h="678179">
                <a:moveTo>
                  <a:pt x="0" y="678179"/>
                </a:moveTo>
                <a:lnTo>
                  <a:pt x="1485900" y="678179"/>
                </a:lnTo>
                <a:lnTo>
                  <a:pt x="1485900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254760" y="5739129"/>
            <a:ext cx="1170940" cy="59753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 indent="4445">
              <a:lnSpc>
                <a:spcPct val="99100"/>
              </a:lnSpc>
              <a:spcBef>
                <a:spcPts val="145"/>
              </a:spcBef>
            </a:pPr>
            <a:r>
              <a:rPr dirty="0" sz="1350" spc="5" b="1">
                <a:solidFill>
                  <a:srgbClr val="C00000"/>
                </a:solidFill>
                <a:latin typeface="Arial"/>
                <a:cs typeface="Arial"/>
              </a:rPr>
              <a:t>TIMI major  </a:t>
            </a:r>
            <a:r>
              <a:rPr dirty="0" sz="1200" spc="-10" b="1" i="1">
                <a:solidFill>
                  <a:srgbClr val="C00000"/>
                </a:solidFill>
                <a:latin typeface="Arial"/>
                <a:cs typeface="Arial"/>
              </a:rPr>
              <a:t>Principal </a:t>
            </a:r>
            <a:r>
              <a:rPr dirty="0" sz="1200" spc="-5" b="1" i="1">
                <a:solidFill>
                  <a:srgbClr val="C00000"/>
                </a:solidFill>
                <a:latin typeface="Arial"/>
                <a:cs typeface="Arial"/>
              </a:rPr>
              <a:t>Safety  </a:t>
            </a:r>
            <a:r>
              <a:rPr dirty="0" sz="1200" spc="-15" b="1" i="1">
                <a:solidFill>
                  <a:srgbClr val="C00000"/>
                </a:solidFill>
                <a:latin typeface="Arial"/>
                <a:cs typeface="Arial"/>
              </a:rPr>
              <a:t>Outcome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23594" y="680656"/>
            <a:ext cx="1028700" cy="663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solidFill>
                  <a:srgbClr val="C00000"/>
                </a:solidFill>
                <a:latin typeface="Arial"/>
                <a:cs typeface="Arial"/>
              </a:rPr>
              <a:t>HR</a:t>
            </a:r>
            <a:r>
              <a:rPr dirty="0" sz="135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C00000"/>
                </a:solidFill>
                <a:latin typeface="Arial"/>
                <a:cs typeface="Arial"/>
              </a:rPr>
              <a:t>1.43</a:t>
            </a:r>
            <a:endParaRPr sz="1350">
              <a:latin typeface="Arial"/>
              <a:cs typeface="Arial"/>
            </a:endParaRPr>
          </a:p>
          <a:p>
            <a:pPr algn="ctr" marL="12700" marR="5080">
              <a:lnSpc>
                <a:spcPct val="103899"/>
              </a:lnSpc>
            </a:pPr>
            <a:r>
              <a:rPr dirty="0" sz="1350" spc="15" b="1">
                <a:solidFill>
                  <a:srgbClr val="C00000"/>
                </a:solidFill>
                <a:latin typeface="Arial"/>
                <a:cs typeface="Arial"/>
              </a:rPr>
              <a:t>(0.97 –</a:t>
            </a:r>
            <a:r>
              <a:rPr dirty="0" sz="135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C00000"/>
                </a:solidFill>
                <a:latin typeface="Arial"/>
                <a:cs typeface="Arial"/>
              </a:rPr>
              <a:t>2.10)  P=0.0695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97379" y="4716779"/>
            <a:ext cx="403860" cy="92138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95250">
              <a:lnSpc>
                <a:spcPct val="100000"/>
              </a:lnSpc>
            </a:pP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9219" y="4335779"/>
            <a:ext cx="403860" cy="1303020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</a:pPr>
            <a:r>
              <a:rPr dirty="0" sz="1350" spc="30" b="1">
                <a:solidFill>
                  <a:srgbClr val="FFFFFF"/>
                </a:solidFill>
                <a:latin typeface="Arial"/>
                <a:cs typeface="Arial"/>
              </a:rPr>
              <a:t>62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8676" y="1093648"/>
            <a:ext cx="3935729" cy="4859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5400">
              <a:lnSpc>
                <a:spcPts val="1330"/>
              </a:lnSpc>
              <a:tabLst>
                <a:tab pos="1473835" algn="l"/>
                <a:tab pos="3039110" algn="l"/>
              </a:tabLst>
            </a:pPr>
            <a:r>
              <a:rPr dirty="0" sz="1200" spc="-15" b="1">
                <a:latin typeface="Arial"/>
                <a:cs typeface="Arial"/>
              </a:rPr>
              <a:t>HR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0.78	</a:t>
            </a:r>
            <a:r>
              <a:rPr dirty="0" sz="1200" spc="-15" b="1">
                <a:latin typeface="Arial"/>
                <a:cs typeface="Arial"/>
              </a:rPr>
              <a:t>HR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1.02	</a:t>
            </a:r>
            <a:r>
              <a:rPr dirty="0" sz="1200" spc="-15" b="1">
                <a:latin typeface="Arial"/>
                <a:cs typeface="Arial"/>
              </a:rPr>
              <a:t>HR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0.91</a:t>
            </a:r>
            <a:endParaRPr sz="1200">
              <a:latin typeface="Arial"/>
              <a:cs typeface="Arial"/>
            </a:endParaRPr>
          </a:p>
          <a:p>
            <a:pPr algn="ctr" marR="20955">
              <a:lnSpc>
                <a:spcPct val="100000"/>
              </a:lnSpc>
              <a:tabLst>
                <a:tab pos="1473835" algn="l"/>
                <a:tab pos="3039745" algn="l"/>
              </a:tabLst>
            </a:pPr>
            <a:r>
              <a:rPr dirty="0" sz="1200" b="1">
                <a:latin typeface="Arial"/>
                <a:cs typeface="Arial"/>
              </a:rPr>
              <a:t>(0.38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1.61)	</a:t>
            </a:r>
            <a:r>
              <a:rPr dirty="0" sz="1200" b="1">
                <a:latin typeface="Arial"/>
                <a:cs typeface="Arial"/>
              </a:rPr>
              <a:t>(0.33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3.15)	</a:t>
            </a:r>
            <a:r>
              <a:rPr dirty="0" sz="1200" b="1">
                <a:latin typeface="Arial"/>
                <a:cs typeface="Arial"/>
              </a:rPr>
              <a:t>(0.47 –</a:t>
            </a:r>
            <a:r>
              <a:rPr dirty="0" sz="1200" spc="-8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1.76)</a:t>
            </a:r>
            <a:endParaRPr sz="1200">
              <a:latin typeface="Arial"/>
              <a:cs typeface="Arial"/>
            </a:endParaRPr>
          </a:p>
          <a:p>
            <a:pPr algn="ctr" marR="17780">
              <a:lnSpc>
                <a:spcPct val="100000"/>
              </a:lnSpc>
              <a:tabLst>
                <a:tab pos="1473835" algn="l"/>
                <a:tab pos="3039110" algn="l"/>
              </a:tabLst>
            </a:pPr>
            <a:r>
              <a:rPr dirty="0" sz="1200" spc="-5" b="1">
                <a:latin typeface="Arial"/>
                <a:cs typeface="Arial"/>
              </a:rPr>
              <a:t>P=0.50	P=0.98	P=0.79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tabLst>
                <a:tab pos="548005" algn="l"/>
                <a:tab pos="2960370" algn="l"/>
                <a:tab pos="3535679" algn="l"/>
              </a:tabLst>
            </a:pPr>
            <a:r>
              <a:rPr dirty="0" baseline="-59670" sz="2025" spc="37" b="1">
                <a:latin typeface="Arial"/>
                <a:cs typeface="Arial"/>
              </a:rPr>
              <a:t>0</a:t>
            </a:r>
            <a:r>
              <a:rPr dirty="0" baseline="-59670" sz="2025" spc="-30" b="1">
                <a:latin typeface="Arial"/>
                <a:cs typeface="Arial"/>
              </a:rPr>
              <a:t>.</a:t>
            </a:r>
            <a:r>
              <a:rPr dirty="0" baseline="-59670" sz="2025" spc="37" b="1">
                <a:latin typeface="Arial"/>
                <a:cs typeface="Arial"/>
              </a:rPr>
              <a:t>6</a:t>
            </a:r>
            <a:r>
              <a:rPr dirty="0" baseline="-59670" sz="2025" spc="37" b="1">
                <a:latin typeface="Arial"/>
                <a:cs typeface="Arial"/>
              </a:rPr>
              <a:t>%</a:t>
            </a:r>
            <a:r>
              <a:rPr dirty="0" baseline="-59670" sz="2025" b="1">
                <a:latin typeface="Arial"/>
                <a:cs typeface="Arial"/>
              </a:rPr>
              <a:t>	</a:t>
            </a:r>
            <a:r>
              <a:rPr dirty="0" baseline="-14403" sz="2025" spc="30" b="1">
                <a:latin typeface="Arial"/>
                <a:cs typeface="Arial"/>
              </a:rPr>
              <a:t>0</a:t>
            </a:r>
            <a:r>
              <a:rPr dirty="0" baseline="-14403" sz="2025" spc="-30" b="1">
                <a:latin typeface="Arial"/>
                <a:cs typeface="Arial"/>
              </a:rPr>
              <a:t>.</a:t>
            </a:r>
            <a:r>
              <a:rPr dirty="0" baseline="-14403" sz="2025" spc="30" b="1">
                <a:latin typeface="Arial"/>
                <a:cs typeface="Arial"/>
              </a:rPr>
              <a:t>9</a:t>
            </a:r>
            <a:r>
              <a:rPr dirty="0" baseline="-14403" sz="2025" spc="37" b="1">
                <a:latin typeface="Arial"/>
                <a:cs typeface="Arial"/>
              </a:rPr>
              <a:t>%</a:t>
            </a:r>
            <a:r>
              <a:rPr dirty="0" baseline="-14403" sz="2025" b="1">
                <a:latin typeface="Arial"/>
                <a:cs typeface="Arial"/>
              </a:rPr>
              <a:t>	</a:t>
            </a:r>
            <a:r>
              <a:rPr dirty="0" baseline="-37037" sz="2025" spc="30" b="1">
                <a:latin typeface="Arial"/>
                <a:cs typeface="Arial"/>
              </a:rPr>
              <a:t>0</a:t>
            </a:r>
            <a:r>
              <a:rPr dirty="0" baseline="-37037" sz="2025" spc="-30" b="1">
                <a:latin typeface="Arial"/>
                <a:cs typeface="Arial"/>
              </a:rPr>
              <a:t>.</a:t>
            </a:r>
            <a:r>
              <a:rPr dirty="0" baseline="-37037" sz="2025" spc="30" b="1">
                <a:latin typeface="Arial"/>
                <a:cs typeface="Arial"/>
              </a:rPr>
              <a:t>7</a:t>
            </a:r>
            <a:r>
              <a:rPr dirty="0" baseline="-37037" sz="2025" spc="37" b="1">
                <a:latin typeface="Arial"/>
                <a:cs typeface="Arial"/>
              </a:rPr>
              <a:t>%</a:t>
            </a:r>
            <a:r>
              <a:rPr dirty="0" baseline="-37037" sz="2025" b="1">
                <a:latin typeface="Arial"/>
                <a:cs typeface="Arial"/>
              </a:rPr>
              <a:t>	</a:t>
            </a:r>
            <a:r>
              <a:rPr dirty="0" sz="1350" spc="25" b="1">
                <a:latin typeface="Arial"/>
                <a:cs typeface="Arial"/>
              </a:rPr>
              <a:t>1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0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  <a:p>
            <a:pPr algn="ctr" marR="51435">
              <a:lnSpc>
                <a:spcPts val="1400"/>
              </a:lnSpc>
              <a:spcBef>
                <a:spcPts val="1335"/>
              </a:spcBef>
            </a:pPr>
            <a:r>
              <a:rPr dirty="0" sz="1350" spc="15" b="1">
                <a:latin typeface="Arial"/>
                <a:cs typeface="Arial"/>
              </a:rPr>
              <a:t>0.2% 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0.2%</a:t>
            </a:r>
            <a:endParaRPr sz="1350">
              <a:latin typeface="Arial"/>
              <a:cs typeface="Arial"/>
            </a:endParaRPr>
          </a:p>
          <a:p>
            <a:pPr marL="82550">
              <a:lnSpc>
                <a:spcPts val="1400"/>
              </a:lnSpc>
              <a:tabLst>
                <a:tab pos="592455" algn="l"/>
                <a:tab pos="1634489" algn="l"/>
                <a:tab pos="2148840" algn="l"/>
                <a:tab pos="3028315" algn="l"/>
                <a:tab pos="3559810" algn="l"/>
              </a:tabLst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13	17	</a:t>
            </a:r>
            <a:r>
              <a:rPr dirty="0" baseline="-26455" sz="1575" spc="22" b="1">
                <a:solidFill>
                  <a:srgbClr val="FFFFFF"/>
                </a:solidFill>
                <a:latin typeface="Arial"/>
                <a:cs typeface="Arial"/>
              </a:rPr>
              <a:t>6	6	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17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35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860"/>
              </a:spcBef>
              <a:tabLst>
                <a:tab pos="1721485" algn="l"/>
                <a:tab pos="2908300" algn="l"/>
              </a:tabLst>
            </a:pPr>
            <a:r>
              <a:rPr dirty="0" sz="1350" spc="15" b="1">
                <a:latin typeface="Arial"/>
                <a:cs typeface="Arial"/>
              </a:rPr>
              <a:t>ICH	Fatal	ICH </a:t>
            </a:r>
            <a:r>
              <a:rPr dirty="0" sz="1350" spc="10" b="1">
                <a:latin typeface="Arial"/>
                <a:cs typeface="Arial"/>
              </a:rPr>
              <a:t>or</a:t>
            </a:r>
            <a:r>
              <a:rPr dirty="0" sz="1350" spc="-2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Fatal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269111" y="1908492"/>
            <a:ext cx="11969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solidFill>
                  <a:srgbClr val="C00000"/>
                </a:solidFill>
                <a:latin typeface="Arial"/>
                <a:cs typeface="Arial"/>
              </a:rPr>
              <a:t>ARI</a:t>
            </a:r>
            <a:r>
              <a:rPr dirty="0" sz="1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0.8%</a:t>
            </a:r>
            <a:endParaRPr sz="12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1200" spc="-20" b="1">
                <a:solidFill>
                  <a:srgbClr val="C00000"/>
                </a:solidFill>
                <a:latin typeface="Arial"/>
                <a:cs typeface="Arial"/>
              </a:rPr>
              <a:t>NNH</a:t>
            </a:r>
            <a:r>
              <a:rPr dirty="0" sz="12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125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45" b="1">
                <a:solidFill>
                  <a:srgbClr val="C00000"/>
                </a:solidFill>
                <a:latin typeface="Arial"/>
                <a:cs typeface="Arial"/>
              </a:rPr>
              <a:t>ARI </a:t>
            </a:r>
            <a:r>
              <a:rPr dirty="0" sz="1200" spc="-5" b="1">
                <a:solidFill>
                  <a:srgbClr val="C00000"/>
                </a:solidFill>
                <a:latin typeface="Arial"/>
                <a:cs typeface="Arial"/>
              </a:rPr>
              <a:t>0.27%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dirty="0" sz="1200" spc="-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04658" y="1235541"/>
            <a:ext cx="4011295" cy="5147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93980">
              <a:lnSpc>
                <a:spcPts val="1325"/>
              </a:lnSpc>
              <a:tabLst>
                <a:tab pos="1467485" algn="l"/>
                <a:tab pos="2969895" algn="l"/>
              </a:tabLst>
            </a:pPr>
            <a:r>
              <a:rPr dirty="0" sz="1200" spc="-20" b="1">
                <a:latin typeface="Arial"/>
                <a:cs typeface="Arial"/>
              </a:rPr>
              <a:t>HR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1.50	</a:t>
            </a:r>
            <a:r>
              <a:rPr dirty="0" sz="1200" spc="-20" b="1">
                <a:latin typeface="Arial"/>
                <a:cs typeface="Arial"/>
              </a:rPr>
              <a:t>HR</a:t>
            </a:r>
            <a:r>
              <a:rPr dirty="0" sz="1200" b="1">
                <a:latin typeface="Arial"/>
                <a:cs typeface="Arial"/>
              </a:rPr>
              <a:t> 1.29	</a:t>
            </a:r>
            <a:r>
              <a:rPr dirty="0" sz="1200" spc="-20" b="1">
                <a:latin typeface="Arial"/>
                <a:cs typeface="Arial"/>
              </a:rPr>
              <a:t>HR </a:t>
            </a:r>
            <a:r>
              <a:rPr dirty="0" sz="1200" b="1">
                <a:latin typeface="Arial"/>
                <a:cs typeface="Arial"/>
              </a:rPr>
              <a:t>1.42</a:t>
            </a:r>
            <a:endParaRPr sz="1200">
              <a:latin typeface="Arial"/>
              <a:cs typeface="Arial"/>
            </a:endParaRPr>
          </a:p>
          <a:p>
            <a:pPr algn="ctr" marR="90170">
              <a:lnSpc>
                <a:spcPct val="100000"/>
              </a:lnSpc>
              <a:tabLst>
                <a:tab pos="1467485" algn="l"/>
                <a:tab pos="2969895" algn="l"/>
              </a:tabLst>
            </a:pPr>
            <a:r>
              <a:rPr dirty="0" sz="1200" b="1">
                <a:latin typeface="Arial"/>
                <a:cs typeface="Arial"/>
              </a:rPr>
              <a:t>(0.95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2.37)	</a:t>
            </a:r>
            <a:r>
              <a:rPr dirty="0" sz="1200" b="1">
                <a:latin typeface="Arial"/>
                <a:cs typeface="Arial"/>
              </a:rPr>
              <a:t>(0.95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1.76)	</a:t>
            </a:r>
            <a:r>
              <a:rPr dirty="0" sz="1200" b="1">
                <a:latin typeface="Arial"/>
                <a:cs typeface="Arial"/>
              </a:rPr>
              <a:t>(1.10 –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1.84)</a:t>
            </a:r>
            <a:endParaRPr sz="1200">
              <a:latin typeface="Arial"/>
              <a:cs typeface="Arial"/>
            </a:endParaRPr>
          </a:p>
          <a:p>
            <a:pPr algn="ctr" marR="46990">
              <a:lnSpc>
                <a:spcPct val="100000"/>
              </a:lnSpc>
              <a:tabLst>
                <a:tab pos="1467485" algn="l"/>
                <a:tab pos="2931795" algn="l"/>
              </a:tabLst>
            </a:pPr>
            <a:r>
              <a:rPr dirty="0" sz="1200" spc="-5" b="1">
                <a:latin typeface="Arial"/>
                <a:cs typeface="Arial"/>
              </a:rPr>
              <a:t>P=0.078	P=0.098	</a:t>
            </a:r>
            <a:r>
              <a:rPr dirty="0" sz="1200" b="1">
                <a:latin typeface="Arial"/>
                <a:cs typeface="Arial"/>
              </a:rPr>
              <a:t>P=0.0068</a:t>
            </a:r>
            <a:endParaRPr sz="1200">
              <a:latin typeface="Arial"/>
              <a:cs typeface="Arial"/>
            </a:endParaRPr>
          </a:p>
          <a:p>
            <a:pPr algn="ctr" marL="2854325">
              <a:lnSpc>
                <a:spcPct val="100000"/>
              </a:lnSpc>
              <a:spcBef>
                <a:spcPts val="1165"/>
              </a:spcBef>
            </a:pPr>
            <a:r>
              <a:rPr dirty="0" sz="1200" spc="-45" b="1">
                <a:latin typeface="Arial"/>
                <a:cs typeface="Arial"/>
              </a:rPr>
              <a:t>ARI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1.8%</a:t>
            </a:r>
            <a:endParaRPr sz="1200">
              <a:latin typeface="Arial"/>
              <a:cs typeface="Arial"/>
            </a:endParaRPr>
          </a:p>
          <a:p>
            <a:pPr algn="ctr" marL="2839085">
              <a:lnSpc>
                <a:spcPct val="100000"/>
              </a:lnSpc>
            </a:pPr>
            <a:r>
              <a:rPr dirty="0" sz="1200" spc="-40" b="1">
                <a:latin typeface="Arial"/>
                <a:cs typeface="Arial"/>
              </a:rPr>
              <a:t>ARI </a:t>
            </a:r>
            <a:r>
              <a:rPr dirty="0" sz="1200" spc="-5" b="1">
                <a:latin typeface="Arial"/>
                <a:cs typeface="Arial"/>
              </a:rPr>
              <a:t>0.60% </a:t>
            </a:r>
            <a:r>
              <a:rPr dirty="0" sz="1200" b="1">
                <a:latin typeface="Arial"/>
                <a:cs typeface="Arial"/>
              </a:rPr>
              <a:t>/</a:t>
            </a:r>
            <a:r>
              <a:rPr dirty="0" sz="1200" spc="-229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Arial"/>
              <a:cs typeface="Arial"/>
            </a:endParaRPr>
          </a:p>
          <a:p>
            <a:pPr algn="r" marR="644525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5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1480820">
              <a:lnSpc>
                <a:spcPct val="100000"/>
              </a:lnSpc>
              <a:tabLst>
                <a:tab pos="3471545" algn="l"/>
              </a:tabLst>
            </a:pPr>
            <a:r>
              <a:rPr dirty="0" baseline="-32921" sz="2025" spc="22" b="1">
                <a:latin typeface="Arial"/>
                <a:cs typeface="Arial"/>
              </a:rPr>
              <a:t>3.9%	</a:t>
            </a:r>
            <a:r>
              <a:rPr dirty="0" sz="1350" spc="15" b="1">
                <a:latin typeface="Arial"/>
                <a:cs typeface="Arial"/>
              </a:rPr>
              <a:t>4.1%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00">
              <a:latin typeface="Arial"/>
              <a:cs typeface="Arial"/>
            </a:endParaRPr>
          </a:p>
          <a:p>
            <a:pPr algn="ctr" marL="462280">
              <a:lnSpc>
                <a:spcPct val="100000"/>
              </a:lnSpc>
            </a:pPr>
            <a:r>
              <a:rPr dirty="0" sz="1350" spc="15" b="1">
                <a:latin typeface="Arial"/>
                <a:cs typeface="Arial"/>
              </a:rPr>
              <a:t>2.9%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2540">
              <a:lnSpc>
                <a:spcPct val="100000"/>
              </a:lnSpc>
              <a:spcBef>
                <a:spcPts val="1125"/>
              </a:spcBef>
            </a:pPr>
            <a:r>
              <a:rPr dirty="0" sz="1350" spc="15" b="1">
                <a:latin typeface="Arial"/>
                <a:cs typeface="Arial"/>
              </a:rPr>
              <a:t>1.9%</a:t>
            </a:r>
            <a:endParaRPr sz="1350">
              <a:latin typeface="Arial"/>
              <a:cs typeface="Arial"/>
            </a:endParaRPr>
          </a:p>
          <a:p>
            <a:pPr marL="527050">
              <a:lnSpc>
                <a:spcPct val="100000"/>
              </a:lnSpc>
              <a:spcBef>
                <a:spcPts val="1110"/>
              </a:spcBef>
            </a:pPr>
            <a:r>
              <a:rPr dirty="0" sz="1350" spc="10" b="1">
                <a:latin typeface="Arial"/>
                <a:cs typeface="Arial"/>
              </a:rPr>
              <a:t>1.2%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algn="ctr" marR="89535">
              <a:lnSpc>
                <a:spcPct val="100000"/>
              </a:lnSpc>
              <a:tabLst>
                <a:tab pos="479425" algn="l"/>
                <a:tab pos="1471930" algn="l"/>
                <a:tab pos="1969770" algn="l"/>
                <a:tab pos="2880360" algn="l"/>
                <a:tab pos="3395345" algn="l"/>
              </a:tabLst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46	31	93	73	140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  <a:p>
            <a:pPr algn="ctr" marR="130175">
              <a:lnSpc>
                <a:spcPts val="1614"/>
              </a:lnSpc>
              <a:spcBef>
                <a:spcPts val="860"/>
              </a:spcBef>
              <a:tabLst>
                <a:tab pos="1428115" algn="l"/>
                <a:tab pos="2936240" algn="l"/>
              </a:tabLst>
            </a:pPr>
            <a:r>
              <a:rPr dirty="0" sz="1350" spc="15" b="1">
                <a:latin typeface="Arial"/>
                <a:cs typeface="Arial"/>
              </a:rPr>
              <a:t>TIMI</a:t>
            </a:r>
            <a:r>
              <a:rPr dirty="0" sz="1350" spc="25" b="1">
                <a:latin typeface="Arial"/>
                <a:cs typeface="Arial"/>
              </a:rPr>
              <a:t> minor	</a:t>
            </a:r>
            <a:r>
              <a:rPr dirty="0" sz="1350" spc="35" b="1">
                <a:latin typeface="Arial"/>
                <a:cs typeface="Arial"/>
              </a:rPr>
              <a:t>BARC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3b</a:t>
            </a:r>
            <a:r>
              <a:rPr dirty="0" sz="1350" spc="4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or	</a:t>
            </a:r>
            <a:r>
              <a:rPr dirty="0" sz="1350" spc="15" b="1">
                <a:latin typeface="Arial"/>
                <a:cs typeface="Arial"/>
              </a:rPr>
              <a:t>ISTH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major</a:t>
            </a:r>
            <a:endParaRPr sz="1350">
              <a:latin typeface="Arial"/>
              <a:cs typeface="Arial"/>
            </a:endParaRPr>
          </a:p>
          <a:p>
            <a:pPr algn="ctr" marR="147955">
              <a:lnSpc>
                <a:spcPts val="1614"/>
              </a:lnSpc>
            </a:pPr>
            <a:r>
              <a:rPr dirty="0" sz="1350" spc="20" b="1">
                <a:latin typeface="Arial"/>
                <a:cs typeface="Arial"/>
              </a:rPr>
              <a:t>Greater</a:t>
            </a:r>
            <a:endParaRPr sz="1350">
              <a:latin typeface="Arial"/>
              <a:cs typeface="Arial"/>
            </a:endParaRPr>
          </a:p>
          <a:p>
            <a:pPr algn="ctr" marR="117475">
              <a:lnSpc>
                <a:spcPct val="100000"/>
              </a:lnSpc>
              <a:spcBef>
                <a:spcPts val="345"/>
              </a:spcBef>
            </a:pPr>
            <a:r>
              <a:rPr dirty="0" sz="1200" spc="-20" b="1" i="1">
                <a:solidFill>
                  <a:srgbClr val="C00000"/>
                </a:solidFill>
                <a:latin typeface="Arial"/>
                <a:cs typeface="Arial"/>
              </a:rPr>
              <a:t>Secondary </a:t>
            </a:r>
            <a:r>
              <a:rPr dirty="0" sz="1200" spc="-5" b="1" i="1">
                <a:solidFill>
                  <a:srgbClr val="C00000"/>
                </a:solidFill>
                <a:latin typeface="Arial"/>
                <a:cs typeface="Arial"/>
              </a:rPr>
              <a:t>Safety</a:t>
            </a:r>
            <a:r>
              <a:rPr dirty="0" sz="1200" spc="-21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5" b="1" i="1">
                <a:solidFill>
                  <a:srgbClr val="C00000"/>
                </a:solidFill>
                <a:latin typeface="Arial"/>
                <a:cs typeface="Arial"/>
              </a:rPr>
              <a:t>Outcomes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90800" y="693419"/>
            <a:ext cx="4541520" cy="5829300"/>
          </a:xfrm>
          <a:custGeom>
            <a:avLst/>
            <a:gdLst/>
            <a:ahLst/>
            <a:cxnLst/>
            <a:rect l="l" t="t" r="r" b="b"/>
            <a:pathLst>
              <a:path w="4541520" h="5829300">
                <a:moveTo>
                  <a:pt x="0" y="5829300"/>
                </a:moveTo>
                <a:lnTo>
                  <a:pt x="4541520" y="5829300"/>
                </a:lnTo>
                <a:lnTo>
                  <a:pt x="454152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64680" y="662940"/>
            <a:ext cx="4541520" cy="5829300"/>
          </a:xfrm>
          <a:custGeom>
            <a:avLst/>
            <a:gdLst/>
            <a:ahLst/>
            <a:cxnLst/>
            <a:rect l="l" t="t" r="r" b="b"/>
            <a:pathLst>
              <a:path w="4541520" h="5829300">
                <a:moveTo>
                  <a:pt x="0" y="5829300"/>
                </a:moveTo>
                <a:lnTo>
                  <a:pt x="4541520" y="5829300"/>
                </a:lnTo>
                <a:lnTo>
                  <a:pt x="4541520" y="0"/>
                </a:lnTo>
                <a:lnTo>
                  <a:pt x="0" y="0"/>
                </a:lnTo>
                <a:lnTo>
                  <a:pt x="0" y="5829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76299" y="6688772"/>
            <a:ext cx="388810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 i="1">
                <a:latin typeface="Arial"/>
                <a:cs typeface="Arial"/>
              </a:rPr>
              <a:t>ARI – </a:t>
            </a:r>
            <a:r>
              <a:rPr dirty="0" sz="1050" spc="10" b="1" i="1">
                <a:latin typeface="Arial"/>
                <a:cs typeface="Arial"/>
              </a:rPr>
              <a:t>absolute </a:t>
            </a:r>
            <a:r>
              <a:rPr dirty="0" sz="1050" spc="5" b="1" i="1">
                <a:latin typeface="Arial"/>
                <a:cs typeface="Arial"/>
              </a:rPr>
              <a:t>risk </a:t>
            </a:r>
            <a:r>
              <a:rPr dirty="0" sz="1050" spc="10" b="1" i="1">
                <a:latin typeface="Arial"/>
                <a:cs typeface="Arial"/>
              </a:rPr>
              <a:t>increase, </a:t>
            </a:r>
            <a:r>
              <a:rPr dirty="0" sz="1050" spc="15" b="1" i="1">
                <a:latin typeface="Arial"/>
                <a:cs typeface="Arial"/>
              </a:rPr>
              <a:t>NNH </a:t>
            </a:r>
            <a:r>
              <a:rPr dirty="0" sz="1050" spc="10" b="1" i="1">
                <a:latin typeface="Arial"/>
                <a:cs typeface="Arial"/>
              </a:rPr>
              <a:t>number needed to</a:t>
            </a:r>
            <a:r>
              <a:rPr dirty="0" sz="1050" spc="140" b="1" i="1">
                <a:latin typeface="Arial"/>
                <a:cs typeface="Arial"/>
              </a:rPr>
              <a:t> </a:t>
            </a:r>
            <a:r>
              <a:rPr dirty="0" sz="1050" spc="10" b="1" i="1">
                <a:latin typeface="Arial"/>
                <a:cs typeface="Arial"/>
              </a:rPr>
              <a:t>harm</a:t>
            </a:r>
            <a:endParaRPr sz="10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960" y="12192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58140" y="33239"/>
            <a:ext cx="1083945" cy="62484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35"/>
              </a:spcBef>
            </a:pPr>
            <a:r>
              <a:rPr dirty="0" sz="1350" spc="20" b="1">
                <a:latin typeface="Arial"/>
                <a:cs typeface="Arial"/>
              </a:rPr>
              <a:t>Placebo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350" spc="15" b="1">
                <a:latin typeface="Arial"/>
                <a:cs typeface="Arial"/>
              </a:rPr>
              <a:t>Rivaroxaban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0960" y="41910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580" y="108648"/>
            <a:ext cx="139255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S</a:t>
            </a:r>
            <a:r>
              <a:rPr dirty="0" sz="3600" spc="-30"/>
              <a:t>a</a:t>
            </a:r>
            <a:r>
              <a:rPr dirty="0" sz="3600"/>
              <a:t>f</a:t>
            </a:r>
            <a:r>
              <a:rPr dirty="0" sz="3600" spc="-25"/>
              <a:t>e</a:t>
            </a:r>
            <a:r>
              <a:rPr dirty="0" sz="3600"/>
              <a:t>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22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35779" y="5539740"/>
            <a:ext cx="403860" cy="99060"/>
          </a:xfrm>
          <a:custGeom>
            <a:avLst/>
            <a:gdLst/>
            <a:ahLst/>
            <a:cxnLst/>
            <a:rect l="l" t="t" r="r" b="b"/>
            <a:pathLst>
              <a:path w="403860" h="99060">
                <a:moveTo>
                  <a:pt x="403860" y="0"/>
                </a:moveTo>
                <a:lnTo>
                  <a:pt x="0" y="0"/>
                </a:lnTo>
                <a:lnTo>
                  <a:pt x="0" y="99060"/>
                </a:lnTo>
                <a:lnTo>
                  <a:pt x="403860" y="99060"/>
                </a:lnTo>
                <a:lnTo>
                  <a:pt x="40386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97379" y="4716779"/>
            <a:ext cx="403860" cy="922019"/>
          </a:xfrm>
          <a:custGeom>
            <a:avLst/>
            <a:gdLst/>
            <a:ahLst/>
            <a:cxnLst/>
            <a:rect l="l" t="t" r="r" b="b"/>
            <a:pathLst>
              <a:path w="403860" h="922020">
                <a:moveTo>
                  <a:pt x="403859" y="0"/>
                </a:moveTo>
                <a:lnTo>
                  <a:pt x="0" y="0"/>
                </a:lnTo>
                <a:lnTo>
                  <a:pt x="0" y="922020"/>
                </a:lnTo>
                <a:lnTo>
                  <a:pt x="403859" y="922020"/>
                </a:lnTo>
                <a:lnTo>
                  <a:pt x="4038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75659" y="5196840"/>
            <a:ext cx="403860" cy="441959"/>
          </a:xfrm>
          <a:custGeom>
            <a:avLst/>
            <a:gdLst/>
            <a:ahLst/>
            <a:cxnLst/>
            <a:rect l="l" t="t" r="r" b="b"/>
            <a:pathLst>
              <a:path w="403860" h="441960">
                <a:moveTo>
                  <a:pt x="403860" y="0"/>
                </a:moveTo>
                <a:lnTo>
                  <a:pt x="0" y="0"/>
                </a:lnTo>
                <a:lnTo>
                  <a:pt x="0" y="441960"/>
                </a:lnTo>
                <a:lnTo>
                  <a:pt x="403860" y="441960"/>
                </a:lnTo>
                <a:lnTo>
                  <a:pt x="4038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46320" y="5539740"/>
            <a:ext cx="403860" cy="99060"/>
          </a:xfrm>
          <a:custGeom>
            <a:avLst/>
            <a:gdLst/>
            <a:ahLst/>
            <a:cxnLst/>
            <a:rect l="l" t="t" r="r" b="b"/>
            <a:pathLst>
              <a:path w="403860" h="99060">
                <a:moveTo>
                  <a:pt x="403859" y="0"/>
                </a:moveTo>
                <a:lnTo>
                  <a:pt x="0" y="0"/>
                </a:lnTo>
                <a:lnTo>
                  <a:pt x="0" y="99060"/>
                </a:lnTo>
                <a:lnTo>
                  <a:pt x="403859" y="99060"/>
                </a:lnTo>
                <a:lnTo>
                  <a:pt x="4038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324600" y="5166359"/>
            <a:ext cx="403860" cy="472440"/>
          </a:xfrm>
          <a:custGeom>
            <a:avLst/>
            <a:gdLst/>
            <a:ahLst/>
            <a:cxnLst/>
            <a:rect l="l" t="t" r="r" b="b"/>
            <a:pathLst>
              <a:path w="403859" h="472439">
                <a:moveTo>
                  <a:pt x="403859" y="0"/>
                </a:moveTo>
                <a:lnTo>
                  <a:pt x="0" y="0"/>
                </a:lnTo>
                <a:lnTo>
                  <a:pt x="0" y="472439"/>
                </a:lnTo>
                <a:lnTo>
                  <a:pt x="403859" y="472439"/>
                </a:lnTo>
                <a:lnTo>
                  <a:pt x="4038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02880" y="5067300"/>
            <a:ext cx="403860" cy="571500"/>
          </a:xfrm>
          <a:custGeom>
            <a:avLst/>
            <a:gdLst/>
            <a:ahLst/>
            <a:cxnLst/>
            <a:rect l="l" t="t" r="r" b="b"/>
            <a:pathLst>
              <a:path w="403859" h="571500">
                <a:moveTo>
                  <a:pt x="403860" y="0"/>
                </a:moveTo>
                <a:lnTo>
                  <a:pt x="0" y="0"/>
                </a:lnTo>
                <a:lnTo>
                  <a:pt x="0" y="571500"/>
                </a:lnTo>
                <a:lnTo>
                  <a:pt x="403860" y="571500"/>
                </a:lnTo>
                <a:lnTo>
                  <a:pt x="4038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281159" y="4206240"/>
            <a:ext cx="403860" cy="1432560"/>
          </a:xfrm>
          <a:custGeom>
            <a:avLst/>
            <a:gdLst/>
            <a:ahLst/>
            <a:cxnLst/>
            <a:rect l="l" t="t" r="r" b="b"/>
            <a:pathLst>
              <a:path w="403859" h="1432560">
                <a:moveTo>
                  <a:pt x="403860" y="0"/>
                </a:moveTo>
                <a:lnTo>
                  <a:pt x="0" y="0"/>
                </a:lnTo>
                <a:lnTo>
                  <a:pt x="0" y="1432560"/>
                </a:lnTo>
                <a:lnTo>
                  <a:pt x="403860" y="1432560"/>
                </a:lnTo>
                <a:lnTo>
                  <a:pt x="40386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759440" y="3642359"/>
            <a:ext cx="403860" cy="1996439"/>
          </a:xfrm>
          <a:custGeom>
            <a:avLst/>
            <a:gdLst/>
            <a:ahLst/>
            <a:cxnLst/>
            <a:rect l="l" t="t" r="r" b="b"/>
            <a:pathLst>
              <a:path w="403859" h="1996439">
                <a:moveTo>
                  <a:pt x="403859" y="0"/>
                </a:moveTo>
                <a:lnTo>
                  <a:pt x="0" y="0"/>
                </a:lnTo>
                <a:lnTo>
                  <a:pt x="0" y="1996439"/>
                </a:lnTo>
                <a:lnTo>
                  <a:pt x="403859" y="1996439"/>
                </a:lnTo>
                <a:lnTo>
                  <a:pt x="4038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01089" y="1207769"/>
            <a:ext cx="0" cy="4434840"/>
          </a:xfrm>
          <a:custGeom>
            <a:avLst/>
            <a:gdLst/>
            <a:ahLst/>
            <a:cxnLst/>
            <a:rect l="l" t="t" r="r" b="b"/>
            <a:pathLst>
              <a:path w="0" h="4434840">
                <a:moveTo>
                  <a:pt x="0" y="4434840"/>
                </a:moveTo>
                <a:lnTo>
                  <a:pt x="0" y="0"/>
                </a:lnTo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01089" y="5642609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 h="0">
                <a:moveTo>
                  <a:pt x="0" y="0"/>
                </a:moveTo>
                <a:lnTo>
                  <a:pt x="103403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82013" y="4058920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7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0294" y="5070094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0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6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6600" y="5000561"/>
            <a:ext cx="4254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0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0" b="1">
                <a:latin typeface="Arial"/>
                <a:cs typeface="Arial"/>
              </a:rPr>
              <a:t>7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94626" y="4418965"/>
            <a:ext cx="4254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72906" y="3462020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51185" y="2435860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5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73326" y="4431347"/>
            <a:ext cx="4254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1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0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04615" y="4933378"/>
            <a:ext cx="4254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0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0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92164" y="4887595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0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19390" y="4765103"/>
            <a:ext cx="4254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1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0" b="1">
                <a:latin typeface="Arial"/>
                <a:cs typeface="Arial"/>
              </a:rPr>
              <a:t>2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328784" y="3850957"/>
            <a:ext cx="426084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2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9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63884" y="3363214"/>
            <a:ext cx="42481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4</a:t>
            </a:r>
            <a:r>
              <a:rPr dirty="0" sz="1350" spc="-20" b="1">
                <a:latin typeface="Arial"/>
                <a:cs typeface="Arial"/>
              </a:rPr>
              <a:t>.</a:t>
            </a:r>
            <a:r>
              <a:rPr dirty="0" sz="1350" spc="25" b="1">
                <a:latin typeface="Arial"/>
                <a:cs typeface="Arial"/>
              </a:rPr>
              <a:t>1</a:t>
            </a:r>
            <a:r>
              <a:rPr dirty="0" sz="1350" spc="25" b="1">
                <a:latin typeface="Arial"/>
                <a:cs typeface="Arial"/>
              </a:rPr>
              <a:t>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9767" y="5515292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0%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767" y="5021897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1%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79767" y="4529073"/>
            <a:ext cx="2825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latin typeface="Arial"/>
                <a:cs typeface="Arial"/>
              </a:rPr>
              <a:t>2%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9767" y="4035488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3%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79767" y="3542093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4%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79767" y="3049269"/>
            <a:ext cx="2825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latin typeface="Arial"/>
                <a:cs typeface="Arial"/>
              </a:rPr>
              <a:t>5%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79767" y="2555557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6%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79767" y="2062162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7%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9767" y="1569338"/>
            <a:ext cx="2825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latin typeface="Arial"/>
                <a:cs typeface="Arial"/>
              </a:rPr>
              <a:t>8%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9767" y="1075626"/>
            <a:ext cx="283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9%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397000" y="5756714"/>
            <a:ext cx="890905" cy="1962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0"/>
              </a:lnSpc>
            </a:pPr>
            <a:r>
              <a:rPr dirty="0" sz="1350" spc="15" b="1">
                <a:latin typeface="Arial"/>
                <a:cs typeface="Arial"/>
              </a:rPr>
              <a:t>TIMI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major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54045" y="5727382"/>
            <a:ext cx="32766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20" b="1">
                <a:latin typeface="Arial"/>
                <a:cs typeface="Arial"/>
              </a:rPr>
              <a:t>I</a:t>
            </a:r>
            <a:r>
              <a:rPr dirty="0" sz="1350" spc="40" b="1">
                <a:latin typeface="Arial"/>
                <a:cs typeface="Arial"/>
              </a:rPr>
              <a:t>C</a:t>
            </a:r>
            <a:r>
              <a:rPr dirty="0" sz="1350" spc="20" b="1"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7969" y="5727382"/>
            <a:ext cx="4394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F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25" b="1">
                <a:latin typeface="Arial"/>
                <a:cs typeface="Arial"/>
              </a:rPr>
              <a:t>t</a:t>
            </a:r>
            <a:r>
              <a:rPr dirty="0" sz="1350" spc="20" b="1">
                <a:latin typeface="Arial"/>
                <a:cs typeface="Arial"/>
              </a:rPr>
              <a:t>a</a:t>
            </a:r>
            <a:r>
              <a:rPr dirty="0" sz="1350" spc="5" b="1">
                <a:latin typeface="Arial"/>
                <a:cs typeface="Arial"/>
              </a:rPr>
              <a:t>l</a:t>
            </a:r>
            <a:endParaRPr sz="13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291958" y="5727382"/>
            <a:ext cx="92456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TIMI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minor</a:t>
            </a:r>
            <a:endParaRPr sz="135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575560" y="1668779"/>
            <a:ext cx="0" cy="3989704"/>
          </a:xfrm>
          <a:custGeom>
            <a:avLst/>
            <a:gdLst/>
            <a:ahLst/>
            <a:cxnLst/>
            <a:rect l="l" t="t" r="r" b="b"/>
            <a:pathLst>
              <a:path w="0" h="3989704">
                <a:moveTo>
                  <a:pt x="0" y="0"/>
                </a:moveTo>
                <a:lnTo>
                  <a:pt x="0" y="3989425"/>
                </a:lnTo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033259" y="1668779"/>
            <a:ext cx="0" cy="3989704"/>
          </a:xfrm>
          <a:custGeom>
            <a:avLst/>
            <a:gdLst/>
            <a:ahLst/>
            <a:cxnLst/>
            <a:rect l="l" t="t" r="r" b="b"/>
            <a:pathLst>
              <a:path w="0" h="3989704">
                <a:moveTo>
                  <a:pt x="0" y="0"/>
                </a:moveTo>
                <a:lnTo>
                  <a:pt x="0" y="3989425"/>
                </a:lnTo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51881" y="1645221"/>
            <a:ext cx="221615" cy="330771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30" b="1">
                <a:latin typeface="Arial"/>
                <a:cs typeface="Arial"/>
              </a:rPr>
              <a:t>Cumulative </a:t>
            </a:r>
            <a:r>
              <a:rPr dirty="0" sz="1350" spc="25" b="1">
                <a:latin typeface="Arial"/>
                <a:cs typeface="Arial"/>
              </a:rPr>
              <a:t>Incidence </a:t>
            </a:r>
            <a:r>
              <a:rPr dirty="0" sz="1350" spc="-5" b="1">
                <a:latin typeface="Arial"/>
                <a:cs typeface="Arial"/>
              </a:rPr>
              <a:t>(KM%) </a:t>
            </a:r>
            <a:r>
              <a:rPr dirty="0" sz="1350" spc="15" b="1">
                <a:latin typeface="Arial"/>
                <a:cs typeface="Arial"/>
              </a:rPr>
              <a:t>at 3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-5" b="1">
                <a:latin typeface="Arial"/>
                <a:cs typeface="Arial"/>
              </a:rPr>
              <a:t>years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97280" y="5699759"/>
            <a:ext cx="1485900" cy="678180"/>
          </a:xfrm>
          <a:custGeom>
            <a:avLst/>
            <a:gdLst/>
            <a:ahLst/>
            <a:cxnLst/>
            <a:rect l="l" t="t" r="r" b="b"/>
            <a:pathLst>
              <a:path w="1485900" h="678179">
                <a:moveTo>
                  <a:pt x="0" y="678179"/>
                </a:moveTo>
                <a:lnTo>
                  <a:pt x="1485900" y="678179"/>
                </a:lnTo>
                <a:lnTo>
                  <a:pt x="1485900" y="0"/>
                </a:lnTo>
                <a:lnTo>
                  <a:pt x="0" y="0"/>
                </a:lnTo>
                <a:lnTo>
                  <a:pt x="0" y="6781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254760" y="5739129"/>
            <a:ext cx="1170940" cy="59753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ctr" marL="12065" marR="5080" indent="4445">
              <a:lnSpc>
                <a:spcPct val="99100"/>
              </a:lnSpc>
              <a:spcBef>
                <a:spcPts val="145"/>
              </a:spcBef>
            </a:pPr>
            <a:r>
              <a:rPr dirty="0" sz="1350" spc="5" b="1">
                <a:solidFill>
                  <a:srgbClr val="C00000"/>
                </a:solidFill>
                <a:latin typeface="Arial"/>
                <a:cs typeface="Arial"/>
              </a:rPr>
              <a:t>TIMI major  </a:t>
            </a:r>
            <a:r>
              <a:rPr dirty="0" sz="1200" spc="-10" b="1" i="1">
                <a:solidFill>
                  <a:srgbClr val="C00000"/>
                </a:solidFill>
                <a:latin typeface="Arial"/>
                <a:cs typeface="Arial"/>
              </a:rPr>
              <a:t>Principal </a:t>
            </a:r>
            <a:r>
              <a:rPr dirty="0" sz="1200" spc="-5" b="1" i="1">
                <a:solidFill>
                  <a:srgbClr val="C00000"/>
                </a:solidFill>
                <a:latin typeface="Arial"/>
                <a:cs typeface="Arial"/>
              </a:rPr>
              <a:t>Safety  </a:t>
            </a:r>
            <a:r>
              <a:rPr dirty="0" sz="1200" spc="-15" b="1" i="1">
                <a:solidFill>
                  <a:srgbClr val="C00000"/>
                </a:solidFill>
                <a:latin typeface="Arial"/>
                <a:cs typeface="Arial"/>
              </a:rPr>
              <a:t>Outcome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323594" y="680656"/>
            <a:ext cx="1028700" cy="6635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solidFill>
                  <a:srgbClr val="C00000"/>
                </a:solidFill>
                <a:latin typeface="Arial"/>
                <a:cs typeface="Arial"/>
              </a:rPr>
              <a:t>HR</a:t>
            </a:r>
            <a:r>
              <a:rPr dirty="0" sz="135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C00000"/>
                </a:solidFill>
                <a:latin typeface="Arial"/>
                <a:cs typeface="Arial"/>
              </a:rPr>
              <a:t>1.43</a:t>
            </a:r>
            <a:endParaRPr sz="1350">
              <a:latin typeface="Arial"/>
              <a:cs typeface="Arial"/>
            </a:endParaRPr>
          </a:p>
          <a:p>
            <a:pPr algn="ctr" marL="12700" marR="5080">
              <a:lnSpc>
                <a:spcPct val="103899"/>
              </a:lnSpc>
            </a:pPr>
            <a:r>
              <a:rPr dirty="0" sz="1350" spc="15" b="1">
                <a:solidFill>
                  <a:srgbClr val="C00000"/>
                </a:solidFill>
                <a:latin typeface="Arial"/>
                <a:cs typeface="Arial"/>
              </a:rPr>
              <a:t>(0.97 –</a:t>
            </a:r>
            <a:r>
              <a:rPr dirty="0" sz="135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C00000"/>
                </a:solidFill>
                <a:latin typeface="Arial"/>
                <a:cs typeface="Arial"/>
              </a:rPr>
              <a:t>2.10)  P=0.0695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855976" y="1066482"/>
            <a:ext cx="8921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HR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0.78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(0.38 –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1.61)</a:t>
            </a:r>
            <a:endParaRPr sz="12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P=0.50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330446" y="1066482"/>
            <a:ext cx="8921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HR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1.02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(0.33 –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3.15)</a:t>
            </a:r>
            <a:endParaRPr sz="12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P=0.98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895975" y="1066482"/>
            <a:ext cx="8921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HR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0.91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latin typeface="Arial"/>
                <a:cs typeface="Arial"/>
              </a:rPr>
              <a:t>(0.47 –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1.76)</a:t>
            </a:r>
            <a:endParaRPr sz="12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P=0.79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7311135" y="1203791"/>
          <a:ext cx="4036695" cy="1113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9515"/>
                <a:gridCol w="1400174"/>
                <a:gridCol w="1437005"/>
              </a:tblGrid>
              <a:tr h="208175">
                <a:tc>
                  <a:txBody>
                    <a:bodyPr/>
                    <a:lstStyle/>
                    <a:p>
                      <a:pPr algn="ctr" marR="266065">
                        <a:lnSpc>
                          <a:spcPts val="1405"/>
                        </a:lnSpc>
                        <a:spcBef>
                          <a:spcPts val="13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1.50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ts val="1405"/>
                        </a:lnSpc>
                        <a:spcBef>
                          <a:spcPts val="13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1.29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  <a:tc>
                  <a:txBody>
                    <a:bodyPr/>
                    <a:lstStyle/>
                    <a:p>
                      <a:pPr algn="ctr" marL="230504">
                        <a:lnSpc>
                          <a:spcPts val="1405"/>
                        </a:lnSpc>
                        <a:spcBef>
                          <a:spcPts val="135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HR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1.42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7145"/>
                </a:tc>
              </a:tr>
              <a:tr h="183247">
                <a:tc>
                  <a:txBody>
                    <a:bodyPr/>
                    <a:lstStyle/>
                    <a:p>
                      <a:pPr algn="ctr" marR="260985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(0.95 –</a:t>
                      </a:r>
                      <a:r>
                        <a:rPr dirty="0" sz="12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2.37)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6675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(0.95 –</a:t>
                      </a:r>
                      <a:r>
                        <a:rPr dirty="0" sz="12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1.76)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4315">
                        <a:lnSpc>
                          <a:spcPts val="134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(1.10 –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1.84)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56823">
                <a:tc>
                  <a:txBody>
                    <a:bodyPr/>
                    <a:lstStyle/>
                    <a:p>
                      <a:pPr algn="ctr" marR="266065">
                        <a:lnSpc>
                          <a:spcPts val="1375"/>
                        </a:lnSpc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P=0.078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2230">
                        <a:lnSpc>
                          <a:spcPts val="1375"/>
                        </a:lnSpc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P=0.098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39395">
                        <a:lnSpc>
                          <a:spcPts val="1375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P=0.0068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465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1653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dirty="0" sz="1200" spc="-45" b="1">
                          <a:latin typeface="Arial"/>
                          <a:cs typeface="Arial"/>
                        </a:rPr>
                        <a:t>ARI</a:t>
                      </a:r>
                      <a:r>
                        <a:rPr dirty="0" sz="1200" spc="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1.8%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2012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40" b="1">
                          <a:latin typeface="Arial"/>
                          <a:cs typeface="Arial"/>
                        </a:rPr>
                        <a:t>ARI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0.60%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/</a:t>
                      </a:r>
                      <a:r>
                        <a:rPr dirty="0" sz="1200" spc="-2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year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5405"/>
                </a:tc>
              </a:tr>
            </a:tbl>
          </a:graphicData>
        </a:graphic>
      </p:graphicFrame>
      <p:sp>
        <p:nvSpPr>
          <p:cNvPr id="50" name="object 50"/>
          <p:cNvSpPr txBox="1"/>
          <p:nvPr/>
        </p:nvSpPr>
        <p:spPr>
          <a:xfrm>
            <a:off x="8209915" y="5727382"/>
            <a:ext cx="2980690" cy="66675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523240">
              <a:lnSpc>
                <a:spcPts val="1614"/>
              </a:lnSpc>
              <a:spcBef>
                <a:spcPts val="130"/>
              </a:spcBef>
              <a:tabLst>
                <a:tab pos="2030730" algn="l"/>
              </a:tabLst>
            </a:pPr>
            <a:r>
              <a:rPr dirty="0" sz="1350" spc="35" b="1">
                <a:latin typeface="Arial"/>
                <a:cs typeface="Arial"/>
              </a:rPr>
              <a:t>BARC</a:t>
            </a:r>
            <a:r>
              <a:rPr dirty="0" sz="1350" spc="1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3b</a:t>
            </a:r>
            <a:r>
              <a:rPr dirty="0" sz="1350" spc="4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or	</a:t>
            </a:r>
            <a:r>
              <a:rPr dirty="0" sz="1350" spc="15" b="1">
                <a:latin typeface="Arial"/>
                <a:cs typeface="Arial"/>
              </a:rPr>
              <a:t>ISTH</a:t>
            </a:r>
            <a:r>
              <a:rPr dirty="0" sz="1350" spc="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major</a:t>
            </a:r>
            <a:endParaRPr sz="1350">
              <a:latin typeface="Arial"/>
              <a:cs typeface="Arial"/>
            </a:endParaRPr>
          </a:p>
          <a:p>
            <a:pPr algn="ctr" marR="927735">
              <a:lnSpc>
                <a:spcPts val="1614"/>
              </a:lnSpc>
            </a:pPr>
            <a:r>
              <a:rPr dirty="0" sz="1350" spc="20" b="1">
                <a:latin typeface="Arial"/>
                <a:cs typeface="Arial"/>
              </a:rPr>
              <a:t>Greater</a:t>
            </a:r>
            <a:endParaRPr sz="1350">
              <a:latin typeface="Arial"/>
              <a:cs typeface="Arial"/>
            </a:endParaRPr>
          </a:p>
          <a:p>
            <a:pPr algn="ctr" marR="897255">
              <a:lnSpc>
                <a:spcPct val="100000"/>
              </a:lnSpc>
              <a:spcBef>
                <a:spcPts val="345"/>
              </a:spcBef>
            </a:pPr>
            <a:r>
              <a:rPr dirty="0" sz="1200" spc="-20" b="1" i="1">
                <a:solidFill>
                  <a:srgbClr val="C00000"/>
                </a:solidFill>
                <a:latin typeface="Arial"/>
                <a:cs typeface="Arial"/>
              </a:rPr>
              <a:t>Secondary </a:t>
            </a:r>
            <a:r>
              <a:rPr dirty="0" sz="1200" spc="-5" b="1" i="1">
                <a:solidFill>
                  <a:srgbClr val="C00000"/>
                </a:solidFill>
                <a:latin typeface="Arial"/>
                <a:cs typeface="Arial"/>
              </a:rPr>
              <a:t>Safety</a:t>
            </a:r>
            <a:r>
              <a:rPr dirty="0" sz="1200" spc="-254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5" b="1" i="1">
                <a:solidFill>
                  <a:srgbClr val="C00000"/>
                </a:solidFill>
                <a:latin typeface="Arial"/>
                <a:cs typeface="Arial"/>
              </a:rPr>
              <a:t>Outcomes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79219" y="4335779"/>
            <a:ext cx="824865" cy="1313180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81915">
              <a:lnSpc>
                <a:spcPct val="100000"/>
              </a:lnSpc>
              <a:tabLst>
                <a:tab pos="613410" algn="l"/>
              </a:tabLst>
            </a:pPr>
            <a:r>
              <a:rPr dirty="0" sz="1350" spc="30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44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448684" y="5412740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57500" y="5349240"/>
            <a:ext cx="403860" cy="289560"/>
          </a:xfrm>
          <a:prstGeom prst="rect">
            <a:avLst/>
          </a:prstGeom>
          <a:solidFill>
            <a:srgbClr val="6F2F9F"/>
          </a:solidFill>
        </p:spPr>
        <p:txBody>
          <a:bodyPr wrap="square" lIns="0" tIns="8001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630"/>
              </a:spcBef>
            </a:pPr>
            <a:r>
              <a:rPr dirty="0" sz="1350" spc="30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3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38320" y="5212274"/>
            <a:ext cx="937894" cy="49022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350" spc="15" b="1">
                <a:latin typeface="Arial"/>
                <a:cs typeface="Arial"/>
              </a:rPr>
              <a:t>0.2%</a:t>
            </a:r>
            <a:r>
              <a:rPr dirty="0" sz="1350" spc="4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0.2%</a:t>
            </a:r>
            <a:endParaRPr sz="1350">
              <a:latin typeface="Arial"/>
              <a:cs typeface="Arial"/>
            </a:endParaRPr>
          </a:p>
          <a:p>
            <a:pPr algn="ctr" marR="8890">
              <a:lnSpc>
                <a:spcPct val="100000"/>
              </a:lnSpc>
              <a:spcBef>
                <a:spcPts val="345"/>
              </a:spcBef>
              <a:tabLst>
                <a:tab pos="513715" algn="l"/>
              </a:tabLst>
            </a:pPr>
            <a:r>
              <a:rPr dirty="0" sz="1050" spc="15" b="1">
                <a:solidFill>
                  <a:srgbClr val="FFFFFF"/>
                </a:solidFill>
                <a:latin typeface="Arial"/>
                <a:cs typeface="Arial"/>
              </a:rPr>
              <a:t>6	6</a:t>
            </a:r>
            <a:endParaRPr sz="10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764529" y="5280659"/>
            <a:ext cx="1018540" cy="683260"/>
          </a:xfrm>
          <a:prstGeom prst="rect">
            <a:avLst/>
          </a:prstGeom>
          <a:solidFill>
            <a:srgbClr val="6F2F9F"/>
          </a:solidFill>
        </p:spPr>
        <p:txBody>
          <a:bodyPr wrap="square" lIns="0" tIns="148590" rIns="0" bIns="0" rtlCol="0" vert="horz">
            <a:spAutoFit/>
          </a:bodyPr>
          <a:lstStyle/>
          <a:p>
            <a:pPr algn="ctr" marR="15240">
              <a:lnSpc>
                <a:spcPct val="100000"/>
              </a:lnSpc>
              <a:spcBef>
                <a:spcPts val="1170"/>
              </a:spcBef>
              <a:tabLst>
                <a:tab pos="530860" algn="l"/>
              </a:tabLst>
            </a:pP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17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dirty="0" sz="1350" spc="15" b="1">
                <a:latin typeface="Arial"/>
                <a:cs typeface="Arial"/>
              </a:rPr>
              <a:t>ICH </a:t>
            </a:r>
            <a:r>
              <a:rPr dirty="0" sz="1350" spc="10" b="1">
                <a:latin typeface="Arial"/>
                <a:cs typeface="Arial"/>
              </a:rPr>
              <a:t>or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Fatal</a:t>
            </a:r>
            <a:endParaRPr sz="13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292340" y="4693920"/>
            <a:ext cx="814069" cy="955040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  <a:tabLst>
                <a:tab pos="602615" algn="l"/>
              </a:tabLst>
            </a:pPr>
            <a:r>
              <a:rPr dirty="0" sz="1350" spc="3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248900" y="2712720"/>
            <a:ext cx="871855" cy="2936240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46990">
              <a:lnSpc>
                <a:spcPct val="100000"/>
              </a:lnSpc>
              <a:tabLst>
                <a:tab pos="561340" algn="l"/>
              </a:tabLst>
            </a:pP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770619" y="3741420"/>
            <a:ext cx="825500" cy="1907539"/>
          </a:xfrm>
          <a:prstGeom prst="rect">
            <a:avLst/>
          </a:prstGeom>
          <a:solidFill>
            <a:srgbClr val="6F2F9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16205">
              <a:lnSpc>
                <a:spcPct val="100000"/>
              </a:lnSpc>
              <a:spcBef>
                <a:spcPts val="1215"/>
              </a:spcBef>
              <a:tabLst>
                <a:tab pos="614045" algn="l"/>
              </a:tabLst>
            </a:pP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73</a:t>
            </a:r>
            <a:endParaRPr sz="13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269111" y="1908492"/>
            <a:ext cx="119697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solidFill>
                  <a:srgbClr val="C00000"/>
                </a:solidFill>
                <a:latin typeface="Arial"/>
                <a:cs typeface="Arial"/>
              </a:rPr>
              <a:t>ARI</a:t>
            </a:r>
            <a:r>
              <a:rPr dirty="0" sz="12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0.8%</a:t>
            </a:r>
            <a:endParaRPr sz="12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5"/>
              </a:spcBef>
            </a:pPr>
            <a:r>
              <a:rPr dirty="0" sz="1200" spc="-20" b="1">
                <a:solidFill>
                  <a:srgbClr val="C00000"/>
                </a:solidFill>
                <a:latin typeface="Arial"/>
                <a:cs typeface="Arial"/>
              </a:rPr>
              <a:t>NNH</a:t>
            </a:r>
            <a:r>
              <a:rPr dirty="0" sz="12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125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200" spc="-45" b="1">
                <a:solidFill>
                  <a:srgbClr val="C00000"/>
                </a:solidFill>
                <a:latin typeface="Arial"/>
                <a:cs typeface="Arial"/>
              </a:rPr>
              <a:t>ARI </a:t>
            </a:r>
            <a:r>
              <a:rPr dirty="0" sz="1200" spc="-5" b="1">
                <a:solidFill>
                  <a:srgbClr val="C00000"/>
                </a:solidFill>
                <a:latin typeface="Arial"/>
                <a:cs typeface="Arial"/>
              </a:rPr>
              <a:t>0.27% 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dirty="0" sz="1200" spc="-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376299" y="6688772"/>
            <a:ext cx="3888104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 i="1">
                <a:latin typeface="Arial"/>
                <a:cs typeface="Arial"/>
              </a:rPr>
              <a:t>ARI – </a:t>
            </a:r>
            <a:r>
              <a:rPr dirty="0" sz="1050" spc="10" b="1" i="1">
                <a:latin typeface="Arial"/>
                <a:cs typeface="Arial"/>
              </a:rPr>
              <a:t>absolute </a:t>
            </a:r>
            <a:r>
              <a:rPr dirty="0" sz="1050" spc="5" b="1" i="1">
                <a:latin typeface="Arial"/>
                <a:cs typeface="Arial"/>
              </a:rPr>
              <a:t>risk </a:t>
            </a:r>
            <a:r>
              <a:rPr dirty="0" sz="1050" spc="10" b="1" i="1">
                <a:latin typeface="Arial"/>
                <a:cs typeface="Arial"/>
              </a:rPr>
              <a:t>increase, </a:t>
            </a:r>
            <a:r>
              <a:rPr dirty="0" sz="1050" spc="15" b="1" i="1">
                <a:latin typeface="Arial"/>
                <a:cs typeface="Arial"/>
              </a:rPr>
              <a:t>NNH </a:t>
            </a:r>
            <a:r>
              <a:rPr dirty="0" sz="1050" spc="10" b="1" i="1">
                <a:latin typeface="Arial"/>
                <a:cs typeface="Arial"/>
              </a:rPr>
              <a:t>number needed to</a:t>
            </a:r>
            <a:r>
              <a:rPr dirty="0" sz="1050" spc="140" b="1" i="1">
                <a:latin typeface="Arial"/>
                <a:cs typeface="Arial"/>
              </a:rPr>
              <a:t> </a:t>
            </a:r>
            <a:r>
              <a:rPr dirty="0" sz="1050" spc="10" b="1" i="1">
                <a:latin typeface="Arial"/>
                <a:cs typeface="Arial"/>
              </a:rPr>
              <a:t>harm</a:t>
            </a:r>
            <a:endParaRPr sz="105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0960" y="12192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358140" y="33239"/>
            <a:ext cx="1083945" cy="62484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835"/>
              </a:spcBef>
            </a:pPr>
            <a:r>
              <a:rPr dirty="0" sz="1350" spc="20" b="1">
                <a:latin typeface="Arial"/>
                <a:cs typeface="Arial"/>
              </a:rPr>
              <a:t>Placebo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350" spc="15" b="1">
                <a:latin typeface="Arial"/>
                <a:cs typeface="Arial"/>
              </a:rPr>
              <a:t>Rivaroxaban</a:t>
            </a:r>
            <a:endParaRPr sz="135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0960" y="419100"/>
            <a:ext cx="220979" cy="220979"/>
          </a:xfrm>
          <a:custGeom>
            <a:avLst/>
            <a:gdLst/>
            <a:ahLst/>
            <a:cxnLst/>
            <a:rect l="l" t="t" r="r" b="b"/>
            <a:pathLst>
              <a:path w="220979" h="220979">
                <a:moveTo>
                  <a:pt x="0" y="220979"/>
                </a:moveTo>
                <a:lnTo>
                  <a:pt x="220979" y="220979"/>
                </a:lnTo>
                <a:lnTo>
                  <a:pt x="220979" y="0"/>
                </a:lnTo>
                <a:lnTo>
                  <a:pt x="0" y="0"/>
                </a:lnTo>
                <a:lnTo>
                  <a:pt x="0" y="22097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809" y="108648"/>
            <a:ext cx="1064831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Principal </a:t>
            </a:r>
            <a:r>
              <a:rPr dirty="0" sz="3600" spc="-10"/>
              <a:t>Safety </a:t>
            </a:r>
            <a:r>
              <a:rPr dirty="0" sz="3600" spc="-5"/>
              <a:t>Outcome </a:t>
            </a:r>
            <a:r>
              <a:rPr dirty="0" sz="3600" spc="5"/>
              <a:t>in </a:t>
            </a:r>
            <a:r>
              <a:rPr dirty="0" sz="3600" spc="-15"/>
              <a:t>Selected</a:t>
            </a:r>
            <a:r>
              <a:rPr dirty="0" sz="3600" spc="25"/>
              <a:t> </a:t>
            </a:r>
            <a:r>
              <a:rPr dirty="0" sz="3600" spc="5"/>
              <a:t>Subgroups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01100" y="1986080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5">
                <a:moveTo>
                  <a:pt x="0" y="172827"/>
                </a:moveTo>
                <a:lnTo>
                  <a:pt x="7474547" y="172827"/>
                </a:lnTo>
                <a:lnTo>
                  <a:pt x="7474547" y="0"/>
                </a:lnTo>
                <a:lnTo>
                  <a:pt x="0" y="0"/>
                </a:lnTo>
                <a:lnTo>
                  <a:pt x="0" y="17282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01100" y="2485828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5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01100" y="2985704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5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01100" y="3318984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01100" y="3652092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01100" y="3985371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01100" y="4485248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01100" y="4984953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01100" y="5484915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1100" y="5984834"/>
            <a:ext cx="7474584" cy="173355"/>
          </a:xfrm>
          <a:custGeom>
            <a:avLst/>
            <a:gdLst/>
            <a:ahLst/>
            <a:cxnLst/>
            <a:rect l="l" t="t" r="r" b="b"/>
            <a:pathLst>
              <a:path w="7474584" h="173354">
                <a:moveTo>
                  <a:pt x="0" y="173040"/>
                </a:moveTo>
                <a:lnTo>
                  <a:pt x="7474547" y="173040"/>
                </a:lnTo>
                <a:lnTo>
                  <a:pt x="7474547" y="0"/>
                </a:lnTo>
                <a:lnTo>
                  <a:pt x="0" y="0"/>
                </a:lnTo>
                <a:lnTo>
                  <a:pt x="0" y="1730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214239" y="755694"/>
            <a:ext cx="86868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5" b="1" i="1">
                <a:latin typeface="Arial"/>
                <a:cs typeface="Arial"/>
              </a:rPr>
              <a:t>Characteristic</a:t>
            </a:r>
            <a:endParaRPr sz="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041" y="748013"/>
            <a:ext cx="920115" cy="640715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170"/>
              </a:spcBef>
            </a:pPr>
            <a:r>
              <a:rPr dirty="0" sz="950" spc="15" b="1">
                <a:solidFill>
                  <a:srgbClr val="6F2F9F"/>
                </a:solidFill>
                <a:latin typeface="Arial"/>
                <a:cs typeface="Arial"/>
              </a:rPr>
              <a:t>Rivaroxaban</a:t>
            </a:r>
            <a:endParaRPr sz="950">
              <a:latin typeface="Arial"/>
              <a:cs typeface="Arial"/>
            </a:endParaRPr>
          </a:p>
          <a:p>
            <a:pPr marL="179705" marR="5080" indent="-167005">
              <a:lnSpc>
                <a:spcPct val="106100"/>
              </a:lnSpc>
            </a:pP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2.5 mg bid</a:t>
            </a:r>
            <a:r>
              <a:rPr dirty="0" sz="950" spc="-6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plus  </a:t>
            </a:r>
            <a:r>
              <a:rPr dirty="0" sz="950" spc="-5" b="1">
                <a:solidFill>
                  <a:srgbClr val="6F2F9F"/>
                </a:solidFill>
                <a:latin typeface="Arial"/>
                <a:cs typeface="Arial"/>
              </a:rPr>
              <a:t>ASA</a:t>
            </a:r>
            <a:r>
              <a:rPr dirty="0" sz="950" spc="-6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daily</a:t>
            </a:r>
            <a:endParaRPr sz="95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  <a:spcBef>
                <a:spcPts val="70"/>
              </a:spcBef>
            </a:pP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n/N</a:t>
            </a:r>
            <a:r>
              <a:rPr dirty="0" sz="950" spc="-6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6F2F9F"/>
                </a:solidFill>
                <a:latin typeface="Arial"/>
                <a:cs typeface="Arial"/>
              </a:rPr>
              <a:t>(%)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27588" y="748013"/>
            <a:ext cx="587375" cy="640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0">
              <a:lnSpc>
                <a:spcPct val="106200"/>
              </a:lnSpc>
              <a:spcBef>
                <a:spcPts val="100"/>
              </a:spcBef>
            </a:pPr>
            <a:r>
              <a:rPr dirty="0" sz="950" spc="15" b="1">
                <a:solidFill>
                  <a:srgbClr val="C00000"/>
                </a:solidFill>
                <a:latin typeface="Arial"/>
                <a:cs typeface="Arial"/>
              </a:rPr>
              <a:t>Placebo  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bid plus  </a:t>
            </a:r>
            <a:r>
              <a:rPr dirty="0" sz="950" spc="-5" b="1">
                <a:solidFill>
                  <a:srgbClr val="C00000"/>
                </a:solidFill>
                <a:latin typeface="Arial"/>
                <a:cs typeface="Arial"/>
              </a:rPr>
              <a:t>ASA</a:t>
            </a:r>
            <a:r>
              <a:rPr dirty="0" sz="95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daily </a:t>
            </a:r>
            <a:r>
              <a:rPr dirty="0" sz="9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n/N</a:t>
            </a:r>
            <a:r>
              <a:rPr dirty="0" sz="95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950" spc="-5" b="1">
                <a:solidFill>
                  <a:srgbClr val="C00000"/>
                </a:solidFill>
                <a:latin typeface="Arial"/>
                <a:cs typeface="Arial"/>
              </a:rPr>
              <a:t>(%)</a:t>
            </a:r>
            <a:endParaRPr sz="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8293" y="755694"/>
            <a:ext cx="16719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04875" algn="l"/>
              </a:tabLst>
            </a:pPr>
            <a:r>
              <a:rPr dirty="0" sz="950" spc="-15" b="1">
                <a:latin typeface="Arial"/>
                <a:cs typeface="Arial"/>
              </a:rPr>
              <a:t>HR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(95%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CI)	</a:t>
            </a:r>
            <a:r>
              <a:rPr dirty="0" sz="950" spc="5" b="1" i="1">
                <a:latin typeface="Arial"/>
                <a:cs typeface="Arial"/>
              </a:rPr>
              <a:t>P-Interaction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73137" y="1492664"/>
            <a:ext cx="70929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5" b="1">
                <a:latin typeface="Arial"/>
                <a:cs typeface="Arial"/>
              </a:rPr>
              <a:t>All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subjects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11970" y="1492664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26766" y="1492664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19957" y="1492664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1.43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0.97,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2.10)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3137" y="1825773"/>
            <a:ext cx="25400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35" b="1">
                <a:latin typeface="Arial"/>
                <a:cs typeface="Arial"/>
              </a:rPr>
              <a:t>A</a:t>
            </a:r>
            <a:r>
              <a:rPr dirty="0" sz="950" spc="20" b="1">
                <a:latin typeface="Arial"/>
                <a:cs typeface="Arial"/>
              </a:rPr>
              <a:t>g</a:t>
            </a:r>
            <a:r>
              <a:rPr dirty="0" sz="950" spc="5" b="1">
                <a:latin typeface="Arial"/>
                <a:cs typeface="Arial"/>
              </a:rPr>
              <a:t>e</a:t>
            </a:r>
            <a:endParaRPr sz="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6327" y="1992369"/>
            <a:ext cx="45910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5" b="1">
                <a:latin typeface="Arial"/>
                <a:cs typeface="Arial"/>
              </a:rPr>
              <a:t>&lt;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75</a:t>
            </a:r>
            <a:endParaRPr sz="9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11970" y="1992369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6766" y="1992369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19957" y="1992369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1.60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1.01,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2.55)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33588" y="1992369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380</a:t>
            </a:r>
            <a:r>
              <a:rPr dirty="0" sz="950" spc="5" b="1"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38854" y="2159052"/>
            <a:ext cx="26035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≥</a:t>
            </a:r>
            <a:r>
              <a:rPr dirty="0" sz="950" spc="-10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75</a:t>
            </a:r>
            <a:endParaRPr sz="9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011970" y="2159052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026766" y="2159052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19957" y="2159052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1.11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0.55,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2.26)</a:t>
            </a:r>
            <a:endParaRPr sz="9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73137" y="2325649"/>
            <a:ext cx="24765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5" b="1">
                <a:latin typeface="Arial"/>
                <a:cs typeface="Arial"/>
              </a:rPr>
              <a:t>S</a:t>
            </a:r>
            <a:r>
              <a:rPr dirty="0" sz="950" spc="25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x</a:t>
            </a:r>
            <a:endParaRPr sz="9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46327" y="2492331"/>
            <a:ext cx="495934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9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Male</a:t>
            </a:r>
            <a:endParaRPr sz="9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11970" y="2492331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26766" y="2492331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19957" y="2492331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1.35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0.87,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2.10)</a:t>
            </a:r>
            <a:endParaRPr sz="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033588" y="2492331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597</a:t>
            </a:r>
            <a:r>
              <a:rPr dirty="0" sz="950" spc="5" b="1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46327" y="2658928"/>
            <a:ext cx="6432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Female</a:t>
            </a:r>
            <a:endParaRPr sz="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011970" y="2658928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026766" y="2658928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19957" y="2658928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1.79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0.78,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4.09)</a:t>
            </a:r>
            <a:endParaRPr sz="9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73137" y="2825610"/>
            <a:ext cx="4400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35" b="1">
                <a:latin typeface="Arial"/>
                <a:cs typeface="Arial"/>
              </a:rPr>
              <a:t>R</a:t>
            </a:r>
            <a:r>
              <a:rPr dirty="0" sz="950" spc="25" b="1">
                <a:latin typeface="Arial"/>
                <a:cs typeface="Arial"/>
              </a:rPr>
              <a:t>e</a:t>
            </a:r>
            <a:r>
              <a:rPr dirty="0" sz="950" spc="20" b="1">
                <a:latin typeface="Arial"/>
                <a:cs typeface="Arial"/>
              </a:rPr>
              <a:t>g</a:t>
            </a:r>
            <a:r>
              <a:rPr dirty="0" sz="950" spc="-15" b="1">
                <a:latin typeface="Arial"/>
                <a:cs typeface="Arial"/>
              </a:rPr>
              <a:t>i</a:t>
            </a:r>
            <a:r>
              <a:rPr dirty="0" sz="950" spc="20" b="1">
                <a:latin typeface="Arial"/>
                <a:cs typeface="Arial"/>
              </a:rPr>
              <a:t>o</a:t>
            </a:r>
            <a:r>
              <a:rPr dirty="0" sz="950" spc="5" b="1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46327" y="2992207"/>
            <a:ext cx="106172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b="1">
                <a:latin typeface="Arial"/>
                <a:cs typeface="Arial"/>
              </a:rPr>
              <a:t>North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America</a:t>
            </a:r>
            <a:endParaRPr sz="9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11970" y="2992207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26766" y="2992207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819957" y="2992207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2.65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0.70,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9.99)</a:t>
            </a:r>
            <a:endParaRPr sz="9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033588" y="2992207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985</a:t>
            </a:r>
            <a:r>
              <a:rPr dirty="0" sz="950" spc="5" b="1"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46327" y="3158634"/>
            <a:ext cx="11709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5" b="1">
                <a:latin typeface="Arial"/>
                <a:cs typeface="Arial"/>
              </a:rPr>
              <a:t>Western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Europe</a:t>
            </a:r>
            <a:endParaRPr sz="9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11970" y="3158634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26766" y="3158634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819957" y="3158634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1.26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0.64,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2.48)</a:t>
            </a:r>
            <a:endParaRPr sz="9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46327" y="3325316"/>
            <a:ext cx="114490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15" b="1">
                <a:latin typeface="Arial"/>
                <a:cs typeface="Arial"/>
              </a:rPr>
              <a:t>Eastern</a:t>
            </a:r>
            <a:r>
              <a:rPr dirty="0" sz="950" spc="-8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Europe</a:t>
            </a:r>
            <a:endParaRPr sz="9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11970" y="3325316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0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026766" y="3325316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819957" y="3325316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1.10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0.49,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2.50)</a:t>
            </a:r>
            <a:endParaRPr sz="9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46327" y="3491913"/>
            <a:ext cx="899794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-5" b="1">
                <a:latin typeface="Arial"/>
                <a:cs typeface="Arial"/>
              </a:rPr>
              <a:t>Asia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Pacific</a:t>
            </a:r>
            <a:endParaRPr sz="9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011970" y="3491913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26766" y="3491913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819957" y="3491913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1.41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0.71,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2.81)</a:t>
            </a:r>
            <a:endParaRPr sz="9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246327" y="3658595"/>
            <a:ext cx="108712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10" b="1">
                <a:latin typeface="Arial"/>
                <a:cs typeface="Arial"/>
              </a:rPr>
              <a:t>South</a:t>
            </a:r>
            <a:r>
              <a:rPr dirty="0" sz="950" spc="-8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America</a:t>
            </a:r>
            <a:endParaRPr sz="95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011970" y="3658595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26766" y="3658595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781456" y="3658595"/>
            <a:ext cx="10344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3.95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0.44,</a:t>
            </a:r>
            <a:r>
              <a:rPr dirty="0" sz="950" spc="-12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35.38)</a:t>
            </a:r>
            <a:endParaRPr sz="9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647737" y="3825192"/>
            <a:ext cx="133731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950" spc="15" b="1">
                <a:latin typeface="Arial"/>
                <a:cs typeface="Arial"/>
              </a:rPr>
              <a:t>eGFR</a:t>
            </a:r>
            <a:r>
              <a:rPr dirty="0" sz="950" spc="-6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(ml/min/1.73m</a:t>
            </a:r>
            <a:r>
              <a:rPr dirty="0" baseline="38461" sz="975" b="1">
                <a:latin typeface="Arial"/>
                <a:cs typeface="Arial"/>
              </a:rPr>
              <a:t>2</a:t>
            </a:r>
            <a:r>
              <a:rPr dirty="0" sz="950" b="1">
                <a:latin typeface="Arial"/>
                <a:cs typeface="Arial"/>
              </a:rPr>
              <a:t>)</a:t>
            </a:r>
            <a:endParaRPr sz="9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46327" y="3991874"/>
            <a:ext cx="45910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 </a:t>
            </a:r>
            <a:r>
              <a:rPr dirty="0" sz="950" spc="5" b="1">
                <a:latin typeface="Arial"/>
                <a:cs typeface="Arial"/>
              </a:rPr>
              <a:t>&lt;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011970" y="3991874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026766" y="3991874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8</a:t>
            </a:r>
            <a:endParaRPr sz="9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819957" y="3991874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1.86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0.92,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3.79)</a:t>
            </a:r>
            <a:endParaRPr sz="9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033588" y="3991874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372</a:t>
            </a:r>
            <a:r>
              <a:rPr dirty="0" sz="950" spc="5" b="1"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38854" y="4158471"/>
            <a:ext cx="26035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≥</a:t>
            </a:r>
            <a:r>
              <a:rPr dirty="0" sz="950" spc="-10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60</a:t>
            </a:r>
            <a:endParaRPr sz="9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11970" y="4158471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026766" y="4158471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819957" y="4158471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1.27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0.79,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2.05)</a:t>
            </a:r>
            <a:endParaRPr sz="9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73137" y="4325154"/>
            <a:ext cx="103568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Diabetes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mellitus</a:t>
            </a:r>
            <a:endParaRPr sz="9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246327" y="4491751"/>
            <a:ext cx="4400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9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Yes</a:t>
            </a:r>
            <a:endParaRPr sz="9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011970" y="4491751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26766" y="4491751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819957" y="4491751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2.45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1.28,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4.69)</a:t>
            </a:r>
            <a:endParaRPr sz="9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033588" y="4491751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033</a:t>
            </a:r>
            <a:r>
              <a:rPr dirty="0" sz="950" spc="5" b="1"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46327" y="4658177"/>
            <a:ext cx="3765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9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No</a:t>
            </a:r>
            <a:endParaRPr sz="9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011970" y="4658177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26766" y="4658177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819957" y="4658177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1.01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0.61,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1.66)</a:t>
            </a:r>
            <a:endParaRPr sz="9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673137" y="4824859"/>
            <a:ext cx="146431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0" b="1">
                <a:latin typeface="Arial"/>
                <a:cs typeface="Arial"/>
              </a:rPr>
              <a:t>Coronary </a:t>
            </a:r>
            <a:r>
              <a:rPr dirty="0" sz="950" spc="15" b="1">
                <a:latin typeface="Arial"/>
                <a:cs typeface="Arial"/>
              </a:rPr>
              <a:t>artery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disease</a:t>
            </a:r>
            <a:endParaRPr sz="9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46327" y="4991456"/>
            <a:ext cx="4400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9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Yes</a:t>
            </a:r>
            <a:endParaRPr sz="9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011970" y="4991456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4</a:t>
            </a:r>
            <a:endParaRPr sz="9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026766" y="4991456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819957" y="4991456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2.24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1.10,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4.56)</a:t>
            </a:r>
            <a:endParaRPr sz="9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033588" y="4991456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124</a:t>
            </a:r>
            <a:r>
              <a:rPr dirty="0" sz="950" spc="5" b="1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246327" y="5158139"/>
            <a:ext cx="37655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9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No</a:t>
            </a:r>
            <a:endParaRPr sz="9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011970" y="5158139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7</a:t>
            </a:r>
            <a:endParaRPr sz="95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026766" y="5158139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819957" y="5158139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1.15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0.72,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1.84)</a:t>
            </a:r>
            <a:endParaRPr sz="9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673137" y="5324736"/>
            <a:ext cx="133096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Critical Limb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Ischemia</a:t>
            </a:r>
            <a:endParaRPr sz="9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38854" y="5491418"/>
            <a:ext cx="2470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5" b="1">
                <a:latin typeface="Arial"/>
                <a:cs typeface="Arial"/>
              </a:rPr>
              <a:t>Y</a:t>
            </a:r>
            <a:r>
              <a:rPr dirty="0" sz="950" spc="20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s</a:t>
            </a:r>
            <a:endParaRPr sz="9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5011970" y="5491418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0</a:t>
            </a:r>
            <a:endParaRPr sz="9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026766" y="5491418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9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819957" y="5491418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1.37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0.64,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2.94)</a:t>
            </a:r>
            <a:endParaRPr sz="9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3438854" y="5658058"/>
            <a:ext cx="1835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o</a:t>
            </a:r>
            <a:endParaRPr sz="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5011970" y="5658058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9</a:t>
            </a:r>
            <a:endParaRPr sz="9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026766" y="5658058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819957" y="5658058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1.47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0.94,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2.30)</a:t>
            </a:r>
            <a:endParaRPr sz="9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73137" y="5824697"/>
            <a:ext cx="127889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5" b="1">
                <a:latin typeface="Arial"/>
                <a:cs typeface="Arial"/>
              </a:rPr>
              <a:t>Qualifying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procedure</a:t>
            </a:r>
            <a:endParaRPr sz="9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246327" y="5991337"/>
            <a:ext cx="71374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9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Surgical</a:t>
            </a:r>
            <a:endParaRPr sz="9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5011970" y="5991337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endParaRPr sz="9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6026766" y="5991337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9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819957" y="5991337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1.02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0.47,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2.19)</a:t>
            </a:r>
            <a:endParaRPr sz="95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10033588" y="5991337"/>
            <a:ext cx="40767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latin typeface="Arial"/>
                <a:cs typeface="Arial"/>
              </a:rPr>
              <a:t>0</a:t>
            </a:r>
            <a:r>
              <a:rPr dirty="0" sz="950" spc="-15" b="1">
                <a:latin typeface="Arial"/>
                <a:cs typeface="Arial"/>
              </a:rPr>
              <a:t>.</a:t>
            </a:r>
            <a:r>
              <a:rPr dirty="0" sz="950" spc="25" b="1">
                <a:latin typeface="Arial"/>
                <a:cs typeface="Arial"/>
              </a:rPr>
              <a:t>315</a:t>
            </a:r>
            <a:r>
              <a:rPr dirty="0" sz="950" spc="5" b="1"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246327" y="6157762"/>
            <a:ext cx="104076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10" b="1">
                <a:latin typeface="Arial"/>
                <a:cs typeface="Arial"/>
              </a:rPr>
              <a:t>     </a:t>
            </a:r>
            <a:r>
              <a:rPr dirty="0" sz="950" spc="-7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Endovascular</a:t>
            </a:r>
            <a:endParaRPr sz="95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011970" y="6157762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6F2F9F"/>
                </a:solidFill>
                <a:latin typeface="Arial"/>
                <a:cs typeface="Arial"/>
              </a:rPr>
              <a:t>2</a:t>
            </a:r>
            <a:r>
              <a:rPr dirty="0" sz="950" spc="-15" b="1">
                <a:solidFill>
                  <a:srgbClr val="6F2F9F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6F2F9F"/>
                </a:solidFill>
                <a:latin typeface="Arial"/>
                <a:cs typeface="Arial"/>
              </a:rPr>
              <a:t>3</a:t>
            </a:r>
            <a:endParaRPr sz="95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6026766" y="6157762"/>
            <a:ext cx="196215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25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dirty="0" sz="950" spc="-15" b="1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dirty="0" sz="950" spc="5" b="1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95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819957" y="6157762"/>
            <a:ext cx="963930" cy="172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10" b="1">
                <a:latin typeface="Arial"/>
                <a:cs typeface="Arial"/>
              </a:rPr>
              <a:t>1.60 </a:t>
            </a:r>
            <a:r>
              <a:rPr dirty="0" sz="950" b="1">
                <a:latin typeface="Arial"/>
                <a:cs typeface="Arial"/>
              </a:rPr>
              <a:t>( </a:t>
            </a:r>
            <a:r>
              <a:rPr dirty="0" sz="950" spc="10" b="1">
                <a:latin typeface="Arial"/>
                <a:cs typeface="Arial"/>
              </a:rPr>
              <a:t>1.02,</a:t>
            </a:r>
            <a:r>
              <a:rPr dirty="0" sz="950" spc="-1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2.51)</a:t>
            </a:r>
            <a:endParaRPr sz="950">
              <a:latin typeface="Arial"/>
              <a:cs typeface="Arial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7714278" y="1577982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 h="0">
                <a:moveTo>
                  <a:pt x="0" y="0"/>
                </a:moveTo>
                <a:lnTo>
                  <a:pt x="15074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7468991" y="1577982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 h="0">
                <a:moveTo>
                  <a:pt x="0" y="0"/>
                </a:moveTo>
                <a:lnTo>
                  <a:pt x="156629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773384" y="207444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 h="0">
                <a:moveTo>
                  <a:pt x="0" y="0"/>
                </a:moveTo>
                <a:lnTo>
                  <a:pt x="19211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7492634" y="2074441"/>
            <a:ext cx="192405" cy="0"/>
          </a:xfrm>
          <a:custGeom>
            <a:avLst/>
            <a:gdLst/>
            <a:ahLst/>
            <a:cxnLst/>
            <a:rect l="l" t="t" r="r" b="b"/>
            <a:pathLst>
              <a:path w="192404" h="0">
                <a:moveTo>
                  <a:pt x="0" y="0"/>
                </a:moveTo>
                <a:lnTo>
                  <a:pt x="19209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7584247" y="223992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 h="0">
                <a:moveTo>
                  <a:pt x="0" y="0"/>
                </a:moveTo>
                <a:lnTo>
                  <a:pt x="316237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7179375" y="2239928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0" y="0"/>
                </a:moveTo>
                <a:lnTo>
                  <a:pt x="316213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7684726" y="257089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 h="0">
                <a:moveTo>
                  <a:pt x="0" y="0"/>
                </a:moveTo>
                <a:lnTo>
                  <a:pt x="180294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7415796" y="2570894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 h="0">
                <a:moveTo>
                  <a:pt x="0" y="0"/>
                </a:moveTo>
                <a:lnTo>
                  <a:pt x="180271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7826563" y="2742291"/>
            <a:ext cx="381635" cy="0"/>
          </a:xfrm>
          <a:custGeom>
            <a:avLst/>
            <a:gdLst/>
            <a:ahLst/>
            <a:cxnLst/>
            <a:rect l="l" t="t" r="r" b="b"/>
            <a:pathLst>
              <a:path w="381634" h="0">
                <a:moveTo>
                  <a:pt x="0" y="0"/>
                </a:moveTo>
                <a:lnTo>
                  <a:pt x="381268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7362601" y="2742291"/>
            <a:ext cx="375920" cy="0"/>
          </a:xfrm>
          <a:custGeom>
            <a:avLst/>
            <a:gdLst/>
            <a:ahLst/>
            <a:cxnLst/>
            <a:rect l="l" t="t" r="r" b="b"/>
            <a:pathLst>
              <a:path w="375920" h="0">
                <a:moveTo>
                  <a:pt x="0" y="0"/>
                </a:moveTo>
                <a:lnTo>
                  <a:pt x="375303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8027521" y="3073265"/>
            <a:ext cx="635635" cy="0"/>
          </a:xfrm>
          <a:custGeom>
            <a:avLst/>
            <a:gdLst/>
            <a:ahLst/>
            <a:cxnLst/>
            <a:rect l="l" t="t" r="r" b="b"/>
            <a:pathLst>
              <a:path w="635634" h="0">
                <a:moveTo>
                  <a:pt x="0" y="0"/>
                </a:moveTo>
                <a:lnTo>
                  <a:pt x="635421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303496" y="3073265"/>
            <a:ext cx="635635" cy="0"/>
          </a:xfrm>
          <a:custGeom>
            <a:avLst/>
            <a:gdLst/>
            <a:ahLst/>
            <a:cxnLst/>
            <a:rect l="l" t="t" r="r" b="b"/>
            <a:pathLst>
              <a:path w="635634" h="0">
                <a:moveTo>
                  <a:pt x="0" y="0"/>
                </a:moveTo>
                <a:lnTo>
                  <a:pt x="63536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7649262" y="323875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41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7256212" y="323875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39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7584247" y="3404239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 h="0">
                <a:moveTo>
                  <a:pt x="0" y="0"/>
                </a:moveTo>
                <a:lnTo>
                  <a:pt x="36943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7120270" y="3404239"/>
            <a:ext cx="375920" cy="0"/>
          </a:xfrm>
          <a:custGeom>
            <a:avLst/>
            <a:gdLst/>
            <a:ahLst/>
            <a:cxnLst/>
            <a:rect l="l" t="t" r="r" b="b"/>
            <a:pathLst>
              <a:path w="375920" h="0">
                <a:moveTo>
                  <a:pt x="0" y="0"/>
                </a:moveTo>
                <a:lnTo>
                  <a:pt x="375318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7708368" y="3569725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 h="0">
                <a:moveTo>
                  <a:pt x="0" y="0"/>
                </a:moveTo>
                <a:lnTo>
                  <a:pt x="31032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7309407" y="3569725"/>
            <a:ext cx="310515" cy="0"/>
          </a:xfrm>
          <a:custGeom>
            <a:avLst/>
            <a:gdLst/>
            <a:ahLst/>
            <a:cxnLst/>
            <a:rect l="l" t="t" r="r" b="b"/>
            <a:pathLst>
              <a:path w="310515" h="0">
                <a:moveTo>
                  <a:pt x="0" y="0"/>
                </a:moveTo>
                <a:lnTo>
                  <a:pt x="31030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8234389" y="3735212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 h="0">
                <a:moveTo>
                  <a:pt x="0" y="0"/>
                </a:moveTo>
                <a:lnTo>
                  <a:pt x="490495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7067075" y="3735212"/>
            <a:ext cx="1078865" cy="0"/>
          </a:xfrm>
          <a:custGeom>
            <a:avLst/>
            <a:gdLst/>
            <a:ahLst/>
            <a:cxnLst/>
            <a:rect l="l" t="t" r="r" b="b"/>
            <a:pathLst>
              <a:path w="1078865" h="0">
                <a:moveTo>
                  <a:pt x="0" y="0"/>
                </a:moveTo>
                <a:lnTo>
                  <a:pt x="107865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/>
          <p:nvPr/>
        </p:nvSpPr>
        <p:spPr>
          <a:xfrm>
            <a:off x="7850205" y="4072096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 h="0">
                <a:moveTo>
                  <a:pt x="0" y="0"/>
                </a:moveTo>
                <a:lnTo>
                  <a:pt x="31625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4" name="object 134"/>
          <p:cNvSpPr/>
          <p:nvPr/>
        </p:nvSpPr>
        <p:spPr>
          <a:xfrm>
            <a:off x="7439438" y="4072096"/>
            <a:ext cx="322580" cy="0"/>
          </a:xfrm>
          <a:custGeom>
            <a:avLst/>
            <a:gdLst/>
            <a:ahLst/>
            <a:cxnLst/>
            <a:rect l="l" t="t" r="r" b="b"/>
            <a:pathLst>
              <a:path w="322579" h="0">
                <a:moveTo>
                  <a:pt x="0" y="0"/>
                </a:moveTo>
                <a:lnTo>
                  <a:pt x="322108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7655173" y="4237583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02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/>
          <p:nvPr/>
        </p:nvSpPr>
        <p:spPr>
          <a:xfrm>
            <a:off x="7362601" y="4237583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 h="0">
                <a:moveTo>
                  <a:pt x="0" y="0"/>
                </a:moveTo>
                <a:lnTo>
                  <a:pt x="203913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/>
          <p:nvPr/>
        </p:nvSpPr>
        <p:spPr>
          <a:xfrm>
            <a:off x="7992057" y="456855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 h="0">
                <a:moveTo>
                  <a:pt x="0" y="0"/>
                </a:moveTo>
                <a:lnTo>
                  <a:pt x="286700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8" name="object 138"/>
          <p:cNvSpPr/>
          <p:nvPr/>
        </p:nvSpPr>
        <p:spPr>
          <a:xfrm>
            <a:off x="7616755" y="4568557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 h="0">
                <a:moveTo>
                  <a:pt x="0" y="0"/>
                </a:moveTo>
                <a:lnTo>
                  <a:pt x="286645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/>
          <p:nvPr/>
        </p:nvSpPr>
        <p:spPr>
          <a:xfrm>
            <a:off x="7536962" y="4734044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09847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0" name="object 140"/>
          <p:cNvSpPr/>
          <p:nvPr/>
        </p:nvSpPr>
        <p:spPr>
          <a:xfrm>
            <a:off x="7238480" y="4734044"/>
            <a:ext cx="210185" cy="0"/>
          </a:xfrm>
          <a:custGeom>
            <a:avLst/>
            <a:gdLst/>
            <a:ahLst/>
            <a:cxnLst/>
            <a:rect l="l" t="t" r="r" b="b"/>
            <a:pathLst>
              <a:path w="210184" h="0">
                <a:moveTo>
                  <a:pt x="0" y="0"/>
                </a:moveTo>
                <a:lnTo>
                  <a:pt x="209823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1" name="object 141"/>
          <p:cNvSpPr/>
          <p:nvPr/>
        </p:nvSpPr>
        <p:spPr>
          <a:xfrm>
            <a:off x="7944773" y="5070928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 h="0">
                <a:moveTo>
                  <a:pt x="0" y="0"/>
                </a:moveTo>
                <a:lnTo>
                  <a:pt x="31625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2" name="object 142"/>
          <p:cNvSpPr/>
          <p:nvPr/>
        </p:nvSpPr>
        <p:spPr>
          <a:xfrm>
            <a:off x="7539918" y="5070928"/>
            <a:ext cx="316230" cy="0"/>
          </a:xfrm>
          <a:custGeom>
            <a:avLst/>
            <a:gdLst/>
            <a:ahLst/>
            <a:cxnLst/>
            <a:rect l="l" t="t" r="r" b="b"/>
            <a:pathLst>
              <a:path w="316229" h="0">
                <a:moveTo>
                  <a:pt x="0" y="0"/>
                </a:moveTo>
                <a:lnTo>
                  <a:pt x="316197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/>
          <p:nvPr/>
        </p:nvSpPr>
        <p:spPr>
          <a:xfrm>
            <a:off x="7601978" y="523641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02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4" name="object 144"/>
          <p:cNvSpPr/>
          <p:nvPr/>
        </p:nvSpPr>
        <p:spPr>
          <a:xfrm>
            <a:off x="7315317" y="5236415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 h="0">
                <a:moveTo>
                  <a:pt x="0" y="0"/>
                </a:moveTo>
                <a:lnTo>
                  <a:pt x="198002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7690636" y="5567389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 h="0">
                <a:moveTo>
                  <a:pt x="0" y="0"/>
                </a:moveTo>
                <a:lnTo>
                  <a:pt x="345789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/>
          <p:nvPr/>
        </p:nvSpPr>
        <p:spPr>
          <a:xfrm>
            <a:off x="7262122" y="5567389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 h="0">
                <a:moveTo>
                  <a:pt x="0" y="0"/>
                </a:moveTo>
                <a:lnTo>
                  <a:pt x="339855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7" name="object 147"/>
          <p:cNvSpPr/>
          <p:nvPr/>
        </p:nvSpPr>
        <p:spPr>
          <a:xfrm>
            <a:off x="7726099" y="5732876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205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8" name="object 148"/>
          <p:cNvSpPr/>
          <p:nvPr/>
        </p:nvSpPr>
        <p:spPr>
          <a:xfrm>
            <a:off x="7451259" y="5732876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81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9" name="object 149"/>
          <p:cNvSpPr/>
          <p:nvPr/>
        </p:nvSpPr>
        <p:spPr>
          <a:xfrm>
            <a:off x="7536962" y="6063849"/>
            <a:ext cx="351790" cy="0"/>
          </a:xfrm>
          <a:custGeom>
            <a:avLst/>
            <a:gdLst/>
            <a:ahLst/>
            <a:cxnLst/>
            <a:rect l="l" t="t" r="r" b="b"/>
            <a:pathLst>
              <a:path w="351790" h="0">
                <a:moveTo>
                  <a:pt x="0" y="0"/>
                </a:moveTo>
                <a:lnTo>
                  <a:pt x="351700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0" name="object 150"/>
          <p:cNvSpPr/>
          <p:nvPr/>
        </p:nvSpPr>
        <p:spPr>
          <a:xfrm>
            <a:off x="7102538" y="6063849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 h="0">
                <a:moveTo>
                  <a:pt x="0" y="0"/>
                </a:moveTo>
                <a:lnTo>
                  <a:pt x="345766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/>
          <p:nvPr/>
        </p:nvSpPr>
        <p:spPr>
          <a:xfrm>
            <a:off x="7773384" y="6235246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205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2" name="object 152"/>
          <p:cNvSpPr/>
          <p:nvPr/>
        </p:nvSpPr>
        <p:spPr>
          <a:xfrm>
            <a:off x="7498544" y="6235246"/>
            <a:ext cx="186690" cy="0"/>
          </a:xfrm>
          <a:custGeom>
            <a:avLst/>
            <a:gdLst/>
            <a:ahLst/>
            <a:cxnLst/>
            <a:rect l="l" t="t" r="r" b="b"/>
            <a:pathLst>
              <a:path w="186690" h="0">
                <a:moveTo>
                  <a:pt x="0" y="0"/>
                </a:moveTo>
                <a:lnTo>
                  <a:pt x="186181" y="0"/>
                </a:lnTo>
              </a:path>
            </a:pathLst>
          </a:custGeom>
          <a:ln w="11820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3" name="object 153"/>
          <p:cNvSpPr/>
          <p:nvPr/>
        </p:nvSpPr>
        <p:spPr>
          <a:xfrm>
            <a:off x="7959589" y="2044890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4" name="object 154"/>
          <p:cNvSpPr/>
          <p:nvPr/>
        </p:nvSpPr>
        <p:spPr>
          <a:xfrm>
            <a:off x="7894573" y="221037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5" name="object 155"/>
          <p:cNvSpPr/>
          <p:nvPr/>
        </p:nvSpPr>
        <p:spPr>
          <a:xfrm>
            <a:off x="7859110" y="2541343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6" name="object 156"/>
          <p:cNvSpPr/>
          <p:nvPr/>
        </p:nvSpPr>
        <p:spPr>
          <a:xfrm>
            <a:off x="8201921" y="2712740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7" name="object 157"/>
          <p:cNvSpPr/>
          <p:nvPr/>
        </p:nvSpPr>
        <p:spPr>
          <a:xfrm>
            <a:off x="8657032" y="3043714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8" name="object 158"/>
          <p:cNvSpPr/>
          <p:nvPr/>
        </p:nvSpPr>
        <p:spPr>
          <a:xfrm>
            <a:off x="7947768" y="3209201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9" name="object 159"/>
          <p:cNvSpPr/>
          <p:nvPr/>
        </p:nvSpPr>
        <p:spPr>
          <a:xfrm>
            <a:off x="7947768" y="337468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0" name="object 160"/>
          <p:cNvSpPr/>
          <p:nvPr/>
        </p:nvSpPr>
        <p:spPr>
          <a:xfrm>
            <a:off x="8012784" y="3540174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1" name="object 161"/>
          <p:cNvSpPr/>
          <p:nvPr/>
        </p:nvSpPr>
        <p:spPr>
          <a:xfrm>
            <a:off x="8160547" y="4042545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2" name="object 162"/>
          <p:cNvSpPr/>
          <p:nvPr/>
        </p:nvSpPr>
        <p:spPr>
          <a:xfrm>
            <a:off x="7847289" y="4208032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3" name="object 163"/>
          <p:cNvSpPr/>
          <p:nvPr/>
        </p:nvSpPr>
        <p:spPr>
          <a:xfrm>
            <a:off x="8272847" y="4539006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4" name="object 164"/>
          <p:cNvSpPr/>
          <p:nvPr/>
        </p:nvSpPr>
        <p:spPr>
          <a:xfrm>
            <a:off x="7740899" y="4704493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5" name="object 165"/>
          <p:cNvSpPr/>
          <p:nvPr/>
        </p:nvSpPr>
        <p:spPr>
          <a:xfrm>
            <a:off x="8255116" y="504137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6" name="object 166"/>
          <p:cNvSpPr/>
          <p:nvPr/>
        </p:nvSpPr>
        <p:spPr>
          <a:xfrm>
            <a:off x="7794094" y="5206863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/>
          <p:nvPr/>
        </p:nvSpPr>
        <p:spPr>
          <a:xfrm>
            <a:off x="8030516" y="553783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8" name="object 168"/>
          <p:cNvSpPr/>
          <p:nvPr/>
        </p:nvSpPr>
        <p:spPr>
          <a:xfrm>
            <a:off x="7906394" y="5703324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9" name="object 169"/>
          <p:cNvSpPr/>
          <p:nvPr/>
        </p:nvSpPr>
        <p:spPr>
          <a:xfrm>
            <a:off x="7882752" y="6034298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0" name="object 170"/>
          <p:cNvSpPr/>
          <p:nvPr/>
        </p:nvSpPr>
        <p:spPr>
          <a:xfrm>
            <a:off x="7953678" y="6205695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/>
          <p:nvPr/>
        </p:nvSpPr>
        <p:spPr>
          <a:xfrm>
            <a:off x="7486722" y="2044890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2" name="object 172"/>
          <p:cNvSpPr/>
          <p:nvPr/>
        </p:nvSpPr>
        <p:spPr>
          <a:xfrm>
            <a:off x="7173465" y="221037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3" name="object 173"/>
          <p:cNvSpPr/>
          <p:nvPr/>
        </p:nvSpPr>
        <p:spPr>
          <a:xfrm>
            <a:off x="7409886" y="2541343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4" name="object 174"/>
          <p:cNvSpPr/>
          <p:nvPr/>
        </p:nvSpPr>
        <p:spPr>
          <a:xfrm>
            <a:off x="7356691" y="2712740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5" name="object 175"/>
          <p:cNvSpPr/>
          <p:nvPr/>
        </p:nvSpPr>
        <p:spPr>
          <a:xfrm>
            <a:off x="7297586" y="3043714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5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6" name="object 176"/>
          <p:cNvSpPr/>
          <p:nvPr/>
        </p:nvSpPr>
        <p:spPr>
          <a:xfrm>
            <a:off x="7250301" y="3209201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7" name="object 177"/>
          <p:cNvSpPr/>
          <p:nvPr/>
        </p:nvSpPr>
        <p:spPr>
          <a:xfrm>
            <a:off x="7114359" y="337468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8" name="object 178"/>
          <p:cNvSpPr/>
          <p:nvPr/>
        </p:nvSpPr>
        <p:spPr>
          <a:xfrm>
            <a:off x="7303496" y="3540174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9" name="object 179"/>
          <p:cNvSpPr/>
          <p:nvPr/>
        </p:nvSpPr>
        <p:spPr>
          <a:xfrm>
            <a:off x="7061165" y="3705661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0" name="object 180"/>
          <p:cNvSpPr/>
          <p:nvPr/>
        </p:nvSpPr>
        <p:spPr>
          <a:xfrm>
            <a:off x="7433528" y="4042545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1" name="object 181"/>
          <p:cNvSpPr/>
          <p:nvPr/>
        </p:nvSpPr>
        <p:spPr>
          <a:xfrm>
            <a:off x="7356691" y="4208032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2" name="object 182"/>
          <p:cNvSpPr/>
          <p:nvPr/>
        </p:nvSpPr>
        <p:spPr>
          <a:xfrm>
            <a:off x="7610844" y="4539006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3" name="object 183"/>
          <p:cNvSpPr/>
          <p:nvPr/>
        </p:nvSpPr>
        <p:spPr>
          <a:xfrm>
            <a:off x="7232570" y="4704493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4" name="object 184"/>
          <p:cNvSpPr/>
          <p:nvPr/>
        </p:nvSpPr>
        <p:spPr>
          <a:xfrm>
            <a:off x="7534007" y="504137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5" name="object 185"/>
          <p:cNvSpPr/>
          <p:nvPr/>
        </p:nvSpPr>
        <p:spPr>
          <a:xfrm>
            <a:off x="7309407" y="5206863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6" name="object 186"/>
          <p:cNvSpPr/>
          <p:nvPr/>
        </p:nvSpPr>
        <p:spPr>
          <a:xfrm>
            <a:off x="7256212" y="5537837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7" name="object 187"/>
          <p:cNvSpPr/>
          <p:nvPr/>
        </p:nvSpPr>
        <p:spPr>
          <a:xfrm>
            <a:off x="7445349" y="5703324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8" name="object 188"/>
          <p:cNvSpPr/>
          <p:nvPr/>
        </p:nvSpPr>
        <p:spPr>
          <a:xfrm>
            <a:off x="7096628" y="6034298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9" name="object 189"/>
          <p:cNvSpPr/>
          <p:nvPr/>
        </p:nvSpPr>
        <p:spPr>
          <a:xfrm>
            <a:off x="7492634" y="6205695"/>
            <a:ext cx="12065" cy="65405"/>
          </a:xfrm>
          <a:custGeom>
            <a:avLst/>
            <a:gdLst/>
            <a:ahLst/>
            <a:cxnLst/>
            <a:rect l="l" t="t" r="r" b="b"/>
            <a:pathLst>
              <a:path w="12065" h="65404">
                <a:moveTo>
                  <a:pt x="0" y="0"/>
                </a:moveTo>
                <a:lnTo>
                  <a:pt x="0" y="65012"/>
                </a:lnTo>
                <a:lnTo>
                  <a:pt x="11821" y="65012"/>
                </a:lnTo>
                <a:lnTo>
                  <a:pt x="1182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0" name="object 190"/>
          <p:cNvSpPr/>
          <p:nvPr/>
        </p:nvSpPr>
        <p:spPr>
          <a:xfrm>
            <a:off x="7625620" y="153365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1" name="object 191"/>
          <p:cNvSpPr/>
          <p:nvPr/>
        </p:nvSpPr>
        <p:spPr>
          <a:xfrm>
            <a:off x="7625620" y="153365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2" name="object 192"/>
          <p:cNvSpPr/>
          <p:nvPr/>
        </p:nvSpPr>
        <p:spPr>
          <a:xfrm>
            <a:off x="7684726" y="203011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3" name="object 193"/>
          <p:cNvSpPr/>
          <p:nvPr/>
        </p:nvSpPr>
        <p:spPr>
          <a:xfrm>
            <a:off x="7684726" y="203011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4" name="object 194"/>
          <p:cNvSpPr/>
          <p:nvPr/>
        </p:nvSpPr>
        <p:spPr>
          <a:xfrm>
            <a:off x="7495588" y="21956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5" name="object 195"/>
          <p:cNvSpPr/>
          <p:nvPr/>
        </p:nvSpPr>
        <p:spPr>
          <a:xfrm>
            <a:off x="7495588" y="21956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6" name="object 196"/>
          <p:cNvSpPr/>
          <p:nvPr/>
        </p:nvSpPr>
        <p:spPr>
          <a:xfrm>
            <a:off x="7596068" y="25266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7" name="object 197"/>
          <p:cNvSpPr/>
          <p:nvPr/>
        </p:nvSpPr>
        <p:spPr>
          <a:xfrm>
            <a:off x="7596068" y="252660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8" name="object 198"/>
          <p:cNvSpPr/>
          <p:nvPr/>
        </p:nvSpPr>
        <p:spPr>
          <a:xfrm>
            <a:off x="7737905" y="26980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9" name="object 199"/>
          <p:cNvSpPr/>
          <p:nvPr/>
        </p:nvSpPr>
        <p:spPr>
          <a:xfrm>
            <a:off x="7737905" y="269800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0" name="object 200"/>
          <p:cNvSpPr/>
          <p:nvPr/>
        </p:nvSpPr>
        <p:spPr>
          <a:xfrm>
            <a:off x="7938863" y="302897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1" name="object 201"/>
          <p:cNvSpPr/>
          <p:nvPr/>
        </p:nvSpPr>
        <p:spPr>
          <a:xfrm>
            <a:off x="7938863" y="302897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2" name="object 202"/>
          <p:cNvSpPr/>
          <p:nvPr/>
        </p:nvSpPr>
        <p:spPr>
          <a:xfrm>
            <a:off x="7560605" y="319446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3" name="object 203"/>
          <p:cNvSpPr/>
          <p:nvPr/>
        </p:nvSpPr>
        <p:spPr>
          <a:xfrm>
            <a:off x="7560605" y="3194464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4" name="object 204"/>
          <p:cNvSpPr/>
          <p:nvPr/>
        </p:nvSpPr>
        <p:spPr>
          <a:xfrm>
            <a:off x="7495588" y="335995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5" name="object 205"/>
          <p:cNvSpPr/>
          <p:nvPr/>
        </p:nvSpPr>
        <p:spPr>
          <a:xfrm>
            <a:off x="7495588" y="335995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6" name="object 206"/>
          <p:cNvSpPr/>
          <p:nvPr/>
        </p:nvSpPr>
        <p:spPr>
          <a:xfrm>
            <a:off x="7619710" y="352543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7" name="object 207"/>
          <p:cNvSpPr/>
          <p:nvPr/>
        </p:nvSpPr>
        <p:spPr>
          <a:xfrm>
            <a:off x="7619710" y="352543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8" name="object 208"/>
          <p:cNvSpPr/>
          <p:nvPr/>
        </p:nvSpPr>
        <p:spPr>
          <a:xfrm>
            <a:off x="8145732" y="36909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9" name="object 209"/>
          <p:cNvSpPr/>
          <p:nvPr/>
        </p:nvSpPr>
        <p:spPr>
          <a:xfrm>
            <a:off x="8145732" y="3690925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0" name="object 210"/>
          <p:cNvSpPr/>
          <p:nvPr/>
        </p:nvSpPr>
        <p:spPr>
          <a:xfrm>
            <a:off x="7761547" y="40278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1" name="object 211"/>
          <p:cNvSpPr/>
          <p:nvPr/>
        </p:nvSpPr>
        <p:spPr>
          <a:xfrm>
            <a:off x="7761547" y="402780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2" name="object 212"/>
          <p:cNvSpPr/>
          <p:nvPr/>
        </p:nvSpPr>
        <p:spPr>
          <a:xfrm>
            <a:off x="7566515" y="41932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3" name="object 213"/>
          <p:cNvSpPr/>
          <p:nvPr/>
        </p:nvSpPr>
        <p:spPr>
          <a:xfrm>
            <a:off x="7566515" y="4193296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4" name="object 214"/>
          <p:cNvSpPr/>
          <p:nvPr/>
        </p:nvSpPr>
        <p:spPr>
          <a:xfrm>
            <a:off x="7903399" y="452426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5" name="object 215"/>
          <p:cNvSpPr/>
          <p:nvPr/>
        </p:nvSpPr>
        <p:spPr>
          <a:xfrm>
            <a:off x="7903399" y="452426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6" name="object 216"/>
          <p:cNvSpPr/>
          <p:nvPr/>
        </p:nvSpPr>
        <p:spPr>
          <a:xfrm>
            <a:off x="7448305" y="468975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7" name="object 217"/>
          <p:cNvSpPr/>
          <p:nvPr/>
        </p:nvSpPr>
        <p:spPr>
          <a:xfrm>
            <a:off x="7448305" y="4689757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8" name="object 218"/>
          <p:cNvSpPr/>
          <p:nvPr/>
        </p:nvSpPr>
        <p:spPr>
          <a:xfrm>
            <a:off x="7856115" y="502664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9" name="object 219"/>
          <p:cNvSpPr/>
          <p:nvPr/>
        </p:nvSpPr>
        <p:spPr>
          <a:xfrm>
            <a:off x="7856115" y="5026640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0" name="object 220"/>
          <p:cNvSpPr/>
          <p:nvPr/>
        </p:nvSpPr>
        <p:spPr>
          <a:xfrm>
            <a:off x="7513320" y="51921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1" name="object 221"/>
          <p:cNvSpPr/>
          <p:nvPr/>
        </p:nvSpPr>
        <p:spPr>
          <a:xfrm>
            <a:off x="7513320" y="519212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2" name="object 222"/>
          <p:cNvSpPr/>
          <p:nvPr/>
        </p:nvSpPr>
        <p:spPr>
          <a:xfrm>
            <a:off x="7601978" y="55231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3" name="object 223"/>
          <p:cNvSpPr/>
          <p:nvPr/>
        </p:nvSpPr>
        <p:spPr>
          <a:xfrm>
            <a:off x="7601978" y="5523101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4" name="object 224"/>
          <p:cNvSpPr/>
          <p:nvPr/>
        </p:nvSpPr>
        <p:spPr>
          <a:xfrm>
            <a:off x="7637441" y="568858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5" name="object 225"/>
          <p:cNvSpPr/>
          <p:nvPr/>
        </p:nvSpPr>
        <p:spPr>
          <a:xfrm>
            <a:off x="7637441" y="5688588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6" name="object 226"/>
          <p:cNvSpPr/>
          <p:nvPr/>
        </p:nvSpPr>
        <p:spPr>
          <a:xfrm>
            <a:off x="7448305" y="601956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7" name="object 227"/>
          <p:cNvSpPr/>
          <p:nvPr/>
        </p:nvSpPr>
        <p:spPr>
          <a:xfrm>
            <a:off x="7448305" y="6019562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8" name="object 228"/>
          <p:cNvSpPr/>
          <p:nvPr/>
        </p:nvSpPr>
        <p:spPr>
          <a:xfrm>
            <a:off x="7684726" y="619095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9" name="object 229"/>
          <p:cNvSpPr/>
          <p:nvPr/>
        </p:nvSpPr>
        <p:spPr>
          <a:xfrm>
            <a:off x="7684726" y="6190959"/>
            <a:ext cx="88900" cy="88900"/>
          </a:xfrm>
          <a:custGeom>
            <a:avLst/>
            <a:gdLst/>
            <a:ahLst/>
            <a:cxnLst/>
            <a:rect l="l" t="t" r="r" b="b"/>
            <a:pathLst>
              <a:path w="88900" h="88900">
                <a:moveTo>
                  <a:pt x="0" y="0"/>
                </a:moveTo>
                <a:lnTo>
                  <a:pt x="0" y="88653"/>
                </a:lnTo>
                <a:lnTo>
                  <a:pt x="88658" y="88653"/>
                </a:lnTo>
                <a:lnTo>
                  <a:pt x="88658" y="0"/>
                </a:lnTo>
                <a:lnTo>
                  <a:pt x="0" y="0"/>
                </a:lnTo>
                <a:close/>
              </a:path>
            </a:pathLst>
          </a:custGeom>
          <a:ln w="59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0" name="object 230"/>
          <p:cNvSpPr/>
          <p:nvPr/>
        </p:nvSpPr>
        <p:spPr>
          <a:xfrm>
            <a:off x="7482840" y="1485900"/>
            <a:ext cx="388620" cy="167640"/>
          </a:xfrm>
          <a:custGeom>
            <a:avLst/>
            <a:gdLst/>
            <a:ahLst/>
            <a:cxnLst/>
            <a:rect l="l" t="t" r="r" b="b"/>
            <a:pathLst>
              <a:path w="388620" h="167639">
                <a:moveTo>
                  <a:pt x="194309" y="0"/>
                </a:moveTo>
                <a:lnTo>
                  <a:pt x="0" y="83820"/>
                </a:lnTo>
                <a:lnTo>
                  <a:pt x="194309" y="167639"/>
                </a:lnTo>
                <a:lnTo>
                  <a:pt x="388619" y="83820"/>
                </a:lnTo>
                <a:lnTo>
                  <a:pt x="1943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1" name="object 231"/>
          <p:cNvSpPr/>
          <p:nvPr/>
        </p:nvSpPr>
        <p:spPr>
          <a:xfrm>
            <a:off x="7486650" y="1543050"/>
            <a:ext cx="0" cy="4979670"/>
          </a:xfrm>
          <a:custGeom>
            <a:avLst/>
            <a:gdLst/>
            <a:ahLst/>
            <a:cxnLst/>
            <a:rect l="l" t="t" r="r" b="b"/>
            <a:pathLst>
              <a:path w="0" h="4979670">
                <a:moveTo>
                  <a:pt x="0" y="0"/>
                </a:moveTo>
                <a:lnTo>
                  <a:pt x="0" y="4979276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2" name="object 232"/>
          <p:cNvSpPr/>
          <p:nvPr/>
        </p:nvSpPr>
        <p:spPr>
          <a:xfrm>
            <a:off x="7677150" y="1664970"/>
            <a:ext cx="0" cy="4852670"/>
          </a:xfrm>
          <a:custGeom>
            <a:avLst/>
            <a:gdLst/>
            <a:ahLst/>
            <a:cxnLst/>
            <a:rect l="l" t="t" r="r" b="b"/>
            <a:pathLst>
              <a:path w="0" h="4852670">
                <a:moveTo>
                  <a:pt x="0" y="0"/>
                </a:moveTo>
                <a:lnTo>
                  <a:pt x="0" y="4852517"/>
                </a:lnTo>
              </a:path>
            </a:pathLst>
          </a:custGeom>
          <a:ln w="3175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233" name="object 233"/>
          <p:cNvSpPr/>
          <p:nvPr/>
        </p:nvSpPr>
        <p:spPr>
          <a:xfrm>
            <a:off x="6515100" y="6477000"/>
            <a:ext cx="1934210" cy="76200"/>
          </a:xfrm>
          <a:custGeom>
            <a:avLst/>
            <a:gdLst/>
            <a:ahLst/>
            <a:cxnLst/>
            <a:rect l="l" t="t" r="r" b="b"/>
            <a:pathLst>
              <a:path w="193420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6037"/>
                </a:lnTo>
                <a:lnTo>
                  <a:pt x="63500" y="46037"/>
                </a:lnTo>
                <a:lnTo>
                  <a:pt x="63500" y="30162"/>
                </a:lnTo>
                <a:lnTo>
                  <a:pt x="76200" y="30162"/>
                </a:lnTo>
                <a:lnTo>
                  <a:pt x="76200" y="0"/>
                </a:lnTo>
                <a:close/>
              </a:path>
              <a:path w="1934209" h="76200">
                <a:moveTo>
                  <a:pt x="1857755" y="0"/>
                </a:moveTo>
                <a:lnTo>
                  <a:pt x="1857755" y="76200"/>
                </a:lnTo>
                <a:lnTo>
                  <a:pt x="1918080" y="46037"/>
                </a:lnTo>
                <a:lnTo>
                  <a:pt x="1870455" y="46037"/>
                </a:lnTo>
                <a:lnTo>
                  <a:pt x="1870455" y="30162"/>
                </a:lnTo>
                <a:lnTo>
                  <a:pt x="1918080" y="30162"/>
                </a:lnTo>
                <a:lnTo>
                  <a:pt x="1857755" y="0"/>
                </a:lnTo>
                <a:close/>
              </a:path>
              <a:path w="1934209" h="76200">
                <a:moveTo>
                  <a:pt x="76200" y="30162"/>
                </a:moveTo>
                <a:lnTo>
                  <a:pt x="63500" y="30162"/>
                </a:lnTo>
                <a:lnTo>
                  <a:pt x="63500" y="46037"/>
                </a:lnTo>
                <a:lnTo>
                  <a:pt x="76200" y="46037"/>
                </a:lnTo>
                <a:lnTo>
                  <a:pt x="76200" y="30162"/>
                </a:lnTo>
                <a:close/>
              </a:path>
              <a:path w="1934209" h="76200">
                <a:moveTo>
                  <a:pt x="1857755" y="30162"/>
                </a:moveTo>
                <a:lnTo>
                  <a:pt x="76200" y="30162"/>
                </a:lnTo>
                <a:lnTo>
                  <a:pt x="76200" y="46037"/>
                </a:lnTo>
                <a:lnTo>
                  <a:pt x="1857755" y="46037"/>
                </a:lnTo>
                <a:lnTo>
                  <a:pt x="1857755" y="30162"/>
                </a:lnTo>
                <a:close/>
              </a:path>
              <a:path w="1934209" h="76200">
                <a:moveTo>
                  <a:pt x="1918080" y="30162"/>
                </a:moveTo>
                <a:lnTo>
                  <a:pt x="1870455" y="30162"/>
                </a:lnTo>
                <a:lnTo>
                  <a:pt x="1870455" y="46037"/>
                </a:lnTo>
                <a:lnTo>
                  <a:pt x="1918080" y="46037"/>
                </a:lnTo>
                <a:lnTo>
                  <a:pt x="1933955" y="38100"/>
                </a:lnTo>
                <a:lnTo>
                  <a:pt x="1918080" y="301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4" name="object 234"/>
          <p:cNvSpPr txBox="1"/>
          <p:nvPr/>
        </p:nvSpPr>
        <p:spPr>
          <a:xfrm>
            <a:off x="7119366" y="6580187"/>
            <a:ext cx="80327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5" b="1">
                <a:latin typeface="Arial"/>
                <a:cs typeface="Arial"/>
              </a:rPr>
              <a:t>0.75 </a:t>
            </a:r>
            <a:r>
              <a:rPr dirty="0" sz="1000" b="1">
                <a:latin typeface="Arial"/>
                <a:cs typeface="Arial"/>
              </a:rPr>
              <a:t>1.0</a:t>
            </a:r>
            <a:r>
              <a:rPr dirty="0" sz="1000" spc="2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1.50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7338059" y="6515100"/>
            <a:ext cx="0" cy="57150"/>
          </a:xfrm>
          <a:custGeom>
            <a:avLst/>
            <a:gdLst/>
            <a:ahLst/>
            <a:cxnLst/>
            <a:rect l="l" t="t" r="r" b="b"/>
            <a:pathLst>
              <a:path w="0" h="57150">
                <a:moveTo>
                  <a:pt x="0" y="0"/>
                </a:moveTo>
                <a:lnTo>
                  <a:pt x="0" y="5683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6" name="object 236"/>
          <p:cNvSpPr/>
          <p:nvPr/>
        </p:nvSpPr>
        <p:spPr>
          <a:xfrm>
            <a:off x="7703819" y="6522719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0" y="0"/>
                </a:moveTo>
                <a:lnTo>
                  <a:pt x="0" y="359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7" name="object 237"/>
          <p:cNvSpPr/>
          <p:nvPr/>
        </p:nvSpPr>
        <p:spPr>
          <a:xfrm>
            <a:off x="7482840" y="6515100"/>
            <a:ext cx="0" cy="36195"/>
          </a:xfrm>
          <a:custGeom>
            <a:avLst/>
            <a:gdLst/>
            <a:ahLst/>
            <a:cxnLst/>
            <a:rect l="l" t="t" r="r" b="b"/>
            <a:pathLst>
              <a:path w="0" h="36195">
                <a:moveTo>
                  <a:pt x="0" y="0"/>
                </a:moveTo>
                <a:lnTo>
                  <a:pt x="0" y="3596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8" name="object 238"/>
          <p:cNvSpPr/>
          <p:nvPr/>
        </p:nvSpPr>
        <p:spPr>
          <a:xfrm>
            <a:off x="8663940" y="3703320"/>
            <a:ext cx="91440" cy="60960"/>
          </a:xfrm>
          <a:custGeom>
            <a:avLst/>
            <a:gdLst/>
            <a:ahLst/>
            <a:cxnLst/>
            <a:rect l="l" t="t" r="r" b="b"/>
            <a:pathLst>
              <a:path w="91440" h="60960">
                <a:moveTo>
                  <a:pt x="0" y="0"/>
                </a:moveTo>
                <a:lnTo>
                  <a:pt x="0" y="60959"/>
                </a:lnTo>
                <a:lnTo>
                  <a:pt x="91439" y="3047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54" y="82613"/>
            <a:ext cx="11990070" cy="4559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/>
              <a:t>First </a:t>
            </a:r>
            <a:r>
              <a:rPr dirty="0"/>
              <a:t>Events Prevented </a:t>
            </a:r>
            <a:r>
              <a:rPr dirty="0" spc="5"/>
              <a:t>/ </a:t>
            </a:r>
            <a:r>
              <a:rPr dirty="0" spc="10"/>
              <a:t>Caused </a:t>
            </a:r>
            <a:r>
              <a:rPr dirty="0" spc="15"/>
              <a:t>for </a:t>
            </a:r>
            <a:r>
              <a:rPr dirty="0" spc="5"/>
              <a:t>10,000 </a:t>
            </a:r>
            <a:r>
              <a:rPr dirty="0" spc="10"/>
              <a:t>Patients </a:t>
            </a:r>
            <a:r>
              <a:rPr dirty="0" spc="15"/>
              <a:t>Treated* for </a:t>
            </a:r>
            <a:r>
              <a:rPr dirty="0" spc="10"/>
              <a:t>1</a:t>
            </a:r>
            <a:r>
              <a:rPr dirty="0" spc="-495"/>
              <a:t> </a:t>
            </a:r>
            <a:r>
              <a:rPr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73575" y="792479"/>
            <a:ext cx="0" cy="3741420"/>
          </a:xfrm>
          <a:custGeom>
            <a:avLst/>
            <a:gdLst/>
            <a:ahLst/>
            <a:cxnLst/>
            <a:rect l="l" t="t" r="r" b="b"/>
            <a:pathLst>
              <a:path w="0" h="3741420">
                <a:moveTo>
                  <a:pt x="0" y="0"/>
                </a:moveTo>
                <a:lnTo>
                  <a:pt x="0" y="3741420"/>
                </a:lnTo>
              </a:path>
            </a:pathLst>
          </a:custGeom>
          <a:ln w="1464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873575" y="4678679"/>
            <a:ext cx="0" cy="375920"/>
          </a:xfrm>
          <a:custGeom>
            <a:avLst/>
            <a:gdLst/>
            <a:ahLst/>
            <a:cxnLst/>
            <a:rect l="l" t="t" r="r" b="b"/>
            <a:pathLst>
              <a:path w="0" h="375920">
                <a:moveTo>
                  <a:pt x="0" y="0"/>
                </a:moveTo>
                <a:lnTo>
                  <a:pt x="0" y="375350"/>
                </a:lnTo>
              </a:path>
            </a:pathLst>
          </a:custGeom>
          <a:ln w="1464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873575" y="5200667"/>
            <a:ext cx="0" cy="367030"/>
          </a:xfrm>
          <a:custGeom>
            <a:avLst/>
            <a:gdLst/>
            <a:ahLst/>
            <a:cxnLst/>
            <a:rect l="l" t="t" r="r" b="b"/>
            <a:pathLst>
              <a:path w="0" h="367029">
                <a:moveTo>
                  <a:pt x="0" y="0"/>
                </a:moveTo>
                <a:lnTo>
                  <a:pt x="0" y="366591"/>
                </a:lnTo>
              </a:path>
            </a:pathLst>
          </a:custGeom>
          <a:ln w="1464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73575" y="5713895"/>
            <a:ext cx="0" cy="92710"/>
          </a:xfrm>
          <a:custGeom>
            <a:avLst/>
            <a:gdLst/>
            <a:ahLst/>
            <a:cxnLst/>
            <a:rect l="l" t="t" r="r" b="b"/>
            <a:pathLst>
              <a:path w="0" h="92710">
                <a:moveTo>
                  <a:pt x="0" y="0"/>
                </a:moveTo>
                <a:lnTo>
                  <a:pt x="0" y="92527"/>
                </a:lnTo>
              </a:path>
            </a:pathLst>
          </a:custGeom>
          <a:ln w="14642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68200" y="1509151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 h="0">
                <a:moveTo>
                  <a:pt x="0" y="0"/>
                </a:moveTo>
                <a:lnTo>
                  <a:pt x="358782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63038" y="1509151"/>
            <a:ext cx="358775" cy="0"/>
          </a:xfrm>
          <a:custGeom>
            <a:avLst/>
            <a:gdLst/>
            <a:ahLst/>
            <a:cxnLst/>
            <a:rect l="l" t="t" r="r" b="b"/>
            <a:pathLst>
              <a:path w="358775" h="0">
                <a:moveTo>
                  <a:pt x="0" y="0"/>
                </a:moveTo>
                <a:lnTo>
                  <a:pt x="358738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785720" y="2022379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029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448946" y="2022379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0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10012" y="254288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40" h="0">
                <a:moveTo>
                  <a:pt x="0" y="0"/>
                </a:moveTo>
                <a:lnTo>
                  <a:pt x="256241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207347" y="254288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 h="0">
                <a:moveTo>
                  <a:pt x="0" y="0"/>
                </a:moveTo>
                <a:lnTo>
                  <a:pt x="256241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93041" y="3056108"/>
            <a:ext cx="183515" cy="0"/>
          </a:xfrm>
          <a:custGeom>
            <a:avLst/>
            <a:gdLst/>
            <a:ahLst/>
            <a:cxnLst/>
            <a:rect l="l" t="t" r="r" b="b"/>
            <a:pathLst>
              <a:path w="183515" h="0">
                <a:moveTo>
                  <a:pt x="0" y="0"/>
                </a:moveTo>
                <a:lnTo>
                  <a:pt x="183029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478230" y="3056108"/>
            <a:ext cx="168910" cy="0"/>
          </a:xfrm>
          <a:custGeom>
            <a:avLst/>
            <a:gdLst/>
            <a:ahLst/>
            <a:cxnLst/>
            <a:rect l="l" t="t" r="r" b="b"/>
            <a:pathLst>
              <a:path w="168909" h="0">
                <a:moveTo>
                  <a:pt x="0" y="0"/>
                </a:moveTo>
                <a:lnTo>
                  <a:pt x="168387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866253" y="3576667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4278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92873" y="3576667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 h="0">
                <a:moveTo>
                  <a:pt x="0" y="0"/>
                </a:moveTo>
                <a:lnTo>
                  <a:pt x="226956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02860" y="513101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 h="0">
                <a:moveTo>
                  <a:pt x="0" y="0"/>
                </a:moveTo>
                <a:lnTo>
                  <a:pt x="58569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97866" y="5131015"/>
            <a:ext cx="59055" cy="0"/>
          </a:xfrm>
          <a:custGeom>
            <a:avLst/>
            <a:gdLst/>
            <a:ahLst/>
            <a:cxnLst/>
            <a:rect l="l" t="t" r="r" b="b"/>
            <a:pathLst>
              <a:path w="59054" h="0">
                <a:moveTo>
                  <a:pt x="0" y="0"/>
                </a:moveTo>
                <a:lnTo>
                  <a:pt x="58569" y="0"/>
                </a:lnTo>
              </a:path>
            </a:pathLst>
          </a:custGeom>
          <a:ln w="29327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54108" y="5629579"/>
            <a:ext cx="0" cy="29845"/>
          </a:xfrm>
          <a:custGeom>
            <a:avLst/>
            <a:gdLst/>
            <a:ahLst/>
            <a:cxnLst/>
            <a:rect l="l" t="t" r="r" b="b"/>
            <a:pathLst>
              <a:path w="0" h="29845">
                <a:moveTo>
                  <a:pt x="0" y="0"/>
                </a:moveTo>
                <a:lnTo>
                  <a:pt x="0" y="29327"/>
                </a:lnTo>
              </a:path>
            </a:pathLst>
          </a:custGeom>
          <a:ln w="7321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96702" y="5629579"/>
            <a:ext cx="0" cy="29845"/>
          </a:xfrm>
          <a:custGeom>
            <a:avLst/>
            <a:gdLst/>
            <a:ahLst/>
            <a:cxnLst/>
            <a:rect l="l" t="t" r="r" b="b"/>
            <a:pathLst>
              <a:path w="0" h="29845">
                <a:moveTo>
                  <a:pt x="0" y="0"/>
                </a:moveTo>
                <a:lnTo>
                  <a:pt x="0" y="29327"/>
                </a:lnTo>
              </a:path>
            </a:pathLst>
          </a:custGeom>
          <a:ln w="7321">
            <a:solidFill>
              <a:srgbClr val="40404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12171" y="1054905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 h="0">
                <a:moveTo>
                  <a:pt x="0" y="0"/>
                </a:moveTo>
                <a:lnTo>
                  <a:pt x="29284" y="0"/>
                </a:lnTo>
              </a:path>
            </a:pathLst>
          </a:custGeom>
          <a:ln w="66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26982" y="1432167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4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68750" y="1945395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866253" y="2465896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76071" y="2979123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00531" y="3499683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961429" y="5054031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961429" y="5567258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35744" y="911614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4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563038" y="1432167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4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448946" y="1945395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07347" y="2465896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478230" y="2979123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492873" y="3499683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847335" y="4533471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60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697866" y="5054031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92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789381" y="5567258"/>
            <a:ext cx="0" cy="146685"/>
          </a:xfrm>
          <a:custGeom>
            <a:avLst/>
            <a:gdLst/>
            <a:ahLst/>
            <a:cxnLst/>
            <a:rect l="l" t="t" r="r" b="b"/>
            <a:pathLst>
              <a:path w="0" h="146685">
                <a:moveTo>
                  <a:pt x="0" y="0"/>
                </a:moveTo>
                <a:lnTo>
                  <a:pt x="0" y="146636"/>
                </a:lnTo>
              </a:path>
            </a:pathLst>
          </a:custGeom>
          <a:ln w="2196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358045" y="1051560"/>
            <a:ext cx="146685" cy="6985"/>
          </a:xfrm>
          <a:custGeom>
            <a:avLst/>
            <a:gdLst/>
            <a:ahLst/>
            <a:cxnLst/>
            <a:rect l="l" t="t" r="r" b="b"/>
            <a:pathLst>
              <a:path w="146685" h="6984">
                <a:moveTo>
                  <a:pt x="0" y="6691"/>
                </a:moveTo>
                <a:lnTo>
                  <a:pt x="146423" y="6691"/>
                </a:lnTo>
                <a:lnTo>
                  <a:pt x="146423" y="0"/>
                </a:lnTo>
                <a:lnTo>
                  <a:pt x="0" y="0"/>
                </a:lnTo>
                <a:lnTo>
                  <a:pt x="0" y="6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921776" y="1432167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5" h="146684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639297" y="1945395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63588" y="2465896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646618" y="297912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719830" y="3499683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56436" y="5054031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00363" y="5567258"/>
            <a:ext cx="146685" cy="146685"/>
          </a:xfrm>
          <a:custGeom>
            <a:avLst/>
            <a:gdLst/>
            <a:ahLst/>
            <a:cxnLst/>
            <a:rect l="l" t="t" r="r" b="b"/>
            <a:pathLst>
              <a:path w="146684" h="146685">
                <a:moveTo>
                  <a:pt x="0" y="0"/>
                </a:moveTo>
                <a:lnTo>
                  <a:pt x="0" y="146636"/>
                </a:lnTo>
                <a:lnTo>
                  <a:pt x="146423" y="146636"/>
                </a:lnTo>
                <a:lnTo>
                  <a:pt x="1464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84669" y="796290"/>
            <a:ext cx="0" cy="3737610"/>
          </a:xfrm>
          <a:custGeom>
            <a:avLst/>
            <a:gdLst/>
            <a:ahLst/>
            <a:cxnLst/>
            <a:rect l="l" t="t" r="r" b="b"/>
            <a:pathLst>
              <a:path w="0" h="3737610">
                <a:moveTo>
                  <a:pt x="0" y="0"/>
                </a:moveTo>
                <a:lnTo>
                  <a:pt x="0" y="3737610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884669" y="4678679"/>
            <a:ext cx="0" cy="1330960"/>
          </a:xfrm>
          <a:custGeom>
            <a:avLst/>
            <a:gdLst/>
            <a:ahLst/>
            <a:cxnLst/>
            <a:rect l="l" t="t" r="r" b="b"/>
            <a:pathLst>
              <a:path w="0" h="1330960">
                <a:moveTo>
                  <a:pt x="0" y="0"/>
                </a:moveTo>
                <a:lnTo>
                  <a:pt x="0" y="1330858"/>
                </a:lnTo>
              </a:path>
            </a:pathLst>
          </a:custGeom>
          <a:ln w="952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491990" y="5909309"/>
            <a:ext cx="4791075" cy="0"/>
          </a:xfrm>
          <a:custGeom>
            <a:avLst/>
            <a:gdLst/>
            <a:ahLst/>
            <a:cxnLst/>
            <a:rect l="l" t="t" r="r" b="b"/>
            <a:pathLst>
              <a:path w="4791075" h="0">
                <a:moveTo>
                  <a:pt x="0" y="0"/>
                </a:moveTo>
                <a:lnTo>
                  <a:pt x="47910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6819645" y="6044247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530465" y="6044247"/>
            <a:ext cx="3225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100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321293" y="6044247"/>
            <a:ext cx="3238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latin typeface="Arial"/>
                <a:cs typeface="Arial"/>
              </a:rPr>
              <a:t>200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122029" y="6044247"/>
            <a:ext cx="3225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300</a:t>
            </a:r>
            <a:endParaRPr sz="13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499609" y="5909309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276850" y="5909309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084570" y="5909309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692390" y="5909309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484869" y="5894070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269730" y="5909309"/>
            <a:ext cx="0" cy="152400"/>
          </a:xfrm>
          <a:custGeom>
            <a:avLst/>
            <a:gdLst/>
            <a:ahLst/>
            <a:cxnLst/>
            <a:rect l="l" t="t" r="r" b="b"/>
            <a:pathLst>
              <a:path w="0" h="152400">
                <a:moveTo>
                  <a:pt x="0" y="152399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644390" y="6305550"/>
            <a:ext cx="1438275" cy="76200"/>
          </a:xfrm>
          <a:custGeom>
            <a:avLst/>
            <a:gdLst/>
            <a:ahLst/>
            <a:cxnLst/>
            <a:rect l="l" t="t" r="r" b="b"/>
            <a:pathLst>
              <a:path w="14382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43827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438275" h="76200">
                <a:moveTo>
                  <a:pt x="1438021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438021" y="44450"/>
                </a:lnTo>
                <a:lnTo>
                  <a:pt x="143802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7692390" y="6320790"/>
            <a:ext cx="1459230" cy="76200"/>
          </a:xfrm>
          <a:custGeom>
            <a:avLst/>
            <a:gdLst/>
            <a:ahLst/>
            <a:cxnLst/>
            <a:rect l="l" t="t" r="r" b="b"/>
            <a:pathLst>
              <a:path w="1459229" h="76200">
                <a:moveTo>
                  <a:pt x="1382521" y="0"/>
                </a:moveTo>
                <a:lnTo>
                  <a:pt x="1382521" y="76200"/>
                </a:lnTo>
                <a:lnTo>
                  <a:pt x="1446021" y="44450"/>
                </a:lnTo>
                <a:lnTo>
                  <a:pt x="1395221" y="44450"/>
                </a:lnTo>
                <a:lnTo>
                  <a:pt x="1395221" y="31750"/>
                </a:lnTo>
                <a:lnTo>
                  <a:pt x="1446021" y="31750"/>
                </a:lnTo>
                <a:lnTo>
                  <a:pt x="1382521" y="0"/>
                </a:lnTo>
                <a:close/>
              </a:path>
              <a:path w="1459229" h="76200">
                <a:moveTo>
                  <a:pt x="1382521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382521" y="44450"/>
                </a:lnTo>
                <a:lnTo>
                  <a:pt x="1382521" y="31750"/>
                </a:lnTo>
                <a:close/>
              </a:path>
              <a:path w="1459229" h="76200">
                <a:moveTo>
                  <a:pt x="1446021" y="31750"/>
                </a:moveTo>
                <a:lnTo>
                  <a:pt x="1395221" y="31750"/>
                </a:lnTo>
                <a:lnTo>
                  <a:pt x="1395221" y="44450"/>
                </a:lnTo>
                <a:lnTo>
                  <a:pt x="1446021" y="44450"/>
                </a:lnTo>
                <a:lnTo>
                  <a:pt x="1458721" y="38100"/>
                </a:lnTo>
                <a:lnTo>
                  <a:pt x="1446021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4281551" y="6044247"/>
            <a:ext cx="2418080" cy="802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130"/>
              </a:spcBef>
              <a:tabLst>
                <a:tab pos="819150" algn="l"/>
                <a:tab pos="1610360" algn="l"/>
              </a:tabLst>
            </a:pPr>
            <a:r>
              <a:rPr dirty="0" sz="1350" spc="20" b="1">
                <a:latin typeface="Arial"/>
                <a:cs typeface="Arial"/>
              </a:rPr>
              <a:t>-300	</a:t>
            </a:r>
            <a:r>
              <a:rPr dirty="0" sz="1350" spc="25" b="1">
                <a:latin typeface="Arial"/>
                <a:cs typeface="Arial"/>
              </a:rPr>
              <a:t>-200	-100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591820" marR="5080" indent="-579755">
              <a:lnSpc>
                <a:spcPct val="100000"/>
              </a:lnSpc>
            </a:pPr>
            <a:r>
              <a:rPr dirty="0" sz="1200" spc="-10" b="1">
                <a:solidFill>
                  <a:srgbClr val="6F2F9F"/>
                </a:solidFill>
                <a:latin typeface="Arial"/>
                <a:cs typeface="Arial"/>
              </a:rPr>
              <a:t>Favors </a:t>
            </a:r>
            <a:r>
              <a:rPr dirty="0" sz="1200" spc="-15" b="1">
                <a:solidFill>
                  <a:srgbClr val="6F2F9F"/>
                </a:solidFill>
                <a:latin typeface="Arial"/>
                <a:cs typeface="Arial"/>
              </a:rPr>
              <a:t>Rivaroxaban </a:t>
            </a:r>
            <a:r>
              <a:rPr dirty="0" sz="1200" b="1">
                <a:solidFill>
                  <a:srgbClr val="6F2F9F"/>
                </a:solidFill>
                <a:latin typeface="Arial"/>
                <a:cs typeface="Arial"/>
              </a:rPr>
              <a:t>2.5 </a:t>
            </a:r>
            <a:r>
              <a:rPr dirty="0" sz="1200" spc="-25" b="1">
                <a:solidFill>
                  <a:srgbClr val="6F2F9F"/>
                </a:solidFill>
                <a:latin typeface="Arial"/>
                <a:cs typeface="Arial"/>
              </a:rPr>
              <a:t>mg </a:t>
            </a:r>
            <a:r>
              <a:rPr dirty="0" sz="1200" spc="-15" b="1">
                <a:solidFill>
                  <a:srgbClr val="6F2F9F"/>
                </a:solidFill>
                <a:latin typeface="Arial"/>
                <a:cs typeface="Arial"/>
              </a:rPr>
              <a:t>twice  </a:t>
            </a:r>
            <a:r>
              <a:rPr dirty="0" sz="1200" spc="-20" b="1">
                <a:solidFill>
                  <a:srgbClr val="6F2F9F"/>
                </a:solidFill>
                <a:latin typeface="Arial"/>
                <a:cs typeface="Arial"/>
              </a:rPr>
              <a:t>daily </a:t>
            </a:r>
            <a:r>
              <a:rPr dirty="0" sz="1200" spc="-15" b="1">
                <a:solidFill>
                  <a:srgbClr val="6F2F9F"/>
                </a:solidFill>
                <a:latin typeface="Arial"/>
                <a:cs typeface="Arial"/>
              </a:rPr>
              <a:t>plus</a:t>
            </a:r>
            <a:r>
              <a:rPr dirty="0" sz="1200" spc="15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6F2F9F"/>
                </a:solidFill>
                <a:latin typeface="Arial"/>
                <a:cs typeface="Arial"/>
              </a:rPr>
              <a:t>aspirin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957819" y="6448107"/>
            <a:ext cx="105600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 marR="5080" indent="-381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Favors</a:t>
            </a:r>
            <a:r>
              <a:rPr dirty="0" sz="1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aspirin 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monotherapy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210175" y="621601"/>
            <a:ext cx="43688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600" spc="5" b="1">
                <a:solidFill>
                  <a:srgbClr val="336600"/>
                </a:solidFill>
                <a:latin typeface="Arial"/>
                <a:cs typeface="Arial"/>
              </a:rPr>
              <a:t>181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13678" y="1201102"/>
            <a:ext cx="3746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0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350" spc="-35" b="1">
                <a:solidFill>
                  <a:srgbClr val="336600"/>
                </a:solidFill>
                <a:latin typeface="Arial"/>
                <a:cs typeface="Arial"/>
              </a:rPr>
              <a:t>1</a:t>
            </a:r>
            <a:r>
              <a:rPr dirty="0" sz="1350" spc="20" b="1">
                <a:solidFill>
                  <a:srgbClr val="336600"/>
                </a:solidFill>
                <a:latin typeface="Arial"/>
                <a:cs typeface="Arial"/>
              </a:rPr>
              <a:t>1</a:t>
            </a:r>
            <a:r>
              <a:rPr dirty="0" sz="1350" spc="15" b="1">
                <a:solidFill>
                  <a:srgbClr val="3366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69709" y="1709737"/>
            <a:ext cx="2844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20</a:t>
            </a:r>
            <a:endParaRPr sz="13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384671" y="2219007"/>
            <a:ext cx="2844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42</a:t>
            </a:r>
            <a:endParaRPr sz="13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569709" y="2727642"/>
            <a:ext cx="2844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19</a:t>
            </a:r>
            <a:endParaRPr sz="13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624319" y="3268281"/>
            <a:ext cx="28448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350" spc="25" b="1">
                <a:solidFill>
                  <a:srgbClr val="336600"/>
                </a:solidFill>
                <a:latin typeface="Arial"/>
                <a:cs typeface="Arial"/>
              </a:rPr>
              <a:t>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005066" y="4286885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C00000"/>
                </a:solidFill>
                <a:latin typeface="Arial"/>
                <a:cs typeface="Arial"/>
              </a:rPr>
              <a:t>29</a:t>
            </a:r>
            <a:endParaRPr sz="1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707505" y="4799647"/>
            <a:ext cx="1841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1350" spc="15" b="1">
                <a:solidFill>
                  <a:srgbClr val="C00000"/>
                </a:solidFill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816090" y="530479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solidFill>
                  <a:srgbClr val="C00000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53463" y="817181"/>
            <a:ext cx="2856230" cy="7156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336600"/>
                </a:solidFill>
                <a:latin typeface="Arial"/>
                <a:cs typeface="Arial"/>
              </a:rPr>
              <a:t>Primary </a:t>
            </a:r>
            <a:r>
              <a:rPr dirty="0" sz="1800" b="1">
                <a:solidFill>
                  <a:srgbClr val="336600"/>
                </a:solidFill>
                <a:latin typeface="Arial"/>
                <a:cs typeface="Arial"/>
              </a:rPr>
              <a:t>Efficacy</a:t>
            </a:r>
            <a:r>
              <a:rPr dirty="0" sz="1800" spc="-11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336600"/>
                </a:solidFill>
                <a:latin typeface="Arial"/>
                <a:cs typeface="Arial"/>
              </a:rPr>
              <a:t>Outcome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dirty="0" sz="1350" spc="35" b="1">
                <a:latin typeface="Arial"/>
                <a:cs typeface="Arial"/>
              </a:rPr>
              <a:t>Acute </a:t>
            </a:r>
            <a:r>
              <a:rPr dirty="0" sz="1350" b="1">
                <a:latin typeface="Arial"/>
                <a:cs typeface="Arial"/>
              </a:rPr>
              <a:t>Limb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Ischemia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553463" y="1820544"/>
            <a:ext cx="326644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Major Amputation </a:t>
            </a:r>
            <a:r>
              <a:rPr dirty="0" sz="1350" spc="10" b="1">
                <a:latin typeface="Arial"/>
                <a:cs typeface="Arial"/>
              </a:rPr>
              <a:t>of </a:t>
            </a:r>
            <a:r>
              <a:rPr dirty="0" sz="1350" spc="20" b="1">
                <a:latin typeface="Arial"/>
                <a:cs typeface="Arial"/>
              </a:rPr>
              <a:t>Vascular</a:t>
            </a:r>
            <a:r>
              <a:rPr dirty="0" sz="1350" spc="-12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Etiology</a:t>
            </a:r>
            <a:endParaRPr sz="135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553463" y="2344419"/>
            <a:ext cx="180721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5" b="1">
                <a:latin typeface="Arial"/>
                <a:cs typeface="Arial"/>
              </a:rPr>
              <a:t>Myocardial</a:t>
            </a:r>
            <a:r>
              <a:rPr dirty="0" sz="1350" spc="120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Infarction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553463" y="2868294"/>
            <a:ext cx="137858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5" b="1">
                <a:latin typeface="Arial"/>
                <a:cs typeface="Arial"/>
              </a:rPr>
              <a:t>Ischemic</a:t>
            </a:r>
            <a:r>
              <a:rPr dirty="0" sz="1350" spc="5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Stroke</a:t>
            </a:r>
            <a:endParaRPr sz="13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553463" y="3392170"/>
            <a:ext cx="185229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Cardiovascular</a:t>
            </a:r>
            <a:r>
              <a:rPr dirty="0" sz="1350" spc="-10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Death</a:t>
            </a:r>
            <a:endParaRPr sz="135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53463" y="4413567"/>
            <a:ext cx="27800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Principal </a:t>
            </a:r>
            <a:r>
              <a:rPr dirty="0" sz="1800" spc="5" b="1">
                <a:solidFill>
                  <a:srgbClr val="C00000"/>
                </a:solidFill>
                <a:latin typeface="Arial"/>
                <a:cs typeface="Arial"/>
              </a:rPr>
              <a:t>Safety</a:t>
            </a:r>
            <a:r>
              <a:rPr dirty="0" sz="18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Outcome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553463" y="4954523"/>
            <a:ext cx="20637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Intracranial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Hemorrhage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553463" y="5478462"/>
            <a:ext cx="12509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Fatal</a:t>
            </a:r>
            <a:r>
              <a:rPr dirty="0" sz="1350" spc="-60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Bleeding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8763381" y="821054"/>
            <a:ext cx="8223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(-269 –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-94)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758555" y="1291907"/>
            <a:ext cx="8223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(-165 –</a:t>
            </a:r>
            <a:r>
              <a:rPr dirty="0" sz="1200" spc="-9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-56)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827134" y="1815782"/>
            <a:ext cx="685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Arial"/>
                <a:cs typeface="Arial"/>
              </a:rPr>
              <a:t>(-53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1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12)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842375" y="2339657"/>
            <a:ext cx="6546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Arial"/>
                <a:cs typeface="Arial"/>
              </a:rPr>
              <a:t>(-84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-1)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827134" y="2863532"/>
            <a:ext cx="685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Arial"/>
                <a:cs typeface="Arial"/>
              </a:rPr>
              <a:t>(-50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1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13)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827134" y="3387407"/>
            <a:ext cx="68580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Arial"/>
                <a:cs typeface="Arial"/>
              </a:rPr>
              <a:t>(-48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14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28)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871839" y="4417441"/>
            <a:ext cx="601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" b="1">
                <a:latin typeface="Arial"/>
                <a:cs typeface="Arial"/>
              </a:rPr>
              <a:t>(-2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60)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834755" y="4935854"/>
            <a:ext cx="678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Arial"/>
                <a:cs typeface="Arial"/>
              </a:rPr>
              <a:t>(-22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11)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834755" y="5459729"/>
            <a:ext cx="678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 b="1">
                <a:latin typeface="Arial"/>
                <a:cs typeface="Arial"/>
              </a:rPr>
              <a:t>(-10 </a:t>
            </a:r>
            <a:r>
              <a:rPr dirty="0" sz="1200" b="1">
                <a:latin typeface="Arial"/>
                <a:cs typeface="Arial"/>
              </a:rPr>
              <a:t>–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11)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724400" y="906780"/>
            <a:ext cx="1417320" cy="144780"/>
          </a:xfrm>
          <a:custGeom>
            <a:avLst/>
            <a:gdLst/>
            <a:ahLst/>
            <a:cxnLst/>
            <a:rect l="l" t="t" r="r" b="b"/>
            <a:pathLst>
              <a:path w="1417320" h="144780">
                <a:moveTo>
                  <a:pt x="0" y="144779"/>
                </a:moveTo>
                <a:lnTo>
                  <a:pt x="1417320" y="144779"/>
                </a:lnTo>
                <a:lnTo>
                  <a:pt x="1417320" y="0"/>
                </a:lnTo>
                <a:lnTo>
                  <a:pt x="0" y="0"/>
                </a:lnTo>
                <a:lnTo>
                  <a:pt x="0" y="144779"/>
                </a:lnTo>
                <a:close/>
              </a:path>
            </a:pathLst>
          </a:custGeom>
          <a:solidFill>
            <a:srgbClr val="00AF50">
              <a:alpha val="5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850380" y="4533900"/>
            <a:ext cx="518159" cy="144780"/>
          </a:xfrm>
          <a:custGeom>
            <a:avLst/>
            <a:gdLst/>
            <a:ahLst/>
            <a:cxnLst/>
            <a:rect l="l" t="t" r="r" b="b"/>
            <a:pathLst>
              <a:path w="518159" h="144779">
                <a:moveTo>
                  <a:pt x="0" y="144780"/>
                </a:moveTo>
                <a:lnTo>
                  <a:pt x="518159" y="144780"/>
                </a:lnTo>
                <a:lnTo>
                  <a:pt x="518159" y="0"/>
                </a:lnTo>
                <a:lnTo>
                  <a:pt x="0" y="0"/>
                </a:lnTo>
                <a:lnTo>
                  <a:pt x="0" y="144780"/>
                </a:lnTo>
                <a:close/>
              </a:path>
            </a:pathLst>
          </a:custGeom>
          <a:solidFill>
            <a:srgbClr val="C00000">
              <a:alpha val="5294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577339" y="4046220"/>
            <a:ext cx="8006715" cy="0"/>
          </a:xfrm>
          <a:custGeom>
            <a:avLst/>
            <a:gdLst/>
            <a:ahLst/>
            <a:cxnLst/>
            <a:rect l="l" t="t" r="r" b="b"/>
            <a:pathLst>
              <a:path w="8006715" h="0">
                <a:moveTo>
                  <a:pt x="0" y="0"/>
                </a:moveTo>
                <a:lnTo>
                  <a:pt x="8006460" y="0"/>
                </a:lnTo>
              </a:path>
            </a:pathLst>
          </a:custGeom>
          <a:ln w="15875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1397253" y="6516052"/>
            <a:ext cx="24320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 i="1">
                <a:latin typeface="Arial"/>
                <a:cs typeface="Arial"/>
              </a:rPr>
              <a:t>*Efficacy </a:t>
            </a:r>
            <a:r>
              <a:rPr dirty="0" sz="1200" spc="-10" b="1" i="1">
                <a:latin typeface="Arial"/>
                <a:cs typeface="Arial"/>
              </a:rPr>
              <a:t>and safety</a:t>
            </a:r>
            <a:r>
              <a:rPr dirty="0" sz="1200" spc="95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on-treatment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184" y="8255"/>
            <a:ext cx="518731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5"/>
              <a:t>Summary </a:t>
            </a:r>
            <a:r>
              <a:rPr dirty="0" sz="3600"/>
              <a:t>&amp;</a:t>
            </a:r>
            <a:r>
              <a:rPr dirty="0" sz="3600" spc="-5"/>
              <a:t> </a:t>
            </a:r>
            <a:r>
              <a:rPr dirty="0" sz="3600"/>
              <a:t>Conclusion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03555" y="815657"/>
            <a:ext cx="10828020" cy="54463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55600" marR="5080" indent="-342900">
              <a:lnSpc>
                <a:spcPct val="102699"/>
              </a:lnSpc>
              <a:spcBef>
                <a:spcPts val="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symptomatic </a:t>
            </a:r>
            <a:r>
              <a:rPr dirty="0" u="heavy" sz="1950" spc="-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PAD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revascularization</a:t>
            </a:r>
            <a:r>
              <a:rPr dirty="0" sz="1950" spc="5" b="1">
                <a:latin typeface="Arial"/>
                <a:cs typeface="Arial"/>
              </a:rPr>
              <a:t>,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~1 in </a:t>
            </a:r>
            <a:r>
              <a:rPr dirty="0" u="heavy" sz="195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</a:t>
            </a:r>
            <a:r>
              <a:rPr dirty="0" sz="1950" spc="15" b="1">
                <a:latin typeface="Arial"/>
                <a:cs typeface="Arial"/>
              </a:rPr>
              <a:t> have </a:t>
            </a:r>
            <a:r>
              <a:rPr dirty="0" sz="1950" spc="5" b="1">
                <a:latin typeface="Arial"/>
                <a:cs typeface="Arial"/>
              </a:rPr>
              <a:t>acute limb </a:t>
            </a:r>
            <a:r>
              <a:rPr dirty="0" sz="1950" b="1">
                <a:latin typeface="Arial"/>
                <a:cs typeface="Arial"/>
              </a:rPr>
              <a:t>ischemia, </a:t>
            </a:r>
            <a:r>
              <a:rPr dirty="0" sz="1950" spc="5" b="1">
                <a:latin typeface="Arial"/>
                <a:cs typeface="Arial"/>
              </a:rPr>
              <a:t>major  </a:t>
            </a:r>
            <a:r>
              <a:rPr dirty="0" sz="1950" b="1">
                <a:latin typeface="Arial"/>
                <a:cs typeface="Arial"/>
              </a:rPr>
              <a:t>amputation </a:t>
            </a:r>
            <a:r>
              <a:rPr dirty="0" sz="1950" spc="5" b="1">
                <a:latin typeface="Arial"/>
                <a:cs typeface="Arial"/>
              </a:rPr>
              <a:t>of </a:t>
            </a:r>
            <a:r>
              <a:rPr dirty="0" sz="1950" b="1">
                <a:latin typeface="Arial"/>
                <a:cs typeface="Arial"/>
              </a:rPr>
              <a:t>vascular </a:t>
            </a:r>
            <a:r>
              <a:rPr dirty="0" sz="1950" spc="5" b="1">
                <a:latin typeface="Arial"/>
                <a:cs typeface="Arial"/>
              </a:rPr>
              <a:t>etiology, </a:t>
            </a:r>
            <a:r>
              <a:rPr dirty="0" sz="1950" spc="35" b="1">
                <a:latin typeface="Arial"/>
                <a:cs typeface="Arial"/>
              </a:rPr>
              <a:t>MI, </a:t>
            </a:r>
            <a:r>
              <a:rPr dirty="0" sz="1950" spc="-5" b="1">
                <a:latin typeface="Arial"/>
                <a:cs typeface="Arial"/>
              </a:rPr>
              <a:t>ischemic </a:t>
            </a:r>
            <a:r>
              <a:rPr dirty="0" sz="1950" spc="5" b="1">
                <a:latin typeface="Arial"/>
                <a:cs typeface="Arial"/>
              </a:rPr>
              <a:t>stroke or </a:t>
            </a:r>
            <a:r>
              <a:rPr dirty="0" sz="1950" b="1">
                <a:latin typeface="Arial"/>
                <a:cs typeface="Arial"/>
              </a:rPr>
              <a:t>cardiovascular death at </a:t>
            </a:r>
            <a:r>
              <a:rPr dirty="0" sz="1950" spc="15" b="1">
                <a:latin typeface="Arial"/>
                <a:cs typeface="Arial"/>
              </a:rPr>
              <a:t>3</a:t>
            </a:r>
            <a:r>
              <a:rPr dirty="0" sz="1950" spc="-355" b="1">
                <a:latin typeface="Arial"/>
                <a:cs typeface="Arial"/>
              </a:rPr>
              <a:t> </a:t>
            </a:r>
            <a:r>
              <a:rPr dirty="0" sz="1950" spc="10" b="1">
                <a:latin typeface="Arial"/>
                <a:cs typeface="Arial"/>
              </a:rPr>
              <a:t>years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950" spc="5" b="1">
                <a:latin typeface="Arial"/>
                <a:cs typeface="Arial"/>
              </a:rPr>
              <a:t>In this population and </a:t>
            </a:r>
            <a:r>
              <a:rPr dirty="0" sz="1950" b="1">
                <a:latin typeface="Arial"/>
                <a:cs typeface="Arial"/>
              </a:rPr>
              <a:t>setting,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rivaroxaban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2.5 </a:t>
            </a:r>
            <a:r>
              <a:rPr dirty="0" u="heavy" sz="19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mg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twice daily with aspirin</a:t>
            </a:r>
            <a:r>
              <a:rPr dirty="0" sz="1950" b="1">
                <a:latin typeface="Arial"/>
                <a:cs typeface="Arial"/>
              </a:rPr>
              <a:t> compared</a:t>
            </a:r>
            <a:r>
              <a:rPr dirty="0" sz="1950" spc="385" b="1">
                <a:latin typeface="Arial"/>
                <a:cs typeface="Arial"/>
              </a:rPr>
              <a:t> </a:t>
            </a:r>
            <a:r>
              <a:rPr dirty="0" sz="1950" spc="10" b="1">
                <a:latin typeface="Arial"/>
                <a:cs typeface="Arial"/>
              </a:rPr>
              <a:t>to</a:t>
            </a:r>
            <a:endParaRPr sz="195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dirty="0" sz="1950" b="1">
                <a:latin typeface="Arial"/>
                <a:cs typeface="Arial"/>
              </a:rPr>
              <a:t>aspirin</a:t>
            </a:r>
            <a:r>
              <a:rPr dirty="0" sz="1950" spc="9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alone: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50">
              <a:latin typeface="Arial"/>
              <a:cs typeface="Arial"/>
            </a:endParaRPr>
          </a:p>
          <a:p>
            <a:pPr lvl="1" marL="873760" indent="-457834">
              <a:lnSpc>
                <a:spcPct val="100000"/>
              </a:lnSpc>
              <a:buFont typeface="Wingdings"/>
              <a:buChar char=""/>
              <a:tabLst>
                <a:tab pos="873760" algn="l"/>
                <a:tab pos="874394" algn="l"/>
              </a:tabLst>
            </a:pPr>
            <a:r>
              <a:rPr dirty="0" u="heavy" sz="195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Significantly </a:t>
            </a: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reduces </a:t>
            </a:r>
            <a:r>
              <a:rPr dirty="0" u="heavy" sz="195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this risk</a:t>
            </a:r>
            <a:r>
              <a:rPr dirty="0" sz="1950" spc="15" b="1" i="1">
                <a:latin typeface="Arial"/>
                <a:cs typeface="Arial"/>
              </a:rPr>
              <a:t> with…</a:t>
            </a:r>
            <a:endParaRPr sz="1950">
              <a:latin typeface="Arial"/>
              <a:cs typeface="Arial"/>
            </a:endParaRPr>
          </a:p>
          <a:p>
            <a:pPr lvl="2" marL="1331595" indent="-457834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330960" algn="l"/>
                <a:tab pos="1331595" algn="l"/>
              </a:tabLst>
            </a:pPr>
            <a:r>
              <a:rPr dirty="0" sz="1950" spc="5" b="1" i="1">
                <a:latin typeface="Arial"/>
                <a:cs typeface="Arial"/>
              </a:rPr>
              <a:t>Benefits </a:t>
            </a:r>
            <a:r>
              <a:rPr dirty="0" sz="1950" b="1" i="1">
                <a:latin typeface="Arial"/>
                <a:cs typeface="Arial"/>
              </a:rPr>
              <a:t>apparent </a:t>
            </a:r>
            <a:r>
              <a:rPr dirty="0" u="heavy" sz="195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early and continued </a:t>
            </a: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</a:t>
            </a:r>
            <a:r>
              <a:rPr dirty="0" u="heavy" sz="1950" spc="-32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time</a:t>
            </a:r>
            <a:endParaRPr sz="1950">
              <a:latin typeface="Arial"/>
              <a:cs typeface="Arial"/>
            </a:endParaRPr>
          </a:p>
          <a:p>
            <a:pPr lvl="2" marL="1331595" indent="-457834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1330960" algn="l"/>
                <a:tab pos="1331595" algn="l"/>
              </a:tabLst>
            </a:pP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Consistent benefit across major</a:t>
            </a:r>
            <a:r>
              <a:rPr dirty="0" u="heavy" sz="1950" spc="1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subgroups</a:t>
            </a:r>
            <a:endParaRPr sz="1950">
              <a:latin typeface="Arial"/>
              <a:cs typeface="Arial"/>
            </a:endParaRPr>
          </a:p>
          <a:p>
            <a:pPr lvl="2" marL="1331595" indent="-457834">
              <a:lnSpc>
                <a:spcPct val="100000"/>
              </a:lnSpc>
              <a:spcBef>
                <a:spcPts val="545"/>
              </a:spcBef>
              <a:buFont typeface="Arial"/>
              <a:buChar char="•"/>
              <a:tabLst>
                <a:tab pos="1330960" algn="l"/>
                <a:tab pos="1331595" algn="l"/>
              </a:tabLst>
            </a:pPr>
            <a:r>
              <a:rPr dirty="0" sz="1950" spc="10" b="1" i="1">
                <a:latin typeface="Arial"/>
                <a:cs typeface="Arial"/>
              </a:rPr>
              <a:t>Broad </a:t>
            </a:r>
            <a:r>
              <a:rPr dirty="0" sz="1950" b="1" i="1">
                <a:latin typeface="Arial"/>
                <a:cs typeface="Arial"/>
              </a:rPr>
              <a:t>benefits including </a:t>
            </a: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reductions </a:t>
            </a:r>
            <a:r>
              <a:rPr dirty="0" u="heavy" sz="195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 </a:t>
            </a: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unplanned index limb</a:t>
            </a:r>
            <a:r>
              <a:rPr dirty="0" u="heavy" sz="1950" spc="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revascularization</a:t>
            </a:r>
            <a:endParaRPr sz="195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lvl="1" marL="873760" marR="240665" indent="-457834">
              <a:lnSpc>
                <a:spcPct val="102699"/>
              </a:lnSpc>
              <a:buFont typeface="Wingdings"/>
              <a:buChar char=""/>
              <a:tabLst>
                <a:tab pos="873760" algn="l"/>
                <a:tab pos="874394" algn="l"/>
              </a:tabLst>
            </a:pPr>
            <a:r>
              <a:rPr dirty="0" u="heavy" sz="1950" spc="-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Increases </a:t>
            </a:r>
            <a:r>
              <a:rPr dirty="0" u="heavy" sz="1950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bleeding:</a:t>
            </a:r>
            <a:r>
              <a:rPr dirty="0" sz="1950" b="1" i="1">
                <a:latin typeface="Arial"/>
                <a:cs typeface="Arial"/>
              </a:rPr>
              <a:t> </a:t>
            </a:r>
            <a:r>
              <a:rPr dirty="0" sz="1950" spc="5" b="1" i="1">
                <a:latin typeface="Arial"/>
                <a:cs typeface="Arial"/>
              </a:rPr>
              <a:t>in </a:t>
            </a:r>
            <a:r>
              <a:rPr dirty="0" sz="1950" spc="25" b="1" i="1">
                <a:latin typeface="Arial"/>
                <a:cs typeface="Arial"/>
              </a:rPr>
              <a:t>VOYAGER </a:t>
            </a:r>
            <a:r>
              <a:rPr dirty="0" sz="1950" spc="20" b="1" i="1">
                <a:latin typeface="Arial"/>
                <a:cs typeface="Arial"/>
              </a:rPr>
              <a:t>PAD, </a:t>
            </a:r>
            <a:r>
              <a:rPr dirty="0" sz="1950" spc="5" b="1" i="1">
                <a:latin typeface="Arial"/>
                <a:cs typeface="Arial"/>
              </a:rPr>
              <a:t>there </a:t>
            </a:r>
            <a:r>
              <a:rPr dirty="0" sz="1950" spc="15" b="1" i="1">
                <a:latin typeface="Arial"/>
                <a:cs typeface="Arial"/>
              </a:rPr>
              <a:t>was a </a:t>
            </a:r>
            <a:r>
              <a:rPr dirty="0" sz="1950" b="1" i="1">
                <a:latin typeface="Arial"/>
                <a:cs typeface="Arial"/>
              </a:rPr>
              <a:t>numerical increase </a:t>
            </a:r>
            <a:r>
              <a:rPr dirty="0" sz="1950" spc="5" b="1" i="1">
                <a:latin typeface="Arial"/>
                <a:cs typeface="Arial"/>
              </a:rPr>
              <a:t>in </a:t>
            </a:r>
            <a:r>
              <a:rPr dirty="0" sz="1950" spc="30" b="1" i="1">
                <a:latin typeface="Arial"/>
                <a:cs typeface="Arial"/>
              </a:rPr>
              <a:t>TIMI  </a:t>
            </a:r>
            <a:r>
              <a:rPr dirty="0" sz="1950" b="1" i="1">
                <a:latin typeface="Arial"/>
                <a:cs typeface="Arial"/>
              </a:rPr>
              <a:t>major bleeding </a:t>
            </a:r>
            <a:r>
              <a:rPr dirty="0" sz="1950" spc="5" b="1" i="1">
                <a:latin typeface="Arial"/>
                <a:cs typeface="Arial"/>
              </a:rPr>
              <a:t>and </a:t>
            </a:r>
            <a:r>
              <a:rPr dirty="0" sz="1950" b="1" i="1">
                <a:latin typeface="Arial"/>
                <a:cs typeface="Arial"/>
              </a:rPr>
              <a:t>significantly increased </a:t>
            </a:r>
            <a:r>
              <a:rPr dirty="0" sz="1950" spc="-5" b="1" i="1">
                <a:latin typeface="Arial"/>
                <a:cs typeface="Arial"/>
              </a:rPr>
              <a:t>ISTH </a:t>
            </a:r>
            <a:r>
              <a:rPr dirty="0" sz="1950" b="1" i="1">
                <a:latin typeface="Arial"/>
                <a:cs typeface="Arial"/>
              </a:rPr>
              <a:t>major bleeding </a:t>
            </a:r>
            <a:r>
              <a:rPr dirty="0" sz="1950" spc="5" b="1" i="1">
                <a:latin typeface="Arial"/>
                <a:cs typeface="Arial"/>
              </a:rPr>
              <a:t>but </a:t>
            </a:r>
            <a:r>
              <a:rPr dirty="0" sz="1950" spc="10" b="1" i="1">
                <a:latin typeface="Arial"/>
                <a:cs typeface="Arial"/>
              </a:rPr>
              <a:t>no </a:t>
            </a:r>
            <a:r>
              <a:rPr dirty="0" sz="1950" spc="-5" b="1" i="1">
                <a:latin typeface="Arial"/>
                <a:cs typeface="Arial"/>
              </a:rPr>
              <a:t>excess </a:t>
            </a:r>
            <a:r>
              <a:rPr dirty="0" sz="1950" spc="5" b="1" i="1">
                <a:latin typeface="Arial"/>
                <a:cs typeface="Arial"/>
              </a:rPr>
              <a:t>in  </a:t>
            </a:r>
            <a:r>
              <a:rPr dirty="0" sz="1950" b="1" i="1">
                <a:latin typeface="Arial"/>
                <a:cs typeface="Arial"/>
              </a:rPr>
              <a:t>intracranial </a:t>
            </a:r>
            <a:r>
              <a:rPr dirty="0" sz="1950" spc="5" b="1" i="1">
                <a:latin typeface="Arial"/>
                <a:cs typeface="Arial"/>
              </a:rPr>
              <a:t>or </a:t>
            </a:r>
            <a:r>
              <a:rPr dirty="0" sz="1950" b="1" i="1">
                <a:latin typeface="Arial"/>
                <a:cs typeface="Arial"/>
              </a:rPr>
              <a:t>fatal</a:t>
            </a:r>
            <a:r>
              <a:rPr dirty="0" sz="1950" spc="-229" b="1" i="1">
                <a:latin typeface="Arial"/>
                <a:cs typeface="Arial"/>
              </a:rPr>
              <a:t> </a:t>
            </a:r>
            <a:r>
              <a:rPr dirty="0" sz="1950" b="1" i="1">
                <a:latin typeface="Arial"/>
                <a:cs typeface="Arial"/>
              </a:rPr>
              <a:t>bleeding</a:t>
            </a:r>
            <a:endParaRPr sz="19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"/>
            </a:pPr>
            <a:endParaRPr sz="2150">
              <a:latin typeface="Arial"/>
              <a:cs typeface="Arial"/>
            </a:endParaRPr>
          </a:p>
          <a:p>
            <a:pPr lvl="1" marL="873760" marR="681990" indent="-457834">
              <a:lnSpc>
                <a:spcPct val="102699"/>
              </a:lnSpc>
              <a:buFont typeface="Wingdings"/>
              <a:buChar char=""/>
              <a:tabLst>
                <a:tab pos="873760" algn="l"/>
                <a:tab pos="874394" algn="l"/>
              </a:tabLst>
            </a:pPr>
            <a:r>
              <a:rPr dirty="0" sz="1950" spc="5" b="1" i="1">
                <a:latin typeface="Arial"/>
                <a:cs typeface="Arial"/>
              </a:rPr>
              <a:t>Prevents ~6 </a:t>
            </a:r>
            <a:r>
              <a:rPr dirty="0" sz="1950" b="1" i="1">
                <a:latin typeface="Arial"/>
                <a:cs typeface="Arial"/>
              </a:rPr>
              <a:t>times </a:t>
            </a:r>
            <a:r>
              <a:rPr dirty="0" sz="1950" spc="5" b="1" i="1">
                <a:latin typeface="Arial"/>
                <a:cs typeface="Arial"/>
              </a:rPr>
              <a:t>as many </a:t>
            </a:r>
            <a:r>
              <a:rPr dirty="0" sz="1950" spc="-5" b="1" i="1">
                <a:latin typeface="Arial"/>
                <a:cs typeface="Arial"/>
              </a:rPr>
              <a:t>ischemic </a:t>
            </a:r>
            <a:r>
              <a:rPr dirty="0" sz="1950" b="1" i="1">
                <a:latin typeface="Arial"/>
                <a:cs typeface="Arial"/>
              </a:rPr>
              <a:t>events relative </a:t>
            </a:r>
            <a:r>
              <a:rPr dirty="0" sz="1950" spc="15" b="1" i="1">
                <a:latin typeface="Arial"/>
                <a:cs typeface="Arial"/>
              </a:rPr>
              <a:t>to </a:t>
            </a:r>
            <a:r>
              <a:rPr dirty="0" sz="1950" b="1" i="1">
                <a:latin typeface="Arial"/>
                <a:cs typeface="Arial"/>
              </a:rPr>
              <a:t>bleeds </a:t>
            </a:r>
            <a:r>
              <a:rPr dirty="0" sz="1950" spc="-5" b="1" i="1">
                <a:latin typeface="Arial"/>
                <a:cs typeface="Arial"/>
              </a:rPr>
              <a:t>caused </a:t>
            </a:r>
            <a:r>
              <a:rPr dirty="0" sz="1950" spc="5" b="1" i="1">
                <a:latin typeface="Arial"/>
                <a:cs typeface="Arial"/>
              </a:rPr>
              <a:t>in </a:t>
            </a:r>
            <a:r>
              <a:rPr dirty="0" sz="1950" spc="20" b="1" i="1">
                <a:latin typeface="Arial"/>
                <a:cs typeface="Arial"/>
              </a:rPr>
              <a:t>PAD  </a:t>
            </a:r>
            <a:r>
              <a:rPr dirty="0" sz="1950" b="1" i="1">
                <a:latin typeface="Arial"/>
                <a:cs typeface="Arial"/>
              </a:rPr>
              <a:t>patients after</a:t>
            </a:r>
            <a:r>
              <a:rPr dirty="0" sz="1950" spc="210" b="1" i="1">
                <a:latin typeface="Arial"/>
                <a:cs typeface="Arial"/>
              </a:rPr>
              <a:t> </a:t>
            </a:r>
            <a:r>
              <a:rPr dirty="0" sz="1950" b="1" i="1">
                <a:latin typeface="Arial"/>
                <a:cs typeface="Arial"/>
              </a:rPr>
              <a:t>revascularization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26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15985" y="397799"/>
            <a:ext cx="7843874" cy="610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6026" y="3063493"/>
            <a:ext cx="3150235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5"/>
              <a:t>Backup</a:t>
            </a:r>
            <a:r>
              <a:rPr dirty="0" sz="3600" spc="-45"/>
              <a:t> </a:t>
            </a:r>
            <a:r>
              <a:rPr dirty="0" sz="3600"/>
              <a:t>Slides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27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0310" y="6200457"/>
            <a:ext cx="1711325" cy="56070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Anand </a:t>
            </a:r>
            <a:r>
              <a:rPr dirty="0" sz="1000" b="1">
                <a:latin typeface="Arial"/>
                <a:cs typeface="Arial"/>
              </a:rPr>
              <a:t>SA </a:t>
            </a:r>
            <a:r>
              <a:rPr dirty="0" sz="1000" spc="-10" b="1">
                <a:latin typeface="Arial"/>
                <a:cs typeface="Arial"/>
              </a:rPr>
              <a:t>et </a:t>
            </a:r>
            <a:r>
              <a:rPr dirty="0" sz="1000" spc="-20" b="1">
                <a:latin typeface="Arial"/>
                <a:cs typeface="Arial"/>
              </a:rPr>
              <a:t>al. </a:t>
            </a:r>
            <a:r>
              <a:rPr dirty="0" sz="1000" spc="-15" b="1">
                <a:latin typeface="Arial"/>
                <a:cs typeface="Arial"/>
              </a:rPr>
              <a:t>Lancet</a:t>
            </a:r>
            <a:r>
              <a:rPr dirty="0" sz="1000" spc="16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algn="r" marR="50800">
              <a:lnSpc>
                <a:spcPct val="100000"/>
              </a:lnSpc>
            </a:pPr>
            <a:r>
              <a:rPr dirty="0" sz="1050" spc="10">
                <a:latin typeface="Arial"/>
                <a:cs typeface="Arial"/>
              </a:rPr>
              <a:t>28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2444" y="4293234"/>
            <a:ext cx="5917565" cy="124904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600" spc="20" b="1">
                <a:latin typeface="Arial"/>
                <a:cs typeface="Arial"/>
              </a:rPr>
              <a:t>Enriched</a:t>
            </a:r>
            <a:r>
              <a:rPr dirty="0" sz="1600" spc="-18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for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polyvascular</a:t>
            </a:r>
            <a:r>
              <a:rPr dirty="0" sz="1600" spc="-17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disease</a:t>
            </a:r>
            <a:r>
              <a:rPr dirty="0" sz="1600" spc="-15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(e.g.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CAD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in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~66%)</a:t>
            </a:r>
            <a:endParaRPr sz="1600">
              <a:latin typeface="Arial"/>
              <a:cs typeface="Arial"/>
            </a:endParaRPr>
          </a:p>
          <a:p>
            <a:pPr marL="302260" indent="-290195">
              <a:lnSpc>
                <a:spcPct val="100000"/>
              </a:lnSpc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600" spc="25" b="1">
                <a:latin typeface="Arial"/>
                <a:cs typeface="Arial"/>
              </a:rPr>
              <a:t>Broad</a:t>
            </a:r>
            <a:r>
              <a:rPr dirty="0" sz="1600" spc="-12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definition</a:t>
            </a:r>
            <a:r>
              <a:rPr dirty="0" sz="1600" spc="-114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of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spc="-40" b="1">
                <a:latin typeface="Arial"/>
                <a:cs typeface="Arial"/>
              </a:rPr>
              <a:t>PAD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(including</a:t>
            </a:r>
            <a:r>
              <a:rPr dirty="0" sz="1600" spc="-17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asymptomatic</a:t>
            </a:r>
            <a:r>
              <a:rPr dirty="0" sz="1600" spc="-150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low</a:t>
            </a:r>
            <a:r>
              <a:rPr dirty="0" sz="1600" spc="-20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ABI)</a:t>
            </a:r>
            <a:endParaRPr sz="1600">
              <a:latin typeface="Arial"/>
              <a:cs typeface="Arial"/>
            </a:endParaRPr>
          </a:p>
          <a:p>
            <a:pPr marL="302260" indent="-290195">
              <a:lnSpc>
                <a:spcPct val="100000"/>
              </a:lnSpc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600" spc="15" b="1">
                <a:latin typeface="Arial"/>
                <a:cs typeface="Arial"/>
              </a:rPr>
              <a:t>Stable</a:t>
            </a:r>
            <a:r>
              <a:rPr dirty="0" sz="1600" spc="-15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setting</a:t>
            </a:r>
            <a:endParaRPr sz="1600">
              <a:latin typeface="Arial"/>
              <a:cs typeface="Arial"/>
            </a:endParaRPr>
          </a:p>
          <a:p>
            <a:pPr marL="302260" indent="-29019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600" spc="-10" b="1">
                <a:latin typeface="Arial"/>
                <a:cs typeface="Arial"/>
              </a:rPr>
              <a:t>MACE </a:t>
            </a:r>
            <a:r>
              <a:rPr dirty="0" sz="1600" spc="25" b="1">
                <a:latin typeface="Arial"/>
                <a:cs typeface="Arial"/>
              </a:rPr>
              <a:t>primary</a:t>
            </a:r>
            <a:r>
              <a:rPr dirty="0" sz="1600" spc="-19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outcome</a:t>
            </a:r>
            <a:endParaRPr sz="1600">
              <a:latin typeface="Arial"/>
              <a:cs typeface="Arial"/>
            </a:endParaRPr>
          </a:p>
          <a:p>
            <a:pPr marL="302260" indent="-290195">
              <a:lnSpc>
                <a:spcPct val="100000"/>
              </a:lnSpc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600" spc="15" b="1">
                <a:latin typeface="Arial"/>
                <a:cs typeface="Arial"/>
              </a:rPr>
              <a:t>Clopidogrel </a:t>
            </a:r>
            <a:r>
              <a:rPr dirty="0" sz="1600" spc="25" b="1">
                <a:latin typeface="Arial"/>
                <a:cs typeface="Arial"/>
              </a:rPr>
              <a:t>not</a:t>
            </a:r>
            <a:r>
              <a:rPr dirty="0" sz="1600" spc="-345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allowed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737" y="282419"/>
            <a:ext cx="3738539" cy="4834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703008" y="266700"/>
            <a:ext cx="2871178" cy="52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26504" y="1395454"/>
            <a:ext cx="3951603" cy="25548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222230" y="1237932"/>
            <a:ext cx="148526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-30" b="1">
                <a:latin typeface="Arial"/>
                <a:cs typeface="Arial"/>
              </a:rPr>
              <a:t>In </a:t>
            </a:r>
            <a:r>
              <a:rPr dirty="0" sz="1350" spc="-20" b="1">
                <a:latin typeface="Arial"/>
                <a:cs typeface="Arial"/>
              </a:rPr>
              <a:t>PAD</a:t>
            </a:r>
            <a:r>
              <a:rPr dirty="0" sz="1350" spc="-19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Subgroup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27208" y="1669668"/>
            <a:ext cx="2076450" cy="17259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u="heavy" sz="1350" spc="5" b="1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Primary </a:t>
            </a:r>
            <a:r>
              <a:rPr dirty="0" u="heavy" sz="1350" spc="25" b="1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Endpoint</a:t>
            </a:r>
            <a:r>
              <a:rPr dirty="0" u="heavy" sz="1350" spc="70" b="1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50" spc="25" b="1">
                <a:solidFill>
                  <a:srgbClr val="336600"/>
                </a:solidFill>
                <a:uFill>
                  <a:solidFill>
                    <a:srgbClr val="336600"/>
                  </a:solidFill>
                </a:uFill>
                <a:latin typeface="Arial"/>
                <a:cs typeface="Arial"/>
              </a:rPr>
              <a:t>MACE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350" spc="30" b="1">
                <a:latin typeface="Arial"/>
                <a:cs typeface="Arial"/>
              </a:rPr>
              <a:t>HR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0.72</a:t>
            </a:r>
            <a:endParaRPr sz="1350">
              <a:latin typeface="Arial"/>
              <a:cs typeface="Arial"/>
            </a:endParaRPr>
          </a:p>
          <a:p>
            <a:pPr algn="ctr" marR="2540">
              <a:lnSpc>
                <a:spcPct val="100000"/>
              </a:lnSpc>
              <a:spcBef>
                <a:spcPts val="60"/>
              </a:spcBef>
            </a:pPr>
            <a:r>
              <a:rPr dirty="0" sz="1350" spc="15" b="1">
                <a:latin typeface="Arial"/>
                <a:cs typeface="Arial"/>
              </a:rPr>
              <a:t>(0.57-0.90)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</a:pPr>
            <a:r>
              <a:rPr dirty="0" u="heavy" sz="1350" spc="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Safety</a:t>
            </a:r>
            <a:endParaRPr sz="1350">
              <a:latin typeface="Arial"/>
              <a:cs typeface="Arial"/>
            </a:endParaRPr>
          </a:p>
          <a:p>
            <a:pPr algn="ctr" marL="172085" marR="167005">
              <a:lnSpc>
                <a:spcPts val="1680"/>
              </a:lnSpc>
              <a:spcBef>
                <a:spcPts val="65"/>
              </a:spcBef>
            </a:pPr>
            <a:r>
              <a:rPr dirty="0" sz="1350" b="1">
                <a:latin typeface="Arial"/>
                <a:cs typeface="Arial"/>
              </a:rPr>
              <a:t>ISTH </a:t>
            </a:r>
            <a:r>
              <a:rPr dirty="0" sz="1350" spc="5" b="1">
                <a:latin typeface="Arial"/>
                <a:cs typeface="Arial"/>
              </a:rPr>
              <a:t>major </a:t>
            </a:r>
            <a:r>
              <a:rPr dirty="0" sz="1350" spc="30" b="1">
                <a:latin typeface="Arial"/>
                <a:cs typeface="Arial"/>
              </a:rPr>
              <a:t>bleeding  HR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1.61</a:t>
            </a:r>
            <a:endParaRPr sz="1350">
              <a:latin typeface="Arial"/>
              <a:cs typeface="Arial"/>
            </a:endParaRPr>
          </a:p>
          <a:p>
            <a:pPr algn="ctr" marR="3810">
              <a:lnSpc>
                <a:spcPts val="1620"/>
              </a:lnSpc>
            </a:pPr>
            <a:r>
              <a:rPr dirty="0" sz="1350" spc="15" b="1">
                <a:latin typeface="Arial"/>
                <a:cs typeface="Arial"/>
              </a:rPr>
              <a:t>(1.12 –</a:t>
            </a:r>
            <a:r>
              <a:rPr dirty="0" sz="1350" spc="2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2.31)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8955" y="1020762"/>
            <a:ext cx="4693920" cy="3276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spc="-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Designed </a:t>
            </a:r>
            <a:r>
              <a:rPr dirty="0" u="heavy" sz="1950" spc="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as </a:t>
            </a:r>
            <a:r>
              <a:rPr dirty="0" u="heavy" sz="1950" spc="1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a </a:t>
            </a:r>
            <a:r>
              <a:rPr dirty="0" u="heavy" sz="1950" spc="-6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PAD </a:t>
            </a:r>
            <a:r>
              <a:rPr dirty="0" u="heavy" sz="1950" spc="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Intervention</a:t>
            </a:r>
            <a:r>
              <a:rPr dirty="0" u="heavy" sz="1950" spc="11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 </a:t>
            </a:r>
            <a:r>
              <a:rPr dirty="0" u="heavy" sz="1950" spc="15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</a:rPr>
              <a:t>Study:</a:t>
            </a:r>
            <a:endParaRPr sz="1950"/>
          </a:p>
        </p:txBody>
      </p:sp>
      <p:sp>
        <p:nvSpPr>
          <p:cNvPr id="10" name="object 10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pc="-15" i="1"/>
              <a:t>Population</a:t>
            </a:r>
            <a:r>
              <a:rPr dirty="0" u="none" spc="-15" i="1"/>
              <a:t>: </a:t>
            </a:r>
            <a:r>
              <a:rPr dirty="0" spc="-10" i="1"/>
              <a:t>symptomatic lower </a:t>
            </a:r>
            <a:r>
              <a:rPr dirty="0" i="1"/>
              <a:t>extremity </a:t>
            </a:r>
            <a:r>
              <a:rPr dirty="0" i="1"/>
              <a:t> </a:t>
            </a:r>
            <a:r>
              <a:rPr dirty="0" spc="-40"/>
              <a:t>PAD </a:t>
            </a:r>
            <a:r>
              <a:rPr dirty="0" spc="-15"/>
              <a:t>undergoing </a:t>
            </a:r>
            <a:r>
              <a:rPr dirty="0" spc="-10"/>
              <a:t>intervention</a:t>
            </a:r>
            <a:r>
              <a:rPr dirty="0" u="none" spc="-10"/>
              <a:t>, </a:t>
            </a:r>
            <a:r>
              <a:rPr dirty="0" u="none" spc="-20"/>
              <a:t>without  </a:t>
            </a:r>
            <a:r>
              <a:rPr dirty="0" u="none" spc="-5"/>
              <a:t>further </a:t>
            </a:r>
            <a:r>
              <a:rPr dirty="0" u="none" spc="-10"/>
              <a:t>enrichment for</a:t>
            </a:r>
            <a:r>
              <a:rPr dirty="0" u="none" spc="35"/>
              <a:t> </a:t>
            </a:r>
            <a:r>
              <a:rPr dirty="0" u="none"/>
              <a:t>risk</a:t>
            </a:r>
          </a:p>
          <a:p>
            <a:pPr lvl="1" marL="813435" marR="449580" indent="-3435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10" b="1" i="1">
                <a:latin typeface="Arial"/>
                <a:cs typeface="Arial"/>
              </a:rPr>
              <a:t>4-fold </a:t>
            </a:r>
            <a:r>
              <a:rPr dirty="0" sz="1800" b="1" i="1">
                <a:latin typeface="Arial"/>
                <a:cs typeface="Arial"/>
              </a:rPr>
              <a:t>risk </a:t>
            </a:r>
            <a:r>
              <a:rPr dirty="0" sz="1800" spc="-15" b="1" i="1">
                <a:latin typeface="Arial"/>
                <a:cs typeface="Arial"/>
              </a:rPr>
              <a:t>of </a:t>
            </a:r>
            <a:r>
              <a:rPr dirty="0" sz="1800" spc="-5" b="1" i="1">
                <a:latin typeface="Arial"/>
                <a:cs typeface="Arial"/>
              </a:rPr>
              <a:t>ALI long-term </a:t>
            </a:r>
            <a:r>
              <a:rPr dirty="0" sz="1800" spc="-25" b="1" i="1">
                <a:latin typeface="Arial"/>
                <a:cs typeface="Arial"/>
              </a:rPr>
              <a:t>vs </a:t>
            </a:r>
            <a:r>
              <a:rPr dirty="0" sz="1800" spc="-10" b="1" i="1">
                <a:latin typeface="Arial"/>
                <a:cs typeface="Arial"/>
              </a:rPr>
              <a:t>no  </a:t>
            </a:r>
            <a:r>
              <a:rPr dirty="0" sz="1800" spc="-5" b="1" i="1">
                <a:latin typeface="Arial"/>
                <a:cs typeface="Arial"/>
              </a:rPr>
              <a:t>revascularization</a:t>
            </a:r>
            <a:endParaRPr sz="1800">
              <a:latin typeface="Arial"/>
              <a:cs typeface="Arial"/>
            </a:endParaRPr>
          </a:p>
          <a:p>
            <a:pPr lvl="1" marL="813435" marR="30226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800" spc="-5" b="1" i="1">
                <a:latin typeface="Arial"/>
                <a:cs typeface="Arial"/>
              </a:rPr>
              <a:t>ALI </a:t>
            </a:r>
            <a:r>
              <a:rPr dirty="0" sz="1800" spc="-10" b="1" i="1">
                <a:latin typeface="Arial"/>
                <a:cs typeface="Arial"/>
              </a:rPr>
              <a:t>outcomes </a:t>
            </a:r>
            <a:r>
              <a:rPr dirty="0" sz="1800" spc="5" b="1" i="1">
                <a:latin typeface="Arial"/>
                <a:cs typeface="Arial"/>
              </a:rPr>
              <a:t>after </a:t>
            </a:r>
            <a:r>
              <a:rPr dirty="0" sz="1800" spc="-10" b="1" i="1">
                <a:latin typeface="Arial"/>
                <a:cs typeface="Arial"/>
              </a:rPr>
              <a:t>hospitalization  </a:t>
            </a:r>
            <a:r>
              <a:rPr dirty="0" sz="1800" spc="10" b="1" i="1">
                <a:latin typeface="Arial"/>
                <a:cs typeface="Arial"/>
              </a:rPr>
              <a:t>15% </a:t>
            </a:r>
            <a:r>
              <a:rPr dirty="0" sz="1800" spc="-10" b="1" i="1">
                <a:latin typeface="Arial"/>
                <a:cs typeface="Arial"/>
              </a:rPr>
              <a:t>disabled </a:t>
            </a:r>
            <a:r>
              <a:rPr dirty="0" sz="1800" spc="-15" b="1" i="1">
                <a:latin typeface="Arial"/>
                <a:cs typeface="Arial"/>
              </a:rPr>
              <a:t>or</a:t>
            </a:r>
            <a:r>
              <a:rPr dirty="0" sz="1800" spc="-5" b="1" i="1">
                <a:latin typeface="Arial"/>
                <a:cs typeface="Arial"/>
              </a:rPr>
              <a:t> </a:t>
            </a:r>
            <a:r>
              <a:rPr dirty="0" sz="1800" b="1" i="1">
                <a:latin typeface="Arial"/>
                <a:cs typeface="Arial"/>
              </a:rPr>
              <a:t>dead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50"/>
          </a:p>
          <a:p>
            <a:pPr marL="355600" marR="32702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pc="-10" i="1"/>
              <a:t>Setting: post-intervention</a:t>
            </a:r>
            <a:r>
              <a:rPr dirty="0" u="none" spc="-10" i="1"/>
              <a:t> </a:t>
            </a:r>
            <a:r>
              <a:rPr dirty="0" u="none" spc="-5" i="1"/>
              <a:t>(particularly  </a:t>
            </a:r>
            <a:r>
              <a:rPr dirty="0" u="none" spc="-20"/>
              <a:t>high </a:t>
            </a:r>
            <a:r>
              <a:rPr dirty="0" u="none"/>
              <a:t>risk </a:t>
            </a:r>
            <a:r>
              <a:rPr dirty="0" u="none" spc="-10"/>
              <a:t>for </a:t>
            </a:r>
            <a:r>
              <a:rPr dirty="0" u="none" spc="-25"/>
              <a:t>limb </a:t>
            </a:r>
            <a:r>
              <a:rPr dirty="0" u="none" spc="-5"/>
              <a:t>and </a:t>
            </a:r>
            <a:r>
              <a:rPr dirty="0" u="none" spc="-15"/>
              <a:t>bleeding  </a:t>
            </a:r>
            <a:r>
              <a:rPr dirty="0" u="none" spc="-10"/>
              <a:t>complications)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50"/>
          </a:p>
          <a:p>
            <a:pPr marL="355600" marR="271145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pc="-10" i="1"/>
              <a:t>Treatment</a:t>
            </a:r>
            <a:r>
              <a:rPr dirty="0" u="none" spc="-10" i="1"/>
              <a:t>: </a:t>
            </a:r>
            <a:r>
              <a:rPr dirty="0" u="none" spc="-5" i="1"/>
              <a:t>rivaroxaban </a:t>
            </a:r>
            <a:r>
              <a:rPr dirty="0" spc="-10" i="1"/>
              <a:t>on top of </a:t>
            </a:r>
            <a:r>
              <a:rPr dirty="0" spc="-10" i="1"/>
              <a:t> </a:t>
            </a:r>
            <a:r>
              <a:rPr dirty="0"/>
              <a:t>standard </a:t>
            </a:r>
            <a:r>
              <a:rPr dirty="0" spc="-10"/>
              <a:t>of </a:t>
            </a:r>
            <a:r>
              <a:rPr dirty="0" spc="10"/>
              <a:t>care, </a:t>
            </a:r>
            <a:r>
              <a:rPr dirty="0" spc="-15"/>
              <a:t>including</a:t>
            </a:r>
            <a:r>
              <a:rPr dirty="0" spc="-20"/>
              <a:t> </a:t>
            </a:r>
            <a:r>
              <a:rPr dirty="0" spc="-10"/>
              <a:t>clopidogrel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850"/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pc="-5" i="1"/>
              <a:t>Primary efficacy </a:t>
            </a:r>
            <a:r>
              <a:rPr dirty="0" spc="-10" i="1"/>
              <a:t>outcome: </a:t>
            </a:r>
            <a:r>
              <a:rPr dirty="0" i="1"/>
              <a:t>severe </a:t>
            </a:r>
            <a:r>
              <a:rPr dirty="0" spc="-20" i="1"/>
              <a:t>limb</a:t>
            </a:r>
            <a:r>
              <a:rPr dirty="0" spc="25" i="1"/>
              <a:t> </a:t>
            </a:r>
            <a:r>
              <a:rPr dirty="0" spc="-5" i="1"/>
              <a:t>&amp;</a:t>
            </a:r>
          </a:p>
          <a:p>
            <a:pPr marL="355600">
              <a:lnSpc>
                <a:spcPct val="100000"/>
              </a:lnSpc>
            </a:pPr>
            <a:r>
              <a:rPr dirty="0" spc="-5" i="1"/>
              <a:t>cardiovascular</a:t>
            </a:r>
            <a:r>
              <a:rPr dirty="0" spc="-10" i="1"/>
              <a:t> events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07839" y="108648"/>
            <a:ext cx="25831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P</a:t>
            </a:r>
            <a:r>
              <a:rPr dirty="0" sz="3600" spc="-25"/>
              <a:t>e</a:t>
            </a:r>
            <a:r>
              <a:rPr dirty="0" sz="3600" spc="-20"/>
              <a:t>r</a:t>
            </a:r>
            <a:r>
              <a:rPr dirty="0" sz="3600" spc="-25"/>
              <a:t>s</a:t>
            </a:r>
            <a:r>
              <a:rPr dirty="0" sz="3600" spc="15"/>
              <a:t>p</a:t>
            </a:r>
            <a:r>
              <a:rPr dirty="0" sz="3600" spc="-25"/>
              <a:t>ec</a:t>
            </a:r>
            <a:r>
              <a:rPr dirty="0" sz="3600"/>
              <a:t>t</a:t>
            </a:r>
            <a:r>
              <a:rPr dirty="0" sz="3600" spc="20"/>
              <a:t>i</a:t>
            </a:r>
            <a:r>
              <a:rPr dirty="0" sz="3600" spc="-25"/>
              <a:t>v</a:t>
            </a:r>
            <a:r>
              <a:rPr dirty="0" sz="3600"/>
              <a:t>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29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35828" y="6573837"/>
            <a:ext cx="1750060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10" b="1">
                <a:latin typeface="Arial"/>
                <a:cs typeface="Arial"/>
              </a:rPr>
              <a:t>Hess…Hiatt et </a:t>
            </a:r>
            <a:r>
              <a:rPr dirty="0" sz="1000" spc="-20" b="1">
                <a:latin typeface="Arial"/>
                <a:cs typeface="Arial"/>
              </a:rPr>
              <a:t>al. JACC</a:t>
            </a:r>
            <a:r>
              <a:rPr dirty="0" sz="1000" spc="114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2020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40492" y="2179319"/>
            <a:ext cx="7624306" cy="3869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95350" y="890206"/>
            <a:ext cx="10396855" cy="12350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>
              <a:lnSpc>
                <a:spcPct val="102699"/>
              </a:lnSpc>
              <a:spcBef>
                <a:spcPts val="70"/>
              </a:spcBef>
            </a:pPr>
            <a:r>
              <a:rPr dirty="0" sz="1950" spc="20" b="1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regimen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of rivaroxaban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2.5 </a:t>
            </a:r>
            <a:r>
              <a:rPr dirty="0" sz="1950" spc="10" b="1">
                <a:solidFill>
                  <a:srgbClr val="C00000"/>
                </a:solidFill>
                <a:latin typeface="Arial"/>
                <a:cs typeface="Arial"/>
              </a:rPr>
              <a:t>mg </a:t>
            </a:r>
            <a:r>
              <a:rPr dirty="0" sz="1950" spc="-5" b="1">
                <a:solidFill>
                  <a:srgbClr val="C00000"/>
                </a:solidFill>
                <a:latin typeface="Arial"/>
                <a:cs typeface="Arial"/>
              </a:rPr>
              <a:t>twice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daily added </a:t>
            </a:r>
            <a:r>
              <a:rPr dirty="0" sz="1950" spc="15" b="1">
                <a:solidFill>
                  <a:srgbClr val="C00000"/>
                </a:solidFill>
                <a:latin typeface="Arial"/>
                <a:cs typeface="Arial"/>
              </a:rPr>
              <a:t>to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aspirin reduces </a:t>
            </a:r>
            <a:r>
              <a:rPr dirty="0" sz="1950" spc="10" b="1">
                <a:solidFill>
                  <a:srgbClr val="C00000"/>
                </a:solidFill>
                <a:latin typeface="Arial"/>
                <a:cs typeface="Arial"/>
              </a:rPr>
              <a:t>the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risk of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major  </a:t>
            </a:r>
            <a:r>
              <a:rPr dirty="0" sz="1950" spc="10" b="1">
                <a:solidFill>
                  <a:srgbClr val="C00000"/>
                </a:solidFill>
                <a:latin typeface="Arial"/>
                <a:cs typeface="Arial"/>
              </a:rPr>
              <a:t>adverse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limb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and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cardiovascular outcomes </a:t>
            </a:r>
            <a:r>
              <a:rPr dirty="0" sz="1950" spc="15" b="1">
                <a:solidFill>
                  <a:srgbClr val="C00000"/>
                </a:solidFill>
                <a:latin typeface="Arial"/>
                <a:cs typeface="Arial"/>
              </a:rPr>
              <a:t>from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acute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intervention </a:t>
            </a:r>
            <a:r>
              <a:rPr dirty="0" sz="1950" spc="15" b="1">
                <a:solidFill>
                  <a:srgbClr val="C00000"/>
                </a:solidFill>
                <a:latin typeface="Arial"/>
                <a:cs typeface="Arial"/>
              </a:rPr>
              <a:t>to long-term 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secondary</a:t>
            </a:r>
            <a:r>
              <a:rPr dirty="0" sz="1950" spc="2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C00000"/>
                </a:solidFill>
                <a:latin typeface="Arial"/>
                <a:cs typeface="Arial"/>
              </a:rPr>
              <a:t>prevention</a:t>
            </a:r>
            <a:endParaRPr sz="1950">
              <a:latin typeface="Arial"/>
              <a:cs typeface="Arial"/>
            </a:endParaRPr>
          </a:p>
          <a:p>
            <a:pPr marL="2117725">
              <a:lnSpc>
                <a:spcPct val="100000"/>
              </a:lnSpc>
              <a:spcBef>
                <a:spcPts val="720"/>
              </a:spcBef>
            </a:pPr>
            <a:r>
              <a:rPr dirty="0" sz="1350" spc="15" b="1" i="1">
                <a:latin typeface="Arial"/>
                <a:cs typeface="Arial"/>
              </a:rPr>
              <a:t>N=393,017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1931" y="2948917"/>
            <a:ext cx="221615" cy="1850389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30" b="1">
                <a:latin typeface="Arial"/>
                <a:cs typeface="Arial"/>
              </a:rPr>
              <a:t>Cumulative</a:t>
            </a:r>
            <a:r>
              <a:rPr dirty="0" sz="1350" spc="-11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Incidence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526" y="6157595"/>
            <a:ext cx="303212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b="1">
                <a:latin typeface="Arial"/>
                <a:cs typeface="Arial"/>
              </a:rPr>
              <a:t>Years </a:t>
            </a:r>
            <a:r>
              <a:rPr dirty="0" sz="1350" spc="20" b="1">
                <a:latin typeface="Arial"/>
                <a:cs typeface="Arial"/>
              </a:rPr>
              <a:t>from </a:t>
            </a:r>
            <a:r>
              <a:rPr dirty="0" sz="1350" spc="10" b="1">
                <a:latin typeface="Arial"/>
                <a:cs typeface="Arial"/>
              </a:rPr>
              <a:t>Index</a:t>
            </a:r>
            <a:r>
              <a:rPr dirty="0" sz="1350" spc="2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Revascularization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84220" y="3185160"/>
            <a:ext cx="5806440" cy="396240"/>
          </a:xfrm>
          <a:custGeom>
            <a:avLst/>
            <a:gdLst/>
            <a:ahLst/>
            <a:cxnLst/>
            <a:rect l="l" t="t" r="r" b="b"/>
            <a:pathLst>
              <a:path w="5806440" h="396239">
                <a:moveTo>
                  <a:pt x="0" y="396239"/>
                </a:moveTo>
                <a:lnTo>
                  <a:pt x="5806439" y="396239"/>
                </a:lnTo>
                <a:lnTo>
                  <a:pt x="5806439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9225915" y="3822065"/>
            <a:ext cx="105473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025" marR="5080" indent="-6096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Major</a:t>
            </a:r>
            <a:r>
              <a:rPr dirty="0" sz="12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C00000"/>
                </a:solidFill>
                <a:latin typeface="Arial"/>
                <a:cs typeface="Arial"/>
              </a:rPr>
              <a:t>Adverse  </a:t>
            </a:r>
            <a:r>
              <a:rPr dirty="0" sz="1200" spc="-25" b="1">
                <a:solidFill>
                  <a:srgbClr val="C00000"/>
                </a:solidFill>
                <a:latin typeface="Arial"/>
                <a:cs typeface="Arial"/>
              </a:rPr>
              <a:t>Limb</a:t>
            </a:r>
            <a:r>
              <a:rPr dirty="0" sz="1200" spc="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23476" y="5396547"/>
            <a:ext cx="46291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095DA1"/>
                </a:solidFill>
                <a:latin typeface="Arial"/>
                <a:cs typeface="Arial"/>
              </a:rPr>
              <a:t>M</a:t>
            </a:r>
            <a:r>
              <a:rPr dirty="0" sz="1200" spc="-90" b="1">
                <a:solidFill>
                  <a:srgbClr val="095DA1"/>
                </a:solidFill>
                <a:latin typeface="Arial"/>
                <a:cs typeface="Arial"/>
              </a:rPr>
              <a:t>A</a:t>
            </a:r>
            <a:r>
              <a:rPr dirty="0" sz="1200" spc="-30" b="1">
                <a:solidFill>
                  <a:srgbClr val="095DA1"/>
                </a:solidFill>
                <a:latin typeface="Arial"/>
                <a:cs typeface="Arial"/>
              </a:rPr>
              <a:t>C</a:t>
            </a:r>
            <a:r>
              <a:rPr dirty="0" sz="1200" b="1">
                <a:solidFill>
                  <a:srgbClr val="095DA1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7429" y="2495550"/>
            <a:ext cx="0" cy="3302000"/>
          </a:xfrm>
          <a:custGeom>
            <a:avLst/>
            <a:gdLst/>
            <a:ahLst/>
            <a:cxnLst/>
            <a:rect l="l" t="t" r="r" b="b"/>
            <a:pathLst>
              <a:path w="0" h="3302000">
                <a:moveTo>
                  <a:pt x="0" y="3301403"/>
                </a:moveTo>
                <a:lnTo>
                  <a:pt x="0" y="0"/>
                </a:lnTo>
              </a:path>
            </a:pathLst>
          </a:custGeom>
          <a:ln w="19050">
            <a:solidFill>
              <a:srgbClr val="C0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38904" y="2947669"/>
            <a:ext cx="111887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35" b="1">
                <a:solidFill>
                  <a:srgbClr val="C00000"/>
                </a:solidFill>
                <a:latin typeface="Arial"/>
                <a:cs typeface="Arial"/>
              </a:rPr>
              <a:t>“Acute”</a:t>
            </a:r>
            <a:r>
              <a:rPr dirty="0" sz="1350" spc="-1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350" spc="10" b="1">
                <a:solidFill>
                  <a:srgbClr val="C00000"/>
                </a:solidFill>
                <a:latin typeface="Arial"/>
                <a:cs typeface="Arial"/>
              </a:rPr>
              <a:t>Post</a:t>
            </a:r>
            <a:endParaRPr sz="1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4220" y="3185160"/>
            <a:ext cx="2813685" cy="3962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454025">
              <a:lnSpc>
                <a:spcPts val="1560"/>
              </a:lnSpc>
            </a:pPr>
            <a:r>
              <a:rPr dirty="0" sz="1350" spc="25" b="1">
                <a:solidFill>
                  <a:srgbClr val="C00000"/>
                </a:solidFill>
                <a:latin typeface="Arial"/>
                <a:cs typeface="Arial"/>
              </a:rPr>
              <a:t>Revascularization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3618" y="2952813"/>
            <a:ext cx="7372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“Stable”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16954" y="3185160"/>
            <a:ext cx="2973705" cy="3962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860550">
              <a:lnSpc>
                <a:spcPts val="1605"/>
              </a:lnSpc>
            </a:pPr>
            <a:r>
              <a:rPr dirty="0" sz="1350" spc="25" b="1">
                <a:latin typeface="Arial"/>
                <a:cs typeface="Arial"/>
              </a:rPr>
              <a:t>Phase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83279" y="2529839"/>
            <a:ext cx="2240279" cy="358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37119" y="2583179"/>
            <a:ext cx="1600200" cy="2743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389" y="112331"/>
            <a:ext cx="26911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B</a:t>
            </a:r>
            <a:r>
              <a:rPr dirty="0" sz="3600" spc="-25"/>
              <a:t>ack</a:t>
            </a:r>
            <a:r>
              <a:rPr dirty="0" sz="3600" spc="15"/>
              <a:t>g</a:t>
            </a:r>
            <a:r>
              <a:rPr dirty="0" sz="3600" spc="-20"/>
              <a:t>r</a:t>
            </a:r>
            <a:r>
              <a:rPr dirty="0" sz="3600" spc="15"/>
              <a:t>oun</a:t>
            </a:r>
            <a:r>
              <a:rPr dirty="0" sz="3600"/>
              <a:t>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5854" y="6057488"/>
            <a:ext cx="2397125" cy="69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7145">
              <a:lnSpc>
                <a:spcPct val="1101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Hess…Hiatt </a:t>
            </a:r>
            <a:r>
              <a:rPr dirty="0" sz="1000" spc="-5" b="1">
                <a:latin typeface="Arial"/>
                <a:cs typeface="Arial"/>
              </a:rPr>
              <a:t>et </a:t>
            </a:r>
            <a:r>
              <a:rPr dirty="0" sz="1000" spc="-20" b="1">
                <a:latin typeface="Arial"/>
                <a:cs typeface="Arial"/>
              </a:rPr>
              <a:t>al. JACC </a:t>
            </a:r>
            <a:r>
              <a:rPr dirty="0" sz="1000" spc="-10" b="1">
                <a:latin typeface="Arial"/>
                <a:cs typeface="Arial"/>
              </a:rPr>
              <a:t>2020  Jones…Fowkes et </a:t>
            </a:r>
            <a:r>
              <a:rPr dirty="0" sz="1000" spc="-20" b="1">
                <a:latin typeface="Arial"/>
                <a:cs typeface="Arial"/>
              </a:rPr>
              <a:t>al. </a:t>
            </a:r>
            <a:r>
              <a:rPr dirty="0" sz="1000" spc="-15" b="1">
                <a:latin typeface="Arial"/>
                <a:cs typeface="Arial"/>
              </a:rPr>
              <a:t>Circulation 2017  </a:t>
            </a:r>
            <a:r>
              <a:rPr dirty="0" sz="1000" spc="-10" b="1">
                <a:latin typeface="Arial"/>
                <a:cs typeface="Arial"/>
              </a:rPr>
              <a:t>Bonaca…Sabatine </a:t>
            </a:r>
            <a:r>
              <a:rPr dirty="0" sz="1000" spc="-5" b="1">
                <a:latin typeface="Arial"/>
                <a:cs typeface="Arial"/>
              </a:rPr>
              <a:t>et </a:t>
            </a:r>
            <a:r>
              <a:rPr dirty="0" sz="1000" spc="-20" b="1">
                <a:latin typeface="Arial"/>
                <a:cs typeface="Arial"/>
              </a:rPr>
              <a:t>al. JACC </a:t>
            </a:r>
            <a:r>
              <a:rPr dirty="0" sz="1000" spc="-10" b="1">
                <a:latin typeface="Arial"/>
                <a:cs typeface="Arial"/>
              </a:rPr>
              <a:t>2017  Bonaca…Morrow et </a:t>
            </a:r>
            <a:r>
              <a:rPr dirty="0" sz="1000" spc="-20" b="1">
                <a:latin typeface="Arial"/>
                <a:cs typeface="Arial"/>
              </a:rPr>
              <a:t>al. </a:t>
            </a:r>
            <a:r>
              <a:rPr dirty="0" sz="1000" spc="-15" b="1">
                <a:latin typeface="Arial"/>
                <a:cs typeface="Arial"/>
              </a:rPr>
              <a:t>Circulation</a:t>
            </a:r>
            <a:r>
              <a:rPr dirty="0" sz="1000" spc="19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2016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3101" y="1744979"/>
            <a:ext cx="5226819" cy="3433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5349" y="2505753"/>
            <a:ext cx="221615" cy="18497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5" b="1">
                <a:latin typeface="Arial"/>
                <a:cs typeface="Arial"/>
              </a:rPr>
              <a:t>Cumulative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Incidence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1391" y="5321680"/>
            <a:ext cx="303212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b="1">
                <a:latin typeface="Arial"/>
                <a:cs typeface="Arial"/>
              </a:rPr>
              <a:t>Years </a:t>
            </a:r>
            <a:r>
              <a:rPr dirty="0" sz="1350" spc="20" b="1">
                <a:latin typeface="Arial"/>
                <a:cs typeface="Arial"/>
              </a:rPr>
              <a:t>from </a:t>
            </a:r>
            <a:r>
              <a:rPr dirty="0" sz="1350" spc="10" b="1">
                <a:latin typeface="Arial"/>
                <a:cs typeface="Arial"/>
              </a:rPr>
              <a:t>Index</a:t>
            </a:r>
            <a:r>
              <a:rPr dirty="0" sz="1350" spc="6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Revascularization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03960" y="2537460"/>
            <a:ext cx="4076700" cy="388620"/>
          </a:xfrm>
          <a:custGeom>
            <a:avLst/>
            <a:gdLst/>
            <a:ahLst/>
            <a:cxnLst/>
            <a:rect l="l" t="t" r="r" b="b"/>
            <a:pathLst>
              <a:path w="4076700" h="388619">
                <a:moveTo>
                  <a:pt x="0" y="388620"/>
                </a:moveTo>
                <a:lnTo>
                  <a:pt x="4076700" y="388620"/>
                </a:lnTo>
                <a:lnTo>
                  <a:pt x="4076700" y="0"/>
                </a:lnTo>
                <a:lnTo>
                  <a:pt x="0" y="0"/>
                </a:lnTo>
                <a:lnTo>
                  <a:pt x="0" y="388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80794" y="1085913"/>
            <a:ext cx="3469004" cy="918844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 indent="45720">
              <a:lnSpc>
                <a:spcPct val="102600"/>
              </a:lnSpc>
              <a:spcBef>
                <a:spcPts val="70"/>
              </a:spcBef>
            </a:pPr>
            <a:r>
              <a:rPr dirty="0" sz="1950" spc="10" b="1">
                <a:solidFill>
                  <a:srgbClr val="C00000"/>
                </a:solidFill>
                <a:latin typeface="Arial"/>
                <a:cs typeface="Arial"/>
              </a:rPr>
              <a:t>Risk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Patients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Undergoing 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Peripheral</a:t>
            </a:r>
            <a:r>
              <a:rPr dirty="0" sz="1950" spc="2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Revascularization</a:t>
            </a:r>
            <a:endParaRPr sz="1950">
              <a:latin typeface="Arial"/>
              <a:cs typeface="Arial"/>
            </a:endParaRPr>
          </a:p>
          <a:p>
            <a:pPr marL="1547495">
              <a:lnSpc>
                <a:spcPct val="100000"/>
              </a:lnSpc>
              <a:spcBef>
                <a:spcPts val="630"/>
              </a:spcBef>
            </a:pPr>
            <a:r>
              <a:rPr dirty="0" sz="1350" spc="15" b="1">
                <a:latin typeface="Arial"/>
                <a:cs typeface="Arial"/>
              </a:rPr>
              <a:t>N=393,017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0740" y="2767584"/>
            <a:ext cx="10547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Major</a:t>
            </a:r>
            <a:r>
              <a:rPr dirty="0" sz="1200" spc="-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20" b="1">
                <a:solidFill>
                  <a:srgbClr val="C00000"/>
                </a:solidFill>
                <a:latin typeface="Arial"/>
                <a:cs typeface="Arial"/>
              </a:rPr>
              <a:t>Adverse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11700" y="2950273"/>
            <a:ext cx="9334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C00000"/>
                </a:solidFill>
                <a:latin typeface="Arial"/>
                <a:cs typeface="Arial"/>
              </a:rPr>
              <a:t>Limb</a:t>
            </a:r>
            <a:r>
              <a:rPr dirty="0" sz="1200" spc="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Events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8565" y="3316287"/>
            <a:ext cx="1299845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C00000"/>
                </a:solidFill>
                <a:latin typeface="Arial"/>
                <a:cs typeface="Arial"/>
              </a:rPr>
              <a:t>4x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risk of </a:t>
            </a:r>
            <a:r>
              <a:rPr dirty="0" sz="1200" spc="-35" b="1">
                <a:solidFill>
                  <a:srgbClr val="C00000"/>
                </a:solidFill>
                <a:latin typeface="Arial"/>
                <a:cs typeface="Arial"/>
              </a:rPr>
              <a:t>ALI  </a:t>
            </a:r>
            <a:r>
              <a:rPr dirty="0" sz="1200" spc="-5" b="1">
                <a:solidFill>
                  <a:srgbClr val="C00000"/>
                </a:solidFill>
                <a:latin typeface="Arial"/>
                <a:cs typeface="Arial"/>
              </a:rPr>
              <a:t>Long-term 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vs. no  </a:t>
            </a:r>
            <a:r>
              <a:rPr dirty="0" sz="1200" spc="-30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evasc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dirty="0" sz="1200" spc="-3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1200" spc="5" b="1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dirty="0" sz="1200" spc="-3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200" spc="-5" b="1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1200" spc="15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1200" spc="-3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6495" y="4231385"/>
            <a:ext cx="462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1200" spc="-95" b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dirty="0" sz="1200" spc="-35" b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dirty="0" sz="1200" b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0630" y="2029142"/>
            <a:ext cx="1532890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u="heavy" sz="135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“Acute”</a:t>
            </a:r>
            <a:r>
              <a:rPr dirty="0" u="heavy" sz="1350" spc="-1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3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Post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u="heavy" sz="1350" spc="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135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evasc</a:t>
            </a:r>
            <a:r>
              <a:rPr dirty="0" u="heavy" sz="1350" spc="7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</a:t>
            </a:r>
            <a:r>
              <a:rPr dirty="0" u="heavy" sz="1350" spc="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135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3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z="1350" spc="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350" spc="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z</a:t>
            </a:r>
            <a:r>
              <a:rPr dirty="0" u="heavy" sz="135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</a:t>
            </a:r>
            <a:r>
              <a:rPr dirty="0" u="heavy" sz="1350" spc="-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z="135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1350" spc="-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dirty="0" u="heavy" sz="135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07103" y="2029142"/>
            <a:ext cx="737235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35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“Stable”</a:t>
            </a:r>
            <a:endParaRPr sz="135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  <a:spcBef>
                <a:spcPts val="65"/>
              </a:spcBef>
            </a:pPr>
            <a:r>
              <a:rPr dirty="0" u="heavy" sz="135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Phase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85966" y="1160144"/>
            <a:ext cx="5154295" cy="108966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366520" marR="936625" indent="-320675">
              <a:lnSpc>
                <a:spcPct val="102600"/>
              </a:lnSpc>
              <a:spcBef>
                <a:spcPts val="70"/>
              </a:spcBef>
            </a:pP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Outcomes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in </a:t>
            </a:r>
            <a:r>
              <a:rPr dirty="0" sz="1950" spc="-5" b="1">
                <a:solidFill>
                  <a:srgbClr val="C00000"/>
                </a:solidFill>
                <a:latin typeface="Arial"/>
                <a:cs typeface="Arial"/>
              </a:rPr>
              <a:t>Patients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with  </a:t>
            </a:r>
            <a:r>
              <a:rPr dirty="0" sz="1950" spc="-5" b="1">
                <a:solidFill>
                  <a:srgbClr val="C00000"/>
                </a:solidFill>
                <a:latin typeface="Arial"/>
                <a:cs typeface="Arial"/>
              </a:rPr>
              <a:t>Acute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Limb</a:t>
            </a:r>
            <a:r>
              <a:rPr dirty="0" sz="1950" spc="2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Ischemia</a:t>
            </a:r>
            <a:endParaRPr sz="1950">
              <a:latin typeface="Arial"/>
              <a:cs typeface="Arial"/>
            </a:endParaRPr>
          </a:p>
          <a:p>
            <a:pPr marL="302260" indent="-290195">
              <a:lnSpc>
                <a:spcPct val="100000"/>
              </a:lnSpc>
              <a:spcBef>
                <a:spcPts val="1255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950" spc="15" b="1">
                <a:latin typeface="Arial"/>
                <a:cs typeface="Arial"/>
              </a:rPr>
              <a:t>Median </a:t>
            </a:r>
            <a:r>
              <a:rPr dirty="0" sz="1950" b="1">
                <a:latin typeface="Arial"/>
                <a:cs typeface="Arial"/>
              </a:rPr>
              <a:t>hospitalization </a:t>
            </a:r>
            <a:r>
              <a:rPr dirty="0" sz="1950" spc="15" b="1">
                <a:latin typeface="Arial"/>
                <a:cs typeface="Arial"/>
              </a:rPr>
              <a:t>8 days </a:t>
            </a:r>
            <a:r>
              <a:rPr dirty="0" sz="1950" b="1">
                <a:latin typeface="Arial"/>
                <a:cs typeface="Arial"/>
              </a:rPr>
              <a:t>(IQR</a:t>
            </a:r>
            <a:r>
              <a:rPr dirty="0" sz="1950" spc="-114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5-15)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5966" y="2532062"/>
            <a:ext cx="312801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950" spc="5" b="1">
                <a:latin typeface="Arial"/>
                <a:cs typeface="Arial"/>
              </a:rPr>
              <a:t>~4% die </a:t>
            </a:r>
            <a:r>
              <a:rPr dirty="0" sz="1950" b="1">
                <a:latin typeface="Arial"/>
                <a:cs typeface="Arial"/>
              </a:rPr>
              <a:t>at</a:t>
            </a:r>
            <a:r>
              <a:rPr dirty="0" sz="1950" spc="12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presentation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5966" y="3142297"/>
            <a:ext cx="3303904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950" b="1">
                <a:latin typeface="Arial"/>
                <a:cs typeface="Arial"/>
              </a:rPr>
              <a:t>~1/5 </a:t>
            </a:r>
            <a:r>
              <a:rPr dirty="0" sz="1950" spc="1930">
                <a:latin typeface="Wingdings"/>
                <a:cs typeface="Wingdings"/>
              </a:rPr>
              <a:t>→</a:t>
            </a:r>
            <a:r>
              <a:rPr dirty="0" sz="1950" spc="215">
                <a:latin typeface="Times New Roman"/>
                <a:cs typeface="Times New Roman"/>
              </a:rPr>
              <a:t> </a:t>
            </a:r>
            <a:r>
              <a:rPr dirty="0" sz="1950" b="1">
                <a:latin typeface="Arial"/>
                <a:cs typeface="Arial"/>
              </a:rPr>
              <a:t>major </a:t>
            </a:r>
            <a:r>
              <a:rPr dirty="0" sz="1950" spc="-185" b="1">
                <a:latin typeface="Arial"/>
                <a:cs typeface="Arial"/>
              </a:rPr>
              <a:t>amputation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5966" y="3752532"/>
            <a:ext cx="35255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950" b="1">
                <a:latin typeface="Arial"/>
                <a:cs typeface="Arial"/>
              </a:rPr>
              <a:t>~1/3 </a:t>
            </a:r>
            <a:r>
              <a:rPr dirty="0" sz="1950" spc="1930">
                <a:latin typeface="Wingdings"/>
                <a:cs typeface="Wingdings"/>
              </a:rPr>
              <a:t>→</a:t>
            </a:r>
            <a:r>
              <a:rPr dirty="0" sz="1950" spc="320">
                <a:latin typeface="Times New Roman"/>
                <a:cs typeface="Times New Roman"/>
              </a:rPr>
              <a:t> </a:t>
            </a:r>
            <a:r>
              <a:rPr dirty="0" sz="1950" spc="5" b="1">
                <a:latin typeface="Arial"/>
                <a:cs typeface="Arial"/>
              </a:rPr>
              <a:t>prolonged </a:t>
            </a:r>
            <a:r>
              <a:rPr dirty="0" sz="1950" spc="15" b="1">
                <a:latin typeface="Arial"/>
                <a:cs typeface="Arial"/>
              </a:rPr>
              <a:t>ICU </a:t>
            </a:r>
            <a:r>
              <a:rPr dirty="0" sz="1950" spc="-459" b="1">
                <a:latin typeface="Arial"/>
                <a:cs typeface="Arial"/>
              </a:rPr>
              <a:t>stay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85966" y="4362767"/>
            <a:ext cx="287782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302260" indent="-29019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950" b="1">
                <a:latin typeface="Arial"/>
                <a:cs typeface="Arial"/>
              </a:rPr>
              <a:t>~3/4 </a:t>
            </a:r>
            <a:r>
              <a:rPr dirty="0" sz="1950" spc="1930">
                <a:latin typeface="Wingdings"/>
                <a:cs typeface="Wingdings"/>
              </a:rPr>
              <a:t>→</a:t>
            </a:r>
            <a:r>
              <a:rPr dirty="0" sz="1950" spc="185">
                <a:latin typeface="Times New Roman"/>
                <a:cs typeface="Times New Roman"/>
              </a:rPr>
              <a:t> </a:t>
            </a:r>
            <a:r>
              <a:rPr dirty="0" sz="1950" b="1">
                <a:latin typeface="Arial"/>
                <a:cs typeface="Arial"/>
              </a:rPr>
              <a:t>major </a:t>
            </a:r>
            <a:r>
              <a:rPr dirty="0" sz="1950" spc="-260" b="1">
                <a:latin typeface="Arial"/>
                <a:cs typeface="Arial"/>
              </a:rPr>
              <a:t>surgery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5966" y="4973002"/>
            <a:ext cx="5097780" cy="6330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302260" marR="5080" indent="-290195">
              <a:lnSpc>
                <a:spcPct val="102600"/>
              </a:lnSpc>
              <a:spcBef>
                <a:spcPts val="70"/>
              </a:spcBef>
              <a:buFont typeface="Arial"/>
              <a:buChar char="•"/>
              <a:tabLst>
                <a:tab pos="302260" algn="l"/>
                <a:tab pos="302895" algn="l"/>
              </a:tabLst>
            </a:pPr>
            <a:r>
              <a:rPr dirty="0" sz="1950" spc="5" b="1" i="1">
                <a:solidFill>
                  <a:srgbClr val="C00000"/>
                </a:solidFill>
                <a:latin typeface="Arial"/>
                <a:cs typeface="Arial"/>
              </a:rPr>
              <a:t>Outcomes </a:t>
            </a:r>
            <a:r>
              <a:rPr dirty="0" sz="1950" b="1" i="1">
                <a:solidFill>
                  <a:srgbClr val="C00000"/>
                </a:solidFill>
                <a:latin typeface="Arial"/>
                <a:cs typeface="Arial"/>
              </a:rPr>
              <a:t>after hospitalization </a:t>
            </a:r>
            <a:r>
              <a:rPr dirty="0" sz="1950" spc="5" b="1" i="1">
                <a:solidFill>
                  <a:srgbClr val="C00000"/>
                </a:solidFill>
                <a:latin typeface="Arial"/>
                <a:cs typeface="Arial"/>
              </a:rPr>
              <a:t>are poor  </a:t>
            </a:r>
            <a:r>
              <a:rPr dirty="0" sz="1950" spc="15" b="1" i="1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dirty="0" sz="1950" b="1" i="1">
                <a:solidFill>
                  <a:srgbClr val="C00000"/>
                </a:solidFill>
                <a:latin typeface="Arial"/>
                <a:cs typeface="Arial"/>
              </a:rPr>
              <a:t>~15% </a:t>
            </a:r>
            <a:r>
              <a:rPr dirty="0" sz="1950" spc="-5" b="1" i="1">
                <a:solidFill>
                  <a:srgbClr val="C00000"/>
                </a:solidFill>
                <a:latin typeface="Arial"/>
                <a:cs typeface="Arial"/>
              </a:rPr>
              <a:t>disabled </a:t>
            </a:r>
            <a:r>
              <a:rPr dirty="0" sz="1950" spc="5" b="1" i="1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z="1950" spc="-20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b="1" i="1">
                <a:solidFill>
                  <a:srgbClr val="C00000"/>
                </a:solidFill>
                <a:latin typeface="Arial"/>
                <a:cs typeface="Arial"/>
              </a:rPr>
              <a:t>dead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854" y="82613"/>
            <a:ext cx="11990070" cy="45593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pc="5"/>
              <a:t>First </a:t>
            </a:r>
            <a:r>
              <a:rPr dirty="0"/>
              <a:t>Events Prevented </a:t>
            </a:r>
            <a:r>
              <a:rPr dirty="0" spc="5"/>
              <a:t>/ </a:t>
            </a:r>
            <a:r>
              <a:rPr dirty="0" spc="10"/>
              <a:t>Caused </a:t>
            </a:r>
            <a:r>
              <a:rPr dirty="0" spc="15"/>
              <a:t>for </a:t>
            </a:r>
            <a:r>
              <a:rPr dirty="0" spc="5"/>
              <a:t>10,000 </a:t>
            </a:r>
            <a:r>
              <a:rPr dirty="0" spc="10"/>
              <a:t>Patients </a:t>
            </a:r>
            <a:r>
              <a:rPr dirty="0" spc="15"/>
              <a:t>Treated* for </a:t>
            </a:r>
            <a:r>
              <a:rPr dirty="0" spc="10"/>
              <a:t>1</a:t>
            </a:r>
            <a:r>
              <a:rPr dirty="0" spc="-495"/>
              <a:t> </a:t>
            </a:r>
            <a:r>
              <a:rPr dirty="0"/>
              <a:t>Year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30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83150" y="6513512"/>
            <a:ext cx="24339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 i="1">
                <a:latin typeface="Arial"/>
                <a:cs typeface="Arial"/>
              </a:rPr>
              <a:t>*Efficacy </a:t>
            </a:r>
            <a:r>
              <a:rPr dirty="0" sz="1200" spc="-10" b="1" i="1">
                <a:latin typeface="Arial"/>
                <a:cs typeface="Arial"/>
              </a:rPr>
              <a:t>and safety</a:t>
            </a:r>
            <a:r>
              <a:rPr dirty="0" sz="1200" spc="100" b="1" i="1">
                <a:latin typeface="Arial"/>
                <a:cs typeface="Arial"/>
              </a:rPr>
              <a:t> </a:t>
            </a:r>
            <a:r>
              <a:rPr dirty="0" sz="1200" spc="-5" b="1" i="1">
                <a:latin typeface="Arial"/>
                <a:cs typeface="Arial"/>
              </a:rPr>
              <a:t>on-treatment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5089" y="1832610"/>
            <a:ext cx="0" cy="4472940"/>
          </a:xfrm>
          <a:custGeom>
            <a:avLst/>
            <a:gdLst/>
            <a:ahLst/>
            <a:cxnLst/>
            <a:rect l="l" t="t" r="r" b="b"/>
            <a:pathLst>
              <a:path w="0" h="4472940">
                <a:moveTo>
                  <a:pt x="0" y="44729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25089" y="2724150"/>
            <a:ext cx="7399020" cy="0"/>
          </a:xfrm>
          <a:custGeom>
            <a:avLst/>
            <a:gdLst/>
            <a:ahLst/>
            <a:cxnLst/>
            <a:rect l="l" t="t" r="r" b="b"/>
            <a:pathLst>
              <a:path w="7399020" h="0">
                <a:moveTo>
                  <a:pt x="0" y="0"/>
                </a:moveTo>
                <a:lnTo>
                  <a:pt x="739901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103120" y="6183947"/>
            <a:ext cx="3816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-</a:t>
            </a:r>
            <a:r>
              <a:rPr dirty="0" sz="1350" spc="25" b="1">
                <a:latin typeface="Arial"/>
                <a:cs typeface="Arial"/>
              </a:rPr>
              <a:t>20</a:t>
            </a: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03120" y="5287009"/>
            <a:ext cx="3816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-</a:t>
            </a:r>
            <a:r>
              <a:rPr dirty="0" sz="1350" spc="25" b="1">
                <a:latin typeface="Arial"/>
                <a:cs typeface="Arial"/>
              </a:rPr>
              <a:t>15</a:t>
            </a: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03120" y="4389437"/>
            <a:ext cx="3816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-</a:t>
            </a:r>
            <a:r>
              <a:rPr dirty="0" sz="1350" spc="20" b="1">
                <a:latin typeface="Arial"/>
                <a:cs typeface="Arial"/>
              </a:rPr>
              <a:t>10</a:t>
            </a: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2179" y="3492880"/>
            <a:ext cx="28257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-</a:t>
            </a:r>
            <a:r>
              <a:rPr dirty="0" sz="1350" spc="25" b="1">
                <a:latin typeface="Arial"/>
                <a:cs typeface="Arial"/>
              </a:rPr>
              <a:t>5</a:t>
            </a: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60295" y="2595880"/>
            <a:ext cx="123189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1235" y="1698307"/>
            <a:ext cx="22352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5" b="1">
                <a:latin typeface="Arial"/>
                <a:cs typeface="Arial"/>
              </a:rPr>
              <a:t>50</a:t>
            </a:r>
            <a:endParaRPr sz="13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39703" y="2970042"/>
            <a:ext cx="255270" cy="178117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85"/>
              </a:lnSpc>
            </a:pPr>
            <a:r>
              <a:rPr dirty="0" sz="1600" spc="25" b="1">
                <a:latin typeface="Arial"/>
                <a:cs typeface="Arial"/>
              </a:rPr>
              <a:t>Number </a:t>
            </a:r>
            <a:r>
              <a:rPr dirty="0" sz="1600" spc="20" b="1">
                <a:latin typeface="Arial"/>
                <a:cs typeface="Arial"/>
              </a:rPr>
              <a:t>of</a:t>
            </a:r>
            <a:r>
              <a:rPr dirty="0" sz="1600" spc="-280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Events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3079" y="770508"/>
            <a:ext cx="2894330" cy="13068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20"/>
              </a:spcBef>
            </a:pPr>
            <a:r>
              <a:rPr dirty="0" sz="1600" spc="25" b="1">
                <a:solidFill>
                  <a:srgbClr val="336600"/>
                </a:solidFill>
                <a:latin typeface="Arial"/>
                <a:cs typeface="Arial"/>
              </a:rPr>
              <a:t>Primary </a:t>
            </a:r>
            <a:r>
              <a:rPr dirty="0" sz="1600" spc="10" b="1">
                <a:solidFill>
                  <a:srgbClr val="336600"/>
                </a:solidFill>
                <a:latin typeface="Arial"/>
                <a:cs typeface="Arial"/>
              </a:rPr>
              <a:t>Efficacy</a:t>
            </a:r>
            <a:r>
              <a:rPr dirty="0" sz="1600" spc="-330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336600"/>
                </a:solidFill>
                <a:latin typeface="Arial"/>
                <a:cs typeface="Arial"/>
              </a:rPr>
              <a:t>Outcome</a:t>
            </a:r>
            <a:endParaRPr sz="1600">
              <a:latin typeface="Arial"/>
              <a:cs typeface="Arial"/>
            </a:endParaRPr>
          </a:p>
          <a:p>
            <a:pPr algn="ctr" marL="584200" marR="570865">
              <a:lnSpc>
                <a:spcPct val="100000"/>
              </a:lnSpc>
            </a:pPr>
            <a:r>
              <a:rPr dirty="0" sz="1600" spc="15" b="1">
                <a:solidFill>
                  <a:srgbClr val="336600"/>
                </a:solidFill>
                <a:latin typeface="Arial"/>
                <a:cs typeface="Arial"/>
              </a:rPr>
              <a:t>Events</a:t>
            </a:r>
            <a:r>
              <a:rPr dirty="0" sz="1600" spc="-13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336600"/>
                </a:solidFill>
                <a:latin typeface="Arial"/>
                <a:cs typeface="Arial"/>
              </a:rPr>
              <a:t>Prevented  </a:t>
            </a:r>
            <a:r>
              <a:rPr dirty="0" sz="1600" spc="10" b="1">
                <a:solidFill>
                  <a:srgbClr val="336600"/>
                </a:solidFill>
                <a:latin typeface="Arial"/>
                <a:cs typeface="Arial"/>
              </a:rPr>
              <a:t>(95%</a:t>
            </a:r>
            <a:r>
              <a:rPr dirty="0" sz="1600" spc="-35" b="1">
                <a:solidFill>
                  <a:srgbClr val="33660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336600"/>
                </a:solidFill>
                <a:latin typeface="Arial"/>
                <a:cs typeface="Arial"/>
              </a:rPr>
              <a:t>CI)</a:t>
            </a:r>
            <a:endParaRPr sz="1600">
              <a:latin typeface="Arial"/>
              <a:cs typeface="Arial"/>
            </a:endParaRPr>
          </a:p>
          <a:p>
            <a:pPr algn="ctr" marL="12065" marR="5080" indent="3175">
              <a:lnSpc>
                <a:spcPts val="1440"/>
              </a:lnSpc>
              <a:spcBef>
                <a:spcPts val="30"/>
              </a:spcBef>
            </a:pPr>
            <a:r>
              <a:rPr dirty="0" sz="1200" b="1">
                <a:latin typeface="Arial"/>
                <a:cs typeface="Arial"/>
              </a:rPr>
              <a:t>(acute </a:t>
            </a:r>
            <a:r>
              <a:rPr dirty="0" sz="1200" spc="-30" b="1">
                <a:latin typeface="Arial"/>
                <a:cs typeface="Arial"/>
              </a:rPr>
              <a:t>limb </a:t>
            </a:r>
            <a:r>
              <a:rPr dirty="0" sz="1200" spc="-20" b="1">
                <a:latin typeface="Arial"/>
                <a:cs typeface="Arial"/>
              </a:rPr>
              <a:t>ischemia, major </a:t>
            </a:r>
            <a:r>
              <a:rPr dirty="0" sz="1200" spc="-15" b="1">
                <a:latin typeface="Arial"/>
                <a:cs typeface="Arial"/>
              </a:rPr>
              <a:t>amputation  </a:t>
            </a:r>
            <a:r>
              <a:rPr dirty="0" sz="1200" b="1">
                <a:latin typeface="Arial"/>
                <a:cs typeface="Arial"/>
              </a:rPr>
              <a:t>for </a:t>
            </a:r>
            <a:r>
              <a:rPr dirty="0" sz="1200" spc="-15" b="1">
                <a:latin typeface="Arial"/>
                <a:cs typeface="Arial"/>
              </a:rPr>
              <a:t>vascular </a:t>
            </a:r>
            <a:r>
              <a:rPr dirty="0" sz="1200" spc="-10" b="1">
                <a:latin typeface="Arial"/>
                <a:cs typeface="Arial"/>
              </a:rPr>
              <a:t>cause, </a:t>
            </a:r>
            <a:r>
              <a:rPr dirty="0" sz="1200" spc="-5" b="1">
                <a:latin typeface="Arial"/>
                <a:cs typeface="Arial"/>
              </a:rPr>
              <a:t>MI, </a:t>
            </a:r>
            <a:r>
              <a:rPr dirty="0" sz="1200" spc="-25" b="1">
                <a:latin typeface="Arial"/>
                <a:cs typeface="Arial"/>
              </a:rPr>
              <a:t>ischemic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stroke,</a:t>
            </a:r>
            <a:endParaRPr sz="1200">
              <a:latin typeface="Arial"/>
              <a:cs typeface="Arial"/>
            </a:endParaRPr>
          </a:p>
          <a:p>
            <a:pPr algn="ctr" marL="2540">
              <a:lnSpc>
                <a:spcPts val="1395"/>
              </a:lnSpc>
            </a:pPr>
            <a:r>
              <a:rPr dirty="0" sz="1200" spc="-10" b="1">
                <a:latin typeface="Arial"/>
                <a:cs typeface="Arial"/>
              </a:rPr>
              <a:t>or </a:t>
            </a:r>
            <a:r>
              <a:rPr dirty="0" sz="1200" spc="-15" b="1">
                <a:latin typeface="Arial"/>
                <a:cs typeface="Arial"/>
              </a:rPr>
              <a:t>CV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death)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0875" y="770508"/>
            <a:ext cx="2436495" cy="94106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14604">
              <a:lnSpc>
                <a:spcPct val="100000"/>
              </a:lnSpc>
              <a:spcBef>
                <a:spcPts val="120"/>
              </a:spcBef>
            </a:pP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Principal 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Safety  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Outcome</a:t>
            </a:r>
            <a:r>
              <a:rPr dirty="0" sz="1600" spc="-3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Events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Caused 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(95%</a:t>
            </a:r>
            <a:r>
              <a:rPr dirty="0" sz="16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CI)</a:t>
            </a:r>
            <a:endParaRPr sz="1600">
              <a:latin typeface="Arial"/>
              <a:cs typeface="Arial"/>
            </a:endParaRPr>
          </a:p>
          <a:p>
            <a:pPr algn="ctr" marL="6985">
              <a:lnSpc>
                <a:spcPts val="1425"/>
              </a:lnSpc>
            </a:pPr>
            <a:r>
              <a:rPr dirty="0" sz="1200" spc="10" b="1">
                <a:latin typeface="Arial"/>
                <a:cs typeface="Arial"/>
              </a:rPr>
              <a:t>(TIMI </a:t>
            </a:r>
            <a:r>
              <a:rPr dirty="0" sz="1200" spc="-20" b="1">
                <a:latin typeface="Arial"/>
                <a:cs typeface="Arial"/>
              </a:rPr>
              <a:t>major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bleeding)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93820" y="2728912"/>
            <a:ext cx="1158240" cy="3237865"/>
          </a:xfrm>
          <a:prstGeom prst="rect">
            <a:avLst/>
          </a:prstGeom>
          <a:solidFill>
            <a:srgbClr val="3366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algn="ctr" marR="65405">
              <a:lnSpc>
                <a:spcPct val="100000"/>
              </a:lnSpc>
              <a:spcBef>
                <a:spcPts val="142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181</a:t>
            </a:r>
            <a:endParaRPr sz="1800">
              <a:latin typeface="Arial"/>
              <a:cs typeface="Arial"/>
            </a:endParaRPr>
          </a:p>
          <a:p>
            <a:pPr algn="ctr" marR="4699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(-269 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-94)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9519" y="2202179"/>
            <a:ext cx="1158240" cy="51752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142240">
              <a:lnSpc>
                <a:spcPts val="2135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18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  <a:p>
            <a:pPr algn="ctr" marR="120014">
              <a:lnSpc>
                <a:spcPct val="100000"/>
              </a:lnSpc>
            </a:pP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(-2 </a:t>
            </a:r>
            <a:r>
              <a:rPr dirty="0" sz="1200" spc="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+60)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1784" y="108648"/>
            <a:ext cx="548830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Risk </a:t>
            </a:r>
            <a:r>
              <a:rPr dirty="0" sz="3600"/>
              <a:t>&amp; </a:t>
            </a:r>
            <a:r>
              <a:rPr dirty="0" sz="3600" spc="-10"/>
              <a:t>Benefit Over</a:t>
            </a:r>
            <a:r>
              <a:rPr dirty="0" sz="3600" spc="5"/>
              <a:t> </a:t>
            </a:r>
            <a:r>
              <a:rPr dirty="0" sz="3600"/>
              <a:t>Time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31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8339" y="1031992"/>
            <a:ext cx="8609801" cy="53024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90976" y="6381115"/>
            <a:ext cx="255778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5" b="1">
                <a:latin typeface="Arial"/>
                <a:cs typeface="Arial"/>
              </a:rPr>
              <a:t>Days </a:t>
            </a:r>
            <a:r>
              <a:rPr dirty="0" sz="1600" spc="20" b="1">
                <a:latin typeface="Arial"/>
                <a:cs typeface="Arial"/>
              </a:rPr>
              <a:t>from</a:t>
            </a:r>
            <a:r>
              <a:rPr dirty="0" sz="1600" spc="-22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8251" y="1818345"/>
            <a:ext cx="255270" cy="310896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85"/>
              </a:lnSpc>
            </a:pPr>
            <a:r>
              <a:rPr dirty="0" sz="1600" spc="15" b="1">
                <a:latin typeface="Arial"/>
                <a:cs typeface="Arial"/>
              </a:rPr>
              <a:t>Events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Prevented</a:t>
            </a:r>
            <a:r>
              <a:rPr dirty="0" sz="1600" spc="-120" b="1">
                <a:latin typeface="Arial"/>
                <a:cs typeface="Arial"/>
              </a:rPr>
              <a:t> </a:t>
            </a:r>
            <a:r>
              <a:rPr dirty="0" sz="1600" spc="25" b="1">
                <a:latin typeface="Arial"/>
                <a:cs typeface="Arial"/>
              </a:rPr>
              <a:t>or</a:t>
            </a:r>
            <a:r>
              <a:rPr dirty="0" sz="1600" spc="-130" b="1">
                <a:latin typeface="Arial"/>
                <a:cs typeface="Arial"/>
              </a:rPr>
              <a:t> </a:t>
            </a:r>
            <a:r>
              <a:rPr dirty="0" sz="1600" spc="20" b="1">
                <a:latin typeface="Arial"/>
                <a:cs typeface="Arial"/>
              </a:rPr>
              <a:t>Caused</a:t>
            </a:r>
            <a:r>
              <a:rPr dirty="0" sz="1600" spc="-12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(n)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11740" y="1643062"/>
            <a:ext cx="116776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9380" marR="5080" indent="-107314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Arial"/>
                <a:cs typeface="Arial"/>
              </a:rPr>
              <a:t>TIMI</a:t>
            </a:r>
            <a:r>
              <a:rPr dirty="0" sz="18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Arial"/>
                <a:cs typeface="Arial"/>
              </a:rPr>
              <a:t>major  </a:t>
            </a:r>
            <a:r>
              <a:rPr dirty="0" sz="1800" spc="-15" b="1">
                <a:solidFill>
                  <a:srgbClr val="C00000"/>
                </a:solidFill>
                <a:latin typeface="Arial"/>
                <a:cs typeface="Arial"/>
              </a:rPr>
              <a:t>bleeding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4659" y="3653853"/>
            <a:ext cx="2632075" cy="16732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Primary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endpoint  composite of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acute </a:t>
            </a:r>
            <a:r>
              <a:rPr dirty="0" sz="1800" spc="-25" b="1">
                <a:solidFill>
                  <a:srgbClr val="001F5F"/>
                </a:solidFill>
                <a:latin typeface="Arial"/>
                <a:cs typeface="Arial"/>
              </a:rPr>
              <a:t>limb  </a:t>
            </a:r>
            <a:r>
              <a:rPr dirty="0" sz="1800" spc="-5" b="1">
                <a:solidFill>
                  <a:srgbClr val="001F5F"/>
                </a:solidFill>
                <a:latin typeface="Arial"/>
                <a:cs typeface="Arial"/>
              </a:rPr>
              <a:t>ischemia, major 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amputation of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vascular  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cause, </a:t>
            </a:r>
            <a:r>
              <a:rPr dirty="0" sz="1800" spc="-10" b="1">
                <a:solidFill>
                  <a:srgbClr val="001F5F"/>
                </a:solidFill>
                <a:latin typeface="Arial"/>
                <a:cs typeface="Arial"/>
              </a:rPr>
              <a:t>MI, ischemic 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stroke </a:t>
            </a:r>
            <a:r>
              <a:rPr dirty="0" sz="1800" spc="-15" b="1">
                <a:solidFill>
                  <a:srgbClr val="001F5F"/>
                </a:solidFill>
                <a:latin typeface="Arial"/>
                <a:cs typeface="Arial"/>
              </a:rPr>
              <a:t>or </a:t>
            </a:r>
            <a:r>
              <a:rPr dirty="0" sz="1800" spc="5" b="1">
                <a:solidFill>
                  <a:srgbClr val="001F5F"/>
                </a:solidFill>
                <a:latin typeface="Arial"/>
                <a:cs typeface="Arial"/>
              </a:rPr>
              <a:t>CV</a:t>
            </a:r>
            <a:r>
              <a:rPr dirty="0" sz="1800" spc="-40" b="1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F5F"/>
                </a:solidFill>
                <a:latin typeface="Arial"/>
                <a:cs typeface="Arial"/>
              </a:rPr>
              <a:t>death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7882" y="0"/>
            <a:ext cx="10541000" cy="5753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600" spc="-10"/>
              <a:t>Efficacy </a:t>
            </a:r>
            <a:r>
              <a:rPr dirty="0" sz="3600"/>
              <a:t>– </a:t>
            </a:r>
            <a:r>
              <a:rPr dirty="0" sz="3600" spc="5"/>
              <a:t>Intention </a:t>
            </a:r>
            <a:r>
              <a:rPr dirty="0" sz="3600" spc="10"/>
              <a:t>To </a:t>
            </a:r>
            <a:r>
              <a:rPr dirty="0" sz="3600" spc="-10"/>
              <a:t>Treat </a:t>
            </a:r>
            <a:r>
              <a:rPr dirty="0" sz="3600" spc="-15"/>
              <a:t>versus </a:t>
            </a:r>
            <a:r>
              <a:rPr dirty="0" sz="3600"/>
              <a:t>&amp;</a:t>
            </a:r>
            <a:r>
              <a:rPr dirty="0" sz="3600" spc="35"/>
              <a:t> </a:t>
            </a:r>
            <a:r>
              <a:rPr dirty="0" sz="3600" spc="-10"/>
              <a:t>Treatment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95350" y="2251710"/>
            <a:ext cx="304800" cy="3291840"/>
          </a:xfrm>
          <a:custGeom>
            <a:avLst/>
            <a:gdLst/>
            <a:ahLst/>
            <a:cxnLst/>
            <a:rect l="l" t="t" r="r" b="b"/>
            <a:pathLst>
              <a:path w="304800" h="3291840">
                <a:moveTo>
                  <a:pt x="304800" y="0"/>
                </a:moveTo>
                <a:lnTo>
                  <a:pt x="0" y="0"/>
                </a:lnTo>
                <a:lnTo>
                  <a:pt x="0" y="3291840"/>
                </a:lnTo>
                <a:lnTo>
                  <a:pt x="304800" y="329184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93570" y="3928109"/>
            <a:ext cx="304800" cy="1615440"/>
          </a:xfrm>
          <a:custGeom>
            <a:avLst/>
            <a:gdLst/>
            <a:ahLst/>
            <a:cxnLst/>
            <a:rect l="l" t="t" r="r" b="b"/>
            <a:pathLst>
              <a:path w="304800" h="1615439">
                <a:moveTo>
                  <a:pt x="304800" y="0"/>
                </a:moveTo>
                <a:lnTo>
                  <a:pt x="0" y="0"/>
                </a:lnTo>
                <a:lnTo>
                  <a:pt x="0" y="1615439"/>
                </a:lnTo>
                <a:lnTo>
                  <a:pt x="304800" y="1615439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91789" y="4408170"/>
            <a:ext cx="304800" cy="1135380"/>
          </a:xfrm>
          <a:custGeom>
            <a:avLst/>
            <a:gdLst/>
            <a:ahLst/>
            <a:cxnLst/>
            <a:rect l="l" t="t" r="r" b="b"/>
            <a:pathLst>
              <a:path w="304800" h="1135379">
                <a:moveTo>
                  <a:pt x="304800" y="0"/>
                </a:moveTo>
                <a:lnTo>
                  <a:pt x="0" y="0"/>
                </a:lnTo>
                <a:lnTo>
                  <a:pt x="0" y="1135379"/>
                </a:lnTo>
                <a:lnTo>
                  <a:pt x="304800" y="1135379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90009" y="3463290"/>
            <a:ext cx="304800" cy="2080260"/>
          </a:xfrm>
          <a:custGeom>
            <a:avLst/>
            <a:gdLst/>
            <a:ahLst/>
            <a:cxnLst/>
            <a:rect l="l" t="t" r="r" b="b"/>
            <a:pathLst>
              <a:path w="304800" h="2080260">
                <a:moveTo>
                  <a:pt x="304800" y="0"/>
                </a:moveTo>
                <a:lnTo>
                  <a:pt x="0" y="0"/>
                </a:lnTo>
                <a:lnTo>
                  <a:pt x="0" y="2080260"/>
                </a:lnTo>
                <a:lnTo>
                  <a:pt x="304800" y="208026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88229" y="3196589"/>
            <a:ext cx="304800" cy="2346960"/>
          </a:xfrm>
          <a:custGeom>
            <a:avLst/>
            <a:gdLst/>
            <a:ahLst/>
            <a:cxnLst/>
            <a:rect l="l" t="t" r="r" b="b"/>
            <a:pathLst>
              <a:path w="304800" h="2346960">
                <a:moveTo>
                  <a:pt x="304800" y="0"/>
                </a:moveTo>
                <a:lnTo>
                  <a:pt x="0" y="0"/>
                </a:lnTo>
                <a:lnTo>
                  <a:pt x="0" y="2346960"/>
                </a:lnTo>
                <a:lnTo>
                  <a:pt x="304800" y="234696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5350" y="2251710"/>
            <a:ext cx="304800" cy="3291840"/>
          </a:xfrm>
          <a:custGeom>
            <a:avLst/>
            <a:gdLst/>
            <a:ahLst/>
            <a:cxnLst/>
            <a:rect l="l" t="t" r="r" b="b"/>
            <a:pathLst>
              <a:path w="304800" h="3291840">
                <a:moveTo>
                  <a:pt x="0" y="0"/>
                </a:moveTo>
                <a:lnTo>
                  <a:pt x="304800" y="0"/>
                </a:lnTo>
                <a:lnTo>
                  <a:pt x="304800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93570" y="3928109"/>
            <a:ext cx="304800" cy="1615440"/>
          </a:xfrm>
          <a:custGeom>
            <a:avLst/>
            <a:gdLst/>
            <a:ahLst/>
            <a:cxnLst/>
            <a:rect l="l" t="t" r="r" b="b"/>
            <a:pathLst>
              <a:path w="304800" h="1615439">
                <a:moveTo>
                  <a:pt x="0" y="0"/>
                </a:moveTo>
                <a:lnTo>
                  <a:pt x="304800" y="0"/>
                </a:lnTo>
                <a:lnTo>
                  <a:pt x="304800" y="1615439"/>
                </a:lnTo>
                <a:lnTo>
                  <a:pt x="0" y="16154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91789" y="4408170"/>
            <a:ext cx="304800" cy="1135380"/>
          </a:xfrm>
          <a:custGeom>
            <a:avLst/>
            <a:gdLst/>
            <a:ahLst/>
            <a:cxnLst/>
            <a:rect l="l" t="t" r="r" b="b"/>
            <a:pathLst>
              <a:path w="304800" h="1135379">
                <a:moveTo>
                  <a:pt x="0" y="0"/>
                </a:moveTo>
                <a:lnTo>
                  <a:pt x="304800" y="0"/>
                </a:lnTo>
                <a:lnTo>
                  <a:pt x="304800" y="1135379"/>
                </a:lnTo>
                <a:lnTo>
                  <a:pt x="0" y="11353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90009" y="3463290"/>
            <a:ext cx="304800" cy="2080260"/>
          </a:xfrm>
          <a:custGeom>
            <a:avLst/>
            <a:gdLst/>
            <a:ahLst/>
            <a:cxnLst/>
            <a:rect l="l" t="t" r="r" b="b"/>
            <a:pathLst>
              <a:path w="304800" h="2080260">
                <a:moveTo>
                  <a:pt x="0" y="0"/>
                </a:moveTo>
                <a:lnTo>
                  <a:pt x="304800" y="0"/>
                </a:lnTo>
                <a:lnTo>
                  <a:pt x="304800" y="2080260"/>
                </a:lnTo>
                <a:lnTo>
                  <a:pt x="0" y="20802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88229" y="3196589"/>
            <a:ext cx="304800" cy="2346960"/>
          </a:xfrm>
          <a:custGeom>
            <a:avLst/>
            <a:gdLst/>
            <a:ahLst/>
            <a:cxnLst/>
            <a:rect l="l" t="t" r="r" b="b"/>
            <a:pathLst>
              <a:path w="304800" h="2346960">
                <a:moveTo>
                  <a:pt x="0" y="0"/>
                </a:moveTo>
                <a:lnTo>
                  <a:pt x="304800" y="0"/>
                </a:lnTo>
                <a:lnTo>
                  <a:pt x="3048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87780" y="3345179"/>
            <a:ext cx="304800" cy="2194560"/>
          </a:xfrm>
          <a:custGeom>
            <a:avLst/>
            <a:gdLst/>
            <a:ahLst/>
            <a:cxnLst/>
            <a:rect l="l" t="t" r="r" b="b"/>
            <a:pathLst>
              <a:path w="304800" h="2194560">
                <a:moveTo>
                  <a:pt x="304800" y="0"/>
                </a:moveTo>
                <a:lnTo>
                  <a:pt x="0" y="0"/>
                </a:lnTo>
                <a:lnTo>
                  <a:pt x="0" y="2194560"/>
                </a:lnTo>
                <a:lnTo>
                  <a:pt x="304800" y="219456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286000" y="4099559"/>
            <a:ext cx="304800" cy="1440180"/>
          </a:xfrm>
          <a:custGeom>
            <a:avLst/>
            <a:gdLst/>
            <a:ahLst/>
            <a:cxnLst/>
            <a:rect l="l" t="t" r="r" b="b"/>
            <a:pathLst>
              <a:path w="304800" h="1440179">
                <a:moveTo>
                  <a:pt x="304800" y="0"/>
                </a:moveTo>
                <a:lnTo>
                  <a:pt x="0" y="0"/>
                </a:lnTo>
                <a:lnTo>
                  <a:pt x="0" y="1440180"/>
                </a:lnTo>
                <a:lnTo>
                  <a:pt x="304800" y="144018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84220" y="4556759"/>
            <a:ext cx="304800" cy="982980"/>
          </a:xfrm>
          <a:custGeom>
            <a:avLst/>
            <a:gdLst/>
            <a:ahLst/>
            <a:cxnLst/>
            <a:rect l="l" t="t" r="r" b="b"/>
            <a:pathLst>
              <a:path w="304800" h="982979">
                <a:moveTo>
                  <a:pt x="304800" y="0"/>
                </a:moveTo>
                <a:lnTo>
                  <a:pt x="0" y="0"/>
                </a:lnTo>
                <a:lnTo>
                  <a:pt x="0" y="982979"/>
                </a:lnTo>
                <a:lnTo>
                  <a:pt x="304800" y="982979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74820" y="3703320"/>
            <a:ext cx="304800" cy="1836420"/>
          </a:xfrm>
          <a:custGeom>
            <a:avLst/>
            <a:gdLst/>
            <a:ahLst/>
            <a:cxnLst/>
            <a:rect l="l" t="t" r="r" b="b"/>
            <a:pathLst>
              <a:path w="304800" h="1836420">
                <a:moveTo>
                  <a:pt x="304800" y="0"/>
                </a:moveTo>
                <a:lnTo>
                  <a:pt x="0" y="0"/>
                </a:lnTo>
                <a:lnTo>
                  <a:pt x="0" y="1836420"/>
                </a:lnTo>
                <a:lnTo>
                  <a:pt x="304800" y="183642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73040" y="2842260"/>
            <a:ext cx="304800" cy="2697480"/>
          </a:xfrm>
          <a:custGeom>
            <a:avLst/>
            <a:gdLst/>
            <a:ahLst/>
            <a:cxnLst/>
            <a:rect l="l" t="t" r="r" b="b"/>
            <a:pathLst>
              <a:path w="304800" h="2697479">
                <a:moveTo>
                  <a:pt x="304800" y="0"/>
                </a:moveTo>
                <a:lnTo>
                  <a:pt x="0" y="0"/>
                </a:lnTo>
                <a:lnTo>
                  <a:pt x="0" y="2697479"/>
                </a:lnTo>
                <a:lnTo>
                  <a:pt x="304800" y="2697479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42950" y="1718310"/>
            <a:ext cx="0" cy="3825240"/>
          </a:xfrm>
          <a:custGeom>
            <a:avLst/>
            <a:gdLst/>
            <a:ahLst/>
            <a:cxnLst/>
            <a:rect l="l" t="t" r="r" b="b"/>
            <a:pathLst>
              <a:path w="0" h="3825240">
                <a:moveTo>
                  <a:pt x="0" y="38252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42950" y="5543550"/>
            <a:ext cx="4991100" cy="0"/>
          </a:xfrm>
          <a:custGeom>
            <a:avLst/>
            <a:gdLst/>
            <a:ahLst/>
            <a:cxnLst/>
            <a:rect l="l" t="t" r="r" b="b"/>
            <a:pathLst>
              <a:path w="4991100" h="0">
                <a:moveTo>
                  <a:pt x="0" y="0"/>
                </a:moveTo>
                <a:lnTo>
                  <a:pt x="49911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89635" y="2031936"/>
            <a:ext cx="31623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3</a:t>
            </a:r>
            <a:r>
              <a:rPr dirty="0" sz="1000" spc="15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87601" y="3706114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5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85439" y="4187444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3659" y="3246755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9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06620" y="2913125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2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2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36369" y="3288029"/>
            <a:ext cx="99060" cy="60960"/>
          </a:xfrm>
          <a:custGeom>
            <a:avLst/>
            <a:gdLst/>
            <a:ahLst/>
            <a:cxnLst/>
            <a:rect l="l" t="t" r="r" b="b"/>
            <a:pathLst>
              <a:path w="99059" h="60960">
                <a:moveTo>
                  <a:pt x="0" y="60960"/>
                </a:moveTo>
                <a:lnTo>
                  <a:pt x="99060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372869" y="3106166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2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32354" y="3880802"/>
            <a:ext cx="31623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15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3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68675" y="4356989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9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309745" y="3503929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7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69229" y="2623185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2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5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6540" y="5431154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540" y="4884102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5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6540" y="4337684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1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0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6540" y="3790695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1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6540" y="3243262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2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56540" y="2696273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2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5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6540" y="2149728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3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0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6540" y="1602740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3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20457" y="5613082"/>
            <a:ext cx="2470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latin typeface="Arial"/>
                <a:cs typeface="Arial"/>
              </a:rPr>
              <a:t>ALI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075814" y="5613082"/>
            <a:ext cx="3378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A</a:t>
            </a:r>
            <a:r>
              <a:rPr dirty="0" sz="1050" spc="80" b="1">
                <a:latin typeface="Arial"/>
                <a:cs typeface="Arial"/>
              </a:rPr>
              <a:t>m</a:t>
            </a:r>
            <a:r>
              <a:rPr dirty="0" sz="1050" spc="15" b="1"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49344" y="5613082"/>
            <a:ext cx="1784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latin typeface="Arial"/>
                <a:cs typeface="Arial"/>
              </a:rPr>
              <a:t>MI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14265" y="5613082"/>
            <a:ext cx="64262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CV</a:t>
            </a:r>
            <a:r>
              <a:rPr dirty="0" sz="1050" spc="-1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Death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14550" y="61074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114550" y="61074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215514" y="6037579"/>
            <a:ext cx="6064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Placebo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971800" y="61112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2929889" y="5613082"/>
            <a:ext cx="1083945" cy="6337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455295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Isc</a:t>
            </a:r>
            <a:r>
              <a:rPr dirty="0" sz="1050" spc="70" b="1">
                <a:latin typeface="Arial"/>
                <a:cs typeface="Arial"/>
              </a:rPr>
              <a:t>h</a:t>
            </a:r>
            <a:r>
              <a:rPr dirty="0" sz="1050" spc="15" b="1">
                <a:latin typeface="Arial"/>
                <a:cs typeface="Arial"/>
              </a:rPr>
              <a:t>emic</a:t>
            </a:r>
            <a:endParaRPr sz="1050">
              <a:latin typeface="Arial"/>
              <a:cs typeface="Arial"/>
            </a:endParaRPr>
          </a:p>
          <a:p>
            <a:pPr algn="ctr" marR="452120">
              <a:lnSpc>
                <a:spcPct val="100000"/>
              </a:lnSpc>
              <a:spcBef>
                <a:spcPts val="5"/>
              </a:spcBef>
            </a:pPr>
            <a:r>
              <a:rPr dirty="0" sz="1050" spc="25" b="1">
                <a:latin typeface="Arial"/>
                <a:cs typeface="Arial"/>
              </a:rPr>
              <a:t>Stroke</a:t>
            </a:r>
            <a:endParaRPr sz="1050">
              <a:latin typeface="Arial"/>
              <a:cs typeface="Arial"/>
            </a:endParaRPr>
          </a:p>
          <a:p>
            <a:pPr marL="154305">
              <a:lnSpc>
                <a:spcPct val="100000"/>
              </a:lnSpc>
              <a:spcBef>
                <a:spcPts val="790"/>
              </a:spcBef>
            </a:pPr>
            <a:r>
              <a:rPr dirty="0" sz="1200" spc="-5" b="1">
                <a:latin typeface="Arial"/>
                <a:cs typeface="Arial"/>
              </a:rPr>
              <a:t>Rivaroxaban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90" y="3433048"/>
            <a:ext cx="179070" cy="84201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50" spc="15" b="1">
                <a:latin typeface="Arial"/>
                <a:cs typeface="Arial"/>
              </a:rPr>
              <a:t>n/100</a:t>
            </a:r>
            <a:r>
              <a:rPr dirty="0" sz="1050" spc="-10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pt-yr%</a:t>
            </a:r>
            <a:endParaRPr sz="10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91350" y="2213610"/>
            <a:ext cx="304800" cy="3329940"/>
          </a:xfrm>
          <a:custGeom>
            <a:avLst/>
            <a:gdLst/>
            <a:ahLst/>
            <a:cxnLst/>
            <a:rect l="l" t="t" r="r" b="b"/>
            <a:pathLst>
              <a:path w="304800" h="3329940">
                <a:moveTo>
                  <a:pt x="304800" y="0"/>
                </a:moveTo>
                <a:lnTo>
                  <a:pt x="0" y="0"/>
                </a:lnTo>
                <a:lnTo>
                  <a:pt x="0" y="3329940"/>
                </a:lnTo>
                <a:lnTo>
                  <a:pt x="304800" y="332994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989569" y="4438650"/>
            <a:ext cx="304800" cy="1104900"/>
          </a:xfrm>
          <a:custGeom>
            <a:avLst/>
            <a:gdLst/>
            <a:ahLst/>
            <a:cxnLst/>
            <a:rect l="l" t="t" r="r" b="b"/>
            <a:pathLst>
              <a:path w="304800" h="1104900">
                <a:moveTo>
                  <a:pt x="304800" y="0"/>
                </a:moveTo>
                <a:lnTo>
                  <a:pt x="0" y="0"/>
                </a:lnTo>
                <a:lnTo>
                  <a:pt x="0" y="1104900"/>
                </a:lnTo>
                <a:lnTo>
                  <a:pt x="304800" y="110490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987790" y="4514850"/>
            <a:ext cx="304800" cy="1028700"/>
          </a:xfrm>
          <a:custGeom>
            <a:avLst/>
            <a:gdLst/>
            <a:ahLst/>
            <a:cxnLst/>
            <a:rect l="l" t="t" r="r" b="b"/>
            <a:pathLst>
              <a:path w="304800" h="1028700">
                <a:moveTo>
                  <a:pt x="304800" y="0"/>
                </a:moveTo>
                <a:lnTo>
                  <a:pt x="0" y="0"/>
                </a:lnTo>
                <a:lnTo>
                  <a:pt x="0" y="1028700"/>
                </a:lnTo>
                <a:lnTo>
                  <a:pt x="304800" y="102870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978390" y="3699509"/>
            <a:ext cx="304800" cy="1844039"/>
          </a:xfrm>
          <a:custGeom>
            <a:avLst/>
            <a:gdLst/>
            <a:ahLst/>
            <a:cxnLst/>
            <a:rect l="l" t="t" r="r" b="b"/>
            <a:pathLst>
              <a:path w="304800" h="1844039">
                <a:moveTo>
                  <a:pt x="304800" y="0"/>
                </a:moveTo>
                <a:lnTo>
                  <a:pt x="0" y="0"/>
                </a:lnTo>
                <a:lnTo>
                  <a:pt x="0" y="1844039"/>
                </a:lnTo>
                <a:lnTo>
                  <a:pt x="304800" y="1844039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0976609" y="4110990"/>
            <a:ext cx="304800" cy="1432560"/>
          </a:xfrm>
          <a:custGeom>
            <a:avLst/>
            <a:gdLst/>
            <a:ahLst/>
            <a:cxnLst/>
            <a:rect l="l" t="t" r="r" b="b"/>
            <a:pathLst>
              <a:path w="304800" h="1432560">
                <a:moveTo>
                  <a:pt x="304800" y="0"/>
                </a:moveTo>
                <a:lnTo>
                  <a:pt x="0" y="0"/>
                </a:lnTo>
                <a:lnTo>
                  <a:pt x="0" y="1432560"/>
                </a:lnTo>
                <a:lnTo>
                  <a:pt x="304800" y="143256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991350" y="2213610"/>
            <a:ext cx="304800" cy="3329940"/>
          </a:xfrm>
          <a:custGeom>
            <a:avLst/>
            <a:gdLst/>
            <a:ahLst/>
            <a:cxnLst/>
            <a:rect l="l" t="t" r="r" b="b"/>
            <a:pathLst>
              <a:path w="304800" h="3329940">
                <a:moveTo>
                  <a:pt x="0" y="0"/>
                </a:moveTo>
                <a:lnTo>
                  <a:pt x="304800" y="0"/>
                </a:lnTo>
                <a:lnTo>
                  <a:pt x="304800" y="3329940"/>
                </a:lnTo>
                <a:lnTo>
                  <a:pt x="0" y="332994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7989569" y="4438650"/>
            <a:ext cx="304800" cy="1104900"/>
          </a:xfrm>
          <a:custGeom>
            <a:avLst/>
            <a:gdLst/>
            <a:ahLst/>
            <a:cxnLst/>
            <a:rect l="l" t="t" r="r" b="b"/>
            <a:pathLst>
              <a:path w="304800" h="1104900">
                <a:moveTo>
                  <a:pt x="0" y="0"/>
                </a:moveTo>
                <a:lnTo>
                  <a:pt x="304800" y="0"/>
                </a:lnTo>
                <a:lnTo>
                  <a:pt x="304800" y="1104900"/>
                </a:lnTo>
                <a:lnTo>
                  <a:pt x="0" y="11049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987790" y="4514850"/>
            <a:ext cx="304800" cy="1028700"/>
          </a:xfrm>
          <a:custGeom>
            <a:avLst/>
            <a:gdLst/>
            <a:ahLst/>
            <a:cxnLst/>
            <a:rect l="l" t="t" r="r" b="b"/>
            <a:pathLst>
              <a:path w="304800" h="1028700">
                <a:moveTo>
                  <a:pt x="0" y="0"/>
                </a:moveTo>
                <a:lnTo>
                  <a:pt x="304800" y="0"/>
                </a:lnTo>
                <a:lnTo>
                  <a:pt x="3048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978390" y="3699509"/>
            <a:ext cx="304800" cy="1844039"/>
          </a:xfrm>
          <a:custGeom>
            <a:avLst/>
            <a:gdLst/>
            <a:ahLst/>
            <a:cxnLst/>
            <a:rect l="l" t="t" r="r" b="b"/>
            <a:pathLst>
              <a:path w="304800" h="1844039">
                <a:moveTo>
                  <a:pt x="0" y="0"/>
                </a:moveTo>
                <a:lnTo>
                  <a:pt x="304800" y="0"/>
                </a:lnTo>
                <a:lnTo>
                  <a:pt x="304800" y="1844039"/>
                </a:lnTo>
                <a:lnTo>
                  <a:pt x="0" y="184403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0976609" y="4110990"/>
            <a:ext cx="304800" cy="1432560"/>
          </a:xfrm>
          <a:custGeom>
            <a:avLst/>
            <a:gdLst/>
            <a:ahLst/>
            <a:cxnLst/>
            <a:rect l="l" t="t" r="r" b="b"/>
            <a:pathLst>
              <a:path w="304800" h="1432560">
                <a:moveTo>
                  <a:pt x="0" y="0"/>
                </a:moveTo>
                <a:lnTo>
                  <a:pt x="304800" y="0"/>
                </a:lnTo>
                <a:lnTo>
                  <a:pt x="304800" y="1432560"/>
                </a:lnTo>
                <a:lnTo>
                  <a:pt x="0" y="143256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76159" y="3421379"/>
            <a:ext cx="304800" cy="2118360"/>
          </a:xfrm>
          <a:custGeom>
            <a:avLst/>
            <a:gdLst/>
            <a:ahLst/>
            <a:cxnLst/>
            <a:rect l="l" t="t" r="r" b="b"/>
            <a:pathLst>
              <a:path w="304800" h="2118360">
                <a:moveTo>
                  <a:pt x="304800" y="0"/>
                </a:moveTo>
                <a:lnTo>
                  <a:pt x="0" y="0"/>
                </a:lnTo>
                <a:lnTo>
                  <a:pt x="0" y="2118360"/>
                </a:lnTo>
                <a:lnTo>
                  <a:pt x="304800" y="211836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8374380" y="4655820"/>
            <a:ext cx="304800" cy="883919"/>
          </a:xfrm>
          <a:custGeom>
            <a:avLst/>
            <a:gdLst/>
            <a:ahLst/>
            <a:cxnLst/>
            <a:rect l="l" t="t" r="r" b="b"/>
            <a:pathLst>
              <a:path w="304800" h="883920">
                <a:moveTo>
                  <a:pt x="304800" y="0"/>
                </a:moveTo>
                <a:lnTo>
                  <a:pt x="0" y="0"/>
                </a:lnTo>
                <a:lnTo>
                  <a:pt x="0" y="883919"/>
                </a:lnTo>
                <a:lnTo>
                  <a:pt x="304800" y="883919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372600" y="4671059"/>
            <a:ext cx="304800" cy="868680"/>
          </a:xfrm>
          <a:custGeom>
            <a:avLst/>
            <a:gdLst/>
            <a:ahLst/>
            <a:cxnLst/>
            <a:rect l="l" t="t" r="r" b="b"/>
            <a:pathLst>
              <a:path w="304800" h="868679">
                <a:moveTo>
                  <a:pt x="304800" y="0"/>
                </a:moveTo>
                <a:lnTo>
                  <a:pt x="0" y="0"/>
                </a:lnTo>
                <a:lnTo>
                  <a:pt x="0" y="868679"/>
                </a:lnTo>
                <a:lnTo>
                  <a:pt x="304800" y="868679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0370819" y="4152900"/>
            <a:ext cx="304800" cy="1386840"/>
          </a:xfrm>
          <a:custGeom>
            <a:avLst/>
            <a:gdLst/>
            <a:ahLst/>
            <a:cxnLst/>
            <a:rect l="l" t="t" r="r" b="b"/>
            <a:pathLst>
              <a:path w="304800" h="1386839">
                <a:moveTo>
                  <a:pt x="304800" y="0"/>
                </a:moveTo>
                <a:lnTo>
                  <a:pt x="0" y="0"/>
                </a:lnTo>
                <a:lnTo>
                  <a:pt x="0" y="1386840"/>
                </a:lnTo>
                <a:lnTo>
                  <a:pt x="304800" y="138684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1369040" y="4221479"/>
            <a:ext cx="304800" cy="1318260"/>
          </a:xfrm>
          <a:custGeom>
            <a:avLst/>
            <a:gdLst/>
            <a:ahLst/>
            <a:cxnLst/>
            <a:rect l="l" t="t" r="r" b="b"/>
            <a:pathLst>
              <a:path w="304800" h="1318260">
                <a:moveTo>
                  <a:pt x="304800" y="0"/>
                </a:moveTo>
                <a:lnTo>
                  <a:pt x="0" y="0"/>
                </a:lnTo>
                <a:lnTo>
                  <a:pt x="0" y="1318260"/>
                </a:lnTo>
                <a:lnTo>
                  <a:pt x="304800" y="131826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838950" y="1718310"/>
            <a:ext cx="0" cy="3825240"/>
          </a:xfrm>
          <a:custGeom>
            <a:avLst/>
            <a:gdLst/>
            <a:ahLst/>
            <a:cxnLst/>
            <a:rect l="l" t="t" r="r" b="b"/>
            <a:pathLst>
              <a:path w="0" h="3825240">
                <a:moveTo>
                  <a:pt x="0" y="38252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838950" y="5543550"/>
            <a:ext cx="4983480" cy="0"/>
          </a:xfrm>
          <a:custGeom>
            <a:avLst/>
            <a:gdLst/>
            <a:ahLst/>
            <a:cxnLst/>
            <a:rect l="l" t="t" r="r" b="b"/>
            <a:pathLst>
              <a:path w="4983480" h="0">
                <a:moveTo>
                  <a:pt x="0" y="0"/>
                </a:moveTo>
                <a:lnTo>
                  <a:pt x="49834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6985000" y="1988502"/>
            <a:ext cx="31623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3</a:t>
            </a:r>
            <a:r>
              <a:rPr dirty="0" sz="1000" spc="15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982584" y="4219892"/>
            <a:ext cx="31623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15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980551" y="4297045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9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978008" y="3476625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7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532369" y="3348990"/>
            <a:ext cx="167640" cy="76200"/>
          </a:xfrm>
          <a:custGeom>
            <a:avLst/>
            <a:gdLst/>
            <a:ahLst/>
            <a:cxnLst/>
            <a:rect l="l" t="t" r="r" b="b"/>
            <a:pathLst>
              <a:path w="167640" h="76200">
                <a:moveTo>
                  <a:pt x="0" y="76200"/>
                </a:moveTo>
                <a:lnTo>
                  <a:pt x="167639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7544181" y="3170300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9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8427466" y="4438713"/>
            <a:ext cx="316230" cy="1816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15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8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9463405" y="4466589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0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8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404093" y="3952620"/>
            <a:ext cx="315595" cy="1809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20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3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1003915" y="3817810"/>
            <a:ext cx="675640" cy="36449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000" b="1">
                <a:latin typeface="Arial"/>
                <a:cs typeface="Arial"/>
              </a:rPr>
              <a:t>1.3%</a:t>
            </a:r>
            <a:endParaRPr sz="1000">
              <a:latin typeface="Arial"/>
              <a:cs typeface="Arial"/>
            </a:endParaRPr>
          </a:p>
          <a:p>
            <a:pPr marL="371475">
              <a:lnSpc>
                <a:spcPct val="100000"/>
              </a:lnSpc>
              <a:spcBef>
                <a:spcPts val="135"/>
              </a:spcBef>
            </a:pPr>
            <a:r>
              <a:rPr dirty="0" sz="1000" spc="-20" b="1">
                <a:latin typeface="Arial"/>
                <a:cs typeface="Arial"/>
              </a:rPr>
              <a:t>1</a:t>
            </a:r>
            <a:r>
              <a:rPr dirty="0" sz="1000" spc="15" b="1">
                <a:latin typeface="Arial"/>
                <a:cs typeface="Arial"/>
              </a:rPr>
              <a:t>.</a:t>
            </a:r>
            <a:r>
              <a:rPr dirty="0" sz="1000" spc="-20" b="1">
                <a:latin typeface="Arial"/>
                <a:cs typeface="Arial"/>
              </a:rPr>
              <a:t>2</a:t>
            </a:r>
            <a:r>
              <a:rPr dirty="0" sz="1000" spc="15" b="1"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350634" y="5430837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350634" y="4884420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0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350634" y="4336986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1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0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50634" y="3789997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1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5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350634" y="3243579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2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0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350634" y="2696273"/>
            <a:ext cx="37465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2</a:t>
            </a:r>
            <a:r>
              <a:rPr dirty="0" sz="1200" spc="20" b="1">
                <a:latin typeface="Arial"/>
                <a:cs typeface="Arial"/>
              </a:rPr>
              <a:t>.</a:t>
            </a:r>
            <a:r>
              <a:rPr dirty="0" sz="1200" spc="-10" b="1">
                <a:latin typeface="Arial"/>
                <a:cs typeface="Arial"/>
              </a:rPr>
              <a:t>5</a:t>
            </a:r>
            <a:r>
              <a:rPr dirty="0" sz="1200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350634" y="2149728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3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0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350634" y="1602740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3</a:t>
            </a:r>
            <a:r>
              <a:rPr dirty="0" sz="1200" spc="25" b="1">
                <a:latin typeface="Arial"/>
                <a:cs typeface="Arial"/>
              </a:rPr>
              <a:t>.</a:t>
            </a:r>
            <a:r>
              <a:rPr dirty="0" sz="1200" spc="-15" b="1">
                <a:latin typeface="Arial"/>
                <a:cs typeface="Arial"/>
              </a:rPr>
              <a:t>5</a:t>
            </a:r>
            <a:r>
              <a:rPr dirty="0" sz="1200" spc="-5" b="1">
                <a:latin typeface="Arial"/>
                <a:cs typeface="Arial"/>
              </a:rPr>
              <a:t>%</a:t>
            </a:r>
            <a:endParaRPr sz="1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215758" y="5613082"/>
            <a:ext cx="24701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latin typeface="Arial"/>
                <a:cs typeface="Arial"/>
              </a:rPr>
              <a:t>ALI</a:t>
            </a:r>
            <a:endParaRPr sz="10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170544" y="5613082"/>
            <a:ext cx="33845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A</a:t>
            </a:r>
            <a:r>
              <a:rPr dirty="0" sz="1050" spc="85" b="1">
                <a:latin typeface="Arial"/>
                <a:cs typeface="Arial"/>
              </a:rPr>
              <a:t>m</a:t>
            </a:r>
            <a:r>
              <a:rPr dirty="0" sz="1050" spc="15" b="1">
                <a:latin typeface="Arial"/>
                <a:cs typeface="Arial"/>
              </a:rPr>
              <a:t>p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243819" y="5613082"/>
            <a:ext cx="1784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 b="1">
                <a:latin typeface="Arial"/>
                <a:cs typeface="Arial"/>
              </a:rPr>
              <a:t>MI</a:t>
            </a:r>
            <a:endParaRPr sz="10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1008359" y="5613082"/>
            <a:ext cx="64389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20" b="1">
                <a:latin typeface="Arial"/>
                <a:cs typeface="Arial"/>
              </a:rPr>
              <a:t>CV</a:t>
            </a:r>
            <a:r>
              <a:rPr dirty="0" sz="1050" b="1">
                <a:latin typeface="Arial"/>
                <a:cs typeface="Arial"/>
              </a:rPr>
              <a:t> </a:t>
            </a:r>
            <a:r>
              <a:rPr dirty="0" sz="1050" spc="15" b="1">
                <a:latin typeface="Arial"/>
                <a:cs typeface="Arial"/>
              </a:rPr>
              <a:t>Death</a:t>
            </a:r>
            <a:endParaRPr sz="105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8210550" y="61074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8210550" y="610742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8309609" y="6037579"/>
            <a:ext cx="60642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Placebo</a:t>
            </a:r>
            <a:endParaRPr sz="12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060180" y="611124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76200"/>
                </a:moveTo>
                <a:lnTo>
                  <a:pt x="76200" y="76200"/>
                </a:lnTo>
                <a:lnTo>
                  <a:pt x="762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9024619" y="5613082"/>
            <a:ext cx="1083310" cy="6337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454659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Isc</a:t>
            </a:r>
            <a:r>
              <a:rPr dirty="0" sz="1050" spc="70" b="1">
                <a:latin typeface="Arial"/>
                <a:cs typeface="Arial"/>
              </a:rPr>
              <a:t>h</a:t>
            </a:r>
            <a:r>
              <a:rPr dirty="0" sz="1050" spc="15" b="1">
                <a:latin typeface="Arial"/>
                <a:cs typeface="Arial"/>
              </a:rPr>
              <a:t>emic</a:t>
            </a:r>
            <a:endParaRPr sz="1050">
              <a:latin typeface="Arial"/>
              <a:cs typeface="Arial"/>
            </a:endParaRPr>
          </a:p>
          <a:p>
            <a:pPr algn="ctr" marR="451484">
              <a:lnSpc>
                <a:spcPct val="100000"/>
              </a:lnSpc>
              <a:spcBef>
                <a:spcPts val="5"/>
              </a:spcBef>
            </a:pPr>
            <a:r>
              <a:rPr dirty="0" sz="1050" spc="25" b="1">
                <a:latin typeface="Arial"/>
                <a:cs typeface="Arial"/>
              </a:rPr>
              <a:t>Stroke</a:t>
            </a:r>
            <a:endParaRPr sz="105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790"/>
              </a:spcBef>
            </a:pPr>
            <a:r>
              <a:rPr dirty="0" sz="1200" spc="-5" b="1">
                <a:latin typeface="Arial"/>
                <a:cs typeface="Arial"/>
              </a:rPr>
              <a:t>Rivaroxaban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955155" y="1377251"/>
            <a:ext cx="810895" cy="3587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0.64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(0.51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 0.80)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942833" y="1376299"/>
            <a:ext cx="81216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0.80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(0.56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1.15)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930385" y="1375663"/>
            <a:ext cx="81026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0.80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(0.55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1.17)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939908" y="1375663"/>
            <a:ext cx="81089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0.75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(0.56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1.00)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970259" y="1369060"/>
            <a:ext cx="81089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0.92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(0.68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 1.25)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951354" y="801052"/>
            <a:ext cx="212788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Intention </a:t>
            </a:r>
            <a:r>
              <a:rPr dirty="0" u="heavy" sz="1950" spc="-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dirty="0" u="heavy" sz="1950" spc="4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</a:t>
            </a:r>
            <a:endParaRPr sz="195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324468" y="719074"/>
            <a:ext cx="1738630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On</a:t>
            </a:r>
            <a:r>
              <a:rPr dirty="0" u="heavy" sz="195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Treatment*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828035" y="6456045"/>
            <a:ext cx="608203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 i="1">
                <a:latin typeface="Arial"/>
                <a:cs typeface="Arial"/>
              </a:rPr>
              <a:t>*includes </a:t>
            </a:r>
            <a:r>
              <a:rPr dirty="0" sz="1050" b="1" i="1">
                <a:latin typeface="Arial"/>
                <a:cs typeface="Arial"/>
              </a:rPr>
              <a:t>events </a:t>
            </a:r>
            <a:r>
              <a:rPr dirty="0" sz="1050" spc="10" b="1" i="1">
                <a:latin typeface="Arial"/>
                <a:cs typeface="Arial"/>
              </a:rPr>
              <a:t>from randomization </a:t>
            </a:r>
            <a:r>
              <a:rPr dirty="0" sz="1050" spc="5" b="1" i="1">
                <a:latin typeface="Arial"/>
                <a:cs typeface="Arial"/>
              </a:rPr>
              <a:t>until </a:t>
            </a:r>
            <a:r>
              <a:rPr dirty="0" sz="1050" spc="15" b="1" i="1">
                <a:latin typeface="Arial"/>
                <a:cs typeface="Arial"/>
              </a:rPr>
              <a:t>2 </a:t>
            </a:r>
            <a:r>
              <a:rPr dirty="0" sz="1050" spc="10" b="1" i="1">
                <a:latin typeface="Arial"/>
                <a:cs typeface="Arial"/>
              </a:rPr>
              <a:t>days following permanent drug</a:t>
            </a:r>
            <a:r>
              <a:rPr dirty="0" sz="1050" spc="105" b="1" i="1">
                <a:latin typeface="Arial"/>
                <a:cs typeface="Arial"/>
              </a:rPr>
              <a:t> </a:t>
            </a:r>
            <a:r>
              <a:rPr dirty="0" sz="1050" spc="10" b="1" i="1">
                <a:latin typeface="Arial"/>
                <a:cs typeface="Arial"/>
              </a:rPr>
              <a:t>discontinuation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32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112802" y="3433048"/>
            <a:ext cx="179070" cy="842010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050" spc="15" b="1">
                <a:latin typeface="Arial"/>
                <a:cs typeface="Arial"/>
              </a:rPr>
              <a:t>n/100</a:t>
            </a:r>
            <a:r>
              <a:rPr dirty="0" sz="1050" spc="-105" b="1">
                <a:latin typeface="Arial"/>
                <a:cs typeface="Arial"/>
              </a:rPr>
              <a:t> </a:t>
            </a:r>
            <a:r>
              <a:rPr dirty="0" sz="1050" spc="20" b="1">
                <a:latin typeface="Arial"/>
                <a:cs typeface="Arial"/>
              </a:rPr>
              <a:t>pt-yr%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44232" y="1367536"/>
            <a:ext cx="81089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0.67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(0.55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0.82)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841500" y="1367536"/>
            <a:ext cx="81089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0.89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(0.68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1.16)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38704" y="1367536"/>
            <a:ext cx="811530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0.87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(0.63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1.19)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859529" y="1367536"/>
            <a:ext cx="81089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0.88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(0.70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 1.12)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899278" y="1367536"/>
            <a:ext cx="810895" cy="3581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30"/>
              </a:spcBef>
            </a:pP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1.14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(0.93 </a:t>
            </a:r>
            <a:r>
              <a:rPr dirty="0" sz="1050" spc="15" b="1">
                <a:solidFill>
                  <a:srgbClr val="6F2F9F"/>
                </a:solidFill>
                <a:latin typeface="Arial"/>
                <a:cs typeface="Arial"/>
              </a:rPr>
              <a:t>–</a:t>
            </a:r>
            <a:r>
              <a:rPr dirty="0" sz="1050" spc="1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6F2F9F"/>
                </a:solidFill>
                <a:latin typeface="Arial"/>
                <a:cs typeface="Arial"/>
              </a:rPr>
              <a:t>1.40)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62704" y="108648"/>
            <a:ext cx="44691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/>
              <a:t>Procedural</a:t>
            </a:r>
            <a:r>
              <a:rPr dirty="0" sz="3600" spc="-35"/>
              <a:t> </a:t>
            </a:r>
            <a:r>
              <a:rPr dirty="0" sz="3600" spc="-5"/>
              <a:t>Bleeding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33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4732020"/>
            <a:ext cx="1082040" cy="624840"/>
          </a:xfrm>
          <a:custGeom>
            <a:avLst/>
            <a:gdLst/>
            <a:ahLst/>
            <a:cxnLst/>
            <a:rect l="l" t="t" r="r" b="b"/>
            <a:pathLst>
              <a:path w="1082039" h="624839">
                <a:moveTo>
                  <a:pt x="0" y="624839"/>
                </a:moveTo>
                <a:lnTo>
                  <a:pt x="1082039" y="624839"/>
                </a:lnTo>
                <a:lnTo>
                  <a:pt x="1082039" y="0"/>
                </a:lnTo>
                <a:lnTo>
                  <a:pt x="0" y="0"/>
                </a:lnTo>
                <a:lnTo>
                  <a:pt x="0" y="62483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05200" y="4800600"/>
            <a:ext cx="1074420" cy="556260"/>
          </a:xfrm>
          <a:custGeom>
            <a:avLst/>
            <a:gdLst/>
            <a:ahLst/>
            <a:cxnLst/>
            <a:rect l="l" t="t" r="r" b="b"/>
            <a:pathLst>
              <a:path w="1074420" h="556260">
                <a:moveTo>
                  <a:pt x="0" y="556260"/>
                </a:moveTo>
                <a:lnTo>
                  <a:pt x="1074420" y="556260"/>
                </a:lnTo>
                <a:lnTo>
                  <a:pt x="1074420" y="0"/>
                </a:lnTo>
                <a:lnTo>
                  <a:pt x="0" y="0"/>
                </a:lnTo>
                <a:lnTo>
                  <a:pt x="0" y="5562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6310" y="1870710"/>
            <a:ext cx="0" cy="3489960"/>
          </a:xfrm>
          <a:custGeom>
            <a:avLst/>
            <a:gdLst/>
            <a:ahLst/>
            <a:cxnLst/>
            <a:rect l="l" t="t" r="r" b="b"/>
            <a:pathLst>
              <a:path w="0" h="3489960">
                <a:moveTo>
                  <a:pt x="0" y="348995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6310" y="5360670"/>
            <a:ext cx="4800600" cy="0"/>
          </a:xfrm>
          <a:custGeom>
            <a:avLst/>
            <a:gdLst/>
            <a:ahLst/>
            <a:cxnLst/>
            <a:rect l="l" t="t" r="r" b="b"/>
            <a:pathLst>
              <a:path w="4800600" h="0">
                <a:moveTo>
                  <a:pt x="0" y="0"/>
                </a:moveTo>
                <a:lnTo>
                  <a:pt x="4800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426970" y="4415726"/>
            <a:ext cx="499109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0</a:t>
            </a:r>
            <a:r>
              <a:rPr dirty="0" sz="1600" spc="30" b="1">
                <a:latin typeface="Arial"/>
                <a:cs typeface="Arial"/>
              </a:rPr>
              <a:t>.</a:t>
            </a:r>
            <a:r>
              <a:rPr dirty="0" sz="1600" spc="15" b="1">
                <a:latin typeface="Arial"/>
                <a:cs typeface="Arial"/>
              </a:rPr>
              <a:t>9%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3490" y="4485576"/>
            <a:ext cx="49847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0</a:t>
            </a:r>
            <a:r>
              <a:rPr dirty="0" sz="1600" spc="30" b="1">
                <a:latin typeface="Arial"/>
                <a:cs typeface="Arial"/>
              </a:rPr>
              <a:t>.</a:t>
            </a:r>
            <a:r>
              <a:rPr dirty="0" sz="1600" spc="15" b="1">
                <a:latin typeface="Arial"/>
                <a:cs typeface="Arial"/>
              </a:rPr>
              <a:t>8%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8472" y="5207571"/>
            <a:ext cx="32321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8472" y="4510087"/>
            <a:ext cx="32321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8472" y="3812794"/>
            <a:ext cx="32258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5" b="1">
                <a:latin typeface="Arial"/>
                <a:cs typeface="Arial"/>
              </a:rPr>
              <a:t>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8472" y="3114738"/>
            <a:ext cx="32321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8472" y="2417127"/>
            <a:ext cx="32321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4%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8472" y="1719833"/>
            <a:ext cx="32258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5" b="1">
                <a:latin typeface="Arial"/>
                <a:cs typeface="Arial"/>
              </a:rPr>
              <a:t>5%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99210" y="5882640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83819">
            <a:solidFill>
              <a:srgbClr val="6F2F9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372869" y="5799454"/>
            <a:ext cx="21653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Rivaroxaban plus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Aspirin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67150" y="5882640"/>
            <a:ext cx="0" cy="91440"/>
          </a:xfrm>
          <a:custGeom>
            <a:avLst/>
            <a:gdLst/>
            <a:ahLst/>
            <a:cxnLst/>
            <a:rect l="l" t="t" r="r" b="b"/>
            <a:pathLst>
              <a:path w="0" h="91439">
                <a:moveTo>
                  <a:pt x="0" y="0"/>
                </a:moveTo>
                <a:lnTo>
                  <a:pt x="0" y="91440"/>
                </a:lnTo>
              </a:path>
            </a:pathLst>
          </a:custGeom>
          <a:ln w="8382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40809" y="5799454"/>
            <a:ext cx="11817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Aspirin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Alone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32204" y="1309306"/>
            <a:ext cx="3371850" cy="937894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 indent="-7620">
              <a:lnSpc>
                <a:spcPct val="102699"/>
              </a:lnSpc>
              <a:spcBef>
                <a:spcPts val="70"/>
              </a:spcBef>
            </a:pP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Post-Procedural </a:t>
            </a:r>
            <a:r>
              <a:rPr dirty="0" sz="1950" spc="-5" b="1">
                <a:solidFill>
                  <a:srgbClr val="C00000"/>
                </a:solidFill>
                <a:latin typeface="Arial"/>
                <a:cs typeface="Arial"/>
              </a:rPr>
              <a:t>Bleeding 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Requiring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Unplanned </a:t>
            </a:r>
            <a:r>
              <a:rPr dirty="0" sz="1950" spc="20" b="1">
                <a:solidFill>
                  <a:srgbClr val="C00000"/>
                </a:solidFill>
                <a:latin typeface="Arial"/>
                <a:cs typeface="Arial"/>
              </a:rPr>
              <a:t>“Take  </a:t>
            </a:r>
            <a:r>
              <a:rPr dirty="0" sz="1950" spc="-10" b="1">
                <a:solidFill>
                  <a:srgbClr val="C00000"/>
                </a:solidFill>
                <a:latin typeface="Arial"/>
                <a:cs typeface="Arial"/>
              </a:rPr>
              <a:t>Back”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for</a:t>
            </a:r>
            <a:r>
              <a:rPr dirty="0" sz="1950" spc="-3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spc="10" b="1">
                <a:solidFill>
                  <a:srgbClr val="C00000"/>
                </a:solidFill>
                <a:latin typeface="Arial"/>
                <a:cs typeface="Arial"/>
              </a:rPr>
              <a:t>Management</a:t>
            </a:r>
            <a:endParaRPr sz="19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4081" y="3007138"/>
            <a:ext cx="221615" cy="133540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0" b="1">
                <a:latin typeface="Arial"/>
                <a:cs typeface="Arial"/>
              </a:rPr>
              <a:t>N </a:t>
            </a:r>
            <a:r>
              <a:rPr dirty="0" sz="1350" spc="15" b="1">
                <a:latin typeface="Arial"/>
                <a:cs typeface="Arial"/>
              </a:rPr>
              <a:t>per </a:t>
            </a:r>
            <a:r>
              <a:rPr dirty="0" sz="1350" spc="20" b="1">
                <a:latin typeface="Arial"/>
                <a:cs typeface="Arial"/>
              </a:rPr>
              <a:t>100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pt/yrs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7700" y="3810000"/>
            <a:ext cx="1059180" cy="1638300"/>
          </a:xfrm>
          <a:custGeom>
            <a:avLst/>
            <a:gdLst/>
            <a:ahLst/>
            <a:cxnLst/>
            <a:rect l="l" t="t" r="r" b="b"/>
            <a:pathLst>
              <a:path w="1059179" h="1638300">
                <a:moveTo>
                  <a:pt x="0" y="1638300"/>
                </a:moveTo>
                <a:lnTo>
                  <a:pt x="1059179" y="1638300"/>
                </a:lnTo>
                <a:lnTo>
                  <a:pt x="1059179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616440" y="3878579"/>
            <a:ext cx="1059180" cy="1569720"/>
          </a:xfrm>
          <a:custGeom>
            <a:avLst/>
            <a:gdLst/>
            <a:ahLst/>
            <a:cxnLst/>
            <a:rect l="l" t="t" r="r" b="b"/>
            <a:pathLst>
              <a:path w="1059179" h="1569720">
                <a:moveTo>
                  <a:pt x="0" y="1569720"/>
                </a:moveTo>
                <a:lnTo>
                  <a:pt x="1059179" y="1569720"/>
                </a:lnTo>
                <a:lnTo>
                  <a:pt x="1059179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05650" y="1885950"/>
            <a:ext cx="0" cy="3558540"/>
          </a:xfrm>
          <a:custGeom>
            <a:avLst/>
            <a:gdLst/>
            <a:ahLst/>
            <a:cxnLst/>
            <a:rect l="l" t="t" r="r" b="b"/>
            <a:pathLst>
              <a:path w="0" h="3558540">
                <a:moveTo>
                  <a:pt x="0" y="355854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05650" y="5444490"/>
            <a:ext cx="4732020" cy="0"/>
          </a:xfrm>
          <a:custGeom>
            <a:avLst/>
            <a:gdLst/>
            <a:ahLst/>
            <a:cxnLst/>
            <a:rect l="l" t="t" r="r" b="b"/>
            <a:pathLst>
              <a:path w="4732020" h="0">
                <a:moveTo>
                  <a:pt x="0" y="0"/>
                </a:moveTo>
                <a:lnTo>
                  <a:pt x="473202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552815" y="3495675"/>
            <a:ext cx="49784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2</a:t>
            </a:r>
            <a:r>
              <a:rPr dirty="0" sz="1600" spc="30" b="1">
                <a:latin typeface="Arial"/>
                <a:cs typeface="Arial"/>
              </a:rPr>
              <a:t>.</a:t>
            </a:r>
            <a:r>
              <a:rPr dirty="0" sz="1600" spc="10" b="1">
                <a:latin typeface="Arial"/>
                <a:cs typeface="Arial"/>
              </a:rPr>
              <a:t>3%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02443" y="3566477"/>
            <a:ext cx="49847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latin typeface="Arial"/>
                <a:cs typeface="Arial"/>
              </a:rPr>
              <a:t>2</a:t>
            </a:r>
            <a:r>
              <a:rPr dirty="0" sz="1600" spc="30" b="1">
                <a:latin typeface="Arial"/>
                <a:cs typeface="Arial"/>
              </a:rPr>
              <a:t>.</a:t>
            </a:r>
            <a:r>
              <a:rPr dirty="0" sz="1600" spc="15" b="1">
                <a:latin typeface="Arial"/>
                <a:cs typeface="Arial"/>
              </a:rPr>
              <a:t>2%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66534" y="5282882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66534" y="4570412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Arial"/>
                <a:cs typeface="Arial"/>
              </a:rPr>
              <a:t>1%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66534" y="3857942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Arial"/>
                <a:cs typeface="Arial"/>
              </a:rPr>
              <a:t>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6534" y="3145472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Arial"/>
                <a:cs typeface="Arial"/>
              </a:rPr>
              <a:t>3%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566534" y="2433002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Arial"/>
                <a:cs typeface="Arial"/>
              </a:rPr>
              <a:t>4%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66534" y="1720532"/>
            <a:ext cx="3613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" b="1"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338059" y="588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91440"/>
                </a:moveTo>
                <a:lnTo>
                  <a:pt x="91440" y="91440"/>
                </a:lnTo>
                <a:lnTo>
                  <a:pt x="9144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460868" y="5801359"/>
            <a:ext cx="216535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Rivaroxaban plus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15" b="1">
                <a:latin typeface="Arial"/>
                <a:cs typeface="Arial"/>
              </a:rPr>
              <a:t>Aspirin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906000" y="588264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0" y="91440"/>
                </a:moveTo>
                <a:lnTo>
                  <a:pt x="91440" y="91440"/>
                </a:lnTo>
                <a:lnTo>
                  <a:pt x="91440" y="0"/>
                </a:lnTo>
                <a:lnTo>
                  <a:pt x="0" y="0"/>
                </a:lnTo>
                <a:lnTo>
                  <a:pt x="0" y="9144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0028808" y="5801359"/>
            <a:ext cx="118173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15" b="1">
                <a:latin typeface="Arial"/>
                <a:cs typeface="Arial"/>
              </a:rPr>
              <a:t>Aspirin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Alone</a:t>
            </a:r>
            <a:endParaRPr sz="13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87969" y="1311338"/>
            <a:ext cx="3036570" cy="937894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  <a:spcBef>
                <a:spcPts val="70"/>
              </a:spcBef>
            </a:pPr>
            <a:r>
              <a:rPr dirty="0" sz="1950" spc="-5" b="1">
                <a:solidFill>
                  <a:srgbClr val="C00000"/>
                </a:solidFill>
                <a:latin typeface="Arial"/>
                <a:cs typeface="Arial"/>
              </a:rPr>
              <a:t>Any Bleeding Associated 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dirty="0" sz="1950" spc="15" b="1">
                <a:solidFill>
                  <a:srgbClr val="C00000"/>
                </a:solidFill>
                <a:latin typeface="Arial"/>
                <a:cs typeface="Arial"/>
              </a:rPr>
              <a:t>a </a:t>
            </a:r>
            <a:r>
              <a:rPr dirty="0" sz="1950" spc="5" b="1">
                <a:solidFill>
                  <a:srgbClr val="C00000"/>
                </a:solidFill>
                <a:latin typeface="Arial"/>
                <a:cs typeface="Arial"/>
              </a:rPr>
              <a:t>Revascularization  </a:t>
            </a:r>
            <a:r>
              <a:rPr dirty="0" sz="1950" b="1">
                <a:solidFill>
                  <a:srgbClr val="C00000"/>
                </a:solidFill>
                <a:latin typeface="Arial"/>
                <a:cs typeface="Arial"/>
              </a:rPr>
              <a:t>Procedure</a:t>
            </a:r>
            <a:endParaRPr sz="19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62080" y="3008167"/>
            <a:ext cx="221615" cy="13360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50" spc="20" b="1">
                <a:latin typeface="Arial"/>
                <a:cs typeface="Arial"/>
              </a:rPr>
              <a:t>N </a:t>
            </a:r>
            <a:r>
              <a:rPr dirty="0" sz="1350" spc="15" b="1">
                <a:latin typeface="Arial"/>
                <a:cs typeface="Arial"/>
              </a:rPr>
              <a:t>per </a:t>
            </a:r>
            <a:r>
              <a:rPr dirty="0" sz="1350" spc="20" b="1">
                <a:latin typeface="Arial"/>
                <a:cs typeface="Arial"/>
              </a:rPr>
              <a:t>100</a:t>
            </a:r>
            <a:r>
              <a:rPr dirty="0" sz="1350" spc="-30" b="1">
                <a:latin typeface="Arial"/>
                <a:cs typeface="Arial"/>
              </a:rPr>
              <a:t> </a:t>
            </a:r>
            <a:r>
              <a:rPr dirty="0" sz="1350" spc="-10" b="1">
                <a:latin typeface="Arial"/>
                <a:cs typeface="Arial"/>
              </a:rPr>
              <a:t>pt/yrs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53100" y="1623060"/>
            <a:ext cx="3474720" cy="167640"/>
          </a:xfrm>
          <a:custGeom>
            <a:avLst/>
            <a:gdLst/>
            <a:ahLst/>
            <a:cxnLst/>
            <a:rect l="l" t="t" r="r" b="b"/>
            <a:pathLst>
              <a:path w="3474720" h="167639">
                <a:moveTo>
                  <a:pt x="3474720" y="0"/>
                </a:moveTo>
                <a:lnTo>
                  <a:pt x="0" y="0"/>
                </a:lnTo>
                <a:lnTo>
                  <a:pt x="0" y="167639"/>
                </a:lnTo>
                <a:lnTo>
                  <a:pt x="3474720" y="167639"/>
                </a:lnTo>
                <a:lnTo>
                  <a:pt x="34747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753100" y="2209800"/>
            <a:ext cx="2354580" cy="167640"/>
          </a:xfrm>
          <a:custGeom>
            <a:avLst/>
            <a:gdLst/>
            <a:ahLst/>
            <a:cxnLst/>
            <a:rect l="l" t="t" r="r" b="b"/>
            <a:pathLst>
              <a:path w="2354579" h="167639">
                <a:moveTo>
                  <a:pt x="2354579" y="0"/>
                </a:moveTo>
                <a:lnTo>
                  <a:pt x="0" y="0"/>
                </a:lnTo>
                <a:lnTo>
                  <a:pt x="0" y="167639"/>
                </a:lnTo>
                <a:lnTo>
                  <a:pt x="2354579" y="167639"/>
                </a:lnTo>
                <a:lnTo>
                  <a:pt x="235457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53100" y="2788920"/>
            <a:ext cx="2026920" cy="167640"/>
          </a:xfrm>
          <a:custGeom>
            <a:avLst/>
            <a:gdLst/>
            <a:ahLst/>
            <a:cxnLst/>
            <a:rect l="l" t="t" r="r" b="b"/>
            <a:pathLst>
              <a:path w="2026920" h="167639">
                <a:moveTo>
                  <a:pt x="2026920" y="0"/>
                </a:moveTo>
                <a:lnTo>
                  <a:pt x="0" y="0"/>
                </a:lnTo>
                <a:lnTo>
                  <a:pt x="0" y="167639"/>
                </a:lnTo>
                <a:lnTo>
                  <a:pt x="2026920" y="167639"/>
                </a:lnTo>
                <a:lnTo>
                  <a:pt x="20269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53100" y="3375659"/>
            <a:ext cx="937260" cy="167640"/>
          </a:xfrm>
          <a:custGeom>
            <a:avLst/>
            <a:gdLst/>
            <a:ahLst/>
            <a:cxnLst/>
            <a:rect l="l" t="t" r="r" b="b"/>
            <a:pathLst>
              <a:path w="937259" h="167639">
                <a:moveTo>
                  <a:pt x="937259" y="0"/>
                </a:moveTo>
                <a:lnTo>
                  <a:pt x="0" y="0"/>
                </a:lnTo>
                <a:lnTo>
                  <a:pt x="0" y="167639"/>
                </a:lnTo>
                <a:lnTo>
                  <a:pt x="937259" y="167639"/>
                </a:lnTo>
                <a:lnTo>
                  <a:pt x="9372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53100" y="3962400"/>
            <a:ext cx="6073140" cy="167640"/>
          </a:xfrm>
          <a:custGeom>
            <a:avLst/>
            <a:gdLst/>
            <a:ahLst/>
            <a:cxnLst/>
            <a:rect l="l" t="t" r="r" b="b"/>
            <a:pathLst>
              <a:path w="6073140" h="167639">
                <a:moveTo>
                  <a:pt x="6073140" y="0"/>
                </a:moveTo>
                <a:lnTo>
                  <a:pt x="0" y="0"/>
                </a:lnTo>
                <a:lnTo>
                  <a:pt x="0" y="167639"/>
                </a:lnTo>
                <a:lnTo>
                  <a:pt x="6073140" y="167639"/>
                </a:lnTo>
                <a:lnTo>
                  <a:pt x="60731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53100" y="4541520"/>
            <a:ext cx="3322320" cy="167640"/>
          </a:xfrm>
          <a:custGeom>
            <a:avLst/>
            <a:gdLst/>
            <a:ahLst/>
            <a:cxnLst/>
            <a:rect l="l" t="t" r="r" b="b"/>
            <a:pathLst>
              <a:path w="3322320" h="167639">
                <a:moveTo>
                  <a:pt x="3322320" y="0"/>
                </a:moveTo>
                <a:lnTo>
                  <a:pt x="0" y="0"/>
                </a:lnTo>
                <a:lnTo>
                  <a:pt x="0" y="167639"/>
                </a:lnTo>
                <a:lnTo>
                  <a:pt x="3322320" y="167639"/>
                </a:lnTo>
                <a:lnTo>
                  <a:pt x="33223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53100" y="5128259"/>
            <a:ext cx="220979" cy="167640"/>
          </a:xfrm>
          <a:custGeom>
            <a:avLst/>
            <a:gdLst/>
            <a:ahLst/>
            <a:cxnLst/>
            <a:rect l="l" t="t" r="r" b="b"/>
            <a:pathLst>
              <a:path w="220979" h="167639">
                <a:moveTo>
                  <a:pt x="220979" y="0"/>
                </a:moveTo>
                <a:lnTo>
                  <a:pt x="0" y="0"/>
                </a:lnTo>
                <a:lnTo>
                  <a:pt x="0" y="167639"/>
                </a:lnTo>
                <a:lnTo>
                  <a:pt x="220979" y="167639"/>
                </a:lnTo>
                <a:lnTo>
                  <a:pt x="22097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53100" y="1790700"/>
            <a:ext cx="2369820" cy="167640"/>
          </a:xfrm>
          <a:custGeom>
            <a:avLst/>
            <a:gdLst/>
            <a:ahLst/>
            <a:cxnLst/>
            <a:rect l="l" t="t" r="r" b="b"/>
            <a:pathLst>
              <a:path w="2369820" h="167639">
                <a:moveTo>
                  <a:pt x="2369820" y="0"/>
                </a:moveTo>
                <a:lnTo>
                  <a:pt x="0" y="0"/>
                </a:lnTo>
                <a:lnTo>
                  <a:pt x="0" y="167639"/>
                </a:lnTo>
                <a:lnTo>
                  <a:pt x="2369820" y="167639"/>
                </a:lnTo>
                <a:lnTo>
                  <a:pt x="236982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753100" y="2377439"/>
            <a:ext cx="2103120" cy="167640"/>
          </a:xfrm>
          <a:custGeom>
            <a:avLst/>
            <a:gdLst/>
            <a:ahLst/>
            <a:cxnLst/>
            <a:rect l="l" t="t" r="r" b="b"/>
            <a:pathLst>
              <a:path w="2103120" h="167639">
                <a:moveTo>
                  <a:pt x="2103120" y="0"/>
                </a:moveTo>
                <a:lnTo>
                  <a:pt x="0" y="0"/>
                </a:lnTo>
                <a:lnTo>
                  <a:pt x="0" y="167639"/>
                </a:lnTo>
                <a:lnTo>
                  <a:pt x="2103120" y="167639"/>
                </a:lnTo>
                <a:lnTo>
                  <a:pt x="210312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53100" y="2956560"/>
            <a:ext cx="1790700" cy="167640"/>
          </a:xfrm>
          <a:custGeom>
            <a:avLst/>
            <a:gdLst/>
            <a:ahLst/>
            <a:cxnLst/>
            <a:rect l="l" t="t" r="r" b="b"/>
            <a:pathLst>
              <a:path w="1790700" h="167639">
                <a:moveTo>
                  <a:pt x="1790700" y="0"/>
                </a:moveTo>
                <a:lnTo>
                  <a:pt x="0" y="0"/>
                </a:lnTo>
                <a:lnTo>
                  <a:pt x="0" y="167639"/>
                </a:lnTo>
                <a:lnTo>
                  <a:pt x="1790700" y="167639"/>
                </a:lnTo>
                <a:lnTo>
                  <a:pt x="17907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53100" y="3543300"/>
            <a:ext cx="807720" cy="167640"/>
          </a:xfrm>
          <a:custGeom>
            <a:avLst/>
            <a:gdLst/>
            <a:ahLst/>
            <a:cxnLst/>
            <a:rect l="l" t="t" r="r" b="b"/>
            <a:pathLst>
              <a:path w="807720" h="167639">
                <a:moveTo>
                  <a:pt x="807720" y="0"/>
                </a:moveTo>
                <a:lnTo>
                  <a:pt x="0" y="0"/>
                </a:lnTo>
                <a:lnTo>
                  <a:pt x="0" y="167639"/>
                </a:lnTo>
                <a:lnTo>
                  <a:pt x="807720" y="167639"/>
                </a:lnTo>
                <a:lnTo>
                  <a:pt x="80772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53100" y="4130040"/>
            <a:ext cx="5440680" cy="167640"/>
          </a:xfrm>
          <a:custGeom>
            <a:avLst/>
            <a:gdLst/>
            <a:ahLst/>
            <a:cxnLst/>
            <a:rect l="l" t="t" r="r" b="b"/>
            <a:pathLst>
              <a:path w="5440680" h="167639">
                <a:moveTo>
                  <a:pt x="5440680" y="0"/>
                </a:moveTo>
                <a:lnTo>
                  <a:pt x="0" y="0"/>
                </a:lnTo>
                <a:lnTo>
                  <a:pt x="0" y="167640"/>
                </a:lnTo>
                <a:lnTo>
                  <a:pt x="5440680" y="167640"/>
                </a:lnTo>
                <a:lnTo>
                  <a:pt x="544068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53100" y="4709159"/>
            <a:ext cx="2438400" cy="167640"/>
          </a:xfrm>
          <a:custGeom>
            <a:avLst/>
            <a:gdLst/>
            <a:ahLst/>
            <a:cxnLst/>
            <a:rect l="l" t="t" r="r" b="b"/>
            <a:pathLst>
              <a:path w="2438400" h="167639">
                <a:moveTo>
                  <a:pt x="2438400" y="0"/>
                </a:moveTo>
                <a:lnTo>
                  <a:pt x="0" y="0"/>
                </a:lnTo>
                <a:lnTo>
                  <a:pt x="0" y="167639"/>
                </a:lnTo>
                <a:lnTo>
                  <a:pt x="2438400" y="167639"/>
                </a:lnTo>
                <a:lnTo>
                  <a:pt x="24384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53100" y="5295900"/>
            <a:ext cx="304800" cy="167640"/>
          </a:xfrm>
          <a:custGeom>
            <a:avLst/>
            <a:gdLst/>
            <a:ahLst/>
            <a:cxnLst/>
            <a:rect l="l" t="t" r="r" b="b"/>
            <a:pathLst>
              <a:path w="304800" h="167639">
                <a:moveTo>
                  <a:pt x="304800" y="0"/>
                </a:moveTo>
                <a:lnTo>
                  <a:pt x="0" y="0"/>
                </a:lnTo>
                <a:lnTo>
                  <a:pt x="0" y="167640"/>
                </a:lnTo>
                <a:lnTo>
                  <a:pt x="304800" y="167640"/>
                </a:lnTo>
                <a:lnTo>
                  <a:pt x="3048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56909" y="1497330"/>
            <a:ext cx="0" cy="4091940"/>
          </a:xfrm>
          <a:custGeom>
            <a:avLst/>
            <a:gdLst/>
            <a:ahLst/>
            <a:cxnLst/>
            <a:rect l="l" t="t" r="r" b="b"/>
            <a:pathLst>
              <a:path w="0" h="4091940">
                <a:moveTo>
                  <a:pt x="0" y="0"/>
                </a:moveTo>
                <a:lnTo>
                  <a:pt x="0" y="409194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11190" y="149733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11190" y="208407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11190" y="267081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11190" y="324992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11190" y="383667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11190" y="441579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11190" y="5002529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11190" y="5589270"/>
            <a:ext cx="45720" cy="0"/>
          </a:xfrm>
          <a:custGeom>
            <a:avLst/>
            <a:gdLst/>
            <a:ahLst/>
            <a:cxnLst/>
            <a:rect l="l" t="t" r="r" b="b"/>
            <a:pathLst>
              <a:path w="45720" h="0">
                <a:moveTo>
                  <a:pt x="0" y="0"/>
                </a:moveTo>
                <a:lnTo>
                  <a:pt x="4572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73319" y="1759585"/>
            <a:ext cx="155490" cy="13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658233" y="2367279"/>
            <a:ext cx="972312" cy="434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474461" y="2928492"/>
            <a:ext cx="152273" cy="1278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523229" y="3512820"/>
            <a:ext cx="107187" cy="107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70322" y="4116959"/>
            <a:ext cx="761703" cy="3515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83683" y="4702175"/>
            <a:ext cx="545186" cy="253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830571" y="5281676"/>
            <a:ext cx="809498" cy="371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20"/>
              </a:spcBef>
            </a:pPr>
            <a:r>
              <a:rPr dirty="0" spc="5"/>
              <a:t>Medical </a:t>
            </a:r>
            <a:r>
              <a:rPr dirty="0" spc="10"/>
              <a:t>Cost </a:t>
            </a:r>
            <a:r>
              <a:rPr dirty="0" spc="15"/>
              <a:t>Reduction </a:t>
            </a:r>
            <a:r>
              <a:rPr dirty="0" spc="30"/>
              <a:t>with </a:t>
            </a:r>
            <a:r>
              <a:rPr dirty="0"/>
              <a:t>Rivaroxaban </a:t>
            </a:r>
            <a:r>
              <a:rPr dirty="0" spc="-10"/>
              <a:t>versus </a:t>
            </a:r>
            <a:r>
              <a:rPr dirty="0" spc="5"/>
              <a:t>Placebo </a:t>
            </a:r>
            <a:r>
              <a:rPr dirty="0"/>
              <a:t>Per</a:t>
            </a:r>
            <a:r>
              <a:rPr dirty="0" spc="-509"/>
              <a:t> </a:t>
            </a:r>
            <a:r>
              <a:rPr dirty="0" spc="-5"/>
              <a:t>Year</a:t>
            </a:r>
          </a:p>
        </p:txBody>
      </p:sp>
      <p:sp>
        <p:nvSpPr>
          <p:cNvPr id="33" name="object 33"/>
          <p:cNvSpPr/>
          <p:nvPr/>
        </p:nvSpPr>
        <p:spPr>
          <a:xfrm>
            <a:off x="678180" y="5120640"/>
            <a:ext cx="289560" cy="114300"/>
          </a:xfrm>
          <a:custGeom>
            <a:avLst/>
            <a:gdLst/>
            <a:ahLst/>
            <a:cxnLst/>
            <a:rect l="l" t="t" r="r" b="b"/>
            <a:pathLst>
              <a:path w="289559" h="114300">
                <a:moveTo>
                  <a:pt x="0" y="114300"/>
                </a:moveTo>
                <a:lnTo>
                  <a:pt x="289560" y="114300"/>
                </a:lnTo>
                <a:lnTo>
                  <a:pt x="28956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78180" y="5562600"/>
            <a:ext cx="289560" cy="114300"/>
          </a:xfrm>
          <a:custGeom>
            <a:avLst/>
            <a:gdLst/>
            <a:ahLst/>
            <a:cxnLst/>
            <a:rect l="l" t="t" r="r" b="b"/>
            <a:pathLst>
              <a:path w="289559" h="114300">
                <a:moveTo>
                  <a:pt x="0" y="114300"/>
                </a:moveTo>
                <a:lnTo>
                  <a:pt x="289560" y="114300"/>
                </a:lnTo>
                <a:lnTo>
                  <a:pt x="28956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038860" y="5062156"/>
            <a:ext cx="2755900" cy="68326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3899"/>
              </a:lnSpc>
              <a:spcBef>
                <a:spcPts val="70"/>
              </a:spcBef>
            </a:pPr>
            <a:r>
              <a:rPr dirty="0" sz="1350" spc="20" b="1">
                <a:latin typeface="Arial"/>
                <a:cs typeface="Arial"/>
              </a:rPr>
              <a:t>Medical costs </a:t>
            </a:r>
            <a:r>
              <a:rPr dirty="0" sz="1350" spc="10" b="1">
                <a:latin typeface="Arial"/>
                <a:cs typeface="Arial"/>
              </a:rPr>
              <a:t>of </a:t>
            </a:r>
            <a:r>
              <a:rPr dirty="0" sz="1350" spc="25" b="1">
                <a:latin typeface="Arial"/>
                <a:cs typeface="Arial"/>
              </a:rPr>
              <a:t>efficacy  </a:t>
            </a:r>
            <a:r>
              <a:rPr dirty="0" sz="1350" spc="15" b="1">
                <a:latin typeface="Arial"/>
                <a:cs typeface="Arial"/>
              </a:rPr>
              <a:t>outcomes </a:t>
            </a:r>
            <a:r>
              <a:rPr dirty="0" sz="1350" spc="10" b="1">
                <a:latin typeface="Arial"/>
                <a:cs typeface="Arial"/>
              </a:rPr>
              <a:t>(primary </a:t>
            </a:r>
            <a:r>
              <a:rPr dirty="0" sz="1350" spc="15" b="1">
                <a:latin typeface="Arial"/>
                <a:cs typeface="Arial"/>
              </a:rPr>
              <a:t>+</a:t>
            </a:r>
            <a:r>
              <a:rPr dirty="0" sz="1350" spc="100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secondary)</a:t>
            </a:r>
            <a:endParaRPr sz="13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5"/>
              </a:spcBef>
            </a:pPr>
            <a:r>
              <a:rPr dirty="0" sz="1350" spc="20" b="1">
                <a:latin typeface="Arial"/>
                <a:cs typeface="Arial"/>
              </a:rPr>
              <a:t>Medical costs </a:t>
            </a:r>
            <a:r>
              <a:rPr dirty="0" sz="1350" spc="10" b="1">
                <a:latin typeface="Arial"/>
                <a:cs typeface="Arial"/>
              </a:rPr>
              <a:t>of </a:t>
            </a:r>
            <a:r>
              <a:rPr dirty="0" sz="1350" spc="5" b="1">
                <a:latin typeface="Arial"/>
                <a:cs typeface="Arial"/>
              </a:rPr>
              <a:t>major</a:t>
            </a:r>
            <a:r>
              <a:rPr dirty="0" sz="1350" spc="30" b="1">
                <a:latin typeface="Arial"/>
                <a:cs typeface="Arial"/>
              </a:rPr>
              <a:t> bleeding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17184" y="1192466"/>
            <a:ext cx="407416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16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Costs</a:t>
            </a:r>
            <a:r>
              <a:rPr dirty="0" u="heavy" sz="1600" spc="-1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</a:t>
            </a:r>
            <a:r>
              <a:rPr dirty="0" u="heavy" sz="1600" spc="-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10,000</a:t>
            </a:r>
            <a:r>
              <a:rPr dirty="0" u="heavy" sz="16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patient-years</a:t>
            </a:r>
            <a:r>
              <a:rPr dirty="0" u="heavy" sz="1600" spc="-2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(2019</a:t>
            </a:r>
            <a:r>
              <a:rPr dirty="0" u="heavy" sz="1600" spc="-3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US$)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92144" y="6390322"/>
            <a:ext cx="4208145" cy="38862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algn="ctr" marL="12700" marR="5080">
              <a:lnSpc>
                <a:spcPct val="106800"/>
              </a:lnSpc>
              <a:spcBef>
                <a:spcPts val="65"/>
              </a:spcBef>
            </a:pPr>
            <a:r>
              <a:rPr dirty="0" sz="750" spc="5" b="1">
                <a:solidFill>
                  <a:srgbClr val="282828"/>
                </a:solidFill>
                <a:latin typeface="Arial"/>
                <a:cs typeface="Arial"/>
              </a:rPr>
              <a:t>PAD,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peripheral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artery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disease; </a:t>
            </a:r>
            <a:r>
              <a:rPr dirty="0" sz="750" spc="10" b="1">
                <a:solidFill>
                  <a:srgbClr val="282828"/>
                </a:solidFill>
                <a:latin typeface="Arial"/>
                <a:cs typeface="Arial"/>
              </a:rPr>
              <a:t>ALI,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acute </a:t>
            </a:r>
            <a:r>
              <a:rPr dirty="0" sz="750" spc="30" b="1">
                <a:solidFill>
                  <a:srgbClr val="282828"/>
                </a:solidFill>
                <a:latin typeface="Arial"/>
                <a:cs typeface="Arial"/>
              </a:rPr>
              <a:t>limb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ischemia; MI,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myocardial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infarction;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IS, 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ischemic </a:t>
            </a:r>
            <a:r>
              <a:rPr dirty="0" sz="750" b="1">
                <a:solidFill>
                  <a:srgbClr val="282828"/>
                </a:solidFill>
                <a:latin typeface="Arial"/>
                <a:cs typeface="Arial"/>
              </a:rPr>
              <a:t>stroke; </a:t>
            </a:r>
            <a:r>
              <a:rPr dirty="0" sz="750" spc="10" b="1">
                <a:solidFill>
                  <a:srgbClr val="282828"/>
                </a:solidFill>
                <a:latin typeface="Arial"/>
                <a:cs typeface="Arial"/>
              </a:rPr>
              <a:t>Revasc,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revascularization; </a:t>
            </a:r>
            <a:r>
              <a:rPr dirty="0" sz="750" spc="35" b="1">
                <a:solidFill>
                  <a:srgbClr val="282828"/>
                </a:solidFill>
                <a:latin typeface="Arial"/>
                <a:cs typeface="Arial"/>
              </a:rPr>
              <a:t>Vas </a:t>
            </a:r>
            <a:r>
              <a:rPr dirty="0" sz="750" spc="-5" b="1">
                <a:solidFill>
                  <a:srgbClr val="282828"/>
                </a:solidFill>
                <a:latin typeface="Arial"/>
                <a:cs typeface="Arial"/>
              </a:rPr>
              <a:t>Hosp,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vascular hospitalization; WAC, 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wholesale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acquisition</a:t>
            </a:r>
            <a:r>
              <a:rPr dirty="0" sz="750" spc="85" b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750" spc="-10" b="1">
                <a:solidFill>
                  <a:srgbClr val="282828"/>
                </a:solidFill>
                <a:latin typeface="Arial"/>
                <a:cs typeface="Arial"/>
              </a:rPr>
              <a:t>cost.</a:t>
            </a:r>
            <a:endParaRPr sz="7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837044" y="1618551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$22.9MM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34505" y="1784984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$15.6MM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368155" y="1700148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-$7.3MM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52459" y="2258377"/>
            <a:ext cx="6324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-$1.6MM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6616" y="2206625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$15.5MM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19569" y="2372359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$13.9MM</a:t>
            </a:r>
            <a:endParaRPr sz="9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971155" y="2846387"/>
            <a:ext cx="6324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-$1.6MM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25666" y="2794698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$13.4MM</a:t>
            </a:r>
            <a:endParaRPr sz="9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26555" y="2961957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$11.8MM</a:t>
            </a:r>
            <a:endParaRPr sz="9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827901" y="3421760"/>
            <a:ext cx="523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36600"/>
                </a:solidFill>
                <a:latin typeface="Arial"/>
                <a:cs typeface="Arial"/>
              </a:rPr>
              <a:t>-$838K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007734" y="3373373"/>
            <a:ext cx="433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$6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900" spc="2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002401" y="3547109"/>
            <a:ext cx="434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$5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900" spc="3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700901" y="5188902"/>
            <a:ext cx="56388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dirty="0" sz="1200" spc="-10" b="1">
                <a:solidFill>
                  <a:srgbClr val="C00000"/>
                </a:solidFill>
                <a:latin typeface="Arial"/>
                <a:cs typeface="Arial"/>
              </a:rPr>
              <a:t>$579</a:t>
            </a:r>
            <a:r>
              <a:rPr dirty="0" sz="1200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22034" y="5136133"/>
            <a:ext cx="434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$1</a:t>
            </a: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25" b="1">
                <a:latin typeface="Arial"/>
                <a:cs typeface="Arial"/>
              </a:rPr>
              <a:t>4</a:t>
            </a:r>
            <a:r>
              <a:rPr dirty="0" sz="900" spc="30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27115" y="5297170"/>
            <a:ext cx="433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latin typeface="Arial"/>
                <a:cs typeface="Arial"/>
              </a:rPr>
              <a:t>$2</a:t>
            </a: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30" b="1">
                <a:latin typeface="Arial"/>
                <a:cs typeface="Arial"/>
              </a:rPr>
              <a:t>0</a:t>
            </a:r>
            <a:r>
              <a:rPr dirty="0" sz="900" spc="25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361801" y="4153154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-$4.5MM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57034" y="4134421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$35.8MM</a:t>
            </a:r>
            <a:endParaRPr sz="9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58305" y="3959859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$40.3MM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48775" y="4593970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-$5.8MM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752843" y="4547234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$21.9MM</a:t>
            </a:r>
            <a:endParaRPr sz="9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757669" y="4707508"/>
            <a:ext cx="49593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$16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900" spc="3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737846" y="5829099"/>
            <a:ext cx="6275097" cy="39276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707379" y="5806440"/>
            <a:ext cx="5642610" cy="476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768340" y="5836920"/>
            <a:ext cx="6217920" cy="327660"/>
          </a:xfrm>
          <a:custGeom>
            <a:avLst/>
            <a:gdLst/>
            <a:ahLst/>
            <a:cxnLst/>
            <a:rect l="l" t="t" r="r" b="b"/>
            <a:pathLst>
              <a:path w="6217920" h="327660">
                <a:moveTo>
                  <a:pt x="6195441" y="0"/>
                </a:moveTo>
                <a:lnTo>
                  <a:pt x="22479" y="0"/>
                </a:lnTo>
                <a:lnTo>
                  <a:pt x="13716" y="1770"/>
                </a:lnTo>
                <a:lnTo>
                  <a:pt x="6572" y="6597"/>
                </a:lnTo>
                <a:lnTo>
                  <a:pt x="1762" y="13758"/>
                </a:lnTo>
                <a:lnTo>
                  <a:pt x="0" y="22529"/>
                </a:lnTo>
                <a:lnTo>
                  <a:pt x="0" y="305130"/>
                </a:lnTo>
                <a:lnTo>
                  <a:pt x="1762" y="313901"/>
                </a:lnTo>
                <a:lnTo>
                  <a:pt x="6572" y="321062"/>
                </a:lnTo>
                <a:lnTo>
                  <a:pt x="13716" y="325889"/>
                </a:lnTo>
                <a:lnTo>
                  <a:pt x="22479" y="327659"/>
                </a:lnTo>
                <a:lnTo>
                  <a:pt x="6195441" y="327659"/>
                </a:lnTo>
                <a:lnTo>
                  <a:pt x="6204204" y="325889"/>
                </a:lnTo>
                <a:lnTo>
                  <a:pt x="6211347" y="321062"/>
                </a:lnTo>
                <a:lnTo>
                  <a:pt x="6216157" y="313901"/>
                </a:lnTo>
                <a:lnTo>
                  <a:pt x="6217920" y="305130"/>
                </a:lnTo>
                <a:lnTo>
                  <a:pt x="6217920" y="22529"/>
                </a:lnTo>
                <a:lnTo>
                  <a:pt x="6216157" y="13758"/>
                </a:lnTo>
                <a:lnTo>
                  <a:pt x="6211347" y="6597"/>
                </a:lnTo>
                <a:lnTo>
                  <a:pt x="6204204" y="1770"/>
                </a:lnTo>
                <a:lnTo>
                  <a:pt x="619544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22630" y="4116768"/>
            <a:ext cx="19367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$0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26719" y="3659187"/>
            <a:ext cx="4914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$2</a:t>
            </a:r>
            <a:r>
              <a:rPr dirty="0" sz="1200" spc="20" b="1">
                <a:latin typeface="Arial"/>
                <a:cs typeface="Arial"/>
              </a:rPr>
              <a:t>,</a:t>
            </a:r>
            <a:r>
              <a:rPr dirty="0" sz="1200" spc="-10" b="1">
                <a:latin typeface="Arial"/>
                <a:cs typeface="Arial"/>
              </a:rPr>
              <a:t>00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26719" y="3201606"/>
            <a:ext cx="4914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$4</a:t>
            </a:r>
            <a:r>
              <a:rPr dirty="0" sz="1200" spc="20" b="1">
                <a:latin typeface="Arial"/>
                <a:cs typeface="Arial"/>
              </a:rPr>
              <a:t>,</a:t>
            </a:r>
            <a:r>
              <a:rPr dirty="0" sz="1200" spc="-10" b="1">
                <a:latin typeface="Arial"/>
                <a:cs typeface="Arial"/>
              </a:rPr>
              <a:t>00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26719" y="2744152"/>
            <a:ext cx="4914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$6</a:t>
            </a:r>
            <a:r>
              <a:rPr dirty="0" sz="1200" spc="20" b="1">
                <a:latin typeface="Arial"/>
                <a:cs typeface="Arial"/>
              </a:rPr>
              <a:t>,</a:t>
            </a:r>
            <a:r>
              <a:rPr dirty="0" sz="1200" spc="-10" b="1">
                <a:latin typeface="Arial"/>
                <a:cs typeface="Arial"/>
              </a:rPr>
              <a:t>00</a:t>
            </a:r>
            <a:r>
              <a:rPr dirty="0" sz="1200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426719" y="2287270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$8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42265" y="1829815"/>
            <a:ext cx="575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$10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42265" y="1372234"/>
            <a:ext cx="575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$12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42265" y="914653"/>
            <a:ext cx="575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$14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298575" y="4321809"/>
            <a:ext cx="1417955" cy="50673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376555" marR="5080" indent="-364490">
              <a:lnSpc>
                <a:spcPts val="1839"/>
              </a:lnSpc>
              <a:spcBef>
                <a:spcPts val="245"/>
              </a:spcBef>
            </a:pPr>
            <a:r>
              <a:rPr dirty="0" sz="1600" b="1">
                <a:latin typeface="Arial"/>
                <a:cs typeface="Arial"/>
              </a:rPr>
              <a:t>Rivaroxaban</a:t>
            </a:r>
            <a:r>
              <a:rPr dirty="0" sz="1600" spc="-14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+  </a:t>
            </a:r>
            <a:r>
              <a:rPr dirty="0" sz="1600" spc="-5" b="1">
                <a:latin typeface="Arial"/>
                <a:cs typeface="Arial"/>
              </a:rPr>
              <a:t>aspirin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509009" y="4321809"/>
            <a:ext cx="730250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-20" b="1">
                <a:latin typeface="Arial"/>
                <a:cs typeface="Arial"/>
              </a:rPr>
              <a:t>A</a:t>
            </a:r>
            <a:r>
              <a:rPr dirty="0" sz="1600" spc="10" b="1">
                <a:latin typeface="Arial"/>
                <a:cs typeface="Arial"/>
              </a:rPr>
              <a:t>s</a:t>
            </a:r>
            <a:r>
              <a:rPr dirty="0" sz="1600" spc="-25" b="1">
                <a:latin typeface="Arial"/>
                <a:cs typeface="Arial"/>
              </a:rPr>
              <a:t>p</a:t>
            </a:r>
            <a:r>
              <a:rPr dirty="0" sz="1600" spc="30" b="1">
                <a:latin typeface="Arial"/>
                <a:cs typeface="Arial"/>
              </a:rPr>
              <a:t>i</a:t>
            </a:r>
            <a:r>
              <a:rPr dirty="0" sz="1600" spc="-30" b="1">
                <a:latin typeface="Arial"/>
                <a:cs typeface="Arial"/>
              </a:rPr>
              <a:t>r</a:t>
            </a:r>
            <a:r>
              <a:rPr dirty="0" sz="1600" spc="30" b="1">
                <a:latin typeface="Arial"/>
                <a:cs typeface="Arial"/>
              </a:rPr>
              <a:t>i</a:t>
            </a:r>
            <a:r>
              <a:rPr dirty="0" sz="1600" spc="10" b="1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240279" y="777240"/>
            <a:ext cx="586740" cy="1600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693670" y="1489710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886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810001" y="1489710"/>
            <a:ext cx="118110" cy="502284"/>
          </a:xfrm>
          <a:custGeom>
            <a:avLst/>
            <a:gdLst/>
            <a:ahLst/>
            <a:cxnLst/>
            <a:rect l="l" t="t" r="r" b="b"/>
            <a:pathLst>
              <a:path w="118110" h="502285">
                <a:moveTo>
                  <a:pt x="14097" y="386206"/>
                </a:moveTo>
                <a:lnTo>
                  <a:pt x="8128" y="389763"/>
                </a:lnTo>
                <a:lnTo>
                  <a:pt x="2031" y="393318"/>
                </a:lnTo>
                <a:lnTo>
                  <a:pt x="0" y="401065"/>
                </a:lnTo>
                <a:lnTo>
                  <a:pt x="58928" y="502157"/>
                </a:lnTo>
                <a:lnTo>
                  <a:pt x="73585" y="477012"/>
                </a:lnTo>
                <a:lnTo>
                  <a:pt x="46228" y="477012"/>
                </a:lnTo>
                <a:lnTo>
                  <a:pt x="46228" y="430040"/>
                </a:lnTo>
                <a:lnTo>
                  <a:pt x="25400" y="394335"/>
                </a:lnTo>
                <a:lnTo>
                  <a:pt x="21971" y="388365"/>
                </a:lnTo>
                <a:lnTo>
                  <a:pt x="14097" y="386206"/>
                </a:lnTo>
                <a:close/>
              </a:path>
              <a:path w="118110" h="502285">
                <a:moveTo>
                  <a:pt x="46228" y="430040"/>
                </a:moveTo>
                <a:lnTo>
                  <a:pt x="46228" y="477012"/>
                </a:lnTo>
                <a:lnTo>
                  <a:pt x="71628" y="477012"/>
                </a:lnTo>
                <a:lnTo>
                  <a:pt x="71628" y="470535"/>
                </a:lnTo>
                <a:lnTo>
                  <a:pt x="48006" y="470535"/>
                </a:lnTo>
                <a:lnTo>
                  <a:pt x="58927" y="451811"/>
                </a:lnTo>
                <a:lnTo>
                  <a:pt x="46228" y="430040"/>
                </a:lnTo>
                <a:close/>
              </a:path>
              <a:path w="118110" h="502285">
                <a:moveTo>
                  <a:pt x="103759" y="386206"/>
                </a:moveTo>
                <a:lnTo>
                  <a:pt x="95885" y="388365"/>
                </a:lnTo>
                <a:lnTo>
                  <a:pt x="92456" y="394335"/>
                </a:lnTo>
                <a:lnTo>
                  <a:pt x="71628" y="430040"/>
                </a:lnTo>
                <a:lnTo>
                  <a:pt x="71628" y="477012"/>
                </a:lnTo>
                <a:lnTo>
                  <a:pt x="73585" y="477012"/>
                </a:lnTo>
                <a:lnTo>
                  <a:pt x="117856" y="401065"/>
                </a:lnTo>
                <a:lnTo>
                  <a:pt x="115824" y="393318"/>
                </a:lnTo>
                <a:lnTo>
                  <a:pt x="109728" y="389763"/>
                </a:lnTo>
                <a:lnTo>
                  <a:pt x="103759" y="386206"/>
                </a:lnTo>
                <a:close/>
              </a:path>
              <a:path w="118110" h="502285">
                <a:moveTo>
                  <a:pt x="58927" y="451811"/>
                </a:moveTo>
                <a:lnTo>
                  <a:pt x="48006" y="470535"/>
                </a:lnTo>
                <a:lnTo>
                  <a:pt x="69850" y="470535"/>
                </a:lnTo>
                <a:lnTo>
                  <a:pt x="58927" y="451811"/>
                </a:lnTo>
                <a:close/>
              </a:path>
              <a:path w="118110" h="502285">
                <a:moveTo>
                  <a:pt x="71628" y="430040"/>
                </a:moveTo>
                <a:lnTo>
                  <a:pt x="58927" y="451811"/>
                </a:lnTo>
                <a:lnTo>
                  <a:pt x="69850" y="470535"/>
                </a:lnTo>
                <a:lnTo>
                  <a:pt x="71628" y="470535"/>
                </a:lnTo>
                <a:lnTo>
                  <a:pt x="71628" y="430040"/>
                </a:lnTo>
                <a:close/>
              </a:path>
              <a:path w="118110" h="502285">
                <a:moveTo>
                  <a:pt x="58927" y="50219"/>
                </a:moveTo>
                <a:lnTo>
                  <a:pt x="46228" y="71990"/>
                </a:lnTo>
                <a:lnTo>
                  <a:pt x="46228" y="430040"/>
                </a:lnTo>
                <a:lnTo>
                  <a:pt x="58927" y="451811"/>
                </a:lnTo>
                <a:lnTo>
                  <a:pt x="71627" y="430040"/>
                </a:lnTo>
                <a:lnTo>
                  <a:pt x="71628" y="71990"/>
                </a:lnTo>
                <a:lnTo>
                  <a:pt x="58927" y="50219"/>
                </a:lnTo>
                <a:close/>
              </a:path>
              <a:path w="118110" h="502285">
                <a:moveTo>
                  <a:pt x="58928" y="0"/>
                </a:moveTo>
                <a:lnTo>
                  <a:pt x="3556" y="94995"/>
                </a:lnTo>
                <a:lnTo>
                  <a:pt x="0" y="100964"/>
                </a:lnTo>
                <a:lnTo>
                  <a:pt x="2031" y="108838"/>
                </a:lnTo>
                <a:lnTo>
                  <a:pt x="8128" y="112267"/>
                </a:lnTo>
                <a:lnTo>
                  <a:pt x="14097" y="115824"/>
                </a:lnTo>
                <a:lnTo>
                  <a:pt x="21971" y="113791"/>
                </a:lnTo>
                <a:lnTo>
                  <a:pt x="25400" y="107695"/>
                </a:lnTo>
                <a:lnTo>
                  <a:pt x="46227" y="71990"/>
                </a:lnTo>
                <a:lnTo>
                  <a:pt x="46228" y="25145"/>
                </a:lnTo>
                <a:lnTo>
                  <a:pt x="73585" y="25145"/>
                </a:lnTo>
                <a:lnTo>
                  <a:pt x="58928" y="0"/>
                </a:lnTo>
                <a:close/>
              </a:path>
              <a:path w="118110" h="502285">
                <a:moveTo>
                  <a:pt x="73585" y="25145"/>
                </a:moveTo>
                <a:lnTo>
                  <a:pt x="71628" y="25145"/>
                </a:lnTo>
                <a:lnTo>
                  <a:pt x="71628" y="71990"/>
                </a:lnTo>
                <a:lnTo>
                  <a:pt x="92456" y="107695"/>
                </a:lnTo>
                <a:lnTo>
                  <a:pt x="95885" y="113791"/>
                </a:lnTo>
                <a:lnTo>
                  <a:pt x="103759" y="115824"/>
                </a:lnTo>
                <a:lnTo>
                  <a:pt x="109728" y="112267"/>
                </a:lnTo>
                <a:lnTo>
                  <a:pt x="115824" y="108838"/>
                </a:lnTo>
                <a:lnTo>
                  <a:pt x="117856" y="100964"/>
                </a:lnTo>
                <a:lnTo>
                  <a:pt x="114300" y="94995"/>
                </a:lnTo>
                <a:lnTo>
                  <a:pt x="73585" y="25145"/>
                </a:lnTo>
                <a:close/>
              </a:path>
              <a:path w="118110" h="502285">
                <a:moveTo>
                  <a:pt x="71628" y="25145"/>
                </a:moveTo>
                <a:lnTo>
                  <a:pt x="46228" y="25145"/>
                </a:lnTo>
                <a:lnTo>
                  <a:pt x="46228" y="71990"/>
                </a:lnTo>
                <a:lnTo>
                  <a:pt x="58927" y="50219"/>
                </a:lnTo>
                <a:lnTo>
                  <a:pt x="48006" y="31495"/>
                </a:lnTo>
                <a:lnTo>
                  <a:pt x="71628" y="31495"/>
                </a:lnTo>
                <a:lnTo>
                  <a:pt x="71628" y="25145"/>
                </a:lnTo>
                <a:close/>
              </a:path>
              <a:path w="118110" h="502285">
                <a:moveTo>
                  <a:pt x="71628" y="31495"/>
                </a:moveTo>
                <a:lnTo>
                  <a:pt x="69850" y="31495"/>
                </a:lnTo>
                <a:lnTo>
                  <a:pt x="58927" y="50219"/>
                </a:lnTo>
                <a:lnTo>
                  <a:pt x="71628" y="71990"/>
                </a:lnTo>
                <a:lnTo>
                  <a:pt x="71628" y="31495"/>
                </a:lnTo>
                <a:close/>
              </a:path>
              <a:path w="118110" h="502285">
                <a:moveTo>
                  <a:pt x="69850" y="31495"/>
                </a:moveTo>
                <a:lnTo>
                  <a:pt x="48006" y="31495"/>
                </a:lnTo>
                <a:lnTo>
                  <a:pt x="58927" y="50219"/>
                </a:lnTo>
                <a:lnTo>
                  <a:pt x="6985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701289" y="2000250"/>
            <a:ext cx="349250" cy="0"/>
          </a:xfrm>
          <a:custGeom>
            <a:avLst/>
            <a:gdLst/>
            <a:ahLst/>
            <a:cxnLst/>
            <a:rect l="l" t="t" r="r" b="b"/>
            <a:pathLst>
              <a:path w="349250" h="0">
                <a:moveTo>
                  <a:pt x="0" y="0"/>
                </a:moveTo>
                <a:lnTo>
                  <a:pt x="34886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1073467" y="1032510"/>
          <a:ext cx="3733165" cy="3205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70"/>
                <a:gridCol w="739140"/>
                <a:gridCol w="1120139"/>
                <a:gridCol w="746760"/>
                <a:gridCol w="552450"/>
              </a:tblGrid>
              <a:tr h="438150">
                <a:tc gridSpan="5">
                  <a:txBody>
                    <a:bodyPr/>
                    <a:lstStyle/>
                    <a:p>
                      <a:pPr marL="1464945">
                        <a:lnSpc>
                          <a:spcPct val="100000"/>
                        </a:lnSpc>
                        <a:spcBef>
                          <a:spcPts val="890"/>
                        </a:spcBef>
                        <a:tabLst>
                          <a:tab pos="2489200" algn="l"/>
                        </a:tabLst>
                      </a:pPr>
                      <a:r>
                        <a:rPr dirty="0" baseline="-20833" sz="18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-$2,104	</a:t>
                      </a:r>
                      <a:r>
                        <a:rPr dirty="0" sz="1350" spc="15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$12,146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1303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r" marR="81280">
                        <a:lnSpc>
                          <a:spcPct val="100000"/>
                        </a:lnSpc>
                      </a:pPr>
                      <a:r>
                        <a:rPr dirty="0" sz="1350" spc="10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dirty="0" sz="1350" spc="-25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50" spc="10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04</a:t>
                      </a:r>
                      <a:r>
                        <a:rPr dirty="0" sz="1350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dirty="0" sz="13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$12,003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*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45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r" marR="90805"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r>
                        <a:rPr dirty="0" sz="13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$9</a:t>
                      </a:r>
                      <a:r>
                        <a:rPr dirty="0" sz="1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84</a:t>
                      </a:r>
                      <a:r>
                        <a:rPr dirty="0" sz="1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53975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38100">
                      <a:solidFill>
                        <a:srgbClr val="FF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7" name="object 77"/>
          <p:cNvSpPr txBox="1"/>
          <p:nvPr/>
        </p:nvSpPr>
        <p:spPr>
          <a:xfrm>
            <a:off x="56349" y="922544"/>
            <a:ext cx="255904" cy="31699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89"/>
              </a:lnSpc>
            </a:pPr>
            <a:r>
              <a:rPr dirty="0" sz="1600" spc="20" b="1">
                <a:latin typeface="Arial"/>
                <a:cs typeface="Arial"/>
              </a:rPr>
              <a:t>Cost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per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patient-year</a:t>
            </a:r>
            <a:r>
              <a:rPr dirty="0" sz="1600" spc="-125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(2019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US$)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373370" y="1787905"/>
            <a:ext cx="7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*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380609" y="2949955"/>
            <a:ext cx="7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*</a:t>
            </a:r>
            <a:endParaRPr sz="105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429503" y="3492436"/>
            <a:ext cx="7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*</a:t>
            </a:r>
            <a:endParaRPr sz="105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554345" y="5627295"/>
            <a:ext cx="5612130" cy="49022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750" spc="20" b="1">
                <a:solidFill>
                  <a:srgbClr val="282828"/>
                </a:solidFill>
                <a:latin typeface="Verdana"/>
                <a:cs typeface="Verdana"/>
              </a:rPr>
              <a:t>* </a:t>
            </a:r>
            <a:r>
              <a:rPr dirty="0" sz="750" spc="10" b="1">
                <a:solidFill>
                  <a:srgbClr val="282828"/>
                </a:solidFill>
                <a:latin typeface="Verdana"/>
                <a:cs typeface="Verdana"/>
              </a:rPr>
              <a:t>Hospitalization </a:t>
            </a:r>
            <a:r>
              <a:rPr dirty="0" sz="750" spc="15" b="1">
                <a:solidFill>
                  <a:srgbClr val="282828"/>
                </a:solidFill>
                <a:latin typeface="Verdana"/>
                <a:cs typeface="Verdana"/>
              </a:rPr>
              <a:t>and </a:t>
            </a:r>
            <a:r>
              <a:rPr dirty="0" sz="750" spc="20" b="1">
                <a:solidFill>
                  <a:srgbClr val="282828"/>
                </a:solidFill>
                <a:latin typeface="Verdana"/>
                <a:cs typeface="Verdana"/>
              </a:rPr>
              <a:t>emergency </a:t>
            </a:r>
            <a:r>
              <a:rPr dirty="0" sz="750" spc="10" b="1">
                <a:solidFill>
                  <a:srgbClr val="282828"/>
                </a:solidFill>
                <a:latin typeface="Verdana"/>
                <a:cs typeface="Verdana"/>
              </a:rPr>
              <a:t>room </a:t>
            </a:r>
            <a:r>
              <a:rPr dirty="0" sz="750" spc="15" b="1">
                <a:solidFill>
                  <a:srgbClr val="282828"/>
                </a:solidFill>
                <a:latin typeface="Verdana"/>
                <a:cs typeface="Verdana"/>
              </a:rPr>
              <a:t>related </a:t>
            </a:r>
            <a:r>
              <a:rPr dirty="0" sz="750" spc="20" b="1">
                <a:solidFill>
                  <a:srgbClr val="282828"/>
                </a:solidFill>
                <a:latin typeface="Verdana"/>
                <a:cs typeface="Verdana"/>
              </a:rPr>
              <a:t>costs</a:t>
            </a:r>
            <a:r>
              <a:rPr dirty="0" sz="750" spc="35" b="1">
                <a:solidFill>
                  <a:srgbClr val="282828"/>
                </a:solidFill>
                <a:latin typeface="Verdana"/>
                <a:cs typeface="Verdana"/>
              </a:rPr>
              <a:t> </a:t>
            </a:r>
            <a:r>
              <a:rPr dirty="0" sz="750" spc="5" b="1">
                <a:solidFill>
                  <a:srgbClr val="282828"/>
                </a:solidFill>
                <a:latin typeface="Verdana"/>
                <a:cs typeface="Verdana"/>
              </a:rPr>
              <a:t>only</a:t>
            </a:r>
            <a:endParaRPr sz="750">
              <a:latin typeface="Verdana"/>
              <a:cs typeface="Verdana"/>
            </a:endParaRPr>
          </a:p>
          <a:p>
            <a:pPr marL="317500">
              <a:lnSpc>
                <a:spcPct val="100000"/>
              </a:lnSpc>
              <a:spcBef>
                <a:spcPts val="72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1350" spc="10" b="1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reduced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$21MM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per 10,000</a:t>
            </a:r>
            <a:r>
              <a:rPr dirty="0" sz="135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patient-years</a:t>
            </a:r>
            <a:endParaRPr sz="13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325" y="5815387"/>
            <a:ext cx="4171315" cy="50673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750" spc="-10" b="1">
                <a:latin typeface="Arial"/>
                <a:cs typeface="Arial"/>
              </a:rPr>
              <a:t>Cost </a:t>
            </a:r>
            <a:r>
              <a:rPr dirty="0" sz="750" spc="15" b="1">
                <a:latin typeface="Arial"/>
                <a:cs typeface="Arial"/>
              </a:rPr>
              <a:t>of </a:t>
            </a:r>
            <a:r>
              <a:rPr dirty="0" sz="750" spc="30" b="1">
                <a:latin typeface="Arial"/>
                <a:cs typeface="Arial"/>
              </a:rPr>
              <a:t>rivaroxaban </a:t>
            </a:r>
            <a:r>
              <a:rPr dirty="0" sz="750" spc="5" b="1">
                <a:latin typeface="Arial"/>
                <a:cs typeface="Arial"/>
              </a:rPr>
              <a:t>for </a:t>
            </a:r>
            <a:r>
              <a:rPr dirty="0" sz="750" spc="15" b="1">
                <a:latin typeface="Arial"/>
                <a:cs typeface="Arial"/>
              </a:rPr>
              <a:t>30-day </a:t>
            </a:r>
            <a:r>
              <a:rPr dirty="0" sz="750" spc="5" b="1">
                <a:latin typeface="Arial"/>
                <a:cs typeface="Arial"/>
              </a:rPr>
              <a:t>supply </a:t>
            </a:r>
            <a:r>
              <a:rPr dirty="0" sz="750" spc="15" b="1">
                <a:latin typeface="Arial"/>
                <a:cs typeface="Arial"/>
              </a:rPr>
              <a:t>= </a:t>
            </a:r>
            <a:r>
              <a:rPr dirty="0" sz="750" spc="5" b="1">
                <a:latin typeface="Arial"/>
                <a:cs typeface="Arial"/>
              </a:rPr>
              <a:t>$470 </a:t>
            </a:r>
            <a:r>
              <a:rPr dirty="0" sz="750" spc="10" b="1">
                <a:latin typeface="Arial"/>
                <a:cs typeface="Arial"/>
              </a:rPr>
              <a:t>(@25% </a:t>
            </a:r>
            <a:r>
              <a:rPr dirty="0" sz="750" spc="5" b="1">
                <a:latin typeface="Arial"/>
                <a:cs typeface="Arial"/>
              </a:rPr>
              <a:t>discount </a:t>
            </a:r>
            <a:r>
              <a:rPr dirty="0" sz="750" spc="15" b="1">
                <a:latin typeface="Arial"/>
                <a:cs typeface="Arial"/>
              </a:rPr>
              <a:t>=</a:t>
            </a:r>
            <a:r>
              <a:rPr dirty="0" sz="750" spc="-10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$352.5)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750" b="1">
                <a:latin typeface="Arial"/>
                <a:cs typeface="Arial"/>
              </a:rPr>
              <a:t>Most </a:t>
            </a:r>
            <a:r>
              <a:rPr dirty="0" sz="750" spc="20" b="1">
                <a:latin typeface="Arial"/>
                <a:cs typeface="Arial"/>
              </a:rPr>
              <a:t>patients </a:t>
            </a:r>
            <a:r>
              <a:rPr dirty="0" sz="750" spc="30" b="1">
                <a:latin typeface="Arial"/>
                <a:cs typeface="Arial"/>
              </a:rPr>
              <a:t>pay </a:t>
            </a:r>
            <a:r>
              <a:rPr dirty="0" sz="750" spc="40" b="1">
                <a:latin typeface="Arial"/>
                <a:cs typeface="Arial"/>
              </a:rPr>
              <a:t>between </a:t>
            </a:r>
            <a:r>
              <a:rPr dirty="0" sz="750" spc="5" b="1">
                <a:latin typeface="Arial"/>
                <a:cs typeface="Arial"/>
              </a:rPr>
              <a:t>$0 </a:t>
            </a:r>
            <a:r>
              <a:rPr dirty="0" sz="750" spc="30" b="1">
                <a:latin typeface="Arial"/>
                <a:cs typeface="Arial"/>
              </a:rPr>
              <a:t>and </a:t>
            </a:r>
            <a:r>
              <a:rPr dirty="0" sz="750" spc="5" b="1">
                <a:latin typeface="Arial"/>
                <a:cs typeface="Arial"/>
              </a:rPr>
              <a:t>$47 </a:t>
            </a:r>
            <a:r>
              <a:rPr dirty="0" sz="750" spc="30" b="1">
                <a:latin typeface="Arial"/>
                <a:cs typeface="Arial"/>
              </a:rPr>
              <a:t>per </a:t>
            </a:r>
            <a:r>
              <a:rPr dirty="0" sz="750" spc="15" b="1">
                <a:latin typeface="Arial"/>
                <a:cs typeface="Arial"/>
              </a:rPr>
              <a:t>month </a:t>
            </a:r>
            <a:r>
              <a:rPr dirty="0" sz="750" spc="25" b="1">
                <a:latin typeface="Arial"/>
                <a:cs typeface="Arial"/>
              </a:rPr>
              <a:t>depending </a:t>
            </a:r>
            <a:r>
              <a:rPr dirty="0" sz="750" spc="15" b="1">
                <a:latin typeface="Arial"/>
                <a:cs typeface="Arial"/>
              </a:rPr>
              <a:t>on </a:t>
            </a:r>
            <a:r>
              <a:rPr dirty="0" sz="750" spc="25" b="1">
                <a:latin typeface="Arial"/>
                <a:cs typeface="Arial"/>
              </a:rPr>
              <a:t>health </a:t>
            </a:r>
            <a:r>
              <a:rPr dirty="0" sz="750" spc="10" b="1">
                <a:latin typeface="Arial"/>
                <a:cs typeface="Arial"/>
              </a:rPr>
              <a:t>insurance</a:t>
            </a:r>
            <a:r>
              <a:rPr dirty="0" sz="750" spc="35" b="1">
                <a:latin typeface="Arial"/>
                <a:cs typeface="Arial"/>
              </a:rPr>
              <a:t> </a:t>
            </a:r>
            <a:r>
              <a:rPr dirty="0" sz="750" spc="30" b="1">
                <a:latin typeface="Arial"/>
                <a:cs typeface="Arial"/>
              </a:rPr>
              <a:t>plan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750" spc="15" b="1">
                <a:latin typeface="Arial"/>
                <a:cs typeface="Arial"/>
              </a:rPr>
              <a:t>https://</a:t>
            </a:r>
            <a:r>
              <a:rPr dirty="0" sz="750" spc="15" b="1">
                <a:latin typeface="Arial"/>
                <a:cs typeface="Arial"/>
                <a:hlinkClick r:id="rId12"/>
              </a:rPr>
              <a:t>www.xarelto-us.com/xarelto-cost/co-pay-and-li</a:t>
            </a:r>
            <a:r>
              <a:rPr dirty="0" sz="750" spc="-130" b="1">
                <a:latin typeface="Arial"/>
                <a:cs typeface="Arial"/>
                <a:hlinkClick r:id="rId12"/>
              </a:rPr>
              <a:t> </a:t>
            </a:r>
            <a:r>
              <a:rPr dirty="0" sz="750" spc="5" b="1">
                <a:latin typeface="Arial"/>
                <a:cs typeface="Arial"/>
                <a:hlinkClick r:id="rId12"/>
              </a:rPr>
              <a:t>st-price</a:t>
            </a:r>
            <a:endParaRPr sz="7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34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8334" y="4266565"/>
            <a:ext cx="1930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2425" y="3806190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$2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425" y="3345815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$4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425" y="2885440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$6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2425" y="2425065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$8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970" y="1964690"/>
            <a:ext cx="575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$10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7970" y="1504315"/>
            <a:ext cx="575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$12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7970" y="1043940"/>
            <a:ext cx="575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$14</a:t>
            </a:r>
            <a:r>
              <a:rPr dirty="0" sz="1200" spc="25" b="1">
                <a:latin typeface="Arial"/>
                <a:cs typeface="Arial"/>
              </a:rPr>
              <a:t>,</a:t>
            </a:r>
            <a:r>
              <a:rPr dirty="0" sz="1200" spc="-15" b="1">
                <a:latin typeface="Arial"/>
                <a:cs typeface="Arial"/>
              </a:rPr>
              <a:t>00</a:t>
            </a:r>
            <a:r>
              <a:rPr dirty="0" sz="1200" spc="-5" b="1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3765" y="4470717"/>
            <a:ext cx="731520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b="1">
                <a:latin typeface="Arial"/>
                <a:cs typeface="Arial"/>
              </a:rPr>
              <a:t>Aspirin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71700" y="853439"/>
            <a:ext cx="586739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55570" y="1520189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 h="0">
                <a:moveTo>
                  <a:pt x="0" y="0"/>
                </a:moveTo>
                <a:lnTo>
                  <a:pt x="350774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775457" y="1520189"/>
            <a:ext cx="111125" cy="568325"/>
          </a:xfrm>
          <a:custGeom>
            <a:avLst/>
            <a:gdLst/>
            <a:ahLst/>
            <a:cxnLst/>
            <a:rect l="l" t="t" r="r" b="b"/>
            <a:pathLst>
              <a:path w="111125" h="568325">
                <a:moveTo>
                  <a:pt x="10668" y="461899"/>
                </a:moveTo>
                <a:lnTo>
                  <a:pt x="1524" y="467233"/>
                </a:lnTo>
                <a:lnTo>
                  <a:pt x="0" y="473075"/>
                </a:lnTo>
                <a:lnTo>
                  <a:pt x="2667" y="477520"/>
                </a:lnTo>
                <a:lnTo>
                  <a:pt x="55372" y="567944"/>
                </a:lnTo>
                <a:lnTo>
                  <a:pt x="66401" y="549021"/>
                </a:lnTo>
                <a:lnTo>
                  <a:pt x="45847" y="549021"/>
                </a:lnTo>
                <a:lnTo>
                  <a:pt x="45847" y="513714"/>
                </a:lnTo>
                <a:lnTo>
                  <a:pt x="16510" y="463423"/>
                </a:lnTo>
                <a:lnTo>
                  <a:pt x="10668" y="461899"/>
                </a:lnTo>
                <a:close/>
              </a:path>
              <a:path w="111125" h="568325">
                <a:moveTo>
                  <a:pt x="45847" y="513714"/>
                </a:moveTo>
                <a:lnTo>
                  <a:pt x="45847" y="549021"/>
                </a:lnTo>
                <a:lnTo>
                  <a:pt x="64897" y="549021"/>
                </a:lnTo>
                <a:lnTo>
                  <a:pt x="64897" y="544195"/>
                </a:lnTo>
                <a:lnTo>
                  <a:pt x="47117" y="544195"/>
                </a:lnTo>
                <a:lnTo>
                  <a:pt x="55372" y="530043"/>
                </a:lnTo>
                <a:lnTo>
                  <a:pt x="45847" y="513714"/>
                </a:lnTo>
                <a:close/>
              </a:path>
              <a:path w="111125" h="568325">
                <a:moveTo>
                  <a:pt x="100075" y="461899"/>
                </a:moveTo>
                <a:lnTo>
                  <a:pt x="94234" y="463423"/>
                </a:lnTo>
                <a:lnTo>
                  <a:pt x="64897" y="513714"/>
                </a:lnTo>
                <a:lnTo>
                  <a:pt x="64897" y="549021"/>
                </a:lnTo>
                <a:lnTo>
                  <a:pt x="66401" y="549021"/>
                </a:lnTo>
                <a:lnTo>
                  <a:pt x="108077" y="477520"/>
                </a:lnTo>
                <a:lnTo>
                  <a:pt x="110743" y="473075"/>
                </a:lnTo>
                <a:lnTo>
                  <a:pt x="109219" y="467233"/>
                </a:lnTo>
                <a:lnTo>
                  <a:pt x="100075" y="461899"/>
                </a:lnTo>
                <a:close/>
              </a:path>
              <a:path w="111125" h="568325">
                <a:moveTo>
                  <a:pt x="55372" y="530043"/>
                </a:moveTo>
                <a:lnTo>
                  <a:pt x="47117" y="544195"/>
                </a:lnTo>
                <a:lnTo>
                  <a:pt x="63627" y="544195"/>
                </a:lnTo>
                <a:lnTo>
                  <a:pt x="55372" y="530043"/>
                </a:lnTo>
                <a:close/>
              </a:path>
              <a:path w="111125" h="568325">
                <a:moveTo>
                  <a:pt x="64897" y="513714"/>
                </a:moveTo>
                <a:lnTo>
                  <a:pt x="55372" y="530043"/>
                </a:lnTo>
                <a:lnTo>
                  <a:pt x="63627" y="544195"/>
                </a:lnTo>
                <a:lnTo>
                  <a:pt x="64897" y="544195"/>
                </a:lnTo>
                <a:lnTo>
                  <a:pt x="64897" y="513714"/>
                </a:lnTo>
                <a:close/>
              </a:path>
              <a:path w="111125" h="568325">
                <a:moveTo>
                  <a:pt x="55372" y="37773"/>
                </a:moveTo>
                <a:lnTo>
                  <a:pt x="45847" y="54102"/>
                </a:lnTo>
                <a:lnTo>
                  <a:pt x="45847" y="513714"/>
                </a:lnTo>
                <a:lnTo>
                  <a:pt x="55372" y="530043"/>
                </a:lnTo>
                <a:lnTo>
                  <a:pt x="64897" y="513714"/>
                </a:lnTo>
                <a:lnTo>
                  <a:pt x="64897" y="54102"/>
                </a:lnTo>
                <a:lnTo>
                  <a:pt x="55372" y="37773"/>
                </a:lnTo>
                <a:close/>
              </a:path>
              <a:path w="111125" h="568325">
                <a:moveTo>
                  <a:pt x="55372" y="0"/>
                </a:moveTo>
                <a:lnTo>
                  <a:pt x="2667" y="90297"/>
                </a:lnTo>
                <a:lnTo>
                  <a:pt x="0" y="94742"/>
                </a:lnTo>
                <a:lnTo>
                  <a:pt x="1524" y="100584"/>
                </a:lnTo>
                <a:lnTo>
                  <a:pt x="10668" y="105918"/>
                </a:lnTo>
                <a:lnTo>
                  <a:pt x="16510" y="104394"/>
                </a:lnTo>
                <a:lnTo>
                  <a:pt x="45847" y="54102"/>
                </a:lnTo>
                <a:lnTo>
                  <a:pt x="45847" y="18796"/>
                </a:lnTo>
                <a:lnTo>
                  <a:pt x="66342" y="18796"/>
                </a:lnTo>
                <a:lnTo>
                  <a:pt x="55372" y="0"/>
                </a:lnTo>
                <a:close/>
              </a:path>
              <a:path w="111125" h="568325">
                <a:moveTo>
                  <a:pt x="66342" y="18796"/>
                </a:moveTo>
                <a:lnTo>
                  <a:pt x="64897" y="18796"/>
                </a:lnTo>
                <a:lnTo>
                  <a:pt x="64897" y="54102"/>
                </a:lnTo>
                <a:lnTo>
                  <a:pt x="94234" y="104394"/>
                </a:lnTo>
                <a:lnTo>
                  <a:pt x="100075" y="105918"/>
                </a:lnTo>
                <a:lnTo>
                  <a:pt x="109219" y="100584"/>
                </a:lnTo>
                <a:lnTo>
                  <a:pt x="110743" y="94742"/>
                </a:lnTo>
                <a:lnTo>
                  <a:pt x="108077" y="90297"/>
                </a:lnTo>
                <a:lnTo>
                  <a:pt x="66342" y="18796"/>
                </a:lnTo>
                <a:close/>
              </a:path>
              <a:path w="111125" h="568325">
                <a:moveTo>
                  <a:pt x="64897" y="18796"/>
                </a:moveTo>
                <a:lnTo>
                  <a:pt x="45847" y="18796"/>
                </a:lnTo>
                <a:lnTo>
                  <a:pt x="45847" y="54102"/>
                </a:lnTo>
                <a:lnTo>
                  <a:pt x="55372" y="37773"/>
                </a:lnTo>
                <a:lnTo>
                  <a:pt x="47117" y="23622"/>
                </a:lnTo>
                <a:lnTo>
                  <a:pt x="64897" y="23622"/>
                </a:lnTo>
                <a:lnTo>
                  <a:pt x="64897" y="18796"/>
                </a:lnTo>
                <a:close/>
              </a:path>
              <a:path w="111125" h="568325">
                <a:moveTo>
                  <a:pt x="64897" y="23622"/>
                </a:moveTo>
                <a:lnTo>
                  <a:pt x="63627" y="23622"/>
                </a:lnTo>
                <a:lnTo>
                  <a:pt x="55372" y="37773"/>
                </a:lnTo>
                <a:lnTo>
                  <a:pt x="64897" y="54102"/>
                </a:lnTo>
                <a:lnTo>
                  <a:pt x="64897" y="23622"/>
                </a:lnTo>
                <a:close/>
              </a:path>
              <a:path w="111125" h="568325">
                <a:moveTo>
                  <a:pt x="63627" y="23622"/>
                </a:moveTo>
                <a:lnTo>
                  <a:pt x="47117" y="23622"/>
                </a:lnTo>
                <a:lnTo>
                  <a:pt x="55372" y="37773"/>
                </a:lnTo>
                <a:lnTo>
                  <a:pt x="63627" y="236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-18580" y="1062588"/>
            <a:ext cx="255904" cy="31673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89"/>
              </a:lnSpc>
            </a:pPr>
            <a:r>
              <a:rPr dirty="0" sz="1600" spc="20" b="1">
                <a:latin typeface="Arial"/>
                <a:cs typeface="Arial"/>
              </a:rPr>
              <a:t>Cost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per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patient-year</a:t>
            </a:r>
            <a:r>
              <a:rPr dirty="0" sz="1600" spc="-12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(2019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spc="15" b="1">
                <a:latin typeface="Arial"/>
                <a:cs typeface="Arial"/>
              </a:rPr>
              <a:t>US$)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2620" y="1562100"/>
            <a:ext cx="3497579" cy="152400"/>
          </a:xfrm>
          <a:custGeom>
            <a:avLst/>
            <a:gdLst/>
            <a:ahLst/>
            <a:cxnLst/>
            <a:rect l="l" t="t" r="r" b="b"/>
            <a:pathLst>
              <a:path w="3497579" h="152400">
                <a:moveTo>
                  <a:pt x="3497579" y="0"/>
                </a:moveTo>
                <a:lnTo>
                  <a:pt x="0" y="0"/>
                </a:lnTo>
                <a:lnTo>
                  <a:pt x="0" y="152400"/>
                </a:lnTo>
                <a:lnTo>
                  <a:pt x="3497579" y="152400"/>
                </a:lnTo>
                <a:lnTo>
                  <a:pt x="349757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22620" y="2087879"/>
            <a:ext cx="2369820" cy="144780"/>
          </a:xfrm>
          <a:custGeom>
            <a:avLst/>
            <a:gdLst/>
            <a:ahLst/>
            <a:cxnLst/>
            <a:rect l="l" t="t" r="r" b="b"/>
            <a:pathLst>
              <a:path w="2369820" h="144780">
                <a:moveTo>
                  <a:pt x="2369820" y="0"/>
                </a:moveTo>
                <a:lnTo>
                  <a:pt x="0" y="0"/>
                </a:lnTo>
                <a:lnTo>
                  <a:pt x="0" y="144780"/>
                </a:lnTo>
                <a:lnTo>
                  <a:pt x="2369820" y="144780"/>
                </a:lnTo>
                <a:lnTo>
                  <a:pt x="236982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22620" y="2606039"/>
            <a:ext cx="2034539" cy="152400"/>
          </a:xfrm>
          <a:custGeom>
            <a:avLst/>
            <a:gdLst/>
            <a:ahLst/>
            <a:cxnLst/>
            <a:rect l="l" t="t" r="r" b="b"/>
            <a:pathLst>
              <a:path w="2034540" h="152400">
                <a:moveTo>
                  <a:pt x="2034539" y="0"/>
                </a:moveTo>
                <a:lnTo>
                  <a:pt x="0" y="0"/>
                </a:lnTo>
                <a:lnTo>
                  <a:pt x="0" y="152400"/>
                </a:lnTo>
                <a:lnTo>
                  <a:pt x="2034539" y="152400"/>
                </a:lnTo>
                <a:lnTo>
                  <a:pt x="20345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22620" y="3131820"/>
            <a:ext cx="937260" cy="152400"/>
          </a:xfrm>
          <a:custGeom>
            <a:avLst/>
            <a:gdLst/>
            <a:ahLst/>
            <a:cxnLst/>
            <a:rect l="l" t="t" r="r" b="b"/>
            <a:pathLst>
              <a:path w="937259" h="152400">
                <a:moveTo>
                  <a:pt x="937259" y="0"/>
                </a:moveTo>
                <a:lnTo>
                  <a:pt x="0" y="0"/>
                </a:lnTo>
                <a:lnTo>
                  <a:pt x="0" y="152400"/>
                </a:lnTo>
                <a:lnTo>
                  <a:pt x="937259" y="152400"/>
                </a:lnTo>
                <a:lnTo>
                  <a:pt x="9372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722620" y="3657600"/>
            <a:ext cx="6103620" cy="144780"/>
          </a:xfrm>
          <a:custGeom>
            <a:avLst/>
            <a:gdLst/>
            <a:ahLst/>
            <a:cxnLst/>
            <a:rect l="l" t="t" r="r" b="b"/>
            <a:pathLst>
              <a:path w="6103620" h="144779">
                <a:moveTo>
                  <a:pt x="6103620" y="0"/>
                </a:moveTo>
                <a:lnTo>
                  <a:pt x="0" y="0"/>
                </a:lnTo>
                <a:lnTo>
                  <a:pt x="0" y="144780"/>
                </a:lnTo>
                <a:lnTo>
                  <a:pt x="6103620" y="144780"/>
                </a:lnTo>
                <a:lnTo>
                  <a:pt x="610362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22620" y="4175759"/>
            <a:ext cx="3337560" cy="152400"/>
          </a:xfrm>
          <a:custGeom>
            <a:avLst/>
            <a:gdLst/>
            <a:ahLst/>
            <a:cxnLst/>
            <a:rect l="l" t="t" r="r" b="b"/>
            <a:pathLst>
              <a:path w="3337559" h="152400">
                <a:moveTo>
                  <a:pt x="3337559" y="0"/>
                </a:moveTo>
                <a:lnTo>
                  <a:pt x="0" y="0"/>
                </a:lnTo>
                <a:lnTo>
                  <a:pt x="0" y="152400"/>
                </a:lnTo>
                <a:lnTo>
                  <a:pt x="3337559" y="152400"/>
                </a:lnTo>
                <a:lnTo>
                  <a:pt x="33375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22620" y="4701540"/>
            <a:ext cx="373380" cy="152400"/>
          </a:xfrm>
          <a:custGeom>
            <a:avLst/>
            <a:gdLst/>
            <a:ahLst/>
            <a:cxnLst/>
            <a:rect l="l" t="t" r="r" b="b"/>
            <a:pathLst>
              <a:path w="373379" h="152400">
                <a:moveTo>
                  <a:pt x="373379" y="0"/>
                </a:moveTo>
                <a:lnTo>
                  <a:pt x="0" y="0"/>
                </a:lnTo>
                <a:lnTo>
                  <a:pt x="0" y="152400"/>
                </a:lnTo>
                <a:lnTo>
                  <a:pt x="373379" y="152400"/>
                </a:lnTo>
                <a:lnTo>
                  <a:pt x="37337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22620" y="5227320"/>
            <a:ext cx="213360" cy="144780"/>
          </a:xfrm>
          <a:custGeom>
            <a:avLst/>
            <a:gdLst/>
            <a:ahLst/>
            <a:cxnLst/>
            <a:rect l="l" t="t" r="r" b="b"/>
            <a:pathLst>
              <a:path w="213360" h="144779">
                <a:moveTo>
                  <a:pt x="213359" y="0"/>
                </a:moveTo>
                <a:lnTo>
                  <a:pt x="0" y="0"/>
                </a:lnTo>
                <a:lnTo>
                  <a:pt x="0" y="144779"/>
                </a:lnTo>
                <a:lnTo>
                  <a:pt x="213359" y="144779"/>
                </a:lnTo>
                <a:lnTo>
                  <a:pt x="2133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22620" y="1714500"/>
            <a:ext cx="2377440" cy="144780"/>
          </a:xfrm>
          <a:custGeom>
            <a:avLst/>
            <a:gdLst/>
            <a:ahLst/>
            <a:cxnLst/>
            <a:rect l="l" t="t" r="r" b="b"/>
            <a:pathLst>
              <a:path w="2377440" h="144780">
                <a:moveTo>
                  <a:pt x="2377439" y="0"/>
                </a:moveTo>
                <a:lnTo>
                  <a:pt x="0" y="0"/>
                </a:lnTo>
                <a:lnTo>
                  <a:pt x="0" y="144779"/>
                </a:lnTo>
                <a:lnTo>
                  <a:pt x="2377439" y="144779"/>
                </a:lnTo>
                <a:lnTo>
                  <a:pt x="23774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22620" y="2232660"/>
            <a:ext cx="2118360" cy="152400"/>
          </a:xfrm>
          <a:custGeom>
            <a:avLst/>
            <a:gdLst/>
            <a:ahLst/>
            <a:cxnLst/>
            <a:rect l="l" t="t" r="r" b="b"/>
            <a:pathLst>
              <a:path w="2118359" h="152400">
                <a:moveTo>
                  <a:pt x="2118359" y="0"/>
                </a:moveTo>
                <a:lnTo>
                  <a:pt x="0" y="0"/>
                </a:lnTo>
                <a:lnTo>
                  <a:pt x="0" y="152400"/>
                </a:lnTo>
                <a:lnTo>
                  <a:pt x="2118359" y="152400"/>
                </a:lnTo>
                <a:lnTo>
                  <a:pt x="21183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722620" y="2758439"/>
            <a:ext cx="1798320" cy="152400"/>
          </a:xfrm>
          <a:custGeom>
            <a:avLst/>
            <a:gdLst/>
            <a:ahLst/>
            <a:cxnLst/>
            <a:rect l="l" t="t" r="r" b="b"/>
            <a:pathLst>
              <a:path w="1798320" h="152400">
                <a:moveTo>
                  <a:pt x="1798320" y="0"/>
                </a:moveTo>
                <a:lnTo>
                  <a:pt x="0" y="0"/>
                </a:lnTo>
                <a:lnTo>
                  <a:pt x="0" y="152400"/>
                </a:lnTo>
                <a:lnTo>
                  <a:pt x="1798320" y="152400"/>
                </a:lnTo>
                <a:lnTo>
                  <a:pt x="17983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22620" y="3284220"/>
            <a:ext cx="807720" cy="144780"/>
          </a:xfrm>
          <a:custGeom>
            <a:avLst/>
            <a:gdLst/>
            <a:ahLst/>
            <a:cxnLst/>
            <a:rect l="l" t="t" r="r" b="b"/>
            <a:pathLst>
              <a:path w="807720" h="144779">
                <a:moveTo>
                  <a:pt x="807720" y="0"/>
                </a:moveTo>
                <a:lnTo>
                  <a:pt x="0" y="0"/>
                </a:lnTo>
                <a:lnTo>
                  <a:pt x="0" y="144779"/>
                </a:lnTo>
                <a:lnTo>
                  <a:pt x="807720" y="144779"/>
                </a:lnTo>
                <a:lnTo>
                  <a:pt x="80772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722620" y="3802379"/>
            <a:ext cx="5471160" cy="152400"/>
          </a:xfrm>
          <a:custGeom>
            <a:avLst/>
            <a:gdLst/>
            <a:ahLst/>
            <a:cxnLst/>
            <a:rect l="l" t="t" r="r" b="b"/>
            <a:pathLst>
              <a:path w="5471159" h="152400">
                <a:moveTo>
                  <a:pt x="5471159" y="0"/>
                </a:moveTo>
                <a:lnTo>
                  <a:pt x="0" y="0"/>
                </a:lnTo>
                <a:lnTo>
                  <a:pt x="0" y="152400"/>
                </a:lnTo>
                <a:lnTo>
                  <a:pt x="5471159" y="152400"/>
                </a:lnTo>
                <a:lnTo>
                  <a:pt x="54711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722620" y="4328159"/>
            <a:ext cx="2453640" cy="152400"/>
          </a:xfrm>
          <a:custGeom>
            <a:avLst/>
            <a:gdLst/>
            <a:ahLst/>
            <a:cxnLst/>
            <a:rect l="l" t="t" r="r" b="b"/>
            <a:pathLst>
              <a:path w="2453640" h="152400">
                <a:moveTo>
                  <a:pt x="2453639" y="0"/>
                </a:moveTo>
                <a:lnTo>
                  <a:pt x="0" y="0"/>
                </a:lnTo>
                <a:lnTo>
                  <a:pt x="0" y="152400"/>
                </a:lnTo>
                <a:lnTo>
                  <a:pt x="2453639" y="152400"/>
                </a:lnTo>
                <a:lnTo>
                  <a:pt x="24536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722620" y="4853940"/>
            <a:ext cx="228600" cy="144780"/>
          </a:xfrm>
          <a:custGeom>
            <a:avLst/>
            <a:gdLst/>
            <a:ahLst/>
            <a:cxnLst/>
            <a:rect l="l" t="t" r="r" b="b"/>
            <a:pathLst>
              <a:path w="228600" h="144779">
                <a:moveTo>
                  <a:pt x="228600" y="0"/>
                </a:moveTo>
                <a:lnTo>
                  <a:pt x="0" y="0"/>
                </a:lnTo>
                <a:lnTo>
                  <a:pt x="0" y="144780"/>
                </a:lnTo>
                <a:lnTo>
                  <a:pt x="228600" y="144780"/>
                </a:lnTo>
                <a:lnTo>
                  <a:pt x="2286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22620" y="5372100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304800" y="0"/>
                </a:moveTo>
                <a:lnTo>
                  <a:pt x="0" y="0"/>
                </a:lnTo>
                <a:lnTo>
                  <a:pt x="0" y="152400"/>
                </a:lnTo>
                <a:lnTo>
                  <a:pt x="304800" y="152400"/>
                </a:lnTo>
                <a:lnTo>
                  <a:pt x="3048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718809" y="1451610"/>
            <a:ext cx="0" cy="4183379"/>
          </a:xfrm>
          <a:custGeom>
            <a:avLst/>
            <a:gdLst/>
            <a:ahLst/>
            <a:cxnLst/>
            <a:rect l="l" t="t" r="r" b="b"/>
            <a:pathLst>
              <a:path w="0" h="4183379">
                <a:moveTo>
                  <a:pt x="0" y="0"/>
                </a:moveTo>
                <a:lnTo>
                  <a:pt x="0" y="4183379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680709" y="145161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80709" y="197738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680709" y="24955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80709" y="302132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680709" y="35471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680709" y="406527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680709" y="459105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80709" y="510920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680709" y="563499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 h="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525">
            <a:solidFill>
              <a:srgbClr val="93939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40426" y="1680972"/>
            <a:ext cx="155575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625466" y="2227707"/>
            <a:ext cx="972312" cy="434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41696" y="2727960"/>
            <a:ext cx="152400" cy="127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490209" y="3251200"/>
            <a:ext cx="107441" cy="107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37429" y="3794505"/>
            <a:ext cx="761619" cy="351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050790" y="4318761"/>
            <a:ext cx="545084" cy="253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379592" y="4817871"/>
            <a:ext cx="219837" cy="1446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797805" y="5360327"/>
            <a:ext cx="809371" cy="3711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720090" y="5109209"/>
            <a:ext cx="289560" cy="114300"/>
          </a:xfrm>
          <a:custGeom>
            <a:avLst/>
            <a:gdLst/>
            <a:ahLst/>
            <a:cxnLst/>
            <a:rect l="l" t="t" r="r" b="b"/>
            <a:pathLst>
              <a:path w="289559" h="114300">
                <a:moveTo>
                  <a:pt x="0" y="114300"/>
                </a:moveTo>
                <a:lnTo>
                  <a:pt x="289559" y="114300"/>
                </a:lnTo>
                <a:lnTo>
                  <a:pt x="28955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093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720090" y="5109209"/>
            <a:ext cx="289560" cy="114300"/>
          </a:xfrm>
          <a:custGeom>
            <a:avLst/>
            <a:gdLst/>
            <a:ahLst/>
            <a:cxnLst/>
            <a:rect l="l" t="t" r="r" b="b"/>
            <a:pathLst>
              <a:path w="289559" h="114300">
                <a:moveTo>
                  <a:pt x="0" y="114300"/>
                </a:moveTo>
                <a:lnTo>
                  <a:pt x="289559" y="114300"/>
                </a:lnTo>
                <a:lnTo>
                  <a:pt x="289559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B6DCD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716280" y="5547359"/>
            <a:ext cx="289560" cy="114300"/>
          </a:xfrm>
          <a:custGeom>
            <a:avLst/>
            <a:gdLst/>
            <a:ahLst/>
            <a:cxnLst/>
            <a:rect l="l" t="t" r="r" b="b"/>
            <a:pathLst>
              <a:path w="289559" h="114300">
                <a:moveTo>
                  <a:pt x="0" y="114299"/>
                </a:moveTo>
                <a:lnTo>
                  <a:pt x="289560" y="114299"/>
                </a:lnTo>
                <a:lnTo>
                  <a:pt x="289560" y="0"/>
                </a:lnTo>
                <a:lnTo>
                  <a:pt x="0" y="0"/>
                </a:lnTo>
                <a:lnTo>
                  <a:pt x="0" y="11429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071880" y="4470717"/>
            <a:ext cx="2116455" cy="81216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535305" marR="544195" indent="-364490">
              <a:lnSpc>
                <a:spcPts val="1839"/>
              </a:lnSpc>
              <a:spcBef>
                <a:spcPts val="250"/>
              </a:spcBef>
            </a:pPr>
            <a:r>
              <a:rPr dirty="0" sz="1600" b="1">
                <a:latin typeface="Arial"/>
                <a:cs typeface="Arial"/>
              </a:rPr>
              <a:t>Rivaroxaban</a:t>
            </a:r>
            <a:r>
              <a:rPr dirty="0" sz="1600" spc="-140" b="1">
                <a:latin typeface="Arial"/>
                <a:cs typeface="Arial"/>
              </a:rPr>
              <a:t> </a:t>
            </a:r>
            <a:r>
              <a:rPr dirty="0" sz="1600" spc="10" b="1">
                <a:latin typeface="Arial"/>
                <a:cs typeface="Arial"/>
              </a:rPr>
              <a:t>+  </a:t>
            </a:r>
            <a:r>
              <a:rPr dirty="0" sz="1600" spc="-5" b="1">
                <a:latin typeface="Arial"/>
                <a:cs typeface="Arial"/>
              </a:rPr>
              <a:t>aspirin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350" spc="20" b="1">
                <a:latin typeface="Arial"/>
                <a:cs typeface="Arial"/>
              </a:rPr>
              <a:t>Medical costs </a:t>
            </a:r>
            <a:r>
              <a:rPr dirty="0" sz="1350" spc="10" b="1">
                <a:latin typeface="Arial"/>
                <a:cs typeface="Arial"/>
              </a:rPr>
              <a:t>of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efficacy</a:t>
            </a:r>
            <a:endParaRPr sz="13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71880" y="5238472"/>
            <a:ext cx="2755900" cy="49085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350" spc="15" b="1">
                <a:latin typeface="Arial"/>
                <a:cs typeface="Arial"/>
              </a:rPr>
              <a:t>outcomes </a:t>
            </a:r>
            <a:r>
              <a:rPr dirty="0" sz="1350" spc="10" b="1">
                <a:latin typeface="Arial"/>
                <a:cs typeface="Arial"/>
              </a:rPr>
              <a:t>(primary </a:t>
            </a:r>
            <a:r>
              <a:rPr dirty="0" sz="1350" spc="15" b="1">
                <a:latin typeface="Arial"/>
                <a:cs typeface="Arial"/>
              </a:rPr>
              <a:t>+</a:t>
            </a:r>
            <a:r>
              <a:rPr dirty="0" sz="1350" spc="125" b="1">
                <a:latin typeface="Arial"/>
                <a:cs typeface="Arial"/>
              </a:rPr>
              <a:t> </a:t>
            </a:r>
            <a:r>
              <a:rPr dirty="0" sz="1350" spc="10" b="1">
                <a:latin typeface="Arial"/>
                <a:cs typeface="Arial"/>
              </a:rPr>
              <a:t>secondary)</a:t>
            </a:r>
            <a:endParaRPr sz="135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210"/>
              </a:spcBef>
            </a:pPr>
            <a:r>
              <a:rPr dirty="0" sz="1350" spc="20" b="1">
                <a:latin typeface="Arial"/>
                <a:cs typeface="Arial"/>
              </a:rPr>
              <a:t>Medical costs </a:t>
            </a:r>
            <a:r>
              <a:rPr dirty="0" sz="1350" spc="15" b="1">
                <a:latin typeface="Arial"/>
                <a:cs typeface="Arial"/>
              </a:rPr>
              <a:t>of </a:t>
            </a:r>
            <a:r>
              <a:rPr dirty="0" sz="1350" spc="5" b="1">
                <a:latin typeface="Arial"/>
                <a:cs typeface="Arial"/>
              </a:rPr>
              <a:t>major</a:t>
            </a:r>
            <a:r>
              <a:rPr dirty="0" sz="1350" spc="6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bleeding</a:t>
            </a:r>
            <a:endParaRPr sz="13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917184" y="1110614"/>
            <a:ext cx="4073525" cy="2724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u="heavy" sz="16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Costs</a:t>
            </a:r>
            <a:r>
              <a:rPr dirty="0" u="heavy" sz="1600" spc="-1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</a:t>
            </a:r>
            <a:r>
              <a:rPr dirty="0" u="heavy" sz="16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10,000</a:t>
            </a:r>
            <a:r>
              <a:rPr dirty="0" u="heavy" sz="1600" spc="-9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patient-years</a:t>
            </a:r>
            <a:r>
              <a:rPr dirty="0" u="heavy" sz="1600" spc="-2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(2019</a:t>
            </a:r>
            <a:r>
              <a:rPr dirty="0" u="heavy" sz="1600" spc="-4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60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US$)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837044" y="1548765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$22.9MM</a:t>
            </a:r>
            <a:endParaRPr sz="9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842759" y="1695386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$15.6MM</a:t>
            </a:r>
            <a:endParaRPr sz="9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9359010" y="1591373"/>
            <a:ext cx="63373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-$7.3MM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43189" y="2134806"/>
            <a:ext cx="6330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-$1.6MM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31076" y="2069846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$15.5MM</a:t>
            </a:r>
            <a:endParaRPr sz="9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833869" y="2220340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$13.9MM</a:t>
            </a:r>
            <a:endParaRPr sz="9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889875" y="2635250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-$1.6MM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91070" y="2587942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$13.4MM</a:t>
            </a:r>
            <a:endParaRPr sz="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791959" y="2739390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$11.8MM</a:t>
            </a:r>
            <a:endParaRPr sz="9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827901" y="3198748"/>
            <a:ext cx="5232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336600"/>
                </a:solidFill>
                <a:latin typeface="Arial"/>
                <a:cs typeface="Arial"/>
              </a:rPr>
              <a:t>-$838K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007734" y="3119373"/>
            <a:ext cx="433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$6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900" spc="-3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900" spc="2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002401" y="3271520"/>
            <a:ext cx="434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$5</a:t>
            </a:r>
            <a:r>
              <a:rPr dirty="0" sz="900" spc="-1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sz="900" spc="3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9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82434" y="5299709"/>
            <a:ext cx="4699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solidFill>
                  <a:srgbClr val="C00000"/>
                </a:solidFill>
                <a:latin typeface="Arial"/>
                <a:cs typeface="Arial"/>
              </a:rPr>
              <a:t>$579K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122034" y="5208904"/>
            <a:ext cx="4343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$1</a:t>
            </a: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25" b="1">
                <a:latin typeface="Arial"/>
                <a:cs typeface="Arial"/>
              </a:rPr>
              <a:t>4</a:t>
            </a:r>
            <a:r>
              <a:rPr dirty="0" sz="900" spc="30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118859" y="5374258"/>
            <a:ext cx="433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latin typeface="Arial"/>
                <a:cs typeface="Arial"/>
              </a:rPr>
              <a:t>$2</a:t>
            </a: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30" b="1">
                <a:latin typeface="Arial"/>
                <a:cs typeface="Arial"/>
              </a:rPr>
              <a:t>0</a:t>
            </a:r>
            <a:r>
              <a:rPr dirty="0" sz="900" spc="25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6759575" y="4735512"/>
            <a:ext cx="52324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5" b="1">
                <a:solidFill>
                  <a:srgbClr val="336600"/>
                </a:solidFill>
                <a:latin typeface="Arial"/>
                <a:cs typeface="Arial"/>
              </a:rPr>
              <a:t>-</a:t>
            </a:r>
            <a:r>
              <a:rPr dirty="0" sz="1200" spc="-10" b="1">
                <a:solidFill>
                  <a:srgbClr val="336600"/>
                </a:solidFill>
                <a:latin typeface="Arial"/>
                <a:cs typeface="Arial"/>
              </a:rPr>
              <a:t>$965K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6177279" y="4691633"/>
            <a:ext cx="433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latin typeface="Arial"/>
                <a:cs typeface="Arial"/>
              </a:rPr>
              <a:t>$2</a:t>
            </a: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30" b="1">
                <a:latin typeface="Arial"/>
                <a:cs typeface="Arial"/>
              </a:rPr>
              <a:t>5</a:t>
            </a:r>
            <a:r>
              <a:rPr dirty="0" sz="900" spc="25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170295" y="4840604"/>
            <a:ext cx="4337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 b="1">
                <a:latin typeface="Arial"/>
                <a:cs typeface="Arial"/>
              </a:rPr>
              <a:t>$1</a:t>
            </a:r>
            <a:r>
              <a:rPr dirty="0" sz="900" spc="-10" b="1">
                <a:latin typeface="Arial"/>
                <a:cs typeface="Arial"/>
              </a:rPr>
              <a:t>.</a:t>
            </a:r>
            <a:r>
              <a:rPr dirty="0" sz="900" spc="-30" b="1">
                <a:latin typeface="Arial"/>
                <a:cs typeface="Arial"/>
              </a:rPr>
              <a:t>5</a:t>
            </a:r>
            <a:r>
              <a:rPr dirty="0" sz="900" spc="30" b="1">
                <a:latin typeface="Arial"/>
                <a:cs typeface="Arial"/>
              </a:rPr>
              <a:t>M</a:t>
            </a:r>
            <a:r>
              <a:rPr dirty="0" sz="900" b="1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1332209" y="3785616"/>
            <a:ext cx="6324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-$4.5MM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6771258" y="3796029"/>
            <a:ext cx="494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$35.8MM</a:t>
            </a:r>
            <a:endParaRPr sz="9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765290" y="3645852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$40.3MM</a:t>
            </a:r>
            <a:endParaRPr sz="9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248775" y="4222432"/>
            <a:ext cx="6324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336600"/>
                </a:solidFill>
                <a:latin typeface="Arial"/>
                <a:cs typeface="Arial"/>
              </a:rPr>
              <a:t>-$5.8MM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739001" y="4165917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$21.9MM</a:t>
            </a:r>
            <a:endParaRPr sz="9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744334" y="4307141"/>
            <a:ext cx="494665" cy="163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5" b="1">
                <a:solidFill>
                  <a:srgbClr val="FFFFFF"/>
                </a:solidFill>
                <a:latin typeface="Arial"/>
                <a:cs typeface="Arial"/>
              </a:rPr>
              <a:t>$16.1MM</a:t>
            </a:r>
            <a:endParaRPr sz="9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859765" y="5844339"/>
            <a:ext cx="5833139" cy="3927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5829300" y="5821679"/>
            <a:ext cx="5642609" cy="4762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5890259" y="5852159"/>
            <a:ext cx="5775960" cy="327660"/>
          </a:xfrm>
          <a:custGeom>
            <a:avLst/>
            <a:gdLst/>
            <a:ahLst/>
            <a:cxnLst/>
            <a:rect l="l" t="t" r="r" b="b"/>
            <a:pathLst>
              <a:path w="5775959" h="327660">
                <a:moveTo>
                  <a:pt x="5753481" y="0"/>
                </a:moveTo>
                <a:lnTo>
                  <a:pt x="22478" y="0"/>
                </a:lnTo>
                <a:lnTo>
                  <a:pt x="13715" y="1770"/>
                </a:lnTo>
                <a:lnTo>
                  <a:pt x="6572" y="6597"/>
                </a:lnTo>
                <a:lnTo>
                  <a:pt x="1762" y="13758"/>
                </a:lnTo>
                <a:lnTo>
                  <a:pt x="0" y="22529"/>
                </a:lnTo>
                <a:lnTo>
                  <a:pt x="0" y="305130"/>
                </a:lnTo>
                <a:lnTo>
                  <a:pt x="1762" y="313901"/>
                </a:lnTo>
                <a:lnTo>
                  <a:pt x="6572" y="321062"/>
                </a:lnTo>
                <a:lnTo>
                  <a:pt x="13715" y="325889"/>
                </a:lnTo>
                <a:lnTo>
                  <a:pt x="22478" y="327659"/>
                </a:lnTo>
                <a:lnTo>
                  <a:pt x="5753481" y="327659"/>
                </a:lnTo>
                <a:lnTo>
                  <a:pt x="5762244" y="325889"/>
                </a:lnTo>
                <a:lnTo>
                  <a:pt x="5769387" y="321062"/>
                </a:lnTo>
                <a:lnTo>
                  <a:pt x="5774197" y="313901"/>
                </a:lnTo>
                <a:lnTo>
                  <a:pt x="5775960" y="305130"/>
                </a:lnTo>
                <a:lnTo>
                  <a:pt x="5775960" y="22529"/>
                </a:lnTo>
                <a:lnTo>
                  <a:pt x="5774197" y="13758"/>
                </a:lnTo>
                <a:lnTo>
                  <a:pt x="5769387" y="6597"/>
                </a:lnTo>
                <a:lnTo>
                  <a:pt x="5762244" y="1770"/>
                </a:lnTo>
                <a:lnTo>
                  <a:pt x="575348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997267" y="1162050"/>
          <a:ext cx="3763645" cy="322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0070"/>
                <a:gridCol w="754380"/>
                <a:gridCol w="1120139"/>
                <a:gridCol w="754380"/>
                <a:gridCol w="560069"/>
              </a:tblGrid>
              <a:tr h="384810">
                <a:tc gridSpan="5">
                  <a:txBody>
                    <a:bodyPr/>
                    <a:lstStyle/>
                    <a:p>
                      <a:pPr marL="1527175">
                        <a:lnSpc>
                          <a:spcPts val="1360"/>
                        </a:lnSpc>
                        <a:tabLst>
                          <a:tab pos="2439035" algn="l"/>
                        </a:tabLst>
                      </a:pPr>
                      <a:r>
                        <a:rPr dirty="0" sz="1200" b="1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-$2,200	</a:t>
                      </a:r>
                      <a:r>
                        <a:rPr dirty="0" baseline="-32921" sz="2025" spc="22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$12,392</a:t>
                      </a:r>
                      <a:endParaRPr baseline="-32921" sz="2025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5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38100">
                      <a:solidFill>
                        <a:srgbClr val="FF0000"/>
                      </a:solidFill>
                      <a:prstDash val="solid"/>
                    </a:lnT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8430">
                        <a:lnSpc>
                          <a:spcPts val="969"/>
                        </a:lnSpc>
                      </a:pPr>
                      <a:r>
                        <a:rPr dirty="0" sz="1350" spc="10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$143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241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ts val="1540"/>
                        </a:lnSpc>
                      </a:pPr>
                      <a:r>
                        <a:rPr dirty="0" sz="1350" spc="10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dirty="0" sz="1350" spc="-25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50" spc="10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350" b="1">
                          <a:solidFill>
                            <a:srgbClr val="09357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33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53975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74944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53975">
                      <a:solidFill>
                        <a:srgbClr val="FF0000"/>
                      </a:solidFill>
                      <a:prstDash val="solid"/>
                    </a:lnT>
                    <a:solidFill>
                      <a:srgbClr val="3366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r" marR="134620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*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0190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366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dirty="0" sz="135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$12,249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268939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033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dirty="0" sz="13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$9</a:t>
                      </a:r>
                      <a:r>
                        <a:rPr dirty="0" sz="1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dirty="0" sz="135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99</a:t>
                      </a:r>
                      <a:r>
                        <a:rPr dirty="0" sz="1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1905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00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3" name="object 83"/>
          <p:cNvSpPr txBox="1"/>
          <p:nvPr/>
        </p:nvSpPr>
        <p:spPr>
          <a:xfrm>
            <a:off x="1790319" y="6546532"/>
            <a:ext cx="7319645" cy="2673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750" spc="10" b="1">
                <a:solidFill>
                  <a:srgbClr val="282828"/>
                </a:solidFill>
                <a:latin typeface="Arial"/>
                <a:cs typeface="Arial"/>
              </a:rPr>
              <a:t>PAD,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peripheral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artery </a:t>
            </a:r>
            <a:r>
              <a:rPr dirty="0" sz="750" spc="10" b="1">
                <a:solidFill>
                  <a:srgbClr val="282828"/>
                </a:solidFill>
                <a:latin typeface="Arial"/>
                <a:cs typeface="Arial"/>
              </a:rPr>
              <a:t>disease; ALI,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acute </a:t>
            </a:r>
            <a:r>
              <a:rPr dirty="0" sz="750" spc="30" b="1">
                <a:solidFill>
                  <a:srgbClr val="282828"/>
                </a:solidFill>
                <a:latin typeface="Arial"/>
                <a:cs typeface="Arial"/>
              </a:rPr>
              <a:t>limb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ischemia; MI,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myocardial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infarction;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IS,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ischemic </a:t>
            </a:r>
            <a:r>
              <a:rPr dirty="0" sz="750" b="1">
                <a:solidFill>
                  <a:srgbClr val="282828"/>
                </a:solidFill>
                <a:latin typeface="Arial"/>
                <a:cs typeface="Arial"/>
              </a:rPr>
              <a:t>stroke; </a:t>
            </a:r>
            <a:r>
              <a:rPr dirty="0" sz="750" spc="5" b="1">
                <a:solidFill>
                  <a:srgbClr val="282828"/>
                </a:solidFill>
                <a:latin typeface="Arial"/>
                <a:cs typeface="Arial"/>
              </a:rPr>
              <a:t>Revasc,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revascularization; </a:t>
            </a:r>
            <a:r>
              <a:rPr dirty="0" sz="750" spc="35" b="1">
                <a:solidFill>
                  <a:srgbClr val="282828"/>
                </a:solidFill>
                <a:latin typeface="Arial"/>
                <a:cs typeface="Arial"/>
              </a:rPr>
              <a:t>Vas </a:t>
            </a:r>
            <a:r>
              <a:rPr dirty="0" sz="750" spc="-5" b="1">
                <a:solidFill>
                  <a:srgbClr val="282828"/>
                </a:solidFill>
                <a:latin typeface="Arial"/>
                <a:cs typeface="Arial"/>
              </a:rPr>
              <a:t>Hosp,</a:t>
            </a:r>
            <a:r>
              <a:rPr dirty="0" sz="750" spc="110" b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vascular</a:t>
            </a:r>
            <a:endParaRPr sz="7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hospitalization; </a:t>
            </a:r>
            <a:r>
              <a:rPr dirty="0" sz="750" spc="5" b="1">
                <a:solidFill>
                  <a:srgbClr val="282828"/>
                </a:solidFill>
                <a:latin typeface="Arial"/>
                <a:cs typeface="Arial"/>
              </a:rPr>
              <a:t>VTE,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venous thromboembolism;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WAC, </a:t>
            </a:r>
            <a:r>
              <a:rPr dirty="0" sz="750" spc="25" b="1">
                <a:solidFill>
                  <a:srgbClr val="282828"/>
                </a:solidFill>
                <a:latin typeface="Arial"/>
                <a:cs typeface="Arial"/>
              </a:rPr>
              <a:t>wholesale </a:t>
            </a:r>
            <a:r>
              <a:rPr dirty="0" sz="750" spc="10" b="1">
                <a:solidFill>
                  <a:srgbClr val="282828"/>
                </a:solidFill>
                <a:latin typeface="Arial"/>
                <a:cs typeface="Arial"/>
              </a:rPr>
              <a:t>acquisition</a:t>
            </a:r>
            <a:r>
              <a:rPr dirty="0" sz="750" spc="170" b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750" spc="-10" b="1">
                <a:solidFill>
                  <a:srgbClr val="282828"/>
                </a:solidFill>
                <a:latin typeface="Arial"/>
                <a:cs typeface="Arial"/>
              </a:rPr>
              <a:t>cost.</a:t>
            </a:r>
            <a:endParaRPr sz="75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49240" y="1699513"/>
            <a:ext cx="7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*</a:t>
            </a:r>
            <a:endParaRPr sz="105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356859" y="2748597"/>
            <a:ext cx="7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*</a:t>
            </a:r>
            <a:endParaRPr sz="10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405501" y="3252089"/>
            <a:ext cx="793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 b="1">
                <a:latin typeface="Arial"/>
                <a:cs typeface="Arial"/>
              </a:rPr>
              <a:t>*</a:t>
            </a:r>
            <a:endParaRPr sz="105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284470" y="5901372"/>
            <a:ext cx="6003925" cy="5067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709295">
              <a:lnSpc>
                <a:spcPct val="100000"/>
              </a:lnSpc>
              <a:spcBef>
                <a:spcPts val="13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dirty="0" sz="1350" spc="10" b="1">
                <a:solidFill>
                  <a:srgbClr val="FFFFFF"/>
                </a:solidFill>
                <a:latin typeface="Arial"/>
                <a:cs typeface="Arial"/>
              </a:rPr>
              <a:t>medical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costs 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reduced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dirty="0" sz="1350" spc="20" b="1">
                <a:solidFill>
                  <a:srgbClr val="FFFFFF"/>
                </a:solidFill>
                <a:latin typeface="Arial"/>
                <a:cs typeface="Arial"/>
              </a:rPr>
              <a:t>$22MM </a:t>
            </a:r>
            <a:r>
              <a:rPr dirty="0" sz="1350" spc="15" b="1">
                <a:solidFill>
                  <a:srgbClr val="FFFFFF"/>
                </a:solidFill>
                <a:latin typeface="Arial"/>
                <a:cs typeface="Arial"/>
              </a:rPr>
              <a:t>per 10,000</a:t>
            </a:r>
            <a:r>
              <a:rPr dirty="0" sz="13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25" b="1">
                <a:solidFill>
                  <a:srgbClr val="FFFFFF"/>
                </a:solidFill>
                <a:latin typeface="Arial"/>
                <a:cs typeface="Arial"/>
              </a:rPr>
              <a:t>patient-years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 sz="750" spc="10" b="1">
                <a:solidFill>
                  <a:srgbClr val="282828"/>
                </a:solidFill>
                <a:latin typeface="Arial"/>
                <a:cs typeface="Arial"/>
              </a:rPr>
              <a:t>* </a:t>
            </a:r>
            <a:r>
              <a:rPr dirty="0" sz="750" spc="15" b="1">
                <a:solidFill>
                  <a:srgbClr val="282828"/>
                </a:solidFill>
                <a:latin typeface="Arial"/>
                <a:cs typeface="Arial"/>
              </a:rPr>
              <a:t>Hospitalization </a:t>
            </a:r>
            <a:r>
              <a:rPr dirty="0" sz="750" spc="30" b="1">
                <a:solidFill>
                  <a:srgbClr val="282828"/>
                </a:solidFill>
                <a:latin typeface="Arial"/>
                <a:cs typeface="Arial"/>
              </a:rPr>
              <a:t>and emergency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room </a:t>
            </a:r>
            <a:r>
              <a:rPr dirty="0" sz="750" spc="30" b="1">
                <a:solidFill>
                  <a:srgbClr val="282828"/>
                </a:solidFill>
                <a:latin typeface="Arial"/>
                <a:cs typeface="Arial"/>
              </a:rPr>
              <a:t>related </a:t>
            </a:r>
            <a:r>
              <a:rPr dirty="0" sz="750" spc="-10" b="1">
                <a:solidFill>
                  <a:srgbClr val="282828"/>
                </a:solidFill>
                <a:latin typeface="Arial"/>
                <a:cs typeface="Arial"/>
              </a:rPr>
              <a:t>costs</a:t>
            </a:r>
            <a:r>
              <a:rPr dirty="0" sz="750" spc="-70" b="1">
                <a:solidFill>
                  <a:srgbClr val="282828"/>
                </a:solidFill>
                <a:latin typeface="Arial"/>
                <a:cs typeface="Arial"/>
              </a:rPr>
              <a:t> </a:t>
            </a:r>
            <a:r>
              <a:rPr dirty="0" sz="750" spc="20" b="1">
                <a:solidFill>
                  <a:srgbClr val="282828"/>
                </a:solidFill>
                <a:latin typeface="Arial"/>
                <a:cs typeface="Arial"/>
              </a:rPr>
              <a:t>only</a:t>
            </a:r>
            <a:endParaRPr sz="7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2384" y="5885555"/>
            <a:ext cx="4171315" cy="507365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750" spc="-10" b="1">
                <a:latin typeface="Arial"/>
                <a:cs typeface="Arial"/>
              </a:rPr>
              <a:t>Cost </a:t>
            </a:r>
            <a:r>
              <a:rPr dirty="0" sz="750" spc="15" b="1">
                <a:latin typeface="Arial"/>
                <a:cs typeface="Arial"/>
              </a:rPr>
              <a:t>of </a:t>
            </a:r>
            <a:r>
              <a:rPr dirty="0" sz="750" spc="30" b="1">
                <a:latin typeface="Arial"/>
                <a:cs typeface="Arial"/>
              </a:rPr>
              <a:t>rivaroxaban </a:t>
            </a:r>
            <a:r>
              <a:rPr dirty="0" sz="750" spc="5" b="1">
                <a:latin typeface="Arial"/>
                <a:cs typeface="Arial"/>
              </a:rPr>
              <a:t>for </a:t>
            </a:r>
            <a:r>
              <a:rPr dirty="0" sz="750" spc="15" b="1">
                <a:latin typeface="Arial"/>
                <a:cs typeface="Arial"/>
              </a:rPr>
              <a:t>30-day </a:t>
            </a:r>
            <a:r>
              <a:rPr dirty="0" sz="750" spc="5" b="1">
                <a:latin typeface="Arial"/>
                <a:cs typeface="Arial"/>
              </a:rPr>
              <a:t>supply </a:t>
            </a:r>
            <a:r>
              <a:rPr dirty="0" sz="750" spc="15" b="1">
                <a:latin typeface="Arial"/>
                <a:cs typeface="Arial"/>
              </a:rPr>
              <a:t>= </a:t>
            </a:r>
            <a:r>
              <a:rPr dirty="0" sz="750" spc="5" b="1">
                <a:latin typeface="Arial"/>
                <a:cs typeface="Arial"/>
              </a:rPr>
              <a:t>$470 </a:t>
            </a:r>
            <a:r>
              <a:rPr dirty="0" sz="750" spc="10" b="1">
                <a:latin typeface="Arial"/>
                <a:cs typeface="Arial"/>
              </a:rPr>
              <a:t>(@25% </a:t>
            </a:r>
            <a:r>
              <a:rPr dirty="0" sz="750" spc="5" b="1">
                <a:latin typeface="Arial"/>
                <a:cs typeface="Arial"/>
              </a:rPr>
              <a:t>discount </a:t>
            </a:r>
            <a:r>
              <a:rPr dirty="0" sz="750" spc="15" b="1">
                <a:latin typeface="Arial"/>
                <a:cs typeface="Arial"/>
              </a:rPr>
              <a:t>=</a:t>
            </a:r>
            <a:r>
              <a:rPr dirty="0" sz="750" spc="-10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$352.5)</a:t>
            </a:r>
            <a:endParaRPr sz="750">
              <a:latin typeface="Arial"/>
              <a:cs typeface="Arial"/>
            </a:endParaRPr>
          </a:p>
          <a:p>
            <a:pPr marL="12700" marR="5080">
              <a:lnSpc>
                <a:spcPct val="140300"/>
              </a:lnSpc>
            </a:pPr>
            <a:r>
              <a:rPr dirty="0" sz="750" b="1">
                <a:latin typeface="Arial"/>
                <a:cs typeface="Arial"/>
              </a:rPr>
              <a:t>Most </a:t>
            </a:r>
            <a:r>
              <a:rPr dirty="0" sz="750" spc="20" b="1">
                <a:latin typeface="Arial"/>
                <a:cs typeface="Arial"/>
              </a:rPr>
              <a:t>patients </a:t>
            </a:r>
            <a:r>
              <a:rPr dirty="0" sz="750" spc="30" b="1">
                <a:latin typeface="Arial"/>
                <a:cs typeface="Arial"/>
              </a:rPr>
              <a:t>pay </a:t>
            </a:r>
            <a:r>
              <a:rPr dirty="0" sz="750" spc="40" b="1">
                <a:latin typeface="Arial"/>
                <a:cs typeface="Arial"/>
              </a:rPr>
              <a:t>between </a:t>
            </a:r>
            <a:r>
              <a:rPr dirty="0" sz="750" spc="5" b="1">
                <a:latin typeface="Arial"/>
                <a:cs typeface="Arial"/>
              </a:rPr>
              <a:t>$0 </a:t>
            </a:r>
            <a:r>
              <a:rPr dirty="0" sz="750" spc="30" b="1">
                <a:latin typeface="Arial"/>
                <a:cs typeface="Arial"/>
              </a:rPr>
              <a:t>and </a:t>
            </a:r>
            <a:r>
              <a:rPr dirty="0" sz="750" spc="5" b="1">
                <a:latin typeface="Arial"/>
                <a:cs typeface="Arial"/>
              </a:rPr>
              <a:t>$47 </a:t>
            </a:r>
            <a:r>
              <a:rPr dirty="0" sz="750" spc="30" b="1">
                <a:latin typeface="Arial"/>
                <a:cs typeface="Arial"/>
              </a:rPr>
              <a:t>per </a:t>
            </a:r>
            <a:r>
              <a:rPr dirty="0" sz="750" spc="15" b="1">
                <a:latin typeface="Arial"/>
                <a:cs typeface="Arial"/>
              </a:rPr>
              <a:t>month </a:t>
            </a:r>
            <a:r>
              <a:rPr dirty="0" sz="750" spc="25" b="1">
                <a:latin typeface="Arial"/>
                <a:cs typeface="Arial"/>
              </a:rPr>
              <a:t>depending </a:t>
            </a:r>
            <a:r>
              <a:rPr dirty="0" sz="750" spc="15" b="1">
                <a:latin typeface="Arial"/>
                <a:cs typeface="Arial"/>
              </a:rPr>
              <a:t>on </a:t>
            </a:r>
            <a:r>
              <a:rPr dirty="0" sz="750" spc="25" b="1">
                <a:latin typeface="Arial"/>
                <a:cs typeface="Arial"/>
              </a:rPr>
              <a:t>health </a:t>
            </a:r>
            <a:r>
              <a:rPr dirty="0" sz="750" spc="10" b="1">
                <a:latin typeface="Arial"/>
                <a:cs typeface="Arial"/>
              </a:rPr>
              <a:t>insurance </a:t>
            </a:r>
            <a:r>
              <a:rPr dirty="0" sz="750" spc="30" b="1">
                <a:latin typeface="Arial"/>
                <a:cs typeface="Arial"/>
              </a:rPr>
              <a:t>plan  </a:t>
            </a:r>
            <a:r>
              <a:rPr dirty="0" sz="750" spc="15" b="1">
                <a:latin typeface="Arial"/>
                <a:cs typeface="Arial"/>
              </a:rPr>
              <a:t>https://</a:t>
            </a:r>
            <a:r>
              <a:rPr dirty="0" sz="750" spc="15" b="1">
                <a:latin typeface="Arial"/>
                <a:cs typeface="Arial"/>
                <a:hlinkClick r:id="rId13"/>
              </a:rPr>
              <a:t>www.xarelto-us.com/xarelto-cost/co-pay-and-list-price</a:t>
            </a:r>
            <a:endParaRPr sz="7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013568" y="6550025"/>
            <a:ext cx="17780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0">
                <a:latin typeface="Arial"/>
                <a:cs typeface="Arial"/>
              </a:rPr>
              <a:t>35</a:t>
            </a:r>
            <a:endParaRPr sz="1050">
              <a:latin typeface="Arial"/>
              <a:cs typeface="Arial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20"/>
              </a:spcBef>
            </a:pPr>
            <a:r>
              <a:rPr dirty="0" spc="5"/>
              <a:t>Medical </a:t>
            </a:r>
            <a:r>
              <a:rPr dirty="0" spc="10"/>
              <a:t>Cost </a:t>
            </a:r>
            <a:r>
              <a:rPr dirty="0" spc="15"/>
              <a:t>Reduction </a:t>
            </a:r>
            <a:r>
              <a:rPr dirty="0" spc="30"/>
              <a:t>with </a:t>
            </a:r>
            <a:r>
              <a:rPr dirty="0"/>
              <a:t>Rivaroxaban </a:t>
            </a:r>
            <a:r>
              <a:rPr dirty="0" spc="-10"/>
              <a:t>versus </a:t>
            </a:r>
            <a:r>
              <a:rPr dirty="0" spc="5"/>
              <a:t>Placebo </a:t>
            </a:r>
            <a:r>
              <a:rPr dirty="0"/>
              <a:t>Per</a:t>
            </a:r>
            <a:r>
              <a:rPr dirty="0" spc="-509"/>
              <a:t> </a:t>
            </a:r>
            <a:r>
              <a:rPr dirty="0" spc="-5"/>
              <a:t>Year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6950" y="824516"/>
            <a:ext cx="769287" cy="907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432445" y="820083"/>
            <a:ext cx="778510" cy="916940"/>
          </a:xfrm>
          <a:custGeom>
            <a:avLst/>
            <a:gdLst/>
            <a:ahLst/>
            <a:cxnLst/>
            <a:rect l="l" t="t" r="r" b="b"/>
            <a:pathLst>
              <a:path w="778510" h="916939">
                <a:moveTo>
                  <a:pt x="0" y="916770"/>
                </a:moveTo>
                <a:lnTo>
                  <a:pt x="778272" y="916770"/>
                </a:lnTo>
                <a:lnTo>
                  <a:pt x="778272" y="0"/>
                </a:lnTo>
                <a:lnTo>
                  <a:pt x="0" y="0"/>
                </a:lnTo>
                <a:lnTo>
                  <a:pt x="0" y="916770"/>
                </a:lnTo>
                <a:close/>
              </a:path>
            </a:pathLst>
          </a:custGeom>
          <a:ln w="8985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56854" y="3744950"/>
            <a:ext cx="3343771" cy="1681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78237" y="1299087"/>
            <a:ext cx="238760" cy="52705"/>
          </a:xfrm>
          <a:custGeom>
            <a:avLst/>
            <a:gdLst/>
            <a:ahLst/>
            <a:cxnLst/>
            <a:rect l="l" t="t" r="r" b="b"/>
            <a:pathLst>
              <a:path w="238760" h="52705">
                <a:moveTo>
                  <a:pt x="0" y="51516"/>
                </a:moveTo>
                <a:lnTo>
                  <a:pt x="10719" y="51650"/>
                </a:lnTo>
                <a:lnTo>
                  <a:pt x="26100" y="52234"/>
                </a:lnTo>
                <a:lnTo>
                  <a:pt x="43345" y="51381"/>
                </a:lnTo>
                <a:lnTo>
                  <a:pt x="59658" y="47203"/>
                </a:lnTo>
                <a:lnTo>
                  <a:pt x="74748" y="36289"/>
                </a:lnTo>
                <a:lnTo>
                  <a:pt x="89955" y="20456"/>
                </a:lnTo>
                <a:lnTo>
                  <a:pt x="104928" y="6196"/>
                </a:lnTo>
                <a:lnTo>
                  <a:pt x="119317" y="0"/>
                </a:lnTo>
                <a:lnTo>
                  <a:pt x="133122" y="6196"/>
                </a:lnTo>
                <a:lnTo>
                  <a:pt x="146811" y="20456"/>
                </a:lnTo>
                <a:lnTo>
                  <a:pt x="160733" y="36289"/>
                </a:lnTo>
                <a:lnTo>
                  <a:pt x="175238" y="47203"/>
                </a:lnTo>
                <a:lnTo>
                  <a:pt x="192135" y="51381"/>
                </a:lnTo>
                <a:lnTo>
                  <a:pt x="210665" y="52234"/>
                </a:lnTo>
                <a:lnTo>
                  <a:pt x="227331" y="51650"/>
                </a:lnTo>
                <a:lnTo>
                  <a:pt x="238635" y="51516"/>
                </a:lnTo>
              </a:path>
            </a:pathLst>
          </a:custGeom>
          <a:ln w="35941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61023" y="875359"/>
            <a:ext cx="953135" cy="703580"/>
          </a:xfrm>
          <a:custGeom>
            <a:avLst/>
            <a:gdLst/>
            <a:ahLst/>
            <a:cxnLst/>
            <a:rect l="l" t="t" r="r" b="b"/>
            <a:pathLst>
              <a:path w="953135" h="703580">
                <a:moveTo>
                  <a:pt x="0" y="473805"/>
                </a:moveTo>
                <a:lnTo>
                  <a:pt x="13050" y="474824"/>
                </a:lnTo>
                <a:lnTo>
                  <a:pt x="31928" y="476022"/>
                </a:lnTo>
                <a:lnTo>
                  <a:pt x="52106" y="474614"/>
                </a:lnTo>
                <a:lnTo>
                  <a:pt x="69050" y="467815"/>
                </a:lnTo>
                <a:lnTo>
                  <a:pt x="81345" y="444214"/>
                </a:lnTo>
                <a:lnTo>
                  <a:pt x="91488" y="408931"/>
                </a:lnTo>
                <a:lnTo>
                  <a:pt x="100769" y="383443"/>
                </a:lnTo>
                <a:lnTo>
                  <a:pt x="120030" y="450469"/>
                </a:lnTo>
                <a:lnTo>
                  <a:pt x="125060" y="499444"/>
                </a:lnTo>
                <a:lnTo>
                  <a:pt x="130260" y="553175"/>
                </a:lnTo>
                <a:lnTo>
                  <a:pt x="135629" y="606055"/>
                </a:lnTo>
                <a:lnTo>
                  <a:pt x="141167" y="652474"/>
                </a:lnTo>
                <a:lnTo>
                  <a:pt x="146876" y="686824"/>
                </a:lnTo>
                <a:lnTo>
                  <a:pt x="152754" y="703496"/>
                </a:lnTo>
                <a:lnTo>
                  <a:pt x="158802" y="696882"/>
                </a:lnTo>
                <a:lnTo>
                  <a:pt x="167884" y="639955"/>
                </a:lnTo>
                <a:lnTo>
                  <a:pt x="172773" y="593276"/>
                </a:lnTo>
                <a:lnTo>
                  <a:pt x="177819" y="537637"/>
                </a:lnTo>
                <a:lnTo>
                  <a:pt x="182966" y="475424"/>
                </a:lnTo>
                <a:lnTo>
                  <a:pt x="188155" y="409022"/>
                </a:lnTo>
                <a:lnTo>
                  <a:pt x="193332" y="340819"/>
                </a:lnTo>
                <a:lnTo>
                  <a:pt x="198440" y="273201"/>
                </a:lnTo>
                <a:lnTo>
                  <a:pt x="203421" y="208554"/>
                </a:lnTo>
                <a:lnTo>
                  <a:pt x="208220" y="149265"/>
                </a:lnTo>
                <a:lnTo>
                  <a:pt x="212779" y="97721"/>
                </a:lnTo>
                <a:lnTo>
                  <a:pt x="217042" y="56308"/>
                </a:lnTo>
                <a:lnTo>
                  <a:pt x="228822" y="0"/>
                </a:lnTo>
                <a:lnTo>
                  <a:pt x="236304" y="4907"/>
                </a:lnTo>
                <a:lnTo>
                  <a:pt x="243400" y="31246"/>
                </a:lnTo>
                <a:lnTo>
                  <a:pt x="250111" y="68129"/>
                </a:lnTo>
                <a:lnTo>
                  <a:pt x="256437" y="104665"/>
                </a:lnTo>
                <a:lnTo>
                  <a:pt x="262379" y="129966"/>
                </a:lnTo>
                <a:lnTo>
                  <a:pt x="269401" y="155944"/>
                </a:lnTo>
                <a:lnTo>
                  <a:pt x="275338" y="182710"/>
                </a:lnTo>
                <a:lnTo>
                  <a:pt x="283427" y="205746"/>
                </a:lnTo>
                <a:lnTo>
                  <a:pt x="296904" y="220538"/>
                </a:lnTo>
                <a:lnTo>
                  <a:pt x="318593" y="224162"/>
                </a:lnTo>
                <a:lnTo>
                  <a:pt x="346105" y="219699"/>
                </a:lnTo>
                <a:lnTo>
                  <a:pt x="400481" y="202328"/>
                </a:lnTo>
                <a:lnTo>
                  <a:pt x="440190" y="181212"/>
                </a:lnTo>
                <a:lnTo>
                  <a:pt x="476432" y="154166"/>
                </a:lnTo>
                <a:lnTo>
                  <a:pt x="517007" y="123167"/>
                </a:lnTo>
                <a:lnTo>
                  <a:pt x="538265" y="107431"/>
                </a:lnTo>
                <a:lnTo>
                  <a:pt x="559307" y="93784"/>
                </a:lnTo>
                <a:lnTo>
                  <a:pt x="580777" y="79370"/>
                </a:lnTo>
                <a:lnTo>
                  <a:pt x="603321" y="64372"/>
                </a:lnTo>
                <a:lnTo>
                  <a:pt x="626296" y="55035"/>
                </a:lnTo>
                <a:lnTo>
                  <a:pt x="649059" y="57603"/>
                </a:lnTo>
                <a:lnTo>
                  <a:pt x="671611" y="74039"/>
                </a:lnTo>
                <a:lnTo>
                  <a:pt x="719302" y="138539"/>
                </a:lnTo>
                <a:lnTo>
                  <a:pt x="745735" y="184357"/>
                </a:lnTo>
                <a:lnTo>
                  <a:pt x="765330" y="224150"/>
                </a:lnTo>
                <a:lnTo>
                  <a:pt x="786650" y="273474"/>
                </a:lnTo>
                <a:lnTo>
                  <a:pt x="808737" y="326805"/>
                </a:lnTo>
                <a:lnTo>
                  <a:pt x="830631" y="378618"/>
                </a:lnTo>
                <a:lnTo>
                  <a:pt x="851376" y="423390"/>
                </a:lnTo>
                <a:lnTo>
                  <a:pt x="870013" y="455595"/>
                </a:lnTo>
                <a:lnTo>
                  <a:pt x="895260" y="478287"/>
                </a:lnTo>
                <a:lnTo>
                  <a:pt x="918351" y="481323"/>
                </a:lnTo>
                <a:lnTo>
                  <a:pt x="937991" y="476048"/>
                </a:lnTo>
                <a:lnTo>
                  <a:pt x="952888" y="473805"/>
                </a:lnTo>
              </a:path>
            </a:pathLst>
          </a:custGeom>
          <a:ln w="35940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429300" y="808342"/>
            <a:ext cx="1327206" cy="13298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038680" y="2145866"/>
            <a:ext cx="3648075" cy="1545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4485" marR="269240" indent="-325120">
              <a:lnSpc>
                <a:spcPct val="100600"/>
              </a:lnSpc>
              <a:spcBef>
                <a:spcPts val="10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spc="-15" b="1">
                <a:solidFill>
                  <a:srgbClr val="095DA1"/>
                </a:solidFill>
                <a:latin typeface="Arial"/>
                <a:cs typeface="Arial"/>
              </a:rPr>
              <a:t>Acute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thrombotic occlusion of </a:t>
            </a:r>
            <a:r>
              <a:rPr dirty="0" sz="1500" b="1">
                <a:solidFill>
                  <a:srgbClr val="095DA1"/>
                </a:solidFill>
                <a:latin typeface="Arial"/>
                <a:cs typeface="Arial"/>
              </a:rPr>
              <a:t>an  artery threatening tissue</a:t>
            </a:r>
            <a:r>
              <a:rPr dirty="0" sz="1500" spc="-2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loss</a:t>
            </a:r>
            <a:endParaRPr sz="1500">
              <a:latin typeface="Arial"/>
              <a:cs typeface="Arial"/>
            </a:endParaRPr>
          </a:p>
          <a:p>
            <a:pPr marL="324485" indent="-3251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b="1">
                <a:solidFill>
                  <a:srgbClr val="CC0000"/>
                </a:solidFill>
                <a:latin typeface="Arial"/>
                <a:cs typeface="Arial"/>
              </a:rPr>
              <a:t>“Time </a:t>
            </a:r>
            <a:r>
              <a:rPr dirty="0" sz="1500" spc="5" b="1">
                <a:solidFill>
                  <a:srgbClr val="CC0000"/>
                </a:solidFill>
                <a:latin typeface="Arial"/>
                <a:cs typeface="Arial"/>
              </a:rPr>
              <a:t>Is</a:t>
            </a:r>
            <a:r>
              <a:rPr dirty="0" sz="1500" spc="-3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CC0000"/>
                </a:solidFill>
                <a:latin typeface="Arial"/>
                <a:cs typeface="Arial"/>
              </a:rPr>
              <a:t>Muscle”</a:t>
            </a:r>
            <a:endParaRPr sz="1500">
              <a:latin typeface="Arial"/>
              <a:cs typeface="Arial"/>
            </a:endParaRPr>
          </a:p>
          <a:p>
            <a:pPr marL="324485" indent="-3251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Outcomes determined by time</a:t>
            </a:r>
            <a:r>
              <a:rPr dirty="0" sz="1500" spc="-9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95DA1"/>
                </a:solid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marL="324485">
              <a:lnSpc>
                <a:spcPct val="100000"/>
              </a:lnSpc>
              <a:spcBef>
                <a:spcPts val="15"/>
              </a:spcBef>
            </a:pPr>
            <a:r>
              <a:rPr dirty="0" sz="1500" b="1">
                <a:solidFill>
                  <a:srgbClr val="095DA1"/>
                </a:solidFill>
                <a:latin typeface="Arial"/>
                <a:cs typeface="Arial"/>
              </a:rPr>
              <a:t>acute</a:t>
            </a:r>
            <a:r>
              <a:rPr dirty="0" sz="1500" spc="-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reperfusion</a:t>
            </a:r>
            <a:endParaRPr sz="1500">
              <a:latin typeface="Arial"/>
              <a:cs typeface="Arial"/>
            </a:endParaRPr>
          </a:p>
          <a:p>
            <a:pPr marL="324485" indent="-3251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Reperfusion injury is a</a:t>
            </a:r>
            <a:r>
              <a:rPr dirty="0" sz="1500" spc="-10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complication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85642" y="565857"/>
            <a:ext cx="2031533" cy="1551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69352" y="663690"/>
            <a:ext cx="1389141" cy="14177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969529" y="5390900"/>
            <a:ext cx="3677920" cy="112268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363220" indent="-32575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63220" algn="l"/>
                <a:tab pos="363855" algn="l"/>
              </a:tabLst>
            </a:pPr>
            <a:r>
              <a:rPr dirty="0" sz="1500" spc="5" b="1">
                <a:solidFill>
                  <a:srgbClr val="C00000"/>
                </a:solidFill>
                <a:latin typeface="Arial"/>
                <a:cs typeface="Arial"/>
              </a:rPr>
              <a:t>Mortality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dirty="0" sz="1500" spc="5" b="1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dirty="0" sz="1500" spc="-20" b="1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r>
              <a:rPr dirty="0" sz="15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8.1%</a:t>
            </a:r>
            <a:r>
              <a:rPr dirty="0" baseline="25000" sz="15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baseline="25000" sz="1500">
              <a:latin typeface="Arial"/>
              <a:cs typeface="Arial"/>
            </a:endParaRPr>
          </a:p>
          <a:p>
            <a:pPr marL="363220" indent="-32575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63220" algn="l"/>
                <a:tab pos="363855" algn="l"/>
              </a:tabLst>
            </a:pP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Recurrent </a:t>
            </a:r>
            <a:r>
              <a:rPr dirty="0" sz="1500" spc="-5" b="1">
                <a:solidFill>
                  <a:srgbClr val="C00000"/>
                </a:solidFill>
                <a:latin typeface="Arial"/>
                <a:cs typeface="Arial"/>
              </a:rPr>
              <a:t>MACE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dirty="0" sz="1500" spc="5" b="1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dirty="0" sz="1500" spc="-20" b="1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r>
              <a:rPr dirty="0" sz="1500" spc="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3.4%</a:t>
            </a:r>
            <a:r>
              <a:rPr dirty="0" baseline="25000" sz="15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baseline="25000" sz="1500">
              <a:latin typeface="Arial"/>
              <a:cs typeface="Arial"/>
            </a:endParaRPr>
          </a:p>
          <a:p>
            <a:pPr marL="363220" indent="-32575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63220" algn="l"/>
                <a:tab pos="363855" algn="l"/>
              </a:tabLst>
            </a:pPr>
            <a:r>
              <a:rPr dirty="0" sz="1500" spc="5" b="1">
                <a:solidFill>
                  <a:srgbClr val="C00000"/>
                </a:solidFill>
                <a:latin typeface="Arial"/>
                <a:cs typeface="Arial"/>
              </a:rPr>
              <a:t>HF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dirty="0" sz="1500" spc="5" b="1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dirty="0" sz="1500" spc="-20" b="1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r>
              <a:rPr dirty="0" sz="1500" spc="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7.4%</a:t>
            </a:r>
            <a:r>
              <a:rPr dirty="0" baseline="25000" sz="15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baseline="25000" sz="1500">
              <a:latin typeface="Arial"/>
              <a:cs typeface="Arial"/>
            </a:endParaRPr>
          </a:p>
          <a:p>
            <a:pPr lvl="1" marL="885825" indent="-1473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886460" algn="l"/>
              </a:tabLst>
            </a:pPr>
            <a:r>
              <a:rPr dirty="0" sz="1050" spc="-10" b="1">
                <a:latin typeface="Arial"/>
                <a:cs typeface="Arial"/>
              </a:rPr>
              <a:t>Zeymer </a:t>
            </a:r>
            <a:r>
              <a:rPr dirty="0" sz="1050" spc="-5" b="1">
                <a:latin typeface="Arial"/>
                <a:cs typeface="Arial"/>
              </a:rPr>
              <a:t>et </a:t>
            </a:r>
            <a:r>
              <a:rPr dirty="0" sz="1050" spc="-10" b="1">
                <a:latin typeface="Arial"/>
                <a:cs typeface="Arial"/>
              </a:rPr>
              <a:t>al. EORP </a:t>
            </a:r>
            <a:r>
              <a:rPr dirty="0" sz="1050" spc="-5" b="1">
                <a:latin typeface="Arial"/>
                <a:cs typeface="Arial"/>
              </a:rPr>
              <a:t>EU </a:t>
            </a:r>
            <a:r>
              <a:rPr dirty="0" sz="1050" spc="-10" b="1">
                <a:latin typeface="Arial"/>
                <a:cs typeface="Arial"/>
              </a:rPr>
              <a:t>STEMI </a:t>
            </a:r>
            <a:r>
              <a:rPr dirty="0" sz="1050" spc="-15" b="1">
                <a:latin typeface="Arial"/>
                <a:cs typeface="Arial"/>
              </a:rPr>
              <a:t>Registry</a:t>
            </a:r>
            <a:r>
              <a:rPr dirty="0" sz="1050" spc="-8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2019</a:t>
            </a:r>
            <a:endParaRPr sz="10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7035" y="2145866"/>
            <a:ext cx="3648075" cy="1545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24485" marR="269240" indent="-325120">
              <a:lnSpc>
                <a:spcPct val="100600"/>
              </a:lnSpc>
              <a:spcBef>
                <a:spcPts val="10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spc="-15" b="1">
                <a:solidFill>
                  <a:srgbClr val="095DA1"/>
                </a:solidFill>
                <a:latin typeface="Arial"/>
                <a:cs typeface="Arial"/>
              </a:rPr>
              <a:t>Acute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thrombotic occlusion of </a:t>
            </a:r>
            <a:r>
              <a:rPr dirty="0" sz="1500" b="1">
                <a:solidFill>
                  <a:srgbClr val="095DA1"/>
                </a:solidFill>
                <a:latin typeface="Arial"/>
                <a:cs typeface="Arial"/>
              </a:rPr>
              <a:t>an  artery threatening tissue</a:t>
            </a:r>
            <a:r>
              <a:rPr dirty="0" sz="1500" spc="-2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loss</a:t>
            </a:r>
            <a:endParaRPr sz="1500">
              <a:latin typeface="Arial"/>
              <a:cs typeface="Arial"/>
            </a:endParaRPr>
          </a:p>
          <a:p>
            <a:pPr marL="324485" indent="-3251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b="1">
                <a:solidFill>
                  <a:srgbClr val="CC0000"/>
                </a:solidFill>
                <a:latin typeface="Arial"/>
                <a:cs typeface="Arial"/>
              </a:rPr>
              <a:t>“Time </a:t>
            </a:r>
            <a:r>
              <a:rPr dirty="0" sz="1500" spc="5" b="1">
                <a:solidFill>
                  <a:srgbClr val="CC0000"/>
                </a:solidFill>
                <a:latin typeface="Arial"/>
                <a:cs typeface="Arial"/>
              </a:rPr>
              <a:t>Is</a:t>
            </a:r>
            <a:r>
              <a:rPr dirty="0" sz="1500" spc="-35" b="1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dirty="0" sz="1500" spc="10" b="1">
                <a:solidFill>
                  <a:srgbClr val="CC0000"/>
                </a:solidFill>
                <a:latin typeface="Arial"/>
                <a:cs typeface="Arial"/>
              </a:rPr>
              <a:t>Muscle”</a:t>
            </a:r>
            <a:endParaRPr sz="1500">
              <a:latin typeface="Arial"/>
              <a:cs typeface="Arial"/>
            </a:endParaRPr>
          </a:p>
          <a:p>
            <a:pPr marL="324485" indent="-32512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Outcomes determined by time</a:t>
            </a:r>
            <a:r>
              <a:rPr dirty="0" sz="1500" spc="-9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95DA1"/>
                </a:solid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marL="324485">
              <a:lnSpc>
                <a:spcPct val="100000"/>
              </a:lnSpc>
              <a:spcBef>
                <a:spcPts val="15"/>
              </a:spcBef>
            </a:pPr>
            <a:r>
              <a:rPr dirty="0" sz="1500" b="1">
                <a:solidFill>
                  <a:srgbClr val="095DA1"/>
                </a:solidFill>
                <a:latin typeface="Arial"/>
                <a:cs typeface="Arial"/>
              </a:rPr>
              <a:t>acute</a:t>
            </a:r>
            <a:r>
              <a:rPr dirty="0" sz="1500" spc="-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reperfusion</a:t>
            </a:r>
            <a:endParaRPr sz="1500">
              <a:latin typeface="Arial"/>
              <a:cs typeface="Arial"/>
            </a:endParaRPr>
          </a:p>
          <a:p>
            <a:pPr marL="324485" indent="-3251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24485" algn="l"/>
                <a:tab pos="325120" algn="l"/>
              </a:tabLst>
            </a:pP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Reperfusion injury is a</a:t>
            </a:r>
            <a:r>
              <a:rPr dirty="0" sz="1500" spc="-105" b="1">
                <a:solidFill>
                  <a:srgbClr val="095DA1"/>
                </a:solidFill>
                <a:latin typeface="Arial"/>
                <a:cs typeface="Arial"/>
              </a:rPr>
              <a:t> </a:t>
            </a:r>
            <a:r>
              <a:rPr dirty="0" sz="1500" spc="5" b="1">
                <a:solidFill>
                  <a:srgbClr val="095DA1"/>
                </a:solidFill>
                <a:latin typeface="Arial"/>
                <a:cs typeface="Arial"/>
              </a:rPr>
              <a:t>complication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11488" y="3855434"/>
            <a:ext cx="1389141" cy="9266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50488" y="3829125"/>
            <a:ext cx="1300443" cy="9791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900839" y="3813263"/>
            <a:ext cx="1389141" cy="9950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221941" y="4951552"/>
            <a:ext cx="622300" cy="2571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500" spc="5" b="1">
                <a:latin typeface="Arial"/>
                <a:cs typeface="Arial"/>
              </a:rPr>
              <a:t>0</a:t>
            </a:r>
            <a:r>
              <a:rPr dirty="0" sz="1500" spc="-65" b="1">
                <a:latin typeface="Arial"/>
                <a:cs typeface="Arial"/>
              </a:rPr>
              <a:t> </a:t>
            </a:r>
            <a:r>
              <a:rPr dirty="0" sz="1500" spc="5" b="1">
                <a:latin typeface="Arial"/>
                <a:cs typeface="Arial"/>
              </a:rPr>
              <a:t>Hour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53900" y="4965833"/>
            <a:ext cx="2531110" cy="72390"/>
          </a:xfrm>
          <a:custGeom>
            <a:avLst/>
            <a:gdLst/>
            <a:ahLst/>
            <a:cxnLst/>
            <a:rect l="l" t="t" r="r" b="b"/>
            <a:pathLst>
              <a:path w="2531109" h="72389">
                <a:moveTo>
                  <a:pt x="2458951" y="0"/>
                </a:moveTo>
                <a:lnTo>
                  <a:pt x="2458951" y="71882"/>
                </a:lnTo>
                <a:lnTo>
                  <a:pt x="2521820" y="40446"/>
                </a:lnTo>
                <a:lnTo>
                  <a:pt x="2470931" y="40446"/>
                </a:lnTo>
                <a:lnTo>
                  <a:pt x="2470931" y="31460"/>
                </a:lnTo>
                <a:lnTo>
                  <a:pt x="2521868" y="31460"/>
                </a:lnTo>
                <a:lnTo>
                  <a:pt x="2458951" y="0"/>
                </a:lnTo>
                <a:close/>
              </a:path>
              <a:path w="2531109" h="72389">
                <a:moveTo>
                  <a:pt x="2458951" y="31460"/>
                </a:moveTo>
                <a:lnTo>
                  <a:pt x="0" y="31460"/>
                </a:lnTo>
                <a:lnTo>
                  <a:pt x="0" y="40446"/>
                </a:lnTo>
                <a:lnTo>
                  <a:pt x="2458951" y="40446"/>
                </a:lnTo>
                <a:lnTo>
                  <a:pt x="2458951" y="31460"/>
                </a:lnTo>
                <a:close/>
              </a:path>
              <a:path w="2531109" h="72389">
                <a:moveTo>
                  <a:pt x="2521868" y="31460"/>
                </a:moveTo>
                <a:lnTo>
                  <a:pt x="2470931" y="31460"/>
                </a:lnTo>
                <a:lnTo>
                  <a:pt x="2470931" y="40446"/>
                </a:lnTo>
                <a:lnTo>
                  <a:pt x="2521820" y="40446"/>
                </a:lnTo>
                <a:lnTo>
                  <a:pt x="2530829" y="35941"/>
                </a:lnTo>
                <a:lnTo>
                  <a:pt x="2521868" y="314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057811" y="4860692"/>
            <a:ext cx="4299585" cy="18802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r" marR="43180">
              <a:lnSpc>
                <a:spcPct val="100000"/>
              </a:lnSpc>
              <a:spcBef>
                <a:spcPts val="114"/>
              </a:spcBef>
            </a:pPr>
            <a:r>
              <a:rPr dirty="0" sz="1500" b="1">
                <a:latin typeface="Arial"/>
                <a:cs typeface="Arial"/>
              </a:rPr>
              <a:t>24</a:t>
            </a:r>
            <a:r>
              <a:rPr dirty="0" sz="1500" spc="-80" b="1">
                <a:latin typeface="Arial"/>
                <a:cs typeface="Arial"/>
              </a:rPr>
              <a:t> </a:t>
            </a:r>
            <a:r>
              <a:rPr dirty="0" sz="1500" spc="5" b="1">
                <a:latin typeface="Arial"/>
                <a:cs typeface="Arial"/>
              </a:rPr>
              <a:t>Hour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00">
              <a:latin typeface="Arial"/>
              <a:cs typeface="Arial"/>
            </a:endParaRPr>
          </a:p>
          <a:p>
            <a:pPr marL="387985" indent="-3251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87985" algn="l"/>
                <a:tab pos="388620" algn="l"/>
              </a:tabLst>
            </a:pPr>
            <a:r>
              <a:rPr dirty="0" sz="1500" spc="5" b="1">
                <a:solidFill>
                  <a:srgbClr val="C00000"/>
                </a:solidFill>
                <a:latin typeface="Arial"/>
                <a:cs typeface="Arial"/>
              </a:rPr>
              <a:t>Mortality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dirty="0" sz="1500" spc="10" b="1">
                <a:solidFill>
                  <a:srgbClr val="C00000"/>
                </a:solidFill>
                <a:latin typeface="Arial"/>
                <a:cs typeface="Arial"/>
              </a:rPr>
              <a:t>1 </a:t>
            </a:r>
            <a:r>
              <a:rPr dirty="0" sz="1500" spc="-15" b="1">
                <a:solidFill>
                  <a:srgbClr val="C00000"/>
                </a:solidFill>
                <a:latin typeface="Arial"/>
                <a:cs typeface="Arial"/>
              </a:rPr>
              <a:t>year</a:t>
            </a:r>
            <a:r>
              <a:rPr dirty="0" sz="15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12.1%</a:t>
            </a:r>
            <a:r>
              <a:rPr dirty="0" baseline="25000" sz="1500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baseline="25000" sz="1500">
              <a:latin typeface="Arial"/>
              <a:cs typeface="Arial"/>
            </a:endParaRPr>
          </a:p>
          <a:p>
            <a:pPr marL="387985" indent="-3251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87985" algn="l"/>
                <a:tab pos="388620" algn="l"/>
              </a:tabLst>
            </a:pPr>
            <a:r>
              <a:rPr dirty="0" sz="1500" spc="-5" b="1">
                <a:solidFill>
                  <a:srgbClr val="C00000"/>
                </a:solidFill>
                <a:latin typeface="Arial"/>
                <a:cs typeface="Arial"/>
              </a:rPr>
              <a:t>MACE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11.7%, Recurrent </a:t>
            </a:r>
            <a:r>
              <a:rPr dirty="0" sz="1500" spc="-20" b="1">
                <a:solidFill>
                  <a:srgbClr val="C00000"/>
                </a:solidFill>
                <a:latin typeface="Arial"/>
                <a:cs typeface="Arial"/>
              </a:rPr>
              <a:t>ALI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24% (1 </a:t>
            </a:r>
            <a:r>
              <a:rPr dirty="0" sz="1500" spc="-20" b="1">
                <a:solidFill>
                  <a:srgbClr val="C00000"/>
                </a:solidFill>
                <a:latin typeface="Arial"/>
                <a:cs typeface="Arial"/>
              </a:rPr>
              <a:t>yr)</a:t>
            </a:r>
            <a:r>
              <a:rPr dirty="0" sz="1500" spc="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baseline="25000" sz="1500" spc="-7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baseline="25000" sz="1500">
              <a:latin typeface="Arial"/>
              <a:cs typeface="Arial"/>
            </a:endParaRPr>
          </a:p>
          <a:p>
            <a:pPr marL="387985" indent="-32512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87985" algn="l"/>
                <a:tab pos="388620" algn="l"/>
              </a:tabLst>
            </a:pPr>
            <a:r>
              <a:rPr dirty="0" sz="1500" spc="-5" b="1">
                <a:solidFill>
                  <a:srgbClr val="C00000"/>
                </a:solidFill>
                <a:latin typeface="Arial"/>
                <a:cs typeface="Arial"/>
              </a:rPr>
              <a:t>Amputation </a:t>
            </a:r>
            <a:r>
              <a:rPr dirty="0" sz="1500" b="1">
                <a:solidFill>
                  <a:srgbClr val="C00000"/>
                </a:solidFill>
                <a:latin typeface="Arial"/>
                <a:cs typeface="Arial"/>
              </a:rPr>
              <a:t>at </a:t>
            </a:r>
            <a:r>
              <a:rPr dirty="0" sz="1500" spc="-15" b="1">
                <a:solidFill>
                  <a:srgbClr val="C00000"/>
                </a:solidFill>
                <a:latin typeface="Arial"/>
                <a:cs typeface="Arial"/>
              </a:rPr>
              <a:t>1-year</a:t>
            </a:r>
            <a:r>
              <a:rPr dirty="0" sz="1500" spc="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500" spc="-5" b="1">
                <a:solidFill>
                  <a:srgbClr val="C00000"/>
                </a:solidFill>
                <a:latin typeface="Arial"/>
                <a:cs typeface="Arial"/>
              </a:rPr>
              <a:t>27%</a:t>
            </a:r>
            <a:r>
              <a:rPr dirty="0" baseline="25000" sz="1500" spc="-7" b="1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baseline="25000" sz="1500">
              <a:latin typeface="Arial"/>
              <a:cs typeface="Arial"/>
            </a:endParaRPr>
          </a:p>
          <a:p>
            <a:pPr marL="1099185">
              <a:lnSpc>
                <a:spcPct val="100000"/>
              </a:lnSpc>
              <a:spcBef>
                <a:spcPts val="1140"/>
              </a:spcBef>
            </a:pPr>
            <a:r>
              <a:rPr dirty="0" sz="1050" spc="-5" b="1">
                <a:latin typeface="Arial"/>
                <a:cs typeface="Arial"/>
              </a:rPr>
              <a:t>2. </a:t>
            </a:r>
            <a:r>
              <a:rPr dirty="0" sz="1050" spc="-10" b="1">
                <a:latin typeface="Arial"/>
                <a:cs typeface="Arial"/>
              </a:rPr>
              <a:t>Bonaca </a:t>
            </a:r>
            <a:r>
              <a:rPr dirty="0" sz="1050" spc="-5" b="1">
                <a:latin typeface="Arial"/>
                <a:cs typeface="Arial"/>
              </a:rPr>
              <a:t>et </a:t>
            </a:r>
            <a:r>
              <a:rPr dirty="0" sz="1050" spc="-10" b="1">
                <a:latin typeface="Arial"/>
                <a:cs typeface="Arial"/>
              </a:rPr>
              <a:t>al. Circulation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2016</a:t>
            </a:r>
            <a:endParaRPr sz="1050">
              <a:latin typeface="Arial"/>
              <a:cs typeface="Arial"/>
            </a:endParaRPr>
          </a:p>
          <a:p>
            <a:pPr marL="3968115">
              <a:lnSpc>
                <a:spcPct val="100000"/>
              </a:lnSpc>
              <a:spcBef>
                <a:spcPts val="520"/>
              </a:spcBef>
            </a:pPr>
            <a:r>
              <a:rPr dirty="0" sz="1050" spc="10">
                <a:latin typeface="Arial"/>
                <a:cs typeface="Arial"/>
              </a:rPr>
              <a:t>36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82514" y="143928"/>
            <a:ext cx="1043940" cy="4292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650" spc="-5"/>
              <a:t>S</a:t>
            </a:r>
            <a:r>
              <a:rPr dirty="0" sz="2650" spc="-20"/>
              <a:t>T</a:t>
            </a:r>
            <a:r>
              <a:rPr dirty="0" sz="2650" spc="-5"/>
              <a:t>E</a:t>
            </a:r>
            <a:r>
              <a:rPr dirty="0" sz="2650" spc="25"/>
              <a:t>M</a:t>
            </a:r>
            <a:r>
              <a:rPr dirty="0" sz="2650"/>
              <a:t>I</a:t>
            </a:r>
            <a:endParaRPr sz="2650"/>
          </a:p>
        </p:txBody>
      </p:sp>
      <p:sp>
        <p:nvSpPr>
          <p:cNvPr id="20" name="object 20"/>
          <p:cNvSpPr txBox="1"/>
          <p:nvPr/>
        </p:nvSpPr>
        <p:spPr>
          <a:xfrm>
            <a:off x="7937912" y="160605"/>
            <a:ext cx="54356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650" spc="-85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2650" spc="-1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265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endParaRPr sz="2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88680" y="152650"/>
            <a:ext cx="4050029" cy="6146800"/>
          </a:xfrm>
          <a:custGeom>
            <a:avLst/>
            <a:gdLst/>
            <a:ahLst/>
            <a:cxnLst/>
            <a:rect l="l" t="t" r="r" b="b"/>
            <a:pathLst>
              <a:path w="4050029" h="6146800">
                <a:moveTo>
                  <a:pt x="0" y="6146227"/>
                </a:moveTo>
                <a:lnTo>
                  <a:pt x="4049854" y="6146227"/>
                </a:lnTo>
                <a:lnTo>
                  <a:pt x="4049854" y="0"/>
                </a:lnTo>
                <a:lnTo>
                  <a:pt x="0" y="0"/>
                </a:lnTo>
                <a:lnTo>
                  <a:pt x="0" y="6146227"/>
                </a:lnTo>
                <a:close/>
              </a:path>
            </a:pathLst>
          </a:custGeom>
          <a:ln w="239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28349" y="152650"/>
            <a:ext cx="4305300" cy="6146800"/>
          </a:xfrm>
          <a:custGeom>
            <a:avLst/>
            <a:gdLst/>
            <a:ahLst/>
            <a:cxnLst/>
            <a:rect l="l" t="t" r="r" b="b"/>
            <a:pathLst>
              <a:path w="4305300" h="6146800">
                <a:moveTo>
                  <a:pt x="0" y="6146227"/>
                </a:moveTo>
                <a:lnTo>
                  <a:pt x="4305022" y="6146227"/>
                </a:lnTo>
                <a:lnTo>
                  <a:pt x="4305022" y="0"/>
                </a:lnTo>
                <a:lnTo>
                  <a:pt x="0" y="0"/>
                </a:lnTo>
                <a:lnTo>
                  <a:pt x="0" y="6146227"/>
                </a:lnTo>
                <a:close/>
              </a:path>
            </a:pathLst>
          </a:custGeom>
          <a:ln w="2395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389" y="112331"/>
            <a:ext cx="269113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/>
              <a:t>B</a:t>
            </a:r>
            <a:r>
              <a:rPr dirty="0" sz="3600" spc="-25"/>
              <a:t>ack</a:t>
            </a:r>
            <a:r>
              <a:rPr dirty="0" sz="3600" spc="15"/>
              <a:t>g</a:t>
            </a:r>
            <a:r>
              <a:rPr dirty="0" sz="3600" spc="-20"/>
              <a:t>r</a:t>
            </a:r>
            <a:r>
              <a:rPr dirty="0" sz="3600" spc="15"/>
              <a:t>oun</a:t>
            </a:r>
            <a:r>
              <a:rPr dirty="0" sz="3600"/>
              <a:t>d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4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19" y="761682"/>
            <a:ext cx="10514965" cy="93853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700" marR="5080" indent="11430">
              <a:lnSpc>
                <a:spcPct val="102699"/>
              </a:lnSpc>
              <a:spcBef>
                <a:spcPts val="70"/>
              </a:spcBef>
            </a:pPr>
            <a:r>
              <a:rPr dirty="0" sz="1950" b="1">
                <a:latin typeface="Arial"/>
                <a:cs typeface="Arial"/>
              </a:rPr>
              <a:t>Despite </a:t>
            </a:r>
            <a:r>
              <a:rPr dirty="0" sz="1950" spc="10" b="1">
                <a:latin typeface="Arial"/>
                <a:cs typeface="Arial"/>
              </a:rPr>
              <a:t>the high </a:t>
            </a:r>
            <a:r>
              <a:rPr dirty="0" sz="1950" b="1">
                <a:latin typeface="Arial"/>
                <a:cs typeface="Arial"/>
              </a:rPr>
              <a:t>risk, </a:t>
            </a:r>
            <a:r>
              <a:rPr dirty="0" sz="1950" spc="5" b="1">
                <a:latin typeface="Arial"/>
                <a:cs typeface="Arial"/>
              </a:rPr>
              <a:t>currently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there is </a:t>
            </a:r>
            <a:r>
              <a:rPr dirty="0" u="heavy" sz="19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 </a:t>
            </a:r>
            <a:r>
              <a:rPr dirty="0" u="heavy" sz="195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proven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antithrombotic strategy </a:t>
            </a:r>
            <a:r>
              <a:rPr dirty="0" sz="1950" b="1">
                <a:latin typeface="Arial"/>
                <a:cs typeface="Arial"/>
              </a:rPr>
              <a:t>that </a:t>
            </a:r>
            <a:r>
              <a:rPr dirty="0" sz="1950" spc="5" b="1">
                <a:latin typeface="Arial"/>
                <a:cs typeface="Arial"/>
              </a:rPr>
              <a:t>has  </a:t>
            </a:r>
            <a:r>
              <a:rPr dirty="0" sz="1950" b="1">
                <a:latin typeface="Arial"/>
                <a:cs typeface="Arial"/>
              </a:rPr>
              <a:t>demonstrated efficacy </a:t>
            </a:r>
            <a:r>
              <a:rPr dirty="0" sz="1950" spc="5" b="1">
                <a:latin typeface="Arial"/>
                <a:cs typeface="Arial"/>
              </a:rPr>
              <a:t>for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reducing major </a:t>
            </a:r>
            <a:r>
              <a:rPr dirty="0" u="heavy" sz="19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adverse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limb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cardiovascular </a:t>
            </a:r>
            <a:r>
              <a:rPr dirty="0" u="heavy" sz="19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events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after </a:t>
            </a:r>
            <a:r>
              <a:rPr dirty="0" sz="1950" b="1">
                <a:latin typeface="Arial"/>
                <a:cs typeface="Arial"/>
              </a:rPr>
              <a:t>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peripheral </a:t>
            </a: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intervention </a:t>
            </a:r>
            <a:r>
              <a:rPr dirty="0" u="heavy" sz="19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</a:t>
            </a:r>
            <a:r>
              <a:rPr dirty="0" u="heavy" sz="1950" spc="-16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ischemia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59" y="2316479"/>
            <a:ext cx="4762500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60990" y="2381153"/>
            <a:ext cx="4683426" cy="2768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32784" y="6341964"/>
            <a:ext cx="4751070" cy="3606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210"/>
              </a:spcBef>
            </a:pPr>
            <a:r>
              <a:rPr dirty="0" sz="1000" spc="-15" b="1">
                <a:latin typeface="Arial"/>
                <a:cs typeface="Arial"/>
              </a:rPr>
              <a:t>Belch </a:t>
            </a:r>
            <a:r>
              <a:rPr dirty="0" sz="1000" spc="-10" b="1">
                <a:latin typeface="Arial"/>
                <a:cs typeface="Arial"/>
              </a:rPr>
              <a:t>et </a:t>
            </a:r>
            <a:r>
              <a:rPr dirty="0" sz="1000" spc="-20" b="1">
                <a:latin typeface="Arial"/>
                <a:cs typeface="Arial"/>
              </a:rPr>
              <a:t>al. </a:t>
            </a:r>
            <a:r>
              <a:rPr dirty="0" sz="1000" spc="-10" b="1">
                <a:latin typeface="Arial"/>
                <a:cs typeface="Arial"/>
              </a:rPr>
              <a:t>Journal </a:t>
            </a:r>
            <a:r>
              <a:rPr dirty="0" sz="1000" spc="-5" b="1">
                <a:latin typeface="Arial"/>
                <a:cs typeface="Arial"/>
              </a:rPr>
              <a:t>of </a:t>
            </a:r>
            <a:r>
              <a:rPr dirty="0" sz="1000" spc="-20" b="1">
                <a:latin typeface="Arial"/>
                <a:cs typeface="Arial"/>
              </a:rPr>
              <a:t>Vascular </a:t>
            </a:r>
            <a:r>
              <a:rPr dirty="0" sz="1000" spc="-5" b="1">
                <a:latin typeface="Arial"/>
                <a:cs typeface="Arial"/>
              </a:rPr>
              <a:t>Surgery.</a:t>
            </a:r>
            <a:r>
              <a:rPr dirty="0" sz="1000" spc="-75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2010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000" b="1">
                <a:latin typeface="Arial"/>
                <a:cs typeface="Arial"/>
              </a:rPr>
              <a:t>Dutch </a:t>
            </a:r>
            <a:r>
              <a:rPr dirty="0" sz="1000" spc="-10" b="1">
                <a:latin typeface="Arial"/>
                <a:cs typeface="Arial"/>
              </a:rPr>
              <a:t>Bypass </a:t>
            </a:r>
            <a:r>
              <a:rPr dirty="0" sz="1000" b="1">
                <a:latin typeface="Arial"/>
                <a:cs typeface="Arial"/>
              </a:rPr>
              <a:t>Oral </a:t>
            </a:r>
            <a:r>
              <a:rPr dirty="0" sz="1000" spc="-15" b="1">
                <a:latin typeface="Arial"/>
                <a:cs typeface="Arial"/>
              </a:rPr>
              <a:t>anticoagulants </a:t>
            </a:r>
            <a:r>
              <a:rPr dirty="0" sz="1000" spc="-5" b="1">
                <a:latin typeface="Arial"/>
                <a:cs typeface="Arial"/>
              </a:rPr>
              <a:t>or </a:t>
            </a:r>
            <a:r>
              <a:rPr dirty="0" sz="1000" spc="-20" b="1">
                <a:latin typeface="Arial"/>
                <a:cs typeface="Arial"/>
              </a:rPr>
              <a:t>Aspirin </a:t>
            </a:r>
            <a:r>
              <a:rPr dirty="0" sz="1000" spc="-10" b="1">
                <a:latin typeface="Arial"/>
                <a:cs typeface="Arial"/>
              </a:rPr>
              <a:t>(BOA) </a:t>
            </a:r>
            <a:r>
              <a:rPr dirty="0" sz="1000" b="1">
                <a:latin typeface="Arial"/>
                <a:cs typeface="Arial"/>
              </a:rPr>
              <a:t>Study </a:t>
            </a:r>
            <a:r>
              <a:rPr dirty="0" sz="1000" spc="-5" b="1">
                <a:latin typeface="Arial"/>
                <a:cs typeface="Arial"/>
              </a:rPr>
              <a:t>Group. </a:t>
            </a:r>
            <a:r>
              <a:rPr dirty="0" sz="1000" spc="-10" b="1">
                <a:latin typeface="Arial"/>
                <a:cs typeface="Arial"/>
              </a:rPr>
              <a:t>Lancet.</a:t>
            </a:r>
            <a:r>
              <a:rPr dirty="0" sz="1000" spc="-170" b="1">
                <a:latin typeface="Arial"/>
                <a:cs typeface="Arial"/>
              </a:rPr>
              <a:t> </a:t>
            </a:r>
            <a:r>
              <a:rPr dirty="0" sz="1000" spc="-15" b="1">
                <a:latin typeface="Arial"/>
                <a:cs typeface="Arial"/>
              </a:rPr>
              <a:t>2000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74775" y="5303901"/>
            <a:ext cx="3416935" cy="760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DAPT</a:t>
            </a:r>
            <a:r>
              <a:rPr dirty="0" sz="16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with</a:t>
            </a:r>
            <a:r>
              <a:rPr dirty="0" sz="16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Aspirin</a:t>
            </a:r>
            <a:r>
              <a:rPr dirty="0" sz="16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dirty="0" sz="16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Clopidogrel  Increased 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GUSTO</a:t>
            </a:r>
            <a:r>
              <a:rPr dirty="0" sz="1600" spc="-3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bleeding</a:t>
            </a:r>
            <a:endParaRPr sz="1600">
              <a:latin typeface="Arial"/>
              <a:cs typeface="Arial"/>
            </a:endParaRPr>
          </a:p>
          <a:p>
            <a:pPr algn="ctr" marL="8890">
              <a:lnSpc>
                <a:spcPct val="100000"/>
              </a:lnSpc>
            </a:pP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HR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2.84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(1.32 –</a:t>
            </a:r>
            <a:r>
              <a:rPr dirty="0" sz="1600" spc="-2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6.08)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20533" y="5303901"/>
            <a:ext cx="3658235" cy="760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3175">
              <a:lnSpc>
                <a:spcPct val="100000"/>
              </a:lnSpc>
              <a:spcBef>
                <a:spcPts val="120"/>
              </a:spcBef>
            </a:pP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Full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Intensity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Oral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anticoagulation 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Increased</a:t>
            </a:r>
            <a:r>
              <a:rPr dirty="0" sz="1600" spc="-1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risk</a:t>
            </a:r>
            <a:r>
              <a:rPr dirty="0" sz="1600" spc="-1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16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Hemorrhagic</a:t>
            </a:r>
            <a:r>
              <a:rPr dirty="0" sz="1600" spc="-1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Stroke  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HR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3.48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(1.14 –</a:t>
            </a:r>
            <a:r>
              <a:rPr dirty="0" sz="1600" spc="-2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10.60)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87039" y="2827020"/>
            <a:ext cx="2095500" cy="236220"/>
          </a:xfrm>
          <a:custGeom>
            <a:avLst/>
            <a:gdLst/>
            <a:ahLst/>
            <a:cxnLst/>
            <a:rect l="l" t="t" r="r" b="b"/>
            <a:pathLst>
              <a:path w="2095500" h="236219">
                <a:moveTo>
                  <a:pt x="0" y="236220"/>
                </a:moveTo>
                <a:lnTo>
                  <a:pt x="2095500" y="236220"/>
                </a:lnTo>
                <a:lnTo>
                  <a:pt x="2095500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42795" y="1962467"/>
            <a:ext cx="3937635" cy="10509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20"/>
              </a:spcBef>
            </a:pP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Index-graft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occlusion,</a:t>
            </a:r>
            <a:r>
              <a:rPr dirty="0" sz="1600" spc="-3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revascularization,  </a:t>
            </a:r>
            <a:r>
              <a:rPr dirty="0" sz="1600" spc="30" b="1">
                <a:solidFill>
                  <a:srgbClr val="C00000"/>
                </a:solidFill>
                <a:latin typeface="Arial"/>
                <a:cs typeface="Arial"/>
              </a:rPr>
              <a:t>major</a:t>
            </a:r>
            <a:r>
              <a:rPr dirty="0" sz="1600" spc="-1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amputation,</a:t>
            </a:r>
            <a:r>
              <a:rPr dirty="0" sz="1600" spc="-1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z="16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HR</a:t>
            </a:r>
            <a:r>
              <a:rPr dirty="0" sz="160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0.98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(95%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CI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0.78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– 1.23),</a:t>
            </a:r>
            <a:r>
              <a:rPr dirty="0" sz="1600" spc="-3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P=NS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95159" y="2316479"/>
            <a:ext cx="1905000" cy="213360"/>
          </a:xfrm>
          <a:custGeom>
            <a:avLst/>
            <a:gdLst/>
            <a:ahLst/>
            <a:cxnLst/>
            <a:rect l="l" t="t" r="r" b="b"/>
            <a:pathLst>
              <a:path w="1905000" h="213360">
                <a:moveTo>
                  <a:pt x="0" y="213360"/>
                </a:moveTo>
                <a:lnTo>
                  <a:pt x="1905000" y="213360"/>
                </a:lnTo>
                <a:lnTo>
                  <a:pt x="1905000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057258" y="1930590"/>
            <a:ext cx="1148080" cy="82676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1905">
              <a:lnSpc>
                <a:spcPct val="109500"/>
              </a:lnSpc>
              <a:spcBef>
                <a:spcPts val="95"/>
              </a:spcBef>
            </a:pP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Graft 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Occ</a:t>
            </a:r>
            <a:r>
              <a:rPr dirty="0" sz="1600" spc="35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1600" spc="35" b="1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1600" spc="3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1600" spc="35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1600" spc="-2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1600" spc="5" b="1">
                <a:solidFill>
                  <a:srgbClr val="C00000"/>
                </a:solidFill>
                <a:latin typeface="Arial"/>
                <a:cs typeface="Arial"/>
              </a:rPr>
              <a:t>s  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HR</a:t>
            </a:r>
            <a:r>
              <a:rPr dirty="0" sz="16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0.95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8344" y="2759138"/>
            <a:ext cx="2555875" cy="2730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(95%</a:t>
            </a:r>
            <a:r>
              <a:rPr dirty="0" sz="16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CI</a:t>
            </a:r>
            <a:r>
              <a:rPr dirty="0" sz="16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Arial"/>
                <a:cs typeface="Arial"/>
              </a:rPr>
              <a:t>0.82</a:t>
            </a:r>
            <a:r>
              <a:rPr dirty="0" sz="16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1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z="1600" spc="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1.11),</a:t>
            </a:r>
            <a:r>
              <a:rPr dirty="0" sz="16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20" b="1">
                <a:solidFill>
                  <a:srgbClr val="C00000"/>
                </a:solidFill>
                <a:latin typeface="Arial"/>
                <a:cs typeface="Arial"/>
              </a:rPr>
              <a:t>P=NS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7759" y="108648"/>
            <a:ext cx="232854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"/>
              <a:t>Objectives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657" y="1001331"/>
            <a:ext cx="10199370" cy="453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84530">
              <a:lnSpc>
                <a:spcPct val="100000"/>
              </a:lnSpc>
              <a:spcBef>
                <a:spcPts val="100"/>
              </a:spcBef>
            </a:pPr>
            <a:r>
              <a:rPr dirty="0" sz="3600" spc="5" b="1">
                <a:latin typeface="Arial"/>
                <a:cs typeface="Arial"/>
              </a:rPr>
              <a:t>In </a:t>
            </a:r>
            <a:r>
              <a:rPr dirty="0" sz="3600" spc="-50" b="1">
                <a:latin typeface="Arial"/>
                <a:cs typeface="Arial"/>
              </a:rPr>
              <a:t>PAD </a:t>
            </a:r>
            <a:r>
              <a:rPr dirty="0" sz="3600" b="1">
                <a:latin typeface="Arial"/>
                <a:cs typeface="Arial"/>
              </a:rPr>
              <a:t>patients </a:t>
            </a:r>
            <a:r>
              <a:rPr dirty="0" sz="3600" spc="5" b="1">
                <a:latin typeface="Arial"/>
                <a:cs typeface="Arial"/>
              </a:rPr>
              <a:t>undergoing </a:t>
            </a:r>
            <a:r>
              <a:rPr dirty="0" sz="3600" spc="25" b="1">
                <a:latin typeface="Arial"/>
                <a:cs typeface="Arial"/>
              </a:rPr>
              <a:t>lower</a:t>
            </a:r>
            <a:r>
              <a:rPr dirty="0" sz="3600" spc="-110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extremity  </a:t>
            </a:r>
            <a:r>
              <a:rPr dirty="0" sz="3600" spc="-10" b="1">
                <a:latin typeface="Arial"/>
                <a:cs typeface="Arial"/>
              </a:rPr>
              <a:t>revascularization </a:t>
            </a:r>
            <a:r>
              <a:rPr dirty="0" sz="3600" spc="5" b="1">
                <a:latin typeface="Arial"/>
                <a:cs typeface="Arial"/>
              </a:rPr>
              <a:t>for </a:t>
            </a:r>
            <a:r>
              <a:rPr dirty="0" sz="3600" spc="-10" b="1">
                <a:latin typeface="Arial"/>
                <a:cs typeface="Arial"/>
              </a:rPr>
              <a:t>ischemic</a:t>
            </a:r>
            <a:r>
              <a:rPr dirty="0" sz="3600" spc="95" b="1">
                <a:latin typeface="Arial"/>
                <a:cs typeface="Arial"/>
              </a:rPr>
              <a:t> </a:t>
            </a:r>
            <a:r>
              <a:rPr dirty="0" sz="3600" spc="-15" b="1">
                <a:latin typeface="Arial"/>
                <a:cs typeface="Arial"/>
              </a:rPr>
              <a:t>symptoms: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600">
              <a:latin typeface="Arial"/>
              <a:cs typeface="Arial"/>
            </a:endParaRPr>
          </a:p>
          <a:p>
            <a:pPr marL="469900" marR="508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25" b="1">
                <a:latin typeface="Arial"/>
                <a:cs typeface="Arial"/>
              </a:rPr>
              <a:t>Test</a:t>
            </a:r>
            <a:r>
              <a:rPr dirty="0" sz="2800" spc="-100" b="1">
                <a:latin typeface="Arial"/>
                <a:cs typeface="Arial"/>
              </a:rPr>
              <a:t> </a:t>
            </a:r>
            <a:r>
              <a:rPr dirty="0" sz="2800" spc="25" b="1">
                <a:latin typeface="Arial"/>
                <a:cs typeface="Arial"/>
              </a:rPr>
              <a:t>whether</a:t>
            </a:r>
            <a:r>
              <a:rPr dirty="0" sz="2800" spc="-200" b="1"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6F2F9F"/>
                </a:solidFill>
                <a:latin typeface="Arial"/>
                <a:cs typeface="Arial"/>
              </a:rPr>
              <a:t>rivaroxaban</a:t>
            </a:r>
            <a:r>
              <a:rPr dirty="0" sz="2800" spc="2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6F2F9F"/>
                </a:solidFill>
                <a:latin typeface="Arial"/>
                <a:cs typeface="Arial"/>
              </a:rPr>
              <a:t>2.5 </a:t>
            </a:r>
            <a:r>
              <a:rPr dirty="0" sz="2800" spc="15" b="1">
                <a:solidFill>
                  <a:srgbClr val="6F2F9F"/>
                </a:solidFill>
                <a:latin typeface="Arial"/>
                <a:cs typeface="Arial"/>
              </a:rPr>
              <a:t>mg</a:t>
            </a:r>
            <a:r>
              <a:rPr dirty="0" sz="2800" spc="-40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35" b="1">
                <a:solidFill>
                  <a:srgbClr val="6F2F9F"/>
                </a:solidFill>
                <a:latin typeface="Arial"/>
                <a:cs typeface="Arial"/>
              </a:rPr>
              <a:t>twice</a:t>
            </a:r>
            <a:r>
              <a:rPr dirty="0" sz="2800" spc="-19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6F2F9F"/>
                </a:solidFill>
                <a:latin typeface="Arial"/>
                <a:cs typeface="Arial"/>
              </a:rPr>
              <a:t>daily</a:t>
            </a:r>
            <a:r>
              <a:rPr dirty="0" sz="2800" spc="-6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10" b="1">
                <a:solidFill>
                  <a:srgbClr val="6F2F9F"/>
                </a:solidFill>
                <a:latin typeface="Arial"/>
                <a:cs typeface="Arial"/>
              </a:rPr>
              <a:t>added</a:t>
            </a:r>
            <a:r>
              <a:rPr dirty="0" sz="2800" spc="-4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15" b="1">
                <a:solidFill>
                  <a:srgbClr val="6F2F9F"/>
                </a:solidFill>
                <a:latin typeface="Arial"/>
                <a:cs typeface="Arial"/>
              </a:rPr>
              <a:t>to</a:t>
            </a:r>
            <a:r>
              <a:rPr dirty="0" sz="2800" spc="-4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15" b="1">
                <a:solidFill>
                  <a:srgbClr val="6F2F9F"/>
                </a:solidFill>
                <a:latin typeface="Arial"/>
                <a:cs typeface="Arial"/>
              </a:rPr>
              <a:t>low  dose </a:t>
            </a:r>
            <a:r>
              <a:rPr dirty="0" sz="2800" spc="5" b="1">
                <a:solidFill>
                  <a:srgbClr val="6F2F9F"/>
                </a:solidFill>
                <a:latin typeface="Arial"/>
                <a:cs typeface="Arial"/>
              </a:rPr>
              <a:t>aspirin </a:t>
            </a:r>
            <a:r>
              <a:rPr dirty="0" sz="2800" spc="5" b="1">
                <a:latin typeface="Arial"/>
                <a:cs typeface="Arial"/>
              </a:rPr>
              <a:t>reduces </a:t>
            </a:r>
            <a:r>
              <a:rPr dirty="0" sz="2800" spc="15" b="1">
                <a:latin typeface="Arial"/>
                <a:cs typeface="Arial"/>
              </a:rPr>
              <a:t>the </a:t>
            </a:r>
            <a:r>
              <a:rPr dirty="0" sz="2800" spc="-5" b="1">
                <a:latin typeface="Arial"/>
                <a:cs typeface="Arial"/>
              </a:rPr>
              <a:t>risk </a:t>
            </a:r>
            <a:r>
              <a:rPr dirty="0" sz="2800" spc="10" b="1">
                <a:latin typeface="Arial"/>
                <a:cs typeface="Arial"/>
              </a:rPr>
              <a:t>of major </a:t>
            </a:r>
            <a:r>
              <a:rPr dirty="0" sz="2800" spc="-5" b="1">
                <a:latin typeface="Arial"/>
                <a:cs typeface="Arial"/>
              </a:rPr>
              <a:t>adverse </a:t>
            </a:r>
            <a:r>
              <a:rPr dirty="0" sz="2800" spc="5" b="1">
                <a:latin typeface="Arial"/>
                <a:cs typeface="Arial"/>
              </a:rPr>
              <a:t>limb </a:t>
            </a:r>
            <a:r>
              <a:rPr dirty="0" sz="2800" spc="10" b="1">
                <a:latin typeface="Arial"/>
                <a:cs typeface="Arial"/>
              </a:rPr>
              <a:t>and  </a:t>
            </a:r>
            <a:r>
              <a:rPr dirty="0" sz="2800" b="1">
                <a:latin typeface="Arial"/>
                <a:cs typeface="Arial"/>
              </a:rPr>
              <a:t>cardiovascular events </a:t>
            </a:r>
            <a:r>
              <a:rPr dirty="0" sz="2800" spc="10" b="1">
                <a:latin typeface="Arial"/>
                <a:cs typeface="Arial"/>
              </a:rPr>
              <a:t>compared </a:t>
            </a:r>
            <a:r>
              <a:rPr dirty="0" sz="2800" spc="15" b="1">
                <a:latin typeface="Arial"/>
                <a:cs typeface="Arial"/>
              </a:rPr>
              <a:t>to </a:t>
            </a:r>
            <a:r>
              <a:rPr dirty="0" sz="2800" spc="5" b="1">
                <a:solidFill>
                  <a:srgbClr val="C00000"/>
                </a:solidFill>
                <a:latin typeface="Arial"/>
                <a:cs typeface="Arial"/>
              </a:rPr>
              <a:t>aspirin</a:t>
            </a:r>
            <a:r>
              <a:rPr dirty="0" sz="2800" spc="-20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10" b="1">
                <a:solidFill>
                  <a:srgbClr val="C00000"/>
                </a:solidFill>
                <a:latin typeface="Arial"/>
                <a:cs typeface="Arial"/>
              </a:rPr>
              <a:t>alone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100">
              <a:latin typeface="Arial"/>
              <a:cs typeface="Arial"/>
            </a:endParaRPr>
          </a:p>
          <a:p>
            <a:pPr marL="469900" marR="315595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800" spc="50" b="1">
                <a:latin typeface="Arial"/>
                <a:cs typeface="Arial"/>
              </a:rPr>
              <a:t>To </a:t>
            </a:r>
            <a:r>
              <a:rPr dirty="0" sz="2800" b="1">
                <a:latin typeface="Arial"/>
                <a:cs typeface="Arial"/>
              </a:rPr>
              <a:t>evaluate </a:t>
            </a:r>
            <a:r>
              <a:rPr dirty="0" sz="2800" spc="15" b="1">
                <a:latin typeface="Arial"/>
                <a:cs typeface="Arial"/>
              </a:rPr>
              <a:t>the </a:t>
            </a:r>
            <a:r>
              <a:rPr dirty="0" sz="2800" spc="10" b="1">
                <a:latin typeface="Arial"/>
                <a:cs typeface="Arial"/>
              </a:rPr>
              <a:t>safety </a:t>
            </a:r>
            <a:r>
              <a:rPr dirty="0" sz="2800" spc="15" b="1">
                <a:latin typeface="Arial"/>
                <a:cs typeface="Arial"/>
              </a:rPr>
              <a:t>of </a:t>
            </a:r>
            <a:r>
              <a:rPr dirty="0" sz="2800" spc="-5" b="1">
                <a:solidFill>
                  <a:srgbClr val="6F2F9F"/>
                </a:solidFill>
                <a:latin typeface="Arial"/>
                <a:cs typeface="Arial"/>
              </a:rPr>
              <a:t>rivaroxaban </a:t>
            </a:r>
            <a:r>
              <a:rPr dirty="0" sz="2800" spc="5" b="1">
                <a:solidFill>
                  <a:srgbClr val="6F2F9F"/>
                </a:solidFill>
                <a:latin typeface="Arial"/>
                <a:cs typeface="Arial"/>
              </a:rPr>
              <a:t>2.5 </a:t>
            </a:r>
            <a:r>
              <a:rPr dirty="0" sz="2800" spc="15" b="1">
                <a:solidFill>
                  <a:srgbClr val="6F2F9F"/>
                </a:solidFill>
                <a:latin typeface="Arial"/>
                <a:cs typeface="Arial"/>
              </a:rPr>
              <a:t>mg </a:t>
            </a:r>
            <a:r>
              <a:rPr dirty="0" sz="2800" spc="35" b="1">
                <a:solidFill>
                  <a:srgbClr val="6F2F9F"/>
                </a:solidFill>
                <a:latin typeface="Arial"/>
                <a:cs typeface="Arial"/>
              </a:rPr>
              <a:t>twice</a:t>
            </a:r>
            <a:r>
              <a:rPr dirty="0" sz="2800" spc="-565" b="1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6F2F9F"/>
                </a:solidFill>
                <a:latin typeface="Arial"/>
                <a:cs typeface="Arial"/>
              </a:rPr>
              <a:t>daily  </a:t>
            </a:r>
            <a:r>
              <a:rPr dirty="0" sz="2800" spc="15" b="1">
                <a:solidFill>
                  <a:srgbClr val="6F2F9F"/>
                </a:solidFill>
                <a:latin typeface="Arial"/>
                <a:cs typeface="Arial"/>
              </a:rPr>
              <a:t>added to low dose </a:t>
            </a:r>
            <a:r>
              <a:rPr dirty="0" sz="2800" spc="5" b="1">
                <a:solidFill>
                  <a:srgbClr val="6F2F9F"/>
                </a:solidFill>
                <a:latin typeface="Arial"/>
                <a:cs typeface="Arial"/>
              </a:rPr>
              <a:t>aspirin </a:t>
            </a:r>
            <a:r>
              <a:rPr dirty="0" sz="2800" spc="5" b="1">
                <a:latin typeface="Arial"/>
                <a:cs typeface="Arial"/>
              </a:rPr>
              <a:t>compared </a:t>
            </a:r>
            <a:r>
              <a:rPr dirty="0" sz="2800" spc="15" b="1">
                <a:latin typeface="Arial"/>
                <a:cs typeface="Arial"/>
              </a:rPr>
              <a:t>to </a:t>
            </a:r>
            <a:r>
              <a:rPr dirty="0" sz="2800" spc="5" b="1">
                <a:solidFill>
                  <a:srgbClr val="C00000"/>
                </a:solidFill>
                <a:latin typeface="Arial"/>
                <a:cs typeface="Arial"/>
              </a:rPr>
              <a:t>aspirin</a:t>
            </a:r>
            <a:r>
              <a:rPr dirty="0" sz="2800" spc="-5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800" spc="10" b="1">
                <a:solidFill>
                  <a:srgbClr val="C00000"/>
                </a:solidFill>
                <a:latin typeface="Arial"/>
                <a:cs typeface="Arial"/>
              </a:rPr>
              <a:t>alone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5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6376" y="112331"/>
            <a:ext cx="263842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Trial</a:t>
            </a:r>
            <a:r>
              <a:rPr dirty="0" sz="3600" spc="-75"/>
              <a:t> </a:t>
            </a:r>
            <a:r>
              <a:rPr dirty="0" sz="3600" spc="-10"/>
              <a:t>Design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6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09900" y="746759"/>
            <a:ext cx="6172200" cy="762000"/>
          </a:xfrm>
          <a:custGeom>
            <a:avLst/>
            <a:gdLst/>
            <a:ahLst/>
            <a:cxnLst/>
            <a:rect l="l" t="t" r="r" b="b"/>
            <a:pathLst>
              <a:path w="6172200" h="762000">
                <a:moveTo>
                  <a:pt x="0" y="762000"/>
                </a:moveTo>
                <a:lnTo>
                  <a:pt x="6172200" y="762000"/>
                </a:lnTo>
                <a:lnTo>
                  <a:pt x="617220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96360" y="840803"/>
            <a:ext cx="5406390" cy="544195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141605" marR="5080" indent="-129539">
              <a:lnSpc>
                <a:spcPts val="1920"/>
              </a:lnSpc>
              <a:spcBef>
                <a:spcPts val="365"/>
              </a:spcBef>
            </a:pP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6,564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Symptomatic 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Lower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Extremity 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PAD* Undergoing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Peripheral</a:t>
            </a:r>
            <a:r>
              <a:rPr dirty="0" sz="1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Revascularization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9929" y="5246370"/>
            <a:ext cx="5646420" cy="1066800"/>
          </a:xfrm>
          <a:custGeom>
            <a:avLst/>
            <a:gdLst/>
            <a:ahLst/>
            <a:cxnLst/>
            <a:rect l="l" t="t" r="r" b="b"/>
            <a:pathLst>
              <a:path w="5646420" h="1066800">
                <a:moveTo>
                  <a:pt x="0" y="1066799"/>
                </a:moveTo>
                <a:lnTo>
                  <a:pt x="5646420" y="1066799"/>
                </a:lnTo>
                <a:lnTo>
                  <a:pt x="5646420" y="0"/>
                </a:lnTo>
                <a:lnTo>
                  <a:pt x="0" y="0"/>
                </a:lnTo>
                <a:lnTo>
                  <a:pt x="0" y="1066799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9929" y="1512569"/>
            <a:ext cx="2847340" cy="1666875"/>
          </a:xfrm>
          <a:custGeom>
            <a:avLst/>
            <a:gdLst/>
            <a:ahLst/>
            <a:cxnLst/>
            <a:rect l="l" t="t" r="r" b="b"/>
            <a:pathLst>
              <a:path w="2847340" h="1666875">
                <a:moveTo>
                  <a:pt x="2847212" y="0"/>
                </a:moveTo>
                <a:lnTo>
                  <a:pt x="2847212" y="833374"/>
                </a:lnTo>
                <a:lnTo>
                  <a:pt x="0" y="833374"/>
                </a:lnTo>
                <a:lnTo>
                  <a:pt x="0" y="166674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99809" y="1512569"/>
            <a:ext cx="2794635" cy="1671955"/>
          </a:xfrm>
          <a:custGeom>
            <a:avLst/>
            <a:gdLst/>
            <a:ahLst/>
            <a:cxnLst/>
            <a:rect l="l" t="t" r="r" b="b"/>
            <a:pathLst>
              <a:path w="2794634" h="1671955">
                <a:moveTo>
                  <a:pt x="0" y="0"/>
                </a:moveTo>
                <a:lnTo>
                  <a:pt x="0" y="830960"/>
                </a:lnTo>
                <a:lnTo>
                  <a:pt x="2794635" y="830960"/>
                </a:lnTo>
                <a:lnTo>
                  <a:pt x="2794635" y="167157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49929" y="3943350"/>
            <a:ext cx="2821305" cy="1299845"/>
          </a:xfrm>
          <a:custGeom>
            <a:avLst/>
            <a:gdLst/>
            <a:ahLst/>
            <a:cxnLst/>
            <a:rect l="l" t="t" r="r" b="b"/>
            <a:pathLst>
              <a:path w="2821304" h="1299845">
                <a:moveTo>
                  <a:pt x="0" y="0"/>
                </a:moveTo>
                <a:lnTo>
                  <a:pt x="0" y="653795"/>
                </a:lnTo>
                <a:lnTo>
                  <a:pt x="2821050" y="653795"/>
                </a:lnTo>
                <a:lnTo>
                  <a:pt x="2821050" y="129959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76950" y="3950970"/>
            <a:ext cx="2821305" cy="1295400"/>
          </a:xfrm>
          <a:custGeom>
            <a:avLst/>
            <a:gdLst/>
            <a:ahLst/>
            <a:cxnLst/>
            <a:rect l="l" t="t" r="r" b="b"/>
            <a:pathLst>
              <a:path w="2821304" h="1295400">
                <a:moveTo>
                  <a:pt x="2820797" y="0"/>
                </a:moveTo>
                <a:lnTo>
                  <a:pt x="2820797" y="647445"/>
                </a:lnTo>
                <a:lnTo>
                  <a:pt x="0" y="647445"/>
                </a:lnTo>
                <a:lnTo>
                  <a:pt x="0" y="129489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49929" y="4735829"/>
            <a:ext cx="5646420" cy="350520"/>
          </a:xfrm>
          <a:custGeom>
            <a:avLst/>
            <a:gdLst/>
            <a:ahLst/>
            <a:cxnLst/>
            <a:rect l="l" t="t" r="r" b="b"/>
            <a:pathLst>
              <a:path w="5646420" h="350520">
                <a:moveTo>
                  <a:pt x="0" y="350520"/>
                </a:moveTo>
                <a:lnTo>
                  <a:pt x="5646420" y="350520"/>
                </a:lnTo>
                <a:lnTo>
                  <a:pt x="5646420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49929" y="4735829"/>
            <a:ext cx="5646420" cy="350520"/>
          </a:xfrm>
          <a:custGeom>
            <a:avLst/>
            <a:gdLst/>
            <a:ahLst/>
            <a:cxnLst/>
            <a:rect l="l" t="t" r="r" b="b"/>
            <a:pathLst>
              <a:path w="5646420" h="350520">
                <a:moveTo>
                  <a:pt x="0" y="350520"/>
                </a:moveTo>
                <a:lnTo>
                  <a:pt x="5646420" y="350520"/>
                </a:lnTo>
                <a:lnTo>
                  <a:pt x="5646420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486528" y="2757804"/>
            <a:ext cx="32346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Randomized </a:t>
            </a:r>
            <a:r>
              <a:rPr dirty="0" sz="1800" b="1">
                <a:latin typeface="Arial"/>
                <a:cs typeface="Arial"/>
              </a:rPr>
              <a:t>1:1 </a:t>
            </a:r>
            <a:r>
              <a:rPr dirty="0" sz="1800" spc="-15" b="1">
                <a:latin typeface="Arial"/>
                <a:cs typeface="Arial"/>
              </a:rPr>
              <a:t>Double</a:t>
            </a:r>
            <a:r>
              <a:rPr dirty="0" sz="1800" spc="4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Blind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14800" y="1699260"/>
            <a:ext cx="3962400" cy="525780"/>
          </a:xfrm>
          <a:custGeom>
            <a:avLst/>
            <a:gdLst/>
            <a:ahLst/>
            <a:cxnLst/>
            <a:rect l="l" t="t" r="r" b="b"/>
            <a:pathLst>
              <a:path w="3962400" h="525780">
                <a:moveTo>
                  <a:pt x="0" y="525779"/>
                </a:moveTo>
                <a:lnTo>
                  <a:pt x="3962400" y="525779"/>
                </a:lnTo>
                <a:lnTo>
                  <a:pt x="3962400" y="0"/>
                </a:lnTo>
                <a:lnTo>
                  <a:pt x="0" y="0"/>
                </a:lnTo>
                <a:lnTo>
                  <a:pt x="0" y="5257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31665" y="1737042"/>
            <a:ext cx="3330575" cy="4502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350" spc="20" b="1" i="1">
                <a:latin typeface="Arial"/>
                <a:cs typeface="Arial"/>
              </a:rPr>
              <a:t>ASA 100 </a:t>
            </a:r>
            <a:r>
              <a:rPr dirty="0" sz="1350" spc="-10" b="1" i="1">
                <a:latin typeface="Arial"/>
                <a:cs typeface="Arial"/>
              </a:rPr>
              <a:t>daily </a:t>
            </a:r>
            <a:r>
              <a:rPr dirty="0" sz="1350" spc="15" b="1" i="1">
                <a:latin typeface="Arial"/>
                <a:cs typeface="Arial"/>
              </a:rPr>
              <a:t>for </a:t>
            </a:r>
            <a:r>
              <a:rPr dirty="0" sz="1350" spc="-15" b="1" i="1">
                <a:latin typeface="Arial"/>
                <a:cs typeface="Arial"/>
              </a:rPr>
              <a:t>all</a:t>
            </a:r>
            <a:r>
              <a:rPr dirty="0" sz="1350" spc="-204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Patients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dirty="0" sz="1350" spc="5" b="1" i="1">
                <a:latin typeface="Arial"/>
                <a:cs typeface="Arial"/>
              </a:rPr>
              <a:t>Clopidogrel </a:t>
            </a:r>
            <a:r>
              <a:rPr dirty="0" sz="1350" spc="-15" b="1" i="1">
                <a:latin typeface="Arial"/>
                <a:cs typeface="Arial"/>
              </a:rPr>
              <a:t>at </a:t>
            </a:r>
            <a:r>
              <a:rPr dirty="0" sz="1350" spc="5" b="1" i="1">
                <a:latin typeface="Arial"/>
                <a:cs typeface="Arial"/>
              </a:rPr>
              <a:t>Investigator’s</a:t>
            </a:r>
            <a:r>
              <a:rPr dirty="0" sz="1350" spc="35" b="1" i="1">
                <a:latin typeface="Arial"/>
                <a:cs typeface="Arial"/>
              </a:rPr>
              <a:t> </a:t>
            </a:r>
            <a:r>
              <a:rPr dirty="0" sz="1350" spc="15" b="1" i="1">
                <a:latin typeface="Arial"/>
                <a:cs typeface="Arial"/>
              </a:rPr>
              <a:t>Discretion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5694" y="875347"/>
            <a:ext cx="118808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spc="40" b="1">
                <a:latin typeface="Arial"/>
                <a:cs typeface="Arial"/>
              </a:rPr>
              <a:t>NC</a:t>
            </a:r>
            <a:r>
              <a:rPr dirty="0" sz="1350" spc="70" b="1">
                <a:latin typeface="Arial"/>
                <a:cs typeface="Arial"/>
              </a:rPr>
              <a:t>T</a:t>
            </a:r>
            <a:r>
              <a:rPr dirty="0" sz="1350" spc="20" b="1">
                <a:latin typeface="Arial"/>
                <a:cs typeface="Arial"/>
              </a:rPr>
              <a:t>0250421</a:t>
            </a:r>
            <a:r>
              <a:rPr dirty="0" sz="1350" spc="15" b="1">
                <a:latin typeface="Arial"/>
                <a:cs typeface="Arial"/>
              </a:rPr>
              <a:t>6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77740" y="3314700"/>
            <a:ext cx="2644140" cy="952500"/>
          </a:xfrm>
          <a:custGeom>
            <a:avLst/>
            <a:gdLst/>
            <a:ahLst/>
            <a:cxnLst/>
            <a:rect l="l" t="t" r="r" b="b"/>
            <a:pathLst>
              <a:path w="2644140" h="952500">
                <a:moveTo>
                  <a:pt x="0" y="952500"/>
                </a:moveTo>
                <a:lnTo>
                  <a:pt x="2644140" y="952500"/>
                </a:lnTo>
                <a:lnTo>
                  <a:pt x="264414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09565" y="3351847"/>
            <a:ext cx="2391410" cy="66357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algn="ctr" marL="12065" marR="5080" indent="-5080">
              <a:lnSpc>
                <a:spcPct val="103899"/>
              </a:lnSpc>
              <a:spcBef>
                <a:spcPts val="70"/>
              </a:spcBef>
            </a:pPr>
            <a:r>
              <a:rPr dirty="0" sz="1350" spc="5" b="1" i="1">
                <a:latin typeface="Arial"/>
                <a:cs typeface="Arial"/>
              </a:rPr>
              <a:t>Stratified </a:t>
            </a:r>
            <a:r>
              <a:rPr dirty="0" sz="1350" spc="15" b="1" i="1">
                <a:latin typeface="Arial"/>
                <a:cs typeface="Arial"/>
              </a:rPr>
              <a:t>by  </a:t>
            </a:r>
            <a:r>
              <a:rPr dirty="0" sz="1350" spc="5" b="1" i="1">
                <a:latin typeface="Arial"/>
                <a:cs typeface="Arial"/>
              </a:rPr>
              <a:t>Revascularization </a:t>
            </a:r>
            <a:r>
              <a:rPr dirty="0" sz="1350" spc="15" b="1" i="1">
                <a:latin typeface="Arial"/>
                <a:cs typeface="Arial"/>
              </a:rPr>
              <a:t>Approach  </a:t>
            </a:r>
            <a:r>
              <a:rPr dirty="0" sz="1350" spc="5" b="1" i="1">
                <a:latin typeface="Arial"/>
                <a:cs typeface="Arial"/>
              </a:rPr>
              <a:t>(Surgical </a:t>
            </a:r>
            <a:r>
              <a:rPr dirty="0" sz="1350" spc="15" b="1" i="1">
                <a:latin typeface="Arial"/>
                <a:cs typeface="Arial"/>
              </a:rPr>
              <a:t>or</a:t>
            </a:r>
            <a:r>
              <a:rPr dirty="0" sz="1350" spc="-225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Endovascular)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0800" y="3993260"/>
            <a:ext cx="1940560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b="1" i="1">
                <a:latin typeface="Arial"/>
                <a:cs typeface="Arial"/>
              </a:rPr>
              <a:t>and </a:t>
            </a:r>
            <a:r>
              <a:rPr dirty="0" sz="1350" spc="25" b="1" i="1">
                <a:latin typeface="Arial"/>
                <a:cs typeface="Arial"/>
              </a:rPr>
              <a:t>Use </a:t>
            </a:r>
            <a:r>
              <a:rPr dirty="0" sz="1350" spc="10" b="1" i="1">
                <a:latin typeface="Arial"/>
                <a:cs typeface="Arial"/>
              </a:rPr>
              <a:t>of</a:t>
            </a:r>
            <a:r>
              <a:rPr dirty="0" sz="1350" spc="5" b="1" i="1">
                <a:latin typeface="Arial"/>
                <a:cs typeface="Arial"/>
              </a:rPr>
              <a:t> Clopidogrel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51644" y="740473"/>
            <a:ext cx="1508125" cy="758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5715">
              <a:lnSpc>
                <a:spcPct val="100000"/>
              </a:lnSpc>
              <a:spcBef>
                <a:spcPts val="100"/>
              </a:spcBef>
            </a:pPr>
            <a:r>
              <a:rPr dirty="0" sz="1200" spc="5" b="1" i="1">
                <a:latin typeface="Arial"/>
                <a:cs typeface="Arial"/>
              </a:rPr>
              <a:t>*Ankle </a:t>
            </a:r>
            <a:r>
              <a:rPr dirty="0" sz="1200" spc="-15" b="1" i="1">
                <a:latin typeface="Arial"/>
                <a:cs typeface="Arial"/>
              </a:rPr>
              <a:t>Brachial  </a:t>
            </a:r>
            <a:r>
              <a:rPr dirty="0" sz="1200" spc="-5" b="1" i="1">
                <a:latin typeface="Arial"/>
                <a:cs typeface="Arial"/>
              </a:rPr>
              <a:t>Index </a:t>
            </a:r>
            <a:r>
              <a:rPr dirty="0" sz="1200" b="1" i="1">
                <a:latin typeface="Arial"/>
                <a:cs typeface="Arial"/>
              </a:rPr>
              <a:t>&lt; 0.90 </a:t>
            </a:r>
            <a:r>
              <a:rPr dirty="0" sz="1200" spc="-10" b="1" i="1">
                <a:latin typeface="Arial"/>
                <a:cs typeface="Arial"/>
              </a:rPr>
              <a:t>and  Imaging </a:t>
            </a:r>
            <a:r>
              <a:rPr dirty="0" sz="1200" spc="-25" b="1" i="1">
                <a:latin typeface="Arial"/>
                <a:cs typeface="Arial"/>
              </a:rPr>
              <a:t>Evidence </a:t>
            </a:r>
            <a:r>
              <a:rPr dirty="0" sz="1200" spc="-10" b="1" i="1">
                <a:latin typeface="Arial"/>
                <a:cs typeface="Arial"/>
              </a:rPr>
              <a:t>of  </a:t>
            </a:r>
            <a:r>
              <a:rPr dirty="0" sz="1200" spc="-25" b="1" i="1">
                <a:latin typeface="Arial"/>
                <a:cs typeface="Arial"/>
              </a:rPr>
              <a:t>Occlusive</a:t>
            </a:r>
            <a:r>
              <a:rPr dirty="0" sz="1200" spc="150" b="1" i="1">
                <a:latin typeface="Arial"/>
                <a:cs typeface="Arial"/>
              </a:rPr>
              <a:t> </a:t>
            </a:r>
            <a:r>
              <a:rPr dirty="0" sz="1200" spc="-15" b="1" i="1">
                <a:latin typeface="Arial"/>
                <a:cs typeface="Arial"/>
              </a:rPr>
              <a:t>Disease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5560" y="4783454"/>
            <a:ext cx="5434965" cy="18148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30"/>
              </a:spcBef>
            </a:pPr>
            <a:r>
              <a:rPr dirty="0" sz="1350" spc="20" b="1">
                <a:latin typeface="Arial"/>
                <a:cs typeface="Arial"/>
              </a:rPr>
              <a:t>Follow</a:t>
            </a:r>
            <a:r>
              <a:rPr dirty="0" sz="1350" spc="-15" b="1">
                <a:latin typeface="Arial"/>
                <a:cs typeface="Arial"/>
              </a:rPr>
              <a:t> </a:t>
            </a:r>
            <a:r>
              <a:rPr dirty="0" sz="1350" spc="45" b="1">
                <a:latin typeface="Arial"/>
                <a:cs typeface="Arial"/>
              </a:rPr>
              <a:t>up</a:t>
            </a:r>
            <a:r>
              <a:rPr dirty="0" sz="1350" spc="-2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Q6</a:t>
            </a:r>
            <a:r>
              <a:rPr dirty="0" sz="1350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Months,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25" b="1">
                <a:latin typeface="Arial"/>
                <a:cs typeface="Arial"/>
              </a:rPr>
              <a:t>Event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spc="30" b="1">
                <a:latin typeface="Arial"/>
                <a:cs typeface="Arial"/>
              </a:rPr>
              <a:t>Driven,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Median</a:t>
            </a:r>
            <a:r>
              <a:rPr dirty="0" sz="1350" spc="-2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f/u</a:t>
            </a:r>
            <a:r>
              <a:rPr dirty="0" sz="1350" spc="45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28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Months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algn="ctr" marL="12700" marR="5080" indent="13970">
              <a:lnSpc>
                <a:spcPct val="92700"/>
              </a:lnSpc>
            </a:pPr>
            <a:r>
              <a:rPr dirty="0" u="sng" sz="13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 </a:t>
            </a:r>
            <a:r>
              <a:rPr dirty="0" u="sng" sz="135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Efficacy </a:t>
            </a:r>
            <a:r>
              <a:rPr dirty="0" u="sng" sz="1350" spc="3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Endpoint</a:t>
            </a:r>
            <a:r>
              <a:rPr dirty="0" sz="1350" spc="30" b="1" i="1">
                <a:latin typeface="Arial"/>
                <a:cs typeface="Arial"/>
              </a:rPr>
              <a:t>: </a:t>
            </a:r>
            <a:r>
              <a:rPr dirty="0" sz="1350" spc="35" b="1">
                <a:latin typeface="Arial"/>
                <a:cs typeface="Arial"/>
              </a:rPr>
              <a:t>Acute </a:t>
            </a:r>
            <a:r>
              <a:rPr dirty="0" sz="1350" spc="5" b="1">
                <a:latin typeface="Arial"/>
                <a:cs typeface="Arial"/>
              </a:rPr>
              <a:t>limb </a:t>
            </a:r>
            <a:r>
              <a:rPr dirty="0" sz="1350" spc="20" b="1">
                <a:latin typeface="Arial"/>
                <a:cs typeface="Arial"/>
              </a:rPr>
              <a:t>ischemia, </a:t>
            </a:r>
            <a:r>
              <a:rPr dirty="0" sz="1350" spc="5" b="1">
                <a:latin typeface="Arial"/>
                <a:cs typeface="Arial"/>
              </a:rPr>
              <a:t>major  </a:t>
            </a:r>
            <a:r>
              <a:rPr dirty="0" sz="1350" spc="20" b="1">
                <a:latin typeface="Arial"/>
                <a:cs typeface="Arial"/>
              </a:rPr>
              <a:t>amputation </a:t>
            </a:r>
            <a:r>
              <a:rPr dirty="0" sz="1350" spc="10" b="1">
                <a:latin typeface="Arial"/>
                <a:cs typeface="Arial"/>
              </a:rPr>
              <a:t>of </a:t>
            </a:r>
            <a:r>
              <a:rPr dirty="0" sz="1350" spc="30" b="1">
                <a:latin typeface="Arial"/>
                <a:cs typeface="Arial"/>
              </a:rPr>
              <a:t>vascular </a:t>
            </a:r>
            <a:r>
              <a:rPr dirty="0" sz="1350" spc="5" b="1">
                <a:latin typeface="Arial"/>
                <a:cs typeface="Arial"/>
              </a:rPr>
              <a:t>etiology, </a:t>
            </a:r>
            <a:r>
              <a:rPr dirty="0" sz="1350" b="1">
                <a:latin typeface="Arial"/>
                <a:cs typeface="Arial"/>
              </a:rPr>
              <a:t>myocardial </a:t>
            </a:r>
            <a:r>
              <a:rPr dirty="0" sz="1350" spc="30" b="1">
                <a:latin typeface="Arial"/>
                <a:cs typeface="Arial"/>
              </a:rPr>
              <a:t>infarction, </a:t>
            </a:r>
            <a:r>
              <a:rPr dirty="0" sz="1350" spc="20" b="1">
                <a:latin typeface="Arial"/>
                <a:cs typeface="Arial"/>
              </a:rPr>
              <a:t>ischemic  stroke </a:t>
            </a:r>
            <a:r>
              <a:rPr dirty="0" sz="1350" spc="10" b="1">
                <a:latin typeface="Arial"/>
                <a:cs typeface="Arial"/>
              </a:rPr>
              <a:t>or </a:t>
            </a:r>
            <a:r>
              <a:rPr dirty="0" sz="1350" spc="25" b="1">
                <a:latin typeface="Arial"/>
                <a:cs typeface="Arial"/>
              </a:rPr>
              <a:t>cardiovascular</a:t>
            </a:r>
            <a:r>
              <a:rPr dirty="0" sz="1350" spc="-80" b="1">
                <a:latin typeface="Arial"/>
                <a:cs typeface="Arial"/>
              </a:rPr>
              <a:t> </a:t>
            </a:r>
            <a:r>
              <a:rPr dirty="0" sz="1350" spc="20" b="1">
                <a:latin typeface="Arial"/>
                <a:cs typeface="Arial"/>
              </a:rPr>
              <a:t>death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</a:pPr>
            <a:r>
              <a:rPr dirty="0" u="sng" sz="1350" spc="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 </a:t>
            </a:r>
            <a:r>
              <a:rPr dirty="0" u="sng" sz="1350" spc="1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Safety </a:t>
            </a:r>
            <a:r>
              <a:rPr dirty="0" u="sng" sz="1350" spc="2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Outcome</a:t>
            </a:r>
            <a:r>
              <a:rPr dirty="0" sz="1350" spc="20" b="1">
                <a:latin typeface="Arial"/>
                <a:cs typeface="Arial"/>
              </a:rPr>
              <a:t>: </a:t>
            </a:r>
            <a:r>
              <a:rPr dirty="0" sz="1350" spc="5" b="1">
                <a:latin typeface="Arial"/>
                <a:cs typeface="Arial"/>
              </a:rPr>
              <a:t>TIMI </a:t>
            </a:r>
            <a:r>
              <a:rPr dirty="0" sz="1350" spc="20" b="1">
                <a:latin typeface="Arial"/>
                <a:cs typeface="Arial"/>
              </a:rPr>
              <a:t>Major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35" b="1">
                <a:latin typeface="Arial"/>
                <a:cs typeface="Arial"/>
              </a:rPr>
              <a:t>Bleeding</a:t>
            </a:r>
            <a:endParaRPr sz="1350">
              <a:latin typeface="Arial"/>
              <a:cs typeface="Arial"/>
            </a:endParaRPr>
          </a:p>
          <a:p>
            <a:pPr algn="ctr" marL="69215">
              <a:lnSpc>
                <a:spcPct val="100000"/>
              </a:lnSpc>
              <a:spcBef>
                <a:spcPts val="1325"/>
              </a:spcBef>
            </a:pPr>
            <a:r>
              <a:rPr dirty="0" sz="1050" spc="20" b="1">
                <a:latin typeface="Arial"/>
                <a:cs typeface="Arial"/>
              </a:rPr>
              <a:t>Capell </a:t>
            </a:r>
            <a:r>
              <a:rPr dirty="0" sz="1050" spc="15" b="1">
                <a:latin typeface="Arial"/>
                <a:cs typeface="Arial"/>
              </a:rPr>
              <a:t>WH, </a:t>
            </a:r>
            <a:r>
              <a:rPr dirty="0" sz="1050" spc="10" b="1">
                <a:latin typeface="Arial"/>
                <a:cs typeface="Arial"/>
              </a:rPr>
              <a:t>Bonaca </a:t>
            </a:r>
            <a:r>
              <a:rPr dirty="0" sz="1050" spc="15" b="1">
                <a:latin typeface="Arial"/>
                <a:cs typeface="Arial"/>
              </a:rPr>
              <a:t>MP, </a:t>
            </a:r>
            <a:r>
              <a:rPr dirty="0" sz="1050" spc="30" b="1">
                <a:latin typeface="Arial"/>
                <a:cs typeface="Arial"/>
              </a:rPr>
              <a:t>Nehler </a:t>
            </a:r>
            <a:r>
              <a:rPr dirty="0" sz="1050" spc="15" b="1">
                <a:latin typeface="Arial"/>
                <a:cs typeface="Arial"/>
              </a:rPr>
              <a:t>MR…Hiatt WR. AHJ</a:t>
            </a:r>
            <a:r>
              <a:rPr dirty="0" sz="1050" spc="225" b="1">
                <a:latin typeface="Arial"/>
                <a:cs typeface="Arial"/>
              </a:rPr>
              <a:t> </a:t>
            </a:r>
            <a:r>
              <a:rPr dirty="0" sz="1050" spc="10" b="1">
                <a:latin typeface="Arial"/>
                <a:cs typeface="Arial"/>
              </a:rPr>
              <a:t>2018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04060" y="3177539"/>
            <a:ext cx="2491740" cy="762000"/>
          </a:xfrm>
          <a:custGeom>
            <a:avLst/>
            <a:gdLst/>
            <a:ahLst/>
            <a:cxnLst/>
            <a:rect l="l" t="t" r="r" b="b"/>
            <a:pathLst>
              <a:path w="2491740" h="762000">
                <a:moveTo>
                  <a:pt x="0" y="762000"/>
                </a:moveTo>
                <a:lnTo>
                  <a:pt x="2491740" y="762000"/>
                </a:lnTo>
                <a:lnTo>
                  <a:pt x="249174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161158" y="3272091"/>
            <a:ext cx="2174875" cy="54483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515620" marR="5080" indent="-503555">
              <a:lnSpc>
                <a:spcPts val="1920"/>
              </a:lnSpc>
              <a:spcBef>
                <a:spcPts val="36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Rivaroxaban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2.5</a:t>
            </a:r>
            <a:r>
              <a:rPr dirty="0" sz="18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mg  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twice</a:t>
            </a:r>
            <a:r>
              <a:rPr dirty="0" sz="18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daily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42859" y="3185160"/>
            <a:ext cx="2491740" cy="762000"/>
          </a:xfrm>
          <a:custGeom>
            <a:avLst/>
            <a:gdLst/>
            <a:ahLst/>
            <a:cxnLst/>
            <a:rect l="l" t="t" r="r" b="b"/>
            <a:pathLst>
              <a:path w="2491740" h="762000">
                <a:moveTo>
                  <a:pt x="0" y="762000"/>
                </a:moveTo>
                <a:lnTo>
                  <a:pt x="2491740" y="762000"/>
                </a:lnTo>
                <a:lnTo>
                  <a:pt x="249174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447151" y="3400361"/>
            <a:ext cx="90424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ace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051" y="108648"/>
            <a:ext cx="477901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5"/>
              <a:t>Inclusion </a:t>
            </a:r>
            <a:r>
              <a:rPr dirty="0" sz="3600"/>
              <a:t>&amp;</a:t>
            </a:r>
            <a:r>
              <a:rPr dirty="0" sz="3600" spc="-130"/>
              <a:t> </a:t>
            </a:r>
            <a:r>
              <a:rPr dirty="0" sz="3600" spc="-5"/>
              <a:t>Exclusion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7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107" y="748029"/>
            <a:ext cx="5370830" cy="54654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65100">
              <a:lnSpc>
                <a:spcPct val="100000"/>
              </a:lnSpc>
              <a:spcBef>
                <a:spcPts val="125"/>
              </a:spcBef>
            </a:pPr>
            <a:r>
              <a:rPr dirty="0" u="heavy" sz="28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Inclusion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44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400" spc="-50" b="1">
                <a:latin typeface="Arial"/>
                <a:cs typeface="Arial"/>
              </a:rPr>
              <a:t>Age </a:t>
            </a:r>
            <a:r>
              <a:rPr dirty="0" sz="2400" b="1">
                <a:latin typeface="Arial"/>
                <a:cs typeface="Arial"/>
              </a:rPr>
              <a:t>≥</a:t>
            </a:r>
            <a:r>
              <a:rPr dirty="0" sz="2400" spc="-42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50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400" spc="-25" b="1">
                <a:latin typeface="Arial"/>
                <a:cs typeface="Arial"/>
              </a:rPr>
              <a:t>Documented </a:t>
            </a:r>
            <a:r>
              <a:rPr dirty="0" sz="2400" spc="-95" b="1">
                <a:latin typeface="Arial"/>
                <a:cs typeface="Arial"/>
              </a:rPr>
              <a:t>PAD</a:t>
            </a:r>
            <a:r>
              <a:rPr dirty="0" sz="2400" spc="-305" b="1">
                <a:latin typeface="Arial"/>
                <a:cs typeface="Arial"/>
              </a:rPr>
              <a:t> </a:t>
            </a:r>
            <a:r>
              <a:rPr dirty="0" sz="2400" spc="-40" b="1">
                <a:latin typeface="Arial"/>
                <a:cs typeface="Arial"/>
              </a:rPr>
              <a:t>including:</a:t>
            </a:r>
            <a:endParaRPr sz="2400">
              <a:latin typeface="Arial"/>
              <a:cs typeface="Arial"/>
            </a:endParaRPr>
          </a:p>
          <a:p>
            <a:pPr algn="just" lvl="1" marL="927100" marR="662305" indent="-457834">
              <a:lnSpc>
                <a:spcPct val="102099"/>
              </a:lnSpc>
              <a:spcBef>
                <a:spcPts val="2390"/>
              </a:spcBef>
              <a:buFont typeface="Arial"/>
              <a:buChar char="•"/>
              <a:tabLst>
                <a:tab pos="927735" algn="l"/>
              </a:tabLst>
            </a:pPr>
            <a:r>
              <a:rPr dirty="0" u="heavy" sz="195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Ischemic </a:t>
            </a:r>
            <a:r>
              <a:rPr dirty="0" u="heavy" sz="195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symptoms</a:t>
            </a:r>
            <a:r>
              <a:rPr dirty="0" sz="1950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b="1" i="1">
                <a:latin typeface="Arial"/>
                <a:cs typeface="Arial"/>
              </a:rPr>
              <a:t>(functional  </a:t>
            </a:r>
            <a:r>
              <a:rPr dirty="0" sz="1950" b="1" i="1">
                <a:latin typeface="Arial"/>
                <a:cs typeface="Arial"/>
              </a:rPr>
              <a:t>limitation, rest pain </a:t>
            </a:r>
            <a:r>
              <a:rPr dirty="0" sz="1950" spc="10" b="1" i="1">
                <a:latin typeface="Arial"/>
                <a:cs typeface="Arial"/>
              </a:rPr>
              <a:t>or </a:t>
            </a:r>
            <a:r>
              <a:rPr dirty="0" sz="1950" b="1" i="1">
                <a:latin typeface="Arial"/>
                <a:cs typeface="Arial"/>
              </a:rPr>
              <a:t>ischemic  ulceration)</a:t>
            </a:r>
            <a:r>
              <a:rPr dirty="0" sz="1950" spc="185" b="1" i="1">
                <a:latin typeface="Arial"/>
                <a:cs typeface="Arial"/>
              </a:rPr>
              <a:t> </a:t>
            </a:r>
            <a:r>
              <a:rPr dirty="0" u="heavy" sz="24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lvl="1" marL="927100" indent="-457834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u="heavy" sz="195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Imaging </a:t>
            </a:r>
            <a:r>
              <a:rPr dirty="0" u="heavy" sz="1950" spc="-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evidence</a:t>
            </a:r>
            <a:r>
              <a:rPr dirty="0" sz="1950" spc="-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950" spc="10" b="1" i="1">
                <a:latin typeface="Arial"/>
                <a:cs typeface="Arial"/>
              </a:rPr>
              <a:t>of </a:t>
            </a:r>
            <a:r>
              <a:rPr dirty="0" sz="1950" b="1" i="1">
                <a:latin typeface="Arial"/>
                <a:cs typeface="Arial"/>
              </a:rPr>
              <a:t>occlusion</a:t>
            </a:r>
            <a:r>
              <a:rPr dirty="0" sz="1950" spc="25" b="1" i="1">
                <a:latin typeface="Arial"/>
                <a:cs typeface="Arial"/>
              </a:rPr>
              <a:t> </a:t>
            </a:r>
            <a:r>
              <a:rPr dirty="0" u="heavy" sz="2400" spc="5" b="1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C00000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lvl="1" marL="9271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u="heavy" sz="1950" spc="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Abnormal</a:t>
            </a:r>
            <a:r>
              <a:rPr dirty="0" u="heavy" sz="1950" spc="95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950" spc="20" b="1" i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ABI</a:t>
            </a:r>
            <a:endParaRPr sz="195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C00000"/>
              </a:buClr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469900" marR="53721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2400" spc="-25" b="1">
                <a:latin typeface="Arial"/>
                <a:cs typeface="Arial"/>
              </a:rPr>
              <a:t>Successful </a:t>
            </a:r>
            <a:r>
              <a:rPr dirty="0" sz="2400" spc="-15" b="1">
                <a:latin typeface="Arial"/>
                <a:cs typeface="Arial"/>
              </a:rPr>
              <a:t>lower extremity  revascularization </a:t>
            </a:r>
            <a:r>
              <a:rPr dirty="0" sz="2400" spc="-20" b="1">
                <a:latin typeface="Arial"/>
                <a:cs typeface="Arial"/>
              </a:rPr>
              <a:t>for</a:t>
            </a:r>
            <a:r>
              <a:rPr dirty="0" sz="2400" spc="-43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ischemia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8090" y="748029"/>
            <a:ext cx="5441950" cy="5645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86995">
              <a:lnSpc>
                <a:spcPct val="100000"/>
              </a:lnSpc>
              <a:spcBef>
                <a:spcPts val="125"/>
              </a:spcBef>
            </a:pPr>
            <a:r>
              <a:rPr dirty="0" u="heavy" sz="2800" spc="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Exclusion</a:t>
            </a:r>
            <a:endParaRPr sz="28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spcBef>
                <a:spcPts val="247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50" spc="5" b="1">
                <a:latin typeface="Arial"/>
                <a:cs typeface="Arial"/>
              </a:rPr>
              <a:t>Revascularization </a:t>
            </a:r>
            <a:r>
              <a:rPr dirty="0" sz="1950" spc="10" b="1">
                <a:latin typeface="Arial"/>
                <a:cs typeface="Arial"/>
              </a:rPr>
              <a:t>for</a:t>
            </a:r>
            <a:r>
              <a:rPr dirty="0" sz="1950" spc="-265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asymptomatic</a:t>
            </a:r>
            <a:endParaRPr sz="19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"/>
              </a:spcBef>
            </a:pPr>
            <a:r>
              <a:rPr dirty="0" sz="1950" b="1">
                <a:latin typeface="Arial"/>
                <a:cs typeface="Arial"/>
              </a:rPr>
              <a:t>disease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"/>
              <a:cs typeface="Arial"/>
            </a:endParaRPr>
          </a:p>
          <a:p>
            <a:pPr marL="469900" marR="5080" indent="-457834">
              <a:lnSpc>
                <a:spcPct val="1026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50" spc="5" b="1">
                <a:latin typeface="Arial"/>
                <a:cs typeface="Arial"/>
              </a:rPr>
              <a:t>Recent revascularization </a:t>
            </a:r>
            <a:r>
              <a:rPr dirty="0" sz="1950" b="1">
                <a:latin typeface="Arial"/>
                <a:cs typeface="Arial"/>
              </a:rPr>
              <a:t>(within </a:t>
            </a:r>
            <a:r>
              <a:rPr dirty="0" sz="1950" spc="5" b="1">
                <a:latin typeface="Arial"/>
                <a:cs typeface="Arial"/>
              </a:rPr>
              <a:t>10 </a:t>
            </a:r>
            <a:r>
              <a:rPr dirty="0" sz="1950" spc="10" b="1">
                <a:latin typeface="Arial"/>
                <a:cs typeface="Arial"/>
              </a:rPr>
              <a:t>days)  or </a:t>
            </a:r>
            <a:r>
              <a:rPr dirty="0" sz="1950" spc="-5" b="1">
                <a:latin typeface="Arial"/>
                <a:cs typeface="Arial"/>
              </a:rPr>
              <a:t>ALI </a:t>
            </a:r>
            <a:r>
              <a:rPr dirty="0" sz="1950" spc="10" b="1">
                <a:latin typeface="Arial"/>
                <a:cs typeface="Arial"/>
              </a:rPr>
              <a:t>(2 </a:t>
            </a:r>
            <a:r>
              <a:rPr dirty="0" sz="1950" spc="-5" b="1">
                <a:latin typeface="Arial"/>
                <a:cs typeface="Arial"/>
              </a:rPr>
              <a:t>weeks) </a:t>
            </a:r>
            <a:r>
              <a:rPr dirty="0" sz="1950" spc="10" b="1">
                <a:latin typeface="Arial"/>
                <a:cs typeface="Arial"/>
              </a:rPr>
              <a:t>or </a:t>
            </a:r>
            <a:r>
              <a:rPr dirty="0" sz="1950" spc="5" b="1">
                <a:latin typeface="Arial"/>
                <a:cs typeface="Arial"/>
              </a:rPr>
              <a:t>ACS (30</a:t>
            </a:r>
            <a:r>
              <a:rPr dirty="0" sz="1950" spc="-229" b="1">
                <a:latin typeface="Arial"/>
                <a:cs typeface="Arial"/>
              </a:rPr>
              <a:t> </a:t>
            </a:r>
            <a:r>
              <a:rPr dirty="0" sz="1950" spc="10" b="1">
                <a:latin typeface="Arial"/>
                <a:cs typeface="Arial"/>
              </a:rPr>
              <a:t>days)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50" spc="10" b="1">
                <a:latin typeface="Arial"/>
                <a:cs typeface="Arial"/>
              </a:rPr>
              <a:t>Current </a:t>
            </a:r>
            <a:r>
              <a:rPr dirty="0" sz="1950" b="1">
                <a:latin typeface="Arial"/>
                <a:cs typeface="Arial"/>
              </a:rPr>
              <a:t>major tissue</a:t>
            </a:r>
            <a:r>
              <a:rPr dirty="0" sz="1950" spc="315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loss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469900" marR="508000" indent="-457834">
              <a:lnSpc>
                <a:spcPct val="102699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50" spc="-5" b="1">
                <a:latin typeface="Arial"/>
                <a:cs typeface="Arial"/>
              </a:rPr>
              <a:t>Need </a:t>
            </a:r>
            <a:r>
              <a:rPr dirty="0" sz="1950" spc="10" b="1">
                <a:latin typeface="Arial"/>
                <a:cs typeface="Arial"/>
              </a:rPr>
              <a:t>for </a:t>
            </a:r>
            <a:r>
              <a:rPr dirty="0" sz="1950" b="1">
                <a:latin typeface="Arial"/>
                <a:cs typeface="Arial"/>
              </a:rPr>
              <a:t>antiplatelet </a:t>
            </a:r>
            <a:r>
              <a:rPr dirty="0" sz="1950" spc="10" b="1">
                <a:latin typeface="Arial"/>
                <a:cs typeface="Arial"/>
              </a:rPr>
              <a:t>or </a:t>
            </a:r>
            <a:r>
              <a:rPr dirty="0" sz="1950" b="1">
                <a:latin typeface="Arial"/>
                <a:cs typeface="Arial"/>
              </a:rPr>
              <a:t>anticoagulant  </a:t>
            </a:r>
            <a:r>
              <a:rPr dirty="0" sz="1950" spc="5" b="1">
                <a:latin typeface="Arial"/>
                <a:cs typeface="Arial"/>
              </a:rPr>
              <a:t>other than </a:t>
            </a:r>
            <a:r>
              <a:rPr dirty="0" sz="1950" b="1">
                <a:latin typeface="Arial"/>
                <a:cs typeface="Arial"/>
              </a:rPr>
              <a:t>aspirin </a:t>
            </a:r>
            <a:r>
              <a:rPr dirty="0" sz="1950" spc="5" b="1">
                <a:latin typeface="Arial"/>
                <a:cs typeface="Arial"/>
              </a:rPr>
              <a:t>and/or</a:t>
            </a:r>
            <a:r>
              <a:rPr dirty="0" sz="1950" spc="360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clopidogrel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2050">
              <a:latin typeface="Arial"/>
              <a:cs typeface="Arial"/>
            </a:endParaRPr>
          </a:p>
          <a:p>
            <a:pPr marL="469900" marR="289560" indent="-457834">
              <a:lnSpc>
                <a:spcPct val="102699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50" spc="-5" b="1">
                <a:latin typeface="Arial"/>
                <a:cs typeface="Arial"/>
              </a:rPr>
              <a:t>Need </a:t>
            </a:r>
            <a:r>
              <a:rPr dirty="0" sz="1950" spc="10" b="1">
                <a:latin typeface="Arial"/>
                <a:cs typeface="Arial"/>
              </a:rPr>
              <a:t>for </a:t>
            </a:r>
            <a:r>
              <a:rPr dirty="0" sz="1950" spc="5" b="1">
                <a:latin typeface="Arial"/>
                <a:cs typeface="Arial"/>
              </a:rPr>
              <a:t>long-term </a:t>
            </a:r>
            <a:r>
              <a:rPr dirty="0" sz="1950" spc="-25" b="1">
                <a:latin typeface="Arial"/>
                <a:cs typeface="Arial"/>
              </a:rPr>
              <a:t>DAPT </a:t>
            </a:r>
            <a:r>
              <a:rPr dirty="0" sz="1950" b="1">
                <a:latin typeface="Arial"/>
                <a:cs typeface="Arial"/>
              </a:rPr>
              <a:t>(intended </a:t>
            </a:r>
            <a:r>
              <a:rPr dirty="0" sz="1950" spc="15" b="1">
                <a:latin typeface="Arial"/>
                <a:cs typeface="Arial"/>
              </a:rPr>
              <a:t>&gt; 6  </a:t>
            </a:r>
            <a:r>
              <a:rPr dirty="0" sz="1950" spc="5" b="1">
                <a:latin typeface="Arial"/>
                <a:cs typeface="Arial"/>
              </a:rPr>
              <a:t>months)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100">
              <a:latin typeface="Arial"/>
              <a:cs typeface="Arial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 sz="1950" spc="-5" b="1">
                <a:latin typeface="Arial"/>
                <a:cs typeface="Arial"/>
              </a:rPr>
              <a:t>High </a:t>
            </a:r>
            <a:r>
              <a:rPr dirty="0" sz="1950" spc="5" b="1">
                <a:latin typeface="Arial"/>
                <a:cs typeface="Arial"/>
              </a:rPr>
              <a:t>risk </a:t>
            </a:r>
            <a:r>
              <a:rPr dirty="0" sz="1950" spc="10" b="1">
                <a:latin typeface="Arial"/>
                <a:cs typeface="Arial"/>
              </a:rPr>
              <a:t>for </a:t>
            </a:r>
            <a:r>
              <a:rPr dirty="0" sz="1950" b="1">
                <a:latin typeface="Arial"/>
                <a:cs typeface="Arial"/>
              </a:rPr>
              <a:t>bleeding</a:t>
            </a:r>
            <a:r>
              <a:rPr dirty="0" sz="1950" spc="355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(significant</a:t>
            </a:r>
            <a:endParaRPr sz="195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65"/>
              </a:spcBef>
            </a:pPr>
            <a:r>
              <a:rPr dirty="0" sz="1950" b="1">
                <a:latin typeface="Arial"/>
                <a:cs typeface="Arial"/>
              </a:rPr>
              <a:t>bleeding </a:t>
            </a:r>
            <a:r>
              <a:rPr dirty="0" sz="1950" spc="5" b="1">
                <a:latin typeface="Arial"/>
                <a:cs typeface="Arial"/>
              </a:rPr>
              <a:t>in </a:t>
            </a:r>
            <a:r>
              <a:rPr dirty="0" sz="1950" b="1">
                <a:latin typeface="Arial"/>
                <a:cs typeface="Arial"/>
              </a:rPr>
              <a:t>last </a:t>
            </a:r>
            <a:r>
              <a:rPr dirty="0" sz="1950" spc="15" b="1">
                <a:latin typeface="Arial"/>
                <a:cs typeface="Arial"/>
              </a:rPr>
              <a:t>6 </a:t>
            </a:r>
            <a:r>
              <a:rPr dirty="0" sz="1950" spc="5" b="1">
                <a:latin typeface="Arial"/>
                <a:cs typeface="Arial"/>
              </a:rPr>
              <a:t>months, prior stroke</a:t>
            </a:r>
            <a:r>
              <a:rPr dirty="0" sz="1950" spc="35" b="1">
                <a:latin typeface="Arial"/>
                <a:cs typeface="Arial"/>
              </a:rPr>
              <a:t> </a:t>
            </a:r>
            <a:r>
              <a:rPr dirty="0" sz="1950" spc="10" b="1">
                <a:latin typeface="Arial"/>
                <a:cs typeface="Arial"/>
              </a:rPr>
              <a:t>or</a:t>
            </a:r>
            <a:endParaRPr sz="1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5543" y="6370954"/>
            <a:ext cx="3074035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5" b="1">
                <a:latin typeface="Arial"/>
                <a:cs typeface="Arial"/>
              </a:rPr>
              <a:t>other high-risk</a:t>
            </a:r>
            <a:r>
              <a:rPr dirty="0" sz="1950" spc="135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condition)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68240" y="108648"/>
            <a:ext cx="225996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10"/>
              <a:t>Ou</a:t>
            </a:r>
            <a:r>
              <a:rPr dirty="0" sz="3600"/>
              <a:t>t</a:t>
            </a:r>
            <a:r>
              <a:rPr dirty="0" sz="3600" spc="-25"/>
              <a:t>c</a:t>
            </a:r>
            <a:r>
              <a:rPr dirty="0" sz="3600" spc="10"/>
              <a:t>o</a:t>
            </a:r>
            <a:r>
              <a:rPr dirty="0" sz="3600" spc="-25"/>
              <a:t>me</a:t>
            </a:r>
            <a:r>
              <a:rPr dirty="0" sz="3600"/>
              <a:t>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8657" y="532447"/>
            <a:ext cx="11874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2400" spc="-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ff</a:t>
            </a:r>
            <a:r>
              <a:rPr dirty="0" u="heavy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i</a:t>
            </a:r>
            <a:r>
              <a:rPr dirty="0" u="heavy" sz="2400" spc="-2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c</a:t>
            </a:r>
            <a:r>
              <a:rPr dirty="0" u="heavy" sz="2400" spc="-1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ac</a:t>
            </a:r>
            <a:r>
              <a:rPr dirty="0" u="heavy" sz="24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6175" y="898588"/>
            <a:ext cx="8727440" cy="633095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70"/>
              </a:spcBef>
            </a:pPr>
            <a:r>
              <a:rPr dirty="0" u="heavy" sz="1950" spc="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Primary</a:t>
            </a:r>
            <a:r>
              <a:rPr dirty="0" sz="1950" spc="5" b="1">
                <a:latin typeface="Arial"/>
                <a:cs typeface="Arial"/>
              </a:rPr>
              <a:t>: </a:t>
            </a:r>
            <a:r>
              <a:rPr dirty="0" sz="1950" b="1">
                <a:latin typeface="Arial"/>
                <a:cs typeface="Arial"/>
              </a:rPr>
              <a:t>acute limb </a:t>
            </a:r>
            <a:r>
              <a:rPr dirty="0" sz="1950" spc="-5" b="1">
                <a:latin typeface="Arial"/>
                <a:cs typeface="Arial"/>
              </a:rPr>
              <a:t>ischemia (ALI), </a:t>
            </a:r>
            <a:r>
              <a:rPr dirty="0" sz="1950" b="1">
                <a:latin typeface="Arial"/>
                <a:cs typeface="Arial"/>
              </a:rPr>
              <a:t>major amputation </a:t>
            </a:r>
            <a:r>
              <a:rPr dirty="0" sz="1950" spc="5" b="1">
                <a:latin typeface="Arial"/>
                <a:cs typeface="Arial"/>
              </a:rPr>
              <a:t>for </a:t>
            </a:r>
            <a:r>
              <a:rPr dirty="0" sz="1950" b="1">
                <a:latin typeface="Arial"/>
                <a:cs typeface="Arial"/>
              </a:rPr>
              <a:t>vascular cause  </a:t>
            </a:r>
            <a:r>
              <a:rPr dirty="0" sz="1950" spc="5" b="1">
                <a:latin typeface="Arial"/>
                <a:cs typeface="Arial"/>
              </a:rPr>
              <a:t>(amputation), myocardial infarction </a:t>
            </a:r>
            <a:r>
              <a:rPr dirty="0" sz="1950" spc="25" b="1">
                <a:latin typeface="Arial"/>
                <a:cs typeface="Arial"/>
              </a:rPr>
              <a:t>(MI), </a:t>
            </a:r>
            <a:r>
              <a:rPr dirty="0" sz="1950" b="1">
                <a:latin typeface="Arial"/>
                <a:cs typeface="Arial"/>
              </a:rPr>
              <a:t>ischemic </a:t>
            </a:r>
            <a:r>
              <a:rPr dirty="0" sz="1950" spc="5" b="1">
                <a:latin typeface="Arial"/>
                <a:cs typeface="Arial"/>
              </a:rPr>
              <a:t>stroke </a:t>
            </a:r>
            <a:r>
              <a:rPr dirty="0" sz="1950" spc="10" b="1">
                <a:latin typeface="Arial"/>
                <a:cs typeface="Arial"/>
              </a:rPr>
              <a:t>or </a:t>
            </a:r>
            <a:r>
              <a:rPr dirty="0" sz="1950" spc="20" b="1">
                <a:latin typeface="Arial"/>
                <a:cs typeface="Arial"/>
              </a:rPr>
              <a:t>CV</a:t>
            </a:r>
            <a:r>
              <a:rPr dirty="0" sz="1950" spc="-270" b="1">
                <a:latin typeface="Arial"/>
                <a:cs typeface="Arial"/>
              </a:rPr>
              <a:t> </a:t>
            </a:r>
            <a:r>
              <a:rPr dirty="0" sz="1950" spc="5" b="1">
                <a:latin typeface="Arial"/>
                <a:cs typeface="Arial"/>
              </a:rPr>
              <a:t>death</a:t>
            </a:r>
            <a:endParaRPr sz="19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6175" y="1783397"/>
            <a:ext cx="277876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Secondary</a:t>
            </a:r>
            <a:r>
              <a:rPr dirty="0" u="heavy" sz="1800" spc="-6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18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(hierarchical)</a:t>
            </a:r>
            <a:r>
              <a:rPr dirty="0" sz="1800" b="1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446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pc="-20"/>
              <a:t>ALI, </a:t>
            </a:r>
            <a:r>
              <a:rPr dirty="0" spc="-10"/>
              <a:t>amputation, MI, ischemic </a:t>
            </a:r>
            <a:r>
              <a:rPr dirty="0"/>
              <a:t>stroke </a:t>
            </a:r>
            <a:r>
              <a:rPr dirty="0" spc="-10"/>
              <a:t>or </a:t>
            </a:r>
            <a:r>
              <a:rPr dirty="0" u="heavy" spc="-5">
                <a:uFill>
                  <a:solidFill>
                    <a:srgbClr val="000000"/>
                  </a:solidFill>
                </a:uFill>
              </a:rPr>
              <a:t>coronary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heart</a:t>
            </a:r>
            <a:r>
              <a:rPr dirty="0" u="heavy" spc="240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death</a:t>
            </a: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u="heavy" spc="-10">
                <a:uFill>
                  <a:solidFill>
                    <a:srgbClr val="000000"/>
                  </a:solidFill>
                </a:uFill>
              </a:rPr>
              <a:t>Unplanned </a:t>
            </a:r>
            <a:r>
              <a:rPr dirty="0" u="heavy" spc="-15">
                <a:uFill>
                  <a:solidFill>
                    <a:srgbClr val="000000"/>
                  </a:solidFill>
                </a:uFill>
              </a:rPr>
              <a:t>index </a:t>
            </a:r>
            <a:r>
              <a:rPr dirty="0" u="heavy" spc="-25">
                <a:uFill>
                  <a:solidFill>
                    <a:srgbClr val="000000"/>
                  </a:solidFill>
                </a:uFill>
              </a:rPr>
              <a:t>limb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revascularization </a:t>
            </a:r>
            <a:r>
              <a:rPr dirty="0" u="heavy" spc="-10">
                <a:uFill>
                  <a:solidFill>
                    <a:srgbClr val="000000"/>
                  </a:solidFill>
                </a:uFill>
              </a:rPr>
              <a:t>for</a:t>
            </a:r>
            <a:r>
              <a:rPr dirty="0" u="heavy" spc="14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0000"/>
                  </a:solidFill>
                </a:uFill>
              </a:rPr>
              <a:t>ischemia</a:t>
            </a: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u="heavy">
                <a:uFill>
                  <a:solidFill>
                    <a:srgbClr val="000000"/>
                  </a:solidFill>
                </a:uFill>
              </a:rPr>
              <a:t>Vascular </a:t>
            </a:r>
            <a:r>
              <a:rPr dirty="0" u="heavy" spc="-10">
                <a:uFill>
                  <a:solidFill>
                    <a:srgbClr val="000000"/>
                  </a:solidFill>
                </a:uFill>
              </a:rPr>
              <a:t>hospitalization</a:t>
            </a:r>
            <a:r>
              <a:rPr dirty="0" spc="-10"/>
              <a:t> for </a:t>
            </a:r>
            <a:r>
              <a:rPr dirty="0" spc="-5"/>
              <a:t>a coronary </a:t>
            </a:r>
            <a:r>
              <a:rPr dirty="0" spc="-10"/>
              <a:t>or </a:t>
            </a:r>
            <a:r>
              <a:rPr dirty="0" spc="-5"/>
              <a:t>peripheral </a:t>
            </a:r>
            <a:r>
              <a:rPr dirty="0"/>
              <a:t>event </a:t>
            </a:r>
            <a:r>
              <a:rPr dirty="0" spc="-10"/>
              <a:t>of </a:t>
            </a:r>
            <a:r>
              <a:rPr dirty="0" spc="-15"/>
              <a:t>thrombotic</a:t>
            </a:r>
            <a:r>
              <a:rPr dirty="0" spc="-165"/>
              <a:t> </a:t>
            </a:r>
            <a:r>
              <a:rPr dirty="0" spc="-5"/>
              <a:t>nature</a:t>
            </a:r>
          </a:p>
          <a:p>
            <a:pPr marL="469900" indent="-457834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pc="-25"/>
              <a:t>ALI, </a:t>
            </a:r>
            <a:r>
              <a:rPr dirty="0" spc="-15"/>
              <a:t>amputation, </a:t>
            </a:r>
            <a:r>
              <a:rPr dirty="0" spc="-10"/>
              <a:t>MI, ischemic </a:t>
            </a:r>
            <a:r>
              <a:rPr dirty="0"/>
              <a:t>stroke </a:t>
            </a:r>
            <a:r>
              <a:rPr dirty="0" spc="-15"/>
              <a:t>or </a:t>
            </a:r>
            <a:r>
              <a:rPr dirty="0" u="heavy" spc="-5">
                <a:uFill>
                  <a:solidFill>
                    <a:srgbClr val="000000"/>
                  </a:solidFill>
                </a:uFill>
              </a:rPr>
              <a:t>all-cause</a:t>
            </a:r>
            <a:r>
              <a:rPr dirty="0" u="heavy" spc="28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0000"/>
                  </a:solidFill>
                </a:uFill>
              </a:rPr>
              <a:t>mortality</a:t>
            </a: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pc="-20"/>
              <a:t>ALI, </a:t>
            </a:r>
            <a:r>
              <a:rPr dirty="0" spc="-10"/>
              <a:t>amputation, MI, </a:t>
            </a:r>
            <a:r>
              <a:rPr dirty="0" u="heavy" spc="-5">
                <a:uFill>
                  <a:solidFill>
                    <a:srgbClr val="000000"/>
                  </a:solidFill>
                </a:uFill>
              </a:rPr>
              <a:t>all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stroke</a:t>
            </a:r>
            <a:r>
              <a:rPr dirty="0"/>
              <a:t> </a:t>
            </a:r>
            <a:r>
              <a:rPr dirty="0" spc="-10"/>
              <a:t>or </a:t>
            </a:r>
            <a:r>
              <a:rPr dirty="0" spc="5"/>
              <a:t>CV</a:t>
            </a:r>
            <a:r>
              <a:rPr dirty="0" spc="210"/>
              <a:t> </a:t>
            </a:r>
            <a:r>
              <a:rPr dirty="0"/>
              <a:t>death</a:t>
            </a: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pc="-10"/>
              <a:t>All-cause</a:t>
            </a:r>
            <a:r>
              <a:rPr dirty="0" spc="50"/>
              <a:t> </a:t>
            </a:r>
            <a:r>
              <a:rPr dirty="0" spc="-10"/>
              <a:t>mortality</a:t>
            </a:r>
          </a:p>
          <a:p>
            <a:pPr marL="469900" indent="-457834">
              <a:lnSpc>
                <a:spcPct val="100000"/>
              </a:lnSpc>
              <a:spcBef>
                <a:spcPts val="120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dirty="0" spc="-10"/>
              <a:t>Venous</a:t>
            </a:r>
            <a:r>
              <a:rPr dirty="0" spc="50"/>
              <a:t> </a:t>
            </a:r>
            <a:r>
              <a:rPr dirty="0" spc="-15"/>
              <a:t>thromboembolism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8657" y="5109527"/>
            <a:ext cx="6132830" cy="124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Safety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35"/>
              </a:spcBef>
            </a:pPr>
            <a:r>
              <a:rPr dirty="0" u="heavy" sz="195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Principal</a:t>
            </a:r>
            <a:r>
              <a:rPr dirty="0" sz="1950" spc="-5" b="1">
                <a:latin typeface="Arial"/>
                <a:cs typeface="Arial"/>
              </a:rPr>
              <a:t>: </a:t>
            </a:r>
            <a:r>
              <a:rPr dirty="0" sz="1950" spc="45" b="1">
                <a:latin typeface="Arial"/>
                <a:cs typeface="Arial"/>
              </a:rPr>
              <a:t>TIMI </a:t>
            </a:r>
            <a:r>
              <a:rPr dirty="0" sz="1950" b="1">
                <a:latin typeface="Arial"/>
                <a:cs typeface="Arial"/>
              </a:rPr>
              <a:t>major</a:t>
            </a:r>
            <a:r>
              <a:rPr dirty="0" sz="1950" spc="180" b="1">
                <a:latin typeface="Arial"/>
                <a:cs typeface="Arial"/>
              </a:rPr>
              <a:t> </a:t>
            </a:r>
            <a:r>
              <a:rPr dirty="0" sz="1950" b="1">
                <a:latin typeface="Arial"/>
                <a:cs typeface="Arial"/>
              </a:rPr>
              <a:t>bleeding</a:t>
            </a:r>
            <a:endParaRPr sz="1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dirty="0" u="heavy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Secondary</a:t>
            </a:r>
            <a:r>
              <a:rPr dirty="0" sz="1800" spc="-5" b="1">
                <a:latin typeface="Arial"/>
                <a:cs typeface="Arial"/>
              </a:rPr>
              <a:t>: </a:t>
            </a:r>
            <a:r>
              <a:rPr dirty="0" sz="1800" spc="-10" b="1">
                <a:latin typeface="Arial"/>
                <a:cs typeface="Arial"/>
              </a:rPr>
              <a:t>ISTH </a:t>
            </a:r>
            <a:r>
              <a:rPr dirty="0" sz="1800" spc="-5" b="1">
                <a:latin typeface="Arial"/>
                <a:cs typeface="Arial"/>
              </a:rPr>
              <a:t>major </a:t>
            </a:r>
            <a:r>
              <a:rPr dirty="0" sz="1800" spc="-10" b="1">
                <a:latin typeface="Arial"/>
                <a:cs typeface="Arial"/>
              </a:rPr>
              <a:t>bleeding, </a:t>
            </a:r>
            <a:r>
              <a:rPr dirty="0" sz="1800" spc="-20" b="1">
                <a:latin typeface="Arial"/>
                <a:cs typeface="Arial"/>
              </a:rPr>
              <a:t>BARC </a:t>
            </a:r>
            <a:r>
              <a:rPr dirty="0" sz="1800" spc="5" b="1">
                <a:latin typeface="Arial"/>
                <a:cs typeface="Arial"/>
              </a:rPr>
              <a:t>3b </a:t>
            </a:r>
            <a:r>
              <a:rPr dirty="0" sz="1800" spc="-10" b="1">
                <a:latin typeface="Arial"/>
                <a:cs typeface="Arial"/>
              </a:rPr>
              <a:t>or</a:t>
            </a:r>
            <a:r>
              <a:rPr dirty="0" sz="1800" spc="17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above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39644" y="6581457"/>
            <a:ext cx="6754495" cy="2362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50" b="1" i="1">
                <a:latin typeface="Arial"/>
                <a:cs typeface="Arial"/>
              </a:rPr>
              <a:t>CPC </a:t>
            </a:r>
            <a:r>
              <a:rPr dirty="0" sz="1350" spc="-10" b="1" i="1">
                <a:latin typeface="Arial"/>
                <a:cs typeface="Arial"/>
              </a:rPr>
              <a:t>Clinical </a:t>
            </a:r>
            <a:r>
              <a:rPr dirty="0" sz="1350" spc="20" b="1" i="1">
                <a:latin typeface="Arial"/>
                <a:cs typeface="Arial"/>
              </a:rPr>
              <a:t>Events </a:t>
            </a:r>
            <a:r>
              <a:rPr dirty="0" sz="1350" spc="5" b="1" i="1">
                <a:latin typeface="Arial"/>
                <a:cs typeface="Arial"/>
              </a:rPr>
              <a:t>Committee </a:t>
            </a:r>
            <a:r>
              <a:rPr dirty="0" sz="1350" b="1" i="1">
                <a:latin typeface="Arial"/>
                <a:cs typeface="Arial"/>
              </a:rPr>
              <a:t>(CEC) </a:t>
            </a:r>
            <a:r>
              <a:rPr dirty="0" sz="1350" spc="5" b="1" i="1">
                <a:latin typeface="Arial"/>
                <a:cs typeface="Arial"/>
              </a:rPr>
              <a:t>adjudicated </a:t>
            </a:r>
            <a:r>
              <a:rPr dirty="0" sz="1350" spc="-15" b="1" i="1">
                <a:latin typeface="Arial"/>
                <a:cs typeface="Arial"/>
              </a:rPr>
              <a:t>all </a:t>
            </a:r>
            <a:r>
              <a:rPr dirty="0" sz="1350" spc="10" b="1" i="1">
                <a:latin typeface="Arial"/>
                <a:cs typeface="Arial"/>
              </a:rPr>
              <a:t>efficacy </a:t>
            </a:r>
            <a:r>
              <a:rPr dirty="0" sz="1350" b="1" i="1">
                <a:latin typeface="Arial"/>
                <a:cs typeface="Arial"/>
              </a:rPr>
              <a:t>and </a:t>
            </a:r>
            <a:r>
              <a:rPr dirty="0" sz="1350" spc="15" b="1" i="1">
                <a:latin typeface="Arial"/>
                <a:cs typeface="Arial"/>
              </a:rPr>
              <a:t>safety</a:t>
            </a:r>
            <a:r>
              <a:rPr dirty="0" sz="1350" spc="55" b="1" i="1">
                <a:latin typeface="Arial"/>
                <a:cs typeface="Arial"/>
              </a:rPr>
              <a:t> </a:t>
            </a:r>
            <a:r>
              <a:rPr dirty="0" sz="1350" spc="20" b="1" i="1">
                <a:latin typeface="Arial"/>
                <a:cs typeface="Arial"/>
              </a:rPr>
              <a:t>events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51795" y="6550025"/>
            <a:ext cx="10223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15">
                <a:latin typeface="Arial"/>
                <a:cs typeface="Arial"/>
              </a:rPr>
              <a:t>8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37025" y="108648"/>
            <a:ext cx="391477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/>
              <a:t>Trial</a:t>
            </a:r>
            <a:r>
              <a:rPr dirty="0" sz="3600" spc="-95"/>
              <a:t> </a:t>
            </a:r>
            <a:r>
              <a:rPr dirty="0" sz="3600"/>
              <a:t>Organization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152890" y="1311211"/>
            <a:ext cx="1779270" cy="5753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Manesh </a:t>
            </a:r>
            <a:r>
              <a:rPr dirty="0" sz="1800" spc="5" b="1">
                <a:latin typeface="Arial"/>
                <a:cs typeface="Arial"/>
              </a:rPr>
              <a:t>R.</a:t>
            </a:r>
            <a:r>
              <a:rPr dirty="0" sz="1800" spc="-155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Patel  </a:t>
            </a:r>
            <a:r>
              <a:rPr dirty="0" sz="1800" spc="-10" b="1">
                <a:latin typeface="Arial"/>
                <a:cs typeface="Arial"/>
              </a:rPr>
              <a:t>Fabrizio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Fanelli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9292" y="761936"/>
            <a:ext cx="2489200" cy="13989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Executive 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Committee  </a:t>
            </a:r>
            <a:r>
              <a:rPr dirty="0" sz="1800" spc="-10" b="1">
                <a:latin typeface="Arial"/>
                <a:cs typeface="Arial"/>
              </a:rPr>
              <a:t>William </a:t>
            </a:r>
            <a:r>
              <a:rPr dirty="0" sz="1800" spc="5" b="1">
                <a:latin typeface="Arial"/>
                <a:cs typeface="Arial"/>
              </a:rPr>
              <a:t>R. </a:t>
            </a:r>
            <a:r>
              <a:rPr dirty="0" sz="1800" b="1">
                <a:latin typeface="Arial"/>
                <a:cs typeface="Arial"/>
              </a:rPr>
              <a:t>Hiatt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(Chair)  </a:t>
            </a:r>
            <a:r>
              <a:rPr dirty="0" sz="1800" spc="5" b="1">
                <a:latin typeface="Arial"/>
                <a:cs typeface="Arial"/>
              </a:rPr>
              <a:t>Marc </a:t>
            </a:r>
            <a:r>
              <a:rPr dirty="0" sz="1800" spc="-120" b="1">
                <a:latin typeface="Arial"/>
                <a:cs typeface="Arial"/>
              </a:rPr>
              <a:t>P.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Bonaca</a:t>
            </a:r>
            <a:endParaRPr sz="1800">
              <a:latin typeface="Arial"/>
              <a:cs typeface="Arial"/>
            </a:endParaRPr>
          </a:p>
          <a:p>
            <a:pPr marL="12700" marR="90170">
              <a:lnSpc>
                <a:spcPct val="100000"/>
              </a:lnSpc>
              <a:spcBef>
                <a:spcPts val="10"/>
              </a:spcBef>
            </a:pPr>
            <a:r>
              <a:rPr dirty="0" sz="1800" spc="-5" b="1">
                <a:latin typeface="Arial"/>
                <a:cs typeface="Arial"/>
              </a:rPr>
              <a:t>Eike </a:t>
            </a:r>
            <a:r>
              <a:rPr dirty="0" sz="1800" b="1">
                <a:latin typeface="Arial"/>
                <a:cs typeface="Arial"/>
              </a:rPr>
              <a:t>Sebastian</a:t>
            </a:r>
            <a:r>
              <a:rPr dirty="0" sz="1800" spc="-7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Debus  </a:t>
            </a:r>
            <a:r>
              <a:rPr dirty="0" sz="1800" spc="-20" b="1">
                <a:latin typeface="Arial"/>
                <a:cs typeface="Arial"/>
              </a:rPr>
              <a:t>Lloyd </a:t>
            </a:r>
            <a:r>
              <a:rPr dirty="0" sz="1800" spc="-120" b="1">
                <a:latin typeface="Arial"/>
                <a:cs typeface="Arial"/>
              </a:rPr>
              <a:t>P.</a:t>
            </a:r>
            <a:r>
              <a:rPr dirty="0" sz="1800" spc="10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Haskell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64150" y="1036637"/>
            <a:ext cx="3623310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Rupert M. Bauersachs</a:t>
            </a:r>
            <a:r>
              <a:rPr dirty="0" sz="1800" spc="-9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(Co-Chair)  </a:t>
            </a:r>
            <a:r>
              <a:rPr dirty="0" sz="1800" spc="-15" b="1">
                <a:latin typeface="Arial"/>
                <a:cs typeface="Arial"/>
              </a:rPr>
              <a:t>Sonia </a:t>
            </a:r>
            <a:r>
              <a:rPr dirty="0" sz="1800" b="1">
                <a:latin typeface="Arial"/>
                <a:cs typeface="Arial"/>
              </a:rPr>
              <a:t>S.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15" b="1">
                <a:latin typeface="Arial"/>
                <a:cs typeface="Arial"/>
              </a:rPr>
              <a:t>Anand</a:t>
            </a:r>
            <a:endParaRPr sz="1800">
              <a:latin typeface="Arial"/>
              <a:cs typeface="Arial"/>
            </a:endParaRPr>
          </a:p>
          <a:p>
            <a:pPr marL="12700" marR="1581785">
              <a:lnSpc>
                <a:spcPct val="100000"/>
              </a:lnSpc>
              <a:spcBef>
                <a:spcPts val="5"/>
              </a:spcBef>
            </a:pPr>
            <a:r>
              <a:rPr dirty="0" sz="1800" spc="5" b="1">
                <a:latin typeface="Arial"/>
                <a:cs typeface="Arial"/>
              </a:rPr>
              <a:t>Mark R. </a:t>
            </a:r>
            <a:r>
              <a:rPr dirty="0" sz="1800" b="1">
                <a:latin typeface="Arial"/>
                <a:cs typeface="Arial"/>
              </a:rPr>
              <a:t>Nehler  Scott </a:t>
            </a:r>
            <a:r>
              <a:rPr dirty="0" sz="1800" spc="5" b="1">
                <a:latin typeface="Arial"/>
                <a:cs typeface="Arial"/>
              </a:rPr>
              <a:t>D.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Berkowitz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292" y="2562859"/>
            <a:ext cx="10730865" cy="4177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CPC Clinical</a:t>
            </a:r>
            <a:r>
              <a:rPr dirty="0" sz="1800" spc="15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Research</a:t>
            </a:r>
            <a:endParaRPr sz="1800">
              <a:latin typeface="Arial"/>
              <a:cs typeface="Arial"/>
            </a:endParaRPr>
          </a:p>
          <a:p>
            <a:pPr marL="12700" marR="367030">
              <a:lnSpc>
                <a:spcPct val="100000"/>
              </a:lnSpc>
            </a:pPr>
            <a:r>
              <a:rPr dirty="0" sz="1800" spc="5" b="1">
                <a:latin typeface="Arial"/>
                <a:cs typeface="Arial"/>
              </a:rPr>
              <a:t>Warren </a:t>
            </a:r>
            <a:r>
              <a:rPr dirty="0" sz="1800" spc="10" b="1">
                <a:latin typeface="Arial"/>
                <a:cs typeface="Arial"/>
              </a:rPr>
              <a:t>H. </a:t>
            </a:r>
            <a:r>
              <a:rPr dirty="0" sz="1800" b="1">
                <a:latin typeface="Arial"/>
                <a:cs typeface="Arial"/>
              </a:rPr>
              <a:t>Capell </a:t>
            </a:r>
            <a:r>
              <a:rPr dirty="0" sz="1800" spc="-10" b="1">
                <a:latin typeface="Arial"/>
                <a:cs typeface="Arial"/>
              </a:rPr>
              <a:t>(ICAC </a:t>
            </a:r>
            <a:r>
              <a:rPr dirty="0" sz="1800" b="1">
                <a:latin typeface="Arial"/>
                <a:cs typeface="Arial"/>
              </a:rPr>
              <a:t>Chair), </a:t>
            </a:r>
            <a:r>
              <a:rPr dirty="0" sz="1800" spc="-5" b="1">
                <a:latin typeface="Arial"/>
                <a:cs typeface="Arial"/>
              </a:rPr>
              <a:t>Jennifer </a:t>
            </a:r>
            <a:r>
              <a:rPr dirty="0" sz="1800" spc="-10" b="1">
                <a:latin typeface="Arial"/>
                <a:cs typeface="Arial"/>
              </a:rPr>
              <a:t>Armstrong (ICAC </a:t>
            </a:r>
            <a:r>
              <a:rPr dirty="0" sz="1800" spc="-5" b="1">
                <a:latin typeface="Arial"/>
                <a:cs typeface="Arial"/>
              </a:rPr>
              <a:t>Member), </a:t>
            </a:r>
            <a:r>
              <a:rPr dirty="0" sz="1800" b="1">
                <a:latin typeface="Arial"/>
                <a:cs typeface="Arial"/>
              </a:rPr>
              <a:t>Natalia </a:t>
            </a:r>
            <a:r>
              <a:rPr dirty="0" sz="1800" spc="-5" b="1">
                <a:latin typeface="Arial"/>
                <a:cs typeface="Arial"/>
              </a:rPr>
              <a:t>Glebova, </a:t>
            </a:r>
            <a:r>
              <a:rPr dirty="0" sz="1800" spc="-10" b="1">
                <a:latin typeface="Arial"/>
                <a:cs typeface="Arial"/>
              </a:rPr>
              <a:t>(ICAC  </a:t>
            </a:r>
            <a:r>
              <a:rPr dirty="0" sz="1800" spc="-5" b="1">
                <a:latin typeface="Arial"/>
                <a:cs typeface="Arial"/>
              </a:rPr>
              <a:t>Member), </a:t>
            </a:r>
            <a:r>
              <a:rPr dirty="0" sz="1800" spc="-10" b="1">
                <a:latin typeface="Arial"/>
                <a:cs typeface="Arial"/>
              </a:rPr>
              <a:t>Connie </a:t>
            </a:r>
            <a:r>
              <a:rPr dirty="0" sz="1800" spc="10" b="1">
                <a:latin typeface="Arial"/>
                <a:cs typeface="Arial"/>
              </a:rPr>
              <a:t>N. Hess </a:t>
            </a:r>
            <a:r>
              <a:rPr dirty="0" sz="1800" spc="-10" b="1">
                <a:latin typeface="Arial"/>
                <a:cs typeface="Arial"/>
              </a:rPr>
              <a:t>(ICAC </a:t>
            </a:r>
            <a:r>
              <a:rPr dirty="0" sz="1800" spc="-5" b="1">
                <a:latin typeface="Arial"/>
                <a:cs typeface="Arial"/>
              </a:rPr>
              <a:t>Member), </a:t>
            </a:r>
            <a:r>
              <a:rPr dirty="0" sz="1800" b="1">
                <a:latin typeface="Arial"/>
                <a:cs typeface="Arial"/>
              </a:rPr>
              <a:t>Mori Krantz </a:t>
            </a:r>
            <a:r>
              <a:rPr dirty="0" sz="1800" spc="-10" b="1">
                <a:latin typeface="Arial"/>
                <a:cs typeface="Arial"/>
              </a:rPr>
              <a:t>(ICAC </a:t>
            </a:r>
            <a:r>
              <a:rPr dirty="0" sz="1800" spc="-5" b="1">
                <a:latin typeface="Arial"/>
                <a:cs typeface="Arial"/>
              </a:rPr>
              <a:t>Member), Cecilia Low-Wang </a:t>
            </a:r>
            <a:r>
              <a:rPr dirty="0" sz="1800" spc="-10" b="1">
                <a:latin typeface="Arial"/>
                <a:cs typeface="Arial"/>
              </a:rPr>
              <a:t>(ICAC  </a:t>
            </a:r>
            <a:r>
              <a:rPr dirty="0" sz="1800" spc="-5" b="1">
                <a:latin typeface="Arial"/>
                <a:cs typeface="Arial"/>
              </a:rPr>
              <a:t>Member), </a:t>
            </a:r>
            <a:r>
              <a:rPr dirty="0" sz="1800" spc="-10" b="1">
                <a:latin typeface="Arial"/>
                <a:cs typeface="Arial"/>
              </a:rPr>
              <a:t>Lisa </a:t>
            </a:r>
            <a:r>
              <a:rPr dirty="0" sz="1800" spc="-5" b="1">
                <a:latin typeface="Arial"/>
                <a:cs typeface="Arial"/>
              </a:rPr>
              <a:t>Cox </a:t>
            </a:r>
            <a:r>
              <a:rPr dirty="0" sz="1800" b="1">
                <a:latin typeface="Arial"/>
                <a:cs typeface="Arial"/>
              </a:rPr>
              <a:t>(Executive </a:t>
            </a:r>
            <a:r>
              <a:rPr dirty="0" sz="1800" spc="5" b="1">
                <a:latin typeface="Arial"/>
                <a:cs typeface="Arial"/>
              </a:rPr>
              <a:t>Project </a:t>
            </a:r>
            <a:r>
              <a:rPr dirty="0" sz="1800" b="1">
                <a:latin typeface="Arial"/>
                <a:cs typeface="Arial"/>
              </a:rPr>
              <a:t>Manager), </a:t>
            </a:r>
            <a:r>
              <a:rPr dirty="0" sz="1800" spc="-5" b="1">
                <a:latin typeface="Arial"/>
                <a:cs typeface="Arial"/>
              </a:rPr>
              <a:t>Nicole </a:t>
            </a:r>
            <a:r>
              <a:rPr dirty="0" sz="1800" spc="5" b="1">
                <a:latin typeface="Arial"/>
                <a:cs typeface="Arial"/>
              </a:rPr>
              <a:t>Jaeger (Project </a:t>
            </a:r>
            <a:r>
              <a:rPr dirty="0" sz="1800" b="1">
                <a:latin typeface="Arial"/>
                <a:cs typeface="Arial"/>
              </a:rPr>
              <a:t>Manager), </a:t>
            </a:r>
            <a:r>
              <a:rPr dirty="0" sz="1800" spc="-10" b="1">
                <a:latin typeface="Arial"/>
                <a:cs typeface="Arial"/>
              </a:rPr>
              <a:t>Robin </a:t>
            </a:r>
            <a:r>
              <a:rPr dirty="0" sz="1800" b="1">
                <a:latin typeface="Arial"/>
                <a:cs typeface="Arial"/>
              </a:rPr>
              <a:t>White  </a:t>
            </a:r>
            <a:r>
              <a:rPr dirty="0" sz="1800" spc="-10" b="1">
                <a:latin typeface="Arial"/>
                <a:cs typeface="Arial"/>
              </a:rPr>
              <a:t>(Director, </a:t>
            </a:r>
            <a:r>
              <a:rPr dirty="0" sz="1800" spc="-5" b="1">
                <a:latin typeface="Arial"/>
                <a:cs typeface="Arial"/>
              </a:rPr>
              <a:t>Biostatistics and </a:t>
            </a:r>
            <a:r>
              <a:rPr dirty="0" sz="1800" spc="-10" b="1">
                <a:latin typeface="Arial"/>
                <a:cs typeface="Arial"/>
              </a:rPr>
              <a:t>Programming), </a:t>
            </a:r>
            <a:r>
              <a:rPr dirty="0" sz="1800" spc="-5" b="1">
                <a:latin typeface="Arial"/>
                <a:cs typeface="Arial"/>
              </a:rPr>
              <a:t>and </a:t>
            </a:r>
            <a:r>
              <a:rPr dirty="0" sz="1800" spc="-20" b="1">
                <a:latin typeface="Arial"/>
                <a:cs typeface="Arial"/>
              </a:rPr>
              <a:t>Lihong </a:t>
            </a:r>
            <a:r>
              <a:rPr dirty="0" sz="1800" b="1">
                <a:latin typeface="Arial"/>
                <a:cs typeface="Arial"/>
              </a:rPr>
              <a:t>Diao</a:t>
            </a:r>
            <a:r>
              <a:rPr dirty="0" sz="1800" spc="-26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(Biostatistician).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Sponsors: </a:t>
            </a:r>
            <a:r>
              <a:rPr dirty="0" sz="1800" spc="10" b="1" i="1">
                <a:solidFill>
                  <a:srgbClr val="C00000"/>
                </a:solidFill>
                <a:latin typeface="Arial"/>
                <a:cs typeface="Arial"/>
              </a:rPr>
              <a:t>Bayer </a:t>
            </a:r>
            <a:r>
              <a:rPr dirty="0" sz="1800" b="1" i="1">
                <a:solidFill>
                  <a:srgbClr val="C00000"/>
                </a:solidFill>
                <a:latin typeface="Arial"/>
                <a:cs typeface="Arial"/>
              </a:rPr>
              <a:t>&amp;</a:t>
            </a:r>
            <a:r>
              <a:rPr dirty="0" sz="1800" spc="-95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Janssen</a:t>
            </a:r>
            <a:endParaRPr sz="1800">
              <a:latin typeface="Arial"/>
              <a:cs typeface="Arial"/>
            </a:endParaRPr>
          </a:p>
          <a:p>
            <a:pPr marL="12700" marR="60325">
              <a:lnSpc>
                <a:spcPct val="100000"/>
              </a:lnSpc>
            </a:pPr>
            <a:r>
              <a:rPr dirty="0" sz="1800" b="1">
                <a:latin typeface="Arial"/>
                <a:cs typeface="Arial"/>
              </a:rPr>
              <a:t>Scott </a:t>
            </a:r>
            <a:r>
              <a:rPr dirty="0" sz="1800" spc="5" b="1">
                <a:latin typeface="Arial"/>
                <a:cs typeface="Arial"/>
              </a:rPr>
              <a:t>D. Berkowitz, </a:t>
            </a:r>
            <a:r>
              <a:rPr dirty="0" sz="1800" spc="-20" b="1">
                <a:latin typeface="Arial"/>
                <a:cs typeface="Arial"/>
              </a:rPr>
              <a:t>Lloyd </a:t>
            </a:r>
            <a:r>
              <a:rPr dirty="0" sz="1800" b="1">
                <a:latin typeface="Arial"/>
                <a:cs typeface="Arial"/>
              </a:rPr>
              <a:t>Haskell, </a:t>
            </a:r>
            <a:r>
              <a:rPr dirty="0" sz="1800" spc="5" b="1">
                <a:latin typeface="Arial"/>
                <a:cs typeface="Arial"/>
              </a:rPr>
              <a:t>Eva </a:t>
            </a:r>
            <a:r>
              <a:rPr dirty="0" sz="1800" spc="-15" b="1">
                <a:latin typeface="Arial"/>
                <a:cs typeface="Arial"/>
              </a:rPr>
              <a:t>Muehlhofer, </a:t>
            </a:r>
            <a:r>
              <a:rPr dirty="0" sz="1800" b="1">
                <a:latin typeface="Arial"/>
                <a:cs typeface="Arial"/>
              </a:rPr>
              <a:t>James </a:t>
            </a:r>
            <a:r>
              <a:rPr dirty="0" sz="1800" spc="-10" b="1">
                <a:latin typeface="Arial"/>
                <a:cs typeface="Arial"/>
              </a:rPr>
              <a:t>Hung, Aneta Woroniecka-Osio </a:t>
            </a:r>
            <a:r>
              <a:rPr dirty="0" sz="1800" spc="5" b="1">
                <a:latin typeface="Arial"/>
                <a:cs typeface="Arial"/>
              </a:rPr>
              <a:t>MD, </a:t>
            </a:r>
            <a:r>
              <a:rPr dirty="0" sz="1800" spc="-10" b="1">
                <a:latin typeface="Arial"/>
                <a:cs typeface="Arial"/>
              </a:rPr>
              <a:t>Uma  Balasubramanian, </a:t>
            </a:r>
            <a:r>
              <a:rPr dirty="0" sz="1800" spc="-5" b="1">
                <a:latin typeface="Arial"/>
                <a:cs typeface="Arial"/>
              </a:rPr>
              <a:t>Juliette </a:t>
            </a:r>
            <a:r>
              <a:rPr dirty="0" sz="1800" spc="-25" b="1">
                <a:latin typeface="Arial"/>
                <a:cs typeface="Arial"/>
              </a:rPr>
              <a:t>Dehay, </a:t>
            </a:r>
            <a:r>
              <a:rPr dirty="0" sz="1800" spc="-5" b="1">
                <a:latin typeface="Arial"/>
                <a:cs typeface="Arial"/>
              </a:rPr>
              <a:t>Alexandra </a:t>
            </a:r>
            <a:r>
              <a:rPr dirty="0" sz="1800" spc="-35" b="1">
                <a:latin typeface="Arial"/>
                <a:cs typeface="Arial"/>
              </a:rPr>
              <a:t>Kley, </a:t>
            </a:r>
            <a:r>
              <a:rPr dirty="0" sz="1800" spc="-10" b="1">
                <a:latin typeface="Arial"/>
                <a:cs typeface="Arial"/>
              </a:rPr>
              <a:t>Claudia </a:t>
            </a:r>
            <a:r>
              <a:rPr dirty="0" sz="1800" spc="-35" b="1">
                <a:latin typeface="Arial"/>
                <a:cs typeface="Arial"/>
              </a:rPr>
              <a:t>Vogt, </a:t>
            </a:r>
            <a:r>
              <a:rPr dirty="0" sz="1800" spc="-10" b="1">
                <a:latin typeface="Arial"/>
                <a:cs typeface="Arial"/>
              </a:rPr>
              <a:t>Akos </a:t>
            </a:r>
            <a:r>
              <a:rPr dirty="0" sz="1800" b="1">
                <a:latin typeface="Arial"/>
                <a:cs typeface="Arial"/>
              </a:rPr>
              <a:t>Ferenc</a:t>
            </a:r>
            <a:r>
              <a:rPr dirty="0" sz="1800" spc="140" b="1">
                <a:latin typeface="Arial"/>
                <a:cs typeface="Arial"/>
              </a:rPr>
              <a:t> </a:t>
            </a:r>
            <a:r>
              <a:rPr dirty="0" sz="1800" spc="5" b="1">
                <a:latin typeface="Arial"/>
                <a:cs typeface="Arial"/>
              </a:rPr>
              <a:t>Pap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 i="1">
                <a:solidFill>
                  <a:srgbClr val="C00000"/>
                </a:solidFill>
                <a:latin typeface="Arial"/>
                <a:cs typeface="Arial"/>
              </a:rPr>
              <a:t>Independent </a:t>
            </a:r>
            <a:r>
              <a:rPr dirty="0" sz="1800" spc="5" b="1" i="1">
                <a:solidFill>
                  <a:srgbClr val="C00000"/>
                </a:solidFill>
                <a:latin typeface="Arial"/>
                <a:cs typeface="Arial"/>
              </a:rPr>
              <a:t>Data </a:t>
            </a:r>
            <a:r>
              <a:rPr dirty="0" sz="1800" spc="-20" b="1" i="1">
                <a:solidFill>
                  <a:srgbClr val="C00000"/>
                </a:solidFill>
                <a:latin typeface="Arial"/>
                <a:cs typeface="Arial"/>
              </a:rPr>
              <a:t>Monitoring</a:t>
            </a:r>
            <a:r>
              <a:rPr dirty="0" sz="1800" spc="114" b="1" i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spc="-15" b="1" i="1">
                <a:solidFill>
                  <a:srgbClr val="C00000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 spc="-5" b="1">
                <a:latin typeface="Arial"/>
                <a:cs typeface="Arial"/>
              </a:rPr>
              <a:t>John </a:t>
            </a:r>
            <a:r>
              <a:rPr dirty="0" sz="1800" spc="-10" b="1">
                <a:latin typeface="Arial"/>
                <a:cs typeface="Arial"/>
              </a:rPr>
              <a:t>Dormandy </a:t>
            </a:r>
            <a:r>
              <a:rPr dirty="0" sz="1800" b="1">
                <a:latin typeface="Arial"/>
                <a:cs typeface="Arial"/>
              </a:rPr>
              <a:t>(Chair)*, </a:t>
            </a:r>
            <a:r>
              <a:rPr dirty="0" sz="1800" spc="-10" b="1">
                <a:latin typeface="Arial"/>
                <a:cs typeface="Arial"/>
              </a:rPr>
              <a:t>Joshua </a:t>
            </a:r>
            <a:r>
              <a:rPr dirty="0" sz="1800" spc="-5" b="1">
                <a:latin typeface="Arial"/>
                <a:cs typeface="Arial"/>
              </a:rPr>
              <a:t>Beckman </a:t>
            </a:r>
            <a:r>
              <a:rPr dirty="0" sz="1800" b="1">
                <a:latin typeface="Arial"/>
                <a:cs typeface="Arial"/>
              </a:rPr>
              <a:t>(Chair), </a:t>
            </a:r>
            <a:r>
              <a:rPr dirty="0" sz="1800" spc="-5" b="1">
                <a:latin typeface="Arial"/>
                <a:cs typeface="Arial"/>
              </a:rPr>
              <a:t>Scott </a:t>
            </a:r>
            <a:r>
              <a:rPr dirty="0" sz="1800" spc="-30" b="1">
                <a:latin typeface="Arial"/>
                <a:cs typeface="Arial"/>
              </a:rPr>
              <a:t>Kinlay, </a:t>
            </a:r>
            <a:r>
              <a:rPr dirty="0" sz="1800" b="1">
                <a:latin typeface="Arial"/>
                <a:cs typeface="Arial"/>
              </a:rPr>
              <a:t>Robert </a:t>
            </a:r>
            <a:r>
              <a:rPr dirty="0" sz="1800" spc="-10" b="1">
                <a:latin typeface="Arial"/>
                <a:cs typeface="Arial"/>
              </a:rPr>
              <a:t>McLafferty, </a:t>
            </a:r>
            <a:r>
              <a:rPr dirty="0" sz="1800" spc="-15" b="1">
                <a:latin typeface="Arial"/>
                <a:cs typeface="Arial"/>
              </a:rPr>
              <a:t>Robin </a:t>
            </a:r>
            <a:r>
              <a:rPr dirty="0" sz="1800" b="1">
                <a:latin typeface="Arial"/>
                <a:cs typeface="Arial"/>
              </a:rPr>
              <a:t>Roberts,  </a:t>
            </a:r>
            <a:r>
              <a:rPr dirty="0" sz="1800" spc="-5" b="1">
                <a:latin typeface="Arial"/>
                <a:cs typeface="Arial"/>
              </a:rPr>
              <a:t>(Statistician), and </a:t>
            </a:r>
            <a:r>
              <a:rPr dirty="0" sz="1800" spc="-10" b="1">
                <a:latin typeface="Arial"/>
                <a:cs typeface="Arial"/>
              </a:rPr>
              <a:t>William Robinson.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200" spc="-15" b="1" i="1">
                <a:latin typeface="Arial"/>
                <a:cs typeface="Arial"/>
              </a:rPr>
              <a:t>*Deceased</a:t>
            </a:r>
            <a:endParaRPr sz="1200">
              <a:latin typeface="Arial"/>
              <a:cs typeface="Arial"/>
            </a:endParaRPr>
          </a:p>
          <a:p>
            <a:pPr marL="9375140">
              <a:lnSpc>
                <a:spcPct val="100000"/>
              </a:lnSpc>
              <a:spcBef>
                <a:spcPts val="615"/>
              </a:spcBef>
            </a:pPr>
            <a:r>
              <a:rPr dirty="0" sz="1050" spc="15">
                <a:latin typeface="Arial"/>
                <a:cs typeface="Arial"/>
              </a:rPr>
              <a:t>9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 Bonaca</dc:creator>
  <dc:title>Antiplatelet Therapy - PAD</dc:title>
  <dcterms:created xsi:type="dcterms:W3CDTF">2020-03-29T01:31:52Z</dcterms:created>
  <dcterms:modified xsi:type="dcterms:W3CDTF">2020-03-29T01:31:52Z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2020-03-29T00:00:00Z</vt:filetime>
  </property>
</Properties>
</file>