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Default Extension="jpg" ContentType="image/jpg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</p:sldIdLst>
  <p:sldSz cx="9144000" cy="5143500"/>
  <p:notesSz cx="9144000" cy="51435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5143499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252914" y="103594"/>
            <a:ext cx="4002404" cy="4064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5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2880360"/>
            <a:ext cx="6400800" cy="12858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3C3C3B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5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200" b="0" i="0">
                <a:solidFill>
                  <a:srgbClr val="3C3C3B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5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45720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70916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5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Relationship Id="rId8" Type="http://schemas.openxmlformats.org/officeDocument/2006/relationships/image" Target="../media/image2.png"/><Relationship Id="rId9" Type="http://schemas.openxmlformats.org/officeDocument/2006/relationships/image" Target="../media/image3.jpg"/><Relationship Id="rId10" Type="http://schemas.openxmlformats.org/officeDocument/2006/relationships/image" Target="../media/image4.png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5143499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177800" y="4762499"/>
            <a:ext cx="762287" cy="363552"/>
          </a:xfrm>
          <a:prstGeom prst="rect">
            <a:avLst/>
          </a:prstGeom>
        </p:spPr>
      </p:pic>
      <p:pic>
        <p:nvPicPr>
          <p:cNvPr id="18" name="bg object 18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8064500" y="4787900"/>
            <a:ext cx="851881" cy="307776"/>
          </a:xfrm>
          <a:prstGeom prst="rect">
            <a:avLst/>
          </a:prstGeom>
        </p:spPr>
      </p:pic>
      <p:pic>
        <p:nvPicPr>
          <p:cNvPr id="19" name="bg object 19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7670800" y="4787900"/>
            <a:ext cx="307776" cy="307776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52914" y="103594"/>
            <a:ext cx="4002404" cy="4064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5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52914" y="785520"/>
            <a:ext cx="8548370" cy="3559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3C3C3B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108960" y="4783455"/>
            <a:ext cx="292608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5720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658368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g"/><Relationship Id="rId3" Type="http://schemas.openxmlformats.org/officeDocument/2006/relationships/image" Target="../media/image6.png"/><Relationship Id="rId4" Type="http://schemas.openxmlformats.org/officeDocument/2006/relationships/image" Target="../media/image7.jpg"/><Relationship Id="rId5" Type="http://schemas.openxmlformats.org/officeDocument/2006/relationships/image" Target="../media/image8.png"/></Relationships>

</file>

<file path=ppt/slides/_rels/slide1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3" Type="http://schemas.openxmlformats.org/officeDocument/2006/relationships/image" Target="../media/image3.jpg"/><Relationship Id="rId4" Type="http://schemas.openxmlformats.org/officeDocument/2006/relationships/image" Target="../media/image4.png"/><Relationship Id="rId5" Type="http://schemas.openxmlformats.org/officeDocument/2006/relationships/image" Target="../media/image18.png"/><Relationship Id="rId6" Type="http://schemas.openxmlformats.org/officeDocument/2006/relationships/image" Target="../media/image16.jpg"/></Relationships>

</file>

<file path=ppt/slides/_rels/slide1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9.png"/><Relationship Id="rId3" Type="http://schemas.openxmlformats.org/officeDocument/2006/relationships/image" Target="../media/image20.png"/></Relationships>

</file>

<file path=ppt/slides/_rels/slide1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5.jpg"/><Relationship Id="rId3" Type="http://schemas.openxmlformats.org/officeDocument/2006/relationships/image" Target="../media/image9.png"/></Relationships>
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g"/><Relationship Id="rId3" Type="http://schemas.openxmlformats.org/officeDocument/2006/relationships/image" Target="../media/image9.png"/><Relationship Id="rId4" Type="http://schemas.openxmlformats.org/officeDocument/2006/relationships/image" Target="../media/image10.jpg"/></Relationships>
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/Relationships>
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jpg"/></Relationships>
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jpg"/><Relationship Id="rId5" Type="http://schemas.openxmlformats.org/officeDocument/2006/relationships/image" Target="../media/image4.png"/><Relationship Id="rId6" Type="http://schemas.openxmlformats.org/officeDocument/2006/relationships/image" Target="../media/image13.jpg"/><Relationship Id="rId7" Type="http://schemas.openxmlformats.org/officeDocument/2006/relationships/image" Target="../media/image14.png"/><Relationship Id="rId8" Type="http://schemas.openxmlformats.org/officeDocument/2006/relationships/image" Target="../media/image15.png"/><Relationship Id="rId9" Type="http://schemas.openxmlformats.org/officeDocument/2006/relationships/image" Target="../media/image16.jpg"/></Relationships>

</file>

<file path=ppt/slides/_rels/slide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7.png"/><Relationship Id="rId3" Type="http://schemas.openxmlformats.org/officeDocument/2006/relationships/image" Target="../media/image16.jpg"/></Relationships>

</file>

<file path=ppt/slides/_rels/slide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6.jp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5143499"/>
          </a:xfrm>
          <a:prstGeom prst="rect">
            <a:avLst/>
          </a:prstGeom>
        </p:spPr>
      </p:pic>
      <p:pic>
        <p:nvPicPr>
          <p:cNvPr id="3" name="object 3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670300" y="965200"/>
            <a:ext cx="1797456" cy="857250"/>
          </a:xfrm>
          <a:prstGeom prst="rect">
            <a:avLst/>
          </a:prstGeom>
        </p:spPr>
      </p:pic>
      <p:pic>
        <p:nvPicPr>
          <p:cNvPr id="4" name="object 4" descr="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4419600" y="4318000"/>
            <a:ext cx="1123031" cy="405740"/>
          </a:xfrm>
          <a:prstGeom prst="rect">
            <a:avLst/>
          </a:prstGeom>
        </p:spPr>
      </p:pic>
      <p:pic>
        <p:nvPicPr>
          <p:cNvPr id="5" name="object 5" descr="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3670300" y="4241800"/>
            <a:ext cx="574390" cy="574390"/>
          </a:xfrm>
          <a:prstGeom prst="rect">
            <a:avLst/>
          </a:prstGeom>
        </p:spPr>
      </p:pic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997644" y="1851202"/>
            <a:ext cx="7151370" cy="10007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688340" marR="5080" indent="-676275">
              <a:lnSpc>
                <a:spcPct val="100000"/>
              </a:lnSpc>
              <a:spcBef>
                <a:spcPts val="100"/>
              </a:spcBef>
            </a:pPr>
            <a:r>
              <a:rPr dirty="0" sz="3200" spc="-10" b="1">
                <a:latin typeface="Calibri"/>
                <a:cs typeface="Calibri"/>
              </a:rPr>
              <a:t>Extracorporeal</a:t>
            </a:r>
            <a:r>
              <a:rPr dirty="0" sz="3200" spc="-150">
                <a:latin typeface="Times New Roman"/>
                <a:cs typeface="Times New Roman"/>
              </a:rPr>
              <a:t> </a:t>
            </a:r>
            <a:r>
              <a:rPr dirty="0" sz="3200" b="1">
                <a:latin typeface="Calibri"/>
                <a:cs typeface="Calibri"/>
              </a:rPr>
              <a:t>membrane</a:t>
            </a:r>
            <a:r>
              <a:rPr dirty="0" sz="3200" spc="-140">
                <a:latin typeface="Times New Roman"/>
                <a:cs typeface="Times New Roman"/>
              </a:rPr>
              <a:t> </a:t>
            </a:r>
            <a:r>
              <a:rPr dirty="0" sz="3200" spc="-10" b="1">
                <a:latin typeface="Calibri"/>
                <a:cs typeface="Calibri"/>
              </a:rPr>
              <a:t>oxygenation</a:t>
            </a:r>
            <a:r>
              <a:rPr dirty="0" sz="3200" spc="-135">
                <a:latin typeface="Times New Roman"/>
                <a:cs typeface="Times New Roman"/>
              </a:rPr>
              <a:t> </a:t>
            </a:r>
            <a:r>
              <a:rPr dirty="0" sz="3200" spc="-25" b="1">
                <a:latin typeface="Calibri"/>
                <a:cs typeface="Calibri"/>
              </a:rPr>
              <a:t>vs.</a:t>
            </a:r>
            <a:r>
              <a:rPr dirty="0" sz="3200" spc="-25">
                <a:latin typeface="Times New Roman"/>
                <a:cs typeface="Times New Roman"/>
              </a:rPr>
              <a:t> </a:t>
            </a:r>
            <a:r>
              <a:rPr dirty="0" sz="3200" spc="-10" b="1">
                <a:latin typeface="Calibri"/>
                <a:cs typeface="Calibri"/>
              </a:rPr>
              <a:t>standard</a:t>
            </a:r>
            <a:r>
              <a:rPr dirty="0" sz="3200" spc="-114">
                <a:latin typeface="Times New Roman"/>
                <a:cs typeface="Times New Roman"/>
              </a:rPr>
              <a:t> </a:t>
            </a:r>
            <a:r>
              <a:rPr dirty="0" sz="3200" b="1">
                <a:latin typeface="Calibri"/>
                <a:cs typeface="Calibri"/>
              </a:rPr>
              <a:t>care</a:t>
            </a:r>
            <a:r>
              <a:rPr dirty="0" sz="3200" spc="-110">
                <a:latin typeface="Times New Roman"/>
                <a:cs typeface="Times New Roman"/>
              </a:rPr>
              <a:t> </a:t>
            </a:r>
            <a:r>
              <a:rPr dirty="0" sz="3200" b="1">
                <a:latin typeface="Calibri"/>
                <a:cs typeface="Calibri"/>
              </a:rPr>
              <a:t>in</a:t>
            </a:r>
            <a:r>
              <a:rPr dirty="0" sz="3200" spc="-114">
                <a:latin typeface="Times New Roman"/>
                <a:cs typeface="Times New Roman"/>
              </a:rPr>
              <a:t> </a:t>
            </a:r>
            <a:r>
              <a:rPr dirty="0" sz="3200" spc="-10" b="1">
                <a:latin typeface="Calibri"/>
                <a:cs typeface="Calibri"/>
              </a:rPr>
              <a:t>cardiogenic</a:t>
            </a:r>
            <a:r>
              <a:rPr dirty="0" sz="3200" spc="-110">
                <a:latin typeface="Times New Roman"/>
                <a:cs typeface="Times New Roman"/>
              </a:rPr>
              <a:t> </a:t>
            </a:r>
            <a:r>
              <a:rPr dirty="0" sz="3200" spc="-20" b="1">
                <a:latin typeface="Calibri"/>
                <a:cs typeface="Calibri"/>
              </a:rPr>
              <a:t>shock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1207612" y="3043971"/>
            <a:ext cx="6977380" cy="1064895"/>
          </a:xfrm>
          <a:prstGeom prst="rect">
            <a:avLst/>
          </a:prstGeom>
        </p:spPr>
        <p:txBody>
          <a:bodyPr wrap="square" lIns="0" tIns="118745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935"/>
              </a:spcBef>
            </a:pPr>
            <a:r>
              <a:rPr dirty="0" sz="3200" b="1">
                <a:solidFill>
                  <a:srgbClr val="FFFFFF"/>
                </a:solidFill>
                <a:latin typeface="Calibri"/>
                <a:cs typeface="Calibri"/>
              </a:rPr>
              <a:t>EUROSHOCK</a:t>
            </a:r>
            <a:r>
              <a:rPr dirty="0" sz="3200" spc="-12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3200" spc="-20" b="1">
                <a:solidFill>
                  <a:srgbClr val="FFFFFF"/>
                </a:solidFill>
                <a:latin typeface="Calibri"/>
                <a:cs typeface="Calibri"/>
              </a:rPr>
              <a:t>TRIAL</a:t>
            </a:r>
            <a:endParaRPr sz="32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625"/>
              </a:spcBef>
            </a:pPr>
            <a:r>
              <a:rPr dirty="0" sz="2400">
                <a:solidFill>
                  <a:srgbClr val="FFFFFF"/>
                </a:solidFill>
                <a:latin typeface="Calibri"/>
                <a:cs typeface="Calibri"/>
              </a:rPr>
              <a:t>Manel</a:t>
            </a:r>
            <a:r>
              <a:rPr dirty="0" sz="2400" spc="-4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400">
                <a:solidFill>
                  <a:srgbClr val="FFFFFF"/>
                </a:solidFill>
                <a:latin typeface="Calibri"/>
                <a:cs typeface="Calibri"/>
              </a:rPr>
              <a:t>Sabaté</a:t>
            </a:r>
            <a:r>
              <a:rPr dirty="0" sz="2400" spc="-25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400">
                <a:solidFill>
                  <a:srgbClr val="FFFFFF"/>
                </a:solidFill>
                <a:latin typeface="Calibri"/>
                <a:cs typeface="Calibri"/>
              </a:rPr>
              <a:t>on</a:t>
            </a:r>
            <a:r>
              <a:rPr dirty="0" sz="2400" spc="-3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400">
                <a:solidFill>
                  <a:srgbClr val="FFFFFF"/>
                </a:solidFill>
                <a:latin typeface="Calibri"/>
                <a:cs typeface="Calibri"/>
              </a:rPr>
              <a:t>behalf</a:t>
            </a:r>
            <a:r>
              <a:rPr dirty="0" sz="2400" spc="-25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400">
                <a:solidFill>
                  <a:srgbClr val="FFFFFF"/>
                </a:solidFill>
                <a:latin typeface="Calibri"/>
                <a:cs typeface="Calibri"/>
              </a:rPr>
              <a:t>of</a:t>
            </a:r>
            <a:r>
              <a:rPr dirty="0" sz="2400" spc="-3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400">
                <a:solidFill>
                  <a:srgbClr val="FFFFFF"/>
                </a:solidFill>
                <a:latin typeface="Calibri"/>
                <a:cs typeface="Calibri"/>
              </a:rPr>
              <a:t>Euroshock</a:t>
            </a:r>
            <a:r>
              <a:rPr dirty="0" sz="2400" spc="-25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400">
                <a:solidFill>
                  <a:srgbClr val="FFFFFF"/>
                </a:solidFill>
                <a:latin typeface="Calibri"/>
                <a:cs typeface="Calibri"/>
              </a:rPr>
              <a:t>trial</a:t>
            </a:r>
            <a:r>
              <a:rPr dirty="0" sz="2400" spc="-25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400" spc="-10">
                <a:solidFill>
                  <a:srgbClr val="FFFFFF"/>
                </a:solidFill>
                <a:latin typeface="Calibri"/>
                <a:cs typeface="Calibri"/>
              </a:rPr>
              <a:t>investigators*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4061358" y="4891256"/>
            <a:ext cx="960755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330"/>
              </a:lnSpc>
            </a:pPr>
            <a:r>
              <a:rPr dirty="0" sz="1400" spc="-10">
                <a:solidFill>
                  <a:srgbClr val="FFFFFF"/>
                </a:solidFill>
                <a:latin typeface="Calibri Light"/>
                <a:cs typeface="Calibri Light"/>
              </a:rPr>
              <a:t>EuroPCR.com</a:t>
            </a:r>
            <a:endParaRPr sz="1400">
              <a:latin typeface="Calibri Light"/>
              <a:cs typeface="Calibri Light"/>
            </a:endParaRPr>
          </a:p>
        </p:txBody>
      </p:sp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77800" y="4762499"/>
            <a:ext cx="762287" cy="363552"/>
          </a:xfrm>
          <a:prstGeom prst="rect">
            <a:avLst/>
          </a:prstGeom>
        </p:spPr>
      </p:pic>
      <p:pic>
        <p:nvPicPr>
          <p:cNvPr id="4" name="object 4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8064500" y="4787900"/>
            <a:ext cx="851881" cy="307776"/>
          </a:xfrm>
          <a:prstGeom prst="rect">
            <a:avLst/>
          </a:prstGeom>
        </p:spPr>
      </p:pic>
      <p:grpSp>
        <p:nvGrpSpPr>
          <p:cNvPr id="5" name="object 5" descr=""/>
          <p:cNvGrpSpPr/>
          <p:nvPr/>
        </p:nvGrpSpPr>
        <p:grpSpPr>
          <a:xfrm>
            <a:off x="1320800" y="901701"/>
            <a:ext cx="6657975" cy="4241800"/>
            <a:chOff x="1320800" y="901701"/>
            <a:chExt cx="6657975" cy="4241800"/>
          </a:xfrm>
        </p:grpSpPr>
        <p:pic>
          <p:nvPicPr>
            <p:cNvPr id="6" name="object 6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670800" y="4787900"/>
              <a:ext cx="307776" cy="307776"/>
            </a:xfrm>
            <a:prstGeom prst="rect">
              <a:avLst/>
            </a:prstGeom>
          </p:spPr>
        </p:pic>
        <p:pic>
          <p:nvPicPr>
            <p:cNvPr id="7" name="object 7" descr="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320800" y="901701"/>
              <a:ext cx="6496265" cy="4241798"/>
            </a:xfrm>
            <a:prstGeom prst="rect">
              <a:avLst/>
            </a:prstGeom>
          </p:spPr>
        </p:pic>
      </p:grpSp>
      <p:sp>
        <p:nvSpPr>
          <p:cNvPr id="8" name="object 8"/>
          <p:cNvSpPr txBox="1">
            <a:spLocks noGrp="1"/>
          </p:cNvSpPr>
          <p:nvPr>
            <p:ph type="ctr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What</a:t>
            </a:r>
            <a:r>
              <a:rPr dirty="0" spc="-95">
                <a:latin typeface="Times New Roman"/>
                <a:cs typeface="Times New Roman"/>
              </a:rPr>
              <a:t> </a:t>
            </a:r>
            <a:r>
              <a:rPr dirty="0"/>
              <a:t>are</a:t>
            </a:r>
            <a:r>
              <a:rPr dirty="0" spc="-90">
                <a:latin typeface="Times New Roman"/>
                <a:cs typeface="Times New Roman"/>
              </a:rPr>
              <a:t> </a:t>
            </a:r>
            <a:r>
              <a:rPr dirty="0"/>
              <a:t>the</a:t>
            </a:r>
            <a:r>
              <a:rPr dirty="0" spc="-90">
                <a:latin typeface="Times New Roman"/>
                <a:cs typeface="Times New Roman"/>
              </a:rPr>
              <a:t> </a:t>
            </a:r>
            <a:r>
              <a:rPr dirty="0"/>
              <a:t>essential</a:t>
            </a:r>
            <a:r>
              <a:rPr dirty="0" spc="-90">
                <a:latin typeface="Times New Roman"/>
                <a:cs typeface="Times New Roman"/>
              </a:rPr>
              <a:t> </a:t>
            </a:r>
            <a:r>
              <a:rPr dirty="0" spc="-10"/>
              <a:t>results?</a:t>
            </a:r>
          </a:p>
        </p:txBody>
      </p:sp>
      <p:sp>
        <p:nvSpPr>
          <p:cNvPr id="9" name="object 9" descr=""/>
          <p:cNvSpPr txBox="1"/>
          <p:nvPr/>
        </p:nvSpPr>
        <p:spPr>
          <a:xfrm>
            <a:off x="2379103" y="605586"/>
            <a:ext cx="4242435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10" b="1">
                <a:solidFill>
                  <a:srgbClr val="C00000"/>
                </a:solidFill>
                <a:latin typeface="Calibri"/>
                <a:cs typeface="Calibri"/>
              </a:rPr>
              <a:t>All-</a:t>
            </a:r>
            <a:r>
              <a:rPr dirty="0" sz="2400" b="1">
                <a:solidFill>
                  <a:srgbClr val="C00000"/>
                </a:solidFill>
                <a:latin typeface="Calibri"/>
                <a:cs typeface="Calibri"/>
              </a:rPr>
              <a:t>cause</a:t>
            </a:r>
            <a:r>
              <a:rPr dirty="0" sz="2400" spc="-8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dirty="0" sz="2400" b="1">
                <a:solidFill>
                  <a:srgbClr val="C00000"/>
                </a:solidFill>
                <a:latin typeface="Calibri"/>
                <a:cs typeface="Calibri"/>
              </a:rPr>
              <a:t>Mortality</a:t>
            </a:r>
            <a:r>
              <a:rPr dirty="0" sz="2400" spc="-8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dirty="0" sz="2400" b="1">
                <a:solidFill>
                  <a:srgbClr val="C00000"/>
                </a:solidFill>
                <a:latin typeface="Calibri"/>
                <a:cs typeface="Calibri"/>
              </a:rPr>
              <a:t>at</a:t>
            </a:r>
            <a:r>
              <a:rPr dirty="0" sz="2400" spc="-8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dirty="0" sz="2400" b="1">
                <a:solidFill>
                  <a:srgbClr val="C00000"/>
                </a:solidFill>
                <a:latin typeface="Calibri"/>
                <a:cs typeface="Calibri"/>
              </a:rPr>
              <a:t>1</a:t>
            </a:r>
            <a:r>
              <a:rPr dirty="0" sz="2400" spc="-8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dirty="0" sz="2400" b="1">
                <a:solidFill>
                  <a:srgbClr val="C00000"/>
                </a:solidFill>
                <a:latin typeface="Calibri"/>
                <a:cs typeface="Calibri"/>
              </a:rPr>
              <a:t>year</a:t>
            </a:r>
            <a:r>
              <a:rPr dirty="0" sz="2400" spc="-8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dirty="0" sz="2400" spc="-10" b="1">
                <a:solidFill>
                  <a:srgbClr val="C00000"/>
                </a:solidFill>
                <a:latin typeface="Calibri"/>
                <a:cs typeface="Calibri"/>
              </a:rPr>
              <a:t>(ITT)</a:t>
            </a:r>
            <a:endParaRPr sz="2400">
              <a:latin typeface="Calibri"/>
              <a:cs typeface="Calibri"/>
            </a:endParaRPr>
          </a:p>
        </p:txBody>
      </p:sp>
      <p:pic>
        <p:nvPicPr>
          <p:cNvPr id="10" name="object 10" descr="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444500" y="723905"/>
            <a:ext cx="1483550" cy="647999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252914" y="806793"/>
            <a:ext cx="8192770" cy="352488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54965" marR="46355" indent="-342900">
              <a:lnSpc>
                <a:spcPct val="100000"/>
              </a:lnSpc>
              <a:spcBef>
                <a:spcPts val="100"/>
              </a:spcBef>
              <a:buSzPct val="101785"/>
              <a:buFont typeface="Arial"/>
              <a:buChar char="•"/>
              <a:tabLst>
                <a:tab pos="354965" algn="l"/>
              </a:tabLst>
            </a:pPr>
            <a:r>
              <a:rPr dirty="0" sz="2800">
                <a:latin typeface="Calibri"/>
                <a:cs typeface="Calibri"/>
              </a:rPr>
              <a:t>Although</a:t>
            </a:r>
            <a:r>
              <a:rPr dirty="0" sz="2800" spc="-80">
                <a:latin typeface="Times New Roman"/>
                <a:cs typeface="Times New Roman"/>
              </a:rPr>
              <a:t> </a:t>
            </a:r>
            <a:r>
              <a:rPr dirty="0" sz="2800" spc="-10">
                <a:latin typeface="Calibri"/>
                <a:cs typeface="Calibri"/>
              </a:rPr>
              <a:t>underpowered</a:t>
            </a:r>
            <a:r>
              <a:rPr dirty="0" sz="2800" spc="-75">
                <a:latin typeface="Times New Roman"/>
                <a:cs typeface="Times New Roman"/>
              </a:rPr>
              <a:t> </a:t>
            </a:r>
            <a:r>
              <a:rPr dirty="0" sz="2800">
                <a:latin typeface="Calibri"/>
                <a:cs typeface="Calibri"/>
              </a:rPr>
              <a:t>due</a:t>
            </a:r>
            <a:r>
              <a:rPr dirty="0" sz="2800" spc="-80">
                <a:latin typeface="Times New Roman"/>
                <a:cs typeface="Times New Roman"/>
              </a:rPr>
              <a:t> </a:t>
            </a:r>
            <a:r>
              <a:rPr dirty="0" sz="2800">
                <a:latin typeface="Calibri"/>
                <a:cs typeface="Calibri"/>
              </a:rPr>
              <a:t>to</a:t>
            </a:r>
            <a:r>
              <a:rPr dirty="0" sz="2800" spc="-75">
                <a:latin typeface="Times New Roman"/>
                <a:cs typeface="Times New Roman"/>
              </a:rPr>
              <a:t> </a:t>
            </a:r>
            <a:r>
              <a:rPr dirty="0" sz="2800">
                <a:latin typeface="Calibri"/>
                <a:cs typeface="Calibri"/>
              </a:rPr>
              <a:t>poor</a:t>
            </a:r>
            <a:r>
              <a:rPr dirty="0" sz="2800" spc="-80">
                <a:latin typeface="Times New Roman"/>
                <a:cs typeface="Times New Roman"/>
              </a:rPr>
              <a:t> </a:t>
            </a:r>
            <a:r>
              <a:rPr dirty="0" sz="2800" spc="-10">
                <a:latin typeface="Calibri"/>
                <a:cs typeface="Calibri"/>
              </a:rPr>
              <a:t>recruitment,</a:t>
            </a:r>
            <a:r>
              <a:rPr dirty="0" sz="2800" spc="-75">
                <a:latin typeface="Times New Roman"/>
                <a:cs typeface="Times New Roman"/>
              </a:rPr>
              <a:t> </a:t>
            </a:r>
            <a:r>
              <a:rPr dirty="0" sz="2800" spc="-25">
                <a:latin typeface="Calibri"/>
                <a:cs typeface="Calibri"/>
              </a:rPr>
              <a:t>the</a:t>
            </a:r>
            <a:r>
              <a:rPr dirty="0" sz="2800" spc="-25">
                <a:latin typeface="Times New Roman"/>
                <a:cs typeface="Times New Roman"/>
              </a:rPr>
              <a:t> </a:t>
            </a:r>
            <a:r>
              <a:rPr dirty="0" sz="2800" b="1">
                <a:latin typeface="Calibri"/>
                <a:cs typeface="Calibri"/>
              </a:rPr>
              <a:t>findings</a:t>
            </a:r>
            <a:r>
              <a:rPr dirty="0" sz="2800" spc="-105">
                <a:latin typeface="Times New Roman"/>
                <a:cs typeface="Times New Roman"/>
              </a:rPr>
              <a:t> </a:t>
            </a:r>
            <a:r>
              <a:rPr dirty="0" sz="2800" b="1">
                <a:latin typeface="Calibri"/>
                <a:cs typeface="Calibri"/>
              </a:rPr>
              <a:t>from</a:t>
            </a:r>
            <a:r>
              <a:rPr dirty="0" sz="2800" spc="-105">
                <a:latin typeface="Times New Roman"/>
                <a:cs typeface="Times New Roman"/>
              </a:rPr>
              <a:t> </a:t>
            </a:r>
            <a:r>
              <a:rPr dirty="0" sz="2800" b="1">
                <a:latin typeface="Calibri"/>
                <a:cs typeface="Calibri"/>
              </a:rPr>
              <a:t>the</a:t>
            </a:r>
            <a:r>
              <a:rPr dirty="0" sz="2800" spc="-105">
                <a:latin typeface="Times New Roman"/>
                <a:cs typeface="Times New Roman"/>
              </a:rPr>
              <a:t> </a:t>
            </a:r>
            <a:r>
              <a:rPr dirty="0" sz="2800" b="1">
                <a:latin typeface="Calibri"/>
                <a:cs typeface="Calibri"/>
              </a:rPr>
              <a:t>trial</a:t>
            </a:r>
            <a:r>
              <a:rPr dirty="0" sz="2800" spc="-100">
                <a:latin typeface="Times New Roman"/>
                <a:cs typeface="Times New Roman"/>
              </a:rPr>
              <a:t> </a:t>
            </a:r>
            <a:r>
              <a:rPr dirty="0" sz="2800" b="1">
                <a:latin typeface="Calibri"/>
                <a:cs typeface="Calibri"/>
              </a:rPr>
              <a:t>support</a:t>
            </a:r>
            <a:r>
              <a:rPr dirty="0" sz="2800" spc="-105">
                <a:latin typeface="Times New Roman"/>
                <a:cs typeface="Times New Roman"/>
              </a:rPr>
              <a:t> </a:t>
            </a:r>
            <a:r>
              <a:rPr dirty="0" sz="2800" b="1">
                <a:latin typeface="Calibri"/>
                <a:cs typeface="Calibri"/>
              </a:rPr>
              <a:t>further</a:t>
            </a:r>
            <a:r>
              <a:rPr dirty="0" sz="2800" spc="-105">
                <a:latin typeface="Times New Roman"/>
                <a:cs typeface="Times New Roman"/>
              </a:rPr>
              <a:t> </a:t>
            </a:r>
            <a:r>
              <a:rPr dirty="0" sz="2800" spc="-20" b="1">
                <a:latin typeface="Calibri"/>
                <a:cs typeface="Calibri"/>
              </a:rPr>
              <a:t>RCTs</a:t>
            </a:r>
            <a:r>
              <a:rPr dirty="0" sz="2800" spc="-55">
                <a:latin typeface="Times New Roman"/>
                <a:cs typeface="Times New Roman"/>
              </a:rPr>
              <a:t> </a:t>
            </a:r>
            <a:r>
              <a:rPr dirty="0" sz="2800">
                <a:latin typeface="Calibri"/>
                <a:cs typeface="Calibri"/>
              </a:rPr>
              <a:t>into</a:t>
            </a:r>
            <a:r>
              <a:rPr dirty="0" sz="2800" spc="-100">
                <a:latin typeface="Times New Roman"/>
                <a:cs typeface="Times New Roman"/>
              </a:rPr>
              <a:t> </a:t>
            </a:r>
            <a:r>
              <a:rPr dirty="0" sz="2800" spc="-25">
                <a:latin typeface="Calibri"/>
                <a:cs typeface="Calibri"/>
              </a:rPr>
              <a:t>the</a:t>
            </a:r>
            <a:r>
              <a:rPr dirty="0" sz="2800" spc="-25">
                <a:latin typeface="Times New Roman"/>
                <a:cs typeface="Times New Roman"/>
              </a:rPr>
              <a:t> </a:t>
            </a:r>
            <a:r>
              <a:rPr dirty="0" sz="2800">
                <a:latin typeface="Calibri"/>
                <a:cs typeface="Calibri"/>
              </a:rPr>
              <a:t>early</a:t>
            </a:r>
            <a:r>
              <a:rPr dirty="0" sz="2800" spc="-100">
                <a:latin typeface="Times New Roman"/>
                <a:cs typeface="Times New Roman"/>
              </a:rPr>
              <a:t> </a:t>
            </a:r>
            <a:r>
              <a:rPr dirty="0" sz="2800">
                <a:latin typeface="Calibri"/>
                <a:cs typeface="Calibri"/>
              </a:rPr>
              <a:t>use</a:t>
            </a:r>
            <a:r>
              <a:rPr dirty="0" sz="2800" spc="-90">
                <a:latin typeface="Times New Roman"/>
                <a:cs typeface="Times New Roman"/>
              </a:rPr>
              <a:t> </a:t>
            </a:r>
            <a:r>
              <a:rPr dirty="0" sz="2800">
                <a:latin typeface="Calibri"/>
                <a:cs typeface="Calibri"/>
              </a:rPr>
              <a:t>of</a:t>
            </a:r>
            <a:r>
              <a:rPr dirty="0" sz="2800" spc="-85">
                <a:latin typeface="Times New Roman"/>
                <a:cs typeface="Times New Roman"/>
              </a:rPr>
              <a:t> </a:t>
            </a:r>
            <a:r>
              <a:rPr dirty="0" sz="2800" spc="-70">
                <a:latin typeface="Calibri"/>
                <a:cs typeface="Calibri"/>
              </a:rPr>
              <a:t>V-</a:t>
            </a:r>
            <a:r>
              <a:rPr dirty="0" sz="2800">
                <a:latin typeface="Calibri"/>
                <a:cs typeface="Calibri"/>
              </a:rPr>
              <a:t>A</a:t>
            </a:r>
            <a:r>
              <a:rPr dirty="0" sz="2800" spc="-90">
                <a:latin typeface="Times New Roman"/>
                <a:cs typeface="Times New Roman"/>
              </a:rPr>
              <a:t> </a:t>
            </a:r>
            <a:r>
              <a:rPr dirty="0" sz="2800">
                <a:latin typeface="Calibri"/>
                <a:cs typeface="Calibri"/>
              </a:rPr>
              <a:t>ECMO</a:t>
            </a:r>
            <a:r>
              <a:rPr dirty="0" sz="2800" spc="-90">
                <a:latin typeface="Times New Roman"/>
                <a:cs typeface="Times New Roman"/>
              </a:rPr>
              <a:t> </a:t>
            </a:r>
            <a:r>
              <a:rPr dirty="0" sz="2800">
                <a:latin typeface="Calibri"/>
                <a:cs typeface="Calibri"/>
              </a:rPr>
              <a:t>in</a:t>
            </a:r>
            <a:r>
              <a:rPr dirty="0" sz="2800" spc="-85">
                <a:latin typeface="Times New Roman"/>
                <a:cs typeface="Times New Roman"/>
              </a:rPr>
              <a:t> </a:t>
            </a:r>
            <a:r>
              <a:rPr dirty="0" sz="2800">
                <a:latin typeface="Calibri"/>
                <a:cs typeface="Calibri"/>
              </a:rPr>
              <a:t>CGS</a:t>
            </a:r>
            <a:r>
              <a:rPr dirty="0" sz="2800" spc="-90">
                <a:latin typeface="Times New Roman"/>
                <a:cs typeface="Times New Roman"/>
              </a:rPr>
              <a:t> </a:t>
            </a:r>
            <a:r>
              <a:rPr dirty="0" sz="2800">
                <a:latin typeface="Calibri"/>
                <a:cs typeface="Calibri"/>
              </a:rPr>
              <a:t>complicating</a:t>
            </a:r>
            <a:r>
              <a:rPr dirty="0" sz="2800" spc="-90">
                <a:latin typeface="Times New Roman"/>
                <a:cs typeface="Times New Roman"/>
              </a:rPr>
              <a:t> </a:t>
            </a:r>
            <a:r>
              <a:rPr dirty="0" sz="2800">
                <a:latin typeface="Calibri"/>
                <a:cs typeface="Calibri"/>
              </a:rPr>
              <a:t>AMI</a:t>
            </a:r>
            <a:r>
              <a:rPr dirty="0" sz="2800" spc="-85">
                <a:latin typeface="Times New Roman"/>
                <a:cs typeface="Times New Roman"/>
              </a:rPr>
              <a:t> </a:t>
            </a:r>
            <a:r>
              <a:rPr dirty="0" sz="2800" spc="-20">
                <a:latin typeface="Calibri"/>
                <a:cs typeface="Calibri"/>
              </a:rPr>
              <a:t>that</a:t>
            </a:r>
            <a:r>
              <a:rPr dirty="0" sz="2800" spc="-20">
                <a:latin typeface="Times New Roman"/>
                <a:cs typeface="Times New Roman"/>
              </a:rPr>
              <a:t> </a:t>
            </a:r>
            <a:r>
              <a:rPr dirty="0" sz="2800">
                <a:latin typeface="Calibri"/>
                <a:cs typeface="Calibri"/>
              </a:rPr>
              <a:t>does</a:t>
            </a:r>
            <a:r>
              <a:rPr dirty="0" sz="2800" spc="-95">
                <a:latin typeface="Times New Roman"/>
                <a:cs typeface="Times New Roman"/>
              </a:rPr>
              <a:t> </a:t>
            </a:r>
            <a:r>
              <a:rPr dirty="0" sz="2800">
                <a:latin typeface="Calibri"/>
                <a:cs typeface="Calibri"/>
              </a:rPr>
              <a:t>not</a:t>
            </a:r>
            <a:r>
              <a:rPr dirty="0" sz="2800" spc="-90">
                <a:latin typeface="Times New Roman"/>
                <a:cs typeface="Times New Roman"/>
              </a:rPr>
              <a:t> </a:t>
            </a:r>
            <a:r>
              <a:rPr dirty="0" sz="2800">
                <a:latin typeface="Calibri"/>
                <a:cs typeface="Calibri"/>
              </a:rPr>
              <a:t>improve</a:t>
            </a:r>
            <a:r>
              <a:rPr dirty="0" sz="2800" spc="-95">
                <a:latin typeface="Times New Roman"/>
                <a:cs typeface="Times New Roman"/>
              </a:rPr>
              <a:t> </a:t>
            </a:r>
            <a:r>
              <a:rPr dirty="0" sz="2800">
                <a:latin typeface="Calibri"/>
                <a:cs typeface="Calibri"/>
              </a:rPr>
              <a:t>following</a:t>
            </a:r>
            <a:r>
              <a:rPr dirty="0" sz="2800" spc="-90">
                <a:latin typeface="Times New Roman"/>
                <a:cs typeface="Times New Roman"/>
              </a:rPr>
              <a:t> </a:t>
            </a:r>
            <a:r>
              <a:rPr dirty="0" sz="2800">
                <a:latin typeface="Calibri"/>
                <a:cs typeface="Calibri"/>
              </a:rPr>
              <a:t>primary</a:t>
            </a:r>
            <a:r>
              <a:rPr dirty="0" sz="2800" spc="-95">
                <a:latin typeface="Times New Roman"/>
                <a:cs typeface="Times New Roman"/>
              </a:rPr>
              <a:t> </a:t>
            </a:r>
            <a:r>
              <a:rPr dirty="0" sz="2800">
                <a:latin typeface="Calibri"/>
                <a:cs typeface="Calibri"/>
              </a:rPr>
              <a:t>PCI</a:t>
            </a:r>
            <a:r>
              <a:rPr dirty="0" sz="2800" spc="-90">
                <a:latin typeface="Times New Roman"/>
                <a:cs typeface="Times New Roman"/>
              </a:rPr>
              <a:t> </a:t>
            </a:r>
            <a:r>
              <a:rPr dirty="0" sz="2800">
                <a:latin typeface="Calibri"/>
                <a:cs typeface="Calibri"/>
              </a:rPr>
              <a:t>of</a:t>
            </a:r>
            <a:r>
              <a:rPr dirty="0" sz="2800" spc="-95">
                <a:latin typeface="Times New Roman"/>
                <a:cs typeface="Times New Roman"/>
              </a:rPr>
              <a:t> </a:t>
            </a:r>
            <a:r>
              <a:rPr dirty="0" sz="2800">
                <a:latin typeface="Calibri"/>
                <a:cs typeface="Calibri"/>
              </a:rPr>
              <a:t>the</a:t>
            </a:r>
            <a:r>
              <a:rPr dirty="0" sz="2800" spc="-90">
                <a:latin typeface="Times New Roman"/>
                <a:cs typeface="Times New Roman"/>
              </a:rPr>
              <a:t> </a:t>
            </a:r>
            <a:r>
              <a:rPr dirty="0" sz="2800" spc="-10">
                <a:latin typeface="Calibri"/>
                <a:cs typeface="Calibri"/>
              </a:rPr>
              <a:t>culprit</a:t>
            </a:r>
            <a:r>
              <a:rPr dirty="0" sz="2800" spc="-10">
                <a:latin typeface="Times New Roman"/>
                <a:cs typeface="Times New Roman"/>
              </a:rPr>
              <a:t> </a:t>
            </a:r>
            <a:r>
              <a:rPr dirty="0" sz="2800" spc="-10">
                <a:latin typeface="Calibri"/>
                <a:cs typeface="Calibri"/>
              </a:rPr>
              <a:t>lesion.</a:t>
            </a:r>
            <a:endParaRPr sz="2800">
              <a:latin typeface="Calibri"/>
              <a:cs typeface="Calibri"/>
            </a:endParaRPr>
          </a:p>
          <a:p>
            <a:pPr marL="355600" marR="5080" indent="-342900">
              <a:lnSpc>
                <a:spcPct val="100000"/>
              </a:lnSpc>
              <a:spcBef>
                <a:spcPts val="670"/>
              </a:spcBef>
              <a:buSzPct val="101785"/>
              <a:buFont typeface="Arial"/>
              <a:buChar char="•"/>
              <a:tabLst>
                <a:tab pos="355600" algn="l"/>
              </a:tabLst>
            </a:pPr>
            <a:r>
              <a:rPr dirty="0" sz="2800">
                <a:latin typeface="Calibri"/>
                <a:cs typeface="Calibri"/>
              </a:rPr>
              <a:t>These</a:t>
            </a:r>
            <a:r>
              <a:rPr dirty="0" sz="2800" spc="-114">
                <a:latin typeface="Times New Roman"/>
                <a:cs typeface="Times New Roman"/>
              </a:rPr>
              <a:t> </a:t>
            </a:r>
            <a:r>
              <a:rPr dirty="0" sz="2800">
                <a:latin typeface="Calibri"/>
                <a:cs typeface="Calibri"/>
              </a:rPr>
              <a:t>data</a:t>
            </a:r>
            <a:r>
              <a:rPr dirty="0" sz="2800" spc="-114">
                <a:latin typeface="Times New Roman"/>
                <a:cs typeface="Times New Roman"/>
              </a:rPr>
              <a:t> </a:t>
            </a:r>
            <a:r>
              <a:rPr dirty="0" sz="2800">
                <a:latin typeface="Calibri"/>
                <a:cs typeface="Calibri"/>
              </a:rPr>
              <a:t>may</a:t>
            </a:r>
            <a:r>
              <a:rPr dirty="0" sz="2800" spc="-114">
                <a:latin typeface="Times New Roman"/>
                <a:cs typeface="Times New Roman"/>
              </a:rPr>
              <a:t> </a:t>
            </a:r>
            <a:r>
              <a:rPr dirty="0" sz="2800">
                <a:latin typeface="Calibri"/>
                <a:cs typeface="Calibri"/>
              </a:rPr>
              <a:t>contribute</a:t>
            </a:r>
            <a:r>
              <a:rPr dirty="0" sz="2800" spc="-114">
                <a:latin typeface="Times New Roman"/>
                <a:cs typeface="Times New Roman"/>
              </a:rPr>
              <a:t> </a:t>
            </a:r>
            <a:r>
              <a:rPr dirty="0" sz="2800">
                <a:latin typeface="Calibri"/>
                <a:cs typeface="Calibri"/>
              </a:rPr>
              <a:t>to</a:t>
            </a:r>
            <a:r>
              <a:rPr dirty="0" sz="2800" spc="-125">
                <a:latin typeface="Times New Roman"/>
                <a:cs typeface="Times New Roman"/>
              </a:rPr>
              <a:t> </a:t>
            </a:r>
            <a:r>
              <a:rPr dirty="0" sz="2800" b="1">
                <a:latin typeface="Calibri"/>
                <a:cs typeface="Calibri"/>
              </a:rPr>
              <a:t>future</a:t>
            </a:r>
            <a:r>
              <a:rPr dirty="0" sz="2800" spc="-114">
                <a:latin typeface="Times New Roman"/>
                <a:cs typeface="Times New Roman"/>
              </a:rPr>
              <a:t> </a:t>
            </a:r>
            <a:r>
              <a:rPr dirty="0" sz="2800" spc="-10" b="1">
                <a:latin typeface="Calibri"/>
                <a:cs typeface="Calibri"/>
              </a:rPr>
              <a:t>meta-</a:t>
            </a:r>
            <a:r>
              <a:rPr dirty="0" sz="2800" b="1">
                <a:latin typeface="Calibri"/>
                <a:cs typeface="Calibri"/>
              </a:rPr>
              <a:t>analyses</a:t>
            </a:r>
            <a:r>
              <a:rPr dirty="0" sz="2800" spc="-85">
                <a:latin typeface="Times New Roman"/>
                <a:cs typeface="Times New Roman"/>
              </a:rPr>
              <a:t> </a:t>
            </a:r>
            <a:r>
              <a:rPr dirty="0" sz="2800" spc="-25">
                <a:latin typeface="Calibri"/>
                <a:cs typeface="Calibri"/>
              </a:rPr>
              <a:t>of</a:t>
            </a:r>
            <a:r>
              <a:rPr dirty="0" sz="2800" spc="-25">
                <a:latin typeface="Times New Roman"/>
                <a:cs typeface="Times New Roman"/>
              </a:rPr>
              <a:t> </a:t>
            </a:r>
            <a:r>
              <a:rPr dirty="0" sz="2800">
                <a:latin typeface="Calibri"/>
                <a:cs typeface="Calibri"/>
              </a:rPr>
              <a:t>forthcoming</a:t>
            </a:r>
            <a:r>
              <a:rPr dirty="0" sz="2800" spc="-114">
                <a:latin typeface="Times New Roman"/>
                <a:cs typeface="Times New Roman"/>
              </a:rPr>
              <a:t> </a:t>
            </a:r>
            <a:r>
              <a:rPr dirty="0" sz="2800" spc="-40">
                <a:latin typeface="Calibri"/>
                <a:cs typeface="Calibri"/>
              </a:rPr>
              <a:t>RCTs</a:t>
            </a:r>
            <a:r>
              <a:rPr dirty="0" sz="2800" spc="-100">
                <a:latin typeface="Times New Roman"/>
                <a:cs typeface="Times New Roman"/>
              </a:rPr>
              <a:t> </a:t>
            </a:r>
            <a:r>
              <a:rPr dirty="0" sz="2800">
                <a:latin typeface="Calibri"/>
                <a:cs typeface="Calibri"/>
              </a:rPr>
              <a:t>comparing</a:t>
            </a:r>
            <a:r>
              <a:rPr dirty="0" sz="2800" spc="-105">
                <a:latin typeface="Times New Roman"/>
                <a:cs typeface="Times New Roman"/>
              </a:rPr>
              <a:t> </a:t>
            </a:r>
            <a:r>
              <a:rPr dirty="0" sz="2800">
                <a:latin typeface="Calibri"/>
                <a:cs typeface="Calibri"/>
              </a:rPr>
              <a:t>use</a:t>
            </a:r>
            <a:r>
              <a:rPr dirty="0" sz="2800" spc="-100">
                <a:latin typeface="Times New Roman"/>
                <a:cs typeface="Times New Roman"/>
              </a:rPr>
              <a:t> </a:t>
            </a:r>
            <a:r>
              <a:rPr dirty="0" sz="2800">
                <a:latin typeface="Calibri"/>
                <a:cs typeface="Calibri"/>
              </a:rPr>
              <a:t>of</a:t>
            </a:r>
            <a:r>
              <a:rPr dirty="0" sz="2800" spc="-105">
                <a:latin typeface="Times New Roman"/>
                <a:cs typeface="Times New Roman"/>
              </a:rPr>
              <a:t> </a:t>
            </a:r>
            <a:r>
              <a:rPr dirty="0" sz="2800" spc="-70">
                <a:latin typeface="Calibri"/>
                <a:cs typeface="Calibri"/>
              </a:rPr>
              <a:t>V-</a:t>
            </a:r>
            <a:r>
              <a:rPr dirty="0" sz="2800">
                <a:latin typeface="Calibri"/>
                <a:cs typeface="Calibri"/>
              </a:rPr>
              <a:t>A</a:t>
            </a:r>
            <a:r>
              <a:rPr dirty="0" sz="2800" spc="-100">
                <a:latin typeface="Times New Roman"/>
                <a:cs typeface="Times New Roman"/>
              </a:rPr>
              <a:t> </a:t>
            </a:r>
            <a:r>
              <a:rPr dirty="0" sz="2800">
                <a:latin typeface="Calibri"/>
                <a:cs typeface="Calibri"/>
              </a:rPr>
              <a:t>ECMO</a:t>
            </a:r>
            <a:r>
              <a:rPr dirty="0" sz="2800" spc="-100">
                <a:latin typeface="Times New Roman"/>
                <a:cs typeface="Times New Roman"/>
              </a:rPr>
              <a:t> </a:t>
            </a:r>
            <a:r>
              <a:rPr dirty="0" sz="2800" spc="-20">
                <a:latin typeface="Calibri"/>
                <a:cs typeface="Calibri"/>
              </a:rPr>
              <a:t>with</a:t>
            </a:r>
            <a:r>
              <a:rPr dirty="0" sz="2800" spc="-20">
                <a:latin typeface="Times New Roman"/>
                <a:cs typeface="Times New Roman"/>
              </a:rPr>
              <a:t> </a:t>
            </a:r>
            <a:r>
              <a:rPr dirty="0" sz="2800" spc="-10">
                <a:latin typeface="Calibri"/>
                <a:cs typeface="Calibri"/>
              </a:rPr>
              <a:t>standard</a:t>
            </a:r>
            <a:r>
              <a:rPr dirty="0" sz="2800" spc="-130">
                <a:latin typeface="Times New Roman"/>
                <a:cs typeface="Times New Roman"/>
              </a:rPr>
              <a:t> </a:t>
            </a:r>
            <a:r>
              <a:rPr dirty="0" sz="2800">
                <a:latin typeface="Calibri"/>
                <a:cs typeface="Calibri"/>
              </a:rPr>
              <a:t>care</a:t>
            </a:r>
            <a:r>
              <a:rPr dirty="0" sz="2800" spc="-120">
                <a:latin typeface="Times New Roman"/>
                <a:cs typeface="Times New Roman"/>
              </a:rPr>
              <a:t> </a:t>
            </a:r>
            <a:r>
              <a:rPr dirty="0" sz="2800">
                <a:latin typeface="Calibri"/>
                <a:cs typeface="Calibri"/>
              </a:rPr>
              <a:t>in</a:t>
            </a:r>
            <a:r>
              <a:rPr dirty="0" sz="2800" spc="-120">
                <a:latin typeface="Times New Roman"/>
                <a:cs typeface="Times New Roman"/>
              </a:rPr>
              <a:t> </a:t>
            </a:r>
            <a:r>
              <a:rPr dirty="0" sz="2800">
                <a:latin typeface="Calibri"/>
                <a:cs typeface="Calibri"/>
              </a:rPr>
              <a:t>CGS</a:t>
            </a:r>
            <a:r>
              <a:rPr dirty="0" sz="2800" spc="-120">
                <a:latin typeface="Times New Roman"/>
                <a:cs typeface="Times New Roman"/>
              </a:rPr>
              <a:t> </a:t>
            </a:r>
            <a:r>
              <a:rPr dirty="0" sz="2800">
                <a:latin typeface="Calibri"/>
                <a:cs typeface="Calibri"/>
              </a:rPr>
              <a:t>patients</a:t>
            </a:r>
            <a:r>
              <a:rPr dirty="0" sz="2800" spc="-120">
                <a:latin typeface="Times New Roman"/>
                <a:cs typeface="Times New Roman"/>
              </a:rPr>
              <a:t> </a:t>
            </a:r>
            <a:r>
              <a:rPr dirty="0" sz="2800">
                <a:latin typeface="Calibri"/>
                <a:cs typeface="Calibri"/>
              </a:rPr>
              <a:t>following</a:t>
            </a:r>
            <a:r>
              <a:rPr dirty="0" sz="2800" spc="-114">
                <a:latin typeface="Times New Roman"/>
                <a:cs typeface="Times New Roman"/>
              </a:rPr>
              <a:t> </a:t>
            </a:r>
            <a:r>
              <a:rPr dirty="0" sz="2800" spc="-20">
                <a:latin typeface="Calibri"/>
                <a:cs typeface="Calibri"/>
              </a:rPr>
              <a:t>AMI.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4048658" y="4878556"/>
            <a:ext cx="986155" cy="203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30"/>
              </a:lnSpc>
            </a:pPr>
            <a:r>
              <a:rPr dirty="0" sz="1400" spc="-10">
                <a:solidFill>
                  <a:srgbClr val="FFFFFF"/>
                </a:solidFill>
                <a:latin typeface="Calibri Light"/>
                <a:cs typeface="Calibri Light"/>
              </a:rPr>
              <a:t>EuroPCR.com</a:t>
            </a:r>
            <a:endParaRPr sz="1400">
              <a:latin typeface="Calibri Light"/>
              <a:cs typeface="Calibri Light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Why</a:t>
            </a:r>
            <a:r>
              <a:rPr dirty="0" spc="-90">
                <a:latin typeface="Times New Roman"/>
                <a:cs typeface="Times New Roman"/>
              </a:rPr>
              <a:t> </a:t>
            </a:r>
            <a:r>
              <a:rPr dirty="0"/>
              <a:t>is</a:t>
            </a:r>
            <a:r>
              <a:rPr dirty="0" spc="-90">
                <a:latin typeface="Times New Roman"/>
                <a:cs typeface="Times New Roman"/>
              </a:rPr>
              <a:t> </a:t>
            </a:r>
            <a:r>
              <a:rPr dirty="0"/>
              <a:t>this</a:t>
            </a:r>
            <a:r>
              <a:rPr dirty="0" spc="-85">
                <a:latin typeface="Times New Roman"/>
                <a:cs typeface="Times New Roman"/>
              </a:rPr>
              <a:t> </a:t>
            </a:r>
            <a:r>
              <a:rPr dirty="0" spc="-10"/>
              <a:t>important?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50165" rIns="0" bIns="0" rtlCol="0" vert="horz">
            <a:spAutoFit/>
          </a:bodyPr>
          <a:lstStyle/>
          <a:p>
            <a:pPr marL="354965" marR="5080" indent="-342900">
              <a:lnSpc>
                <a:spcPts val="2380"/>
              </a:lnSpc>
              <a:spcBef>
                <a:spcPts val="395"/>
              </a:spcBef>
              <a:buSzPct val="102272"/>
              <a:buFont typeface="Arial"/>
              <a:buChar char="•"/>
              <a:tabLst>
                <a:tab pos="354965" algn="l"/>
              </a:tabLst>
            </a:pPr>
            <a:r>
              <a:rPr dirty="0"/>
              <a:t>The</a:t>
            </a:r>
            <a:r>
              <a:rPr dirty="0" spc="-90">
                <a:latin typeface="Times New Roman"/>
                <a:cs typeface="Times New Roman"/>
              </a:rPr>
              <a:t> </a:t>
            </a:r>
            <a:r>
              <a:rPr dirty="0" b="1">
                <a:latin typeface="Calibri"/>
                <a:cs typeface="Calibri"/>
              </a:rPr>
              <a:t>Euroshock</a:t>
            </a:r>
            <a:r>
              <a:rPr dirty="0" spc="-75">
                <a:latin typeface="Times New Roman"/>
                <a:cs typeface="Times New Roman"/>
              </a:rPr>
              <a:t> </a:t>
            </a:r>
            <a:r>
              <a:rPr dirty="0"/>
              <a:t>was</a:t>
            </a:r>
            <a:r>
              <a:rPr dirty="0" spc="-80">
                <a:latin typeface="Times New Roman"/>
                <a:cs typeface="Times New Roman"/>
              </a:rPr>
              <a:t> </a:t>
            </a:r>
            <a:r>
              <a:rPr dirty="0"/>
              <a:t>the</a:t>
            </a:r>
            <a:r>
              <a:rPr dirty="0" spc="-80">
                <a:latin typeface="Times New Roman"/>
                <a:cs typeface="Times New Roman"/>
              </a:rPr>
              <a:t> </a:t>
            </a:r>
            <a:r>
              <a:rPr dirty="0"/>
              <a:t>first</a:t>
            </a:r>
            <a:r>
              <a:rPr dirty="0" spc="-85">
                <a:latin typeface="Times New Roman"/>
                <a:cs typeface="Times New Roman"/>
              </a:rPr>
              <a:t> </a:t>
            </a:r>
            <a:r>
              <a:rPr dirty="0"/>
              <a:t>trial</a:t>
            </a:r>
            <a:r>
              <a:rPr dirty="0" spc="-90">
                <a:latin typeface="Times New Roman"/>
                <a:cs typeface="Times New Roman"/>
              </a:rPr>
              <a:t> </a:t>
            </a:r>
            <a:r>
              <a:rPr dirty="0" b="1">
                <a:latin typeface="Calibri"/>
                <a:cs typeface="Calibri"/>
              </a:rPr>
              <a:t>powered</a:t>
            </a:r>
            <a:r>
              <a:rPr dirty="0" spc="-80">
                <a:latin typeface="Times New Roman"/>
                <a:cs typeface="Times New Roman"/>
              </a:rPr>
              <a:t> </a:t>
            </a:r>
            <a:r>
              <a:rPr dirty="0"/>
              <a:t>to</a:t>
            </a:r>
            <a:r>
              <a:rPr dirty="0" spc="-80">
                <a:latin typeface="Times New Roman"/>
                <a:cs typeface="Times New Roman"/>
              </a:rPr>
              <a:t> </a:t>
            </a:r>
            <a:r>
              <a:rPr dirty="0" spc="-10"/>
              <a:t>demonstrate</a:t>
            </a:r>
            <a:r>
              <a:rPr dirty="0" spc="-80">
                <a:latin typeface="Times New Roman"/>
                <a:cs typeface="Times New Roman"/>
              </a:rPr>
              <a:t> </a:t>
            </a:r>
            <a:r>
              <a:rPr dirty="0"/>
              <a:t>the</a:t>
            </a:r>
            <a:r>
              <a:rPr dirty="0" spc="-80">
                <a:latin typeface="Times New Roman"/>
                <a:cs typeface="Times New Roman"/>
              </a:rPr>
              <a:t> </a:t>
            </a:r>
            <a:r>
              <a:rPr dirty="0"/>
              <a:t>benefit</a:t>
            </a:r>
            <a:r>
              <a:rPr dirty="0" spc="-80">
                <a:latin typeface="Times New Roman"/>
                <a:cs typeface="Times New Roman"/>
              </a:rPr>
              <a:t> </a:t>
            </a:r>
            <a:r>
              <a:rPr dirty="0" spc="-25"/>
              <a:t>of</a:t>
            </a:r>
            <a:r>
              <a:rPr dirty="0" spc="-25">
                <a:latin typeface="Times New Roman"/>
                <a:cs typeface="Times New Roman"/>
              </a:rPr>
              <a:t> </a:t>
            </a:r>
            <a:r>
              <a:rPr dirty="0" spc="-55"/>
              <a:t>V-</a:t>
            </a:r>
            <a:r>
              <a:rPr dirty="0"/>
              <a:t>A</a:t>
            </a:r>
            <a:r>
              <a:rPr dirty="0" spc="-85">
                <a:latin typeface="Times New Roman"/>
                <a:cs typeface="Times New Roman"/>
              </a:rPr>
              <a:t> </a:t>
            </a:r>
            <a:r>
              <a:rPr dirty="0"/>
              <a:t>ECMO</a:t>
            </a:r>
            <a:r>
              <a:rPr dirty="0" spc="-75">
                <a:latin typeface="Times New Roman"/>
                <a:cs typeface="Times New Roman"/>
              </a:rPr>
              <a:t> </a:t>
            </a:r>
            <a:r>
              <a:rPr dirty="0"/>
              <a:t>in</a:t>
            </a:r>
            <a:r>
              <a:rPr dirty="0" spc="-70">
                <a:latin typeface="Times New Roman"/>
                <a:cs typeface="Times New Roman"/>
              </a:rPr>
              <a:t> </a:t>
            </a:r>
            <a:r>
              <a:rPr dirty="0"/>
              <a:t>CGS</a:t>
            </a:r>
            <a:r>
              <a:rPr dirty="0" spc="-75">
                <a:latin typeface="Times New Roman"/>
                <a:cs typeface="Times New Roman"/>
              </a:rPr>
              <a:t> </a:t>
            </a:r>
            <a:r>
              <a:rPr dirty="0"/>
              <a:t>complicating</a:t>
            </a:r>
            <a:r>
              <a:rPr dirty="0" spc="-75">
                <a:latin typeface="Times New Roman"/>
                <a:cs typeface="Times New Roman"/>
              </a:rPr>
              <a:t> </a:t>
            </a:r>
            <a:r>
              <a:rPr dirty="0"/>
              <a:t>AMI.</a:t>
            </a:r>
            <a:r>
              <a:rPr dirty="0" spc="-70">
                <a:latin typeface="Times New Roman"/>
                <a:cs typeface="Times New Roman"/>
              </a:rPr>
              <a:t> </a:t>
            </a:r>
            <a:r>
              <a:rPr dirty="0" spc="-30"/>
              <a:t>However,</a:t>
            </a:r>
            <a:r>
              <a:rPr dirty="0" spc="-75">
                <a:latin typeface="Times New Roman"/>
                <a:cs typeface="Times New Roman"/>
              </a:rPr>
              <a:t> </a:t>
            </a:r>
            <a:r>
              <a:rPr dirty="0"/>
              <a:t>it</a:t>
            </a:r>
            <a:r>
              <a:rPr dirty="0" spc="-70">
                <a:latin typeface="Times New Roman"/>
                <a:cs typeface="Times New Roman"/>
              </a:rPr>
              <a:t> </a:t>
            </a:r>
            <a:r>
              <a:rPr dirty="0"/>
              <a:t>has</a:t>
            </a:r>
            <a:r>
              <a:rPr dirty="0" spc="-75">
                <a:latin typeface="Times New Roman"/>
                <a:cs typeface="Times New Roman"/>
              </a:rPr>
              <a:t> </a:t>
            </a:r>
            <a:r>
              <a:rPr dirty="0"/>
              <a:t>been</a:t>
            </a:r>
            <a:r>
              <a:rPr dirty="0" spc="-100">
                <a:latin typeface="Times New Roman"/>
                <a:cs typeface="Times New Roman"/>
              </a:rPr>
              <a:t> </a:t>
            </a:r>
            <a:r>
              <a:rPr dirty="0" spc="-10" b="1">
                <a:latin typeface="Calibri"/>
                <a:cs typeface="Calibri"/>
              </a:rPr>
              <a:t>prematurely</a:t>
            </a:r>
            <a:r>
              <a:rPr dirty="0" spc="-10">
                <a:latin typeface="Times New Roman"/>
                <a:cs typeface="Times New Roman"/>
              </a:rPr>
              <a:t> </a:t>
            </a:r>
            <a:r>
              <a:rPr dirty="0" b="1">
                <a:latin typeface="Calibri"/>
                <a:cs typeface="Calibri"/>
              </a:rPr>
              <a:t>stopped</a:t>
            </a:r>
            <a:r>
              <a:rPr dirty="0" spc="-100">
                <a:latin typeface="Times New Roman"/>
                <a:cs typeface="Times New Roman"/>
              </a:rPr>
              <a:t> </a:t>
            </a:r>
            <a:r>
              <a:rPr dirty="0"/>
              <a:t>due</a:t>
            </a:r>
            <a:r>
              <a:rPr dirty="0" spc="-75">
                <a:latin typeface="Times New Roman"/>
                <a:cs typeface="Times New Roman"/>
              </a:rPr>
              <a:t> </a:t>
            </a:r>
            <a:r>
              <a:rPr dirty="0"/>
              <a:t>to</a:t>
            </a:r>
            <a:r>
              <a:rPr dirty="0" spc="-75">
                <a:latin typeface="Times New Roman"/>
                <a:cs typeface="Times New Roman"/>
              </a:rPr>
              <a:t> </a:t>
            </a:r>
            <a:r>
              <a:rPr dirty="0"/>
              <a:t>low</a:t>
            </a:r>
            <a:r>
              <a:rPr dirty="0" spc="-75">
                <a:latin typeface="Times New Roman"/>
                <a:cs typeface="Times New Roman"/>
              </a:rPr>
              <a:t> </a:t>
            </a:r>
            <a:r>
              <a:rPr dirty="0" spc="-10"/>
              <a:t>recruitment.</a:t>
            </a:r>
            <a:r>
              <a:rPr dirty="0" spc="-75">
                <a:latin typeface="Times New Roman"/>
                <a:cs typeface="Times New Roman"/>
              </a:rPr>
              <a:t> </a:t>
            </a:r>
            <a:r>
              <a:rPr dirty="0"/>
              <a:t>Results</a:t>
            </a:r>
            <a:r>
              <a:rPr dirty="0" spc="-75">
                <a:latin typeface="Times New Roman"/>
                <a:cs typeface="Times New Roman"/>
              </a:rPr>
              <a:t> </a:t>
            </a:r>
            <a:r>
              <a:rPr dirty="0"/>
              <a:t>are</a:t>
            </a:r>
            <a:r>
              <a:rPr dirty="0" spc="-75">
                <a:latin typeface="Times New Roman"/>
                <a:cs typeface="Times New Roman"/>
              </a:rPr>
              <a:t> </a:t>
            </a:r>
            <a:r>
              <a:rPr dirty="0" spc="-10" b="1">
                <a:latin typeface="Calibri"/>
                <a:cs typeface="Calibri"/>
              </a:rPr>
              <a:t>hypothesis-generating</a:t>
            </a:r>
            <a:r>
              <a:rPr dirty="0" spc="-10"/>
              <a:t>.</a:t>
            </a:r>
          </a:p>
          <a:p>
            <a:pPr>
              <a:lnSpc>
                <a:spcPct val="100000"/>
              </a:lnSpc>
              <a:spcBef>
                <a:spcPts val="5"/>
              </a:spcBef>
              <a:buClr>
                <a:srgbClr val="3C3C3B"/>
              </a:buClr>
              <a:buFont typeface="Arial"/>
              <a:buChar char="•"/>
            </a:pPr>
            <a:endParaRPr sz="2500"/>
          </a:p>
          <a:p>
            <a:pPr lvl="1" marL="755650" indent="-286385">
              <a:lnSpc>
                <a:spcPct val="100000"/>
              </a:lnSpc>
              <a:buSzPct val="102500"/>
              <a:buFont typeface="Arial"/>
              <a:buChar char="–"/>
              <a:tabLst>
                <a:tab pos="755650" algn="l"/>
              </a:tabLst>
            </a:pPr>
            <a:r>
              <a:rPr dirty="0" sz="2000" b="1">
                <a:solidFill>
                  <a:srgbClr val="FF0000"/>
                </a:solidFill>
                <a:latin typeface="Calibri"/>
                <a:cs typeface="Calibri"/>
              </a:rPr>
              <a:t>Why?</a:t>
            </a:r>
            <a:r>
              <a:rPr dirty="0" sz="2000" spc="-8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3C3C3B"/>
                </a:solidFill>
                <a:latin typeface="Calibri"/>
                <a:cs typeface="Calibri"/>
              </a:rPr>
              <a:t>There</a:t>
            </a:r>
            <a:r>
              <a:rPr dirty="0" sz="2000" spc="-65">
                <a:solidFill>
                  <a:srgbClr val="3C3C3B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3C3C3B"/>
                </a:solidFill>
                <a:latin typeface="Calibri"/>
                <a:cs typeface="Calibri"/>
              </a:rPr>
              <a:t>is</a:t>
            </a:r>
            <a:r>
              <a:rPr dirty="0" sz="2000" spc="-55">
                <a:solidFill>
                  <a:srgbClr val="3C3C3B"/>
                </a:solidFill>
                <a:latin typeface="Times New Roman"/>
                <a:cs typeface="Times New Roman"/>
              </a:rPr>
              <a:t> </a:t>
            </a:r>
            <a:r>
              <a:rPr dirty="0" sz="2000" b="1">
                <a:solidFill>
                  <a:srgbClr val="3C3C3B"/>
                </a:solidFill>
                <a:latin typeface="Calibri"/>
                <a:cs typeface="Calibri"/>
              </a:rPr>
              <a:t>lack</a:t>
            </a:r>
            <a:r>
              <a:rPr dirty="0" sz="2000" spc="-65">
                <a:solidFill>
                  <a:srgbClr val="3C3C3B"/>
                </a:solidFill>
                <a:latin typeface="Times New Roman"/>
                <a:cs typeface="Times New Roman"/>
              </a:rPr>
              <a:t> </a:t>
            </a:r>
            <a:r>
              <a:rPr dirty="0" sz="2000" b="1">
                <a:solidFill>
                  <a:srgbClr val="3C3C3B"/>
                </a:solidFill>
                <a:latin typeface="Calibri"/>
                <a:cs typeface="Calibri"/>
              </a:rPr>
              <a:t>of</a:t>
            </a:r>
            <a:r>
              <a:rPr dirty="0" sz="2000" spc="-70">
                <a:solidFill>
                  <a:srgbClr val="3C3C3B"/>
                </a:solidFill>
                <a:latin typeface="Times New Roman"/>
                <a:cs typeface="Times New Roman"/>
              </a:rPr>
              <a:t> </a:t>
            </a:r>
            <a:r>
              <a:rPr dirty="0" sz="2000" b="1">
                <a:solidFill>
                  <a:srgbClr val="3C3C3B"/>
                </a:solidFill>
                <a:latin typeface="Calibri"/>
                <a:cs typeface="Calibri"/>
              </a:rPr>
              <a:t>evidence</a:t>
            </a:r>
            <a:r>
              <a:rPr dirty="0" sz="2000" spc="-40">
                <a:solidFill>
                  <a:srgbClr val="3C3C3B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3C3C3B"/>
                </a:solidFill>
                <a:latin typeface="Calibri"/>
                <a:cs typeface="Calibri"/>
              </a:rPr>
              <a:t>on</a:t>
            </a:r>
            <a:r>
              <a:rPr dirty="0" sz="2000" spc="-65">
                <a:solidFill>
                  <a:srgbClr val="3C3C3B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3C3C3B"/>
                </a:solidFill>
                <a:latin typeface="Calibri"/>
                <a:cs typeface="Calibri"/>
              </a:rPr>
              <a:t>the</a:t>
            </a:r>
            <a:r>
              <a:rPr dirty="0" sz="2000" spc="-70">
                <a:solidFill>
                  <a:srgbClr val="3C3C3B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3C3C3B"/>
                </a:solidFill>
                <a:latin typeface="Calibri"/>
                <a:cs typeface="Calibri"/>
              </a:rPr>
              <a:t>benefit</a:t>
            </a:r>
            <a:r>
              <a:rPr dirty="0" sz="2000" spc="-65">
                <a:solidFill>
                  <a:srgbClr val="3C3C3B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3C3C3B"/>
                </a:solidFill>
                <a:latin typeface="Calibri"/>
                <a:cs typeface="Calibri"/>
              </a:rPr>
              <a:t>of</a:t>
            </a:r>
            <a:r>
              <a:rPr dirty="0" sz="2000" spc="-65">
                <a:solidFill>
                  <a:srgbClr val="3C3C3B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3C3C3B"/>
                </a:solidFill>
                <a:latin typeface="Calibri"/>
                <a:cs typeface="Calibri"/>
              </a:rPr>
              <a:t>ECMO</a:t>
            </a:r>
            <a:r>
              <a:rPr dirty="0" sz="2000" spc="-65">
                <a:solidFill>
                  <a:srgbClr val="3C3C3B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3C3C3B"/>
                </a:solidFill>
                <a:latin typeface="Calibri"/>
                <a:cs typeface="Calibri"/>
              </a:rPr>
              <a:t>in</a:t>
            </a:r>
            <a:r>
              <a:rPr dirty="0" sz="2000" spc="-65">
                <a:solidFill>
                  <a:srgbClr val="3C3C3B"/>
                </a:solidFill>
                <a:latin typeface="Times New Roman"/>
                <a:cs typeface="Times New Roman"/>
              </a:rPr>
              <a:t> </a:t>
            </a:r>
            <a:r>
              <a:rPr dirty="0" sz="2000" spc="-25">
                <a:solidFill>
                  <a:srgbClr val="3C3C3B"/>
                </a:solidFill>
                <a:latin typeface="Calibri"/>
                <a:cs typeface="Calibri"/>
              </a:rPr>
              <a:t>CGS</a:t>
            </a:r>
            <a:endParaRPr sz="2000">
              <a:latin typeface="Calibri"/>
              <a:cs typeface="Calibri"/>
            </a:endParaRPr>
          </a:p>
          <a:p>
            <a:pPr lvl="1" marL="755650" indent="-286385">
              <a:lnSpc>
                <a:spcPct val="100000"/>
              </a:lnSpc>
              <a:spcBef>
                <a:spcPts val="180"/>
              </a:spcBef>
              <a:buSzPct val="102500"/>
              <a:buFont typeface="Arial"/>
              <a:buChar char="–"/>
              <a:tabLst>
                <a:tab pos="755650" algn="l"/>
              </a:tabLst>
            </a:pPr>
            <a:r>
              <a:rPr dirty="0" sz="2000" b="1">
                <a:solidFill>
                  <a:srgbClr val="FF0000"/>
                </a:solidFill>
                <a:latin typeface="Calibri"/>
                <a:cs typeface="Calibri"/>
              </a:rPr>
              <a:t>What?</a:t>
            </a:r>
            <a:r>
              <a:rPr dirty="0" sz="2000" spc="-9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2000" spc="-10">
                <a:solidFill>
                  <a:srgbClr val="3C3C3B"/>
                </a:solidFill>
                <a:latin typeface="Calibri"/>
                <a:cs typeface="Calibri"/>
              </a:rPr>
              <a:t>Patients</a:t>
            </a:r>
            <a:r>
              <a:rPr dirty="0" sz="2000" spc="-80">
                <a:solidFill>
                  <a:srgbClr val="3C3C3B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3C3C3B"/>
                </a:solidFill>
                <a:latin typeface="Calibri"/>
                <a:cs typeface="Calibri"/>
              </a:rPr>
              <a:t>with</a:t>
            </a:r>
            <a:r>
              <a:rPr dirty="0" sz="2000" spc="-75">
                <a:solidFill>
                  <a:srgbClr val="3C3C3B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3C3C3B"/>
                </a:solidFill>
                <a:latin typeface="Calibri"/>
                <a:cs typeface="Calibri"/>
              </a:rPr>
              <a:t>CGS</a:t>
            </a:r>
            <a:r>
              <a:rPr dirty="0" sz="2000" spc="-80">
                <a:solidFill>
                  <a:srgbClr val="3C3C3B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3C3C3B"/>
                </a:solidFill>
                <a:latin typeface="Calibri"/>
                <a:cs typeface="Calibri"/>
              </a:rPr>
              <a:t>complicating</a:t>
            </a:r>
            <a:r>
              <a:rPr dirty="0" sz="2000" spc="-75">
                <a:solidFill>
                  <a:srgbClr val="3C3C3B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3C3C3B"/>
                </a:solidFill>
                <a:latin typeface="Calibri"/>
                <a:cs typeface="Calibri"/>
              </a:rPr>
              <a:t>AMI</a:t>
            </a:r>
            <a:r>
              <a:rPr dirty="0" sz="2000" spc="-35">
                <a:solidFill>
                  <a:srgbClr val="3C3C3B"/>
                </a:solidFill>
                <a:latin typeface="Times New Roman"/>
                <a:cs typeface="Times New Roman"/>
              </a:rPr>
              <a:t> </a:t>
            </a:r>
            <a:r>
              <a:rPr dirty="0" sz="2000" b="1">
                <a:solidFill>
                  <a:srgbClr val="3C3C3B"/>
                </a:solidFill>
                <a:latin typeface="Calibri"/>
                <a:cs typeface="Calibri"/>
              </a:rPr>
              <a:t>not</a:t>
            </a:r>
            <a:r>
              <a:rPr dirty="0" sz="2000" spc="-75">
                <a:solidFill>
                  <a:srgbClr val="3C3C3B"/>
                </a:solidFill>
                <a:latin typeface="Times New Roman"/>
                <a:cs typeface="Times New Roman"/>
              </a:rPr>
              <a:t> </a:t>
            </a:r>
            <a:r>
              <a:rPr dirty="0" sz="2000" b="1">
                <a:solidFill>
                  <a:srgbClr val="3C3C3B"/>
                </a:solidFill>
                <a:latin typeface="Calibri"/>
                <a:cs typeface="Calibri"/>
              </a:rPr>
              <a:t>resolved</a:t>
            </a:r>
            <a:r>
              <a:rPr dirty="0" sz="2000" spc="-80">
                <a:solidFill>
                  <a:srgbClr val="3C3C3B"/>
                </a:solidFill>
                <a:latin typeface="Times New Roman"/>
                <a:cs typeface="Times New Roman"/>
              </a:rPr>
              <a:t> </a:t>
            </a:r>
            <a:r>
              <a:rPr dirty="0" sz="2000" b="1">
                <a:solidFill>
                  <a:srgbClr val="3C3C3B"/>
                </a:solidFill>
                <a:latin typeface="Calibri"/>
                <a:cs typeface="Calibri"/>
              </a:rPr>
              <a:t>after</a:t>
            </a:r>
            <a:r>
              <a:rPr dirty="0" sz="2000" spc="-75">
                <a:solidFill>
                  <a:srgbClr val="3C3C3B"/>
                </a:solidFill>
                <a:latin typeface="Times New Roman"/>
                <a:cs typeface="Times New Roman"/>
              </a:rPr>
              <a:t> </a:t>
            </a:r>
            <a:r>
              <a:rPr dirty="0" sz="2000" spc="-20" b="1">
                <a:solidFill>
                  <a:srgbClr val="3C3C3B"/>
                </a:solidFill>
                <a:latin typeface="Calibri"/>
                <a:cs typeface="Calibri"/>
              </a:rPr>
              <a:t>pPCI</a:t>
            </a:r>
            <a:endParaRPr sz="2000">
              <a:latin typeface="Calibri"/>
              <a:cs typeface="Calibri"/>
            </a:endParaRPr>
          </a:p>
          <a:p>
            <a:pPr lvl="1" marL="755650" indent="-286385">
              <a:lnSpc>
                <a:spcPct val="100000"/>
              </a:lnSpc>
              <a:spcBef>
                <a:spcPts val="180"/>
              </a:spcBef>
              <a:buSzPct val="102500"/>
              <a:buFont typeface="Arial"/>
              <a:buChar char="–"/>
              <a:tabLst>
                <a:tab pos="755650" algn="l"/>
              </a:tabLst>
            </a:pPr>
            <a:r>
              <a:rPr dirty="0" sz="2000" b="1">
                <a:solidFill>
                  <a:srgbClr val="FF0000"/>
                </a:solidFill>
                <a:latin typeface="Calibri"/>
                <a:cs typeface="Calibri"/>
              </a:rPr>
              <a:t>How?</a:t>
            </a:r>
            <a:r>
              <a:rPr dirty="0" sz="2000" spc="-9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2000" b="1">
                <a:solidFill>
                  <a:srgbClr val="3C3C3B"/>
                </a:solidFill>
                <a:latin typeface="Calibri"/>
                <a:cs typeface="Calibri"/>
              </a:rPr>
              <a:t>Multicenter</a:t>
            </a:r>
            <a:r>
              <a:rPr dirty="0" sz="2000" spc="-70">
                <a:solidFill>
                  <a:srgbClr val="3C3C3B"/>
                </a:solidFill>
                <a:latin typeface="Times New Roman"/>
                <a:cs typeface="Times New Roman"/>
              </a:rPr>
              <a:t> </a:t>
            </a:r>
            <a:r>
              <a:rPr dirty="0" sz="2000" b="1">
                <a:solidFill>
                  <a:srgbClr val="3C3C3B"/>
                </a:solidFill>
                <a:latin typeface="Calibri"/>
                <a:cs typeface="Calibri"/>
              </a:rPr>
              <a:t>randomised</a:t>
            </a:r>
            <a:r>
              <a:rPr dirty="0" sz="2000" spc="-75">
                <a:solidFill>
                  <a:srgbClr val="3C3C3B"/>
                </a:solidFill>
                <a:latin typeface="Times New Roman"/>
                <a:cs typeface="Times New Roman"/>
              </a:rPr>
              <a:t> </a:t>
            </a:r>
            <a:r>
              <a:rPr dirty="0" sz="2000" b="1">
                <a:solidFill>
                  <a:srgbClr val="3C3C3B"/>
                </a:solidFill>
                <a:latin typeface="Calibri"/>
                <a:cs typeface="Calibri"/>
              </a:rPr>
              <a:t>trial</a:t>
            </a:r>
            <a:r>
              <a:rPr dirty="0" sz="2000" spc="-90">
                <a:solidFill>
                  <a:srgbClr val="3C3C3B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3C3C3B"/>
                </a:solidFill>
                <a:latin typeface="Calibri"/>
                <a:cs typeface="Calibri"/>
              </a:rPr>
              <a:t>(ECMO</a:t>
            </a:r>
            <a:r>
              <a:rPr dirty="0" sz="2000" spc="-70">
                <a:solidFill>
                  <a:srgbClr val="3C3C3B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3C3C3B"/>
                </a:solidFill>
                <a:latin typeface="Calibri"/>
                <a:cs typeface="Calibri"/>
              </a:rPr>
              <a:t>vs</a:t>
            </a:r>
            <a:r>
              <a:rPr dirty="0" sz="2000" spc="-70">
                <a:solidFill>
                  <a:srgbClr val="3C3C3B"/>
                </a:solidFill>
                <a:latin typeface="Times New Roman"/>
                <a:cs typeface="Times New Roman"/>
              </a:rPr>
              <a:t> </a:t>
            </a:r>
            <a:r>
              <a:rPr dirty="0" sz="2000" spc="-10">
                <a:solidFill>
                  <a:srgbClr val="3C3C3B"/>
                </a:solidFill>
                <a:latin typeface="Calibri"/>
                <a:cs typeface="Calibri"/>
              </a:rPr>
              <a:t>standard</a:t>
            </a:r>
            <a:r>
              <a:rPr dirty="0" sz="2000" spc="-70">
                <a:solidFill>
                  <a:srgbClr val="3C3C3B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3C3C3B"/>
                </a:solidFill>
                <a:latin typeface="Calibri"/>
                <a:cs typeface="Calibri"/>
              </a:rPr>
              <a:t>of</a:t>
            </a:r>
            <a:r>
              <a:rPr dirty="0" sz="2000" spc="-70">
                <a:solidFill>
                  <a:srgbClr val="3C3C3B"/>
                </a:solidFill>
                <a:latin typeface="Times New Roman"/>
                <a:cs typeface="Times New Roman"/>
              </a:rPr>
              <a:t> </a:t>
            </a:r>
            <a:r>
              <a:rPr dirty="0" sz="2000" spc="-10">
                <a:solidFill>
                  <a:srgbClr val="3C3C3B"/>
                </a:solidFill>
                <a:latin typeface="Calibri"/>
                <a:cs typeface="Calibri"/>
              </a:rPr>
              <a:t>care)</a:t>
            </a:r>
            <a:endParaRPr sz="2000">
              <a:latin typeface="Calibri"/>
              <a:cs typeface="Calibri"/>
            </a:endParaRPr>
          </a:p>
          <a:p>
            <a:pPr lvl="1" marL="755015" marR="161290" indent="-285750">
              <a:lnSpc>
                <a:spcPts val="2160"/>
              </a:lnSpc>
              <a:spcBef>
                <a:spcPts val="500"/>
              </a:spcBef>
              <a:buSzPct val="102500"/>
              <a:buFont typeface="Arial"/>
              <a:buChar char="–"/>
              <a:tabLst>
                <a:tab pos="755015" algn="l"/>
              </a:tabLst>
            </a:pPr>
            <a:r>
              <a:rPr dirty="0" sz="2000" b="1">
                <a:solidFill>
                  <a:srgbClr val="FF0000"/>
                </a:solidFill>
                <a:latin typeface="Calibri"/>
                <a:cs typeface="Calibri"/>
              </a:rPr>
              <a:t>What</a:t>
            </a:r>
            <a:r>
              <a:rPr dirty="0" sz="2000" spc="-75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2000" b="1">
                <a:solidFill>
                  <a:srgbClr val="FF0000"/>
                </a:solidFill>
                <a:latin typeface="Calibri"/>
                <a:cs typeface="Calibri"/>
              </a:rPr>
              <a:t>are</a:t>
            </a:r>
            <a:r>
              <a:rPr dirty="0" sz="2000" spc="-75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2000" b="1">
                <a:solidFill>
                  <a:srgbClr val="FF0000"/>
                </a:solidFill>
                <a:latin typeface="Calibri"/>
                <a:cs typeface="Calibri"/>
              </a:rPr>
              <a:t>the</a:t>
            </a:r>
            <a:r>
              <a:rPr dirty="0" sz="2000" spc="-7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2000" b="1">
                <a:solidFill>
                  <a:srgbClr val="FF0000"/>
                </a:solidFill>
                <a:latin typeface="Calibri"/>
                <a:cs typeface="Calibri"/>
              </a:rPr>
              <a:t>result</a:t>
            </a:r>
            <a:r>
              <a:rPr dirty="0" sz="2000">
                <a:solidFill>
                  <a:srgbClr val="FF0000"/>
                </a:solidFill>
                <a:latin typeface="Calibri"/>
                <a:cs typeface="Calibri"/>
              </a:rPr>
              <a:t>s?</a:t>
            </a:r>
            <a:r>
              <a:rPr dirty="0" sz="2000" spc="-75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3C3C3B"/>
                </a:solidFill>
                <a:latin typeface="Calibri"/>
                <a:cs typeface="Calibri"/>
              </a:rPr>
              <a:t>All-cause</a:t>
            </a:r>
            <a:r>
              <a:rPr dirty="0" sz="2000" spc="-75">
                <a:solidFill>
                  <a:srgbClr val="3C3C3B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3C3C3B"/>
                </a:solidFill>
                <a:latin typeface="Calibri"/>
                <a:cs typeface="Calibri"/>
              </a:rPr>
              <a:t>mortality</a:t>
            </a:r>
            <a:r>
              <a:rPr dirty="0" sz="2000" spc="-40">
                <a:solidFill>
                  <a:srgbClr val="3C3C3B"/>
                </a:solidFill>
                <a:latin typeface="Times New Roman"/>
                <a:cs typeface="Times New Roman"/>
              </a:rPr>
              <a:t> </a:t>
            </a:r>
            <a:r>
              <a:rPr dirty="0" sz="2000" b="1">
                <a:solidFill>
                  <a:srgbClr val="3C3C3B"/>
                </a:solidFill>
                <a:latin typeface="Calibri"/>
                <a:cs typeface="Calibri"/>
              </a:rPr>
              <a:t>numerically</a:t>
            </a:r>
            <a:r>
              <a:rPr dirty="0" sz="2000" spc="-70">
                <a:solidFill>
                  <a:srgbClr val="3C3C3B"/>
                </a:solidFill>
                <a:latin typeface="Times New Roman"/>
                <a:cs typeface="Times New Roman"/>
              </a:rPr>
              <a:t> </a:t>
            </a:r>
            <a:r>
              <a:rPr dirty="0" sz="2000" b="1">
                <a:solidFill>
                  <a:srgbClr val="3C3C3B"/>
                </a:solidFill>
                <a:latin typeface="Calibri"/>
                <a:cs typeface="Calibri"/>
              </a:rPr>
              <a:t>reduced</a:t>
            </a:r>
            <a:r>
              <a:rPr dirty="0" sz="2000" spc="-60">
                <a:solidFill>
                  <a:srgbClr val="3C3C3B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3C3C3B"/>
                </a:solidFill>
                <a:latin typeface="Calibri"/>
                <a:cs typeface="Calibri"/>
              </a:rPr>
              <a:t>at</a:t>
            </a:r>
            <a:r>
              <a:rPr dirty="0" sz="2000" spc="-75">
                <a:solidFill>
                  <a:srgbClr val="3C3C3B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3C3C3B"/>
                </a:solidFill>
                <a:latin typeface="Calibri"/>
                <a:cs typeface="Calibri"/>
              </a:rPr>
              <a:t>30d</a:t>
            </a:r>
            <a:r>
              <a:rPr dirty="0" sz="2000" spc="-70">
                <a:solidFill>
                  <a:srgbClr val="3C3C3B"/>
                </a:solidFill>
                <a:latin typeface="Times New Roman"/>
                <a:cs typeface="Times New Roman"/>
              </a:rPr>
              <a:t> </a:t>
            </a:r>
            <a:r>
              <a:rPr dirty="0" sz="2000" spc="-25">
                <a:solidFill>
                  <a:srgbClr val="3C3C3B"/>
                </a:solidFill>
                <a:latin typeface="Calibri"/>
                <a:cs typeface="Calibri"/>
              </a:rPr>
              <a:t>and</a:t>
            </a:r>
            <a:r>
              <a:rPr dirty="0" sz="2000" spc="-25">
                <a:solidFill>
                  <a:srgbClr val="3C3C3B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3C3C3B"/>
                </a:solidFill>
                <a:latin typeface="Calibri"/>
                <a:cs typeface="Calibri"/>
              </a:rPr>
              <a:t>at</a:t>
            </a:r>
            <a:r>
              <a:rPr dirty="0" sz="2000" spc="-80">
                <a:solidFill>
                  <a:srgbClr val="3C3C3B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3C3C3B"/>
                </a:solidFill>
                <a:latin typeface="Calibri"/>
                <a:cs typeface="Calibri"/>
              </a:rPr>
              <a:t>1</a:t>
            </a:r>
            <a:r>
              <a:rPr dirty="0" sz="2000" spc="-75">
                <a:solidFill>
                  <a:srgbClr val="3C3C3B"/>
                </a:solidFill>
                <a:latin typeface="Times New Roman"/>
                <a:cs typeface="Times New Roman"/>
              </a:rPr>
              <a:t> </a:t>
            </a:r>
            <a:r>
              <a:rPr dirty="0" sz="2000" spc="-40">
                <a:solidFill>
                  <a:srgbClr val="3C3C3B"/>
                </a:solidFill>
                <a:latin typeface="Calibri"/>
                <a:cs typeface="Calibri"/>
              </a:rPr>
              <a:t>year.</a:t>
            </a:r>
            <a:r>
              <a:rPr dirty="0" sz="2000" spc="-75">
                <a:solidFill>
                  <a:srgbClr val="3C3C3B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3C3C3B"/>
                </a:solidFill>
                <a:latin typeface="Calibri"/>
                <a:cs typeface="Calibri"/>
              </a:rPr>
              <a:t>More</a:t>
            </a:r>
            <a:r>
              <a:rPr dirty="0" sz="2000" spc="-75">
                <a:solidFill>
                  <a:srgbClr val="3C3C3B"/>
                </a:solidFill>
                <a:latin typeface="Times New Roman"/>
                <a:cs typeface="Times New Roman"/>
              </a:rPr>
              <a:t> </a:t>
            </a:r>
            <a:r>
              <a:rPr dirty="0" sz="2000" b="1">
                <a:solidFill>
                  <a:srgbClr val="3C3C3B"/>
                </a:solidFill>
                <a:latin typeface="Calibri"/>
                <a:cs typeface="Calibri"/>
              </a:rPr>
              <a:t>vascular</a:t>
            </a:r>
            <a:r>
              <a:rPr dirty="0" sz="2000" spc="-75">
                <a:solidFill>
                  <a:srgbClr val="3C3C3B"/>
                </a:solidFill>
                <a:latin typeface="Times New Roman"/>
                <a:cs typeface="Times New Roman"/>
              </a:rPr>
              <a:t> </a:t>
            </a:r>
            <a:r>
              <a:rPr dirty="0" sz="2000" b="1">
                <a:solidFill>
                  <a:srgbClr val="3C3C3B"/>
                </a:solidFill>
                <a:latin typeface="Calibri"/>
                <a:cs typeface="Calibri"/>
              </a:rPr>
              <a:t>and</a:t>
            </a:r>
            <a:r>
              <a:rPr dirty="0" sz="2000" spc="-75">
                <a:solidFill>
                  <a:srgbClr val="3C3C3B"/>
                </a:solidFill>
                <a:latin typeface="Times New Roman"/>
                <a:cs typeface="Times New Roman"/>
              </a:rPr>
              <a:t> </a:t>
            </a:r>
            <a:r>
              <a:rPr dirty="0" sz="2000" b="1">
                <a:solidFill>
                  <a:srgbClr val="3C3C3B"/>
                </a:solidFill>
                <a:latin typeface="Calibri"/>
                <a:cs typeface="Calibri"/>
              </a:rPr>
              <a:t>bleeding</a:t>
            </a:r>
            <a:r>
              <a:rPr dirty="0" sz="2000" spc="-75">
                <a:solidFill>
                  <a:srgbClr val="3C3C3B"/>
                </a:solidFill>
                <a:latin typeface="Times New Roman"/>
                <a:cs typeface="Times New Roman"/>
              </a:rPr>
              <a:t> </a:t>
            </a:r>
            <a:r>
              <a:rPr dirty="0" sz="2000" b="1">
                <a:solidFill>
                  <a:srgbClr val="3C3C3B"/>
                </a:solidFill>
                <a:latin typeface="Calibri"/>
                <a:cs typeface="Calibri"/>
              </a:rPr>
              <a:t>complications</a:t>
            </a:r>
            <a:r>
              <a:rPr dirty="0" sz="2000" spc="-70">
                <a:solidFill>
                  <a:srgbClr val="3C3C3B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3C3C3B"/>
                </a:solidFill>
                <a:latin typeface="Calibri"/>
                <a:cs typeface="Calibri"/>
              </a:rPr>
              <a:t>with</a:t>
            </a:r>
            <a:r>
              <a:rPr dirty="0" sz="2000" spc="-75">
                <a:solidFill>
                  <a:srgbClr val="3C3C3B"/>
                </a:solidFill>
                <a:latin typeface="Times New Roman"/>
                <a:cs typeface="Times New Roman"/>
              </a:rPr>
              <a:t> </a:t>
            </a:r>
            <a:r>
              <a:rPr dirty="0" sz="2000" spc="-50">
                <a:solidFill>
                  <a:srgbClr val="3C3C3B"/>
                </a:solidFill>
                <a:latin typeface="Calibri"/>
                <a:cs typeface="Calibri"/>
              </a:rPr>
              <a:t>V-</a:t>
            </a:r>
            <a:r>
              <a:rPr dirty="0" sz="2000">
                <a:solidFill>
                  <a:srgbClr val="3C3C3B"/>
                </a:solidFill>
                <a:latin typeface="Calibri"/>
                <a:cs typeface="Calibri"/>
              </a:rPr>
              <a:t>A</a:t>
            </a:r>
            <a:r>
              <a:rPr dirty="0" sz="2000" spc="-75">
                <a:solidFill>
                  <a:srgbClr val="3C3C3B"/>
                </a:solidFill>
                <a:latin typeface="Times New Roman"/>
                <a:cs typeface="Times New Roman"/>
              </a:rPr>
              <a:t> </a:t>
            </a:r>
            <a:r>
              <a:rPr dirty="0" sz="2000" spc="-20">
                <a:solidFill>
                  <a:srgbClr val="3C3C3B"/>
                </a:solidFill>
                <a:latin typeface="Calibri"/>
                <a:cs typeface="Calibri"/>
              </a:rPr>
              <a:t>ECMO</a:t>
            </a:r>
            <a:endParaRPr sz="2000">
              <a:latin typeface="Calibri"/>
              <a:cs typeface="Calibri"/>
            </a:endParaRPr>
          </a:p>
          <a:p>
            <a:pPr lvl="1" marL="755015" marR="359410" indent="-285750">
              <a:lnSpc>
                <a:spcPts val="2160"/>
              </a:lnSpc>
              <a:spcBef>
                <a:spcPts val="480"/>
              </a:spcBef>
              <a:buSzPct val="102500"/>
              <a:buFont typeface="Arial"/>
              <a:buChar char="–"/>
              <a:tabLst>
                <a:tab pos="755015" algn="l"/>
              </a:tabLst>
            </a:pPr>
            <a:r>
              <a:rPr dirty="0" sz="2000" b="1">
                <a:solidFill>
                  <a:srgbClr val="FF0000"/>
                </a:solidFill>
                <a:latin typeface="Calibri"/>
                <a:cs typeface="Calibri"/>
              </a:rPr>
              <a:t>Why</a:t>
            </a:r>
            <a:r>
              <a:rPr dirty="0" sz="2000" spc="-75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2000" b="1">
                <a:solidFill>
                  <a:srgbClr val="FF0000"/>
                </a:solidFill>
                <a:latin typeface="Calibri"/>
                <a:cs typeface="Calibri"/>
              </a:rPr>
              <a:t>is</a:t>
            </a:r>
            <a:r>
              <a:rPr dirty="0" sz="2000" spc="-7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2000" b="1">
                <a:solidFill>
                  <a:srgbClr val="FF0000"/>
                </a:solidFill>
                <a:latin typeface="Calibri"/>
                <a:cs typeface="Calibri"/>
              </a:rPr>
              <a:t>this</a:t>
            </a:r>
            <a:r>
              <a:rPr dirty="0" sz="2000" spc="-7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2000" spc="-10" b="1">
                <a:solidFill>
                  <a:srgbClr val="FF0000"/>
                </a:solidFill>
                <a:latin typeface="Calibri"/>
                <a:cs typeface="Calibri"/>
              </a:rPr>
              <a:t>important?</a:t>
            </a:r>
            <a:r>
              <a:rPr dirty="0" sz="2000" spc="-105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3C3C3B"/>
                </a:solidFill>
                <a:latin typeface="Calibri"/>
                <a:cs typeface="Calibri"/>
              </a:rPr>
              <a:t>These</a:t>
            </a:r>
            <a:r>
              <a:rPr dirty="0" sz="2000" spc="-75">
                <a:solidFill>
                  <a:srgbClr val="3C3C3B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3C3C3B"/>
                </a:solidFill>
                <a:latin typeface="Calibri"/>
                <a:cs typeface="Calibri"/>
              </a:rPr>
              <a:t>results</a:t>
            </a:r>
            <a:r>
              <a:rPr dirty="0" sz="2000" spc="-70">
                <a:solidFill>
                  <a:srgbClr val="3C3C3B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3C3C3B"/>
                </a:solidFill>
                <a:latin typeface="Calibri"/>
                <a:cs typeface="Calibri"/>
              </a:rPr>
              <a:t>set</a:t>
            </a:r>
            <a:r>
              <a:rPr dirty="0" sz="2000" spc="-70">
                <a:solidFill>
                  <a:srgbClr val="3C3C3B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3C3C3B"/>
                </a:solidFill>
                <a:latin typeface="Calibri"/>
                <a:cs typeface="Calibri"/>
              </a:rPr>
              <a:t>the</a:t>
            </a:r>
            <a:r>
              <a:rPr dirty="0" sz="2000" spc="-70">
                <a:solidFill>
                  <a:srgbClr val="3C3C3B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3C3C3B"/>
                </a:solidFill>
                <a:latin typeface="Calibri"/>
                <a:cs typeface="Calibri"/>
              </a:rPr>
              <a:t>stage</a:t>
            </a:r>
            <a:r>
              <a:rPr dirty="0" sz="2000" spc="-75">
                <a:solidFill>
                  <a:srgbClr val="3C3C3B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3C3C3B"/>
                </a:solidFill>
                <a:latin typeface="Calibri"/>
                <a:cs typeface="Calibri"/>
              </a:rPr>
              <a:t>for</a:t>
            </a:r>
            <a:r>
              <a:rPr dirty="0" sz="2000" spc="-25">
                <a:solidFill>
                  <a:srgbClr val="3C3C3B"/>
                </a:solidFill>
                <a:latin typeface="Times New Roman"/>
                <a:cs typeface="Times New Roman"/>
              </a:rPr>
              <a:t> </a:t>
            </a:r>
            <a:r>
              <a:rPr dirty="0" sz="2000" b="1">
                <a:solidFill>
                  <a:srgbClr val="3C3C3B"/>
                </a:solidFill>
                <a:latin typeface="Calibri"/>
                <a:cs typeface="Calibri"/>
              </a:rPr>
              <a:t>larger</a:t>
            </a:r>
            <a:r>
              <a:rPr dirty="0" sz="2000" spc="-70">
                <a:solidFill>
                  <a:srgbClr val="3C3C3B"/>
                </a:solidFill>
                <a:latin typeface="Times New Roman"/>
                <a:cs typeface="Times New Roman"/>
              </a:rPr>
              <a:t> </a:t>
            </a:r>
            <a:r>
              <a:rPr dirty="0" sz="2000" spc="-25" b="1">
                <a:solidFill>
                  <a:srgbClr val="3C3C3B"/>
                </a:solidFill>
                <a:latin typeface="Calibri"/>
                <a:cs typeface="Calibri"/>
              </a:rPr>
              <a:t>RCTs</a:t>
            </a:r>
            <a:r>
              <a:rPr dirty="0" sz="2000" spc="-60">
                <a:solidFill>
                  <a:srgbClr val="3C3C3B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3C3C3B"/>
                </a:solidFill>
                <a:latin typeface="Calibri"/>
                <a:cs typeface="Calibri"/>
              </a:rPr>
              <a:t>in</a:t>
            </a:r>
            <a:r>
              <a:rPr dirty="0" sz="2000" spc="-70">
                <a:solidFill>
                  <a:srgbClr val="3C3C3B"/>
                </a:solidFill>
                <a:latin typeface="Times New Roman"/>
                <a:cs typeface="Times New Roman"/>
              </a:rPr>
              <a:t> </a:t>
            </a:r>
            <a:r>
              <a:rPr dirty="0" sz="2000" spc="-20">
                <a:solidFill>
                  <a:srgbClr val="3C3C3B"/>
                </a:solidFill>
                <a:latin typeface="Calibri"/>
                <a:cs typeface="Calibri"/>
              </a:rPr>
              <a:t>this</a:t>
            </a:r>
            <a:r>
              <a:rPr dirty="0" sz="2000" spc="-20">
                <a:solidFill>
                  <a:srgbClr val="3C3C3B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3C3C3B"/>
                </a:solidFill>
                <a:latin typeface="Calibri"/>
                <a:cs typeface="Calibri"/>
              </a:rPr>
              <a:t>setting</a:t>
            </a:r>
            <a:r>
              <a:rPr dirty="0" sz="2000" spc="-85">
                <a:solidFill>
                  <a:srgbClr val="3C3C3B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3C3C3B"/>
                </a:solidFill>
                <a:latin typeface="Calibri"/>
                <a:cs typeface="Calibri"/>
              </a:rPr>
              <a:t>and</a:t>
            </a:r>
            <a:r>
              <a:rPr dirty="0" sz="2000" spc="-80">
                <a:solidFill>
                  <a:srgbClr val="3C3C3B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3C3C3B"/>
                </a:solidFill>
                <a:latin typeface="Calibri"/>
                <a:cs typeface="Calibri"/>
              </a:rPr>
              <a:t>may</a:t>
            </a:r>
            <a:r>
              <a:rPr dirty="0" sz="2000" spc="-85">
                <a:solidFill>
                  <a:srgbClr val="3C3C3B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3C3C3B"/>
                </a:solidFill>
                <a:latin typeface="Calibri"/>
                <a:cs typeface="Calibri"/>
              </a:rPr>
              <a:t>contribute</a:t>
            </a:r>
            <a:r>
              <a:rPr dirty="0" sz="2000" spc="-80">
                <a:solidFill>
                  <a:srgbClr val="3C3C3B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3C3C3B"/>
                </a:solidFill>
                <a:latin typeface="Calibri"/>
                <a:cs typeface="Calibri"/>
              </a:rPr>
              <a:t>to</a:t>
            </a:r>
            <a:r>
              <a:rPr dirty="0" sz="2000" spc="-60">
                <a:solidFill>
                  <a:srgbClr val="3C3C3B"/>
                </a:solidFill>
                <a:latin typeface="Times New Roman"/>
                <a:cs typeface="Times New Roman"/>
              </a:rPr>
              <a:t> </a:t>
            </a:r>
            <a:r>
              <a:rPr dirty="0" sz="2000" b="1">
                <a:solidFill>
                  <a:srgbClr val="3C3C3B"/>
                </a:solidFill>
                <a:latin typeface="Calibri"/>
                <a:cs typeface="Calibri"/>
              </a:rPr>
              <a:t>further</a:t>
            </a:r>
            <a:r>
              <a:rPr dirty="0" sz="2000" spc="-80">
                <a:solidFill>
                  <a:srgbClr val="3C3C3B"/>
                </a:solidFill>
                <a:latin typeface="Times New Roman"/>
                <a:cs typeface="Times New Roman"/>
              </a:rPr>
              <a:t> </a:t>
            </a:r>
            <a:r>
              <a:rPr dirty="0" sz="2000" spc="-10" b="1">
                <a:solidFill>
                  <a:srgbClr val="3C3C3B"/>
                </a:solidFill>
                <a:latin typeface="Calibri"/>
                <a:cs typeface="Calibri"/>
              </a:rPr>
              <a:t>meta-analysis</a:t>
            </a:r>
            <a:r>
              <a:rPr dirty="0" sz="2000" spc="-10">
                <a:solidFill>
                  <a:srgbClr val="3C3C3B"/>
                </a:solidFill>
                <a:latin typeface="Calibri"/>
                <a:cs typeface="Calibri"/>
              </a:rPr>
              <a:t>.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The</a:t>
            </a:r>
            <a:r>
              <a:rPr dirty="0" spc="-105">
                <a:latin typeface="Times New Roman"/>
                <a:cs typeface="Times New Roman"/>
              </a:rPr>
              <a:t> </a:t>
            </a:r>
            <a:r>
              <a:rPr dirty="0"/>
              <a:t>essentials</a:t>
            </a:r>
            <a:r>
              <a:rPr dirty="0" spc="-95">
                <a:latin typeface="Times New Roman"/>
                <a:cs typeface="Times New Roman"/>
              </a:rPr>
              <a:t> </a:t>
            </a:r>
            <a:r>
              <a:rPr dirty="0"/>
              <a:t>to</a:t>
            </a:r>
            <a:r>
              <a:rPr dirty="0" spc="-90">
                <a:latin typeface="Times New Roman"/>
                <a:cs typeface="Times New Roman"/>
              </a:rPr>
              <a:t> </a:t>
            </a:r>
            <a:r>
              <a:rPr dirty="0" spc="-10"/>
              <a:t>remember</a:t>
            </a:r>
          </a:p>
        </p:txBody>
      </p:sp>
      <p:grpSp>
        <p:nvGrpSpPr>
          <p:cNvPr id="4" name="object 4" descr=""/>
          <p:cNvGrpSpPr/>
          <p:nvPr/>
        </p:nvGrpSpPr>
        <p:grpSpPr>
          <a:xfrm>
            <a:off x="2349500" y="749302"/>
            <a:ext cx="4213225" cy="3643629"/>
            <a:chOff x="2349500" y="749302"/>
            <a:chExt cx="4213225" cy="3643629"/>
          </a:xfrm>
        </p:grpSpPr>
        <p:pic>
          <p:nvPicPr>
            <p:cNvPr id="5" name="object 5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060700" y="1803396"/>
              <a:ext cx="2959938" cy="2588983"/>
            </a:xfrm>
            <a:prstGeom prst="rect">
              <a:avLst/>
            </a:prstGeom>
          </p:spPr>
        </p:pic>
        <p:pic>
          <p:nvPicPr>
            <p:cNvPr id="6" name="object 6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349500" y="749302"/>
              <a:ext cx="4212971" cy="1077084"/>
            </a:xfrm>
            <a:prstGeom prst="rect">
              <a:avLst/>
            </a:prstGeom>
          </p:spPr>
        </p:pic>
      </p:grpSp>
      <p:sp>
        <p:nvSpPr>
          <p:cNvPr id="7" name="object 7" descr=""/>
          <p:cNvSpPr txBox="1"/>
          <p:nvPr/>
        </p:nvSpPr>
        <p:spPr>
          <a:xfrm>
            <a:off x="4048658" y="4878556"/>
            <a:ext cx="986155" cy="203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30"/>
              </a:lnSpc>
            </a:pPr>
            <a:r>
              <a:rPr dirty="0" sz="1400" spc="-10">
                <a:solidFill>
                  <a:srgbClr val="FFFFFF"/>
                </a:solidFill>
                <a:latin typeface="Calibri Light"/>
                <a:cs typeface="Calibri Light"/>
              </a:rPr>
              <a:t>EuroPCR.com</a:t>
            </a:r>
            <a:endParaRPr sz="1400">
              <a:latin typeface="Calibri Light"/>
              <a:cs typeface="Calibri Light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5143499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489413" y="2767838"/>
            <a:ext cx="2166620" cy="45212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800" spc="-10">
                <a:latin typeface="Calibri Light"/>
                <a:cs typeface="Calibri Light"/>
              </a:rPr>
              <a:t>PCRonline.com</a:t>
            </a:r>
            <a:endParaRPr sz="2800">
              <a:latin typeface="Calibri Light"/>
              <a:cs typeface="Calibri Light"/>
            </a:endParaRPr>
          </a:p>
        </p:txBody>
      </p:sp>
      <p:pic>
        <p:nvPicPr>
          <p:cNvPr id="4" name="object 4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835400" y="1955798"/>
            <a:ext cx="1468704" cy="61717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5143499"/>
          </a:xfrm>
          <a:prstGeom prst="rect">
            <a:avLst/>
          </a:prstGeom>
        </p:spPr>
      </p:pic>
      <p:sp>
        <p:nvSpPr>
          <p:cNvPr id="3" name="object 3" descr=""/>
          <p:cNvSpPr txBox="1"/>
          <p:nvPr/>
        </p:nvSpPr>
        <p:spPr>
          <a:xfrm>
            <a:off x="3502113" y="2869438"/>
            <a:ext cx="2141220" cy="355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2660"/>
              </a:lnSpc>
            </a:pPr>
            <a:r>
              <a:rPr dirty="0" sz="2800" spc="-20">
                <a:solidFill>
                  <a:srgbClr val="FFFFFF"/>
                </a:solidFill>
                <a:latin typeface="Calibri Light"/>
                <a:cs typeface="Calibri Light"/>
              </a:rPr>
              <a:t>PCRonline.com</a:t>
            </a:r>
            <a:endParaRPr sz="2800">
              <a:latin typeface="Calibri Light"/>
              <a:cs typeface="Calibri Light"/>
            </a:endParaRPr>
          </a:p>
        </p:txBody>
      </p:sp>
      <p:grpSp>
        <p:nvGrpSpPr>
          <p:cNvPr id="4" name="object 4" descr=""/>
          <p:cNvGrpSpPr/>
          <p:nvPr/>
        </p:nvGrpSpPr>
        <p:grpSpPr>
          <a:xfrm>
            <a:off x="0" y="83923"/>
            <a:ext cx="9113520" cy="5059680"/>
            <a:chOff x="0" y="83923"/>
            <a:chExt cx="9113520" cy="5059680"/>
          </a:xfrm>
        </p:grpSpPr>
        <p:pic>
          <p:nvPicPr>
            <p:cNvPr id="5" name="object 5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835400" y="1955798"/>
              <a:ext cx="1468704" cy="617170"/>
            </a:xfrm>
            <a:prstGeom prst="rect">
              <a:avLst/>
            </a:prstGeom>
          </p:spPr>
        </p:pic>
        <p:sp>
          <p:nvSpPr>
            <p:cNvPr id="6" name="object 6" descr=""/>
            <p:cNvSpPr/>
            <p:nvPr/>
          </p:nvSpPr>
          <p:spPr>
            <a:xfrm>
              <a:off x="0" y="83923"/>
              <a:ext cx="9113520" cy="5059680"/>
            </a:xfrm>
            <a:custGeom>
              <a:avLst/>
              <a:gdLst/>
              <a:ahLst/>
              <a:cxnLst/>
              <a:rect l="l" t="t" r="r" b="b"/>
              <a:pathLst>
                <a:path w="9113520" h="5059680">
                  <a:moveTo>
                    <a:pt x="9113075" y="0"/>
                  </a:moveTo>
                  <a:lnTo>
                    <a:pt x="0" y="0"/>
                  </a:lnTo>
                  <a:lnTo>
                    <a:pt x="0" y="5059576"/>
                  </a:lnTo>
                  <a:lnTo>
                    <a:pt x="9113075" y="5059576"/>
                  </a:lnTo>
                  <a:lnTo>
                    <a:pt x="9113075" y="0"/>
                  </a:lnTo>
                  <a:close/>
                </a:path>
              </a:pathLst>
            </a:custGeom>
            <a:solidFill>
              <a:srgbClr val="601F7A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78739" y="295795"/>
            <a:ext cx="8952865" cy="29972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/>
              <a:t>*</a:t>
            </a:r>
            <a:r>
              <a:rPr dirty="0" sz="1800" spc="204">
                <a:latin typeface="Times New Roman"/>
                <a:cs typeface="Times New Roman"/>
              </a:rPr>
              <a:t> </a:t>
            </a:r>
            <a:r>
              <a:rPr dirty="0" u="sng" sz="1800">
                <a:uFill>
                  <a:solidFill>
                    <a:srgbClr val="FFFFFF"/>
                  </a:solidFill>
                </a:uFill>
              </a:rPr>
              <a:t>List</a:t>
            </a:r>
            <a:r>
              <a:rPr dirty="0" u="sng" sz="1800" spc="204">
                <a:uFill>
                  <a:solidFill>
                    <a:srgbClr val="FFFFFF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800">
                <a:uFill>
                  <a:solidFill>
                    <a:srgbClr val="FFFFFF"/>
                  </a:solidFill>
                </a:uFill>
              </a:rPr>
              <a:t>of</a:t>
            </a:r>
            <a:r>
              <a:rPr dirty="0" u="sng" sz="1800" spc="210">
                <a:uFill>
                  <a:solidFill>
                    <a:srgbClr val="FFFFFF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800">
                <a:uFill>
                  <a:solidFill>
                    <a:srgbClr val="FFFFFF"/>
                  </a:solidFill>
                </a:uFill>
              </a:rPr>
              <a:t>investigators</a:t>
            </a:r>
            <a:r>
              <a:rPr dirty="0" sz="1800"/>
              <a:t>:</a:t>
            </a:r>
            <a:r>
              <a:rPr dirty="0" sz="1800" spc="210">
                <a:latin typeface="Times New Roman"/>
                <a:cs typeface="Times New Roman"/>
              </a:rPr>
              <a:t> </a:t>
            </a:r>
            <a:r>
              <a:rPr dirty="0" sz="1800"/>
              <a:t>Amerjeet</a:t>
            </a:r>
            <a:r>
              <a:rPr dirty="0" sz="1800" spc="200">
                <a:latin typeface="Times New Roman"/>
                <a:cs typeface="Times New Roman"/>
              </a:rPr>
              <a:t> </a:t>
            </a:r>
            <a:r>
              <a:rPr dirty="0" sz="1800"/>
              <a:t>S</a:t>
            </a:r>
            <a:r>
              <a:rPr dirty="0" sz="1800" spc="204">
                <a:latin typeface="Times New Roman"/>
                <a:cs typeface="Times New Roman"/>
              </a:rPr>
              <a:t> </a:t>
            </a:r>
            <a:r>
              <a:rPr dirty="0" sz="1800"/>
              <a:t>Banning,</a:t>
            </a:r>
            <a:r>
              <a:rPr dirty="0" sz="1800" spc="220">
                <a:latin typeface="Times New Roman"/>
                <a:cs typeface="Times New Roman"/>
              </a:rPr>
              <a:t> </a:t>
            </a:r>
            <a:r>
              <a:rPr dirty="0" sz="1800"/>
              <a:t>Martin</a:t>
            </a:r>
            <a:r>
              <a:rPr dirty="0" sz="1800" spc="204">
                <a:latin typeface="Times New Roman"/>
                <a:cs typeface="Times New Roman"/>
              </a:rPr>
              <a:t> </a:t>
            </a:r>
            <a:r>
              <a:rPr dirty="0" sz="1800"/>
              <a:t>Orban,</a:t>
            </a:r>
            <a:r>
              <a:rPr dirty="0" sz="1800" spc="210">
                <a:latin typeface="Times New Roman"/>
                <a:cs typeface="Times New Roman"/>
              </a:rPr>
              <a:t> </a:t>
            </a:r>
            <a:r>
              <a:rPr dirty="0" sz="1800"/>
              <a:t>Jay</a:t>
            </a:r>
            <a:r>
              <a:rPr dirty="0" sz="1800" spc="204">
                <a:latin typeface="Times New Roman"/>
                <a:cs typeface="Times New Roman"/>
              </a:rPr>
              <a:t> </a:t>
            </a:r>
            <a:r>
              <a:rPr dirty="0" sz="1800"/>
              <a:t>Gracey,</a:t>
            </a:r>
            <a:r>
              <a:rPr dirty="0" sz="1800" spc="210">
                <a:latin typeface="Times New Roman"/>
                <a:cs typeface="Times New Roman"/>
              </a:rPr>
              <a:t> </a:t>
            </a:r>
            <a:r>
              <a:rPr dirty="0" sz="1800"/>
              <a:t>Teresa</a:t>
            </a:r>
            <a:r>
              <a:rPr dirty="0" sz="1800" spc="195">
                <a:latin typeface="Times New Roman"/>
                <a:cs typeface="Times New Roman"/>
              </a:rPr>
              <a:t> </a:t>
            </a:r>
            <a:r>
              <a:rPr dirty="0" sz="1800" spc="-10"/>
              <a:t>López-Sobrino,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78739" y="570115"/>
            <a:ext cx="896048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Steffen</a:t>
            </a:r>
            <a:r>
              <a:rPr dirty="0" sz="1800" spc="5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Massberg,</a:t>
            </a:r>
            <a:r>
              <a:rPr dirty="0" sz="1800" spc="6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Adnan</a:t>
            </a:r>
            <a:r>
              <a:rPr dirty="0" sz="1800" spc="7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Kastrati,</a:t>
            </a:r>
            <a:r>
              <a:rPr dirty="0" sz="1800" spc="4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Kris</a:t>
            </a:r>
            <a:r>
              <a:rPr dirty="0" sz="1800" spc="5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Bogaerts,</a:t>
            </a:r>
            <a:r>
              <a:rPr dirty="0" sz="1800" spc="5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Tom</a:t>
            </a:r>
            <a:r>
              <a:rPr dirty="0" sz="1800" spc="5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Adriaenssens,</a:t>
            </a:r>
            <a:r>
              <a:rPr dirty="0" sz="1800" spc="6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Colin</a:t>
            </a:r>
            <a:r>
              <a:rPr dirty="0" sz="1800" spc="6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Berry,</a:t>
            </a:r>
            <a:r>
              <a:rPr dirty="0" sz="1800" spc="5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Andrejs</a:t>
            </a:r>
            <a:r>
              <a:rPr dirty="0" sz="1800" spc="6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 spc="-10">
                <a:solidFill>
                  <a:srgbClr val="FFFFFF"/>
                </a:solidFill>
                <a:latin typeface="Calibri"/>
                <a:cs typeface="Calibri"/>
              </a:rPr>
              <a:t>Erglis,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78739" y="844435"/>
            <a:ext cx="2020570" cy="22199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Steven</a:t>
            </a:r>
            <a:r>
              <a:rPr dirty="0" sz="1800" spc="38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Haine,</a:t>
            </a:r>
            <a:r>
              <a:rPr dirty="0" sz="1800" spc="40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 spc="-10">
                <a:solidFill>
                  <a:srgbClr val="FFFFFF"/>
                </a:solidFill>
                <a:latin typeface="Calibri"/>
                <a:cs typeface="Calibri"/>
              </a:rPr>
              <a:t>Truls</a:t>
            </a:r>
            <a:r>
              <a:rPr dirty="0" sz="1800" spc="-1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 spc="-10">
                <a:solidFill>
                  <a:srgbClr val="FFFFFF"/>
                </a:solidFill>
                <a:latin typeface="Calibri"/>
                <a:cs typeface="Calibri"/>
              </a:rPr>
              <a:t>Hakeem</a:t>
            </a:r>
            <a:r>
              <a:rPr dirty="0" sz="1800" spc="-6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 spc="-35">
                <a:solidFill>
                  <a:srgbClr val="FFFFFF"/>
                </a:solidFill>
                <a:latin typeface="Calibri"/>
                <a:cs typeface="Calibri"/>
              </a:rPr>
              <a:t>Yusuff,</a:t>
            </a:r>
            <a:r>
              <a:rPr dirty="0" sz="1800" spc="-6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 spc="-10">
                <a:solidFill>
                  <a:srgbClr val="FFFFFF"/>
                </a:solidFill>
                <a:latin typeface="Calibri"/>
                <a:cs typeface="Calibri"/>
              </a:rPr>
              <a:t>Chris</a:t>
            </a:r>
            <a:r>
              <a:rPr dirty="0" sz="1800" spc="-1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Salvatore</a:t>
            </a:r>
            <a:r>
              <a:rPr dirty="0" sz="1800" spc="-8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 spc="-10">
                <a:solidFill>
                  <a:srgbClr val="FFFFFF"/>
                </a:solidFill>
                <a:latin typeface="Calibri"/>
                <a:cs typeface="Calibri"/>
              </a:rPr>
              <a:t>Brugaletta,</a:t>
            </a:r>
            <a:r>
              <a:rPr dirty="0" sz="1800" spc="-1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Marta</a:t>
            </a:r>
            <a:r>
              <a:rPr dirty="0" sz="1800" spc="-2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Farrero,</a:t>
            </a:r>
            <a:r>
              <a:rPr dirty="0" sz="1800" spc="-1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 spc="-20">
                <a:solidFill>
                  <a:srgbClr val="FFFFFF"/>
                </a:solidFill>
                <a:latin typeface="Calibri"/>
                <a:cs typeface="Calibri"/>
              </a:rPr>
              <a:t>Xavi</a:t>
            </a:r>
            <a:r>
              <a:rPr dirty="0" sz="1800" spc="-2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Bellera,</a:t>
            </a:r>
            <a:r>
              <a:rPr dirty="0" sz="1800" spc="35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Bruno</a:t>
            </a:r>
            <a:r>
              <a:rPr dirty="0" sz="1800" spc="36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 spc="-20">
                <a:solidFill>
                  <a:srgbClr val="FFFFFF"/>
                </a:solidFill>
                <a:latin typeface="Calibri"/>
                <a:cs typeface="Calibri"/>
              </a:rPr>
              <a:t>Garc</a:t>
            </a:r>
            <a:r>
              <a:rPr dirty="0" sz="1800" spc="-2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Garcia,</a:t>
            </a:r>
            <a:r>
              <a:rPr dirty="0" sz="1800" spc="229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Santiago</a:t>
            </a:r>
            <a:r>
              <a:rPr dirty="0" sz="1800" spc="23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 spc="-50">
                <a:solidFill>
                  <a:srgbClr val="FFFFFF"/>
                </a:solidFill>
                <a:latin typeface="Calibri"/>
                <a:cs typeface="Calibri"/>
              </a:rPr>
              <a:t>M</a:t>
            </a:r>
            <a:r>
              <a:rPr dirty="0" sz="1800" spc="-5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Duran</a:t>
            </a:r>
            <a:r>
              <a:rPr dirty="0" sz="1800" spc="32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Cambra,</a:t>
            </a:r>
            <a:r>
              <a:rPr dirty="0" sz="1800" spc="32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 spc="-20">
                <a:solidFill>
                  <a:srgbClr val="FFFFFF"/>
                </a:solidFill>
                <a:latin typeface="Calibri"/>
                <a:cs typeface="Calibri"/>
              </a:rPr>
              <a:t>Anto</a:t>
            </a:r>
            <a:r>
              <a:rPr dirty="0" sz="1800" spc="-2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Montserrat</a:t>
            </a:r>
            <a:r>
              <a:rPr dirty="0" sz="1800" spc="45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Vila</a:t>
            </a:r>
            <a:r>
              <a:rPr dirty="0" sz="1800" spc="47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 spc="-25">
                <a:solidFill>
                  <a:srgbClr val="FFFFFF"/>
                </a:solidFill>
                <a:latin typeface="Calibri"/>
                <a:cs typeface="Calibri"/>
              </a:rPr>
              <a:t>Per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7122055" y="844435"/>
            <a:ext cx="1917700" cy="22199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46990" marR="5080" indent="-34925">
              <a:lnSpc>
                <a:spcPct val="100000"/>
              </a:lnSpc>
              <a:spcBef>
                <a:spcPts val="100"/>
              </a:spcBef>
            </a:pP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nis,</a:t>
            </a:r>
            <a:r>
              <a:rPr dirty="0" sz="1800" spc="40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Victoria</a:t>
            </a:r>
            <a:r>
              <a:rPr dirty="0" sz="1800" spc="40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 spc="-10">
                <a:solidFill>
                  <a:srgbClr val="FFFFFF"/>
                </a:solidFill>
                <a:latin typeface="Calibri"/>
                <a:cs typeface="Calibri"/>
              </a:rPr>
              <a:t>Vilalta,</a:t>
            </a:r>
            <a:r>
              <a:rPr dirty="0" sz="1800" spc="-1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rshlick,</a:t>
            </a:r>
            <a:r>
              <a:rPr dirty="0" sz="1800" spc="-8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Rut</a:t>
            </a:r>
            <a:r>
              <a:rPr dirty="0" sz="1800" spc="-8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 spc="-10">
                <a:solidFill>
                  <a:srgbClr val="FFFFFF"/>
                </a:solidFill>
                <a:latin typeface="Calibri"/>
                <a:cs typeface="Calibri"/>
              </a:rPr>
              <a:t>Andrea,</a:t>
            </a:r>
            <a:r>
              <a:rPr dirty="0" sz="1800" spc="-1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Ana</a:t>
            </a:r>
            <a:r>
              <a:rPr dirty="0" sz="1800" spc="5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 spc="-10">
                <a:solidFill>
                  <a:srgbClr val="FFFFFF"/>
                </a:solidFill>
                <a:latin typeface="Calibri"/>
                <a:cs typeface="Calibri"/>
              </a:rPr>
              <a:t>García-Álvarez,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ena</a:t>
            </a:r>
            <a:r>
              <a:rPr dirty="0" sz="1800" spc="4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Sandoval,</a:t>
            </a:r>
            <a:r>
              <a:rPr dirty="0" sz="1800" spc="5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 spc="-20">
                <a:solidFill>
                  <a:srgbClr val="FFFFFF"/>
                </a:solidFill>
                <a:latin typeface="Calibri"/>
                <a:cs typeface="Calibri"/>
              </a:rPr>
              <a:t>Neus</a:t>
            </a:r>
            <a:r>
              <a:rPr dirty="0" sz="1800" spc="-2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epa</a:t>
            </a:r>
            <a:r>
              <a:rPr dirty="0" sz="1800" spc="38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Mauri,</a:t>
            </a:r>
            <a:r>
              <a:rPr dirty="0" sz="1800" spc="38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 spc="-10">
                <a:solidFill>
                  <a:srgbClr val="FFFFFF"/>
                </a:solidFill>
                <a:latin typeface="Calibri"/>
                <a:cs typeface="Calibri"/>
              </a:rPr>
              <a:t>Cosme</a:t>
            </a:r>
            <a:r>
              <a:rPr dirty="0" sz="1800" spc="-1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di</a:t>
            </a:r>
            <a:r>
              <a:rPr dirty="0" sz="1800" spc="26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Aizpurua,</a:t>
            </a:r>
            <a:r>
              <a:rPr dirty="0" sz="1800" spc="27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 spc="-10">
                <a:solidFill>
                  <a:srgbClr val="FFFFFF"/>
                </a:solidFill>
                <a:latin typeface="Calibri"/>
                <a:cs typeface="Calibri"/>
              </a:rPr>
              <a:t>Albert</a:t>
            </a:r>
            <a:r>
              <a:rPr dirty="0" sz="1800" spc="-1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anel</a:t>
            </a:r>
            <a:r>
              <a:rPr dirty="0" sz="1800" spc="254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Tauron</a:t>
            </a:r>
            <a:r>
              <a:rPr dirty="0" sz="1800" spc="27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 spc="-25">
                <a:solidFill>
                  <a:srgbClr val="FFFFFF"/>
                </a:solidFill>
                <a:latin typeface="Calibri"/>
                <a:cs typeface="Calibri"/>
              </a:rPr>
              <a:t>Ferrer,</a:t>
            </a:r>
            <a:r>
              <a:rPr dirty="0" sz="1800" spc="-2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aniel</a:t>
            </a:r>
            <a:r>
              <a:rPr dirty="0" sz="1800" spc="43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Vilar,</a:t>
            </a:r>
            <a:r>
              <a:rPr dirty="0" sz="1800" spc="42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 spc="-10">
                <a:solidFill>
                  <a:srgbClr val="FFFFFF"/>
                </a:solidFill>
                <a:latin typeface="Calibri"/>
                <a:cs typeface="Calibri"/>
              </a:rPr>
              <a:t>Monika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78733" y="3038995"/>
            <a:ext cx="177863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066800" algn="l"/>
              </a:tabLst>
            </a:pPr>
            <a:r>
              <a:rPr dirty="0" sz="1800" spc="-10">
                <a:solidFill>
                  <a:srgbClr val="FFFFFF"/>
                </a:solidFill>
                <a:latin typeface="Calibri"/>
                <a:cs typeface="Calibri"/>
              </a:rPr>
              <a:t>Neumyer,</a:t>
            </a:r>
            <a:r>
              <a:rPr dirty="0" sz="18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1800" spc="-10">
                <a:solidFill>
                  <a:srgbClr val="FFFFFF"/>
                </a:solidFill>
                <a:latin typeface="Calibri"/>
                <a:cs typeface="Calibri"/>
              </a:rPr>
              <a:t>Monika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7212281" y="3038995"/>
            <a:ext cx="182308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31140" algn="l"/>
                <a:tab pos="956944" algn="l"/>
              </a:tabLst>
            </a:pPr>
            <a:r>
              <a:rPr dirty="0" sz="1800" spc="-50">
                <a:solidFill>
                  <a:srgbClr val="FFFFFF"/>
                </a:solidFill>
                <a:latin typeface="Calibri"/>
                <a:cs typeface="Calibri"/>
              </a:rPr>
              <a:t>,</a:t>
            </a:r>
            <a:r>
              <a:rPr dirty="0" sz="18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1800" spc="-10">
                <a:solidFill>
                  <a:srgbClr val="FFFFFF"/>
                </a:solidFill>
                <a:latin typeface="Calibri"/>
                <a:cs typeface="Calibri"/>
              </a:rPr>
              <a:t>Georg</a:t>
            </a:r>
            <a:r>
              <a:rPr dirty="0" sz="18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1800" spc="-20">
                <a:solidFill>
                  <a:srgbClr val="FFFFFF"/>
                </a:solidFill>
                <a:latin typeface="Calibri"/>
                <a:cs typeface="Calibri"/>
              </a:rPr>
              <a:t>Auzinger,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78733" y="3313315"/>
            <a:ext cx="2028189" cy="11226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941069" algn="l"/>
                <a:tab pos="1572895" algn="l"/>
              </a:tabLst>
            </a:pP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Jonathan</a:t>
            </a:r>
            <a:r>
              <a:rPr dirty="0" sz="1800" spc="38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Byrne,</a:t>
            </a:r>
            <a:r>
              <a:rPr dirty="0" sz="1800" spc="38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 spc="-25">
                <a:solidFill>
                  <a:srgbClr val="FFFFFF"/>
                </a:solidFill>
                <a:latin typeface="Calibri"/>
                <a:cs typeface="Calibri"/>
              </a:rPr>
              <a:t>Jo</a:t>
            </a:r>
            <a:r>
              <a:rPr dirty="0" sz="1800" spc="-2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Robert</a:t>
            </a:r>
            <a:r>
              <a:rPr dirty="0" sz="1800" spc="10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Loveridge,</a:t>
            </a:r>
            <a:r>
              <a:rPr dirty="0" sz="1800" spc="13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 spc="-25">
                <a:solidFill>
                  <a:srgbClr val="FFFFFF"/>
                </a:solidFill>
                <a:latin typeface="Calibri"/>
                <a:cs typeface="Calibri"/>
              </a:rPr>
              <a:t>Li</a:t>
            </a:r>
            <a:r>
              <a:rPr dirty="0" sz="1800" spc="-2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Ian</a:t>
            </a:r>
            <a:r>
              <a:rPr dirty="0" sz="1800" spc="-6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Webb,</a:t>
            </a:r>
            <a:r>
              <a:rPr dirty="0" sz="1800" spc="-5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Michael</a:t>
            </a:r>
            <a:r>
              <a:rPr dirty="0" sz="1800" spc="-5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 spc="-50">
                <a:solidFill>
                  <a:srgbClr val="FFFFFF"/>
                </a:solidFill>
                <a:latin typeface="Calibri"/>
                <a:cs typeface="Calibri"/>
              </a:rPr>
              <a:t>W</a:t>
            </a:r>
            <a:r>
              <a:rPr dirty="0" sz="1800" spc="-5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 spc="-10">
                <a:solidFill>
                  <a:srgbClr val="FFFFFF"/>
                </a:solidFill>
                <a:latin typeface="Calibri"/>
                <a:cs typeface="Calibri"/>
              </a:rPr>
              <a:t>Graziella</a:t>
            </a:r>
            <a:r>
              <a:rPr dirty="0" sz="18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1800" spc="-10">
                <a:solidFill>
                  <a:srgbClr val="FFFFFF"/>
                </a:solidFill>
                <a:latin typeface="Calibri"/>
                <a:cs typeface="Calibri"/>
              </a:rPr>
              <a:t>Isgro,</a:t>
            </a:r>
            <a:r>
              <a:rPr dirty="0" sz="18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1800" spc="-25">
                <a:solidFill>
                  <a:srgbClr val="FFFFFF"/>
                </a:solidFill>
                <a:latin typeface="Calibri"/>
                <a:cs typeface="Calibri"/>
              </a:rPr>
              <a:t>Mat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1899522" y="914285"/>
            <a:ext cx="5373370" cy="35204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83515">
              <a:lnSpc>
                <a:spcPts val="1710"/>
              </a:lnSpc>
            </a:pP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Myrmel,</a:t>
            </a:r>
            <a:r>
              <a:rPr dirty="0" sz="1800" spc="37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Sameer</a:t>
            </a:r>
            <a:r>
              <a:rPr dirty="0" sz="1800" spc="38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Patel,</a:t>
            </a:r>
            <a:r>
              <a:rPr dirty="0" sz="1800" spc="37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Irene</a:t>
            </a:r>
            <a:r>
              <a:rPr dirty="0" sz="1800" spc="38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Buera,</a:t>
            </a:r>
            <a:r>
              <a:rPr dirty="0" sz="1800" spc="38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Alessandro</a:t>
            </a:r>
            <a:r>
              <a:rPr dirty="0" sz="1800" spc="38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 spc="-25">
                <a:solidFill>
                  <a:srgbClr val="FFFFFF"/>
                </a:solidFill>
                <a:latin typeface="Calibri"/>
                <a:cs typeface="Calibri"/>
              </a:rPr>
              <a:t>Sio</a:t>
            </a:r>
            <a:endParaRPr sz="1800">
              <a:latin typeface="Calibri"/>
              <a:cs typeface="Calibri"/>
            </a:endParaRPr>
          </a:p>
          <a:p>
            <a:pPr algn="r" marR="38735">
              <a:lnSpc>
                <a:spcPct val="100000"/>
              </a:lnSpc>
            </a:pP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tiaan</a:t>
            </a:r>
            <a:r>
              <a:rPr dirty="0" sz="1800" spc="-7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 spc="-10">
                <a:solidFill>
                  <a:srgbClr val="FFFFFF"/>
                </a:solidFill>
                <a:latin typeface="Calibri"/>
                <a:cs typeface="Calibri"/>
              </a:rPr>
              <a:t>Vrints,</a:t>
            </a:r>
            <a:r>
              <a:rPr dirty="0" sz="1800" spc="-7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David</a:t>
            </a:r>
            <a:r>
              <a:rPr dirty="0" sz="1800" spc="-7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Adlam,</a:t>
            </a:r>
            <a:r>
              <a:rPr dirty="0" sz="1800" spc="-7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Marcus</a:t>
            </a:r>
            <a:r>
              <a:rPr dirty="0" sz="1800" spc="-7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 spc="-25">
                <a:solidFill>
                  <a:srgbClr val="FFFFFF"/>
                </a:solidFill>
                <a:latin typeface="Calibri"/>
                <a:cs typeface="Calibri"/>
              </a:rPr>
              <a:t>Flather,</a:t>
            </a:r>
            <a:r>
              <a:rPr dirty="0" sz="1800" spc="-7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 spc="-10">
                <a:solidFill>
                  <a:srgbClr val="FFFFFF"/>
                </a:solidFill>
                <a:latin typeface="Calibri"/>
                <a:cs typeface="Calibri"/>
              </a:rPr>
              <a:t>Anthony</a:t>
            </a:r>
            <a:r>
              <a:rPr dirty="0" sz="1800" spc="-7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H</a:t>
            </a:r>
            <a:r>
              <a:rPr dirty="0" sz="1800" spc="-7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 spc="-25">
                <a:solidFill>
                  <a:srgbClr val="FFFFFF"/>
                </a:solidFill>
                <a:latin typeface="Calibri"/>
                <a:cs typeface="Calibri"/>
              </a:rPr>
              <a:t>Ge</a:t>
            </a:r>
            <a:endParaRPr sz="1800">
              <a:latin typeface="Calibri"/>
              <a:cs typeface="Calibri"/>
            </a:endParaRPr>
          </a:p>
          <a:p>
            <a:pPr algn="r" indent="184150">
              <a:lnSpc>
                <a:spcPct val="100000"/>
              </a:lnSpc>
              <a:tabLst>
                <a:tab pos="1104900" algn="l"/>
                <a:tab pos="2145665" algn="l"/>
                <a:tab pos="3573145" algn="l"/>
                <a:tab pos="4083050" algn="l"/>
              </a:tabLst>
            </a:pP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María</a:t>
            </a:r>
            <a:r>
              <a:rPr dirty="0" sz="1800" spc="15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Angeles</a:t>
            </a:r>
            <a:r>
              <a:rPr dirty="0" sz="1800" spc="-1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Castel,</a:t>
            </a:r>
            <a:r>
              <a:rPr dirty="0" sz="1800" spc="-1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Manuel</a:t>
            </a:r>
            <a:r>
              <a:rPr dirty="0" sz="1800" spc="-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Castellá,</a:t>
            </a:r>
            <a:r>
              <a:rPr dirty="0" sz="1800" spc="3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Oriol</a:t>
            </a:r>
            <a:r>
              <a:rPr dirty="0" sz="1800" spc="-2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de</a:t>
            </a:r>
            <a:r>
              <a:rPr dirty="0" sz="1800" spc="-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 spc="-10">
                <a:solidFill>
                  <a:srgbClr val="FFFFFF"/>
                </a:solidFill>
                <a:latin typeface="Calibri"/>
                <a:cs typeface="Calibri"/>
              </a:rPr>
              <a:t>Diego,</a:t>
            </a:r>
            <a:r>
              <a:rPr dirty="0" sz="1800" spc="-1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er</a:t>
            </a:r>
            <a:r>
              <a:rPr dirty="0" sz="1800" spc="3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Freixa,</a:t>
            </a:r>
            <a:r>
              <a:rPr dirty="0" sz="1800" spc="3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Omar</a:t>
            </a:r>
            <a:r>
              <a:rPr dirty="0" sz="1800" spc="3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Abdul</a:t>
            </a:r>
            <a:r>
              <a:rPr dirty="0" sz="1800" spc="5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 spc="-10">
                <a:solidFill>
                  <a:srgbClr val="FFFFFF"/>
                </a:solidFill>
                <a:latin typeface="Calibri"/>
                <a:cs typeface="Calibri"/>
              </a:rPr>
              <a:t>Jawad-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Alisent,</a:t>
            </a:r>
            <a:r>
              <a:rPr dirty="0" sz="1800" spc="4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Ander</a:t>
            </a:r>
            <a:r>
              <a:rPr dirty="0" sz="1800" spc="4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Regueiro,</a:t>
            </a:r>
            <a:r>
              <a:rPr dirty="0" sz="1800" spc="5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 spc="-25">
                <a:solidFill>
                  <a:srgbClr val="FFFFFF"/>
                </a:solidFill>
                <a:latin typeface="Calibri"/>
                <a:cs typeface="Calibri"/>
              </a:rPr>
              <a:t>El</a:t>
            </a:r>
            <a:r>
              <a:rPr dirty="0" sz="1800" spc="-2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ia</a:t>
            </a:r>
            <a:r>
              <a:rPr dirty="0" sz="1800" spc="35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del</a:t>
            </a:r>
            <a:r>
              <a:rPr dirty="0" sz="1800" spc="36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Blanco,</a:t>
            </a:r>
            <a:r>
              <a:rPr dirty="0" sz="1800" spc="36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Angeles</a:t>
            </a:r>
            <a:r>
              <a:rPr dirty="0" sz="1800" spc="36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Carmona,</a:t>
            </a:r>
            <a:r>
              <a:rPr dirty="0" sz="1800" spc="36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Ignacio</a:t>
            </a:r>
            <a:r>
              <a:rPr dirty="0" sz="1800" spc="36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Ferreira,</a:t>
            </a:r>
            <a:r>
              <a:rPr dirty="0" sz="1800" spc="35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 spc="-25">
                <a:solidFill>
                  <a:srgbClr val="FFFFFF"/>
                </a:solidFill>
                <a:latin typeface="Calibri"/>
                <a:cs typeface="Calibri"/>
              </a:rPr>
              <a:t>Jos</a:t>
            </a:r>
            <a:r>
              <a:rPr dirty="0" sz="1800" spc="-2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oreno,</a:t>
            </a:r>
            <a:r>
              <a:rPr dirty="0" sz="1800" spc="22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Christian</a:t>
            </a:r>
            <a:r>
              <a:rPr dirty="0" sz="1800" spc="22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Muñoz,</a:t>
            </a:r>
            <a:r>
              <a:rPr dirty="0" sz="1800" spc="275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Xavier</a:t>
            </a:r>
            <a:r>
              <a:rPr dirty="0" sz="1800" spc="22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Carrillo,</a:t>
            </a:r>
            <a:r>
              <a:rPr dirty="0" sz="1800" spc="22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Dabit</a:t>
            </a:r>
            <a:r>
              <a:rPr dirty="0" sz="1800" spc="23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 spc="-10">
                <a:solidFill>
                  <a:srgbClr val="FFFFFF"/>
                </a:solidFill>
                <a:latin typeface="Calibri"/>
                <a:cs typeface="Calibri"/>
              </a:rPr>
              <a:t>Arzamen</a:t>
            </a:r>
            <a:r>
              <a:rPr dirty="0" sz="1800" spc="-1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nino</a:t>
            </a:r>
            <a:r>
              <a:rPr dirty="0" sz="1800" spc="29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Ginel</a:t>
            </a:r>
            <a:r>
              <a:rPr dirty="0" sz="1800" spc="29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Iglesias,</a:t>
            </a:r>
            <a:r>
              <a:rPr dirty="0" sz="1800" spc="28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Tobias</a:t>
            </a:r>
            <a:r>
              <a:rPr dirty="0" sz="1800" spc="29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Koeller,</a:t>
            </a:r>
            <a:r>
              <a:rPr dirty="0" sz="1800" spc="29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Antonio</a:t>
            </a:r>
            <a:r>
              <a:rPr dirty="0" sz="1800" spc="29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Serra,</a:t>
            </a:r>
            <a:r>
              <a:rPr dirty="0" sz="1800" spc="28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 spc="-50">
                <a:solidFill>
                  <a:srgbClr val="FFFFFF"/>
                </a:solidFill>
                <a:latin typeface="Calibri"/>
                <a:cs typeface="Calibri"/>
              </a:rPr>
              <a:t>M</a:t>
            </a:r>
            <a:r>
              <a:rPr dirty="0" sz="1800" spc="-5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ales,</a:t>
            </a:r>
            <a:r>
              <a:rPr dirty="0" sz="1800" spc="48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F</a:t>
            </a:r>
            <a:r>
              <a:rPr dirty="0" sz="1800" spc="48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Xavier</a:t>
            </a:r>
            <a:r>
              <a:rPr dirty="0" sz="1800" spc="47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 spc="-10">
                <a:solidFill>
                  <a:srgbClr val="FFFFFF"/>
                </a:solidFill>
                <a:latin typeface="Calibri"/>
                <a:cs typeface="Calibri"/>
              </a:rPr>
              <a:t>Jiménez-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Fábrega,</a:t>
            </a:r>
            <a:r>
              <a:rPr dirty="0" sz="1800" spc="65">
                <a:solidFill>
                  <a:srgbClr val="FFFFFF"/>
                </a:solidFill>
                <a:latin typeface="Calibri"/>
                <a:cs typeface="Calibri"/>
              </a:rPr>
              <a:t> 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Jorge</a:t>
            </a:r>
            <a:r>
              <a:rPr dirty="0" sz="1800" spc="484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dirty="0" sz="1800" spc="48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Morales,</a:t>
            </a:r>
            <a:r>
              <a:rPr dirty="0" sz="1800" spc="48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 spc="-50">
                <a:solidFill>
                  <a:srgbClr val="FFFFFF"/>
                </a:solidFill>
                <a:latin typeface="Calibri"/>
                <a:cs typeface="Calibri"/>
              </a:rPr>
              <a:t>D</a:t>
            </a:r>
            <a:r>
              <a:rPr dirty="0" sz="1800" spc="-5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 spc="-10">
                <a:solidFill>
                  <a:srgbClr val="FFFFFF"/>
                </a:solidFill>
                <a:latin typeface="Calibri"/>
                <a:cs typeface="Calibri"/>
              </a:rPr>
              <a:t>Baylacher,</a:t>
            </a:r>
            <a:r>
              <a:rPr dirty="0" sz="18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1800" spc="-10">
                <a:solidFill>
                  <a:srgbClr val="FFFFFF"/>
                </a:solidFill>
                <a:latin typeface="Calibri"/>
                <a:cs typeface="Calibri"/>
              </a:rPr>
              <a:t>Leonhard</a:t>
            </a:r>
            <a:r>
              <a:rPr dirty="0" sz="18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1800" spc="-10">
                <a:solidFill>
                  <a:srgbClr val="FFFFFF"/>
                </a:solidFill>
                <a:latin typeface="Calibri"/>
                <a:cs typeface="Calibri"/>
              </a:rPr>
              <a:t>Binzenhöefer,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	</a:t>
            </a:r>
            <a:r>
              <a:rPr dirty="0" sz="1800" spc="-20">
                <a:solidFill>
                  <a:srgbClr val="FFFFFF"/>
                </a:solidFill>
                <a:latin typeface="Calibri"/>
                <a:cs typeface="Calibri"/>
              </a:rPr>
              <a:t>Aija</a:t>
            </a:r>
            <a:r>
              <a:rPr dirty="0" sz="18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1800" spc="-10">
                <a:solidFill>
                  <a:srgbClr val="FFFFFF"/>
                </a:solidFill>
                <a:latin typeface="Calibri"/>
                <a:cs typeface="Calibri"/>
              </a:rPr>
              <a:t>Maca-Kaleja</a:t>
            </a:r>
            <a:r>
              <a:rPr dirty="0" sz="1800" spc="-1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nathan</a:t>
            </a:r>
            <a:r>
              <a:rPr dirty="0" sz="1800" spc="38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Breeze,</a:t>
            </a:r>
            <a:r>
              <a:rPr dirty="0" sz="1800" spc="38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Iain</a:t>
            </a:r>
            <a:r>
              <a:rPr dirty="0" sz="1800" spc="37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Carroll,</a:t>
            </a:r>
            <a:r>
              <a:rPr dirty="0" sz="1800" spc="38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Milena</a:t>
            </a:r>
            <a:r>
              <a:rPr dirty="0" sz="1800" spc="38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Chee,</a:t>
            </a:r>
            <a:r>
              <a:rPr dirty="0" sz="1800" spc="39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Richard</a:t>
            </a:r>
            <a:r>
              <a:rPr dirty="0" sz="1800" spc="38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 spc="-25">
                <a:solidFill>
                  <a:srgbClr val="FFFFFF"/>
                </a:solidFill>
                <a:latin typeface="Calibri"/>
                <a:cs typeface="Calibri"/>
              </a:rPr>
              <a:t>Fis</a:t>
            </a:r>
            <a:r>
              <a:rPr dirty="0" sz="1800" spc="-2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sa</a:t>
            </a:r>
            <a:r>
              <a:rPr dirty="0" sz="1800" spc="10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Morgan,</a:t>
            </a:r>
            <a:r>
              <a:rPr dirty="0" sz="1800" spc="10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Nilesh</a:t>
            </a:r>
            <a:r>
              <a:rPr dirty="0" sz="1800" spc="10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Pareek,</a:t>
            </a:r>
            <a:r>
              <a:rPr dirty="0" sz="1800" spc="9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Sheetal</a:t>
            </a:r>
            <a:r>
              <a:rPr dirty="0" sz="1800" spc="10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Patale,</a:t>
            </a:r>
            <a:r>
              <a:rPr dirty="0" sz="1800" spc="9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Tasneem</a:t>
            </a:r>
            <a:r>
              <a:rPr dirty="0" sz="1800" spc="10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 spc="-20">
                <a:solidFill>
                  <a:srgbClr val="FFFFFF"/>
                </a:solidFill>
                <a:latin typeface="Calibri"/>
                <a:cs typeface="Calibri"/>
              </a:rPr>
              <a:t>Pira</a:t>
            </a:r>
            <a:endParaRPr sz="1800">
              <a:latin typeface="Calibri"/>
              <a:cs typeface="Calibri"/>
            </a:endParaRPr>
          </a:p>
          <a:p>
            <a:pPr marL="128270" marR="63500" indent="65405">
              <a:lnSpc>
                <a:spcPct val="100000"/>
              </a:lnSpc>
              <a:tabLst>
                <a:tab pos="729615" algn="l"/>
                <a:tab pos="1715135" algn="l"/>
                <a:tab pos="2640330" algn="l"/>
                <a:tab pos="3529329" algn="l"/>
                <a:tab pos="4500880" algn="l"/>
              </a:tabLst>
            </a:pP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hitehorne,</a:t>
            </a:r>
            <a:r>
              <a:rPr dirty="0" sz="1800" spc="-4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Chris</a:t>
            </a:r>
            <a:r>
              <a:rPr dirty="0" sz="1800" spc="-6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Willars,</a:t>
            </a:r>
            <a:r>
              <a:rPr dirty="0" sz="1800" spc="-6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Chris</a:t>
            </a:r>
            <a:r>
              <a:rPr dirty="0" sz="1800" spc="-5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 spc="-10">
                <a:solidFill>
                  <a:srgbClr val="FFFFFF"/>
                </a:solidFill>
                <a:latin typeface="Calibri"/>
                <a:cs typeface="Calibri"/>
              </a:rPr>
              <a:t>Harvey,</a:t>
            </a:r>
            <a:r>
              <a:rPr dirty="0" sz="1800" spc="-6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Caroline</a:t>
            </a:r>
            <a:r>
              <a:rPr dirty="0" sz="1800" spc="-4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 spc="-10">
                <a:solidFill>
                  <a:srgbClr val="FFFFFF"/>
                </a:solidFill>
                <a:latin typeface="Calibri"/>
                <a:cs typeface="Calibri"/>
              </a:rPr>
              <a:t>Sampso</a:t>
            </a:r>
            <a:r>
              <a:rPr dirty="0" sz="1800" spc="-1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 spc="-20">
                <a:solidFill>
                  <a:srgbClr val="FFFFFF"/>
                </a:solidFill>
                <a:latin typeface="Calibri"/>
                <a:cs typeface="Calibri"/>
              </a:rPr>
              <a:t>thew</a:t>
            </a:r>
            <a:r>
              <a:rPr dirty="0" sz="18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1800" spc="-10">
                <a:solidFill>
                  <a:srgbClr val="FFFFFF"/>
                </a:solidFill>
                <a:latin typeface="Calibri"/>
                <a:cs typeface="Calibri"/>
              </a:rPr>
              <a:t>Charlton,</a:t>
            </a:r>
            <a:r>
              <a:rPr dirty="0" sz="18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1800" spc="-10">
                <a:solidFill>
                  <a:srgbClr val="FFFFFF"/>
                </a:solidFill>
                <a:latin typeface="Calibri"/>
                <a:cs typeface="Calibri"/>
              </a:rPr>
              <a:t>Vasileios</a:t>
            </a:r>
            <a:r>
              <a:rPr dirty="0" sz="18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1800" spc="-10">
                <a:solidFill>
                  <a:srgbClr val="FFFFFF"/>
                </a:solidFill>
                <a:latin typeface="Calibri"/>
                <a:cs typeface="Calibri"/>
              </a:rPr>
              <a:t>Zochios,</a:t>
            </a:r>
            <a:r>
              <a:rPr dirty="0" sz="18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1800" spc="-10">
                <a:solidFill>
                  <a:srgbClr val="FFFFFF"/>
                </a:solidFill>
                <a:latin typeface="Calibri"/>
                <a:cs typeface="Calibri"/>
              </a:rPr>
              <a:t>Elizabeth</a:t>
            </a:r>
            <a:r>
              <a:rPr dirty="0" sz="18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1800" spc="-10">
                <a:solidFill>
                  <a:srgbClr val="FFFFFF"/>
                </a:solidFill>
                <a:latin typeface="Calibri"/>
                <a:cs typeface="Calibri"/>
              </a:rPr>
              <a:t>Wadey,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5" name="object 15" descr=""/>
          <p:cNvSpPr txBox="1"/>
          <p:nvPr/>
        </p:nvSpPr>
        <p:spPr>
          <a:xfrm>
            <a:off x="7168247" y="3313315"/>
            <a:ext cx="1869439" cy="11226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32384" marR="5080" indent="-20320">
              <a:lnSpc>
                <a:spcPct val="100000"/>
              </a:lnSpc>
              <a:spcBef>
                <a:spcPts val="100"/>
              </a:spcBef>
            </a:pP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her,</a:t>
            </a:r>
            <a:r>
              <a:rPr dirty="0" sz="1800" spc="31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Elton</a:t>
            </a:r>
            <a:r>
              <a:rPr dirty="0" sz="1800" spc="31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 spc="-10">
                <a:solidFill>
                  <a:srgbClr val="FFFFFF"/>
                </a:solidFill>
                <a:latin typeface="Calibri"/>
                <a:cs typeface="Calibri"/>
              </a:rPr>
              <a:t>Gelandt,</a:t>
            </a:r>
            <a:r>
              <a:rPr dirty="0" sz="1800" spc="-1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ni,</a:t>
            </a:r>
            <a:r>
              <a:rPr dirty="0" sz="1800" spc="14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Andre</a:t>
            </a:r>
            <a:r>
              <a:rPr dirty="0" sz="1800" spc="15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 spc="-10">
                <a:solidFill>
                  <a:srgbClr val="FFFFFF"/>
                </a:solidFill>
                <a:latin typeface="Calibri"/>
                <a:cs typeface="Calibri"/>
              </a:rPr>
              <a:t>Vercueil,</a:t>
            </a:r>
            <a:r>
              <a:rPr dirty="0" sz="1800" spc="-1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n,</a:t>
            </a:r>
            <a:r>
              <a:rPr dirty="0" sz="1800" spc="-3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Dr</a:t>
            </a:r>
            <a:r>
              <a:rPr dirty="0" sz="1800" spc="-2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Susan</a:t>
            </a:r>
            <a:r>
              <a:rPr dirty="0" sz="1800" spc="-2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 spc="-25">
                <a:solidFill>
                  <a:srgbClr val="FFFFFF"/>
                </a:solidFill>
                <a:latin typeface="Calibri"/>
                <a:cs typeface="Calibri"/>
              </a:rPr>
              <a:t>Dashey,</a:t>
            </a:r>
            <a:r>
              <a:rPr dirty="0" sz="1800" spc="-2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Gail</a:t>
            </a:r>
            <a:r>
              <a:rPr dirty="0" sz="1800" spc="45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Faulkner,</a:t>
            </a:r>
            <a:r>
              <a:rPr dirty="0" sz="1800" spc="45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 spc="-25">
                <a:solidFill>
                  <a:srgbClr val="FFFFFF"/>
                </a:solidFill>
                <a:latin typeface="Calibri"/>
                <a:cs typeface="Calibri"/>
              </a:rPr>
              <a:t>Mel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6" name="object 16" descr=""/>
          <p:cNvSpPr txBox="1"/>
          <p:nvPr/>
        </p:nvSpPr>
        <p:spPr>
          <a:xfrm>
            <a:off x="78733" y="4410595"/>
            <a:ext cx="8961755" cy="574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Ferguson,</a:t>
            </a:r>
            <a:r>
              <a:rPr dirty="0" sz="1800" spc="-2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Marie-Claude</a:t>
            </a:r>
            <a:r>
              <a:rPr dirty="0" sz="180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Morice,</a:t>
            </a:r>
            <a:r>
              <a:rPr dirty="0" sz="1800" spc="-2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Laure</a:t>
            </a:r>
            <a:r>
              <a:rPr dirty="0" sz="1800" spc="-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Morsiani,</a:t>
            </a:r>
            <a:r>
              <a:rPr dirty="0" sz="1800" spc="-1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Sharon</a:t>
            </a:r>
            <a:r>
              <a:rPr dirty="0" sz="1800" spc="-1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Keane,</a:t>
            </a:r>
            <a:r>
              <a:rPr dirty="0" sz="180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Claire</a:t>
            </a:r>
            <a:r>
              <a:rPr dirty="0" sz="1800" spc="-1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 spc="-20">
                <a:solidFill>
                  <a:srgbClr val="FFFFFF"/>
                </a:solidFill>
                <a:latin typeface="Calibri"/>
                <a:cs typeface="Calibri"/>
              </a:rPr>
              <a:t>Kerr,</a:t>
            </a:r>
            <a:r>
              <a:rPr dirty="0" sz="1800" spc="-2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Mairi</a:t>
            </a:r>
            <a:r>
              <a:rPr dirty="0" sz="1800" spc="-2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Warren,</a:t>
            </a:r>
            <a:r>
              <a:rPr dirty="0" sz="1800" spc="-1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 spc="-10">
                <a:solidFill>
                  <a:srgbClr val="FFFFFF"/>
                </a:solidFill>
                <a:latin typeface="Calibri"/>
                <a:cs typeface="Calibri"/>
              </a:rPr>
              <a:t>Sarah</a:t>
            </a:r>
            <a:r>
              <a:rPr dirty="0" sz="1800" spc="-1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Boyle,</a:t>
            </a:r>
            <a:r>
              <a:rPr dirty="0" sz="1800" spc="-6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Jacqueline</a:t>
            </a:r>
            <a:r>
              <a:rPr dirty="0" sz="1800" spc="-6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 spc="-20">
                <a:solidFill>
                  <a:srgbClr val="FFFFFF"/>
                </a:solidFill>
                <a:latin typeface="Calibri"/>
                <a:cs typeface="Calibri"/>
              </a:rPr>
              <a:t>Strehler,</a:t>
            </a:r>
            <a:r>
              <a:rPr dirty="0" sz="1800" spc="-6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Jeanette</a:t>
            </a:r>
            <a:r>
              <a:rPr dirty="0" sz="1800" spc="-6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 spc="-10">
                <a:solidFill>
                  <a:srgbClr val="FFFFFF"/>
                </a:solidFill>
                <a:latin typeface="Calibri"/>
                <a:cs typeface="Calibri"/>
              </a:rPr>
              <a:t>Mueller.</a:t>
            </a:r>
            <a:endParaRPr sz="1800">
              <a:latin typeface="Calibri"/>
              <a:cs typeface="Calibri"/>
            </a:endParaRPr>
          </a:p>
        </p:txBody>
      </p:sp>
      <p:pic>
        <p:nvPicPr>
          <p:cNvPr id="17" name="object 17" descr="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2032000" y="761997"/>
            <a:ext cx="5187137" cy="3607727"/>
          </a:xfrm>
          <a:prstGeom prst="rect">
            <a:avLst/>
          </a:prstGeom>
        </p:spPr>
      </p:pic>
      <p:sp>
        <p:nvSpPr>
          <p:cNvPr id="18" name="object 18" descr=""/>
          <p:cNvSpPr txBox="1"/>
          <p:nvPr/>
        </p:nvSpPr>
        <p:spPr>
          <a:xfrm>
            <a:off x="3257257" y="784656"/>
            <a:ext cx="2601595" cy="3302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000">
                <a:solidFill>
                  <a:srgbClr val="C00000"/>
                </a:solidFill>
                <a:latin typeface="Calibri"/>
                <a:cs typeface="Calibri"/>
              </a:rPr>
              <a:t>Prof</a:t>
            </a:r>
            <a:r>
              <a:rPr dirty="0" sz="2000" spc="-7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dirty="0" sz="2000" spc="-10">
                <a:solidFill>
                  <a:srgbClr val="C00000"/>
                </a:solidFill>
                <a:latin typeface="Calibri"/>
                <a:cs typeface="Calibri"/>
              </a:rPr>
              <a:t>Anthony</a:t>
            </a:r>
            <a:r>
              <a:rPr dirty="0" sz="2000" spc="-65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C00000"/>
                </a:solidFill>
                <a:latin typeface="Calibri"/>
                <a:cs typeface="Calibri"/>
              </a:rPr>
              <a:t>H</a:t>
            </a:r>
            <a:r>
              <a:rPr dirty="0" sz="2000" spc="-65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dirty="0" sz="2000" spc="-10">
                <a:solidFill>
                  <a:srgbClr val="C00000"/>
                </a:solidFill>
                <a:latin typeface="Calibri"/>
                <a:cs typeface="Calibri"/>
              </a:rPr>
              <a:t>Gershlick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10"/>
              <a:t>Potential</a:t>
            </a:r>
            <a:r>
              <a:rPr dirty="0" spc="-110">
                <a:latin typeface="Times New Roman"/>
                <a:cs typeface="Times New Roman"/>
              </a:rPr>
              <a:t> </a:t>
            </a:r>
            <a:r>
              <a:rPr dirty="0"/>
              <a:t>conflicts</a:t>
            </a:r>
            <a:r>
              <a:rPr dirty="0" spc="-100">
                <a:latin typeface="Times New Roman"/>
                <a:cs typeface="Times New Roman"/>
              </a:rPr>
              <a:t> </a:t>
            </a:r>
            <a:r>
              <a:rPr dirty="0"/>
              <a:t>of</a:t>
            </a:r>
            <a:r>
              <a:rPr dirty="0" spc="-95">
                <a:latin typeface="Times New Roman"/>
                <a:cs typeface="Times New Roman"/>
              </a:rPr>
              <a:t> </a:t>
            </a:r>
            <a:r>
              <a:rPr dirty="0" spc="-10"/>
              <a:t>interest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494367" y="942111"/>
            <a:ext cx="7480300" cy="23450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000" b="1">
                <a:latin typeface="Calibri"/>
                <a:cs typeface="Calibri"/>
              </a:rPr>
              <a:t>Speaker's</a:t>
            </a:r>
            <a:r>
              <a:rPr dirty="0" sz="2000" spc="-30" b="1">
                <a:latin typeface="Calibri"/>
                <a:cs typeface="Calibri"/>
              </a:rPr>
              <a:t> </a:t>
            </a:r>
            <a:r>
              <a:rPr dirty="0" sz="2000" b="1">
                <a:latin typeface="Calibri"/>
                <a:cs typeface="Calibri"/>
              </a:rPr>
              <a:t>name</a:t>
            </a:r>
            <a:r>
              <a:rPr dirty="0" sz="2000" spc="-20" b="1">
                <a:latin typeface="Calibri"/>
                <a:cs typeface="Calibri"/>
              </a:rPr>
              <a:t> </a:t>
            </a:r>
            <a:r>
              <a:rPr dirty="0" sz="2000" b="1">
                <a:latin typeface="Calibri"/>
                <a:cs typeface="Calibri"/>
              </a:rPr>
              <a:t>:</a:t>
            </a:r>
            <a:r>
              <a:rPr dirty="0" sz="2000" spc="-20" b="1">
                <a:latin typeface="Calibri"/>
                <a:cs typeface="Calibri"/>
              </a:rPr>
              <a:t> </a:t>
            </a:r>
            <a:r>
              <a:rPr dirty="0" sz="2000" b="1">
                <a:latin typeface="Calibri"/>
                <a:cs typeface="Calibri"/>
              </a:rPr>
              <a:t>Manel</a:t>
            </a:r>
            <a:r>
              <a:rPr dirty="0" sz="2000" spc="-15" b="1">
                <a:latin typeface="Calibri"/>
                <a:cs typeface="Calibri"/>
              </a:rPr>
              <a:t> </a:t>
            </a:r>
            <a:r>
              <a:rPr dirty="0" sz="2000" spc="-10" b="1">
                <a:latin typeface="Calibri"/>
                <a:cs typeface="Calibri"/>
              </a:rPr>
              <a:t>Sabaté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500">
              <a:latin typeface="Calibri"/>
              <a:cs typeface="Calibri"/>
            </a:endParaRPr>
          </a:p>
          <a:p>
            <a:pPr marL="61594">
              <a:lnSpc>
                <a:spcPct val="100000"/>
              </a:lnSpc>
            </a:pPr>
            <a:r>
              <a:rPr dirty="0" sz="2000">
                <a:latin typeface="Segoe UI Emoji"/>
                <a:cs typeface="Segoe UI Emoji"/>
              </a:rPr>
              <a:t>☑</a:t>
            </a:r>
            <a:r>
              <a:rPr dirty="0" sz="2000" spc="-130">
                <a:latin typeface="Segoe UI Emoji"/>
                <a:cs typeface="Segoe UI Emoji"/>
              </a:rPr>
              <a:t> </a:t>
            </a:r>
            <a:r>
              <a:rPr dirty="0" sz="2000">
                <a:latin typeface="Calibri"/>
                <a:cs typeface="Calibri"/>
              </a:rPr>
              <a:t>I</a:t>
            </a:r>
            <a:r>
              <a:rPr dirty="0" sz="2000" spc="-75">
                <a:latin typeface="Times New Roman"/>
                <a:cs typeface="Times New Roman"/>
              </a:rPr>
              <a:t> </a:t>
            </a:r>
            <a:r>
              <a:rPr dirty="0" sz="2000">
                <a:latin typeface="Calibri"/>
                <a:cs typeface="Calibri"/>
              </a:rPr>
              <a:t>do</a:t>
            </a:r>
            <a:r>
              <a:rPr dirty="0" sz="2000" spc="-70">
                <a:latin typeface="Times New Roman"/>
                <a:cs typeface="Times New Roman"/>
              </a:rPr>
              <a:t> </a:t>
            </a:r>
            <a:r>
              <a:rPr dirty="0" sz="2000">
                <a:latin typeface="Calibri"/>
                <a:cs typeface="Calibri"/>
              </a:rPr>
              <a:t>not</a:t>
            </a:r>
            <a:r>
              <a:rPr dirty="0" sz="2000" spc="-75">
                <a:latin typeface="Times New Roman"/>
                <a:cs typeface="Times New Roman"/>
              </a:rPr>
              <a:t> </a:t>
            </a:r>
            <a:r>
              <a:rPr dirty="0" sz="2000">
                <a:latin typeface="Calibri"/>
                <a:cs typeface="Calibri"/>
              </a:rPr>
              <a:t>have</a:t>
            </a:r>
            <a:r>
              <a:rPr dirty="0" sz="2000" spc="-75">
                <a:latin typeface="Times New Roman"/>
                <a:cs typeface="Times New Roman"/>
              </a:rPr>
              <a:t> </a:t>
            </a:r>
            <a:r>
              <a:rPr dirty="0" sz="2000">
                <a:latin typeface="Calibri"/>
                <a:cs typeface="Calibri"/>
              </a:rPr>
              <a:t>any</a:t>
            </a:r>
            <a:r>
              <a:rPr dirty="0" sz="2000" spc="-70">
                <a:latin typeface="Times New Roman"/>
                <a:cs typeface="Times New Roman"/>
              </a:rPr>
              <a:t> </a:t>
            </a:r>
            <a:r>
              <a:rPr dirty="0" sz="2000">
                <a:latin typeface="Calibri"/>
                <a:cs typeface="Calibri"/>
              </a:rPr>
              <a:t>potential</a:t>
            </a:r>
            <a:r>
              <a:rPr dirty="0" sz="2000" spc="-75">
                <a:latin typeface="Times New Roman"/>
                <a:cs typeface="Times New Roman"/>
              </a:rPr>
              <a:t> </a:t>
            </a:r>
            <a:r>
              <a:rPr dirty="0" sz="2000">
                <a:latin typeface="Calibri"/>
                <a:cs typeface="Calibri"/>
              </a:rPr>
              <a:t>conflict</a:t>
            </a:r>
            <a:r>
              <a:rPr dirty="0" sz="2000" spc="-75">
                <a:latin typeface="Times New Roman"/>
                <a:cs typeface="Times New Roman"/>
              </a:rPr>
              <a:t> </a:t>
            </a:r>
            <a:r>
              <a:rPr dirty="0" sz="2000">
                <a:latin typeface="Calibri"/>
                <a:cs typeface="Calibri"/>
              </a:rPr>
              <a:t>of</a:t>
            </a:r>
            <a:r>
              <a:rPr dirty="0" sz="2000" spc="-70">
                <a:latin typeface="Times New Roman"/>
                <a:cs typeface="Times New Roman"/>
              </a:rPr>
              <a:t> </a:t>
            </a:r>
            <a:r>
              <a:rPr dirty="0" sz="2000" spc="-10">
                <a:latin typeface="Calibri"/>
                <a:cs typeface="Calibri"/>
              </a:rPr>
              <a:t>interest</a:t>
            </a:r>
            <a:r>
              <a:rPr dirty="0" sz="2000" spc="-75">
                <a:latin typeface="Times New Roman"/>
                <a:cs typeface="Times New Roman"/>
              </a:rPr>
              <a:t> </a:t>
            </a:r>
            <a:r>
              <a:rPr dirty="0" sz="2000">
                <a:latin typeface="Calibri"/>
                <a:cs typeface="Calibri"/>
              </a:rPr>
              <a:t>to</a:t>
            </a:r>
            <a:r>
              <a:rPr dirty="0" sz="2000" spc="-70">
                <a:latin typeface="Times New Roman"/>
                <a:cs typeface="Times New Roman"/>
              </a:rPr>
              <a:t> </a:t>
            </a:r>
            <a:r>
              <a:rPr dirty="0" sz="2000" spc="-10">
                <a:latin typeface="Calibri"/>
                <a:cs typeface="Calibri"/>
              </a:rPr>
              <a:t>declare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200">
              <a:latin typeface="Calibri"/>
              <a:cs typeface="Calibri"/>
            </a:endParaRPr>
          </a:p>
          <a:p>
            <a:pPr marL="61594" marR="5080">
              <a:lnSpc>
                <a:spcPts val="2160"/>
              </a:lnSpc>
            </a:pPr>
            <a:r>
              <a:rPr dirty="0" sz="2000">
                <a:latin typeface="Calibri"/>
                <a:cs typeface="Calibri"/>
              </a:rPr>
              <a:t>EURO</a:t>
            </a:r>
            <a:r>
              <a:rPr dirty="0" sz="2000" spc="-85">
                <a:latin typeface="Times New Roman"/>
                <a:cs typeface="Times New Roman"/>
              </a:rPr>
              <a:t> </a:t>
            </a:r>
            <a:r>
              <a:rPr dirty="0" sz="2000">
                <a:latin typeface="Calibri"/>
                <a:cs typeface="Calibri"/>
              </a:rPr>
              <a:t>SHOCK</a:t>
            </a:r>
            <a:r>
              <a:rPr dirty="0" sz="2000" spc="-70">
                <a:latin typeface="Times New Roman"/>
                <a:cs typeface="Times New Roman"/>
              </a:rPr>
              <a:t> </a:t>
            </a:r>
            <a:r>
              <a:rPr dirty="0" sz="2000">
                <a:latin typeface="Calibri"/>
                <a:cs typeface="Calibri"/>
              </a:rPr>
              <a:t>has</a:t>
            </a:r>
            <a:r>
              <a:rPr dirty="0" sz="2000" spc="-75">
                <a:latin typeface="Times New Roman"/>
                <a:cs typeface="Times New Roman"/>
              </a:rPr>
              <a:t> </a:t>
            </a:r>
            <a:r>
              <a:rPr dirty="0" sz="2000">
                <a:latin typeface="Calibri"/>
                <a:cs typeface="Calibri"/>
              </a:rPr>
              <a:t>received</a:t>
            </a:r>
            <a:r>
              <a:rPr dirty="0" sz="2000" spc="-70">
                <a:latin typeface="Times New Roman"/>
                <a:cs typeface="Times New Roman"/>
              </a:rPr>
              <a:t> </a:t>
            </a:r>
            <a:r>
              <a:rPr dirty="0" sz="2000">
                <a:latin typeface="Calibri"/>
                <a:cs typeface="Calibri"/>
              </a:rPr>
              <a:t>funding</a:t>
            </a:r>
            <a:r>
              <a:rPr dirty="0" sz="2000" spc="-75">
                <a:latin typeface="Times New Roman"/>
                <a:cs typeface="Times New Roman"/>
              </a:rPr>
              <a:t> </a:t>
            </a:r>
            <a:r>
              <a:rPr dirty="0" sz="2000">
                <a:latin typeface="Calibri"/>
                <a:cs typeface="Calibri"/>
              </a:rPr>
              <a:t>from</a:t>
            </a:r>
            <a:r>
              <a:rPr dirty="0" sz="2000" spc="-70">
                <a:latin typeface="Times New Roman"/>
                <a:cs typeface="Times New Roman"/>
              </a:rPr>
              <a:t> </a:t>
            </a:r>
            <a:r>
              <a:rPr dirty="0" sz="2000">
                <a:latin typeface="Calibri"/>
                <a:cs typeface="Calibri"/>
              </a:rPr>
              <a:t>the</a:t>
            </a:r>
            <a:r>
              <a:rPr dirty="0" sz="2000" spc="-55">
                <a:latin typeface="Times New Roman"/>
                <a:cs typeface="Times New Roman"/>
              </a:rPr>
              <a:t> </a:t>
            </a:r>
            <a:r>
              <a:rPr dirty="0" sz="2000" b="1">
                <a:latin typeface="Calibri"/>
                <a:cs typeface="Calibri"/>
              </a:rPr>
              <a:t>European</a:t>
            </a:r>
            <a:r>
              <a:rPr dirty="0" sz="2000" spc="-20" b="1">
                <a:latin typeface="Calibri"/>
                <a:cs typeface="Calibri"/>
              </a:rPr>
              <a:t> </a:t>
            </a:r>
            <a:r>
              <a:rPr dirty="0" sz="2000" spc="-10" b="1">
                <a:latin typeface="Calibri"/>
                <a:cs typeface="Calibri"/>
              </a:rPr>
              <a:t>Union’s</a:t>
            </a:r>
            <a:r>
              <a:rPr dirty="0" sz="2000" spc="-20" b="1">
                <a:latin typeface="Calibri"/>
                <a:cs typeface="Calibri"/>
              </a:rPr>
              <a:t> </a:t>
            </a:r>
            <a:r>
              <a:rPr dirty="0" sz="2000" spc="-10" b="1">
                <a:latin typeface="Calibri"/>
                <a:cs typeface="Calibri"/>
              </a:rPr>
              <a:t>Horizons </a:t>
            </a:r>
            <a:r>
              <a:rPr dirty="0" sz="2000" b="1">
                <a:latin typeface="Calibri"/>
                <a:cs typeface="Calibri"/>
              </a:rPr>
              <a:t>2020</a:t>
            </a:r>
            <a:r>
              <a:rPr dirty="0" sz="2000" spc="-85">
                <a:latin typeface="Times New Roman"/>
                <a:cs typeface="Times New Roman"/>
              </a:rPr>
              <a:t> </a:t>
            </a:r>
            <a:r>
              <a:rPr dirty="0" sz="2000">
                <a:latin typeface="Calibri"/>
                <a:cs typeface="Calibri"/>
              </a:rPr>
              <a:t>research</a:t>
            </a:r>
            <a:r>
              <a:rPr dirty="0" sz="2000" spc="-80">
                <a:latin typeface="Times New Roman"/>
                <a:cs typeface="Times New Roman"/>
              </a:rPr>
              <a:t> </a:t>
            </a:r>
            <a:r>
              <a:rPr dirty="0" sz="2000">
                <a:latin typeface="Calibri"/>
                <a:cs typeface="Calibri"/>
              </a:rPr>
              <a:t>and</a:t>
            </a:r>
            <a:r>
              <a:rPr dirty="0" sz="2000" spc="-80">
                <a:latin typeface="Times New Roman"/>
                <a:cs typeface="Times New Roman"/>
              </a:rPr>
              <a:t> </a:t>
            </a:r>
            <a:r>
              <a:rPr dirty="0" sz="2000" spc="-10">
                <a:latin typeface="Calibri"/>
                <a:cs typeface="Calibri"/>
              </a:rPr>
              <a:t>innovation</a:t>
            </a:r>
            <a:r>
              <a:rPr dirty="0" sz="2000" spc="-80">
                <a:latin typeface="Times New Roman"/>
                <a:cs typeface="Times New Roman"/>
              </a:rPr>
              <a:t> </a:t>
            </a:r>
            <a:r>
              <a:rPr dirty="0" sz="2000">
                <a:latin typeface="Calibri"/>
                <a:cs typeface="Calibri"/>
              </a:rPr>
              <a:t>programme</a:t>
            </a:r>
            <a:r>
              <a:rPr dirty="0" sz="2000" spc="-80">
                <a:latin typeface="Times New Roman"/>
                <a:cs typeface="Times New Roman"/>
              </a:rPr>
              <a:t> </a:t>
            </a:r>
            <a:r>
              <a:rPr dirty="0" sz="2000">
                <a:latin typeface="Calibri"/>
                <a:cs typeface="Calibri"/>
              </a:rPr>
              <a:t>under</a:t>
            </a:r>
            <a:r>
              <a:rPr dirty="0" sz="2000" spc="-80">
                <a:latin typeface="Times New Roman"/>
                <a:cs typeface="Times New Roman"/>
              </a:rPr>
              <a:t> </a:t>
            </a:r>
            <a:r>
              <a:rPr dirty="0" sz="2000">
                <a:latin typeface="Calibri"/>
                <a:cs typeface="Calibri"/>
              </a:rPr>
              <a:t>grant</a:t>
            </a:r>
            <a:r>
              <a:rPr dirty="0" sz="2000" spc="-75">
                <a:latin typeface="Times New Roman"/>
                <a:cs typeface="Times New Roman"/>
              </a:rPr>
              <a:t> </a:t>
            </a:r>
            <a:r>
              <a:rPr dirty="0" sz="2000" spc="-10">
                <a:latin typeface="Calibri"/>
                <a:cs typeface="Calibri"/>
              </a:rPr>
              <a:t>agreement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Calibri"/>
                <a:cs typeface="Calibri"/>
              </a:rPr>
              <a:t>number</a:t>
            </a:r>
            <a:r>
              <a:rPr dirty="0" sz="2000" spc="-50">
                <a:latin typeface="Times New Roman"/>
                <a:cs typeface="Times New Roman"/>
              </a:rPr>
              <a:t> </a:t>
            </a:r>
            <a:r>
              <a:rPr dirty="0" sz="2000" b="1">
                <a:latin typeface="Calibri"/>
                <a:cs typeface="Calibri"/>
              </a:rPr>
              <a:t>754946-</a:t>
            </a:r>
            <a:r>
              <a:rPr dirty="0" sz="2000" spc="-50" b="1">
                <a:latin typeface="Calibri"/>
                <a:cs typeface="Calibri"/>
              </a:rPr>
              <a:t>2</a:t>
            </a:r>
            <a:endParaRPr sz="2000">
              <a:latin typeface="Calibri"/>
              <a:cs typeface="Calibri"/>
            </a:endParaRPr>
          </a:p>
        </p:txBody>
      </p:sp>
      <p:pic>
        <p:nvPicPr>
          <p:cNvPr id="4" name="object 4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69900" y="3924300"/>
            <a:ext cx="5650382" cy="562696"/>
          </a:xfrm>
          <a:prstGeom prst="rect">
            <a:avLst/>
          </a:prstGeom>
        </p:spPr>
      </p:pic>
      <p:sp>
        <p:nvSpPr>
          <p:cNvPr id="5" name="object 5" descr=""/>
          <p:cNvSpPr txBox="1"/>
          <p:nvPr/>
        </p:nvSpPr>
        <p:spPr>
          <a:xfrm>
            <a:off x="4048658" y="4878556"/>
            <a:ext cx="986155" cy="203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30"/>
              </a:lnSpc>
            </a:pPr>
            <a:r>
              <a:rPr dirty="0" sz="1400" spc="-10">
                <a:solidFill>
                  <a:srgbClr val="FFFFFF"/>
                </a:solidFill>
                <a:latin typeface="Calibri Light"/>
                <a:cs typeface="Calibri Light"/>
              </a:rPr>
              <a:t>EuroPCR.com</a:t>
            </a:r>
            <a:endParaRPr sz="1400">
              <a:latin typeface="Calibri Light"/>
              <a:cs typeface="Calibri Light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6147709" y="813295"/>
            <a:ext cx="2503170" cy="6350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000">
                <a:latin typeface="Calibri"/>
                <a:cs typeface="Calibri"/>
              </a:rPr>
              <a:t>senting</a:t>
            </a:r>
            <a:r>
              <a:rPr dirty="0" sz="2000" spc="-75">
                <a:latin typeface="Times New Roman"/>
                <a:cs typeface="Times New Roman"/>
              </a:rPr>
              <a:t> </a:t>
            </a:r>
            <a:r>
              <a:rPr dirty="0" sz="2000">
                <a:latin typeface="Calibri"/>
                <a:cs typeface="Calibri"/>
              </a:rPr>
              <a:t>with</a:t>
            </a:r>
            <a:r>
              <a:rPr dirty="0" sz="2000" spc="-70">
                <a:latin typeface="Times New Roman"/>
                <a:cs typeface="Times New Roman"/>
              </a:rPr>
              <a:t> </a:t>
            </a:r>
            <a:r>
              <a:rPr dirty="0" sz="2000" spc="-20">
                <a:latin typeface="Calibri"/>
                <a:cs typeface="Calibri"/>
              </a:rPr>
              <a:t>acute</a:t>
            </a:r>
            <a:endParaRPr sz="2000">
              <a:latin typeface="Calibri"/>
              <a:cs typeface="Calibri"/>
            </a:endParaRPr>
          </a:p>
          <a:p>
            <a:pPr marL="60960">
              <a:lnSpc>
                <a:spcPct val="100000"/>
              </a:lnSpc>
            </a:pPr>
            <a:r>
              <a:rPr dirty="0" sz="2000" spc="-10">
                <a:latin typeface="Calibri"/>
                <a:cs typeface="Calibri"/>
              </a:rPr>
              <a:t>rates</a:t>
            </a:r>
            <a:r>
              <a:rPr dirty="0" sz="2000" spc="-65">
                <a:latin typeface="Times New Roman"/>
                <a:cs typeface="Times New Roman"/>
              </a:rPr>
              <a:t> </a:t>
            </a:r>
            <a:r>
              <a:rPr dirty="0" sz="2000">
                <a:latin typeface="Calibri"/>
                <a:cs typeface="Calibri"/>
              </a:rPr>
              <a:t>of</a:t>
            </a:r>
            <a:r>
              <a:rPr dirty="0" sz="2000" spc="-65">
                <a:latin typeface="Times New Roman"/>
                <a:cs typeface="Times New Roman"/>
              </a:rPr>
              <a:t> </a:t>
            </a:r>
            <a:r>
              <a:rPr dirty="0" sz="2000">
                <a:latin typeface="Calibri"/>
                <a:cs typeface="Calibri"/>
              </a:rPr>
              <a:t>40-50%</a:t>
            </a:r>
            <a:r>
              <a:rPr dirty="0" sz="2000" spc="-60">
                <a:latin typeface="Times New Roman"/>
                <a:cs typeface="Times New Roman"/>
              </a:rPr>
              <a:t> </a:t>
            </a:r>
            <a:r>
              <a:rPr dirty="0" sz="2000" spc="-10">
                <a:latin typeface="Calibri"/>
                <a:cs typeface="Calibri"/>
              </a:rPr>
              <a:t>despite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6104113" y="1788655"/>
            <a:ext cx="2348865" cy="3302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000">
                <a:latin typeface="Calibri"/>
                <a:cs typeface="Calibri"/>
              </a:rPr>
              <a:t>modynamic</a:t>
            </a:r>
            <a:r>
              <a:rPr dirty="0" sz="2000" spc="-50">
                <a:latin typeface="Times New Roman"/>
                <a:cs typeface="Times New Roman"/>
              </a:rPr>
              <a:t> </a:t>
            </a:r>
            <a:r>
              <a:rPr dirty="0" sz="2000">
                <a:latin typeface="Calibri"/>
                <a:cs typeface="Calibri"/>
              </a:rPr>
              <a:t>support</a:t>
            </a:r>
            <a:r>
              <a:rPr dirty="0" sz="2000" spc="-50">
                <a:latin typeface="Times New Roman"/>
                <a:cs typeface="Times New Roman"/>
              </a:rPr>
              <a:t> </a:t>
            </a:r>
            <a:r>
              <a:rPr dirty="0" sz="2000" spc="-25">
                <a:latin typeface="Calibri"/>
                <a:cs typeface="Calibri"/>
              </a:rPr>
              <a:t>in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252914" y="813295"/>
            <a:ext cx="2691130" cy="22809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54965" marR="5080" indent="-342900">
              <a:lnSpc>
                <a:spcPct val="100000"/>
              </a:lnSpc>
              <a:spcBef>
                <a:spcPts val="100"/>
              </a:spcBef>
              <a:buSzPct val="102500"/>
              <a:buFont typeface="Arial"/>
              <a:buChar char="•"/>
              <a:tabLst>
                <a:tab pos="354965" algn="l"/>
              </a:tabLst>
            </a:pPr>
            <a:r>
              <a:rPr dirty="0" sz="2000" spc="-10" b="1">
                <a:latin typeface="Calibri"/>
                <a:cs typeface="Calibri"/>
              </a:rPr>
              <a:t>Cardiogenic</a:t>
            </a:r>
            <a:r>
              <a:rPr dirty="0" sz="2000" spc="-45">
                <a:latin typeface="Times New Roman"/>
                <a:cs typeface="Times New Roman"/>
              </a:rPr>
              <a:t> </a:t>
            </a:r>
            <a:r>
              <a:rPr dirty="0" sz="2000" b="1">
                <a:latin typeface="Calibri"/>
                <a:cs typeface="Calibri"/>
              </a:rPr>
              <a:t>shock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 spc="-25">
                <a:latin typeface="Calibri"/>
                <a:cs typeface="Calibri"/>
              </a:rPr>
              <a:t>(CG</a:t>
            </a:r>
            <a:r>
              <a:rPr dirty="0" sz="2000" spc="-25">
                <a:latin typeface="Times New Roman"/>
                <a:cs typeface="Times New Roman"/>
              </a:rPr>
              <a:t> </a:t>
            </a:r>
            <a:r>
              <a:rPr dirty="0" sz="2000" spc="-10">
                <a:latin typeface="Calibri"/>
                <a:cs typeface="Calibri"/>
              </a:rPr>
              <a:t>myocardial</a:t>
            </a:r>
            <a:r>
              <a:rPr dirty="0" sz="2000" spc="-80">
                <a:latin typeface="Times New Roman"/>
                <a:cs typeface="Times New Roman"/>
              </a:rPr>
              <a:t> </a:t>
            </a:r>
            <a:r>
              <a:rPr dirty="0" sz="2000" spc="-10">
                <a:latin typeface="Calibri"/>
                <a:cs typeface="Calibri"/>
              </a:rPr>
              <a:t>infarction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 spc="-10">
                <a:latin typeface="Calibri"/>
                <a:cs typeface="Calibri"/>
              </a:rPr>
              <a:t>revascularization.</a:t>
            </a:r>
            <a:endParaRPr sz="20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480"/>
              </a:spcBef>
              <a:buSzPct val="102500"/>
              <a:buFont typeface="Arial"/>
              <a:buChar char="•"/>
              <a:tabLst>
                <a:tab pos="355600" algn="l"/>
              </a:tabLst>
            </a:pPr>
            <a:r>
              <a:rPr dirty="0" sz="2000" b="1">
                <a:latin typeface="Calibri"/>
                <a:cs typeface="Calibri"/>
              </a:rPr>
              <a:t>Mechanical</a:t>
            </a:r>
            <a:r>
              <a:rPr dirty="0" sz="2000" spc="-100">
                <a:latin typeface="Times New Roman"/>
                <a:cs typeface="Times New Roman"/>
              </a:rPr>
              <a:t> </a:t>
            </a:r>
            <a:r>
              <a:rPr dirty="0" sz="2000" spc="-10" b="1">
                <a:latin typeface="Calibri"/>
                <a:cs typeface="Calibri"/>
              </a:rPr>
              <a:t>circulato</a:t>
            </a:r>
            <a:endParaRPr sz="2000">
              <a:latin typeface="Calibri"/>
              <a:cs typeface="Calibri"/>
            </a:endParaRPr>
          </a:p>
          <a:p>
            <a:pPr marL="354965">
              <a:lnSpc>
                <a:spcPct val="100000"/>
              </a:lnSpc>
            </a:pPr>
            <a:r>
              <a:rPr dirty="0" sz="2000">
                <a:latin typeface="Calibri"/>
                <a:cs typeface="Calibri"/>
              </a:rPr>
              <a:t>patients</a:t>
            </a:r>
            <a:r>
              <a:rPr dirty="0" sz="2000" spc="-114">
                <a:latin typeface="Times New Roman"/>
                <a:cs typeface="Times New Roman"/>
              </a:rPr>
              <a:t> </a:t>
            </a:r>
            <a:r>
              <a:rPr dirty="0" sz="2000">
                <a:latin typeface="Calibri"/>
                <a:cs typeface="Calibri"/>
              </a:rPr>
              <a:t>presenting</a:t>
            </a:r>
            <a:r>
              <a:rPr dirty="0" sz="2000" spc="-110">
                <a:latin typeface="Times New Roman"/>
                <a:cs typeface="Times New Roman"/>
              </a:rPr>
              <a:t> </a:t>
            </a:r>
            <a:r>
              <a:rPr dirty="0" sz="2000" spc="-50">
                <a:latin typeface="Calibri"/>
                <a:cs typeface="Calibri"/>
              </a:rPr>
              <a:t>w</a:t>
            </a:r>
            <a:endParaRPr sz="2000">
              <a:latin typeface="Calibri"/>
              <a:cs typeface="Calibri"/>
            </a:endParaRPr>
          </a:p>
          <a:p>
            <a:pPr algn="r" marL="342900" marR="231140" indent="-342900">
              <a:lnSpc>
                <a:spcPct val="100000"/>
              </a:lnSpc>
              <a:spcBef>
                <a:spcPts val="480"/>
              </a:spcBef>
              <a:buSzPct val="102500"/>
              <a:buFont typeface="Arial"/>
              <a:buChar char="•"/>
              <a:tabLst>
                <a:tab pos="342900" algn="l"/>
              </a:tabLst>
            </a:pPr>
            <a:r>
              <a:rPr dirty="0" sz="2000" spc="-30">
                <a:latin typeface="Calibri"/>
                <a:cs typeface="Calibri"/>
              </a:rPr>
              <a:t>However,</a:t>
            </a:r>
            <a:r>
              <a:rPr dirty="0" sz="2000" spc="-70">
                <a:latin typeface="Times New Roman"/>
                <a:cs typeface="Times New Roman"/>
              </a:rPr>
              <a:t> </a:t>
            </a:r>
            <a:r>
              <a:rPr dirty="0" sz="2000">
                <a:latin typeface="Calibri"/>
                <a:cs typeface="Calibri"/>
              </a:rPr>
              <a:t>there</a:t>
            </a:r>
            <a:r>
              <a:rPr dirty="0" sz="2000" spc="-55">
                <a:latin typeface="Times New Roman"/>
                <a:cs typeface="Times New Roman"/>
              </a:rPr>
              <a:t> </a:t>
            </a:r>
            <a:r>
              <a:rPr dirty="0" sz="2000">
                <a:latin typeface="Calibri"/>
                <a:cs typeface="Calibri"/>
              </a:rPr>
              <a:t>is</a:t>
            </a:r>
            <a:r>
              <a:rPr dirty="0" sz="2000" spc="-60">
                <a:latin typeface="Times New Roman"/>
                <a:cs typeface="Times New Roman"/>
              </a:rPr>
              <a:t> </a:t>
            </a:r>
            <a:r>
              <a:rPr dirty="0" sz="2000">
                <a:latin typeface="Calibri"/>
                <a:cs typeface="Calibri"/>
              </a:rPr>
              <a:t>a</a:t>
            </a:r>
            <a:r>
              <a:rPr dirty="0" sz="2000" spc="-45">
                <a:latin typeface="Times New Roman"/>
                <a:cs typeface="Times New Roman"/>
              </a:rPr>
              <a:t> </a:t>
            </a:r>
            <a:r>
              <a:rPr dirty="0" sz="2000" spc="-50" b="1">
                <a:latin typeface="Calibri"/>
                <a:cs typeface="Calibri"/>
              </a:rPr>
              <a:t>l</a:t>
            </a:r>
            <a:endParaRPr sz="2000">
              <a:latin typeface="Calibri"/>
              <a:cs typeface="Calibri"/>
            </a:endParaRPr>
          </a:p>
          <a:p>
            <a:pPr algn="r" marR="180975">
              <a:lnSpc>
                <a:spcPct val="100000"/>
              </a:lnSpc>
            </a:pPr>
            <a:r>
              <a:rPr dirty="0" sz="2000">
                <a:latin typeface="Calibri"/>
                <a:cs typeface="Calibri"/>
              </a:rPr>
              <a:t>circulatory</a:t>
            </a:r>
            <a:r>
              <a:rPr dirty="0" sz="2000" spc="-85">
                <a:latin typeface="Times New Roman"/>
                <a:cs typeface="Times New Roman"/>
              </a:rPr>
              <a:t> </a:t>
            </a:r>
            <a:r>
              <a:rPr dirty="0" sz="2000">
                <a:latin typeface="Calibri"/>
                <a:cs typeface="Calibri"/>
              </a:rPr>
              <a:t>support</a:t>
            </a:r>
            <a:r>
              <a:rPr dirty="0" sz="2000" spc="-80">
                <a:latin typeface="Times New Roman"/>
                <a:cs typeface="Times New Roman"/>
              </a:rPr>
              <a:t> </a:t>
            </a:r>
            <a:r>
              <a:rPr dirty="0" sz="2000" spc="-50">
                <a:latin typeface="Calibri"/>
                <a:cs typeface="Calibri"/>
              </a:rPr>
              <a:t>d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2704746" y="889495"/>
            <a:ext cx="3455670" cy="22047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26060">
              <a:lnSpc>
                <a:spcPts val="1900"/>
              </a:lnSpc>
            </a:pPr>
            <a:r>
              <a:rPr dirty="0" sz="2000">
                <a:latin typeface="Calibri"/>
                <a:cs typeface="Calibri"/>
              </a:rPr>
              <a:t>S)</a:t>
            </a:r>
            <a:r>
              <a:rPr dirty="0" sz="2000" spc="-70">
                <a:latin typeface="Times New Roman"/>
                <a:cs typeface="Times New Roman"/>
              </a:rPr>
              <a:t> </a:t>
            </a:r>
            <a:r>
              <a:rPr dirty="0" sz="2000">
                <a:latin typeface="Calibri"/>
                <a:cs typeface="Calibri"/>
              </a:rPr>
              <a:t>occurs</a:t>
            </a:r>
            <a:r>
              <a:rPr dirty="0" sz="2000" spc="-70">
                <a:latin typeface="Times New Roman"/>
                <a:cs typeface="Times New Roman"/>
              </a:rPr>
              <a:t> </a:t>
            </a:r>
            <a:r>
              <a:rPr dirty="0" sz="2000">
                <a:latin typeface="Calibri"/>
                <a:cs typeface="Calibri"/>
              </a:rPr>
              <a:t>in</a:t>
            </a:r>
            <a:r>
              <a:rPr dirty="0" sz="2000" spc="-65">
                <a:latin typeface="Times New Roman"/>
                <a:cs typeface="Times New Roman"/>
              </a:rPr>
              <a:t> </a:t>
            </a:r>
            <a:r>
              <a:rPr dirty="0" sz="2000">
                <a:latin typeface="Calibri"/>
                <a:cs typeface="Calibri"/>
              </a:rPr>
              <a:t>10%</a:t>
            </a:r>
            <a:r>
              <a:rPr dirty="0" sz="2000" spc="-70">
                <a:latin typeface="Times New Roman"/>
                <a:cs typeface="Times New Roman"/>
              </a:rPr>
              <a:t> </a:t>
            </a:r>
            <a:r>
              <a:rPr dirty="0" sz="2000">
                <a:latin typeface="Calibri"/>
                <a:cs typeface="Calibri"/>
              </a:rPr>
              <a:t>of</a:t>
            </a:r>
            <a:r>
              <a:rPr dirty="0" sz="2000" spc="-70">
                <a:latin typeface="Times New Roman"/>
                <a:cs typeface="Times New Roman"/>
              </a:rPr>
              <a:t> </a:t>
            </a:r>
            <a:r>
              <a:rPr dirty="0" sz="2000">
                <a:latin typeface="Calibri"/>
                <a:cs typeface="Calibri"/>
              </a:rPr>
              <a:t>patients</a:t>
            </a:r>
            <a:r>
              <a:rPr dirty="0" sz="2000" spc="-65">
                <a:latin typeface="Times New Roman"/>
                <a:cs typeface="Times New Roman"/>
              </a:rPr>
              <a:t> </a:t>
            </a:r>
            <a:r>
              <a:rPr dirty="0" sz="2000" spc="-25">
                <a:latin typeface="Calibri"/>
                <a:cs typeface="Calibri"/>
              </a:rPr>
              <a:t>pre</a:t>
            </a:r>
            <a:endParaRPr sz="2000">
              <a:latin typeface="Calibri"/>
              <a:cs typeface="Calibri"/>
            </a:endParaRPr>
          </a:p>
          <a:p>
            <a:pPr marL="133985">
              <a:lnSpc>
                <a:spcPct val="100000"/>
              </a:lnSpc>
            </a:pPr>
            <a:r>
              <a:rPr dirty="0" sz="2000">
                <a:latin typeface="Calibri"/>
                <a:cs typeface="Calibri"/>
              </a:rPr>
              <a:t>(AMI),</a:t>
            </a:r>
            <a:r>
              <a:rPr dirty="0" sz="2000" spc="-65">
                <a:latin typeface="Times New Roman"/>
                <a:cs typeface="Times New Roman"/>
              </a:rPr>
              <a:t> </a:t>
            </a:r>
            <a:r>
              <a:rPr dirty="0" sz="2000">
                <a:latin typeface="Calibri"/>
                <a:cs typeface="Calibri"/>
              </a:rPr>
              <a:t>with</a:t>
            </a:r>
            <a:r>
              <a:rPr dirty="0" sz="2000" spc="-65">
                <a:latin typeface="Times New Roman"/>
                <a:cs typeface="Times New Roman"/>
              </a:rPr>
              <a:t> </a:t>
            </a:r>
            <a:r>
              <a:rPr dirty="0" sz="2000">
                <a:latin typeface="Calibri"/>
                <a:cs typeface="Calibri"/>
              </a:rPr>
              <a:t>in-hospital</a:t>
            </a:r>
            <a:r>
              <a:rPr dirty="0" sz="2000" spc="-65">
                <a:latin typeface="Times New Roman"/>
                <a:cs typeface="Times New Roman"/>
              </a:rPr>
              <a:t> </a:t>
            </a:r>
            <a:r>
              <a:rPr dirty="0" sz="2000" spc="-10">
                <a:latin typeface="Calibri"/>
                <a:cs typeface="Calibri"/>
              </a:rPr>
              <a:t>mortality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350">
              <a:latin typeface="Calibri"/>
              <a:cs typeface="Calibri"/>
            </a:endParaRPr>
          </a:p>
          <a:p>
            <a:pPr marL="135890" marR="35560" indent="-60325">
              <a:lnSpc>
                <a:spcPct val="100000"/>
              </a:lnSpc>
            </a:pPr>
            <a:r>
              <a:rPr dirty="0" sz="2000" b="1">
                <a:latin typeface="Calibri"/>
                <a:cs typeface="Calibri"/>
              </a:rPr>
              <a:t>ry</a:t>
            </a:r>
            <a:r>
              <a:rPr dirty="0" sz="2000" spc="-70">
                <a:latin typeface="Times New Roman"/>
                <a:cs typeface="Times New Roman"/>
              </a:rPr>
              <a:t> </a:t>
            </a:r>
            <a:r>
              <a:rPr dirty="0" sz="2000" b="1">
                <a:latin typeface="Calibri"/>
                <a:cs typeface="Calibri"/>
              </a:rPr>
              <a:t>support</a:t>
            </a:r>
            <a:r>
              <a:rPr dirty="0" sz="2000" spc="-65">
                <a:latin typeface="Times New Roman"/>
                <a:cs typeface="Times New Roman"/>
              </a:rPr>
              <a:t> </a:t>
            </a:r>
            <a:r>
              <a:rPr dirty="0" sz="2000" b="1">
                <a:latin typeface="Calibri"/>
                <a:cs typeface="Calibri"/>
              </a:rPr>
              <a:t>devices</a:t>
            </a:r>
            <a:r>
              <a:rPr dirty="0" sz="2000" spc="-55">
                <a:latin typeface="Times New Roman"/>
                <a:cs typeface="Times New Roman"/>
              </a:rPr>
              <a:t> </a:t>
            </a:r>
            <a:r>
              <a:rPr dirty="0" sz="2000">
                <a:latin typeface="Calibri"/>
                <a:cs typeface="Calibri"/>
              </a:rPr>
              <a:t>allow</a:t>
            </a:r>
            <a:r>
              <a:rPr dirty="0" sz="2000" spc="-65">
                <a:latin typeface="Times New Roman"/>
                <a:cs typeface="Times New Roman"/>
              </a:rPr>
              <a:t> </a:t>
            </a:r>
            <a:r>
              <a:rPr dirty="0" sz="2000">
                <a:latin typeface="Calibri"/>
                <a:cs typeface="Calibri"/>
              </a:rPr>
              <a:t>for</a:t>
            </a:r>
            <a:r>
              <a:rPr dirty="0" sz="2000" spc="-65">
                <a:latin typeface="Times New Roman"/>
                <a:cs typeface="Times New Roman"/>
              </a:rPr>
              <a:t> </a:t>
            </a:r>
            <a:r>
              <a:rPr dirty="0" sz="2000" spc="-25">
                <a:latin typeface="Calibri"/>
                <a:cs typeface="Calibri"/>
              </a:rPr>
              <a:t>hae</a:t>
            </a:r>
            <a:r>
              <a:rPr dirty="0" sz="2000" spc="-25">
                <a:latin typeface="Times New Roman"/>
                <a:cs typeface="Times New Roman"/>
              </a:rPr>
              <a:t> </a:t>
            </a:r>
            <a:r>
              <a:rPr dirty="0" sz="2000">
                <a:latin typeface="Calibri"/>
                <a:cs typeface="Calibri"/>
              </a:rPr>
              <a:t>ith</a:t>
            </a:r>
            <a:r>
              <a:rPr dirty="0" sz="2000" spc="-70">
                <a:latin typeface="Times New Roman"/>
                <a:cs typeface="Times New Roman"/>
              </a:rPr>
              <a:t> </a:t>
            </a:r>
            <a:r>
              <a:rPr dirty="0" sz="2000" spc="-20">
                <a:latin typeface="Calibri"/>
                <a:cs typeface="Calibri"/>
              </a:rPr>
              <a:t>CGS.</a:t>
            </a:r>
            <a:endParaRPr sz="2000">
              <a:latin typeface="Calibri"/>
              <a:cs typeface="Calibri"/>
            </a:endParaRPr>
          </a:p>
          <a:p>
            <a:pPr marL="50165" marR="49530" indent="-50800">
              <a:lnSpc>
                <a:spcPct val="100000"/>
              </a:lnSpc>
              <a:spcBef>
                <a:spcPts val="480"/>
              </a:spcBef>
            </a:pPr>
            <a:r>
              <a:rPr dirty="0" sz="2000" b="1">
                <a:latin typeface="Calibri"/>
                <a:cs typeface="Calibri"/>
              </a:rPr>
              <a:t>ack</a:t>
            </a:r>
            <a:r>
              <a:rPr dirty="0" sz="2000" spc="-75">
                <a:latin typeface="Times New Roman"/>
                <a:cs typeface="Times New Roman"/>
              </a:rPr>
              <a:t> </a:t>
            </a:r>
            <a:r>
              <a:rPr dirty="0" sz="2000" b="1">
                <a:latin typeface="Calibri"/>
                <a:cs typeface="Calibri"/>
              </a:rPr>
              <a:t>of</a:t>
            </a:r>
            <a:r>
              <a:rPr dirty="0" sz="2000" spc="-60">
                <a:latin typeface="Times New Roman"/>
                <a:cs typeface="Times New Roman"/>
              </a:rPr>
              <a:t> </a:t>
            </a:r>
            <a:r>
              <a:rPr dirty="0" sz="2000" b="1">
                <a:latin typeface="Calibri"/>
                <a:cs typeface="Calibri"/>
              </a:rPr>
              <a:t>evidence</a:t>
            </a:r>
            <a:r>
              <a:rPr dirty="0" sz="2000" spc="-35">
                <a:latin typeface="Times New Roman"/>
                <a:cs typeface="Times New Roman"/>
              </a:rPr>
              <a:t> </a:t>
            </a:r>
            <a:r>
              <a:rPr dirty="0" sz="2000" spc="-10">
                <a:latin typeface="Calibri"/>
                <a:cs typeface="Calibri"/>
              </a:rPr>
              <a:t>regarding</a:t>
            </a:r>
            <a:r>
              <a:rPr dirty="0" sz="2000" spc="-60">
                <a:latin typeface="Times New Roman"/>
                <a:cs typeface="Times New Roman"/>
              </a:rPr>
              <a:t> </a:t>
            </a:r>
            <a:r>
              <a:rPr dirty="0" sz="2000">
                <a:latin typeface="Calibri"/>
                <a:cs typeface="Calibri"/>
              </a:rPr>
              <a:t>the</a:t>
            </a:r>
            <a:r>
              <a:rPr dirty="0" sz="2000" spc="-60">
                <a:latin typeface="Times New Roman"/>
                <a:cs typeface="Times New Roman"/>
              </a:rPr>
              <a:t> </a:t>
            </a:r>
            <a:r>
              <a:rPr dirty="0" sz="2000" spc="-25">
                <a:latin typeface="Calibri"/>
                <a:cs typeface="Calibri"/>
              </a:rPr>
              <a:t>be</a:t>
            </a:r>
            <a:r>
              <a:rPr dirty="0" sz="2000" spc="-25">
                <a:latin typeface="Times New Roman"/>
                <a:cs typeface="Times New Roman"/>
              </a:rPr>
              <a:t> </a:t>
            </a:r>
            <a:r>
              <a:rPr dirty="0" sz="2000">
                <a:latin typeface="Calibri"/>
                <a:cs typeface="Calibri"/>
              </a:rPr>
              <a:t>evices</a:t>
            </a:r>
            <a:r>
              <a:rPr dirty="0" sz="2000" spc="-65">
                <a:latin typeface="Times New Roman"/>
                <a:cs typeface="Times New Roman"/>
              </a:rPr>
              <a:t> </a:t>
            </a:r>
            <a:r>
              <a:rPr dirty="0" sz="2000">
                <a:latin typeface="Calibri"/>
                <a:cs typeface="Calibri"/>
              </a:rPr>
              <a:t>in</a:t>
            </a:r>
            <a:r>
              <a:rPr dirty="0" sz="2000" spc="-65">
                <a:latin typeface="Times New Roman"/>
                <a:cs typeface="Times New Roman"/>
              </a:rPr>
              <a:t> </a:t>
            </a:r>
            <a:r>
              <a:rPr dirty="0" sz="2000">
                <a:latin typeface="Calibri"/>
                <a:cs typeface="Calibri"/>
              </a:rPr>
              <a:t>the</a:t>
            </a:r>
            <a:r>
              <a:rPr dirty="0" sz="2000" spc="-65">
                <a:latin typeface="Times New Roman"/>
                <a:cs typeface="Times New Roman"/>
              </a:rPr>
              <a:t> </a:t>
            </a:r>
            <a:r>
              <a:rPr dirty="0" sz="2000" spc="-10">
                <a:latin typeface="Calibri"/>
                <a:cs typeface="Calibri"/>
              </a:rPr>
              <a:t>context</a:t>
            </a:r>
            <a:r>
              <a:rPr dirty="0" sz="2000" spc="-65">
                <a:latin typeface="Times New Roman"/>
                <a:cs typeface="Times New Roman"/>
              </a:rPr>
              <a:t> </a:t>
            </a:r>
            <a:r>
              <a:rPr dirty="0" sz="2000">
                <a:latin typeface="Calibri"/>
                <a:cs typeface="Calibri"/>
              </a:rPr>
              <a:t>of</a:t>
            </a:r>
            <a:r>
              <a:rPr dirty="0" sz="2000" spc="-65">
                <a:latin typeface="Times New Roman"/>
                <a:cs typeface="Times New Roman"/>
              </a:rPr>
              <a:t> </a:t>
            </a:r>
            <a:r>
              <a:rPr dirty="0" sz="2000">
                <a:latin typeface="Calibri"/>
                <a:cs typeface="Calibri"/>
              </a:rPr>
              <a:t>CGS</a:t>
            </a:r>
            <a:r>
              <a:rPr dirty="0" sz="2000" spc="-65">
                <a:latin typeface="Times New Roman"/>
                <a:cs typeface="Times New Roman"/>
              </a:rPr>
              <a:t> </a:t>
            </a:r>
            <a:r>
              <a:rPr dirty="0" sz="2000" spc="-25">
                <a:latin typeface="Calibri"/>
                <a:cs typeface="Calibri"/>
              </a:rPr>
              <a:t>com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6080133" y="2459215"/>
            <a:ext cx="1999614" cy="6350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2225" marR="5080" indent="-10160">
              <a:lnSpc>
                <a:spcPct val="100000"/>
              </a:lnSpc>
              <a:spcBef>
                <a:spcPts val="100"/>
              </a:spcBef>
            </a:pPr>
            <a:r>
              <a:rPr dirty="0" sz="2000">
                <a:latin typeface="Calibri"/>
                <a:cs typeface="Calibri"/>
              </a:rPr>
              <a:t>nefit</a:t>
            </a:r>
            <a:r>
              <a:rPr dirty="0" sz="2000" spc="-65">
                <a:latin typeface="Times New Roman"/>
                <a:cs typeface="Times New Roman"/>
              </a:rPr>
              <a:t> </a:t>
            </a:r>
            <a:r>
              <a:rPr dirty="0" sz="2000">
                <a:latin typeface="Calibri"/>
                <a:cs typeface="Calibri"/>
              </a:rPr>
              <a:t>of</a:t>
            </a:r>
            <a:r>
              <a:rPr dirty="0" sz="2000" spc="-60">
                <a:latin typeface="Times New Roman"/>
                <a:cs typeface="Times New Roman"/>
              </a:rPr>
              <a:t> </a:t>
            </a:r>
            <a:r>
              <a:rPr dirty="0" sz="2000" spc="-10">
                <a:latin typeface="Calibri"/>
                <a:cs typeface="Calibri"/>
              </a:rPr>
              <a:t>mechanical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Calibri"/>
                <a:cs typeface="Calibri"/>
              </a:rPr>
              <a:t>plicating</a:t>
            </a:r>
            <a:r>
              <a:rPr dirty="0" sz="2000" spc="-90">
                <a:latin typeface="Times New Roman"/>
                <a:cs typeface="Times New Roman"/>
              </a:rPr>
              <a:t> </a:t>
            </a:r>
            <a:r>
              <a:rPr dirty="0" sz="2000" spc="-20">
                <a:latin typeface="Calibri"/>
                <a:cs typeface="Calibri"/>
              </a:rPr>
              <a:t>AMI.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Why</a:t>
            </a:r>
            <a:r>
              <a:rPr dirty="0" spc="-100">
                <a:latin typeface="Times New Roman"/>
                <a:cs typeface="Times New Roman"/>
              </a:rPr>
              <a:t> </a:t>
            </a:r>
            <a:r>
              <a:rPr dirty="0"/>
              <a:t>this</a:t>
            </a:r>
            <a:r>
              <a:rPr dirty="0" spc="-95">
                <a:latin typeface="Times New Roman"/>
                <a:cs typeface="Times New Roman"/>
              </a:rPr>
              <a:t> </a:t>
            </a:r>
            <a:r>
              <a:rPr dirty="0" spc="-10"/>
              <a:t>study?</a:t>
            </a:r>
          </a:p>
        </p:txBody>
      </p:sp>
      <p:pic>
        <p:nvPicPr>
          <p:cNvPr id="8" name="object 8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819400" y="698500"/>
            <a:ext cx="3336290" cy="2570416"/>
          </a:xfrm>
          <a:prstGeom prst="rect">
            <a:avLst/>
          </a:prstGeom>
        </p:spPr>
      </p:pic>
      <p:sp>
        <p:nvSpPr>
          <p:cNvPr id="9" name="object 9" descr=""/>
          <p:cNvSpPr txBox="1"/>
          <p:nvPr/>
        </p:nvSpPr>
        <p:spPr>
          <a:xfrm>
            <a:off x="335041" y="3376498"/>
            <a:ext cx="7960359" cy="12446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2000">
                <a:latin typeface="Calibri"/>
                <a:cs typeface="Calibri"/>
              </a:rPr>
              <a:t>Therefore,</a:t>
            </a:r>
            <a:r>
              <a:rPr dirty="0" sz="2000" spc="370">
                <a:latin typeface="Times New Roman"/>
                <a:cs typeface="Times New Roman"/>
              </a:rPr>
              <a:t> </a:t>
            </a:r>
            <a:r>
              <a:rPr dirty="0" sz="2000">
                <a:latin typeface="Calibri"/>
                <a:cs typeface="Calibri"/>
              </a:rPr>
              <a:t>the</a:t>
            </a:r>
            <a:r>
              <a:rPr dirty="0" sz="2000" spc="-60">
                <a:latin typeface="Times New Roman"/>
                <a:cs typeface="Times New Roman"/>
              </a:rPr>
              <a:t> </a:t>
            </a:r>
            <a:r>
              <a:rPr dirty="0" sz="2000" b="1">
                <a:latin typeface="Calibri"/>
                <a:cs typeface="Calibri"/>
              </a:rPr>
              <a:t>EURO</a:t>
            </a:r>
            <a:r>
              <a:rPr dirty="0" sz="2000" spc="-65">
                <a:latin typeface="Times New Roman"/>
                <a:cs typeface="Times New Roman"/>
              </a:rPr>
              <a:t> </a:t>
            </a:r>
            <a:r>
              <a:rPr dirty="0" sz="2000" b="1">
                <a:latin typeface="Calibri"/>
                <a:cs typeface="Calibri"/>
              </a:rPr>
              <a:t>SHOCK</a:t>
            </a:r>
            <a:r>
              <a:rPr dirty="0" sz="2000" spc="-70">
                <a:latin typeface="Times New Roman"/>
                <a:cs typeface="Times New Roman"/>
              </a:rPr>
              <a:t> </a:t>
            </a:r>
            <a:r>
              <a:rPr dirty="0" sz="2000" b="1">
                <a:latin typeface="Calibri"/>
                <a:cs typeface="Calibri"/>
              </a:rPr>
              <a:t>trial</a:t>
            </a:r>
            <a:r>
              <a:rPr dirty="0" sz="2000" spc="-85">
                <a:latin typeface="Times New Roman"/>
                <a:cs typeface="Times New Roman"/>
              </a:rPr>
              <a:t> </a:t>
            </a:r>
            <a:r>
              <a:rPr dirty="0" sz="2000">
                <a:latin typeface="Calibri"/>
                <a:cs typeface="Calibri"/>
              </a:rPr>
              <a:t>aimed</a:t>
            </a:r>
            <a:r>
              <a:rPr dirty="0" sz="2000" spc="-70">
                <a:latin typeface="Times New Roman"/>
                <a:cs typeface="Times New Roman"/>
              </a:rPr>
              <a:t> </a:t>
            </a:r>
            <a:r>
              <a:rPr dirty="0" sz="2000">
                <a:latin typeface="Calibri"/>
                <a:cs typeface="Calibri"/>
              </a:rPr>
              <a:t>to</a:t>
            </a:r>
            <a:r>
              <a:rPr dirty="0" sz="2000" spc="-65">
                <a:latin typeface="Times New Roman"/>
                <a:cs typeface="Times New Roman"/>
              </a:rPr>
              <a:t> </a:t>
            </a:r>
            <a:r>
              <a:rPr dirty="0" sz="2000">
                <a:latin typeface="Calibri"/>
                <a:cs typeface="Calibri"/>
              </a:rPr>
              <a:t>determine</a:t>
            </a:r>
            <a:r>
              <a:rPr dirty="0" sz="2000" spc="-70">
                <a:latin typeface="Times New Roman"/>
                <a:cs typeface="Times New Roman"/>
              </a:rPr>
              <a:t> </a:t>
            </a:r>
            <a:r>
              <a:rPr dirty="0" sz="2000">
                <a:latin typeface="Calibri"/>
                <a:cs typeface="Calibri"/>
              </a:rPr>
              <a:t>if</a:t>
            </a:r>
            <a:r>
              <a:rPr dirty="0" sz="2000" spc="-65">
                <a:latin typeface="Times New Roman"/>
                <a:cs typeface="Times New Roman"/>
              </a:rPr>
              <a:t> </a:t>
            </a:r>
            <a:r>
              <a:rPr dirty="0" sz="2000">
                <a:latin typeface="Calibri"/>
                <a:cs typeface="Calibri"/>
              </a:rPr>
              <a:t>early</a:t>
            </a:r>
            <a:r>
              <a:rPr dirty="0" sz="2000" spc="-70">
                <a:latin typeface="Times New Roman"/>
                <a:cs typeface="Times New Roman"/>
              </a:rPr>
              <a:t> </a:t>
            </a:r>
            <a:r>
              <a:rPr dirty="0" sz="2000">
                <a:latin typeface="Calibri"/>
                <a:cs typeface="Calibri"/>
              </a:rPr>
              <a:t>use</a:t>
            </a:r>
            <a:r>
              <a:rPr dirty="0" sz="2000" spc="-65">
                <a:latin typeface="Times New Roman"/>
                <a:cs typeface="Times New Roman"/>
              </a:rPr>
              <a:t> </a:t>
            </a:r>
            <a:r>
              <a:rPr dirty="0" sz="2000">
                <a:latin typeface="Calibri"/>
                <a:cs typeface="Calibri"/>
              </a:rPr>
              <a:t>of</a:t>
            </a:r>
            <a:r>
              <a:rPr dirty="0" sz="2000" spc="-65">
                <a:latin typeface="Times New Roman"/>
                <a:cs typeface="Times New Roman"/>
              </a:rPr>
              <a:t> </a:t>
            </a:r>
            <a:r>
              <a:rPr dirty="0" sz="2000" spc="-10">
                <a:latin typeface="Calibri"/>
                <a:cs typeface="Calibri"/>
              </a:rPr>
              <a:t>Veno-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Calibri"/>
                <a:cs typeface="Calibri"/>
              </a:rPr>
              <a:t>arterial</a:t>
            </a:r>
            <a:r>
              <a:rPr dirty="0" sz="2000" spc="-75">
                <a:latin typeface="Times New Roman"/>
                <a:cs typeface="Times New Roman"/>
              </a:rPr>
              <a:t> </a:t>
            </a:r>
            <a:r>
              <a:rPr dirty="0" sz="2000" spc="-10">
                <a:latin typeface="Calibri"/>
                <a:cs typeface="Calibri"/>
              </a:rPr>
              <a:t>Extra-</a:t>
            </a:r>
            <a:r>
              <a:rPr dirty="0" sz="2000">
                <a:latin typeface="Calibri"/>
                <a:cs typeface="Calibri"/>
              </a:rPr>
              <a:t>Corporeal</a:t>
            </a:r>
            <a:r>
              <a:rPr dirty="0" sz="2000" spc="-70">
                <a:latin typeface="Times New Roman"/>
                <a:cs typeface="Times New Roman"/>
              </a:rPr>
              <a:t> </a:t>
            </a:r>
            <a:r>
              <a:rPr dirty="0" sz="2000">
                <a:latin typeface="Calibri"/>
                <a:cs typeface="Calibri"/>
              </a:rPr>
              <a:t>Membrane</a:t>
            </a:r>
            <a:r>
              <a:rPr dirty="0" sz="2000" spc="-70">
                <a:latin typeface="Times New Roman"/>
                <a:cs typeface="Times New Roman"/>
              </a:rPr>
              <a:t> </a:t>
            </a:r>
            <a:r>
              <a:rPr dirty="0" sz="2000" spc="-10">
                <a:latin typeface="Calibri"/>
                <a:cs typeface="Calibri"/>
              </a:rPr>
              <a:t>Oxygenation</a:t>
            </a:r>
            <a:r>
              <a:rPr dirty="0" sz="2000" spc="-70">
                <a:latin typeface="Times New Roman"/>
                <a:cs typeface="Times New Roman"/>
              </a:rPr>
              <a:t> </a:t>
            </a:r>
            <a:r>
              <a:rPr dirty="0" sz="2000" spc="-20">
                <a:latin typeface="Calibri"/>
                <a:cs typeface="Calibri"/>
              </a:rPr>
              <a:t>(</a:t>
            </a:r>
            <a:r>
              <a:rPr dirty="0" sz="2000" spc="-20" b="1">
                <a:latin typeface="Calibri"/>
                <a:cs typeface="Calibri"/>
              </a:rPr>
              <a:t>V-</a:t>
            </a:r>
            <a:r>
              <a:rPr dirty="0" sz="2000" b="1">
                <a:latin typeface="Calibri"/>
                <a:cs typeface="Calibri"/>
              </a:rPr>
              <a:t>A</a:t>
            </a:r>
            <a:r>
              <a:rPr dirty="0" sz="2000" spc="-70">
                <a:latin typeface="Times New Roman"/>
                <a:cs typeface="Times New Roman"/>
              </a:rPr>
              <a:t> </a:t>
            </a:r>
            <a:r>
              <a:rPr dirty="0" sz="2000" b="1">
                <a:latin typeface="Calibri"/>
                <a:cs typeface="Calibri"/>
              </a:rPr>
              <a:t>ECMO</a:t>
            </a:r>
            <a:r>
              <a:rPr dirty="0" sz="2000">
                <a:latin typeface="Calibri"/>
                <a:cs typeface="Calibri"/>
              </a:rPr>
              <a:t>)</a:t>
            </a:r>
            <a:r>
              <a:rPr dirty="0" sz="2000" spc="-70">
                <a:latin typeface="Times New Roman"/>
                <a:cs typeface="Times New Roman"/>
              </a:rPr>
              <a:t> </a:t>
            </a:r>
            <a:r>
              <a:rPr dirty="0" sz="2000">
                <a:latin typeface="Calibri"/>
                <a:cs typeface="Calibri"/>
              </a:rPr>
              <a:t>in</a:t>
            </a:r>
            <a:r>
              <a:rPr dirty="0" sz="2000" spc="-70">
                <a:latin typeface="Times New Roman"/>
                <a:cs typeface="Times New Roman"/>
              </a:rPr>
              <a:t> </a:t>
            </a:r>
            <a:r>
              <a:rPr dirty="0" sz="2000">
                <a:latin typeface="Calibri"/>
                <a:cs typeface="Calibri"/>
              </a:rPr>
              <a:t>patients</a:t>
            </a:r>
            <a:r>
              <a:rPr dirty="0" sz="2000" spc="-70">
                <a:latin typeface="Times New Roman"/>
                <a:cs typeface="Times New Roman"/>
              </a:rPr>
              <a:t> </a:t>
            </a:r>
            <a:r>
              <a:rPr dirty="0" sz="2000" spc="-20">
                <a:latin typeface="Calibri"/>
                <a:cs typeface="Calibri"/>
              </a:rPr>
              <a:t>with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 spc="-10">
                <a:latin typeface="Calibri"/>
                <a:cs typeface="Calibri"/>
              </a:rPr>
              <a:t>persistent</a:t>
            </a:r>
            <a:r>
              <a:rPr dirty="0" sz="2000" spc="-75">
                <a:latin typeface="Times New Roman"/>
                <a:cs typeface="Times New Roman"/>
              </a:rPr>
              <a:t> </a:t>
            </a:r>
            <a:r>
              <a:rPr dirty="0" sz="2000">
                <a:latin typeface="Calibri"/>
                <a:cs typeface="Calibri"/>
              </a:rPr>
              <a:t>CGS</a:t>
            </a:r>
            <a:r>
              <a:rPr dirty="0" sz="2000" spc="-45">
                <a:latin typeface="Times New Roman"/>
                <a:cs typeface="Times New Roman"/>
              </a:rPr>
              <a:t> </a:t>
            </a:r>
            <a:r>
              <a:rPr dirty="0" sz="2000" b="1">
                <a:latin typeface="Calibri"/>
                <a:cs typeface="Calibri"/>
              </a:rPr>
              <a:t>following</a:t>
            </a:r>
            <a:r>
              <a:rPr dirty="0" sz="2000" spc="-85">
                <a:latin typeface="Times New Roman"/>
                <a:cs typeface="Times New Roman"/>
              </a:rPr>
              <a:t> </a:t>
            </a:r>
            <a:r>
              <a:rPr dirty="0" sz="2000">
                <a:latin typeface="Calibri"/>
                <a:cs typeface="Calibri"/>
              </a:rPr>
              <a:t>primary</a:t>
            </a:r>
            <a:r>
              <a:rPr dirty="0" sz="2000" spc="-75">
                <a:latin typeface="Times New Roman"/>
                <a:cs typeface="Times New Roman"/>
              </a:rPr>
              <a:t> </a:t>
            </a:r>
            <a:r>
              <a:rPr dirty="0" sz="2000">
                <a:latin typeface="Calibri"/>
                <a:cs typeface="Calibri"/>
              </a:rPr>
              <a:t>percutaneous</a:t>
            </a:r>
            <a:r>
              <a:rPr dirty="0" sz="2000" spc="-50">
                <a:latin typeface="Times New Roman"/>
                <a:cs typeface="Times New Roman"/>
              </a:rPr>
              <a:t> </a:t>
            </a:r>
            <a:r>
              <a:rPr dirty="0" sz="2000">
                <a:latin typeface="Calibri"/>
                <a:cs typeface="Calibri"/>
              </a:rPr>
              <a:t>coronary</a:t>
            </a:r>
            <a:r>
              <a:rPr dirty="0" sz="2000" spc="-75">
                <a:latin typeface="Times New Roman"/>
                <a:cs typeface="Times New Roman"/>
              </a:rPr>
              <a:t> </a:t>
            </a:r>
            <a:r>
              <a:rPr dirty="0" sz="2000" spc="-10">
                <a:latin typeface="Calibri"/>
                <a:cs typeface="Calibri"/>
              </a:rPr>
              <a:t>intervention</a:t>
            </a:r>
            <a:r>
              <a:rPr dirty="0" sz="2000" spc="-70">
                <a:latin typeface="Times New Roman"/>
                <a:cs typeface="Times New Roman"/>
              </a:rPr>
              <a:t> </a:t>
            </a:r>
            <a:r>
              <a:rPr dirty="0" sz="2000" spc="-10">
                <a:latin typeface="Calibri"/>
                <a:cs typeface="Calibri"/>
              </a:rPr>
              <a:t>could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Calibri"/>
                <a:cs typeface="Calibri"/>
              </a:rPr>
              <a:t>improve</a:t>
            </a:r>
            <a:r>
              <a:rPr dirty="0" sz="2000" spc="-114">
                <a:latin typeface="Times New Roman"/>
                <a:cs typeface="Times New Roman"/>
              </a:rPr>
              <a:t> </a:t>
            </a:r>
            <a:r>
              <a:rPr dirty="0" sz="2000" spc="-10">
                <a:latin typeface="Calibri"/>
                <a:cs typeface="Calibri"/>
              </a:rPr>
              <a:t>outcomes.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4048658" y="4878556"/>
            <a:ext cx="986155" cy="203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30"/>
              </a:lnSpc>
            </a:pPr>
            <a:r>
              <a:rPr dirty="0" sz="1400" spc="-10">
                <a:solidFill>
                  <a:srgbClr val="FFFFFF"/>
                </a:solidFill>
                <a:latin typeface="Calibri Light"/>
                <a:cs typeface="Calibri Light"/>
              </a:rPr>
              <a:t>EuroPCR.com</a:t>
            </a:r>
            <a:endParaRPr sz="1400">
              <a:latin typeface="Calibri Light"/>
              <a:cs typeface="Calibri Light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2946" y="653502"/>
            <a:ext cx="8950325" cy="3949700"/>
          </a:xfrm>
          <a:prstGeom prst="rect">
            <a:avLst/>
          </a:prstGeom>
        </p:spPr>
        <p:txBody>
          <a:bodyPr wrap="square" lIns="0" tIns="66040" rIns="0" bIns="0" rtlCol="0" vert="horz">
            <a:spAutoFit/>
          </a:bodyPr>
          <a:lstStyle/>
          <a:p>
            <a:pPr marL="1098550" indent="-514984">
              <a:lnSpc>
                <a:spcPct val="100000"/>
              </a:lnSpc>
              <a:spcBef>
                <a:spcPts val="520"/>
              </a:spcBef>
              <a:buSzPct val="102500"/>
              <a:buFont typeface="Wingdings"/>
              <a:buChar char=""/>
              <a:tabLst>
                <a:tab pos="1098550" algn="l"/>
              </a:tabLst>
            </a:pPr>
            <a:r>
              <a:rPr dirty="0" sz="2000" spc="-10">
                <a:latin typeface="Calibri"/>
                <a:cs typeface="Calibri"/>
              </a:rPr>
              <a:t>Patients</a:t>
            </a:r>
            <a:r>
              <a:rPr dirty="0" sz="2000" spc="-70">
                <a:latin typeface="Times New Roman"/>
                <a:cs typeface="Times New Roman"/>
              </a:rPr>
              <a:t> </a:t>
            </a:r>
            <a:r>
              <a:rPr dirty="0" sz="2000">
                <a:latin typeface="Calibri"/>
                <a:cs typeface="Calibri"/>
              </a:rPr>
              <a:t>(18-90</a:t>
            </a:r>
            <a:r>
              <a:rPr dirty="0" sz="2000" spc="-65">
                <a:latin typeface="Times New Roman"/>
                <a:cs typeface="Times New Roman"/>
              </a:rPr>
              <a:t> </a:t>
            </a:r>
            <a:r>
              <a:rPr dirty="0" sz="2000">
                <a:latin typeface="Calibri"/>
                <a:cs typeface="Calibri"/>
              </a:rPr>
              <a:t>y)</a:t>
            </a:r>
            <a:r>
              <a:rPr dirty="0" sz="2000" spc="-65">
                <a:latin typeface="Times New Roman"/>
                <a:cs typeface="Times New Roman"/>
              </a:rPr>
              <a:t> </a:t>
            </a:r>
            <a:r>
              <a:rPr dirty="0" sz="2000">
                <a:latin typeface="Calibri"/>
                <a:cs typeface="Calibri"/>
              </a:rPr>
              <a:t>with</a:t>
            </a:r>
            <a:r>
              <a:rPr dirty="0" sz="2000" spc="-65">
                <a:latin typeface="Times New Roman"/>
                <a:cs typeface="Times New Roman"/>
              </a:rPr>
              <a:t> </a:t>
            </a:r>
            <a:r>
              <a:rPr dirty="0" sz="2000">
                <a:latin typeface="Calibri"/>
                <a:cs typeface="Calibri"/>
              </a:rPr>
              <a:t>CGS</a:t>
            </a:r>
            <a:r>
              <a:rPr dirty="0" sz="2000" spc="-35">
                <a:latin typeface="Times New Roman"/>
                <a:cs typeface="Times New Roman"/>
              </a:rPr>
              <a:t> </a:t>
            </a:r>
            <a:r>
              <a:rPr dirty="0" sz="2000" b="1" i="1">
                <a:latin typeface="Calibri"/>
                <a:cs typeface="Calibri"/>
              </a:rPr>
              <a:t>within</a:t>
            </a:r>
            <a:r>
              <a:rPr dirty="0" sz="2000" spc="-65">
                <a:latin typeface="Times New Roman"/>
                <a:cs typeface="Times New Roman"/>
              </a:rPr>
              <a:t> </a:t>
            </a:r>
            <a:r>
              <a:rPr dirty="0" sz="2000" b="1" i="1">
                <a:latin typeface="Calibri"/>
                <a:cs typeface="Calibri"/>
              </a:rPr>
              <a:t>24hrs</a:t>
            </a:r>
            <a:r>
              <a:rPr dirty="0" sz="2000" spc="-65">
                <a:latin typeface="Times New Roman"/>
                <a:cs typeface="Times New Roman"/>
              </a:rPr>
              <a:t> </a:t>
            </a:r>
            <a:r>
              <a:rPr dirty="0" sz="2000" b="1" i="1">
                <a:latin typeface="Calibri"/>
                <a:cs typeface="Calibri"/>
              </a:rPr>
              <a:t>of</a:t>
            </a:r>
            <a:r>
              <a:rPr dirty="0" sz="2000" spc="-65">
                <a:latin typeface="Times New Roman"/>
                <a:cs typeface="Times New Roman"/>
              </a:rPr>
              <a:t> </a:t>
            </a:r>
            <a:r>
              <a:rPr dirty="0" sz="2000" b="1" i="1">
                <a:latin typeface="Calibri"/>
                <a:cs typeface="Calibri"/>
              </a:rPr>
              <a:t>onset</a:t>
            </a:r>
            <a:r>
              <a:rPr dirty="0" sz="2000" spc="-65">
                <a:latin typeface="Times New Roman"/>
                <a:cs typeface="Times New Roman"/>
              </a:rPr>
              <a:t> </a:t>
            </a:r>
            <a:r>
              <a:rPr dirty="0" sz="2000" b="1" i="1">
                <a:latin typeface="Calibri"/>
                <a:cs typeface="Calibri"/>
              </a:rPr>
              <a:t>of</a:t>
            </a:r>
            <a:r>
              <a:rPr dirty="0" sz="2000" spc="-65">
                <a:latin typeface="Times New Roman"/>
                <a:cs typeface="Times New Roman"/>
              </a:rPr>
              <a:t> </a:t>
            </a:r>
            <a:r>
              <a:rPr dirty="0" sz="2000" spc="-20" b="1" i="1">
                <a:latin typeface="Calibri"/>
                <a:cs typeface="Calibri"/>
              </a:rPr>
              <a:t>ACS</a:t>
            </a:r>
            <a:r>
              <a:rPr dirty="0" sz="2000" spc="-20">
                <a:latin typeface="Calibri"/>
                <a:cs typeface="Calibri"/>
              </a:rPr>
              <a:t>.</a:t>
            </a:r>
            <a:endParaRPr sz="2000">
              <a:latin typeface="Calibri"/>
              <a:cs typeface="Calibri"/>
            </a:endParaRPr>
          </a:p>
          <a:p>
            <a:pPr marL="1097915" marR="1250315" indent="-514350">
              <a:lnSpc>
                <a:spcPct val="100000"/>
              </a:lnSpc>
              <a:spcBef>
                <a:spcPts val="480"/>
              </a:spcBef>
              <a:buSzPct val="102500"/>
              <a:buFont typeface="Wingdings"/>
              <a:buChar char=""/>
              <a:tabLst>
                <a:tab pos="1097915" algn="l"/>
              </a:tabLst>
            </a:pPr>
            <a:r>
              <a:rPr dirty="0" sz="2000">
                <a:latin typeface="Calibri"/>
                <a:cs typeface="Calibri"/>
              </a:rPr>
              <a:t>CGS</a:t>
            </a:r>
            <a:r>
              <a:rPr dirty="0" sz="2000" spc="-70">
                <a:latin typeface="Times New Roman"/>
                <a:cs typeface="Times New Roman"/>
              </a:rPr>
              <a:t> </a:t>
            </a:r>
            <a:r>
              <a:rPr dirty="0" sz="2000" b="1" i="1">
                <a:latin typeface="Calibri"/>
                <a:cs typeface="Calibri"/>
              </a:rPr>
              <a:t>secondary</a:t>
            </a:r>
            <a:r>
              <a:rPr dirty="0" sz="2000" spc="-70">
                <a:latin typeface="Times New Roman"/>
                <a:cs typeface="Times New Roman"/>
              </a:rPr>
              <a:t> </a:t>
            </a:r>
            <a:r>
              <a:rPr dirty="0" sz="2000" b="1" i="1">
                <a:latin typeface="Calibri"/>
                <a:cs typeface="Calibri"/>
              </a:rPr>
              <a:t>to</a:t>
            </a:r>
            <a:r>
              <a:rPr dirty="0" sz="2000" spc="-70">
                <a:latin typeface="Times New Roman"/>
                <a:cs typeface="Times New Roman"/>
              </a:rPr>
              <a:t> </a:t>
            </a:r>
            <a:r>
              <a:rPr dirty="0" sz="2000" b="1" i="1">
                <a:latin typeface="Calibri"/>
                <a:cs typeface="Calibri"/>
              </a:rPr>
              <a:t>Type</a:t>
            </a:r>
            <a:r>
              <a:rPr dirty="0" sz="2000" spc="-70">
                <a:latin typeface="Times New Roman"/>
                <a:cs typeface="Times New Roman"/>
              </a:rPr>
              <a:t> </a:t>
            </a:r>
            <a:r>
              <a:rPr dirty="0" sz="2000" b="1" i="1">
                <a:latin typeface="Calibri"/>
                <a:cs typeface="Calibri"/>
              </a:rPr>
              <a:t>I</a:t>
            </a:r>
            <a:r>
              <a:rPr dirty="0" sz="2000" spc="-70">
                <a:latin typeface="Times New Roman"/>
                <a:cs typeface="Times New Roman"/>
              </a:rPr>
              <a:t> </a:t>
            </a:r>
            <a:r>
              <a:rPr dirty="0" sz="2000" b="1" i="1">
                <a:latin typeface="Calibri"/>
                <a:cs typeface="Calibri"/>
              </a:rPr>
              <a:t>MI</a:t>
            </a:r>
            <a:r>
              <a:rPr dirty="0" sz="2000" spc="-110">
                <a:latin typeface="Times New Roman"/>
                <a:cs typeface="Times New Roman"/>
              </a:rPr>
              <a:t> </a:t>
            </a:r>
            <a:r>
              <a:rPr dirty="0" sz="2000">
                <a:latin typeface="Calibri"/>
                <a:cs typeface="Calibri"/>
              </a:rPr>
              <a:t>(STEMI</a:t>
            </a:r>
            <a:r>
              <a:rPr dirty="0" sz="2000" spc="-70">
                <a:latin typeface="Times New Roman"/>
                <a:cs typeface="Times New Roman"/>
              </a:rPr>
              <a:t> </a:t>
            </a:r>
            <a:r>
              <a:rPr dirty="0" sz="2000">
                <a:latin typeface="Calibri"/>
                <a:cs typeface="Calibri"/>
              </a:rPr>
              <a:t>or</a:t>
            </a:r>
            <a:r>
              <a:rPr dirty="0" sz="2000" spc="-70">
                <a:latin typeface="Times New Roman"/>
                <a:cs typeface="Times New Roman"/>
              </a:rPr>
              <a:t> </a:t>
            </a:r>
            <a:r>
              <a:rPr dirty="0" sz="2000">
                <a:latin typeface="Calibri"/>
                <a:cs typeface="Calibri"/>
              </a:rPr>
              <a:t>NSTEMI),</a:t>
            </a:r>
            <a:r>
              <a:rPr dirty="0" sz="2000" spc="-70">
                <a:latin typeface="Times New Roman"/>
                <a:cs typeface="Times New Roman"/>
              </a:rPr>
              <a:t> </a:t>
            </a:r>
            <a:r>
              <a:rPr dirty="0" sz="2000">
                <a:latin typeface="Calibri"/>
                <a:cs typeface="Calibri"/>
              </a:rPr>
              <a:t>or</a:t>
            </a:r>
            <a:r>
              <a:rPr dirty="0" sz="2000" spc="-75">
                <a:latin typeface="Times New Roman"/>
                <a:cs typeface="Times New Roman"/>
              </a:rPr>
              <a:t> </a:t>
            </a:r>
            <a:r>
              <a:rPr dirty="0" sz="2000" b="1" i="1">
                <a:latin typeface="Calibri"/>
                <a:cs typeface="Calibri"/>
              </a:rPr>
              <a:t>secondary</a:t>
            </a:r>
            <a:r>
              <a:rPr dirty="0" sz="2000" spc="-65">
                <a:latin typeface="Times New Roman"/>
                <a:cs typeface="Times New Roman"/>
              </a:rPr>
              <a:t> </a:t>
            </a:r>
            <a:r>
              <a:rPr dirty="0" sz="2000" spc="-25" b="1" i="1">
                <a:latin typeface="Calibri"/>
                <a:cs typeface="Calibri"/>
              </a:rPr>
              <a:t>to</a:t>
            </a:r>
            <a:r>
              <a:rPr dirty="0" sz="2000" spc="-25">
                <a:latin typeface="Times New Roman"/>
                <a:cs typeface="Times New Roman"/>
              </a:rPr>
              <a:t> </a:t>
            </a:r>
            <a:r>
              <a:rPr dirty="0" sz="2000" b="1" i="1">
                <a:latin typeface="Calibri"/>
                <a:cs typeface="Calibri"/>
              </a:rPr>
              <a:t>Acute/Subacute</a:t>
            </a:r>
            <a:r>
              <a:rPr dirty="0" sz="2000" spc="-105">
                <a:latin typeface="Times New Roman"/>
                <a:cs typeface="Times New Roman"/>
              </a:rPr>
              <a:t> </a:t>
            </a:r>
            <a:r>
              <a:rPr dirty="0" sz="2000" b="1" i="1">
                <a:latin typeface="Calibri"/>
                <a:cs typeface="Calibri"/>
              </a:rPr>
              <a:t>Stent</a:t>
            </a:r>
            <a:r>
              <a:rPr dirty="0" sz="2000" spc="-90">
                <a:latin typeface="Times New Roman"/>
                <a:cs typeface="Times New Roman"/>
              </a:rPr>
              <a:t> </a:t>
            </a:r>
            <a:r>
              <a:rPr dirty="0" sz="2000" spc="-10" b="1" i="1">
                <a:latin typeface="Calibri"/>
                <a:cs typeface="Calibri"/>
              </a:rPr>
              <a:t>Thrombosis</a:t>
            </a:r>
            <a:r>
              <a:rPr dirty="0" sz="2000" spc="-10">
                <a:latin typeface="Calibri"/>
                <a:cs typeface="Calibri"/>
              </a:rPr>
              <a:t>.</a:t>
            </a:r>
            <a:endParaRPr sz="2000">
              <a:latin typeface="Calibri"/>
              <a:cs typeface="Calibri"/>
            </a:endParaRPr>
          </a:p>
          <a:p>
            <a:pPr marL="1098550" marR="664845" indent="-514350">
              <a:lnSpc>
                <a:spcPct val="100000"/>
              </a:lnSpc>
              <a:spcBef>
                <a:spcPts val="480"/>
              </a:spcBef>
              <a:buSzPct val="102500"/>
              <a:buFont typeface="Wingdings"/>
              <a:buChar char=""/>
              <a:tabLst>
                <a:tab pos="1098550" algn="l"/>
              </a:tabLst>
            </a:pPr>
            <a:r>
              <a:rPr dirty="0" sz="2000" spc="-10">
                <a:latin typeface="Calibri"/>
                <a:cs typeface="Calibri"/>
              </a:rPr>
              <a:t>Persistence</a:t>
            </a:r>
            <a:r>
              <a:rPr dirty="0" sz="2000" spc="-80">
                <a:latin typeface="Times New Roman"/>
                <a:cs typeface="Times New Roman"/>
              </a:rPr>
              <a:t> </a:t>
            </a:r>
            <a:r>
              <a:rPr dirty="0" sz="2000">
                <a:latin typeface="Calibri"/>
                <a:cs typeface="Calibri"/>
              </a:rPr>
              <a:t>of</a:t>
            </a:r>
            <a:r>
              <a:rPr dirty="0" sz="2000" spc="-80">
                <a:latin typeface="Times New Roman"/>
                <a:cs typeface="Times New Roman"/>
              </a:rPr>
              <a:t> </a:t>
            </a:r>
            <a:r>
              <a:rPr dirty="0" sz="2000">
                <a:latin typeface="Calibri"/>
                <a:cs typeface="Calibri"/>
              </a:rPr>
              <a:t>CGS</a:t>
            </a:r>
            <a:r>
              <a:rPr dirty="0" sz="2000" spc="-75">
                <a:latin typeface="Times New Roman"/>
                <a:cs typeface="Times New Roman"/>
              </a:rPr>
              <a:t> </a:t>
            </a:r>
            <a:r>
              <a:rPr dirty="0" sz="2000">
                <a:latin typeface="Calibri"/>
                <a:cs typeface="Calibri"/>
              </a:rPr>
              <a:t>30mins</a:t>
            </a:r>
            <a:r>
              <a:rPr dirty="0" sz="2000" spc="-40">
                <a:latin typeface="Times New Roman"/>
                <a:cs typeface="Times New Roman"/>
              </a:rPr>
              <a:t> </a:t>
            </a:r>
            <a:r>
              <a:rPr dirty="0" sz="2000" b="1" i="1">
                <a:latin typeface="Calibri"/>
                <a:cs typeface="Calibri"/>
              </a:rPr>
              <a:t>after</a:t>
            </a:r>
            <a:r>
              <a:rPr dirty="0" sz="2000" spc="-85">
                <a:latin typeface="Times New Roman"/>
                <a:cs typeface="Times New Roman"/>
              </a:rPr>
              <a:t> </a:t>
            </a:r>
            <a:r>
              <a:rPr dirty="0" sz="2000">
                <a:latin typeface="Calibri"/>
                <a:cs typeface="Calibri"/>
              </a:rPr>
              <a:t>successful</a:t>
            </a:r>
            <a:r>
              <a:rPr dirty="0" sz="2000" spc="-80">
                <a:latin typeface="Times New Roman"/>
                <a:cs typeface="Times New Roman"/>
              </a:rPr>
              <a:t> </a:t>
            </a:r>
            <a:r>
              <a:rPr dirty="0" sz="2000">
                <a:latin typeface="Calibri"/>
                <a:cs typeface="Calibri"/>
              </a:rPr>
              <a:t>or</a:t>
            </a:r>
            <a:r>
              <a:rPr dirty="0" sz="2000" spc="-75">
                <a:latin typeface="Times New Roman"/>
                <a:cs typeface="Times New Roman"/>
              </a:rPr>
              <a:t> </a:t>
            </a:r>
            <a:r>
              <a:rPr dirty="0" sz="2000">
                <a:latin typeface="Calibri"/>
                <a:cs typeface="Calibri"/>
              </a:rPr>
              <a:t>unsuccessful</a:t>
            </a:r>
            <a:r>
              <a:rPr dirty="0" sz="2000" spc="-80">
                <a:latin typeface="Times New Roman"/>
                <a:cs typeface="Times New Roman"/>
              </a:rPr>
              <a:t> </a:t>
            </a:r>
            <a:r>
              <a:rPr dirty="0" sz="2000" spc="-10">
                <a:latin typeface="Calibri"/>
                <a:cs typeface="Calibri"/>
              </a:rPr>
              <a:t>attempt</a:t>
            </a:r>
            <a:r>
              <a:rPr dirty="0" sz="2000" spc="-75">
                <a:latin typeface="Times New Roman"/>
                <a:cs typeface="Times New Roman"/>
              </a:rPr>
              <a:t> </a:t>
            </a:r>
            <a:r>
              <a:rPr dirty="0" sz="2000" spc="-25">
                <a:latin typeface="Calibri"/>
                <a:cs typeface="Calibri"/>
              </a:rPr>
              <a:t>at</a:t>
            </a:r>
            <a:r>
              <a:rPr dirty="0" sz="2000" spc="-25">
                <a:latin typeface="Times New Roman"/>
                <a:cs typeface="Times New Roman"/>
              </a:rPr>
              <a:t> </a:t>
            </a:r>
            <a:r>
              <a:rPr dirty="0" sz="2000" spc="-10">
                <a:latin typeface="Calibri"/>
                <a:cs typeface="Calibri"/>
              </a:rPr>
              <a:t>revascularization</a:t>
            </a:r>
            <a:r>
              <a:rPr dirty="0" sz="2000" spc="-55">
                <a:latin typeface="Times New Roman"/>
                <a:cs typeface="Times New Roman"/>
              </a:rPr>
              <a:t> </a:t>
            </a:r>
            <a:r>
              <a:rPr dirty="0" sz="2000">
                <a:latin typeface="Calibri"/>
                <a:cs typeface="Calibri"/>
              </a:rPr>
              <a:t>of</a:t>
            </a:r>
            <a:r>
              <a:rPr dirty="0" sz="2000" spc="-40">
                <a:latin typeface="Times New Roman"/>
                <a:cs typeface="Times New Roman"/>
              </a:rPr>
              <a:t> </a:t>
            </a:r>
            <a:r>
              <a:rPr dirty="0" sz="2000">
                <a:latin typeface="Calibri"/>
                <a:cs typeface="Calibri"/>
              </a:rPr>
              <a:t>culprit</a:t>
            </a:r>
            <a:r>
              <a:rPr dirty="0" sz="2000" spc="-40">
                <a:latin typeface="Times New Roman"/>
                <a:cs typeface="Times New Roman"/>
              </a:rPr>
              <a:t> </a:t>
            </a:r>
            <a:r>
              <a:rPr dirty="0" sz="2000" spc="-10">
                <a:latin typeface="Calibri"/>
                <a:cs typeface="Calibri"/>
              </a:rPr>
              <a:t>artery.</a:t>
            </a:r>
            <a:endParaRPr sz="20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480"/>
              </a:spcBef>
              <a:buSzPct val="102500"/>
              <a:buFont typeface="Arial"/>
              <a:buChar char="•"/>
              <a:tabLst>
                <a:tab pos="355600" algn="l"/>
              </a:tabLst>
            </a:pPr>
            <a:r>
              <a:rPr dirty="0" sz="2000">
                <a:latin typeface="Calibri"/>
                <a:cs typeface="Calibri"/>
              </a:rPr>
              <a:t>CGS</a:t>
            </a:r>
            <a:r>
              <a:rPr dirty="0" sz="2000" spc="-95">
                <a:latin typeface="Times New Roman"/>
                <a:cs typeface="Times New Roman"/>
              </a:rPr>
              <a:t> </a:t>
            </a:r>
            <a:r>
              <a:rPr dirty="0" sz="2000">
                <a:latin typeface="Calibri"/>
                <a:cs typeface="Calibri"/>
              </a:rPr>
              <a:t>defined</a:t>
            </a:r>
            <a:r>
              <a:rPr dirty="0" sz="2000" spc="-80">
                <a:latin typeface="Times New Roman"/>
                <a:cs typeface="Times New Roman"/>
              </a:rPr>
              <a:t> </a:t>
            </a:r>
            <a:r>
              <a:rPr dirty="0" sz="2000" spc="-25">
                <a:latin typeface="Calibri"/>
                <a:cs typeface="Calibri"/>
              </a:rPr>
              <a:t>as:</a:t>
            </a:r>
            <a:endParaRPr sz="2000">
              <a:latin typeface="Calibri"/>
              <a:cs typeface="Calibri"/>
            </a:endParaRPr>
          </a:p>
          <a:p>
            <a:pPr lvl="1" marL="755650" indent="-286385">
              <a:lnSpc>
                <a:spcPct val="100000"/>
              </a:lnSpc>
              <a:spcBef>
                <a:spcPts val="359"/>
              </a:spcBef>
              <a:buSzPct val="103125"/>
              <a:buFont typeface="Arial"/>
              <a:buChar char="–"/>
              <a:tabLst>
                <a:tab pos="755650" algn="l"/>
              </a:tabLst>
            </a:pPr>
            <a:r>
              <a:rPr dirty="0" sz="1600">
                <a:latin typeface="Calibri"/>
                <a:cs typeface="Calibri"/>
              </a:rPr>
              <a:t>SBP &lt;90 mmHg for at</a:t>
            </a:r>
            <a:r>
              <a:rPr dirty="0" sz="1600" spc="-5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least</a:t>
            </a:r>
            <a:r>
              <a:rPr dirty="0" sz="1600" spc="-5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30’</a:t>
            </a:r>
            <a:r>
              <a:rPr dirty="0" sz="1600" spc="1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(or</a:t>
            </a:r>
            <a:r>
              <a:rPr dirty="0" sz="1400" spc="-35">
                <a:latin typeface="Times New Roman"/>
                <a:cs typeface="Times New Roman"/>
              </a:rPr>
              <a:t> </a:t>
            </a:r>
            <a:r>
              <a:rPr dirty="0" sz="1400">
                <a:latin typeface="Calibri"/>
                <a:cs typeface="Calibri"/>
              </a:rPr>
              <a:t>need</a:t>
            </a:r>
            <a:r>
              <a:rPr dirty="0" sz="1400" spc="-35">
                <a:latin typeface="Times New Roman"/>
                <a:cs typeface="Times New Roman"/>
              </a:rPr>
              <a:t> </a:t>
            </a:r>
            <a:r>
              <a:rPr dirty="0" sz="1400">
                <a:latin typeface="Calibri"/>
                <a:cs typeface="Calibri"/>
              </a:rPr>
              <a:t>of</a:t>
            </a:r>
            <a:r>
              <a:rPr dirty="0" sz="1400" spc="-3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Calibri"/>
                <a:cs typeface="Calibri"/>
              </a:rPr>
              <a:t>inotropes/vasopressor</a:t>
            </a:r>
            <a:r>
              <a:rPr dirty="0" sz="1400" spc="-35">
                <a:latin typeface="Times New Roman"/>
                <a:cs typeface="Times New Roman"/>
              </a:rPr>
              <a:t> </a:t>
            </a:r>
            <a:r>
              <a:rPr dirty="0" sz="1400">
                <a:latin typeface="Calibri"/>
                <a:cs typeface="Calibri"/>
              </a:rPr>
              <a:t>therapy</a:t>
            </a:r>
            <a:r>
              <a:rPr dirty="0" sz="1400" spc="-35">
                <a:latin typeface="Times New Roman"/>
                <a:cs typeface="Times New Roman"/>
              </a:rPr>
              <a:t> </a:t>
            </a:r>
            <a:r>
              <a:rPr dirty="0" sz="1400">
                <a:latin typeface="Calibri"/>
                <a:cs typeface="Calibri"/>
              </a:rPr>
              <a:t>to</a:t>
            </a:r>
            <a:r>
              <a:rPr dirty="0" sz="1400" spc="-3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Calibri"/>
                <a:cs typeface="Calibri"/>
              </a:rPr>
              <a:t>maintain</a:t>
            </a:r>
            <a:r>
              <a:rPr dirty="0" sz="1400" spc="-35">
                <a:latin typeface="Times New Roman"/>
                <a:cs typeface="Times New Roman"/>
              </a:rPr>
              <a:t> </a:t>
            </a:r>
            <a:r>
              <a:rPr dirty="0" sz="1400">
                <a:latin typeface="Calibri"/>
                <a:cs typeface="Calibri"/>
              </a:rPr>
              <a:t>SBP</a:t>
            </a:r>
            <a:r>
              <a:rPr dirty="0" sz="1400" spc="-3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Calibri"/>
                <a:cs typeface="Calibri"/>
              </a:rPr>
              <a:t>&gt;90mmHg).</a:t>
            </a:r>
            <a:endParaRPr sz="1400">
              <a:latin typeface="Calibri"/>
              <a:cs typeface="Calibri"/>
            </a:endParaRPr>
          </a:p>
          <a:p>
            <a:pPr lvl="1" marL="755015" marR="5080" indent="-285750">
              <a:lnSpc>
                <a:spcPct val="100000"/>
              </a:lnSpc>
              <a:spcBef>
                <a:spcPts val="320"/>
              </a:spcBef>
              <a:buSzPct val="103125"/>
              <a:buFont typeface="Arial"/>
              <a:buChar char="–"/>
              <a:tabLst>
                <a:tab pos="755015" algn="l"/>
              </a:tabLst>
            </a:pPr>
            <a:r>
              <a:rPr dirty="0" sz="1600">
                <a:latin typeface="Calibri"/>
                <a:cs typeface="Calibri"/>
              </a:rPr>
              <a:t>Clinical</a:t>
            </a:r>
            <a:r>
              <a:rPr dirty="0" sz="1600" spc="-65">
                <a:latin typeface="Times New Roman"/>
                <a:cs typeface="Times New Roman"/>
              </a:rPr>
              <a:t> </a:t>
            </a:r>
            <a:r>
              <a:rPr dirty="0" sz="1600">
                <a:latin typeface="Calibri"/>
                <a:cs typeface="Calibri"/>
              </a:rPr>
              <a:t>signs</a:t>
            </a:r>
            <a:r>
              <a:rPr dirty="0" sz="1600" spc="-60">
                <a:latin typeface="Times New Roman"/>
                <a:cs typeface="Times New Roman"/>
              </a:rPr>
              <a:t> </a:t>
            </a:r>
            <a:r>
              <a:rPr dirty="0" sz="1600">
                <a:latin typeface="Calibri"/>
                <a:cs typeface="Calibri"/>
              </a:rPr>
              <a:t>of</a:t>
            </a:r>
            <a:r>
              <a:rPr dirty="0" sz="1600" spc="-65">
                <a:latin typeface="Times New Roman"/>
                <a:cs typeface="Times New Roman"/>
              </a:rPr>
              <a:t> </a:t>
            </a:r>
            <a:r>
              <a:rPr dirty="0" sz="1600">
                <a:latin typeface="Calibri"/>
                <a:cs typeface="Calibri"/>
              </a:rPr>
              <a:t>pulmonary</a:t>
            </a:r>
            <a:r>
              <a:rPr dirty="0" sz="1600" spc="-60">
                <a:latin typeface="Times New Roman"/>
                <a:cs typeface="Times New Roman"/>
              </a:rPr>
              <a:t> </a:t>
            </a:r>
            <a:r>
              <a:rPr dirty="0" sz="1600">
                <a:latin typeface="Calibri"/>
                <a:cs typeface="Calibri"/>
              </a:rPr>
              <a:t>congestion,</a:t>
            </a:r>
            <a:r>
              <a:rPr dirty="0" sz="1600" spc="-65">
                <a:latin typeface="Times New Roman"/>
                <a:cs typeface="Times New Roman"/>
              </a:rPr>
              <a:t> </a:t>
            </a:r>
            <a:r>
              <a:rPr dirty="0" sz="1600">
                <a:latin typeface="Calibri"/>
                <a:cs typeface="Calibri"/>
              </a:rPr>
              <a:t>plus</a:t>
            </a:r>
            <a:r>
              <a:rPr dirty="0" sz="1600" spc="-60">
                <a:latin typeface="Times New Roman"/>
                <a:cs typeface="Times New Roman"/>
              </a:rPr>
              <a:t> </a:t>
            </a:r>
            <a:r>
              <a:rPr dirty="0" sz="1600">
                <a:latin typeface="Calibri"/>
                <a:cs typeface="Calibri"/>
              </a:rPr>
              <a:t>signs</a:t>
            </a:r>
            <a:r>
              <a:rPr dirty="0" sz="1600" spc="-65">
                <a:latin typeface="Times New Roman"/>
                <a:cs typeface="Times New Roman"/>
              </a:rPr>
              <a:t> </a:t>
            </a:r>
            <a:r>
              <a:rPr dirty="0" sz="1600">
                <a:latin typeface="Calibri"/>
                <a:cs typeface="Calibri"/>
              </a:rPr>
              <a:t>of</a:t>
            </a:r>
            <a:r>
              <a:rPr dirty="0" sz="1600" spc="-60">
                <a:latin typeface="Times New Roman"/>
                <a:cs typeface="Times New Roman"/>
              </a:rPr>
              <a:t> </a:t>
            </a:r>
            <a:r>
              <a:rPr dirty="0" sz="1600">
                <a:latin typeface="Calibri"/>
                <a:cs typeface="Calibri"/>
              </a:rPr>
              <a:t>impaired</a:t>
            </a:r>
            <a:r>
              <a:rPr dirty="0" sz="1600" spc="-65">
                <a:latin typeface="Times New Roman"/>
                <a:cs typeface="Times New Roman"/>
              </a:rPr>
              <a:t> </a:t>
            </a:r>
            <a:r>
              <a:rPr dirty="0" sz="1600">
                <a:latin typeface="Calibri"/>
                <a:cs typeface="Calibri"/>
              </a:rPr>
              <a:t>organ</a:t>
            </a:r>
            <a:r>
              <a:rPr dirty="0" sz="1600" spc="-60">
                <a:latin typeface="Times New Roman"/>
                <a:cs typeface="Times New Roman"/>
              </a:rPr>
              <a:t> </a:t>
            </a:r>
            <a:r>
              <a:rPr dirty="0" sz="1600">
                <a:latin typeface="Calibri"/>
                <a:cs typeface="Calibri"/>
              </a:rPr>
              <a:t>perfusion</a:t>
            </a:r>
            <a:r>
              <a:rPr dirty="0" sz="1600" spc="-65">
                <a:latin typeface="Times New Roman"/>
                <a:cs typeface="Times New Roman"/>
              </a:rPr>
              <a:t> </a:t>
            </a:r>
            <a:r>
              <a:rPr dirty="0" sz="1600">
                <a:latin typeface="Calibri"/>
                <a:cs typeface="Calibri"/>
              </a:rPr>
              <a:t>including</a:t>
            </a:r>
            <a:r>
              <a:rPr dirty="0" sz="1600" spc="-60">
                <a:latin typeface="Times New Roman"/>
                <a:cs typeface="Times New Roman"/>
              </a:rPr>
              <a:t> </a:t>
            </a:r>
            <a:r>
              <a:rPr dirty="0" sz="1600">
                <a:latin typeface="Calibri"/>
                <a:cs typeface="Calibri"/>
              </a:rPr>
              <a:t>at</a:t>
            </a:r>
            <a:r>
              <a:rPr dirty="0" sz="1600" spc="-65">
                <a:latin typeface="Times New Roman"/>
                <a:cs typeface="Times New Roman"/>
              </a:rPr>
              <a:t> </a:t>
            </a:r>
            <a:r>
              <a:rPr dirty="0" sz="1600">
                <a:latin typeface="Calibri"/>
                <a:cs typeface="Calibri"/>
              </a:rPr>
              <a:t>least</a:t>
            </a:r>
            <a:r>
              <a:rPr dirty="0" sz="1600" spc="-60">
                <a:latin typeface="Times New Roman"/>
                <a:cs typeface="Times New Roman"/>
              </a:rPr>
              <a:t> </a:t>
            </a:r>
            <a:r>
              <a:rPr dirty="0" sz="1600" spc="-25">
                <a:latin typeface="Calibri"/>
                <a:cs typeface="Calibri"/>
              </a:rPr>
              <a:t>one</a:t>
            </a:r>
            <a:r>
              <a:rPr dirty="0" sz="1600" spc="-25">
                <a:latin typeface="Times New Roman"/>
                <a:cs typeface="Times New Roman"/>
              </a:rPr>
              <a:t> </a:t>
            </a:r>
            <a:r>
              <a:rPr dirty="0" sz="1600">
                <a:latin typeface="Calibri"/>
                <a:cs typeface="Calibri"/>
              </a:rPr>
              <a:t>of</a:t>
            </a:r>
            <a:r>
              <a:rPr dirty="0" sz="1600" spc="-45">
                <a:latin typeface="Times New Roman"/>
                <a:cs typeface="Times New Roman"/>
              </a:rPr>
              <a:t> </a:t>
            </a:r>
            <a:r>
              <a:rPr dirty="0" sz="1600">
                <a:latin typeface="Calibri"/>
                <a:cs typeface="Calibri"/>
              </a:rPr>
              <a:t>the</a:t>
            </a:r>
            <a:r>
              <a:rPr dirty="0" sz="1600" spc="-40">
                <a:latin typeface="Times New Roman"/>
                <a:cs typeface="Times New Roman"/>
              </a:rPr>
              <a:t> </a:t>
            </a:r>
            <a:r>
              <a:rPr dirty="0" sz="1600" spc="-10">
                <a:latin typeface="Calibri"/>
                <a:cs typeface="Calibri"/>
              </a:rPr>
              <a:t>following</a:t>
            </a:r>
            <a:r>
              <a:rPr dirty="0" sz="1400" spc="-10">
                <a:latin typeface="Calibri"/>
                <a:cs typeface="Calibri"/>
              </a:rPr>
              <a:t>:</a:t>
            </a:r>
            <a:endParaRPr sz="1400">
              <a:latin typeface="Calibri"/>
              <a:cs typeface="Calibri"/>
            </a:endParaRPr>
          </a:p>
          <a:p>
            <a:pPr lvl="2" marL="1155700" indent="-229235">
              <a:lnSpc>
                <a:spcPct val="100000"/>
              </a:lnSpc>
              <a:spcBef>
                <a:spcPts val="340"/>
              </a:spcBef>
              <a:buSzPct val="103571"/>
              <a:buFont typeface="Arial"/>
              <a:buChar char="•"/>
              <a:tabLst>
                <a:tab pos="1155700" algn="l"/>
              </a:tabLst>
            </a:pPr>
            <a:r>
              <a:rPr dirty="0" sz="1400">
                <a:latin typeface="Calibri"/>
                <a:cs typeface="Calibri"/>
              </a:rPr>
              <a:t>Altered</a:t>
            </a:r>
            <a:r>
              <a:rPr dirty="0" sz="1400" spc="-80">
                <a:latin typeface="Times New Roman"/>
                <a:cs typeface="Times New Roman"/>
              </a:rPr>
              <a:t> </a:t>
            </a:r>
            <a:r>
              <a:rPr dirty="0" sz="1400">
                <a:latin typeface="Calibri"/>
                <a:cs typeface="Calibri"/>
              </a:rPr>
              <a:t>mental</a:t>
            </a:r>
            <a:r>
              <a:rPr dirty="0" sz="1400" spc="-8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Calibri"/>
                <a:cs typeface="Calibri"/>
              </a:rPr>
              <a:t>status</a:t>
            </a:r>
            <a:endParaRPr sz="1400">
              <a:latin typeface="Calibri"/>
              <a:cs typeface="Calibri"/>
            </a:endParaRPr>
          </a:p>
          <a:p>
            <a:pPr lvl="2" marL="1155700" indent="-229235">
              <a:lnSpc>
                <a:spcPct val="100000"/>
              </a:lnSpc>
              <a:spcBef>
                <a:spcPts val="335"/>
              </a:spcBef>
              <a:buSzPct val="103571"/>
              <a:buFont typeface="Arial"/>
              <a:buChar char="•"/>
              <a:tabLst>
                <a:tab pos="1155700" algn="l"/>
              </a:tabLst>
            </a:pPr>
            <a:r>
              <a:rPr dirty="0" sz="1400">
                <a:latin typeface="Calibri"/>
                <a:cs typeface="Calibri"/>
              </a:rPr>
              <a:t>Cold</a:t>
            </a:r>
            <a:r>
              <a:rPr dirty="0" sz="1400" spc="-50">
                <a:latin typeface="Times New Roman"/>
                <a:cs typeface="Times New Roman"/>
              </a:rPr>
              <a:t> </a:t>
            </a:r>
            <a:r>
              <a:rPr dirty="0" sz="1400">
                <a:latin typeface="Calibri"/>
                <a:cs typeface="Calibri"/>
              </a:rPr>
              <a:t>and</a:t>
            </a:r>
            <a:r>
              <a:rPr dirty="0" sz="1400" spc="-50">
                <a:latin typeface="Times New Roman"/>
                <a:cs typeface="Times New Roman"/>
              </a:rPr>
              <a:t> </a:t>
            </a:r>
            <a:r>
              <a:rPr dirty="0" sz="1400">
                <a:latin typeface="Calibri"/>
                <a:cs typeface="Calibri"/>
              </a:rPr>
              <a:t>clammy</a:t>
            </a:r>
            <a:r>
              <a:rPr dirty="0" sz="1400" spc="-50">
                <a:latin typeface="Times New Roman"/>
                <a:cs typeface="Times New Roman"/>
              </a:rPr>
              <a:t> </a:t>
            </a:r>
            <a:r>
              <a:rPr dirty="0" sz="1400">
                <a:latin typeface="Calibri"/>
                <a:cs typeface="Calibri"/>
              </a:rPr>
              <a:t>skin</a:t>
            </a:r>
            <a:r>
              <a:rPr dirty="0" sz="1400" spc="-50">
                <a:latin typeface="Times New Roman"/>
                <a:cs typeface="Times New Roman"/>
              </a:rPr>
              <a:t> </a:t>
            </a:r>
            <a:r>
              <a:rPr dirty="0" sz="1400">
                <a:latin typeface="Calibri"/>
                <a:cs typeface="Calibri"/>
              </a:rPr>
              <a:t>and</a:t>
            </a:r>
            <a:r>
              <a:rPr dirty="0" sz="1400" spc="-5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Calibri"/>
                <a:cs typeface="Calibri"/>
              </a:rPr>
              <a:t>limbs</a:t>
            </a:r>
            <a:endParaRPr sz="1400">
              <a:latin typeface="Calibri"/>
              <a:cs typeface="Calibri"/>
            </a:endParaRPr>
          </a:p>
          <a:p>
            <a:pPr lvl="2" marL="1155700" indent="-229235">
              <a:lnSpc>
                <a:spcPct val="100000"/>
              </a:lnSpc>
              <a:spcBef>
                <a:spcPts val="335"/>
              </a:spcBef>
              <a:buSzPct val="103571"/>
              <a:buFont typeface="Arial"/>
              <a:buChar char="•"/>
              <a:tabLst>
                <a:tab pos="1155700" algn="l"/>
              </a:tabLst>
            </a:pPr>
            <a:r>
              <a:rPr dirty="0" sz="1400">
                <a:latin typeface="Calibri"/>
                <a:cs typeface="Calibri"/>
              </a:rPr>
              <a:t>Oliguria</a:t>
            </a:r>
            <a:r>
              <a:rPr dirty="0" sz="1400" spc="-45">
                <a:latin typeface="Times New Roman"/>
                <a:cs typeface="Times New Roman"/>
              </a:rPr>
              <a:t> </a:t>
            </a:r>
            <a:r>
              <a:rPr dirty="0" sz="1400">
                <a:latin typeface="Calibri"/>
                <a:cs typeface="Calibri"/>
              </a:rPr>
              <a:t>with</a:t>
            </a:r>
            <a:r>
              <a:rPr dirty="0" sz="1400" spc="-40">
                <a:latin typeface="Times New Roman"/>
                <a:cs typeface="Times New Roman"/>
              </a:rPr>
              <a:t> </a:t>
            </a:r>
            <a:r>
              <a:rPr dirty="0" sz="1400">
                <a:latin typeface="Calibri"/>
                <a:cs typeface="Calibri"/>
              </a:rPr>
              <a:t>a</a:t>
            </a:r>
            <a:r>
              <a:rPr dirty="0" sz="1400" spc="-40">
                <a:latin typeface="Times New Roman"/>
                <a:cs typeface="Times New Roman"/>
              </a:rPr>
              <a:t> </a:t>
            </a:r>
            <a:r>
              <a:rPr dirty="0" sz="1400">
                <a:latin typeface="Calibri"/>
                <a:cs typeface="Calibri"/>
              </a:rPr>
              <a:t>urine</a:t>
            </a:r>
            <a:r>
              <a:rPr dirty="0" sz="1400" spc="-40">
                <a:latin typeface="Times New Roman"/>
                <a:cs typeface="Times New Roman"/>
              </a:rPr>
              <a:t> </a:t>
            </a:r>
            <a:r>
              <a:rPr dirty="0" sz="1400">
                <a:latin typeface="Calibri"/>
                <a:cs typeface="Calibri"/>
              </a:rPr>
              <a:t>output</a:t>
            </a:r>
            <a:r>
              <a:rPr dirty="0" sz="1400" spc="-45">
                <a:latin typeface="Times New Roman"/>
                <a:cs typeface="Times New Roman"/>
              </a:rPr>
              <a:t> </a:t>
            </a:r>
            <a:r>
              <a:rPr dirty="0" sz="1400">
                <a:latin typeface="Calibri"/>
                <a:cs typeface="Calibri"/>
              </a:rPr>
              <a:t>of</a:t>
            </a:r>
            <a:r>
              <a:rPr dirty="0" sz="1400" spc="-40">
                <a:latin typeface="Times New Roman"/>
                <a:cs typeface="Times New Roman"/>
              </a:rPr>
              <a:t> </a:t>
            </a:r>
            <a:r>
              <a:rPr dirty="0" sz="1400">
                <a:latin typeface="Calibri"/>
                <a:cs typeface="Calibri"/>
              </a:rPr>
              <a:t>less</a:t>
            </a:r>
            <a:r>
              <a:rPr dirty="0" sz="1400" spc="-40">
                <a:latin typeface="Times New Roman"/>
                <a:cs typeface="Times New Roman"/>
              </a:rPr>
              <a:t> </a:t>
            </a:r>
            <a:r>
              <a:rPr dirty="0" sz="1400">
                <a:latin typeface="Calibri"/>
                <a:cs typeface="Calibri"/>
              </a:rPr>
              <a:t>than</a:t>
            </a:r>
            <a:r>
              <a:rPr dirty="0" sz="1400" spc="-4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Calibri"/>
                <a:cs typeface="Calibri"/>
              </a:rPr>
              <a:t>30ml/hr.</a:t>
            </a:r>
            <a:endParaRPr sz="1400">
              <a:latin typeface="Calibri"/>
              <a:cs typeface="Calibri"/>
            </a:endParaRPr>
          </a:p>
          <a:p>
            <a:pPr lvl="2" marL="1155700" indent="-229235">
              <a:lnSpc>
                <a:spcPct val="100000"/>
              </a:lnSpc>
              <a:spcBef>
                <a:spcPts val="340"/>
              </a:spcBef>
              <a:buSzPct val="103571"/>
              <a:buFont typeface="Arial"/>
              <a:buChar char="•"/>
              <a:tabLst>
                <a:tab pos="1155700" algn="l"/>
              </a:tabLst>
            </a:pPr>
            <a:r>
              <a:rPr dirty="0" sz="1400" b="1">
                <a:latin typeface="Calibri"/>
                <a:cs typeface="Calibri"/>
              </a:rPr>
              <a:t>Lactate</a:t>
            </a:r>
            <a:r>
              <a:rPr dirty="0" sz="1400" spc="-55">
                <a:latin typeface="Times New Roman"/>
                <a:cs typeface="Times New Roman"/>
              </a:rPr>
              <a:t> </a:t>
            </a:r>
            <a:r>
              <a:rPr dirty="0" sz="1400" b="1">
                <a:latin typeface="Calibri"/>
                <a:cs typeface="Calibri"/>
              </a:rPr>
              <a:t>&gt;</a:t>
            </a:r>
            <a:r>
              <a:rPr dirty="0" sz="1400" spc="-50">
                <a:latin typeface="Times New Roman"/>
                <a:cs typeface="Times New Roman"/>
              </a:rPr>
              <a:t> </a:t>
            </a:r>
            <a:r>
              <a:rPr dirty="0" sz="1400" b="1">
                <a:latin typeface="Calibri"/>
                <a:cs typeface="Calibri"/>
              </a:rPr>
              <a:t>2.0</a:t>
            </a:r>
            <a:r>
              <a:rPr dirty="0" sz="1400" spc="-50">
                <a:latin typeface="Times New Roman"/>
                <a:cs typeface="Times New Roman"/>
              </a:rPr>
              <a:t> </a:t>
            </a:r>
            <a:r>
              <a:rPr dirty="0" sz="1400" b="1">
                <a:latin typeface="Calibri"/>
                <a:cs typeface="Calibri"/>
              </a:rPr>
              <a:t>mmol</a:t>
            </a:r>
            <a:r>
              <a:rPr dirty="0" sz="1400">
                <a:latin typeface="Calibri"/>
                <a:cs typeface="Calibri"/>
              </a:rPr>
              <a:t>/L</a:t>
            </a:r>
            <a:r>
              <a:rPr dirty="0" sz="1400" spc="-50">
                <a:latin typeface="Times New Roman"/>
                <a:cs typeface="Times New Roman"/>
              </a:rPr>
              <a:t> </a:t>
            </a:r>
            <a:r>
              <a:rPr dirty="0" sz="1400">
                <a:latin typeface="Calibri"/>
                <a:cs typeface="Calibri"/>
              </a:rPr>
              <a:t>on</a:t>
            </a:r>
            <a:r>
              <a:rPr dirty="0" sz="1400" spc="-5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Calibri"/>
                <a:cs typeface="Calibri"/>
              </a:rPr>
              <a:t>admission.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4048658" y="4878556"/>
            <a:ext cx="986155" cy="203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30"/>
              </a:lnSpc>
            </a:pPr>
            <a:r>
              <a:rPr dirty="0" sz="1400" spc="-10">
                <a:solidFill>
                  <a:srgbClr val="FFFFFF"/>
                </a:solidFill>
                <a:latin typeface="Calibri Light"/>
                <a:cs typeface="Calibri Light"/>
              </a:rPr>
              <a:t>EuroPCR.com</a:t>
            </a:r>
            <a:endParaRPr sz="1400">
              <a:latin typeface="Calibri Light"/>
              <a:cs typeface="Calibri Light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What</a:t>
            </a:r>
            <a:r>
              <a:rPr dirty="0" spc="-90">
                <a:latin typeface="Times New Roman"/>
                <a:cs typeface="Times New Roman"/>
              </a:rPr>
              <a:t> </a:t>
            </a:r>
            <a:r>
              <a:rPr dirty="0"/>
              <a:t>did</a:t>
            </a:r>
            <a:r>
              <a:rPr dirty="0" spc="-85">
                <a:latin typeface="Times New Roman"/>
                <a:cs typeface="Times New Roman"/>
              </a:rPr>
              <a:t> </a:t>
            </a:r>
            <a:r>
              <a:rPr dirty="0"/>
              <a:t>we</a:t>
            </a:r>
            <a:r>
              <a:rPr dirty="0" spc="-75">
                <a:latin typeface="Times New Roman"/>
                <a:cs typeface="Times New Roman"/>
              </a:rPr>
              <a:t> </a:t>
            </a:r>
            <a:r>
              <a:rPr dirty="0" spc="-10"/>
              <a:t>study?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What</a:t>
            </a:r>
            <a:r>
              <a:rPr dirty="0" spc="-20"/>
              <a:t> </a:t>
            </a:r>
            <a:r>
              <a:rPr dirty="0"/>
              <a:t>didn’t</a:t>
            </a:r>
            <a:r>
              <a:rPr dirty="0" spc="-20"/>
              <a:t> </a:t>
            </a:r>
            <a:r>
              <a:rPr dirty="0"/>
              <a:t>we</a:t>
            </a:r>
            <a:r>
              <a:rPr dirty="0" spc="-15"/>
              <a:t> </a:t>
            </a:r>
            <a:r>
              <a:rPr dirty="0" spc="-10"/>
              <a:t>study?</a:t>
            </a:r>
          </a:p>
        </p:txBody>
      </p:sp>
      <p:sp>
        <p:nvSpPr>
          <p:cNvPr id="8" name="object 8" descr=""/>
          <p:cNvSpPr txBox="1"/>
          <p:nvPr/>
        </p:nvSpPr>
        <p:spPr>
          <a:xfrm>
            <a:off x="4048658" y="4878556"/>
            <a:ext cx="986155" cy="203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30"/>
              </a:lnSpc>
            </a:pPr>
            <a:r>
              <a:rPr dirty="0" sz="1400" spc="-10">
                <a:solidFill>
                  <a:srgbClr val="FFFFFF"/>
                </a:solidFill>
                <a:latin typeface="Calibri Light"/>
                <a:cs typeface="Calibri Light"/>
              </a:rPr>
              <a:t>EuroPCR.com</a:t>
            </a:r>
            <a:endParaRPr sz="1400">
              <a:latin typeface="Calibri Light"/>
              <a:cs typeface="Calibri Light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184129" y="763676"/>
            <a:ext cx="177800" cy="1282700"/>
          </a:xfrm>
          <a:prstGeom prst="rect">
            <a:avLst/>
          </a:prstGeom>
        </p:spPr>
        <p:txBody>
          <a:bodyPr wrap="square" lIns="0" tIns="27939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19"/>
              </a:spcBef>
            </a:pPr>
            <a:r>
              <a:rPr dirty="0" sz="1550" spc="-25">
                <a:latin typeface="Calibri"/>
                <a:cs typeface="Calibri"/>
              </a:rPr>
              <a:t>1.</a:t>
            </a:r>
            <a:endParaRPr sz="155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550" spc="-25">
                <a:latin typeface="Calibri"/>
                <a:cs typeface="Calibri"/>
              </a:rPr>
              <a:t>2.</a:t>
            </a:r>
            <a:endParaRPr sz="155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550" spc="-25" b="1">
                <a:latin typeface="Calibri"/>
                <a:cs typeface="Calibri"/>
              </a:rPr>
              <a:t>3.</a:t>
            </a:r>
            <a:endParaRPr sz="155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550" spc="-25" b="1">
                <a:latin typeface="Calibri"/>
                <a:cs typeface="Calibri"/>
              </a:rPr>
              <a:t>4.</a:t>
            </a:r>
            <a:endParaRPr sz="155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550" spc="-25" b="1">
                <a:latin typeface="Calibri"/>
                <a:cs typeface="Calibri"/>
              </a:rPr>
              <a:t>5.</a:t>
            </a:r>
            <a:endParaRPr sz="1550">
              <a:latin typeface="Calibri"/>
              <a:cs typeface="Calibri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699114" y="762406"/>
            <a:ext cx="5887720" cy="12827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1077595">
              <a:lnSpc>
                <a:spcPct val="110000"/>
              </a:lnSpc>
              <a:spcBef>
                <a:spcPts val="100"/>
              </a:spcBef>
            </a:pPr>
            <a:r>
              <a:rPr dirty="0" sz="1500">
                <a:latin typeface="Calibri"/>
                <a:cs typeface="Calibri"/>
              </a:rPr>
              <a:t>Unwilling</a:t>
            </a:r>
            <a:r>
              <a:rPr dirty="0" sz="1500" spc="-60">
                <a:latin typeface="Times New Roman"/>
                <a:cs typeface="Times New Roman"/>
              </a:rPr>
              <a:t> </a:t>
            </a:r>
            <a:r>
              <a:rPr dirty="0" sz="1500">
                <a:latin typeface="Calibri"/>
                <a:cs typeface="Calibri"/>
              </a:rPr>
              <a:t>to</a:t>
            </a:r>
            <a:r>
              <a:rPr dirty="0" sz="1500" spc="-60">
                <a:latin typeface="Times New Roman"/>
                <a:cs typeface="Times New Roman"/>
              </a:rPr>
              <a:t> </a:t>
            </a:r>
            <a:r>
              <a:rPr dirty="0" sz="1500">
                <a:latin typeface="Calibri"/>
                <a:cs typeface="Calibri"/>
              </a:rPr>
              <a:t>provide</a:t>
            </a:r>
            <a:r>
              <a:rPr dirty="0" sz="1500" spc="-60">
                <a:latin typeface="Times New Roman"/>
                <a:cs typeface="Times New Roman"/>
              </a:rPr>
              <a:t> </a:t>
            </a:r>
            <a:r>
              <a:rPr dirty="0" sz="1500" spc="-10">
                <a:latin typeface="Calibri"/>
                <a:cs typeface="Calibri"/>
              </a:rPr>
              <a:t>informed</a:t>
            </a:r>
            <a:r>
              <a:rPr dirty="0" sz="1500" spc="-60">
                <a:latin typeface="Times New Roman"/>
                <a:cs typeface="Times New Roman"/>
              </a:rPr>
              <a:t> </a:t>
            </a:r>
            <a:r>
              <a:rPr dirty="0" sz="1500">
                <a:latin typeface="Calibri"/>
                <a:cs typeface="Calibri"/>
              </a:rPr>
              <a:t>consent</a:t>
            </a:r>
            <a:r>
              <a:rPr dirty="0" sz="1500" spc="-60">
                <a:latin typeface="Times New Roman"/>
                <a:cs typeface="Times New Roman"/>
              </a:rPr>
              <a:t> </a:t>
            </a:r>
            <a:r>
              <a:rPr dirty="0" sz="1500">
                <a:latin typeface="Calibri"/>
                <a:cs typeface="Calibri"/>
              </a:rPr>
              <a:t>/</a:t>
            </a:r>
            <a:r>
              <a:rPr dirty="0" sz="1500" spc="-60">
                <a:latin typeface="Times New Roman"/>
                <a:cs typeface="Times New Roman"/>
              </a:rPr>
              <a:t> </a:t>
            </a:r>
            <a:r>
              <a:rPr dirty="0" sz="1500">
                <a:latin typeface="Calibri"/>
                <a:cs typeface="Calibri"/>
              </a:rPr>
              <a:t>consultee</a:t>
            </a:r>
            <a:r>
              <a:rPr dirty="0" sz="1500" spc="-55">
                <a:latin typeface="Times New Roman"/>
                <a:cs typeface="Times New Roman"/>
              </a:rPr>
              <a:t> </a:t>
            </a:r>
            <a:r>
              <a:rPr dirty="0" sz="1500" spc="-10">
                <a:latin typeface="Calibri"/>
                <a:cs typeface="Calibri"/>
              </a:rPr>
              <a:t>declaration</a:t>
            </a:r>
            <a:r>
              <a:rPr dirty="0" sz="1500" spc="-10">
                <a:latin typeface="Times New Roman"/>
                <a:cs typeface="Times New Roman"/>
              </a:rPr>
              <a:t> </a:t>
            </a:r>
            <a:r>
              <a:rPr dirty="0" sz="1500">
                <a:latin typeface="Calibri"/>
                <a:cs typeface="Calibri"/>
              </a:rPr>
              <a:t>Echo</a:t>
            </a:r>
            <a:r>
              <a:rPr dirty="0" sz="1500" spc="-55">
                <a:latin typeface="Times New Roman"/>
                <a:cs typeface="Times New Roman"/>
              </a:rPr>
              <a:t> </a:t>
            </a:r>
            <a:r>
              <a:rPr dirty="0" sz="1500">
                <a:latin typeface="Calibri"/>
                <a:cs typeface="Calibri"/>
              </a:rPr>
              <a:t>evidence</a:t>
            </a:r>
            <a:r>
              <a:rPr dirty="0" sz="1500" spc="-45">
                <a:latin typeface="Times New Roman"/>
                <a:cs typeface="Times New Roman"/>
              </a:rPr>
              <a:t> </a:t>
            </a:r>
            <a:r>
              <a:rPr dirty="0" sz="1500">
                <a:latin typeface="Calibri"/>
                <a:cs typeface="Calibri"/>
              </a:rPr>
              <a:t>of</a:t>
            </a:r>
            <a:r>
              <a:rPr dirty="0" sz="1500" spc="-30">
                <a:latin typeface="Times New Roman"/>
                <a:cs typeface="Times New Roman"/>
              </a:rPr>
              <a:t> </a:t>
            </a:r>
            <a:r>
              <a:rPr dirty="0" sz="1500" b="1">
                <a:latin typeface="Calibri"/>
                <a:cs typeface="Calibri"/>
              </a:rPr>
              <a:t>mechanical</a:t>
            </a:r>
            <a:r>
              <a:rPr dirty="0" sz="1500" spc="-50">
                <a:latin typeface="Times New Roman"/>
                <a:cs typeface="Times New Roman"/>
              </a:rPr>
              <a:t> </a:t>
            </a:r>
            <a:r>
              <a:rPr dirty="0" sz="1500" spc="-10" b="1">
                <a:latin typeface="Calibri"/>
                <a:cs typeface="Calibri"/>
              </a:rPr>
              <a:t>complication</a:t>
            </a:r>
            <a:r>
              <a:rPr dirty="0" sz="1500" spc="-85">
                <a:latin typeface="Times New Roman"/>
                <a:cs typeface="Times New Roman"/>
              </a:rPr>
              <a:t> </a:t>
            </a:r>
            <a:r>
              <a:rPr dirty="0" sz="1500">
                <a:latin typeface="Calibri"/>
                <a:cs typeface="Calibri"/>
              </a:rPr>
              <a:t>of</a:t>
            </a:r>
            <a:r>
              <a:rPr dirty="0" sz="1500" spc="-45">
                <a:latin typeface="Times New Roman"/>
                <a:cs typeface="Times New Roman"/>
              </a:rPr>
              <a:t> </a:t>
            </a:r>
            <a:r>
              <a:rPr dirty="0" sz="1500">
                <a:latin typeface="Calibri"/>
                <a:cs typeface="Calibri"/>
              </a:rPr>
              <a:t>MI</a:t>
            </a:r>
            <a:r>
              <a:rPr dirty="0" sz="1500" spc="-45">
                <a:latin typeface="Times New Roman"/>
                <a:cs typeface="Times New Roman"/>
              </a:rPr>
              <a:t> </a:t>
            </a:r>
            <a:r>
              <a:rPr dirty="0" sz="1500">
                <a:latin typeface="Calibri"/>
                <a:cs typeface="Calibri"/>
              </a:rPr>
              <a:t>causing</a:t>
            </a:r>
            <a:r>
              <a:rPr dirty="0" sz="1500" spc="-45">
                <a:latin typeface="Times New Roman"/>
                <a:cs typeface="Times New Roman"/>
              </a:rPr>
              <a:t> </a:t>
            </a:r>
            <a:r>
              <a:rPr dirty="0" sz="1500" spc="-25">
                <a:latin typeface="Calibri"/>
                <a:cs typeface="Calibri"/>
              </a:rPr>
              <a:t>CGS</a:t>
            </a:r>
            <a:endParaRPr sz="15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80"/>
              </a:spcBef>
            </a:pPr>
            <a:r>
              <a:rPr dirty="0" sz="1500" b="1">
                <a:latin typeface="Calibri"/>
                <a:cs typeface="Calibri"/>
              </a:rPr>
              <a:t>Shock</a:t>
            </a:r>
            <a:r>
              <a:rPr dirty="0" sz="1500" spc="-50">
                <a:latin typeface="Times New Roman"/>
                <a:cs typeface="Times New Roman"/>
              </a:rPr>
              <a:t> </a:t>
            </a:r>
            <a:r>
              <a:rPr dirty="0" sz="1500" b="1">
                <a:latin typeface="Calibri"/>
                <a:cs typeface="Calibri"/>
              </a:rPr>
              <a:t>from</a:t>
            </a:r>
            <a:r>
              <a:rPr dirty="0" sz="1500" spc="-40">
                <a:latin typeface="Times New Roman"/>
                <a:cs typeface="Times New Roman"/>
              </a:rPr>
              <a:t> </a:t>
            </a:r>
            <a:r>
              <a:rPr dirty="0" sz="1500" b="1">
                <a:latin typeface="Calibri"/>
                <a:cs typeface="Calibri"/>
              </a:rPr>
              <a:t>another</a:t>
            </a:r>
            <a:r>
              <a:rPr dirty="0" sz="1500" spc="-40">
                <a:latin typeface="Times New Roman"/>
                <a:cs typeface="Times New Roman"/>
              </a:rPr>
              <a:t> </a:t>
            </a:r>
            <a:r>
              <a:rPr dirty="0" sz="1500" b="1">
                <a:latin typeface="Calibri"/>
                <a:cs typeface="Calibri"/>
              </a:rPr>
              <a:t>cause</a:t>
            </a:r>
            <a:r>
              <a:rPr dirty="0" sz="1500" spc="-25">
                <a:latin typeface="Times New Roman"/>
                <a:cs typeface="Times New Roman"/>
              </a:rPr>
              <a:t> </a:t>
            </a:r>
            <a:r>
              <a:rPr dirty="0" sz="1500">
                <a:latin typeface="Calibri"/>
                <a:cs typeface="Calibri"/>
              </a:rPr>
              <a:t>(sepsis,</a:t>
            </a:r>
            <a:r>
              <a:rPr dirty="0" sz="1500" spc="-40">
                <a:latin typeface="Times New Roman"/>
                <a:cs typeface="Times New Roman"/>
              </a:rPr>
              <a:t> </a:t>
            </a:r>
            <a:r>
              <a:rPr dirty="0" sz="1500" spc="-10">
                <a:latin typeface="Calibri"/>
                <a:cs typeface="Calibri"/>
              </a:rPr>
              <a:t>hypovolaemic,</a:t>
            </a:r>
            <a:r>
              <a:rPr dirty="0" sz="1500" spc="-40">
                <a:latin typeface="Times New Roman"/>
                <a:cs typeface="Times New Roman"/>
              </a:rPr>
              <a:t> </a:t>
            </a:r>
            <a:r>
              <a:rPr dirty="0" sz="1500" spc="-10">
                <a:latin typeface="Calibri"/>
                <a:cs typeface="Calibri"/>
              </a:rPr>
              <a:t>anaphylaxis,</a:t>
            </a:r>
            <a:r>
              <a:rPr dirty="0" sz="1500" spc="-35">
                <a:latin typeface="Times New Roman"/>
                <a:cs typeface="Times New Roman"/>
              </a:rPr>
              <a:t> </a:t>
            </a:r>
            <a:r>
              <a:rPr dirty="0" sz="1500" spc="-10">
                <a:latin typeface="Calibri"/>
                <a:cs typeface="Calibri"/>
              </a:rPr>
              <a:t>myocarditis).</a:t>
            </a:r>
            <a:endParaRPr sz="15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80"/>
              </a:spcBef>
            </a:pPr>
            <a:r>
              <a:rPr dirty="0" sz="1500" b="1">
                <a:latin typeface="Calibri"/>
                <a:cs typeface="Calibri"/>
              </a:rPr>
              <a:t>Known</a:t>
            </a:r>
            <a:r>
              <a:rPr dirty="0" sz="1500" spc="-60">
                <a:latin typeface="Times New Roman"/>
                <a:cs typeface="Times New Roman"/>
              </a:rPr>
              <a:t> </a:t>
            </a:r>
            <a:r>
              <a:rPr dirty="0" sz="1500" spc="-10" b="1">
                <a:latin typeface="Calibri"/>
                <a:cs typeface="Calibri"/>
              </a:rPr>
              <a:t>severe</a:t>
            </a:r>
            <a:r>
              <a:rPr dirty="0" sz="1500" spc="-55">
                <a:latin typeface="Times New Roman"/>
                <a:cs typeface="Times New Roman"/>
              </a:rPr>
              <a:t> </a:t>
            </a:r>
            <a:r>
              <a:rPr dirty="0" sz="1500" b="1">
                <a:latin typeface="Calibri"/>
                <a:cs typeface="Calibri"/>
              </a:rPr>
              <a:t>PVD</a:t>
            </a:r>
            <a:r>
              <a:rPr dirty="0" sz="1500" spc="-60">
                <a:latin typeface="Times New Roman"/>
                <a:cs typeface="Times New Roman"/>
              </a:rPr>
              <a:t> </a:t>
            </a:r>
            <a:r>
              <a:rPr dirty="0" sz="1500">
                <a:latin typeface="Calibri"/>
                <a:cs typeface="Calibri"/>
              </a:rPr>
              <a:t>(precluding</a:t>
            </a:r>
            <a:r>
              <a:rPr dirty="0" sz="1500" spc="-55">
                <a:latin typeface="Times New Roman"/>
                <a:cs typeface="Times New Roman"/>
              </a:rPr>
              <a:t> </a:t>
            </a:r>
            <a:r>
              <a:rPr dirty="0" sz="1500">
                <a:latin typeface="Calibri"/>
                <a:cs typeface="Calibri"/>
              </a:rPr>
              <a:t>access</a:t>
            </a:r>
            <a:r>
              <a:rPr dirty="0" sz="1500" spc="-55">
                <a:latin typeface="Times New Roman"/>
                <a:cs typeface="Times New Roman"/>
              </a:rPr>
              <a:t> </a:t>
            </a:r>
            <a:r>
              <a:rPr dirty="0" sz="1500">
                <a:latin typeface="Calibri"/>
                <a:cs typeface="Calibri"/>
              </a:rPr>
              <a:t>for</a:t>
            </a:r>
            <a:r>
              <a:rPr dirty="0" sz="1500" spc="-55">
                <a:latin typeface="Times New Roman"/>
                <a:cs typeface="Times New Roman"/>
              </a:rPr>
              <a:t> </a:t>
            </a:r>
            <a:r>
              <a:rPr dirty="0" sz="1500" spc="-35">
                <a:latin typeface="Calibri"/>
                <a:cs typeface="Calibri"/>
              </a:rPr>
              <a:t>VA-</a:t>
            </a:r>
            <a:r>
              <a:rPr dirty="0" sz="1500" spc="-10">
                <a:latin typeface="Calibri"/>
                <a:cs typeface="Calibri"/>
              </a:rPr>
              <a:t>ECMO)</a:t>
            </a:r>
            <a:endParaRPr sz="15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80"/>
              </a:spcBef>
            </a:pPr>
            <a:r>
              <a:rPr dirty="0" sz="1500" b="1">
                <a:latin typeface="Calibri"/>
                <a:cs typeface="Calibri"/>
              </a:rPr>
              <a:t>OHCA</a:t>
            </a:r>
            <a:r>
              <a:rPr dirty="0" sz="1500" spc="-30">
                <a:latin typeface="Times New Roman"/>
                <a:cs typeface="Times New Roman"/>
              </a:rPr>
              <a:t> </a:t>
            </a:r>
            <a:r>
              <a:rPr dirty="0" sz="1500">
                <a:latin typeface="Calibri"/>
                <a:cs typeface="Calibri"/>
              </a:rPr>
              <a:t>under</a:t>
            </a:r>
            <a:r>
              <a:rPr dirty="0" sz="1500" spc="-40">
                <a:latin typeface="Times New Roman"/>
                <a:cs typeface="Times New Roman"/>
              </a:rPr>
              <a:t> </a:t>
            </a:r>
            <a:r>
              <a:rPr dirty="0" sz="1500">
                <a:latin typeface="Calibri"/>
                <a:cs typeface="Calibri"/>
              </a:rPr>
              <a:t>any</a:t>
            </a:r>
            <a:r>
              <a:rPr dirty="0" sz="1500" spc="-40">
                <a:latin typeface="Times New Roman"/>
                <a:cs typeface="Times New Roman"/>
              </a:rPr>
              <a:t> </a:t>
            </a:r>
            <a:r>
              <a:rPr dirty="0" sz="1500">
                <a:latin typeface="Calibri"/>
                <a:cs typeface="Calibri"/>
              </a:rPr>
              <a:t>of</a:t>
            </a:r>
            <a:r>
              <a:rPr dirty="0" sz="1500" spc="-40">
                <a:latin typeface="Times New Roman"/>
                <a:cs typeface="Times New Roman"/>
              </a:rPr>
              <a:t> </a:t>
            </a:r>
            <a:r>
              <a:rPr dirty="0" sz="1500">
                <a:latin typeface="Calibri"/>
                <a:cs typeface="Calibri"/>
              </a:rPr>
              <a:t>the</a:t>
            </a:r>
            <a:r>
              <a:rPr dirty="0" sz="1500" spc="-40">
                <a:latin typeface="Times New Roman"/>
                <a:cs typeface="Times New Roman"/>
              </a:rPr>
              <a:t> </a:t>
            </a:r>
            <a:r>
              <a:rPr dirty="0" sz="1500" spc="-10">
                <a:latin typeface="Calibri"/>
                <a:cs typeface="Calibri"/>
              </a:rPr>
              <a:t>following</a:t>
            </a:r>
            <a:r>
              <a:rPr dirty="0" sz="1500" spc="-40">
                <a:latin typeface="Times New Roman"/>
                <a:cs typeface="Times New Roman"/>
              </a:rPr>
              <a:t> </a:t>
            </a:r>
            <a:r>
              <a:rPr dirty="0" sz="1500" spc="-10">
                <a:latin typeface="Calibri"/>
                <a:cs typeface="Calibri"/>
              </a:rPr>
              <a:t>circumstances:</a:t>
            </a:r>
            <a:endParaRPr sz="1500">
              <a:latin typeface="Calibri"/>
              <a:cs typeface="Calibri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584163" y="2020976"/>
            <a:ext cx="182245" cy="779780"/>
          </a:xfrm>
          <a:prstGeom prst="rect">
            <a:avLst/>
          </a:prstGeom>
        </p:spPr>
        <p:txBody>
          <a:bodyPr wrap="square" lIns="0" tIns="279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20"/>
              </a:spcBef>
            </a:pPr>
            <a:r>
              <a:rPr dirty="0" sz="1550">
                <a:latin typeface="Wingdings"/>
                <a:cs typeface="Wingdings"/>
              </a:rPr>
              <a:t></a:t>
            </a:r>
            <a:endParaRPr sz="1550">
              <a:latin typeface="Wingdings"/>
              <a:cs typeface="Wingdings"/>
            </a:endParaRPr>
          </a:p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550">
                <a:latin typeface="Wingdings"/>
                <a:cs typeface="Wingdings"/>
              </a:rPr>
              <a:t></a:t>
            </a:r>
            <a:endParaRPr sz="1550">
              <a:latin typeface="Wingdings"/>
              <a:cs typeface="Wingdings"/>
            </a:endParaRPr>
          </a:p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550">
                <a:latin typeface="Wingdings"/>
                <a:cs typeface="Wingdings"/>
              </a:rPr>
              <a:t></a:t>
            </a:r>
            <a:endParaRPr sz="1550">
              <a:latin typeface="Wingdings"/>
              <a:cs typeface="Wingdings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1099148" y="2019706"/>
            <a:ext cx="3914140" cy="779780"/>
          </a:xfrm>
          <a:prstGeom prst="rect">
            <a:avLst/>
          </a:prstGeom>
        </p:spPr>
        <p:txBody>
          <a:bodyPr wrap="square" lIns="0" tIns="3556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80"/>
              </a:spcBef>
            </a:pPr>
            <a:r>
              <a:rPr dirty="0" sz="1500" b="1">
                <a:latin typeface="Calibri"/>
                <a:cs typeface="Calibri"/>
              </a:rPr>
              <a:t>Without</a:t>
            </a:r>
            <a:r>
              <a:rPr dirty="0" sz="1500" spc="-65">
                <a:latin typeface="Times New Roman"/>
                <a:cs typeface="Times New Roman"/>
              </a:rPr>
              <a:t> </a:t>
            </a:r>
            <a:r>
              <a:rPr dirty="0" sz="1500" b="1">
                <a:latin typeface="Calibri"/>
                <a:cs typeface="Calibri"/>
              </a:rPr>
              <a:t>ROSC</a:t>
            </a:r>
            <a:r>
              <a:rPr dirty="0" sz="1500" spc="-40">
                <a:latin typeface="Times New Roman"/>
                <a:cs typeface="Times New Roman"/>
              </a:rPr>
              <a:t> </a:t>
            </a:r>
            <a:r>
              <a:rPr dirty="0" sz="1500">
                <a:latin typeface="Calibri"/>
                <a:cs typeface="Calibri"/>
              </a:rPr>
              <a:t>(ongoing</a:t>
            </a:r>
            <a:r>
              <a:rPr dirty="0" sz="1500" spc="-50">
                <a:latin typeface="Times New Roman"/>
                <a:cs typeface="Times New Roman"/>
              </a:rPr>
              <a:t> </a:t>
            </a:r>
            <a:r>
              <a:rPr dirty="0" sz="1500" spc="-20">
                <a:latin typeface="Calibri"/>
                <a:cs typeface="Calibri"/>
              </a:rPr>
              <a:t>CPR)</a:t>
            </a:r>
            <a:endParaRPr sz="15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80"/>
              </a:spcBef>
            </a:pPr>
            <a:r>
              <a:rPr dirty="0" sz="1500" b="1">
                <a:latin typeface="Calibri"/>
                <a:cs typeface="Calibri"/>
              </a:rPr>
              <a:t>With</a:t>
            </a:r>
            <a:r>
              <a:rPr dirty="0" sz="1500" spc="-40">
                <a:latin typeface="Times New Roman"/>
                <a:cs typeface="Times New Roman"/>
              </a:rPr>
              <a:t> </a:t>
            </a:r>
            <a:r>
              <a:rPr dirty="0" sz="1500" b="1">
                <a:latin typeface="Calibri"/>
                <a:cs typeface="Calibri"/>
              </a:rPr>
              <a:t>pH</a:t>
            </a:r>
            <a:r>
              <a:rPr dirty="0" sz="1500" spc="-40">
                <a:latin typeface="Times New Roman"/>
                <a:cs typeface="Times New Roman"/>
              </a:rPr>
              <a:t> </a:t>
            </a:r>
            <a:r>
              <a:rPr dirty="0" sz="1500" b="1">
                <a:latin typeface="Calibri"/>
                <a:cs typeface="Calibri"/>
              </a:rPr>
              <a:t>&lt;</a:t>
            </a:r>
            <a:r>
              <a:rPr dirty="0" sz="1500" spc="-40">
                <a:latin typeface="Times New Roman"/>
                <a:cs typeface="Times New Roman"/>
              </a:rPr>
              <a:t> </a:t>
            </a:r>
            <a:r>
              <a:rPr dirty="0" sz="1500" spc="-50" b="1">
                <a:latin typeface="Calibri"/>
                <a:cs typeface="Calibri"/>
              </a:rPr>
              <a:t>7</a:t>
            </a:r>
            <a:endParaRPr sz="15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80"/>
              </a:spcBef>
            </a:pPr>
            <a:r>
              <a:rPr dirty="0" sz="1500" b="1">
                <a:latin typeface="Calibri"/>
                <a:cs typeface="Calibri"/>
              </a:rPr>
              <a:t>Without</a:t>
            </a:r>
            <a:r>
              <a:rPr dirty="0" sz="1500" spc="-55">
                <a:latin typeface="Times New Roman"/>
                <a:cs typeface="Times New Roman"/>
              </a:rPr>
              <a:t> </a:t>
            </a:r>
            <a:r>
              <a:rPr dirty="0" sz="1500" spc="-10" b="1">
                <a:latin typeface="Calibri"/>
                <a:cs typeface="Calibri"/>
              </a:rPr>
              <a:t>bystander</a:t>
            </a:r>
            <a:r>
              <a:rPr dirty="0" sz="1500" spc="-60">
                <a:latin typeface="Times New Roman"/>
                <a:cs typeface="Times New Roman"/>
              </a:rPr>
              <a:t> </a:t>
            </a:r>
            <a:r>
              <a:rPr dirty="0" sz="1500">
                <a:latin typeface="Calibri"/>
                <a:cs typeface="Calibri"/>
              </a:rPr>
              <a:t>CPR</a:t>
            </a:r>
            <a:r>
              <a:rPr dirty="0" sz="1500" spc="-45">
                <a:latin typeface="Times New Roman"/>
                <a:cs typeface="Times New Roman"/>
              </a:rPr>
              <a:t> </a:t>
            </a:r>
            <a:r>
              <a:rPr dirty="0" sz="1500">
                <a:latin typeface="Calibri"/>
                <a:cs typeface="Calibri"/>
              </a:rPr>
              <a:t>within</a:t>
            </a:r>
            <a:r>
              <a:rPr dirty="0" sz="1500" spc="-45">
                <a:latin typeface="Times New Roman"/>
                <a:cs typeface="Times New Roman"/>
              </a:rPr>
              <a:t> </a:t>
            </a:r>
            <a:r>
              <a:rPr dirty="0" sz="1500">
                <a:latin typeface="Calibri"/>
                <a:cs typeface="Calibri"/>
              </a:rPr>
              <a:t>10</a:t>
            </a:r>
            <a:r>
              <a:rPr dirty="0" sz="1500" spc="-45">
                <a:latin typeface="Times New Roman"/>
                <a:cs typeface="Times New Roman"/>
              </a:rPr>
              <a:t> </a:t>
            </a:r>
            <a:r>
              <a:rPr dirty="0" sz="1500">
                <a:latin typeface="Calibri"/>
                <a:cs typeface="Calibri"/>
              </a:rPr>
              <a:t>mins</a:t>
            </a:r>
            <a:r>
              <a:rPr dirty="0" sz="1500" spc="-45">
                <a:latin typeface="Times New Roman"/>
                <a:cs typeface="Times New Roman"/>
              </a:rPr>
              <a:t> </a:t>
            </a:r>
            <a:r>
              <a:rPr dirty="0" sz="1500">
                <a:latin typeface="Calibri"/>
                <a:cs typeface="Calibri"/>
              </a:rPr>
              <a:t>of</a:t>
            </a:r>
            <a:r>
              <a:rPr dirty="0" sz="1500" spc="-40">
                <a:latin typeface="Times New Roman"/>
                <a:cs typeface="Times New Roman"/>
              </a:rPr>
              <a:t> </a:t>
            </a:r>
            <a:r>
              <a:rPr dirty="0" sz="1500" spc="-10">
                <a:latin typeface="Calibri"/>
                <a:cs typeface="Calibri"/>
              </a:rPr>
              <a:t>collapse</a:t>
            </a:r>
            <a:endParaRPr sz="1500">
              <a:latin typeface="Calibri"/>
              <a:cs typeface="Calibri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184113" y="2780968"/>
            <a:ext cx="7105650" cy="1780539"/>
          </a:xfrm>
          <a:prstGeom prst="rect">
            <a:avLst/>
          </a:prstGeom>
        </p:spPr>
        <p:txBody>
          <a:bodyPr wrap="square" lIns="0" tIns="22225" rIns="0" bIns="0" rtlCol="0" vert="horz">
            <a:spAutoFit/>
          </a:bodyPr>
          <a:lstStyle/>
          <a:p>
            <a:pPr marL="527050" indent="-514350">
              <a:lnSpc>
                <a:spcPct val="100000"/>
              </a:lnSpc>
              <a:spcBef>
                <a:spcPts val="175"/>
              </a:spcBef>
              <a:buSzPct val="103333"/>
              <a:buAutoNum type="arabicPeriod" startAt="6"/>
              <a:tabLst>
                <a:tab pos="527050" algn="l"/>
              </a:tabLst>
            </a:pPr>
            <a:r>
              <a:rPr dirty="0" sz="1500">
                <a:latin typeface="Calibri"/>
                <a:cs typeface="Calibri"/>
              </a:rPr>
              <a:t>Severe</a:t>
            </a:r>
            <a:r>
              <a:rPr dirty="0" sz="1500" spc="-55">
                <a:latin typeface="Times New Roman"/>
                <a:cs typeface="Times New Roman"/>
              </a:rPr>
              <a:t> </a:t>
            </a:r>
            <a:r>
              <a:rPr dirty="0" sz="1500">
                <a:latin typeface="Calibri"/>
                <a:cs typeface="Calibri"/>
              </a:rPr>
              <a:t>allergy</a:t>
            </a:r>
            <a:r>
              <a:rPr dirty="0" sz="1500" spc="-45">
                <a:latin typeface="Times New Roman"/>
                <a:cs typeface="Times New Roman"/>
              </a:rPr>
              <a:t> </a:t>
            </a:r>
            <a:r>
              <a:rPr dirty="0" sz="1500">
                <a:latin typeface="Calibri"/>
                <a:cs typeface="Calibri"/>
              </a:rPr>
              <a:t>or</a:t>
            </a:r>
            <a:r>
              <a:rPr dirty="0" sz="1500" spc="-40">
                <a:latin typeface="Times New Roman"/>
                <a:cs typeface="Times New Roman"/>
              </a:rPr>
              <a:t> </a:t>
            </a:r>
            <a:r>
              <a:rPr dirty="0" sz="1500" spc="-10">
                <a:latin typeface="Calibri"/>
                <a:cs typeface="Calibri"/>
              </a:rPr>
              <a:t>intolerance</a:t>
            </a:r>
            <a:r>
              <a:rPr dirty="0" sz="1500" spc="-45">
                <a:latin typeface="Times New Roman"/>
                <a:cs typeface="Times New Roman"/>
              </a:rPr>
              <a:t> </a:t>
            </a:r>
            <a:r>
              <a:rPr dirty="0" sz="1500">
                <a:latin typeface="Calibri"/>
                <a:cs typeface="Calibri"/>
              </a:rPr>
              <a:t>to</a:t>
            </a:r>
            <a:r>
              <a:rPr dirty="0" sz="1500" spc="-45">
                <a:latin typeface="Times New Roman"/>
                <a:cs typeface="Times New Roman"/>
              </a:rPr>
              <a:t> </a:t>
            </a:r>
            <a:r>
              <a:rPr dirty="0" sz="1500">
                <a:latin typeface="Calibri"/>
                <a:cs typeface="Calibri"/>
              </a:rPr>
              <a:t>pharmacological</a:t>
            </a:r>
            <a:r>
              <a:rPr dirty="0" sz="1500" spc="-40">
                <a:latin typeface="Times New Roman"/>
                <a:cs typeface="Times New Roman"/>
              </a:rPr>
              <a:t> </a:t>
            </a:r>
            <a:r>
              <a:rPr dirty="0" sz="1500">
                <a:latin typeface="Calibri"/>
                <a:cs typeface="Calibri"/>
              </a:rPr>
              <a:t>or</a:t>
            </a:r>
            <a:r>
              <a:rPr dirty="0" sz="1500" spc="-45">
                <a:latin typeface="Times New Roman"/>
                <a:cs typeface="Times New Roman"/>
              </a:rPr>
              <a:t> </a:t>
            </a:r>
            <a:r>
              <a:rPr dirty="0" sz="1500">
                <a:latin typeface="Calibri"/>
                <a:cs typeface="Calibri"/>
              </a:rPr>
              <a:t>antithombotic</a:t>
            </a:r>
            <a:r>
              <a:rPr dirty="0" sz="1500" spc="-45">
                <a:latin typeface="Times New Roman"/>
                <a:cs typeface="Times New Roman"/>
              </a:rPr>
              <a:t> </a:t>
            </a:r>
            <a:r>
              <a:rPr dirty="0" sz="1500" spc="-10">
                <a:latin typeface="Calibri"/>
                <a:cs typeface="Calibri"/>
              </a:rPr>
              <a:t>antiplatelet</a:t>
            </a:r>
            <a:r>
              <a:rPr dirty="0" sz="1500" spc="-40">
                <a:latin typeface="Times New Roman"/>
                <a:cs typeface="Times New Roman"/>
              </a:rPr>
              <a:t> </a:t>
            </a:r>
            <a:r>
              <a:rPr dirty="0" sz="1500" spc="-10">
                <a:latin typeface="Calibri"/>
                <a:cs typeface="Calibri"/>
              </a:rPr>
              <a:t>agents</a:t>
            </a:r>
            <a:endParaRPr sz="1500">
              <a:latin typeface="Calibri"/>
              <a:cs typeface="Calibri"/>
            </a:endParaRPr>
          </a:p>
          <a:p>
            <a:pPr marL="527050" indent="-514350">
              <a:lnSpc>
                <a:spcPct val="100000"/>
              </a:lnSpc>
              <a:spcBef>
                <a:spcPts val="120"/>
              </a:spcBef>
              <a:buSzPct val="103333"/>
              <a:buAutoNum type="arabicPeriod" startAt="6"/>
              <a:tabLst>
                <a:tab pos="527050" algn="l"/>
              </a:tabLst>
            </a:pPr>
            <a:r>
              <a:rPr dirty="0" sz="1500">
                <a:latin typeface="Calibri"/>
                <a:cs typeface="Calibri"/>
              </a:rPr>
              <a:t>Significant</a:t>
            </a:r>
            <a:r>
              <a:rPr dirty="0" sz="1500" spc="-70">
                <a:latin typeface="Times New Roman"/>
                <a:cs typeface="Times New Roman"/>
              </a:rPr>
              <a:t> </a:t>
            </a:r>
            <a:r>
              <a:rPr dirty="0" sz="1500" spc="-10">
                <a:latin typeface="Calibri"/>
                <a:cs typeface="Calibri"/>
              </a:rPr>
              <a:t>systemic</a:t>
            </a:r>
            <a:r>
              <a:rPr dirty="0" sz="1500" spc="-55">
                <a:latin typeface="Times New Roman"/>
                <a:cs typeface="Times New Roman"/>
              </a:rPr>
              <a:t> </a:t>
            </a:r>
            <a:r>
              <a:rPr dirty="0" sz="1500" spc="-10">
                <a:latin typeface="Calibri"/>
                <a:cs typeface="Calibri"/>
              </a:rPr>
              <a:t>illness</a:t>
            </a:r>
            <a:endParaRPr sz="1500">
              <a:latin typeface="Calibri"/>
              <a:cs typeface="Calibri"/>
            </a:endParaRPr>
          </a:p>
          <a:p>
            <a:pPr marL="527050" indent="-514350">
              <a:lnSpc>
                <a:spcPct val="100000"/>
              </a:lnSpc>
              <a:spcBef>
                <a:spcPts val="120"/>
              </a:spcBef>
              <a:buSzPct val="103333"/>
              <a:buAutoNum type="arabicPeriod" startAt="6"/>
              <a:tabLst>
                <a:tab pos="527050" algn="l"/>
              </a:tabLst>
            </a:pPr>
            <a:r>
              <a:rPr dirty="0" sz="1500">
                <a:latin typeface="Calibri"/>
                <a:cs typeface="Calibri"/>
              </a:rPr>
              <a:t>Deemed</a:t>
            </a:r>
            <a:r>
              <a:rPr dirty="0" sz="1500" spc="-65">
                <a:latin typeface="Times New Roman"/>
                <a:cs typeface="Times New Roman"/>
              </a:rPr>
              <a:t> </a:t>
            </a:r>
            <a:r>
              <a:rPr dirty="0" sz="1500">
                <a:latin typeface="Calibri"/>
                <a:cs typeface="Calibri"/>
              </a:rPr>
              <a:t>too</a:t>
            </a:r>
            <a:r>
              <a:rPr dirty="0" sz="1500" spc="-65">
                <a:latin typeface="Times New Roman"/>
                <a:cs typeface="Times New Roman"/>
              </a:rPr>
              <a:t> </a:t>
            </a:r>
            <a:r>
              <a:rPr dirty="0" sz="1500">
                <a:latin typeface="Calibri"/>
                <a:cs typeface="Calibri"/>
              </a:rPr>
              <a:t>frail</a:t>
            </a:r>
            <a:r>
              <a:rPr dirty="0" sz="1500" spc="-65">
                <a:latin typeface="Times New Roman"/>
                <a:cs typeface="Times New Roman"/>
              </a:rPr>
              <a:t> </a:t>
            </a:r>
            <a:r>
              <a:rPr dirty="0" sz="1500">
                <a:latin typeface="Calibri"/>
                <a:cs typeface="Calibri"/>
              </a:rPr>
              <a:t>(CFS</a:t>
            </a:r>
            <a:r>
              <a:rPr dirty="0" sz="1500" spc="-65">
                <a:latin typeface="Times New Roman"/>
                <a:cs typeface="Times New Roman"/>
              </a:rPr>
              <a:t> </a:t>
            </a:r>
            <a:r>
              <a:rPr dirty="0" sz="1500">
                <a:latin typeface="Calibri"/>
                <a:cs typeface="Calibri"/>
              </a:rPr>
              <a:t>&gt;</a:t>
            </a:r>
            <a:r>
              <a:rPr dirty="0" sz="1500" spc="-60">
                <a:latin typeface="Times New Roman"/>
                <a:cs typeface="Times New Roman"/>
              </a:rPr>
              <a:t> </a:t>
            </a:r>
            <a:r>
              <a:rPr dirty="0" sz="1500" spc="-25">
                <a:latin typeface="Calibri"/>
                <a:cs typeface="Calibri"/>
              </a:rPr>
              <a:t>5)</a:t>
            </a:r>
            <a:endParaRPr sz="1500">
              <a:latin typeface="Calibri"/>
              <a:cs typeface="Calibri"/>
            </a:endParaRPr>
          </a:p>
          <a:p>
            <a:pPr marL="527050" indent="-514350">
              <a:lnSpc>
                <a:spcPct val="100000"/>
              </a:lnSpc>
              <a:spcBef>
                <a:spcPts val="120"/>
              </a:spcBef>
              <a:buSzPct val="103333"/>
              <a:buAutoNum type="arabicPeriod" startAt="6"/>
              <a:tabLst>
                <a:tab pos="527050" algn="l"/>
              </a:tabLst>
            </a:pPr>
            <a:r>
              <a:rPr dirty="0" sz="1500">
                <a:latin typeface="Calibri"/>
                <a:cs typeface="Calibri"/>
              </a:rPr>
              <a:t>Known</a:t>
            </a:r>
            <a:r>
              <a:rPr dirty="0" sz="1500" spc="-70">
                <a:latin typeface="Times New Roman"/>
                <a:cs typeface="Times New Roman"/>
              </a:rPr>
              <a:t> </a:t>
            </a:r>
            <a:r>
              <a:rPr dirty="0" sz="1500">
                <a:latin typeface="Calibri"/>
                <a:cs typeface="Calibri"/>
              </a:rPr>
              <a:t>dementia</a:t>
            </a:r>
            <a:r>
              <a:rPr dirty="0" sz="1500" spc="-70">
                <a:latin typeface="Times New Roman"/>
                <a:cs typeface="Times New Roman"/>
              </a:rPr>
              <a:t> </a:t>
            </a:r>
            <a:r>
              <a:rPr dirty="0" sz="1500">
                <a:latin typeface="Calibri"/>
                <a:cs typeface="Calibri"/>
              </a:rPr>
              <a:t>of</a:t>
            </a:r>
            <a:r>
              <a:rPr dirty="0" sz="1500" spc="-70">
                <a:latin typeface="Times New Roman"/>
                <a:cs typeface="Times New Roman"/>
              </a:rPr>
              <a:t> </a:t>
            </a:r>
            <a:r>
              <a:rPr dirty="0" sz="1500">
                <a:latin typeface="Calibri"/>
                <a:cs typeface="Calibri"/>
              </a:rPr>
              <a:t>any</a:t>
            </a:r>
            <a:r>
              <a:rPr dirty="0" sz="1500" spc="-65">
                <a:latin typeface="Times New Roman"/>
                <a:cs typeface="Times New Roman"/>
              </a:rPr>
              <a:t> </a:t>
            </a:r>
            <a:r>
              <a:rPr dirty="0" sz="1500" spc="-10">
                <a:latin typeface="Calibri"/>
                <a:cs typeface="Calibri"/>
              </a:rPr>
              <a:t>severity</a:t>
            </a:r>
            <a:endParaRPr sz="1500">
              <a:latin typeface="Calibri"/>
              <a:cs typeface="Calibri"/>
            </a:endParaRPr>
          </a:p>
          <a:p>
            <a:pPr marL="527050" indent="-514350">
              <a:lnSpc>
                <a:spcPct val="100000"/>
              </a:lnSpc>
              <a:spcBef>
                <a:spcPts val="120"/>
              </a:spcBef>
              <a:buSzPct val="103333"/>
              <a:buAutoNum type="arabicPeriod" startAt="6"/>
              <a:tabLst>
                <a:tab pos="527050" algn="l"/>
              </a:tabLst>
            </a:pPr>
            <a:r>
              <a:rPr dirty="0" sz="1500">
                <a:latin typeface="Calibri"/>
                <a:cs typeface="Calibri"/>
              </a:rPr>
              <a:t>Comorbidity</a:t>
            </a:r>
            <a:r>
              <a:rPr dirty="0" sz="1500" spc="-75">
                <a:latin typeface="Times New Roman"/>
                <a:cs typeface="Times New Roman"/>
              </a:rPr>
              <a:t> </a:t>
            </a:r>
            <a:r>
              <a:rPr dirty="0" sz="1500">
                <a:latin typeface="Calibri"/>
                <a:cs typeface="Calibri"/>
              </a:rPr>
              <a:t>with</a:t>
            </a:r>
            <a:r>
              <a:rPr dirty="0" sz="1500" spc="-60">
                <a:latin typeface="Times New Roman"/>
                <a:cs typeface="Times New Roman"/>
              </a:rPr>
              <a:t> </a:t>
            </a:r>
            <a:r>
              <a:rPr dirty="0" sz="1500">
                <a:latin typeface="Calibri"/>
                <a:cs typeface="Calibri"/>
              </a:rPr>
              <a:t>life</a:t>
            </a:r>
            <a:r>
              <a:rPr dirty="0" sz="1500" spc="-65">
                <a:latin typeface="Times New Roman"/>
                <a:cs typeface="Times New Roman"/>
              </a:rPr>
              <a:t> </a:t>
            </a:r>
            <a:r>
              <a:rPr dirty="0" sz="1500">
                <a:latin typeface="Calibri"/>
                <a:cs typeface="Calibri"/>
              </a:rPr>
              <a:t>expectancy</a:t>
            </a:r>
            <a:r>
              <a:rPr dirty="0" sz="1500" spc="-60">
                <a:latin typeface="Times New Roman"/>
                <a:cs typeface="Times New Roman"/>
              </a:rPr>
              <a:t> </a:t>
            </a:r>
            <a:r>
              <a:rPr dirty="0" sz="1500">
                <a:latin typeface="Calibri"/>
                <a:cs typeface="Calibri"/>
              </a:rPr>
              <a:t>&lt;12</a:t>
            </a:r>
            <a:r>
              <a:rPr dirty="0" sz="1500" spc="-60">
                <a:latin typeface="Times New Roman"/>
                <a:cs typeface="Times New Roman"/>
              </a:rPr>
              <a:t> </a:t>
            </a:r>
            <a:r>
              <a:rPr dirty="0" sz="1500" spc="-10">
                <a:latin typeface="Calibri"/>
                <a:cs typeface="Calibri"/>
              </a:rPr>
              <a:t>months</a:t>
            </a:r>
            <a:endParaRPr sz="1500">
              <a:latin typeface="Calibri"/>
              <a:cs typeface="Calibri"/>
            </a:endParaRPr>
          </a:p>
          <a:p>
            <a:pPr marL="527050" indent="-514350">
              <a:lnSpc>
                <a:spcPct val="100000"/>
              </a:lnSpc>
              <a:spcBef>
                <a:spcPts val="120"/>
              </a:spcBef>
              <a:buSzPct val="103333"/>
              <a:buAutoNum type="arabicPeriod" startAt="6"/>
              <a:tabLst>
                <a:tab pos="527050" algn="l"/>
              </a:tabLst>
            </a:pPr>
            <a:r>
              <a:rPr dirty="0" sz="1500" spc="-10">
                <a:latin typeface="Calibri"/>
                <a:cs typeface="Calibri"/>
              </a:rPr>
              <a:t>Involved</a:t>
            </a:r>
            <a:r>
              <a:rPr dirty="0" sz="1500" spc="-50">
                <a:latin typeface="Times New Roman"/>
                <a:cs typeface="Times New Roman"/>
              </a:rPr>
              <a:t> </a:t>
            </a:r>
            <a:r>
              <a:rPr dirty="0" sz="1500">
                <a:latin typeface="Calibri"/>
                <a:cs typeface="Calibri"/>
              </a:rPr>
              <a:t>in</a:t>
            </a:r>
            <a:r>
              <a:rPr dirty="0" sz="1500" spc="-50">
                <a:latin typeface="Times New Roman"/>
                <a:cs typeface="Times New Roman"/>
              </a:rPr>
              <a:t> </a:t>
            </a:r>
            <a:r>
              <a:rPr dirty="0" sz="1500">
                <a:latin typeface="Calibri"/>
                <a:cs typeface="Calibri"/>
              </a:rPr>
              <a:t>another</a:t>
            </a:r>
            <a:r>
              <a:rPr dirty="0" sz="1500" spc="-50">
                <a:latin typeface="Times New Roman"/>
                <a:cs typeface="Times New Roman"/>
              </a:rPr>
              <a:t> </a:t>
            </a:r>
            <a:r>
              <a:rPr dirty="0" sz="1500" spc="-10">
                <a:latin typeface="Calibri"/>
                <a:cs typeface="Calibri"/>
              </a:rPr>
              <a:t>randomised</a:t>
            </a:r>
            <a:r>
              <a:rPr dirty="0" sz="1500" spc="-45">
                <a:latin typeface="Times New Roman"/>
                <a:cs typeface="Times New Roman"/>
              </a:rPr>
              <a:t> </a:t>
            </a:r>
            <a:r>
              <a:rPr dirty="0" sz="1500">
                <a:latin typeface="Calibri"/>
                <a:cs typeface="Calibri"/>
              </a:rPr>
              <a:t>research</a:t>
            </a:r>
            <a:r>
              <a:rPr dirty="0" sz="1500" spc="-50">
                <a:latin typeface="Times New Roman"/>
                <a:cs typeface="Times New Roman"/>
              </a:rPr>
              <a:t> </a:t>
            </a:r>
            <a:r>
              <a:rPr dirty="0" sz="1500">
                <a:latin typeface="Calibri"/>
                <a:cs typeface="Calibri"/>
              </a:rPr>
              <a:t>trial</a:t>
            </a:r>
            <a:r>
              <a:rPr dirty="0" sz="1500" spc="-50">
                <a:latin typeface="Times New Roman"/>
                <a:cs typeface="Times New Roman"/>
              </a:rPr>
              <a:t> </a:t>
            </a:r>
            <a:r>
              <a:rPr dirty="0" sz="1500">
                <a:latin typeface="Calibri"/>
                <a:cs typeface="Calibri"/>
              </a:rPr>
              <a:t>within</a:t>
            </a:r>
            <a:r>
              <a:rPr dirty="0" sz="1500" spc="-45">
                <a:latin typeface="Times New Roman"/>
                <a:cs typeface="Times New Roman"/>
              </a:rPr>
              <a:t> </a:t>
            </a:r>
            <a:r>
              <a:rPr dirty="0" sz="1500">
                <a:latin typeface="Calibri"/>
                <a:cs typeface="Calibri"/>
              </a:rPr>
              <a:t>the</a:t>
            </a:r>
            <a:r>
              <a:rPr dirty="0" sz="1500" spc="-50">
                <a:latin typeface="Times New Roman"/>
                <a:cs typeface="Times New Roman"/>
              </a:rPr>
              <a:t> </a:t>
            </a:r>
            <a:r>
              <a:rPr dirty="0" sz="1500">
                <a:latin typeface="Calibri"/>
                <a:cs typeface="Calibri"/>
              </a:rPr>
              <a:t>last</a:t>
            </a:r>
            <a:r>
              <a:rPr dirty="0" sz="1500" spc="-50">
                <a:latin typeface="Times New Roman"/>
                <a:cs typeface="Times New Roman"/>
              </a:rPr>
              <a:t> </a:t>
            </a:r>
            <a:r>
              <a:rPr dirty="0" sz="1500">
                <a:latin typeface="Calibri"/>
                <a:cs typeface="Calibri"/>
              </a:rPr>
              <a:t>12</a:t>
            </a:r>
            <a:r>
              <a:rPr dirty="0" sz="1500" spc="-45">
                <a:latin typeface="Times New Roman"/>
                <a:cs typeface="Times New Roman"/>
              </a:rPr>
              <a:t> </a:t>
            </a:r>
            <a:r>
              <a:rPr dirty="0" sz="1500" spc="-10">
                <a:latin typeface="Calibri"/>
                <a:cs typeface="Calibri"/>
              </a:rPr>
              <a:t>months</a:t>
            </a:r>
            <a:endParaRPr sz="1500">
              <a:latin typeface="Calibri"/>
              <a:cs typeface="Calibri"/>
            </a:endParaRPr>
          </a:p>
          <a:p>
            <a:pPr marL="527050" indent="-514350">
              <a:lnSpc>
                <a:spcPct val="100000"/>
              </a:lnSpc>
              <a:spcBef>
                <a:spcPts val="120"/>
              </a:spcBef>
              <a:buSzPct val="103333"/>
              <a:buAutoNum type="arabicPeriod" startAt="6"/>
              <a:tabLst>
                <a:tab pos="527050" algn="l"/>
              </a:tabLst>
            </a:pPr>
            <a:r>
              <a:rPr dirty="0" sz="1500" spc="-10">
                <a:latin typeface="Calibri"/>
                <a:cs typeface="Calibri"/>
              </a:rPr>
              <a:t>Pregnant</a:t>
            </a:r>
            <a:r>
              <a:rPr dirty="0" sz="1500" spc="-40">
                <a:latin typeface="Times New Roman"/>
                <a:cs typeface="Times New Roman"/>
              </a:rPr>
              <a:t> </a:t>
            </a:r>
            <a:r>
              <a:rPr dirty="0" sz="1500">
                <a:latin typeface="Calibri"/>
                <a:cs typeface="Calibri"/>
              </a:rPr>
              <a:t>or</a:t>
            </a:r>
            <a:r>
              <a:rPr dirty="0" sz="1500" spc="-40">
                <a:latin typeface="Times New Roman"/>
                <a:cs typeface="Times New Roman"/>
              </a:rPr>
              <a:t> </a:t>
            </a:r>
            <a:r>
              <a:rPr dirty="0" sz="1500">
                <a:latin typeface="Calibri"/>
                <a:cs typeface="Calibri"/>
              </a:rPr>
              <a:t>nursing</a:t>
            </a:r>
            <a:r>
              <a:rPr dirty="0" sz="1500" spc="-40">
                <a:latin typeface="Times New Roman"/>
                <a:cs typeface="Times New Roman"/>
              </a:rPr>
              <a:t> </a:t>
            </a:r>
            <a:r>
              <a:rPr dirty="0" sz="1500" spc="-10">
                <a:latin typeface="Calibri"/>
                <a:cs typeface="Calibri"/>
              </a:rPr>
              <a:t>mother</a:t>
            </a:r>
            <a:endParaRPr sz="15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5143499"/>
          </a:xfrm>
          <a:prstGeom prst="rect">
            <a:avLst/>
          </a:prstGeom>
        </p:spPr>
      </p:pic>
      <p:pic>
        <p:nvPicPr>
          <p:cNvPr id="3" name="object 3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77800" y="4762499"/>
            <a:ext cx="762287" cy="363552"/>
          </a:xfrm>
          <a:prstGeom prst="rect">
            <a:avLst/>
          </a:prstGeom>
        </p:spPr>
      </p:pic>
      <p:pic>
        <p:nvPicPr>
          <p:cNvPr id="4" name="object 4" descr="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8064500" y="4787900"/>
            <a:ext cx="851881" cy="307776"/>
          </a:xfrm>
          <a:prstGeom prst="rect">
            <a:avLst/>
          </a:prstGeom>
        </p:spPr>
      </p:pic>
      <p:pic>
        <p:nvPicPr>
          <p:cNvPr id="5" name="object 5" descr="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7670800" y="4787900"/>
            <a:ext cx="307776" cy="307776"/>
          </a:xfrm>
          <a:prstGeom prst="rect">
            <a:avLst/>
          </a:prstGeom>
        </p:spPr>
      </p:pic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252914" y="103594"/>
            <a:ext cx="3856354" cy="4064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How</a:t>
            </a:r>
            <a:r>
              <a:rPr dirty="0" spc="-80">
                <a:latin typeface="Times New Roman"/>
                <a:cs typeface="Times New Roman"/>
              </a:rPr>
              <a:t> </a:t>
            </a:r>
            <a:r>
              <a:rPr dirty="0"/>
              <a:t>was</a:t>
            </a:r>
            <a:r>
              <a:rPr dirty="0" spc="-85">
                <a:latin typeface="Times New Roman"/>
                <a:cs typeface="Times New Roman"/>
              </a:rPr>
              <a:t> </a:t>
            </a:r>
            <a:r>
              <a:rPr dirty="0"/>
              <a:t>the</a:t>
            </a:r>
            <a:r>
              <a:rPr dirty="0" spc="-80">
                <a:latin typeface="Times New Roman"/>
                <a:cs typeface="Times New Roman"/>
              </a:rPr>
              <a:t> </a:t>
            </a:r>
            <a:r>
              <a:rPr dirty="0"/>
              <a:t>study</a:t>
            </a:r>
            <a:r>
              <a:rPr dirty="0" spc="-80">
                <a:latin typeface="Times New Roman"/>
                <a:cs typeface="Times New Roman"/>
              </a:rPr>
              <a:t> </a:t>
            </a:r>
            <a:r>
              <a:rPr dirty="0" spc="-10"/>
              <a:t>executed?</a:t>
            </a:r>
          </a:p>
        </p:txBody>
      </p:sp>
      <p:grpSp>
        <p:nvGrpSpPr>
          <p:cNvPr id="7" name="object 7" descr=""/>
          <p:cNvGrpSpPr/>
          <p:nvPr/>
        </p:nvGrpSpPr>
        <p:grpSpPr>
          <a:xfrm>
            <a:off x="3200400" y="698497"/>
            <a:ext cx="5711190" cy="4165600"/>
            <a:chOff x="3200400" y="698497"/>
            <a:chExt cx="5711190" cy="4165600"/>
          </a:xfrm>
        </p:grpSpPr>
        <p:pic>
          <p:nvPicPr>
            <p:cNvPr id="8" name="object 8" descr="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3200400" y="698497"/>
              <a:ext cx="5710974" cy="3940441"/>
            </a:xfrm>
            <a:prstGeom prst="rect">
              <a:avLst/>
            </a:prstGeom>
          </p:spPr>
        </p:pic>
        <p:pic>
          <p:nvPicPr>
            <p:cNvPr id="9" name="object 9" descr="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4318000" y="4064000"/>
              <a:ext cx="2400300" cy="800100"/>
            </a:xfrm>
            <a:prstGeom prst="rect">
              <a:avLst/>
            </a:prstGeom>
          </p:spPr>
        </p:pic>
        <p:sp>
          <p:nvSpPr>
            <p:cNvPr id="10" name="object 10" descr=""/>
            <p:cNvSpPr/>
            <p:nvPr/>
          </p:nvSpPr>
          <p:spPr>
            <a:xfrm>
              <a:off x="4424362" y="4145756"/>
              <a:ext cx="2195830" cy="601345"/>
            </a:xfrm>
            <a:custGeom>
              <a:avLst/>
              <a:gdLst/>
              <a:ahLst/>
              <a:cxnLst/>
              <a:rect l="l" t="t" r="r" b="b"/>
              <a:pathLst>
                <a:path w="2195829" h="601345">
                  <a:moveTo>
                    <a:pt x="0" y="300037"/>
                  </a:moveTo>
                  <a:lnTo>
                    <a:pt x="22225" y="239712"/>
                  </a:lnTo>
                  <a:lnTo>
                    <a:pt x="49212" y="211137"/>
                  </a:lnTo>
                  <a:lnTo>
                    <a:pt x="86525" y="183356"/>
                  </a:lnTo>
                  <a:lnTo>
                    <a:pt x="132562" y="157162"/>
                  </a:lnTo>
                  <a:lnTo>
                    <a:pt x="187325" y="132556"/>
                  </a:lnTo>
                  <a:lnTo>
                    <a:pt x="250825" y="108743"/>
                  </a:lnTo>
                  <a:lnTo>
                    <a:pt x="321475" y="88106"/>
                  </a:lnTo>
                  <a:lnTo>
                    <a:pt x="399262" y="68262"/>
                  </a:lnTo>
                  <a:lnTo>
                    <a:pt x="484187" y="50800"/>
                  </a:lnTo>
                  <a:lnTo>
                    <a:pt x="574675" y="36512"/>
                  </a:lnTo>
                  <a:lnTo>
                    <a:pt x="670725" y="23812"/>
                  </a:lnTo>
                  <a:lnTo>
                    <a:pt x="771525" y="13493"/>
                  </a:lnTo>
                  <a:lnTo>
                    <a:pt x="876300" y="6350"/>
                  </a:lnTo>
                  <a:lnTo>
                    <a:pt x="1097762" y="0"/>
                  </a:lnTo>
                  <a:lnTo>
                    <a:pt x="1319212" y="6350"/>
                  </a:lnTo>
                  <a:lnTo>
                    <a:pt x="1423987" y="13493"/>
                  </a:lnTo>
                  <a:lnTo>
                    <a:pt x="1524800" y="23812"/>
                  </a:lnTo>
                  <a:lnTo>
                    <a:pt x="1620837" y="36512"/>
                  </a:lnTo>
                  <a:lnTo>
                    <a:pt x="1711325" y="50800"/>
                  </a:lnTo>
                  <a:lnTo>
                    <a:pt x="1796262" y="68262"/>
                  </a:lnTo>
                  <a:lnTo>
                    <a:pt x="1874050" y="88106"/>
                  </a:lnTo>
                  <a:lnTo>
                    <a:pt x="1944687" y="108743"/>
                  </a:lnTo>
                  <a:lnTo>
                    <a:pt x="2008187" y="132556"/>
                  </a:lnTo>
                  <a:lnTo>
                    <a:pt x="2062962" y="157162"/>
                  </a:lnTo>
                  <a:lnTo>
                    <a:pt x="2109000" y="183356"/>
                  </a:lnTo>
                  <a:lnTo>
                    <a:pt x="2146300" y="211137"/>
                  </a:lnTo>
                  <a:lnTo>
                    <a:pt x="2173287" y="239712"/>
                  </a:lnTo>
                  <a:lnTo>
                    <a:pt x="2195512" y="300037"/>
                  </a:lnTo>
                  <a:lnTo>
                    <a:pt x="2189962" y="330993"/>
                  </a:lnTo>
                  <a:lnTo>
                    <a:pt x="2173287" y="360362"/>
                  </a:lnTo>
                  <a:lnTo>
                    <a:pt x="2146300" y="389731"/>
                  </a:lnTo>
                  <a:lnTo>
                    <a:pt x="2109000" y="416718"/>
                  </a:lnTo>
                  <a:lnTo>
                    <a:pt x="2062962" y="443706"/>
                  </a:lnTo>
                  <a:lnTo>
                    <a:pt x="2008187" y="468312"/>
                  </a:lnTo>
                  <a:lnTo>
                    <a:pt x="1944687" y="491331"/>
                  </a:lnTo>
                  <a:lnTo>
                    <a:pt x="1874050" y="512762"/>
                  </a:lnTo>
                  <a:lnTo>
                    <a:pt x="1796262" y="531812"/>
                  </a:lnTo>
                  <a:lnTo>
                    <a:pt x="1711325" y="549275"/>
                  </a:lnTo>
                  <a:lnTo>
                    <a:pt x="1620837" y="564356"/>
                  </a:lnTo>
                  <a:lnTo>
                    <a:pt x="1524800" y="577056"/>
                  </a:lnTo>
                  <a:lnTo>
                    <a:pt x="1423987" y="587375"/>
                  </a:lnTo>
                  <a:lnTo>
                    <a:pt x="1319212" y="594518"/>
                  </a:lnTo>
                  <a:lnTo>
                    <a:pt x="1097762" y="600868"/>
                  </a:lnTo>
                  <a:lnTo>
                    <a:pt x="876300" y="594518"/>
                  </a:lnTo>
                  <a:lnTo>
                    <a:pt x="771525" y="587375"/>
                  </a:lnTo>
                  <a:lnTo>
                    <a:pt x="670725" y="577056"/>
                  </a:lnTo>
                  <a:lnTo>
                    <a:pt x="574675" y="564356"/>
                  </a:lnTo>
                  <a:lnTo>
                    <a:pt x="484187" y="549275"/>
                  </a:lnTo>
                  <a:lnTo>
                    <a:pt x="399262" y="531812"/>
                  </a:lnTo>
                  <a:lnTo>
                    <a:pt x="321475" y="512762"/>
                  </a:lnTo>
                  <a:lnTo>
                    <a:pt x="250825" y="491331"/>
                  </a:lnTo>
                  <a:lnTo>
                    <a:pt x="187325" y="468312"/>
                  </a:lnTo>
                  <a:lnTo>
                    <a:pt x="132562" y="443706"/>
                  </a:lnTo>
                  <a:lnTo>
                    <a:pt x="86525" y="416718"/>
                  </a:lnTo>
                  <a:lnTo>
                    <a:pt x="49212" y="389731"/>
                  </a:lnTo>
                  <a:lnTo>
                    <a:pt x="22225" y="360362"/>
                  </a:lnTo>
                  <a:lnTo>
                    <a:pt x="0" y="300037"/>
                  </a:lnTo>
                  <a:close/>
                </a:path>
              </a:pathLst>
            </a:custGeom>
            <a:ln w="38100">
              <a:solidFill>
                <a:srgbClr val="4A7EBA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11" name="object 11" descr=""/>
          <p:cNvGrpSpPr/>
          <p:nvPr/>
        </p:nvGrpSpPr>
        <p:grpSpPr>
          <a:xfrm>
            <a:off x="230897" y="693264"/>
            <a:ext cx="2608580" cy="4020820"/>
            <a:chOff x="230897" y="693264"/>
            <a:chExt cx="2608580" cy="4020820"/>
          </a:xfrm>
        </p:grpSpPr>
        <p:pic>
          <p:nvPicPr>
            <p:cNvPr id="12" name="object 12" descr="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241300" y="698496"/>
              <a:ext cx="2598102" cy="4011117"/>
            </a:xfrm>
            <a:prstGeom prst="rect">
              <a:avLst/>
            </a:prstGeom>
          </p:spPr>
        </p:pic>
        <p:sp>
          <p:nvSpPr>
            <p:cNvPr id="13" name="object 13" descr=""/>
            <p:cNvSpPr/>
            <p:nvPr/>
          </p:nvSpPr>
          <p:spPr>
            <a:xfrm>
              <a:off x="235659" y="698027"/>
              <a:ext cx="2598420" cy="4011295"/>
            </a:xfrm>
            <a:custGeom>
              <a:avLst/>
              <a:gdLst/>
              <a:ahLst/>
              <a:cxnLst/>
              <a:rect l="l" t="t" r="r" b="b"/>
              <a:pathLst>
                <a:path w="2598420" h="4011295">
                  <a:moveTo>
                    <a:pt x="0" y="4011117"/>
                  </a:moveTo>
                  <a:lnTo>
                    <a:pt x="2598102" y="4011117"/>
                  </a:lnTo>
                  <a:lnTo>
                    <a:pt x="2598102" y="0"/>
                  </a:lnTo>
                  <a:lnTo>
                    <a:pt x="0" y="0"/>
                  </a:lnTo>
                  <a:lnTo>
                    <a:pt x="0" y="4011117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14" name="object 14" descr="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241300" y="698505"/>
              <a:ext cx="1483550" cy="647999"/>
            </a:xfrm>
            <a:prstGeom prst="rect">
              <a:avLst/>
            </a:prstGeom>
          </p:spPr>
        </p:pic>
      </p:grpSp>
      <p:sp>
        <p:nvSpPr>
          <p:cNvPr id="15" name="object 15" descr=""/>
          <p:cNvSpPr txBox="1"/>
          <p:nvPr/>
        </p:nvSpPr>
        <p:spPr>
          <a:xfrm>
            <a:off x="4048658" y="4878556"/>
            <a:ext cx="986155" cy="203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30"/>
              </a:lnSpc>
            </a:pPr>
            <a:r>
              <a:rPr dirty="0" sz="1400" spc="-10">
                <a:solidFill>
                  <a:srgbClr val="FFFFFF"/>
                </a:solidFill>
                <a:latin typeface="Calibri Light"/>
                <a:cs typeface="Calibri Light"/>
              </a:rPr>
              <a:t>EuroPCR.com</a:t>
            </a:r>
            <a:endParaRPr sz="1400">
              <a:latin typeface="Calibri Light"/>
              <a:cs typeface="Calibri Light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5183682" y="1316011"/>
            <a:ext cx="3657600" cy="21590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3119120" marR="5080" indent="67310">
              <a:lnSpc>
                <a:spcPct val="100000"/>
              </a:lnSpc>
              <a:spcBef>
                <a:spcPts val="100"/>
              </a:spcBef>
            </a:pPr>
            <a:r>
              <a:rPr dirty="0" sz="2800" spc="-20">
                <a:latin typeface="Calibri"/>
                <a:cs typeface="Calibri"/>
              </a:rPr>
              <a:t>rial</a:t>
            </a:r>
            <a:r>
              <a:rPr dirty="0" sz="2800" spc="-20">
                <a:latin typeface="Times New Roman"/>
                <a:cs typeface="Times New Roman"/>
              </a:rPr>
              <a:t> </a:t>
            </a:r>
            <a:r>
              <a:rPr dirty="0" sz="2800" spc="-25">
                <a:latin typeface="Calibri"/>
                <a:cs typeface="Calibri"/>
              </a:rPr>
              <a:t>fter</a:t>
            </a:r>
            <a:r>
              <a:rPr dirty="0" sz="2800" spc="-25">
                <a:latin typeface="Times New Roman"/>
                <a:cs typeface="Times New Roman"/>
              </a:rPr>
              <a:t> </a:t>
            </a:r>
            <a:r>
              <a:rPr dirty="0" sz="2800" spc="-70">
                <a:latin typeface="Calibri"/>
                <a:cs typeface="Calibri"/>
              </a:rPr>
              <a:t>V-</a:t>
            </a:r>
            <a:r>
              <a:rPr dirty="0" sz="2800" spc="-50">
                <a:latin typeface="Calibri"/>
                <a:cs typeface="Calibri"/>
              </a:rPr>
              <a:t>A</a:t>
            </a:r>
            <a:endParaRPr sz="2800">
              <a:latin typeface="Calibri"/>
              <a:cs typeface="Calibri"/>
            </a:endParaRPr>
          </a:p>
          <a:p>
            <a:pPr algn="r" marR="8255">
              <a:lnSpc>
                <a:spcPct val="100000"/>
              </a:lnSpc>
            </a:pPr>
            <a:r>
              <a:rPr dirty="0" sz="2800" spc="-25">
                <a:latin typeface="Calibri"/>
                <a:cs typeface="Calibri"/>
              </a:rPr>
              <a:t>ned</a:t>
            </a:r>
            <a:endParaRPr sz="2800">
              <a:latin typeface="Calibri"/>
              <a:cs typeface="Calibri"/>
            </a:endParaRPr>
          </a:p>
          <a:p>
            <a:pPr algn="r" marR="9525">
              <a:lnSpc>
                <a:spcPct val="100000"/>
              </a:lnSpc>
              <a:tabLst>
                <a:tab pos="3113405" algn="l"/>
              </a:tabLst>
            </a:pPr>
            <a:r>
              <a:rPr dirty="0" u="sng" sz="280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</a:t>
            </a:r>
            <a:r>
              <a:rPr dirty="0" u="sng" sz="2800" spc="-25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ons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252914" y="1316011"/>
            <a:ext cx="384810" cy="2585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800">
                <a:latin typeface="Calibri"/>
                <a:cs typeface="Calibri"/>
              </a:rPr>
              <a:t>D</a:t>
            </a:r>
            <a:endParaRPr sz="2800">
              <a:latin typeface="Calibri"/>
              <a:cs typeface="Calibri"/>
            </a:endParaRPr>
          </a:p>
          <a:p>
            <a:pPr algn="just" marL="12700" marR="5080">
              <a:lnSpc>
                <a:spcPct val="100000"/>
              </a:lnSpc>
            </a:pPr>
            <a:r>
              <a:rPr dirty="0" sz="2800" spc="-50">
                <a:latin typeface="Calibri"/>
                <a:cs typeface="Calibri"/>
              </a:rPr>
              <a:t>w</a:t>
            </a:r>
            <a:r>
              <a:rPr dirty="0" sz="2800" spc="-50">
                <a:latin typeface="Times New Roman"/>
                <a:cs typeface="Times New Roman"/>
              </a:rPr>
              <a:t> </a:t>
            </a:r>
            <a:r>
              <a:rPr dirty="0" sz="2800" spc="-25">
                <a:latin typeface="Calibri"/>
                <a:cs typeface="Calibri"/>
              </a:rPr>
              <a:t>ra</a:t>
            </a:r>
            <a:r>
              <a:rPr dirty="0" sz="2800" spc="-25">
                <a:latin typeface="Times New Roman"/>
                <a:cs typeface="Times New Roman"/>
              </a:rPr>
              <a:t> </a:t>
            </a:r>
            <a:r>
              <a:rPr dirty="0" sz="2800" spc="-45">
                <a:latin typeface="Calibri"/>
                <a:cs typeface="Calibri"/>
              </a:rPr>
              <a:t>EC</a:t>
            </a:r>
            <a:endParaRPr sz="2800">
              <a:latin typeface="Calibri"/>
              <a:cs typeface="Calibri"/>
            </a:endParaRPr>
          </a:p>
          <a:p>
            <a:pPr marL="12700" marR="46355">
              <a:lnSpc>
                <a:spcPct val="100000"/>
              </a:lnSpc>
            </a:pPr>
            <a:r>
              <a:rPr dirty="0" sz="2800" spc="-25">
                <a:latin typeface="Calibri"/>
                <a:cs typeface="Calibri"/>
              </a:rPr>
              <a:t>re</a:t>
            </a:r>
            <a:r>
              <a:rPr dirty="0" sz="2800" spc="-25">
                <a:latin typeface="Times New Roman"/>
                <a:cs typeface="Times New Roman"/>
              </a:rPr>
              <a:t> </a:t>
            </a:r>
            <a:r>
              <a:rPr dirty="0" sz="2800" spc="-40">
                <a:latin typeface="Calibri"/>
                <a:cs typeface="Calibri"/>
              </a:rPr>
              <a:t>ca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484548" y="1417612"/>
            <a:ext cx="7886065" cy="36518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>
              <a:lnSpc>
                <a:spcPts val="2660"/>
              </a:lnSpc>
            </a:pPr>
            <a:r>
              <a:rPr dirty="0" sz="2800">
                <a:latin typeface="Calibri"/>
                <a:cs typeface="Calibri"/>
              </a:rPr>
              <a:t>ue</a:t>
            </a:r>
            <a:r>
              <a:rPr dirty="0" sz="2800" spc="475">
                <a:latin typeface="Times New Roman"/>
                <a:cs typeface="Times New Roman"/>
              </a:rPr>
              <a:t> </a:t>
            </a:r>
            <a:r>
              <a:rPr dirty="0" sz="2800">
                <a:latin typeface="Calibri"/>
                <a:cs typeface="Calibri"/>
              </a:rPr>
              <a:t>to</a:t>
            </a:r>
            <a:r>
              <a:rPr dirty="0" sz="2800" spc="480">
                <a:latin typeface="Times New Roman"/>
                <a:cs typeface="Times New Roman"/>
              </a:rPr>
              <a:t> </a:t>
            </a:r>
            <a:r>
              <a:rPr dirty="0" sz="2800">
                <a:latin typeface="Calibri"/>
                <a:cs typeface="Calibri"/>
              </a:rPr>
              <a:t>the</a:t>
            </a:r>
            <a:r>
              <a:rPr dirty="0" sz="2800" spc="480">
                <a:latin typeface="Times New Roman"/>
                <a:cs typeface="Times New Roman"/>
              </a:rPr>
              <a:t> </a:t>
            </a:r>
            <a:r>
              <a:rPr dirty="0" sz="2800" b="1">
                <a:latin typeface="Calibri"/>
                <a:cs typeface="Calibri"/>
              </a:rPr>
              <a:t>impact</a:t>
            </a:r>
            <a:r>
              <a:rPr dirty="0" sz="2800" spc="490">
                <a:latin typeface="Times New Roman"/>
                <a:cs typeface="Times New Roman"/>
              </a:rPr>
              <a:t> </a:t>
            </a:r>
            <a:r>
              <a:rPr dirty="0" sz="2800" b="1">
                <a:latin typeface="Calibri"/>
                <a:cs typeface="Calibri"/>
              </a:rPr>
              <a:t>of</a:t>
            </a:r>
            <a:r>
              <a:rPr dirty="0" sz="2800" spc="480">
                <a:latin typeface="Times New Roman"/>
                <a:cs typeface="Times New Roman"/>
              </a:rPr>
              <a:t> </a:t>
            </a:r>
            <a:r>
              <a:rPr dirty="0" sz="2800" b="1">
                <a:latin typeface="Calibri"/>
                <a:cs typeface="Calibri"/>
              </a:rPr>
              <a:t>the</a:t>
            </a:r>
            <a:r>
              <a:rPr dirty="0" sz="2800" spc="490">
                <a:latin typeface="Times New Roman"/>
                <a:cs typeface="Times New Roman"/>
              </a:rPr>
              <a:t> </a:t>
            </a:r>
            <a:r>
              <a:rPr dirty="0" sz="2800" spc="-20" b="1">
                <a:latin typeface="Calibri"/>
                <a:cs typeface="Calibri"/>
              </a:rPr>
              <a:t>COVID-</a:t>
            </a:r>
            <a:r>
              <a:rPr dirty="0" sz="2800" b="1">
                <a:latin typeface="Calibri"/>
                <a:cs typeface="Calibri"/>
              </a:rPr>
              <a:t>19</a:t>
            </a:r>
            <a:r>
              <a:rPr dirty="0" sz="2800" spc="495">
                <a:latin typeface="Times New Roman"/>
                <a:cs typeface="Times New Roman"/>
              </a:rPr>
              <a:t> </a:t>
            </a:r>
            <a:r>
              <a:rPr dirty="0" sz="2800" b="1">
                <a:latin typeface="Calibri"/>
                <a:cs typeface="Calibri"/>
              </a:rPr>
              <a:t>pandemic</a:t>
            </a:r>
            <a:r>
              <a:rPr dirty="0" sz="2800">
                <a:latin typeface="Calibri"/>
                <a:cs typeface="Calibri"/>
              </a:rPr>
              <a:t>,</a:t>
            </a:r>
            <a:r>
              <a:rPr dirty="0" sz="2800" spc="484">
                <a:latin typeface="Times New Roman"/>
                <a:cs typeface="Times New Roman"/>
              </a:rPr>
              <a:t> </a:t>
            </a:r>
            <a:r>
              <a:rPr dirty="0" sz="2800">
                <a:latin typeface="Calibri"/>
                <a:cs typeface="Calibri"/>
              </a:rPr>
              <a:t>the</a:t>
            </a:r>
            <a:r>
              <a:rPr dirty="0" sz="2800" spc="484">
                <a:latin typeface="Times New Roman"/>
                <a:cs typeface="Times New Roman"/>
              </a:rPr>
              <a:t> </a:t>
            </a:r>
            <a:r>
              <a:rPr dirty="0" sz="2800" spc="-50">
                <a:latin typeface="Calibri"/>
                <a:cs typeface="Calibri"/>
              </a:rPr>
              <a:t>t</a:t>
            </a:r>
            <a:endParaRPr sz="2800">
              <a:latin typeface="Calibri"/>
              <a:cs typeface="Calibri"/>
            </a:endParaRPr>
          </a:p>
          <a:p>
            <a:pPr algn="just" marL="67945" marR="52069" indent="-37465">
              <a:lnSpc>
                <a:spcPct val="100000"/>
              </a:lnSpc>
            </a:pPr>
            <a:r>
              <a:rPr dirty="0" sz="2800">
                <a:latin typeface="Calibri"/>
                <a:cs typeface="Calibri"/>
              </a:rPr>
              <a:t>as</a:t>
            </a:r>
            <a:r>
              <a:rPr dirty="0" sz="2800" spc="270">
                <a:latin typeface="Times New Roman"/>
                <a:cs typeface="Times New Roman"/>
              </a:rPr>
              <a:t>  </a:t>
            </a:r>
            <a:r>
              <a:rPr dirty="0" sz="2800">
                <a:latin typeface="Calibri"/>
                <a:cs typeface="Calibri"/>
              </a:rPr>
              <a:t>stopped</a:t>
            </a:r>
            <a:r>
              <a:rPr dirty="0" sz="2800" spc="280">
                <a:latin typeface="Times New Roman"/>
                <a:cs typeface="Times New Roman"/>
              </a:rPr>
              <a:t>  </a:t>
            </a:r>
            <a:r>
              <a:rPr dirty="0" sz="2800">
                <a:latin typeface="Calibri"/>
                <a:cs typeface="Calibri"/>
              </a:rPr>
              <a:t>before</a:t>
            </a:r>
            <a:r>
              <a:rPr dirty="0" sz="2800" spc="265">
                <a:latin typeface="Times New Roman"/>
                <a:cs typeface="Times New Roman"/>
              </a:rPr>
              <a:t>  </a:t>
            </a:r>
            <a:r>
              <a:rPr dirty="0" sz="2800">
                <a:latin typeface="Calibri"/>
                <a:cs typeface="Calibri"/>
              </a:rPr>
              <a:t>completion</a:t>
            </a:r>
            <a:r>
              <a:rPr dirty="0" sz="2800" spc="270">
                <a:latin typeface="Times New Roman"/>
                <a:cs typeface="Times New Roman"/>
              </a:rPr>
              <a:t>  </a:t>
            </a:r>
            <a:r>
              <a:rPr dirty="0" sz="2800">
                <a:latin typeface="Calibri"/>
                <a:cs typeface="Calibri"/>
              </a:rPr>
              <a:t>of</a:t>
            </a:r>
            <a:r>
              <a:rPr dirty="0" sz="2800" spc="275">
                <a:latin typeface="Times New Roman"/>
                <a:cs typeface="Times New Roman"/>
              </a:rPr>
              <a:t>  </a:t>
            </a:r>
            <a:r>
              <a:rPr dirty="0" sz="2800">
                <a:latin typeface="Calibri"/>
                <a:cs typeface="Calibri"/>
              </a:rPr>
              <a:t>recruitment</a:t>
            </a:r>
            <a:r>
              <a:rPr dirty="0" sz="2800" spc="270">
                <a:latin typeface="Times New Roman"/>
                <a:cs typeface="Times New Roman"/>
              </a:rPr>
              <a:t>  </a:t>
            </a:r>
            <a:r>
              <a:rPr dirty="0" sz="2800" spc="-50">
                <a:latin typeface="Calibri"/>
                <a:cs typeface="Calibri"/>
              </a:rPr>
              <a:t>a</a:t>
            </a:r>
            <a:r>
              <a:rPr dirty="0" sz="2800" spc="-50">
                <a:latin typeface="Times New Roman"/>
                <a:cs typeface="Times New Roman"/>
              </a:rPr>
              <a:t> </a:t>
            </a:r>
            <a:r>
              <a:rPr dirty="0" sz="2800">
                <a:latin typeface="Calibri"/>
                <a:cs typeface="Calibri"/>
              </a:rPr>
              <a:t>ndomisation</a:t>
            </a:r>
            <a:r>
              <a:rPr dirty="0" sz="2800" spc="110">
                <a:latin typeface="Times New Roman"/>
                <a:cs typeface="Times New Roman"/>
              </a:rPr>
              <a:t> </a:t>
            </a:r>
            <a:r>
              <a:rPr dirty="0" sz="2800">
                <a:latin typeface="Calibri"/>
                <a:cs typeface="Calibri"/>
              </a:rPr>
              <a:t>of</a:t>
            </a:r>
            <a:r>
              <a:rPr dirty="0" sz="2800" spc="110">
                <a:latin typeface="Times New Roman"/>
                <a:cs typeface="Times New Roman"/>
              </a:rPr>
              <a:t> </a:t>
            </a:r>
            <a:r>
              <a:rPr dirty="0" sz="2800" b="1">
                <a:latin typeface="Calibri"/>
                <a:cs typeface="Calibri"/>
              </a:rPr>
              <a:t>35</a:t>
            </a:r>
            <a:r>
              <a:rPr dirty="0" sz="2800" spc="125">
                <a:latin typeface="Times New Roman"/>
                <a:cs typeface="Times New Roman"/>
              </a:rPr>
              <a:t> </a:t>
            </a:r>
            <a:r>
              <a:rPr dirty="0" sz="2800" b="1">
                <a:latin typeface="Calibri"/>
                <a:cs typeface="Calibri"/>
              </a:rPr>
              <a:t>patients</a:t>
            </a:r>
            <a:r>
              <a:rPr dirty="0" sz="2800" spc="114">
                <a:latin typeface="Times New Roman"/>
                <a:cs typeface="Times New Roman"/>
              </a:rPr>
              <a:t> </a:t>
            </a:r>
            <a:r>
              <a:rPr dirty="0" sz="2800">
                <a:latin typeface="Calibri"/>
                <a:cs typeface="Calibri"/>
              </a:rPr>
              <a:t>(Standard</a:t>
            </a:r>
            <a:r>
              <a:rPr dirty="0" sz="2800" spc="125">
                <a:latin typeface="Times New Roman"/>
                <a:cs typeface="Times New Roman"/>
              </a:rPr>
              <a:t> </a:t>
            </a:r>
            <a:r>
              <a:rPr dirty="0" sz="2800">
                <a:latin typeface="Calibri"/>
                <a:cs typeface="Calibri"/>
              </a:rPr>
              <a:t>therapy</a:t>
            </a:r>
            <a:r>
              <a:rPr dirty="0" sz="2800" spc="105">
                <a:latin typeface="Times New Roman"/>
                <a:cs typeface="Times New Roman"/>
              </a:rPr>
              <a:t> </a:t>
            </a:r>
            <a:r>
              <a:rPr dirty="0" sz="2800" spc="-10">
                <a:latin typeface="Calibri"/>
                <a:cs typeface="Calibri"/>
              </a:rPr>
              <a:t>n=18,</a:t>
            </a:r>
            <a:r>
              <a:rPr dirty="0" sz="2800" spc="-10">
                <a:latin typeface="Times New Roman"/>
                <a:cs typeface="Times New Roman"/>
              </a:rPr>
              <a:t> </a:t>
            </a:r>
            <a:r>
              <a:rPr dirty="0" sz="2800">
                <a:latin typeface="Calibri"/>
                <a:cs typeface="Calibri"/>
              </a:rPr>
              <a:t>MO</a:t>
            </a:r>
            <a:r>
              <a:rPr dirty="0" sz="2800" spc="125">
                <a:latin typeface="Times New Roman"/>
                <a:cs typeface="Times New Roman"/>
              </a:rPr>
              <a:t> </a:t>
            </a:r>
            <a:r>
              <a:rPr dirty="0" sz="2800">
                <a:latin typeface="Calibri"/>
                <a:cs typeface="Calibri"/>
              </a:rPr>
              <a:t>n=17),</a:t>
            </a:r>
            <a:r>
              <a:rPr dirty="0" sz="2800" spc="170">
                <a:latin typeface="Times New Roman"/>
                <a:cs typeface="Times New Roman"/>
              </a:rPr>
              <a:t> </a:t>
            </a:r>
            <a:r>
              <a:rPr dirty="0" sz="2800">
                <a:latin typeface="Calibri"/>
                <a:cs typeface="Calibri"/>
              </a:rPr>
              <a:t>which</a:t>
            </a:r>
            <a:r>
              <a:rPr dirty="0" sz="2800" spc="150">
                <a:latin typeface="Times New Roman"/>
                <a:cs typeface="Times New Roman"/>
              </a:rPr>
              <a:t> </a:t>
            </a:r>
            <a:r>
              <a:rPr dirty="0" sz="2800">
                <a:latin typeface="Calibri"/>
                <a:cs typeface="Calibri"/>
              </a:rPr>
              <a:t>is</a:t>
            </a:r>
            <a:r>
              <a:rPr dirty="0" sz="2800" spc="145">
                <a:latin typeface="Times New Roman"/>
                <a:cs typeface="Times New Roman"/>
              </a:rPr>
              <a:t> </a:t>
            </a:r>
            <a:r>
              <a:rPr dirty="0" sz="2800">
                <a:latin typeface="Calibri"/>
                <a:cs typeface="Calibri"/>
              </a:rPr>
              <a:t>less</a:t>
            </a:r>
            <a:r>
              <a:rPr dirty="0" sz="2800" spc="145">
                <a:latin typeface="Times New Roman"/>
                <a:cs typeface="Times New Roman"/>
              </a:rPr>
              <a:t> </a:t>
            </a:r>
            <a:r>
              <a:rPr dirty="0" sz="2800">
                <a:latin typeface="Calibri"/>
                <a:cs typeface="Calibri"/>
              </a:rPr>
              <a:t>than</a:t>
            </a:r>
            <a:r>
              <a:rPr dirty="0" sz="2800" spc="150">
                <a:latin typeface="Times New Roman"/>
                <a:cs typeface="Times New Roman"/>
              </a:rPr>
              <a:t> </a:t>
            </a:r>
            <a:r>
              <a:rPr dirty="0" sz="2800">
                <a:latin typeface="Calibri"/>
                <a:cs typeface="Calibri"/>
              </a:rPr>
              <a:t>10%</a:t>
            </a:r>
            <a:r>
              <a:rPr dirty="0" sz="2800" spc="155">
                <a:latin typeface="Times New Roman"/>
                <a:cs typeface="Times New Roman"/>
              </a:rPr>
              <a:t> </a:t>
            </a:r>
            <a:r>
              <a:rPr dirty="0" sz="2800">
                <a:latin typeface="Calibri"/>
                <a:cs typeface="Calibri"/>
              </a:rPr>
              <a:t>of</a:t>
            </a:r>
            <a:r>
              <a:rPr dirty="0" sz="2800" spc="140">
                <a:latin typeface="Times New Roman"/>
                <a:cs typeface="Times New Roman"/>
              </a:rPr>
              <a:t> </a:t>
            </a:r>
            <a:r>
              <a:rPr dirty="0" sz="2800">
                <a:latin typeface="Calibri"/>
                <a:cs typeface="Calibri"/>
              </a:rPr>
              <a:t>the</a:t>
            </a:r>
            <a:r>
              <a:rPr dirty="0" sz="2800" spc="140">
                <a:latin typeface="Times New Roman"/>
                <a:cs typeface="Times New Roman"/>
              </a:rPr>
              <a:t> </a:t>
            </a:r>
            <a:r>
              <a:rPr dirty="0" sz="2800">
                <a:latin typeface="Calibri"/>
                <a:cs typeface="Calibri"/>
              </a:rPr>
              <a:t>initial</a:t>
            </a:r>
            <a:r>
              <a:rPr dirty="0" sz="2800" spc="135">
                <a:latin typeface="Times New Roman"/>
                <a:cs typeface="Times New Roman"/>
              </a:rPr>
              <a:t> </a:t>
            </a:r>
            <a:r>
              <a:rPr dirty="0" sz="2800" spc="-20">
                <a:latin typeface="Calibri"/>
                <a:cs typeface="Calibri"/>
              </a:rPr>
              <a:t>plan</a:t>
            </a:r>
            <a:r>
              <a:rPr dirty="0" sz="2800" spc="-20">
                <a:latin typeface="Times New Roman"/>
                <a:cs typeface="Times New Roman"/>
              </a:rPr>
              <a:t> </a:t>
            </a:r>
            <a:r>
              <a:rPr dirty="0" sz="2800">
                <a:latin typeface="Calibri"/>
                <a:cs typeface="Calibri"/>
              </a:rPr>
              <a:t>cruitment</a:t>
            </a:r>
            <a:r>
              <a:rPr dirty="0" sz="2800" spc="140">
                <a:latin typeface="Times New Roman"/>
                <a:cs typeface="Times New Roman"/>
              </a:rPr>
              <a:t> </a:t>
            </a:r>
            <a:r>
              <a:rPr dirty="0" sz="2800">
                <a:latin typeface="Calibri"/>
                <a:cs typeface="Calibri"/>
              </a:rPr>
              <a:t>(n=428).</a:t>
            </a:r>
            <a:r>
              <a:rPr dirty="0" sz="2800" spc="200">
                <a:latin typeface="Times New Roman"/>
                <a:cs typeface="Times New Roman"/>
              </a:rPr>
              <a:t> </a:t>
            </a:r>
            <a:r>
              <a:rPr dirty="0" sz="2800">
                <a:latin typeface="Calibri"/>
                <a:cs typeface="Calibri"/>
              </a:rPr>
              <a:t>As</a:t>
            </a:r>
            <a:r>
              <a:rPr dirty="0" sz="2800" spc="170">
                <a:latin typeface="Times New Roman"/>
                <a:cs typeface="Times New Roman"/>
              </a:rPr>
              <a:t> </a:t>
            </a:r>
            <a:r>
              <a:rPr dirty="0" sz="2800">
                <a:latin typeface="Calibri"/>
                <a:cs typeface="Calibri"/>
              </a:rPr>
              <a:t>a</a:t>
            </a:r>
            <a:r>
              <a:rPr dirty="0" sz="2800" spc="160">
                <a:latin typeface="Times New Roman"/>
                <a:cs typeface="Times New Roman"/>
              </a:rPr>
              <a:t> </a:t>
            </a:r>
            <a:r>
              <a:rPr dirty="0" sz="2800">
                <a:latin typeface="Calibri"/>
                <a:cs typeface="Calibri"/>
              </a:rPr>
              <a:t>result,</a:t>
            </a:r>
            <a:r>
              <a:rPr dirty="0" sz="2800" spc="165">
                <a:latin typeface="Times New Roman"/>
                <a:cs typeface="Times New Roman"/>
              </a:rPr>
              <a:t> </a:t>
            </a:r>
            <a:r>
              <a:rPr dirty="0" sz="2800">
                <a:latin typeface="Calibri"/>
                <a:cs typeface="Calibri"/>
              </a:rPr>
              <a:t>no</a:t>
            </a:r>
            <a:r>
              <a:rPr dirty="0" sz="2800" spc="175">
                <a:latin typeface="Times New Roman"/>
                <a:cs typeface="Times New Roman"/>
              </a:rPr>
              <a:t> </a:t>
            </a:r>
            <a:r>
              <a:rPr dirty="0" sz="2800">
                <a:latin typeface="Calibri"/>
                <a:cs typeface="Calibri"/>
              </a:rPr>
              <a:t>definitive</a:t>
            </a:r>
            <a:r>
              <a:rPr dirty="0" sz="2800" spc="130">
                <a:latin typeface="Times New Roman"/>
                <a:cs typeface="Times New Roman"/>
              </a:rPr>
              <a:t> </a:t>
            </a:r>
            <a:r>
              <a:rPr dirty="0" sz="2800" spc="-10">
                <a:latin typeface="Calibri"/>
                <a:cs typeface="Calibri"/>
              </a:rPr>
              <a:t>conclusi</a:t>
            </a:r>
            <a:r>
              <a:rPr dirty="0" sz="2800" spc="-10">
                <a:latin typeface="Times New Roman"/>
                <a:cs typeface="Times New Roman"/>
              </a:rPr>
              <a:t> </a:t>
            </a:r>
            <a:r>
              <a:rPr dirty="0" sz="2800">
                <a:latin typeface="Calibri"/>
                <a:cs typeface="Calibri"/>
              </a:rPr>
              <a:t>n</a:t>
            </a:r>
            <a:r>
              <a:rPr dirty="0" sz="2800" spc="-105">
                <a:latin typeface="Times New Roman"/>
                <a:cs typeface="Times New Roman"/>
              </a:rPr>
              <a:t> </a:t>
            </a:r>
            <a:r>
              <a:rPr dirty="0" sz="2800">
                <a:latin typeface="Calibri"/>
                <a:cs typeface="Calibri"/>
              </a:rPr>
              <a:t>be</a:t>
            </a:r>
            <a:r>
              <a:rPr dirty="0" sz="2800" spc="-95">
                <a:latin typeface="Times New Roman"/>
                <a:cs typeface="Times New Roman"/>
              </a:rPr>
              <a:t> </a:t>
            </a:r>
            <a:r>
              <a:rPr dirty="0" sz="2800">
                <a:latin typeface="Calibri"/>
                <a:cs typeface="Calibri"/>
              </a:rPr>
              <a:t>drawn</a:t>
            </a:r>
            <a:r>
              <a:rPr dirty="0" sz="2800" spc="-95">
                <a:latin typeface="Times New Roman"/>
                <a:cs typeface="Times New Roman"/>
              </a:rPr>
              <a:t> </a:t>
            </a:r>
            <a:r>
              <a:rPr dirty="0" sz="2800">
                <a:latin typeface="Calibri"/>
                <a:cs typeface="Calibri"/>
              </a:rPr>
              <a:t>from</a:t>
            </a:r>
            <a:r>
              <a:rPr dirty="0" sz="2800" spc="-95">
                <a:latin typeface="Times New Roman"/>
                <a:cs typeface="Times New Roman"/>
              </a:rPr>
              <a:t> </a:t>
            </a:r>
            <a:r>
              <a:rPr dirty="0" sz="2800">
                <a:latin typeface="Calibri"/>
                <a:cs typeface="Calibri"/>
              </a:rPr>
              <a:t>these</a:t>
            </a:r>
            <a:r>
              <a:rPr dirty="0" sz="2800" spc="-95">
                <a:latin typeface="Times New Roman"/>
                <a:cs typeface="Times New Roman"/>
              </a:rPr>
              <a:t> </a:t>
            </a:r>
            <a:r>
              <a:rPr dirty="0" sz="2800" spc="-10">
                <a:latin typeface="Calibri"/>
                <a:cs typeface="Calibri"/>
              </a:rPr>
              <a:t>data.</a:t>
            </a:r>
            <a:endParaRPr sz="28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2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3350">
              <a:latin typeface="Calibri"/>
              <a:cs typeface="Calibri"/>
            </a:endParaRPr>
          </a:p>
          <a:p>
            <a:pPr algn="ctr" marL="227965">
              <a:lnSpc>
                <a:spcPct val="100000"/>
              </a:lnSpc>
              <a:spcBef>
                <a:spcPts val="5"/>
              </a:spcBef>
            </a:pPr>
            <a:r>
              <a:rPr dirty="0" sz="1400" spc="-10">
                <a:solidFill>
                  <a:srgbClr val="FFFFFF"/>
                </a:solidFill>
                <a:latin typeface="Calibri Light"/>
                <a:cs typeface="Calibri Light"/>
              </a:rPr>
              <a:t>EuroPCR.com</a:t>
            </a:r>
            <a:endParaRPr sz="1400">
              <a:latin typeface="Calibri Light"/>
              <a:cs typeface="Calibri Light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What</a:t>
            </a:r>
            <a:r>
              <a:rPr dirty="0" spc="-95">
                <a:latin typeface="Times New Roman"/>
                <a:cs typeface="Times New Roman"/>
              </a:rPr>
              <a:t> </a:t>
            </a:r>
            <a:r>
              <a:rPr dirty="0"/>
              <a:t>are</a:t>
            </a:r>
            <a:r>
              <a:rPr dirty="0" spc="-90">
                <a:latin typeface="Times New Roman"/>
                <a:cs typeface="Times New Roman"/>
              </a:rPr>
              <a:t> </a:t>
            </a:r>
            <a:r>
              <a:rPr dirty="0"/>
              <a:t>the</a:t>
            </a:r>
            <a:r>
              <a:rPr dirty="0" spc="-90">
                <a:latin typeface="Times New Roman"/>
                <a:cs typeface="Times New Roman"/>
              </a:rPr>
              <a:t> </a:t>
            </a:r>
            <a:r>
              <a:rPr dirty="0"/>
              <a:t>essential</a:t>
            </a:r>
            <a:r>
              <a:rPr dirty="0" spc="-90">
                <a:latin typeface="Times New Roman"/>
                <a:cs typeface="Times New Roman"/>
              </a:rPr>
              <a:t> </a:t>
            </a:r>
            <a:r>
              <a:rPr dirty="0" spc="-10"/>
              <a:t>results?</a:t>
            </a:r>
          </a:p>
        </p:txBody>
      </p:sp>
      <p:pic>
        <p:nvPicPr>
          <p:cNvPr id="6" name="object 6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46100" y="977898"/>
            <a:ext cx="7791564" cy="4121188"/>
          </a:xfrm>
          <a:prstGeom prst="rect">
            <a:avLst/>
          </a:prstGeom>
        </p:spPr>
      </p:pic>
      <p:sp>
        <p:nvSpPr>
          <p:cNvPr id="7" name="object 7" descr=""/>
          <p:cNvSpPr txBox="1"/>
          <p:nvPr/>
        </p:nvSpPr>
        <p:spPr>
          <a:xfrm>
            <a:off x="2817583" y="644702"/>
            <a:ext cx="4007485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10" b="1">
                <a:solidFill>
                  <a:srgbClr val="C00000"/>
                </a:solidFill>
                <a:latin typeface="Calibri"/>
                <a:cs typeface="Calibri"/>
              </a:rPr>
              <a:t>All-</a:t>
            </a:r>
            <a:r>
              <a:rPr dirty="0" sz="2400" b="1">
                <a:solidFill>
                  <a:srgbClr val="C00000"/>
                </a:solidFill>
                <a:latin typeface="Calibri"/>
                <a:cs typeface="Calibri"/>
              </a:rPr>
              <a:t>cause</a:t>
            </a:r>
            <a:r>
              <a:rPr dirty="0" sz="2400" spc="-85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dirty="0" sz="2400" b="1">
                <a:solidFill>
                  <a:srgbClr val="C00000"/>
                </a:solidFill>
                <a:latin typeface="Calibri"/>
                <a:cs typeface="Calibri"/>
              </a:rPr>
              <a:t>Mortality</a:t>
            </a:r>
            <a:r>
              <a:rPr dirty="0" sz="2400" spc="-7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dirty="0" sz="2400" b="1">
                <a:solidFill>
                  <a:srgbClr val="C00000"/>
                </a:solidFill>
                <a:latin typeface="Calibri"/>
                <a:cs typeface="Calibri"/>
              </a:rPr>
              <a:t>at</a:t>
            </a:r>
            <a:r>
              <a:rPr dirty="0" sz="2400" spc="-75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dirty="0" sz="2400" b="1">
                <a:solidFill>
                  <a:srgbClr val="C00000"/>
                </a:solidFill>
                <a:latin typeface="Calibri"/>
                <a:cs typeface="Calibri"/>
              </a:rPr>
              <a:t>30</a:t>
            </a:r>
            <a:r>
              <a:rPr dirty="0" sz="2400" spc="-7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dirty="0" sz="2400" b="1">
                <a:solidFill>
                  <a:srgbClr val="C00000"/>
                </a:solidFill>
                <a:latin typeface="Calibri"/>
                <a:cs typeface="Calibri"/>
              </a:rPr>
              <a:t>d</a:t>
            </a:r>
            <a:r>
              <a:rPr dirty="0" sz="2400" spc="-7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dirty="0" sz="2400" spc="-10" b="1">
                <a:solidFill>
                  <a:srgbClr val="C00000"/>
                </a:solidFill>
                <a:latin typeface="Calibri"/>
                <a:cs typeface="Calibri"/>
              </a:rPr>
              <a:t>(ITT)</a:t>
            </a:r>
            <a:endParaRPr sz="2400">
              <a:latin typeface="Calibri"/>
              <a:cs typeface="Calibri"/>
            </a:endParaRPr>
          </a:p>
        </p:txBody>
      </p:sp>
      <p:pic>
        <p:nvPicPr>
          <p:cNvPr id="8" name="object 8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96900" y="774705"/>
            <a:ext cx="1483550" cy="647999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What</a:t>
            </a:r>
            <a:r>
              <a:rPr dirty="0" spc="-95">
                <a:latin typeface="Times New Roman"/>
                <a:cs typeface="Times New Roman"/>
              </a:rPr>
              <a:t> </a:t>
            </a:r>
            <a:r>
              <a:rPr dirty="0"/>
              <a:t>are</a:t>
            </a:r>
            <a:r>
              <a:rPr dirty="0" spc="-90">
                <a:latin typeface="Times New Roman"/>
                <a:cs typeface="Times New Roman"/>
              </a:rPr>
              <a:t> </a:t>
            </a:r>
            <a:r>
              <a:rPr dirty="0"/>
              <a:t>the</a:t>
            </a:r>
            <a:r>
              <a:rPr dirty="0" spc="-90">
                <a:latin typeface="Times New Roman"/>
                <a:cs typeface="Times New Roman"/>
              </a:rPr>
              <a:t> </a:t>
            </a:r>
            <a:r>
              <a:rPr dirty="0"/>
              <a:t>essential</a:t>
            </a:r>
            <a:r>
              <a:rPr dirty="0" spc="-90">
                <a:latin typeface="Times New Roman"/>
                <a:cs typeface="Times New Roman"/>
              </a:rPr>
              <a:t> </a:t>
            </a:r>
            <a:r>
              <a:rPr dirty="0" spc="-10"/>
              <a:t>results?</a:t>
            </a:r>
          </a:p>
        </p:txBody>
      </p:sp>
      <p:grpSp>
        <p:nvGrpSpPr>
          <p:cNvPr id="3" name="object 3" descr=""/>
          <p:cNvGrpSpPr/>
          <p:nvPr/>
        </p:nvGrpSpPr>
        <p:grpSpPr>
          <a:xfrm>
            <a:off x="1220336" y="847547"/>
            <a:ext cx="7098030" cy="3396615"/>
            <a:chOff x="1220336" y="847547"/>
            <a:chExt cx="7098030" cy="3396615"/>
          </a:xfrm>
        </p:grpSpPr>
        <p:sp>
          <p:nvSpPr>
            <p:cNvPr id="4" name="object 4" descr=""/>
            <p:cNvSpPr/>
            <p:nvPr/>
          </p:nvSpPr>
          <p:spPr>
            <a:xfrm>
              <a:off x="1225099" y="3815511"/>
              <a:ext cx="626745" cy="0"/>
            </a:xfrm>
            <a:custGeom>
              <a:avLst/>
              <a:gdLst/>
              <a:ahLst/>
              <a:cxnLst/>
              <a:rect l="l" t="t" r="r" b="b"/>
              <a:pathLst>
                <a:path w="626744" h="0">
                  <a:moveTo>
                    <a:pt x="0" y="0"/>
                  </a:moveTo>
                  <a:lnTo>
                    <a:pt x="290048" y="0"/>
                  </a:lnTo>
                </a:path>
                <a:path w="626744" h="0">
                  <a:moveTo>
                    <a:pt x="554932" y="0"/>
                  </a:moveTo>
                  <a:lnTo>
                    <a:pt x="626446" y="0"/>
                  </a:lnTo>
                </a:path>
              </a:pathLst>
            </a:custGeom>
            <a:ln w="9525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1225099" y="3392195"/>
              <a:ext cx="626745" cy="0"/>
            </a:xfrm>
            <a:custGeom>
              <a:avLst/>
              <a:gdLst/>
              <a:ahLst/>
              <a:cxnLst/>
              <a:rect l="l" t="t" r="r" b="b"/>
              <a:pathLst>
                <a:path w="626744" h="0">
                  <a:moveTo>
                    <a:pt x="0" y="0"/>
                  </a:moveTo>
                  <a:lnTo>
                    <a:pt x="290048" y="0"/>
                  </a:lnTo>
                </a:path>
                <a:path w="626744" h="0">
                  <a:moveTo>
                    <a:pt x="554932" y="0"/>
                  </a:moveTo>
                  <a:lnTo>
                    <a:pt x="626446" y="0"/>
                  </a:lnTo>
                </a:path>
              </a:pathLst>
            </a:custGeom>
            <a:ln w="9525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 descr=""/>
            <p:cNvSpPr/>
            <p:nvPr/>
          </p:nvSpPr>
          <p:spPr>
            <a:xfrm>
              <a:off x="1225099" y="2968891"/>
              <a:ext cx="626745" cy="0"/>
            </a:xfrm>
            <a:custGeom>
              <a:avLst/>
              <a:gdLst/>
              <a:ahLst/>
              <a:cxnLst/>
              <a:rect l="l" t="t" r="r" b="b"/>
              <a:pathLst>
                <a:path w="626744" h="0">
                  <a:moveTo>
                    <a:pt x="0" y="0"/>
                  </a:moveTo>
                  <a:lnTo>
                    <a:pt x="290048" y="0"/>
                  </a:lnTo>
                </a:path>
                <a:path w="626744" h="0">
                  <a:moveTo>
                    <a:pt x="554932" y="0"/>
                  </a:moveTo>
                  <a:lnTo>
                    <a:pt x="626446" y="0"/>
                  </a:lnTo>
                </a:path>
              </a:pathLst>
            </a:custGeom>
            <a:ln w="9525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 descr=""/>
            <p:cNvSpPr/>
            <p:nvPr/>
          </p:nvSpPr>
          <p:spPr>
            <a:xfrm>
              <a:off x="1225099" y="2545575"/>
              <a:ext cx="626745" cy="0"/>
            </a:xfrm>
            <a:custGeom>
              <a:avLst/>
              <a:gdLst/>
              <a:ahLst/>
              <a:cxnLst/>
              <a:rect l="l" t="t" r="r" b="b"/>
              <a:pathLst>
                <a:path w="626744" h="0">
                  <a:moveTo>
                    <a:pt x="0" y="0"/>
                  </a:moveTo>
                  <a:lnTo>
                    <a:pt x="290048" y="0"/>
                  </a:lnTo>
                </a:path>
                <a:path w="626744" h="0">
                  <a:moveTo>
                    <a:pt x="554932" y="0"/>
                  </a:moveTo>
                  <a:lnTo>
                    <a:pt x="626446" y="0"/>
                  </a:lnTo>
                </a:path>
              </a:pathLst>
            </a:custGeom>
            <a:ln w="9525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1225099" y="2122258"/>
              <a:ext cx="290195" cy="0"/>
            </a:xfrm>
            <a:custGeom>
              <a:avLst/>
              <a:gdLst/>
              <a:ahLst/>
              <a:cxnLst/>
              <a:rect l="l" t="t" r="r" b="b"/>
              <a:pathLst>
                <a:path w="290194" h="0">
                  <a:moveTo>
                    <a:pt x="0" y="0"/>
                  </a:moveTo>
                  <a:lnTo>
                    <a:pt x="290048" y="0"/>
                  </a:lnTo>
                </a:path>
              </a:pathLst>
            </a:custGeom>
            <a:ln w="9525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 descr=""/>
            <p:cNvSpPr/>
            <p:nvPr/>
          </p:nvSpPr>
          <p:spPr>
            <a:xfrm>
              <a:off x="1780031" y="2119877"/>
              <a:ext cx="6533515" cy="5080"/>
            </a:xfrm>
            <a:custGeom>
              <a:avLst/>
              <a:gdLst/>
              <a:ahLst/>
              <a:cxnLst/>
              <a:rect l="l" t="t" r="r" b="b"/>
              <a:pathLst>
                <a:path w="6533515" h="5080">
                  <a:moveTo>
                    <a:pt x="0" y="4762"/>
                  </a:moveTo>
                  <a:lnTo>
                    <a:pt x="6533362" y="4762"/>
                  </a:lnTo>
                </a:path>
                <a:path w="6533515" h="5080">
                  <a:moveTo>
                    <a:pt x="0" y="0"/>
                  </a:moveTo>
                  <a:lnTo>
                    <a:pt x="6533362" y="0"/>
                  </a:lnTo>
                </a:path>
              </a:pathLst>
            </a:custGeom>
            <a:ln w="4762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 descr=""/>
            <p:cNvSpPr/>
            <p:nvPr/>
          </p:nvSpPr>
          <p:spPr>
            <a:xfrm>
              <a:off x="1225099" y="1698942"/>
              <a:ext cx="7088505" cy="0"/>
            </a:xfrm>
            <a:custGeom>
              <a:avLst/>
              <a:gdLst/>
              <a:ahLst/>
              <a:cxnLst/>
              <a:rect l="l" t="t" r="r" b="b"/>
              <a:pathLst>
                <a:path w="7088505" h="0">
                  <a:moveTo>
                    <a:pt x="0" y="0"/>
                  </a:moveTo>
                  <a:lnTo>
                    <a:pt x="290048" y="0"/>
                  </a:lnTo>
                </a:path>
                <a:path w="7088505" h="0">
                  <a:moveTo>
                    <a:pt x="554932" y="0"/>
                  </a:moveTo>
                  <a:lnTo>
                    <a:pt x="7088295" y="0"/>
                  </a:lnTo>
                </a:path>
              </a:pathLst>
            </a:custGeom>
            <a:ln w="9525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 descr=""/>
            <p:cNvSpPr/>
            <p:nvPr/>
          </p:nvSpPr>
          <p:spPr>
            <a:xfrm>
              <a:off x="1225099" y="1275626"/>
              <a:ext cx="7088505" cy="0"/>
            </a:xfrm>
            <a:custGeom>
              <a:avLst/>
              <a:gdLst/>
              <a:ahLst/>
              <a:cxnLst/>
              <a:rect l="l" t="t" r="r" b="b"/>
              <a:pathLst>
                <a:path w="7088505" h="0">
                  <a:moveTo>
                    <a:pt x="0" y="0"/>
                  </a:moveTo>
                  <a:lnTo>
                    <a:pt x="290048" y="0"/>
                  </a:lnTo>
                </a:path>
                <a:path w="7088505" h="0">
                  <a:moveTo>
                    <a:pt x="554932" y="0"/>
                  </a:moveTo>
                  <a:lnTo>
                    <a:pt x="7088295" y="0"/>
                  </a:lnTo>
                </a:path>
              </a:pathLst>
            </a:custGeom>
            <a:ln w="9525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 descr=""/>
            <p:cNvSpPr/>
            <p:nvPr/>
          </p:nvSpPr>
          <p:spPr>
            <a:xfrm>
              <a:off x="1515148" y="1190967"/>
              <a:ext cx="265430" cy="3048000"/>
            </a:xfrm>
            <a:custGeom>
              <a:avLst/>
              <a:gdLst/>
              <a:ahLst/>
              <a:cxnLst/>
              <a:rect l="l" t="t" r="r" b="b"/>
              <a:pathLst>
                <a:path w="265430" h="3048000">
                  <a:moveTo>
                    <a:pt x="264883" y="0"/>
                  </a:moveTo>
                  <a:lnTo>
                    <a:pt x="0" y="0"/>
                  </a:lnTo>
                  <a:lnTo>
                    <a:pt x="0" y="3047860"/>
                  </a:lnTo>
                  <a:lnTo>
                    <a:pt x="264883" y="3047860"/>
                  </a:lnTo>
                  <a:lnTo>
                    <a:pt x="264883" y="0"/>
                  </a:lnTo>
                  <a:close/>
                </a:path>
              </a:pathLst>
            </a:custGeom>
            <a:solidFill>
              <a:srgbClr val="4F80B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 descr=""/>
            <p:cNvSpPr/>
            <p:nvPr/>
          </p:nvSpPr>
          <p:spPr>
            <a:xfrm>
              <a:off x="2116429" y="3815511"/>
              <a:ext cx="1761489" cy="0"/>
            </a:xfrm>
            <a:custGeom>
              <a:avLst/>
              <a:gdLst/>
              <a:ahLst/>
              <a:cxnLst/>
              <a:rect l="l" t="t" r="r" b="b"/>
              <a:pathLst>
                <a:path w="1761489" h="0">
                  <a:moveTo>
                    <a:pt x="0" y="0"/>
                  </a:moveTo>
                  <a:lnTo>
                    <a:pt x="580097" y="0"/>
                  </a:lnTo>
                </a:path>
                <a:path w="1761489" h="0">
                  <a:moveTo>
                    <a:pt x="844981" y="0"/>
                  </a:moveTo>
                  <a:lnTo>
                    <a:pt x="1761477" y="0"/>
                  </a:lnTo>
                </a:path>
              </a:pathLst>
            </a:custGeom>
            <a:ln w="9525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 descr=""/>
            <p:cNvSpPr/>
            <p:nvPr/>
          </p:nvSpPr>
          <p:spPr>
            <a:xfrm>
              <a:off x="2696527" y="3773180"/>
              <a:ext cx="265430" cy="466090"/>
            </a:xfrm>
            <a:custGeom>
              <a:avLst/>
              <a:gdLst/>
              <a:ahLst/>
              <a:cxnLst/>
              <a:rect l="l" t="t" r="r" b="b"/>
              <a:pathLst>
                <a:path w="265430" h="466089">
                  <a:moveTo>
                    <a:pt x="264883" y="0"/>
                  </a:moveTo>
                  <a:lnTo>
                    <a:pt x="0" y="0"/>
                  </a:lnTo>
                  <a:lnTo>
                    <a:pt x="0" y="465648"/>
                  </a:lnTo>
                  <a:lnTo>
                    <a:pt x="264883" y="465648"/>
                  </a:lnTo>
                  <a:lnTo>
                    <a:pt x="264883" y="0"/>
                  </a:lnTo>
                  <a:close/>
                </a:path>
              </a:pathLst>
            </a:custGeom>
            <a:solidFill>
              <a:srgbClr val="4F80B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5" name="object 15" descr=""/>
            <p:cNvSpPr/>
            <p:nvPr/>
          </p:nvSpPr>
          <p:spPr>
            <a:xfrm>
              <a:off x="4142790" y="3815511"/>
              <a:ext cx="1253490" cy="0"/>
            </a:xfrm>
            <a:custGeom>
              <a:avLst/>
              <a:gdLst/>
              <a:ahLst/>
              <a:cxnLst/>
              <a:rect l="l" t="t" r="r" b="b"/>
              <a:pathLst>
                <a:path w="1253489" h="0">
                  <a:moveTo>
                    <a:pt x="0" y="0"/>
                  </a:moveTo>
                  <a:lnTo>
                    <a:pt x="1252905" y="0"/>
                  </a:lnTo>
                </a:path>
              </a:pathLst>
            </a:custGeom>
            <a:ln w="9525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6" name="object 16" descr=""/>
            <p:cNvSpPr/>
            <p:nvPr/>
          </p:nvSpPr>
          <p:spPr>
            <a:xfrm>
              <a:off x="3877906" y="3773182"/>
              <a:ext cx="1446530" cy="466090"/>
            </a:xfrm>
            <a:custGeom>
              <a:avLst/>
              <a:gdLst/>
              <a:ahLst/>
              <a:cxnLst/>
              <a:rect l="l" t="t" r="r" b="b"/>
              <a:pathLst>
                <a:path w="1446529" h="466089">
                  <a:moveTo>
                    <a:pt x="264883" y="0"/>
                  </a:moveTo>
                  <a:lnTo>
                    <a:pt x="0" y="0"/>
                  </a:lnTo>
                  <a:lnTo>
                    <a:pt x="0" y="465645"/>
                  </a:lnTo>
                  <a:lnTo>
                    <a:pt x="264883" y="465645"/>
                  </a:lnTo>
                  <a:lnTo>
                    <a:pt x="264883" y="0"/>
                  </a:lnTo>
                  <a:close/>
                </a:path>
                <a:path w="1446529" h="466089">
                  <a:moveTo>
                    <a:pt x="1446263" y="228587"/>
                  </a:moveTo>
                  <a:lnTo>
                    <a:pt x="1181392" y="228587"/>
                  </a:lnTo>
                  <a:lnTo>
                    <a:pt x="1181392" y="465645"/>
                  </a:lnTo>
                  <a:lnTo>
                    <a:pt x="1446263" y="465645"/>
                  </a:lnTo>
                  <a:lnTo>
                    <a:pt x="1446263" y="228587"/>
                  </a:lnTo>
                  <a:close/>
                </a:path>
              </a:pathLst>
            </a:custGeom>
            <a:solidFill>
              <a:srgbClr val="4F80B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7" name="object 17" descr=""/>
            <p:cNvSpPr/>
            <p:nvPr/>
          </p:nvSpPr>
          <p:spPr>
            <a:xfrm>
              <a:off x="6841959" y="3815511"/>
              <a:ext cx="916940" cy="0"/>
            </a:xfrm>
            <a:custGeom>
              <a:avLst/>
              <a:gdLst/>
              <a:ahLst/>
              <a:cxnLst/>
              <a:rect l="l" t="t" r="r" b="b"/>
              <a:pathLst>
                <a:path w="916940" h="0">
                  <a:moveTo>
                    <a:pt x="0" y="0"/>
                  </a:moveTo>
                  <a:lnTo>
                    <a:pt x="580097" y="0"/>
                  </a:lnTo>
                </a:path>
                <a:path w="916940" h="0">
                  <a:moveTo>
                    <a:pt x="844981" y="0"/>
                  </a:moveTo>
                  <a:lnTo>
                    <a:pt x="916508" y="0"/>
                  </a:lnTo>
                </a:path>
              </a:pathLst>
            </a:custGeom>
            <a:ln w="9525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8" name="object 18" descr=""/>
            <p:cNvSpPr/>
            <p:nvPr/>
          </p:nvSpPr>
          <p:spPr>
            <a:xfrm>
              <a:off x="6841959" y="3392195"/>
              <a:ext cx="916940" cy="0"/>
            </a:xfrm>
            <a:custGeom>
              <a:avLst/>
              <a:gdLst/>
              <a:ahLst/>
              <a:cxnLst/>
              <a:rect l="l" t="t" r="r" b="b"/>
              <a:pathLst>
                <a:path w="916940" h="0">
                  <a:moveTo>
                    <a:pt x="0" y="0"/>
                  </a:moveTo>
                  <a:lnTo>
                    <a:pt x="580097" y="0"/>
                  </a:lnTo>
                </a:path>
                <a:path w="916940" h="0">
                  <a:moveTo>
                    <a:pt x="844981" y="0"/>
                  </a:moveTo>
                  <a:lnTo>
                    <a:pt x="916508" y="0"/>
                  </a:lnTo>
                </a:path>
              </a:pathLst>
            </a:custGeom>
            <a:ln w="9525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9" name="object 19" descr=""/>
            <p:cNvSpPr/>
            <p:nvPr/>
          </p:nvSpPr>
          <p:spPr>
            <a:xfrm>
              <a:off x="5660580" y="2968891"/>
              <a:ext cx="1761489" cy="0"/>
            </a:xfrm>
            <a:custGeom>
              <a:avLst/>
              <a:gdLst/>
              <a:ahLst/>
              <a:cxnLst/>
              <a:rect l="l" t="t" r="r" b="b"/>
              <a:pathLst>
                <a:path w="1761490" h="0">
                  <a:moveTo>
                    <a:pt x="0" y="0"/>
                  </a:moveTo>
                  <a:lnTo>
                    <a:pt x="1761477" y="0"/>
                  </a:lnTo>
                </a:path>
              </a:pathLst>
            </a:custGeom>
            <a:ln w="9525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0" name="object 20" descr=""/>
            <p:cNvSpPr/>
            <p:nvPr/>
          </p:nvSpPr>
          <p:spPr>
            <a:xfrm>
              <a:off x="2116429" y="2545575"/>
              <a:ext cx="6196965" cy="0"/>
            </a:xfrm>
            <a:custGeom>
              <a:avLst/>
              <a:gdLst/>
              <a:ahLst/>
              <a:cxnLst/>
              <a:rect l="l" t="t" r="r" b="b"/>
              <a:pathLst>
                <a:path w="6196965" h="0">
                  <a:moveTo>
                    <a:pt x="0" y="0"/>
                  </a:moveTo>
                  <a:lnTo>
                    <a:pt x="5305628" y="0"/>
                  </a:lnTo>
                </a:path>
                <a:path w="6196965" h="0">
                  <a:moveTo>
                    <a:pt x="5570512" y="0"/>
                  </a:moveTo>
                  <a:lnTo>
                    <a:pt x="6196965" y="0"/>
                  </a:lnTo>
                </a:path>
              </a:pathLst>
            </a:custGeom>
            <a:ln w="9525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1" name="object 21" descr=""/>
            <p:cNvSpPr/>
            <p:nvPr/>
          </p:nvSpPr>
          <p:spPr>
            <a:xfrm>
              <a:off x="7422057" y="2359317"/>
              <a:ext cx="265430" cy="1879600"/>
            </a:xfrm>
            <a:custGeom>
              <a:avLst/>
              <a:gdLst/>
              <a:ahLst/>
              <a:cxnLst/>
              <a:rect l="l" t="t" r="r" b="b"/>
              <a:pathLst>
                <a:path w="265429" h="1879600">
                  <a:moveTo>
                    <a:pt x="264883" y="0"/>
                  </a:moveTo>
                  <a:lnTo>
                    <a:pt x="0" y="0"/>
                  </a:lnTo>
                  <a:lnTo>
                    <a:pt x="0" y="1879511"/>
                  </a:lnTo>
                  <a:lnTo>
                    <a:pt x="264883" y="1879511"/>
                  </a:lnTo>
                  <a:lnTo>
                    <a:pt x="264883" y="0"/>
                  </a:lnTo>
                  <a:close/>
                </a:path>
              </a:pathLst>
            </a:custGeom>
            <a:solidFill>
              <a:srgbClr val="4F80B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2" name="object 22" descr=""/>
            <p:cNvSpPr/>
            <p:nvPr/>
          </p:nvSpPr>
          <p:spPr>
            <a:xfrm>
              <a:off x="2116429" y="3392195"/>
              <a:ext cx="3279775" cy="0"/>
            </a:xfrm>
            <a:custGeom>
              <a:avLst/>
              <a:gdLst/>
              <a:ahLst/>
              <a:cxnLst/>
              <a:rect l="l" t="t" r="r" b="b"/>
              <a:pathLst>
                <a:path w="3279775" h="0">
                  <a:moveTo>
                    <a:pt x="0" y="0"/>
                  </a:moveTo>
                  <a:lnTo>
                    <a:pt x="3279267" y="0"/>
                  </a:lnTo>
                </a:path>
              </a:pathLst>
            </a:custGeom>
            <a:ln w="9525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3" name="object 23" descr=""/>
            <p:cNvSpPr/>
            <p:nvPr/>
          </p:nvSpPr>
          <p:spPr>
            <a:xfrm>
              <a:off x="2116429" y="2968891"/>
              <a:ext cx="3279775" cy="0"/>
            </a:xfrm>
            <a:custGeom>
              <a:avLst/>
              <a:gdLst/>
              <a:ahLst/>
              <a:cxnLst/>
              <a:rect l="l" t="t" r="r" b="b"/>
              <a:pathLst>
                <a:path w="3279775" h="0">
                  <a:moveTo>
                    <a:pt x="0" y="0"/>
                  </a:moveTo>
                  <a:lnTo>
                    <a:pt x="3279267" y="0"/>
                  </a:lnTo>
                </a:path>
              </a:pathLst>
            </a:custGeom>
            <a:ln w="9525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4" name="object 24" descr=""/>
            <p:cNvSpPr/>
            <p:nvPr/>
          </p:nvSpPr>
          <p:spPr>
            <a:xfrm>
              <a:off x="1851545" y="2122258"/>
              <a:ext cx="265430" cy="2117090"/>
            </a:xfrm>
            <a:custGeom>
              <a:avLst/>
              <a:gdLst/>
              <a:ahLst/>
              <a:cxnLst/>
              <a:rect l="l" t="t" r="r" b="b"/>
              <a:pathLst>
                <a:path w="265430" h="2117090">
                  <a:moveTo>
                    <a:pt x="264883" y="0"/>
                  </a:moveTo>
                  <a:lnTo>
                    <a:pt x="0" y="0"/>
                  </a:lnTo>
                  <a:lnTo>
                    <a:pt x="0" y="2116569"/>
                  </a:lnTo>
                  <a:lnTo>
                    <a:pt x="264883" y="2116569"/>
                  </a:lnTo>
                  <a:lnTo>
                    <a:pt x="264883" y="0"/>
                  </a:lnTo>
                  <a:close/>
                </a:path>
              </a:pathLst>
            </a:custGeom>
            <a:solidFill>
              <a:srgbClr val="C04F4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5" name="object 25" descr=""/>
            <p:cNvSpPr/>
            <p:nvPr/>
          </p:nvSpPr>
          <p:spPr>
            <a:xfrm>
              <a:off x="5660580" y="3815511"/>
              <a:ext cx="916940" cy="0"/>
            </a:xfrm>
            <a:custGeom>
              <a:avLst/>
              <a:gdLst/>
              <a:ahLst/>
              <a:cxnLst/>
              <a:rect l="l" t="t" r="r" b="b"/>
              <a:pathLst>
                <a:path w="916940" h="0">
                  <a:moveTo>
                    <a:pt x="0" y="0"/>
                  </a:moveTo>
                  <a:lnTo>
                    <a:pt x="916495" y="0"/>
                  </a:lnTo>
                </a:path>
              </a:pathLst>
            </a:custGeom>
            <a:ln w="9525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6" name="object 26" descr=""/>
            <p:cNvSpPr/>
            <p:nvPr/>
          </p:nvSpPr>
          <p:spPr>
            <a:xfrm>
              <a:off x="5660580" y="3392195"/>
              <a:ext cx="916940" cy="0"/>
            </a:xfrm>
            <a:custGeom>
              <a:avLst/>
              <a:gdLst/>
              <a:ahLst/>
              <a:cxnLst/>
              <a:rect l="l" t="t" r="r" b="b"/>
              <a:pathLst>
                <a:path w="916940" h="0">
                  <a:moveTo>
                    <a:pt x="0" y="0"/>
                  </a:moveTo>
                  <a:lnTo>
                    <a:pt x="916495" y="0"/>
                  </a:lnTo>
                </a:path>
              </a:pathLst>
            </a:custGeom>
            <a:ln w="9525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7" name="object 27" descr=""/>
            <p:cNvSpPr/>
            <p:nvPr/>
          </p:nvSpPr>
          <p:spPr>
            <a:xfrm>
              <a:off x="5395696" y="2727591"/>
              <a:ext cx="1446530" cy="1511300"/>
            </a:xfrm>
            <a:custGeom>
              <a:avLst/>
              <a:gdLst/>
              <a:ahLst/>
              <a:cxnLst/>
              <a:rect l="l" t="t" r="r" b="b"/>
              <a:pathLst>
                <a:path w="1446529" h="1511300">
                  <a:moveTo>
                    <a:pt x="264871" y="0"/>
                  </a:moveTo>
                  <a:lnTo>
                    <a:pt x="0" y="0"/>
                  </a:lnTo>
                  <a:lnTo>
                    <a:pt x="0" y="1511236"/>
                  </a:lnTo>
                  <a:lnTo>
                    <a:pt x="264871" y="1511236"/>
                  </a:lnTo>
                  <a:lnTo>
                    <a:pt x="264871" y="0"/>
                  </a:lnTo>
                  <a:close/>
                </a:path>
                <a:path w="1446529" h="1511300">
                  <a:moveTo>
                    <a:pt x="1446263" y="605345"/>
                  </a:moveTo>
                  <a:lnTo>
                    <a:pt x="1181379" y="605345"/>
                  </a:lnTo>
                  <a:lnTo>
                    <a:pt x="1181379" y="1511236"/>
                  </a:lnTo>
                  <a:lnTo>
                    <a:pt x="1446263" y="1511236"/>
                  </a:lnTo>
                  <a:lnTo>
                    <a:pt x="1446263" y="605345"/>
                  </a:lnTo>
                  <a:close/>
                </a:path>
              </a:pathLst>
            </a:custGeom>
            <a:solidFill>
              <a:srgbClr val="C04F4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8" name="object 28" descr=""/>
            <p:cNvSpPr/>
            <p:nvPr/>
          </p:nvSpPr>
          <p:spPr>
            <a:xfrm>
              <a:off x="8023352" y="3815511"/>
              <a:ext cx="290195" cy="0"/>
            </a:xfrm>
            <a:custGeom>
              <a:avLst/>
              <a:gdLst/>
              <a:ahLst/>
              <a:cxnLst/>
              <a:rect l="l" t="t" r="r" b="b"/>
              <a:pathLst>
                <a:path w="290195" h="0">
                  <a:moveTo>
                    <a:pt x="0" y="0"/>
                  </a:moveTo>
                  <a:lnTo>
                    <a:pt x="290042" y="0"/>
                  </a:lnTo>
                </a:path>
              </a:pathLst>
            </a:custGeom>
            <a:ln w="9525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9" name="object 29" descr=""/>
            <p:cNvSpPr/>
            <p:nvPr/>
          </p:nvSpPr>
          <p:spPr>
            <a:xfrm>
              <a:off x="8023352" y="3392195"/>
              <a:ext cx="290195" cy="0"/>
            </a:xfrm>
            <a:custGeom>
              <a:avLst/>
              <a:gdLst/>
              <a:ahLst/>
              <a:cxnLst/>
              <a:rect l="l" t="t" r="r" b="b"/>
              <a:pathLst>
                <a:path w="290195" h="0">
                  <a:moveTo>
                    <a:pt x="0" y="0"/>
                  </a:moveTo>
                  <a:lnTo>
                    <a:pt x="290042" y="0"/>
                  </a:lnTo>
                </a:path>
              </a:pathLst>
            </a:custGeom>
            <a:ln w="9525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0" name="object 30" descr=""/>
            <p:cNvSpPr/>
            <p:nvPr/>
          </p:nvSpPr>
          <p:spPr>
            <a:xfrm>
              <a:off x="7758468" y="3028151"/>
              <a:ext cx="265430" cy="1210945"/>
            </a:xfrm>
            <a:custGeom>
              <a:avLst/>
              <a:gdLst/>
              <a:ahLst/>
              <a:cxnLst/>
              <a:rect l="l" t="t" r="r" b="b"/>
              <a:pathLst>
                <a:path w="265429" h="1210945">
                  <a:moveTo>
                    <a:pt x="264883" y="0"/>
                  </a:moveTo>
                  <a:lnTo>
                    <a:pt x="0" y="0"/>
                  </a:lnTo>
                  <a:lnTo>
                    <a:pt x="0" y="1210677"/>
                  </a:lnTo>
                  <a:lnTo>
                    <a:pt x="264883" y="1210677"/>
                  </a:lnTo>
                  <a:lnTo>
                    <a:pt x="264883" y="0"/>
                  </a:lnTo>
                  <a:close/>
                </a:path>
              </a:pathLst>
            </a:custGeom>
            <a:solidFill>
              <a:srgbClr val="C04F4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1" name="object 31" descr=""/>
            <p:cNvSpPr/>
            <p:nvPr/>
          </p:nvSpPr>
          <p:spPr>
            <a:xfrm>
              <a:off x="1225099" y="4238828"/>
              <a:ext cx="7088505" cy="0"/>
            </a:xfrm>
            <a:custGeom>
              <a:avLst/>
              <a:gdLst/>
              <a:ahLst/>
              <a:cxnLst/>
              <a:rect l="l" t="t" r="r" b="b"/>
              <a:pathLst>
                <a:path w="7088505" h="0">
                  <a:moveTo>
                    <a:pt x="0" y="0"/>
                  </a:moveTo>
                  <a:lnTo>
                    <a:pt x="7088295" y="0"/>
                  </a:lnTo>
                </a:path>
              </a:pathLst>
            </a:custGeom>
            <a:ln w="9525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2" name="object 32" descr=""/>
            <p:cNvSpPr/>
            <p:nvPr/>
          </p:nvSpPr>
          <p:spPr>
            <a:xfrm>
              <a:off x="1225099" y="852309"/>
              <a:ext cx="7088505" cy="0"/>
            </a:xfrm>
            <a:custGeom>
              <a:avLst/>
              <a:gdLst/>
              <a:ahLst/>
              <a:cxnLst/>
              <a:rect l="l" t="t" r="r" b="b"/>
              <a:pathLst>
                <a:path w="7088505" h="0">
                  <a:moveTo>
                    <a:pt x="0" y="0"/>
                  </a:moveTo>
                  <a:lnTo>
                    <a:pt x="7088295" y="0"/>
                  </a:lnTo>
                </a:path>
              </a:pathLst>
            </a:custGeom>
            <a:ln w="9525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3" name="object 33" descr=""/>
          <p:cNvSpPr txBox="1"/>
          <p:nvPr/>
        </p:nvSpPr>
        <p:spPr>
          <a:xfrm>
            <a:off x="1334274" y="4311648"/>
            <a:ext cx="973455" cy="20827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 spc="-10">
                <a:solidFill>
                  <a:srgbClr val="595959"/>
                </a:solidFill>
                <a:latin typeface="Calibri"/>
                <a:cs typeface="Calibri"/>
              </a:rPr>
              <a:t>All-</a:t>
            </a:r>
            <a:r>
              <a:rPr dirty="0" sz="1200">
                <a:solidFill>
                  <a:srgbClr val="595959"/>
                </a:solidFill>
                <a:latin typeface="Calibri"/>
                <a:cs typeface="Calibri"/>
              </a:rPr>
              <a:t>cause</a:t>
            </a:r>
            <a:r>
              <a:rPr dirty="0" sz="1200" spc="-45">
                <a:solidFill>
                  <a:srgbClr val="595959"/>
                </a:solidFill>
                <a:latin typeface="Times New Roman"/>
                <a:cs typeface="Times New Roman"/>
              </a:rPr>
              <a:t> </a:t>
            </a:r>
            <a:r>
              <a:rPr dirty="0" sz="1200" spc="-10">
                <a:solidFill>
                  <a:srgbClr val="595959"/>
                </a:solidFill>
                <a:latin typeface="Calibri"/>
                <a:cs typeface="Calibri"/>
              </a:rPr>
              <a:t>death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4" name="object 34" descr=""/>
          <p:cNvSpPr txBox="1"/>
          <p:nvPr/>
        </p:nvSpPr>
        <p:spPr>
          <a:xfrm>
            <a:off x="2790619" y="4311648"/>
            <a:ext cx="417195" cy="20827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 spc="-10">
                <a:solidFill>
                  <a:srgbClr val="595959"/>
                </a:solidFill>
                <a:latin typeface="Calibri"/>
                <a:cs typeface="Calibri"/>
              </a:rPr>
              <a:t>Stroke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5" name="object 35" descr=""/>
          <p:cNvSpPr txBox="1"/>
          <p:nvPr/>
        </p:nvSpPr>
        <p:spPr>
          <a:xfrm>
            <a:off x="3763067" y="4311648"/>
            <a:ext cx="837565" cy="20827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 spc="-10">
                <a:solidFill>
                  <a:srgbClr val="595959"/>
                </a:solidFill>
                <a:latin typeface="Calibri"/>
                <a:cs typeface="Calibri"/>
              </a:rPr>
              <a:t>Recurrent</a:t>
            </a:r>
            <a:r>
              <a:rPr dirty="0" sz="1200" spc="-55">
                <a:solidFill>
                  <a:srgbClr val="595959"/>
                </a:solidFill>
                <a:latin typeface="Times New Roman"/>
                <a:cs typeface="Times New Roman"/>
              </a:rPr>
              <a:t> </a:t>
            </a:r>
            <a:r>
              <a:rPr dirty="0" sz="1200" spc="-25">
                <a:solidFill>
                  <a:srgbClr val="595959"/>
                </a:solidFill>
                <a:latin typeface="Calibri"/>
                <a:cs typeface="Calibri"/>
              </a:rPr>
              <a:t>MI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6" name="object 36" descr=""/>
          <p:cNvSpPr txBox="1"/>
          <p:nvPr/>
        </p:nvSpPr>
        <p:spPr>
          <a:xfrm>
            <a:off x="4782450" y="4311648"/>
            <a:ext cx="1162050" cy="20827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>
                <a:solidFill>
                  <a:srgbClr val="595959"/>
                </a:solidFill>
                <a:latin typeface="Calibri"/>
                <a:cs typeface="Calibri"/>
              </a:rPr>
              <a:t>Bleeding</a:t>
            </a:r>
            <a:r>
              <a:rPr dirty="0" sz="1200" spc="-55">
                <a:solidFill>
                  <a:srgbClr val="595959"/>
                </a:solidFill>
                <a:latin typeface="Times New Roman"/>
                <a:cs typeface="Times New Roman"/>
              </a:rPr>
              <a:t> </a:t>
            </a:r>
            <a:r>
              <a:rPr dirty="0" sz="1200" spc="-10">
                <a:solidFill>
                  <a:srgbClr val="595959"/>
                </a:solidFill>
                <a:latin typeface="Calibri"/>
                <a:cs typeface="Calibri"/>
              </a:rPr>
              <a:t>BARC</a:t>
            </a:r>
            <a:r>
              <a:rPr dirty="0" sz="1200" spc="-50">
                <a:solidFill>
                  <a:srgbClr val="595959"/>
                </a:solidFill>
                <a:latin typeface="Times New Roman"/>
                <a:cs typeface="Times New Roman"/>
              </a:rPr>
              <a:t> </a:t>
            </a:r>
            <a:r>
              <a:rPr dirty="0" sz="1200" spc="-10">
                <a:solidFill>
                  <a:srgbClr val="595959"/>
                </a:solidFill>
                <a:latin typeface="Calibri"/>
                <a:cs typeface="Calibri"/>
              </a:rPr>
              <a:t>3-</a:t>
            </a:r>
            <a:r>
              <a:rPr dirty="0" sz="1200" spc="-50">
                <a:solidFill>
                  <a:srgbClr val="595959"/>
                </a:solidFill>
                <a:latin typeface="Calibri"/>
                <a:cs typeface="Calibri"/>
              </a:rPr>
              <a:t>5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7" name="object 37" descr=""/>
          <p:cNvSpPr txBox="1"/>
          <p:nvPr/>
        </p:nvSpPr>
        <p:spPr>
          <a:xfrm>
            <a:off x="6105525" y="4311648"/>
            <a:ext cx="880110" cy="39052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 indent="168910">
              <a:lnSpc>
                <a:spcPct val="100000"/>
              </a:lnSpc>
              <a:spcBef>
                <a:spcPts val="95"/>
              </a:spcBef>
            </a:pPr>
            <a:r>
              <a:rPr dirty="0" sz="1200" spc="-10">
                <a:solidFill>
                  <a:srgbClr val="595959"/>
                </a:solidFill>
                <a:latin typeface="Calibri"/>
                <a:cs typeface="Calibri"/>
              </a:rPr>
              <a:t>Vascular</a:t>
            </a:r>
            <a:r>
              <a:rPr dirty="0" sz="1200" spc="-10">
                <a:solidFill>
                  <a:srgbClr val="595959"/>
                </a:solidFill>
                <a:latin typeface="Times New Roman"/>
                <a:cs typeface="Times New Roman"/>
              </a:rPr>
              <a:t> </a:t>
            </a:r>
            <a:r>
              <a:rPr dirty="0" sz="1200" spc="-10">
                <a:solidFill>
                  <a:srgbClr val="595959"/>
                </a:solidFill>
                <a:latin typeface="Calibri"/>
                <a:cs typeface="Calibri"/>
              </a:rPr>
              <a:t>complications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8" name="object 38" descr=""/>
          <p:cNvSpPr txBox="1"/>
          <p:nvPr/>
        </p:nvSpPr>
        <p:spPr>
          <a:xfrm>
            <a:off x="7613180" y="4311648"/>
            <a:ext cx="231140" cy="20827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 spc="-25">
                <a:solidFill>
                  <a:srgbClr val="595959"/>
                </a:solidFill>
                <a:latin typeface="Calibri"/>
                <a:cs typeface="Calibri"/>
              </a:rPr>
              <a:t>AKI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9" name="object 39" descr=""/>
          <p:cNvSpPr txBox="1"/>
          <p:nvPr/>
        </p:nvSpPr>
        <p:spPr>
          <a:xfrm>
            <a:off x="1004100" y="4125187"/>
            <a:ext cx="102870" cy="20827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 spc="-5">
                <a:solidFill>
                  <a:srgbClr val="595959"/>
                </a:solidFill>
                <a:latin typeface="Calibri"/>
                <a:cs typeface="Calibri"/>
              </a:rPr>
              <a:t>0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0" name="object 40" descr=""/>
          <p:cNvSpPr txBox="1"/>
          <p:nvPr/>
        </p:nvSpPr>
        <p:spPr>
          <a:xfrm>
            <a:off x="925518" y="3701870"/>
            <a:ext cx="179705" cy="20827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 spc="-25">
                <a:solidFill>
                  <a:srgbClr val="595959"/>
                </a:solidFill>
                <a:latin typeface="Calibri"/>
                <a:cs typeface="Calibri"/>
              </a:rPr>
              <a:t>10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1" name="object 41" descr=""/>
          <p:cNvSpPr txBox="1"/>
          <p:nvPr/>
        </p:nvSpPr>
        <p:spPr>
          <a:xfrm>
            <a:off x="925518" y="3278559"/>
            <a:ext cx="179705" cy="20827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 spc="-25">
                <a:solidFill>
                  <a:srgbClr val="595959"/>
                </a:solidFill>
                <a:latin typeface="Calibri"/>
                <a:cs typeface="Calibri"/>
              </a:rPr>
              <a:t>20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2" name="object 42" descr=""/>
          <p:cNvSpPr txBox="1"/>
          <p:nvPr/>
        </p:nvSpPr>
        <p:spPr>
          <a:xfrm>
            <a:off x="925518" y="2855248"/>
            <a:ext cx="179705" cy="20827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 spc="-25">
                <a:solidFill>
                  <a:srgbClr val="595959"/>
                </a:solidFill>
                <a:latin typeface="Calibri"/>
                <a:cs typeface="Calibri"/>
              </a:rPr>
              <a:t>30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3" name="object 43" descr=""/>
          <p:cNvSpPr txBox="1"/>
          <p:nvPr/>
        </p:nvSpPr>
        <p:spPr>
          <a:xfrm>
            <a:off x="925518" y="2431931"/>
            <a:ext cx="179705" cy="20827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 spc="-25">
                <a:solidFill>
                  <a:srgbClr val="595959"/>
                </a:solidFill>
                <a:latin typeface="Calibri"/>
                <a:cs typeface="Calibri"/>
              </a:rPr>
              <a:t>40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4" name="object 44" descr=""/>
          <p:cNvSpPr txBox="1"/>
          <p:nvPr/>
        </p:nvSpPr>
        <p:spPr>
          <a:xfrm>
            <a:off x="925518" y="2008620"/>
            <a:ext cx="179705" cy="20827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 spc="-25">
                <a:solidFill>
                  <a:srgbClr val="595959"/>
                </a:solidFill>
                <a:latin typeface="Calibri"/>
                <a:cs typeface="Calibri"/>
              </a:rPr>
              <a:t>50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5" name="object 45" descr=""/>
          <p:cNvSpPr txBox="1"/>
          <p:nvPr/>
        </p:nvSpPr>
        <p:spPr>
          <a:xfrm>
            <a:off x="925518" y="1161993"/>
            <a:ext cx="179705" cy="20827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 spc="-25">
                <a:solidFill>
                  <a:srgbClr val="595959"/>
                </a:solidFill>
                <a:latin typeface="Calibri"/>
                <a:cs typeface="Calibri"/>
              </a:rPr>
              <a:t>70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6" name="object 46" descr=""/>
          <p:cNvSpPr txBox="1"/>
          <p:nvPr/>
        </p:nvSpPr>
        <p:spPr>
          <a:xfrm>
            <a:off x="925518" y="738681"/>
            <a:ext cx="179705" cy="20827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 spc="-25">
                <a:solidFill>
                  <a:srgbClr val="595959"/>
                </a:solidFill>
                <a:latin typeface="Calibri"/>
                <a:cs typeface="Calibri"/>
              </a:rPr>
              <a:t>80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7" name="object 47" descr=""/>
          <p:cNvSpPr txBox="1"/>
          <p:nvPr/>
        </p:nvSpPr>
        <p:spPr>
          <a:xfrm>
            <a:off x="1561858" y="920305"/>
            <a:ext cx="179705" cy="20827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 spc="-25">
                <a:solidFill>
                  <a:srgbClr val="3F3F3F"/>
                </a:solidFill>
                <a:latin typeface="Calibri"/>
                <a:cs typeface="Calibri"/>
              </a:rPr>
              <a:t>72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8" name="object 48" descr=""/>
          <p:cNvSpPr txBox="1"/>
          <p:nvPr/>
        </p:nvSpPr>
        <p:spPr>
          <a:xfrm>
            <a:off x="2743241" y="3502520"/>
            <a:ext cx="179705" cy="20827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 spc="-25">
                <a:solidFill>
                  <a:srgbClr val="3F3F3F"/>
                </a:solidFill>
                <a:latin typeface="Calibri"/>
                <a:cs typeface="Calibri"/>
              </a:rPr>
              <a:t>11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9" name="object 49" descr=""/>
          <p:cNvSpPr txBox="1"/>
          <p:nvPr/>
        </p:nvSpPr>
        <p:spPr>
          <a:xfrm>
            <a:off x="3924624" y="3502520"/>
            <a:ext cx="179705" cy="20827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 spc="-25">
                <a:solidFill>
                  <a:srgbClr val="3F3F3F"/>
                </a:solidFill>
                <a:latin typeface="Calibri"/>
                <a:cs typeface="Calibri"/>
              </a:rPr>
              <a:t>11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0" name="object 50" descr=""/>
          <p:cNvSpPr txBox="1"/>
          <p:nvPr/>
        </p:nvSpPr>
        <p:spPr>
          <a:xfrm>
            <a:off x="5086963" y="3731110"/>
            <a:ext cx="218440" cy="20827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 spc="-25">
                <a:solidFill>
                  <a:srgbClr val="3F3F3F"/>
                </a:solidFill>
                <a:latin typeface="Calibri"/>
                <a:cs typeface="Calibri"/>
              </a:rPr>
              <a:t>5.6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1" name="object 51" descr=""/>
          <p:cNvSpPr txBox="1"/>
          <p:nvPr/>
        </p:nvSpPr>
        <p:spPr>
          <a:xfrm>
            <a:off x="6327089" y="3968163"/>
            <a:ext cx="102870" cy="20827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 spc="-5">
                <a:solidFill>
                  <a:srgbClr val="3F3F3F"/>
                </a:solidFill>
                <a:latin typeface="Calibri"/>
                <a:cs typeface="Calibri"/>
              </a:rPr>
              <a:t>0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2" name="object 52" descr=""/>
          <p:cNvSpPr txBox="1"/>
          <p:nvPr/>
        </p:nvSpPr>
        <p:spPr>
          <a:xfrm>
            <a:off x="7410047" y="2088652"/>
            <a:ext cx="295275" cy="20827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 spc="-20">
                <a:solidFill>
                  <a:srgbClr val="3F3F3F"/>
                </a:solidFill>
                <a:latin typeface="Calibri"/>
                <a:cs typeface="Calibri"/>
              </a:rPr>
              <a:t>44.4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3" name="object 53" descr=""/>
          <p:cNvSpPr txBox="1"/>
          <p:nvPr/>
        </p:nvSpPr>
        <p:spPr>
          <a:xfrm>
            <a:off x="925518" y="1501431"/>
            <a:ext cx="1152525" cy="558165"/>
          </a:xfrm>
          <a:prstGeom prst="rect">
            <a:avLst/>
          </a:prstGeom>
        </p:spPr>
        <p:txBody>
          <a:bodyPr wrap="square" lIns="0" tIns="9588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55"/>
              </a:spcBef>
            </a:pPr>
            <a:r>
              <a:rPr dirty="0" sz="1200" spc="-25">
                <a:solidFill>
                  <a:srgbClr val="595959"/>
                </a:solidFill>
                <a:latin typeface="Calibri"/>
                <a:cs typeface="Calibri"/>
              </a:rPr>
              <a:t>60</a:t>
            </a:r>
            <a:endParaRPr sz="1200">
              <a:latin typeface="Calibri"/>
              <a:cs typeface="Calibri"/>
            </a:endParaRPr>
          </a:p>
          <a:p>
            <a:pPr marL="984885">
              <a:lnSpc>
                <a:spcPct val="100000"/>
              </a:lnSpc>
              <a:spcBef>
                <a:spcPts val="660"/>
              </a:spcBef>
            </a:pPr>
            <a:r>
              <a:rPr dirty="0" sz="1200" spc="-25">
                <a:solidFill>
                  <a:srgbClr val="3F3F3F"/>
                </a:solidFill>
                <a:latin typeface="Calibri"/>
                <a:cs typeface="Calibri"/>
              </a:rPr>
              <a:t>50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4" name="object 54" descr=""/>
          <p:cNvSpPr txBox="1"/>
          <p:nvPr/>
        </p:nvSpPr>
        <p:spPr>
          <a:xfrm>
            <a:off x="3119348" y="3968168"/>
            <a:ext cx="102870" cy="20827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 spc="-5">
                <a:solidFill>
                  <a:srgbClr val="3F3F3F"/>
                </a:solidFill>
                <a:latin typeface="Calibri"/>
                <a:cs typeface="Calibri"/>
              </a:rPr>
              <a:t>0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5" name="object 55" descr=""/>
          <p:cNvSpPr txBox="1"/>
          <p:nvPr/>
        </p:nvSpPr>
        <p:spPr>
          <a:xfrm>
            <a:off x="4300730" y="3968168"/>
            <a:ext cx="102870" cy="20827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 spc="-5">
                <a:solidFill>
                  <a:srgbClr val="3F3F3F"/>
                </a:solidFill>
                <a:latin typeface="Calibri"/>
                <a:cs typeface="Calibri"/>
              </a:rPr>
              <a:t>0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6" name="object 56" descr=""/>
          <p:cNvSpPr txBox="1"/>
          <p:nvPr/>
        </p:nvSpPr>
        <p:spPr>
          <a:xfrm>
            <a:off x="5383695" y="2456931"/>
            <a:ext cx="295275" cy="20827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 spc="-20">
                <a:solidFill>
                  <a:srgbClr val="3F3F3F"/>
                </a:solidFill>
                <a:latin typeface="Calibri"/>
                <a:cs typeface="Calibri"/>
              </a:rPr>
              <a:t>35.7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7" name="object 57" descr=""/>
          <p:cNvSpPr txBox="1"/>
          <p:nvPr/>
        </p:nvSpPr>
        <p:spPr>
          <a:xfrm>
            <a:off x="6565078" y="3062271"/>
            <a:ext cx="295275" cy="20827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 spc="-20">
                <a:solidFill>
                  <a:srgbClr val="3F3F3F"/>
                </a:solidFill>
                <a:latin typeface="Calibri"/>
                <a:cs typeface="Calibri"/>
              </a:rPr>
              <a:t>21.4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8" name="object 58" descr=""/>
          <p:cNvSpPr txBox="1"/>
          <p:nvPr/>
        </p:nvSpPr>
        <p:spPr>
          <a:xfrm>
            <a:off x="7674241" y="2757486"/>
            <a:ext cx="652145" cy="20827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638810" algn="l"/>
              </a:tabLst>
            </a:pPr>
            <a:r>
              <a:rPr dirty="0" u="sng" sz="1200" spc="260">
                <a:solidFill>
                  <a:srgbClr val="3F3F3F"/>
                </a:solidFill>
                <a:uFill>
                  <a:solidFill>
                    <a:srgbClr val="D9D9D9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200" spc="-20">
                <a:solidFill>
                  <a:srgbClr val="3F3F3F"/>
                </a:solidFill>
                <a:uFill>
                  <a:solidFill>
                    <a:srgbClr val="D9D9D9"/>
                  </a:solidFill>
                </a:uFill>
                <a:latin typeface="Calibri"/>
                <a:cs typeface="Calibri"/>
              </a:rPr>
              <a:t>28.6</a:t>
            </a:r>
            <a:r>
              <a:rPr dirty="0" u="sng" sz="1200">
                <a:solidFill>
                  <a:srgbClr val="3F3F3F"/>
                </a:solidFill>
                <a:uFill>
                  <a:solidFill>
                    <a:srgbClr val="D9D9D9"/>
                  </a:solidFill>
                </a:uFill>
                <a:latin typeface="Times New Roman"/>
                <a:cs typeface="Times New Roman"/>
              </a:rPr>
              <a:t>	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9" name="object 59" descr=""/>
          <p:cNvSpPr/>
          <p:nvPr/>
        </p:nvSpPr>
        <p:spPr>
          <a:xfrm>
            <a:off x="3637356" y="4574693"/>
            <a:ext cx="91440" cy="91440"/>
          </a:xfrm>
          <a:custGeom>
            <a:avLst/>
            <a:gdLst/>
            <a:ahLst/>
            <a:cxnLst/>
            <a:rect l="l" t="t" r="r" b="b"/>
            <a:pathLst>
              <a:path w="91439" h="91439">
                <a:moveTo>
                  <a:pt x="91440" y="0"/>
                </a:moveTo>
                <a:lnTo>
                  <a:pt x="0" y="0"/>
                </a:lnTo>
                <a:lnTo>
                  <a:pt x="0" y="91435"/>
                </a:lnTo>
                <a:lnTo>
                  <a:pt x="91440" y="91435"/>
                </a:lnTo>
                <a:lnTo>
                  <a:pt x="91440" y="0"/>
                </a:lnTo>
                <a:close/>
              </a:path>
            </a:pathLst>
          </a:custGeom>
          <a:solidFill>
            <a:srgbClr val="4F80B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0" name="object 60" descr=""/>
          <p:cNvSpPr txBox="1"/>
          <p:nvPr/>
        </p:nvSpPr>
        <p:spPr>
          <a:xfrm>
            <a:off x="3746576" y="4506772"/>
            <a:ext cx="1913889" cy="5664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816610" algn="l"/>
              </a:tabLst>
            </a:pPr>
            <a:r>
              <a:rPr dirty="0" sz="1200" spc="-10">
                <a:solidFill>
                  <a:srgbClr val="595959"/>
                </a:solidFill>
                <a:latin typeface="Calibri"/>
                <a:cs typeface="Calibri"/>
              </a:rPr>
              <a:t>Standard</a:t>
            </a:r>
            <a:r>
              <a:rPr dirty="0" sz="1200">
                <a:solidFill>
                  <a:srgbClr val="595959"/>
                </a:solidFill>
                <a:latin typeface="Times New Roman"/>
                <a:cs typeface="Times New Roman"/>
              </a:rPr>
              <a:t>	</a:t>
            </a:r>
            <a:r>
              <a:rPr dirty="0" sz="1200" spc="-10">
                <a:solidFill>
                  <a:srgbClr val="595959"/>
                </a:solidFill>
                <a:latin typeface="Calibri"/>
                <a:cs typeface="Calibri"/>
              </a:rPr>
              <a:t>Standard</a:t>
            </a:r>
            <a:r>
              <a:rPr dirty="0" sz="1200" spc="-35">
                <a:solidFill>
                  <a:srgbClr val="595959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595959"/>
                </a:solidFill>
                <a:latin typeface="Calibri"/>
                <a:cs typeface="Calibri"/>
              </a:rPr>
              <a:t>+</a:t>
            </a:r>
            <a:r>
              <a:rPr dirty="0" sz="1200" spc="-35">
                <a:solidFill>
                  <a:srgbClr val="595959"/>
                </a:solidFill>
                <a:latin typeface="Times New Roman"/>
                <a:cs typeface="Times New Roman"/>
              </a:rPr>
              <a:t> </a:t>
            </a:r>
            <a:r>
              <a:rPr dirty="0" sz="1200" spc="-20">
                <a:solidFill>
                  <a:srgbClr val="595959"/>
                </a:solidFill>
                <a:latin typeface="Calibri"/>
                <a:cs typeface="Calibri"/>
              </a:rPr>
              <a:t>ECMO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900">
              <a:latin typeface="Calibri"/>
              <a:cs typeface="Calibri"/>
            </a:endParaRPr>
          </a:p>
          <a:p>
            <a:pPr marL="314325">
              <a:lnSpc>
                <a:spcPct val="100000"/>
              </a:lnSpc>
            </a:pPr>
            <a:r>
              <a:rPr dirty="0" sz="1400" spc="-10">
                <a:solidFill>
                  <a:srgbClr val="FFFFFF"/>
                </a:solidFill>
                <a:latin typeface="Calibri Light"/>
                <a:cs typeface="Calibri Light"/>
              </a:rPr>
              <a:t>EuroPCR.com</a:t>
            </a:r>
            <a:endParaRPr sz="1400">
              <a:latin typeface="Calibri Light"/>
              <a:cs typeface="Calibri Light"/>
            </a:endParaRPr>
          </a:p>
        </p:txBody>
      </p:sp>
      <p:sp>
        <p:nvSpPr>
          <p:cNvPr id="61" name="object 61" descr=""/>
          <p:cNvSpPr/>
          <p:nvPr/>
        </p:nvSpPr>
        <p:spPr>
          <a:xfrm>
            <a:off x="4441406" y="4574693"/>
            <a:ext cx="91440" cy="91440"/>
          </a:xfrm>
          <a:custGeom>
            <a:avLst/>
            <a:gdLst/>
            <a:ahLst/>
            <a:cxnLst/>
            <a:rect l="l" t="t" r="r" b="b"/>
            <a:pathLst>
              <a:path w="91439" h="91439">
                <a:moveTo>
                  <a:pt x="91440" y="0"/>
                </a:moveTo>
                <a:lnTo>
                  <a:pt x="0" y="0"/>
                </a:lnTo>
                <a:lnTo>
                  <a:pt x="0" y="91435"/>
                </a:lnTo>
                <a:lnTo>
                  <a:pt x="91440" y="91435"/>
                </a:lnTo>
                <a:lnTo>
                  <a:pt x="91440" y="0"/>
                </a:lnTo>
                <a:close/>
              </a:path>
            </a:pathLst>
          </a:custGeom>
          <a:solidFill>
            <a:srgbClr val="C04F4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2" name="object 62" descr=""/>
          <p:cNvSpPr txBox="1"/>
          <p:nvPr/>
        </p:nvSpPr>
        <p:spPr>
          <a:xfrm>
            <a:off x="2323680" y="819213"/>
            <a:ext cx="4486275" cy="4521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800" b="1">
                <a:solidFill>
                  <a:srgbClr val="C00000"/>
                </a:solidFill>
                <a:latin typeface="Calibri"/>
                <a:cs typeface="Calibri"/>
              </a:rPr>
              <a:t>In-hospital</a:t>
            </a:r>
            <a:r>
              <a:rPr dirty="0" sz="2800" spc="-125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dirty="0" sz="2800" b="1">
                <a:solidFill>
                  <a:srgbClr val="C00000"/>
                </a:solidFill>
                <a:latin typeface="Calibri"/>
                <a:cs typeface="Calibri"/>
              </a:rPr>
              <a:t>complications</a:t>
            </a:r>
            <a:r>
              <a:rPr dirty="0" sz="2800" spc="-125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dirty="0" sz="2800" spc="-10" b="1">
                <a:solidFill>
                  <a:srgbClr val="C00000"/>
                </a:solidFill>
                <a:latin typeface="Calibri"/>
                <a:cs typeface="Calibri"/>
              </a:rPr>
              <a:t>(ITT)</a:t>
            </a:r>
            <a:endParaRPr sz="2800">
              <a:latin typeface="Calibri"/>
              <a:cs typeface="Calibri"/>
            </a:endParaRPr>
          </a:p>
        </p:txBody>
      </p:sp>
      <p:pic>
        <p:nvPicPr>
          <p:cNvPr id="63" name="object 6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480300" y="787405"/>
            <a:ext cx="1483550" cy="647999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Manel Sabate</dc:creator>
  <dc:subject>Clinical Hotline: from (N)STEMI to Chronic Coronary Syndromes (CCS)</dc:subject>
  <dc:title>Extracorporeal membrane oxygenation vs. standard care in cardiogenic shock</dc:title>
  <dcterms:created xsi:type="dcterms:W3CDTF">2023-05-19T15:52:19Z</dcterms:created>
  <dcterms:modified xsi:type="dcterms:W3CDTF">2023-05-19T15:52:19Z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2023-05-19T00:00:00Z</vt:filetime>
  </property>
  <property fmtid="{D5CDD505-2E9C-101B-9397-08002B2CF9AE}" pid="3" name="Creator">
    <vt:lpwstr>EUROPCR2023</vt:lpwstr>
  </property>
  <property fmtid="{D5CDD505-2E9C-101B-9397-08002B2CF9AE}" pid="4" name="LastSaved">
    <vt:filetime>2023-05-19T00:00:00Z</vt:filetime>
  </property>
  <property fmtid="{D5CDD505-2E9C-101B-9397-08002B2CF9AE}" pid="5" name="Producer">
    <vt:lpwstr>GPL Ghostscript 9.20</vt:lpwstr>
  </property>
</Properties>
</file>