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2914" y="103594"/>
            <a:ext cx="4002404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C3C3B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C3C3B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g"/><Relationship Id="rId10" Type="http://schemas.openxmlformats.org/officeDocument/2006/relationships/image" Target="../media/image4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7800" y="4762499"/>
            <a:ext cx="762287" cy="36355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064500" y="4787900"/>
            <a:ext cx="851881" cy="307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914" y="103594"/>
            <a:ext cx="4002404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2914" y="785520"/>
            <a:ext cx="8548370" cy="3559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C3C3B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7.jpg"/><Relationship Id="rId5" Type="http://schemas.openxmlformats.org/officeDocument/2006/relationships/image" Target="../media/image8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18.png"/><Relationship Id="rId6" Type="http://schemas.openxmlformats.org/officeDocument/2006/relationships/image" Target="../media/image16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9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9.png"/><Relationship Id="rId4" Type="http://schemas.openxmlformats.org/officeDocument/2006/relationships/image" Target="../media/image10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13.jp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6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70300" y="965200"/>
            <a:ext cx="1797456" cy="85725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19600" y="4318000"/>
            <a:ext cx="1123031" cy="40574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70300" y="4241800"/>
            <a:ext cx="574390" cy="57439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97644" y="1851202"/>
            <a:ext cx="7151370" cy="1000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88340" marR="5080" indent="-676275">
              <a:lnSpc>
                <a:spcPct val="100000"/>
              </a:lnSpc>
              <a:spcBef>
                <a:spcPts val="100"/>
              </a:spcBef>
            </a:pPr>
            <a:r>
              <a:rPr dirty="0" sz="3200" spc="-10" b="1">
                <a:latin typeface="Calibri"/>
                <a:cs typeface="Calibri"/>
              </a:rPr>
              <a:t>Extracorporeal</a:t>
            </a:r>
            <a:r>
              <a:rPr dirty="0" sz="3200" spc="-150">
                <a:latin typeface="Times New Roman"/>
                <a:cs typeface="Times New Roman"/>
              </a:rPr>
              <a:t> </a:t>
            </a:r>
            <a:r>
              <a:rPr dirty="0" sz="3200" b="1">
                <a:latin typeface="Calibri"/>
                <a:cs typeface="Calibri"/>
              </a:rPr>
              <a:t>membrane</a:t>
            </a:r>
            <a:r>
              <a:rPr dirty="0" sz="3200" spc="-140">
                <a:latin typeface="Times New Roman"/>
                <a:cs typeface="Times New Roman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oxygenation</a:t>
            </a:r>
            <a:r>
              <a:rPr dirty="0" sz="3200" spc="-135">
                <a:latin typeface="Times New Roman"/>
                <a:cs typeface="Times New Roman"/>
              </a:rPr>
              <a:t> </a:t>
            </a:r>
            <a:r>
              <a:rPr dirty="0" sz="3200" spc="-25" b="1">
                <a:latin typeface="Calibri"/>
                <a:cs typeface="Calibri"/>
              </a:rPr>
              <a:t>vs.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standard</a:t>
            </a:r>
            <a:r>
              <a:rPr dirty="0" sz="3200" spc="-114">
                <a:latin typeface="Times New Roman"/>
                <a:cs typeface="Times New Roman"/>
              </a:rPr>
              <a:t> </a:t>
            </a:r>
            <a:r>
              <a:rPr dirty="0" sz="3200" b="1">
                <a:latin typeface="Calibri"/>
                <a:cs typeface="Calibri"/>
              </a:rPr>
              <a:t>care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 b="1">
                <a:latin typeface="Calibri"/>
                <a:cs typeface="Calibri"/>
              </a:rPr>
              <a:t>in</a:t>
            </a:r>
            <a:r>
              <a:rPr dirty="0" sz="3200" spc="-114">
                <a:latin typeface="Times New Roman"/>
                <a:cs typeface="Times New Roman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cardiogenic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 spc="-20" b="1">
                <a:latin typeface="Calibri"/>
                <a:cs typeface="Calibri"/>
              </a:rPr>
              <a:t>shock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07612" y="3043971"/>
            <a:ext cx="6977380" cy="1064895"/>
          </a:xfrm>
          <a:prstGeom prst="rect">
            <a:avLst/>
          </a:prstGeom>
        </p:spPr>
        <p:txBody>
          <a:bodyPr wrap="square" lIns="0" tIns="1187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35"/>
              </a:spcBef>
            </a:pPr>
            <a:r>
              <a:rPr dirty="0" sz="3200" b="1">
                <a:solidFill>
                  <a:srgbClr val="FFFFFF"/>
                </a:solidFill>
                <a:latin typeface="Calibri"/>
                <a:cs typeface="Calibri"/>
              </a:rPr>
              <a:t>EUROSHOCK</a:t>
            </a:r>
            <a:r>
              <a:rPr dirty="0" sz="3200" spc="-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 spc="-20" b="1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Manel</a:t>
            </a:r>
            <a:r>
              <a:rPr dirty="0" sz="24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Sabaté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2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behalf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2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Euroshock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r>
              <a:rPr dirty="0" sz="2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investigators*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061358" y="4891256"/>
            <a:ext cx="9607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30"/>
              </a:lnSpc>
            </a:pPr>
            <a:r>
              <a:rPr dirty="0" sz="1400" spc="-1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40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800" y="4762499"/>
            <a:ext cx="762287" cy="36355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4500" y="4787900"/>
            <a:ext cx="851881" cy="307776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1320800" y="901701"/>
            <a:ext cx="6657975" cy="4241800"/>
            <a:chOff x="1320800" y="901701"/>
            <a:chExt cx="6657975" cy="4241800"/>
          </a:xfrm>
        </p:grpSpPr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70800" y="4787900"/>
              <a:ext cx="307776" cy="30777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20800" y="901701"/>
              <a:ext cx="6496265" cy="4241798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/>
              <a:t>are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essential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 spc="-10"/>
              <a:t>results?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2379103" y="605586"/>
            <a:ext cx="42424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All-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cause</a:t>
            </a:r>
            <a:r>
              <a:rPr dirty="0" sz="2400" spc="-8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Mortality</a:t>
            </a:r>
            <a:r>
              <a:rPr dirty="0" sz="2400" spc="-8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at</a:t>
            </a:r>
            <a:r>
              <a:rPr dirty="0" sz="2400" spc="-8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dirty="0" sz="2400" spc="-8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year</a:t>
            </a:r>
            <a:r>
              <a:rPr dirty="0" sz="2400" spc="-8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(ITT)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4500" y="723905"/>
            <a:ext cx="1483550" cy="6479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2914" y="806793"/>
            <a:ext cx="8192770" cy="3524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46355" indent="-342900">
              <a:lnSpc>
                <a:spcPct val="100000"/>
              </a:lnSpc>
              <a:spcBef>
                <a:spcPts val="100"/>
              </a:spcBef>
              <a:buSzPct val="101785"/>
              <a:buFont typeface="Arial"/>
              <a:buChar char="•"/>
              <a:tabLst>
                <a:tab pos="354965" algn="l"/>
              </a:tabLst>
            </a:pPr>
            <a:r>
              <a:rPr dirty="0" sz="2800">
                <a:latin typeface="Calibri"/>
                <a:cs typeface="Calibri"/>
              </a:rPr>
              <a:t>Although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Calibri"/>
                <a:cs typeface="Calibri"/>
              </a:rPr>
              <a:t>underpowered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due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poor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Calibri"/>
                <a:cs typeface="Calibri"/>
              </a:rPr>
              <a:t>recruitment,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Calibri"/>
                <a:cs typeface="Calibri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findings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from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the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trial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support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further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RCTs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into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Calibri"/>
                <a:cs typeface="Calibri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early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use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70">
                <a:latin typeface="Calibri"/>
                <a:cs typeface="Calibri"/>
              </a:rPr>
              <a:t>V-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ECMO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CGS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complicating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AMI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Calibri"/>
                <a:cs typeface="Calibri"/>
              </a:rPr>
              <a:t>that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does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not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improve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following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primary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PCI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Calibri"/>
                <a:cs typeface="Calibri"/>
              </a:rPr>
              <a:t>culprit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Calibri"/>
                <a:cs typeface="Calibri"/>
              </a:rPr>
              <a:t>lesion.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SzPct val="101785"/>
              <a:buFont typeface="Arial"/>
              <a:buChar char="•"/>
              <a:tabLst>
                <a:tab pos="355600" algn="l"/>
              </a:tabLst>
            </a:pPr>
            <a:r>
              <a:rPr dirty="0" sz="2800">
                <a:latin typeface="Calibri"/>
                <a:cs typeface="Calibri"/>
              </a:rPr>
              <a:t>These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data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may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contribute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future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meta-</a:t>
            </a:r>
            <a:r>
              <a:rPr dirty="0" sz="2800" b="1">
                <a:latin typeface="Calibri"/>
                <a:cs typeface="Calibri"/>
              </a:rPr>
              <a:t>analyses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Calibri"/>
                <a:cs typeface="Calibri"/>
              </a:rPr>
              <a:t>of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forthcoming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 spc="-40">
                <a:latin typeface="Calibri"/>
                <a:cs typeface="Calibri"/>
              </a:rPr>
              <a:t>RCTs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comparing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use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-70">
                <a:latin typeface="Calibri"/>
                <a:cs typeface="Calibri"/>
              </a:rPr>
              <a:t>V-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ECMO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Calibri"/>
                <a:cs typeface="Calibri"/>
              </a:rPr>
              <a:t>with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Calibri"/>
                <a:cs typeface="Calibri"/>
              </a:rPr>
              <a:t>standard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care</a:t>
            </a:r>
            <a:r>
              <a:rPr dirty="0" sz="2800" spc="-12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12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CGS</a:t>
            </a:r>
            <a:r>
              <a:rPr dirty="0" sz="2800" spc="-12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patients</a:t>
            </a:r>
            <a:r>
              <a:rPr dirty="0" sz="2800" spc="-12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following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Calibri"/>
                <a:cs typeface="Calibri"/>
              </a:rPr>
              <a:t>AMI.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048658" y="4878556"/>
            <a:ext cx="98615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is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this</a:t>
            </a:r>
            <a:r>
              <a:rPr dirty="0" spc="-85">
                <a:latin typeface="Times New Roman"/>
                <a:cs typeface="Times New Roman"/>
              </a:rPr>
              <a:t> </a:t>
            </a:r>
            <a:r>
              <a:rPr dirty="0" spc="-10"/>
              <a:t>important?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0165" rIns="0" bIns="0" rtlCol="0" vert="horz">
            <a:spAutoFit/>
          </a:bodyPr>
          <a:lstStyle/>
          <a:p>
            <a:pPr marL="354965" marR="5080" indent="-342900">
              <a:lnSpc>
                <a:spcPts val="2380"/>
              </a:lnSpc>
              <a:spcBef>
                <a:spcPts val="395"/>
              </a:spcBef>
              <a:buSzPct val="102272"/>
              <a:buFont typeface="Arial"/>
              <a:buChar char="•"/>
              <a:tabLst>
                <a:tab pos="354965" algn="l"/>
              </a:tabLst>
            </a:pPr>
            <a:r>
              <a:rPr dirty="0"/>
              <a:t>The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 b="1">
                <a:latin typeface="Calibri"/>
                <a:cs typeface="Calibri"/>
              </a:rPr>
              <a:t>Euroshock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/>
              <a:t>was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first</a:t>
            </a:r>
            <a:r>
              <a:rPr dirty="0" spc="-85">
                <a:latin typeface="Times New Roman"/>
                <a:cs typeface="Times New Roman"/>
              </a:rPr>
              <a:t> </a:t>
            </a:r>
            <a:r>
              <a:rPr dirty="0"/>
              <a:t>trial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 b="1">
                <a:latin typeface="Calibri"/>
                <a:cs typeface="Calibri"/>
              </a:rPr>
              <a:t>powered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 spc="-10"/>
              <a:t>demonstrate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benefit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 spc="-25"/>
              <a:t>of</a:t>
            </a:r>
            <a:r>
              <a:rPr dirty="0" spc="-25">
                <a:latin typeface="Times New Roman"/>
                <a:cs typeface="Times New Roman"/>
              </a:rPr>
              <a:t> </a:t>
            </a:r>
            <a:r>
              <a:rPr dirty="0" spc="-55"/>
              <a:t>V-</a:t>
            </a:r>
            <a:r>
              <a:rPr dirty="0"/>
              <a:t>A</a:t>
            </a:r>
            <a:r>
              <a:rPr dirty="0" spc="-85">
                <a:latin typeface="Times New Roman"/>
                <a:cs typeface="Times New Roman"/>
              </a:rPr>
              <a:t> </a:t>
            </a:r>
            <a:r>
              <a:rPr dirty="0"/>
              <a:t>ECMO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dirty="0" spc="-70">
                <a:latin typeface="Times New Roman"/>
                <a:cs typeface="Times New Roman"/>
              </a:rPr>
              <a:t> </a:t>
            </a:r>
            <a:r>
              <a:rPr dirty="0"/>
              <a:t>CGS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/>
              <a:t>complicating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/>
              <a:t>AMI.</a:t>
            </a:r>
            <a:r>
              <a:rPr dirty="0" spc="-70">
                <a:latin typeface="Times New Roman"/>
                <a:cs typeface="Times New Roman"/>
              </a:rPr>
              <a:t> </a:t>
            </a:r>
            <a:r>
              <a:rPr dirty="0" spc="-30"/>
              <a:t>However,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/>
              <a:t>it</a:t>
            </a:r>
            <a:r>
              <a:rPr dirty="0" spc="-70">
                <a:latin typeface="Times New Roman"/>
                <a:cs typeface="Times New Roman"/>
              </a:rPr>
              <a:t> </a:t>
            </a:r>
            <a:r>
              <a:rPr dirty="0"/>
              <a:t>has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/>
              <a:t>been</a:t>
            </a:r>
            <a:r>
              <a:rPr dirty="0" spc="-100">
                <a:latin typeface="Times New Roman"/>
                <a:cs typeface="Times New Roman"/>
              </a:rPr>
              <a:t> </a:t>
            </a:r>
            <a:r>
              <a:rPr dirty="0" spc="-10" b="1">
                <a:latin typeface="Calibri"/>
                <a:cs typeface="Calibri"/>
              </a:rPr>
              <a:t>prematurely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 b="1">
                <a:latin typeface="Calibri"/>
                <a:cs typeface="Calibri"/>
              </a:rPr>
              <a:t>stopped</a:t>
            </a:r>
            <a:r>
              <a:rPr dirty="0" spc="-100">
                <a:latin typeface="Times New Roman"/>
                <a:cs typeface="Times New Roman"/>
              </a:rPr>
              <a:t> </a:t>
            </a:r>
            <a:r>
              <a:rPr dirty="0"/>
              <a:t>due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/>
              <a:t>low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 spc="-10"/>
              <a:t>recruitment.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/>
              <a:t>Results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/>
              <a:t>are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 spc="-10" b="1">
                <a:latin typeface="Calibri"/>
                <a:cs typeface="Calibri"/>
              </a:rPr>
              <a:t>hypothesis-generating</a:t>
            </a:r>
            <a:r>
              <a:rPr dirty="0" spc="-10"/>
              <a:t>.</a:t>
            </a: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C3C3B"/>
              </a:buClr>
              <a:buFont typeface="Arial"/>
              <a:buChar char="•"/>
            </a:pPr>
            <a:endParaRPr sz="2500"/>
          </a:p>
          <a:p>
            <a:pPr lvl="1" marL="755650" indent="-286385">
              <a:lnSpc>
                <a:spcPct val="100000"/>
              </a:lnSpc>
              <a:buSzPct val="102500"/>
              <a:buFont typeface="Arial"/>
              <a:buChar char="–"/>
              <a:tabLst>
                <a:tab pos="755650" algn="l"/>
              </a:tabLst>
            </a:pP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Why?</a:t>
            </a:r>
            <a:r>
              <a:rPr dirty="0" sz="2000" spc="-8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There</a:t>
            </a:r>
            <a:r>
              <a:rPr dirty="0" sz="2000" spc="-6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is</a:t>
            </a:r>
            <a:r>
              <a:rPr dirty="0" sz="2000" spc="-5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lack</a:t>
            </a:r>
            <a:r>
              <a:rPr dirty="0" sz="2000" spc="-6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of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evidence</a:t>
            </a:r>
            <a:r>
              <a:rPr dirty="0" sz="2000" spc="-4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on</a:t>
            </a:r>
            <a:r>
              <a:rPr dirty="0" sz="2000" spc="-6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the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benefit</a:t>
            </a:r>
            <a:r>
              <a:rPr dirty="0" sz="2000" spc="-6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of</a:t>
            </a:r>
            <a:r>
              <a:rPr dirty="0" sz="2000" spc="-6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ECMO</a:t>
            </a:r>
            <a:r>
              <a:rPr dirty="0" sz="2000" spc="-6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in</a:t>
            </a:r>
            <a:r>
              <a:rPr dirty="0" sz="2000" spc="-6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3C3C3B"/>
                </a:solidFill>
                <a:latin typeface="Calibri"/>
                <a:cs typeface="Calibri"/>
              </a:rPr>
              <a:t>CGS</a:t>
            </a:r>
            <a:endParaRPr sz="2000">
              <a:latin typeface="Calibri"/>
              <a:cs typeface="Calibri"/>
            </a:endParaRPr>
          </a:p>
          <a:p>
            <a:pPr lvl="1" marL="755650" indent="-286385">
              <a:lnSpc>
                <a:spcPct val="100000"/>
              </a:lnSpc>
              <a:spcBef>
                <a:spcPts val="180"/>
              </a:spcBef>
              <a:buSzPct val="102500"/>
              <a:buFont typeface="Arial"/>
              <a:buChar char="–"/>
              <a:tabLst>
                <a:tab pos="755650" algn="l"/>
              </a:tabLst>
            </a:pP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What?</a:t>
            </a:r>
            <a:r>
              <a:rPr dirty="0" sz="20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C3C3B"/>
                </a:solidFill>
                <a:latin typeface="Calibri"/>
                <a:cs typeface="Calibri"/>
              </a:rPr>
              <a:t>Patients</a:t>
            </a:r>
            <a:r>
              <a:rPr dirty="0" sz="2000" spc="-8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with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CGS</a:t>
            </a:r>
            <a:r>
              <a:rPr dirty="0" sz="2000" spc="-8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complicating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AMI</a:t>
            </a:r>
            <a:r>
              <a:rPr dirty="0" sz="2000" spc="-3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not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resolved</a:t>
            </a:r>
            <a:r>
              <a:rPr dirty="0" sz="2000" spc="-8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after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spc="-20" b="1">
                <a:solidFill>
                  <a:srgbClr val="3C3C3B"/>
                </a:solidFill>
                <a:latin typeface="Calibri"/>
                <a:cs typeface="Calibri"/>
              </a:rPr>
              <a:t>pPCI</a:t>
            </a:r>
            <a:endParaRPr sz="2000">
              <a:latin typeface="Calibri"/>
              <a:cs typeface="Calibri"/>
            </a:endParaRPr>
          </a:p>
          <a:p>
            <a:pPr lvl="1" marL="755650" indent="-286385">
              <a:lnSpc>
                <a:spcPct val="100000"/>
              </a:lnSpc>
              <a:spcBef>
                <a:spcPts val="180"/>
              </a:spcBef>
              <a:buSzPct val="102500"/>
              <a:buFont typeface="Arial"/>
              <a:buChar char="–"/>
              <a:tabLst>
                <a:tab pos="755650" algn="l"/>
              </a:tabLst>
            </a:pP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How?</a:t>
            </a:r>
            <a:r>
              <a:rPr dirty="0" sz="20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Multicenter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randomised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trial</a:t>
            </a:r>
            <a:r>
              <a:rPr dirty="0" sz="2000" spc="-9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(ECMO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vs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C3C3B"/>
                </a:solidFill>
                <a:latin typeface="Calibri"/>
                <a:cs typeface="Calibri"/>
              </a:rPr>
              <a:t>standard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of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C3C3B"/>
                </a:solidFill>
                <a:latin typeface="Calibri"/>
                <a:cs typeface="Calibri"/>
              </a:rPr>
              <a:t>care)</a:t>
            </a:r>
            <a:endParaRPr sz="2000">
              <a:latin typeface="Calibri"/>
              <a:cs typeface="Calibri"/>
            </a:endParaRPr>
          </a:p>
          <a:p>
            <a:pPr lvl="1" marL="755015" marR="161290" indent="-285750">
              <a:lnSpc>
                <a:spcPts val="2160"/>
              </a:lnSpc>
              <a:spcBef>
                <a:spcPts val="500"/>
              </a:spcBef>
              <a:buSzPct val="102500"/>
              <a:buFont typeface="Arial"/>
              <a:buChar char="–"/>
              <a:tabLst>
                <a:tab pos="755015" algn="l"/>
              </a:tabLst>
            </a:pP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What</a:t>
            </a:r>
            <a:r>
              <a:rPr dirty="0" sz="20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are</a:t>
            </a:r>
            <a:r>
              <a:rPr dirty="0" sz="20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dirty="0" sz="2000" spc="-7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result</a:t>
            </a:r>
            <a:r>
              <a:rPr dirty="0" sz="2000">
                <a:solidFill>
                  <a:srgbClr val="FF0000"/>
                </a:solidFill>
                <a:latin typeface="Calibri"/>
                <a:cs typeface="Calibri"/>
              </a:rPr>
              <a:t>s?</a:t>
            </a:r>
            <a:r>
              <a:rPr dirty="0" sz="20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All-cause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mortality</a:t>
            </a:r>
            <a:r>
              <a:rPr dirty="0" sz="2000" spc="-4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numerically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reduced</a:t>
            </a:r>
            <a:r>
              <a:rPr dirty="0" sz="2000" spc="-6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at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30d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3C3C3B"/>
                </a:solidFill>
                <a:latin typeface="Calibri"/>
                <a:cs typeface="Calibri"/>
              </a:rPr>
              <a:t>and</a:t>
            </a:r>
            <a:r>
              <a:rPr dirty="0" sz="2000" spc="-2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at</a:t>
            </a:r>
            <a:r>
              <a:rPr dirty="0" sz="2000" spc="-8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1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spc="-40">
                <a:solidFill>
                  <a:srgbClr val="3C3C3B"/>
                </a:solidFill>
                <a:latin typeface="Calibri"/>
                <a:cs typeface="Calibri"/>
              </a:rPr>
              <a:t>year.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More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vascular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and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bleeding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complications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with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spc="-50">
                <a:solidFill>
                  <a:srgbClr val="3C3C3B"/>
                </a:solidFill>
                <a:latin typeface="Calibri"/>
                <a:cs typeface="Calibri"/>
              </a:rPr>
              <a:t>V-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A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3C3C3B"/>
                </a:solidFill>
                <a:latin typeface="Calibri"/>
                <a:cs typeface="Calibri"/>
              </a:rPr>
              <a:t>ECMO</a:t>
            </a:r>
            <a:endParaRPr sz="2000">
              <a:latin typeface="Calibri"/>
              <a:cs typeface="Calibri"/>
            </a:endParaRPr>
          </a:p>
          <a:p>
            <a:pPr lvl="1" marL="755015" marR="359410" indent="-285750">
              <a:lnSpc>
                <a:spcPts val="2160"/>
              </a:lnSpc>
              <a:spcBef>
                <a:spcPts val="480"/>
              </a:spcBef>
              <a:buSzPct val="102500"/>
              <a:buFont typeface="Arial"/>
              <a:buChar char="–"/>
              <a:tabLst>
                <a:tab pos="755015" algn="l"/>
              </a:tabLst>
            </a:pP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Why</a:t>
            </a:r>
            <a:r>
              <a:rPr dirty="0" sz="2000" spc="-7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dirty="0" sz="2000" spc="-7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this</a:t>
            </a:r>
            <a:r>
              <a:rPr dirty="0" sz="2000" spc="-7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0000"/>
                </a:solidFill>
                <a:latin typeface="Calibri"/>
                <a:cs typeface="Calibri"/>
              </a:rPr>
              <a:t>important?</a:t>
            </a:r>
            <a:r>
              <a:rPr dirty="0" sz="2000" spc="-10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These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results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set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the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stage</a:t>
            </a:r>
            <a:r>
              <a:rPr dirty="0" sz="2000" spc="-7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for</a:t>
            </a:r>
            <a:r>
              <a:rPr dirty="0" sz="2000" spc="-2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larger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spc="-25" b="1">
                <a:solidFill>
                  <a:srgbClr val="3C3C3B"/>
                </a:solidFill>
                <a:latin typeface="Calibri"/>
                <a:cs typeface="Calibri"/>
              </a:rPr>
              <a:t>RCTs</a:t>
            </a:r>
            <a:r>
              <a:rPr dirty="0" sz="2000" spc="-6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in</a:t>
            </a:r>
            <a:r>
              <a:rPr dirty="0" sz="2000" spc="-7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3C3C3B"/>
                </a:solidFill>
                <a:latin typeface="Calibri"/>
                <a:cs typeface="Calibri"/>
              </a:rPr>
              <a:t>this</a:t>
            </a:r>
            <a:r>
              <a:rPr dirty="0" sz="2000" spc="-2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setting</a:t>
            </a:r>
            <a:r>
              <a:rPr dirty="0" sz="2000" spc="-8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and</a:t>
            </a:r>
            <a:r>
              <a:rPr dirty="0" sz="2000" spc="-8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may</a:t>
            </a:r>
            <a:r>
              <a:rPr dirty="0" sz="2000" spc="-85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contribute</a:t>
            </a:r>
            <a:r>
              <a:rPr dirty="0" sz="2000" spc="-8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B"/>
                </a:solidFill>
                <a:latin typeface="Calibri"/>
                <a:cs typeface="Calibri"/>
              </a:rPr>
              <a:t>to</a:t>
            </a:r>
            <a:r>
              <a:rPr dirty="0" sz="2000" spc="-6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C3C3B"/>
                </a:solidFill>
                <a:latin typeface="Calibri"/>
                <a:cs typeface="Calibri"/>
              </a:rPr>
              <a:t>further</a:t>
            </a:r>
            <a:r>
              <a:rPr dirty="0" sz="2000" spc="-80">
                <a:solidFill>
                  <a:srgbClr val="3C3C3B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3C3C3B"/>
                </a:solidFill>
                <a:latin typeface="Calibri"/>
                <a:cs typeface="Calibri"/>
              </a:rPr>
              <a:t>meta-analysis</a:t>
            </a:r>
            <a:r>
              <a:rPr dirty="0" sz="2000" spc="-10">
                <a:solidFill>
                  <a:srgbClr val="3C3C3B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dirty="0" spc="-105">
                <a:latin typeface="Times New Roman"/>
                <a:cs typeface="Times New Roman"/>
              </a:rPr>
              <a:t> </a:t>
            </a:r>
            <a:r>
              <a:rPr dirty="0"/>
              <a:t>essentials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 spc="-10"/>
              <a:t>remember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2349500" y="749302"/>
            <a:ext cx="4213225" cy="3643629"/>
            <a:chOff x="2349500" y="749302"/>
            <a:chExt cx="4213225" cy="3643629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60700" y="1803396"/>
              <a:ext cx="2959938" cy="2588983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49500" y="749302"/>
              <a:ext cx="4212971" cy="1077084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4048658" y="4878556"/>
            <a:ext cx="98615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89413" y="2767838"/>
            <a:ext cx="21666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>
                <a:latin typeface="Calibri Light"/>
                <a:cs typeface="Calibri Light"/>
              </a:rPr>
              <a:t>PCRonline.com</a:t>
            </a:r>
            <a:endParaRPr sz="2800">
              <a:latin typeface="Calibri Light"/>
              <a:cs typeface="Calibri Ligh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35400" y="1955798"/>
            <a:ext cx="1468704" cy="6171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3502113" y="2869438"/>
            <a:ext cx="2141220" cy="35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60"/>
              </a:lnSpc>
            </a:pPr>
            <a:r>
              <a:rPr dirty="0" sz="2800" spc="-20">
                <a:solidFill>
                  <a:srgbClr val="FFFFFF"/>
                </a:solidFill>
                <a:latin typeface="Calibri Light"/>
                <a:cs typeface="Calibri Light"/>
              </a:rPr>
              <a:t>PCRonline.com</a:t>
            </a:r>
            <a:endParaRPr sz="2800">
              <a:latin typeface="Calibri Light"/>
              <a:cs typeface="Calibri Light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0" y="83923"/>
            <a:ext cx="9113520" cy="5059680"/>
            <a:chOff x="0" y="83923"/>
            <a:chExt cx="9113520" cy="5059680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5400" y="1955798"/>
              <a:ext cx="1468704" cy="61717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0" y="83923"/>
              <a:ext cx="9113520" cy="5059680"/>
            </a:xfrm>
            <a:custGeom>
              <a:avLst/>
              <a:gdLst/>
              <a:ahLst/>
              <a:cxnLst/>
              <a:rect l="l" t="t" r="r" b="b"/>
              <a:pathLst>
                <a:path w="9113520" h="5059680">
                  <a:moveTo>
                    <a:pt x="9113075" y="0"/>
                  </a:moveTo>
                  <a:lnTo>
                    <a:pt x="0" y="0"/>
                  </a:lnTo>
                  <a:lnTo>
                    <a:pt x="0" y="5059576"/>
                  </a:lnTo>
                  <a:lnTo>
                    <a:pt x="9113075" y="5059576"/>
                  </a:lnTo>
                  <a:lnTo>
                    <a:pt x="9113075" y="0"/>
                  </a:lnTo>
                  <a:close/>
                </a:path>
              </a:pathLst>
            </a:custGeom>
            <a:solidFill>
              <a:srgbClr val="601F7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8739" y="295795"/>
            <a:ext cx="895286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/>
              <a:t>*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FFFFFF"/>
                  </a:solidFill>
                </a:uFill>
              </a:rPr>
              <a:t>List</a:t>
            </a:r>
            <a:r>
              <a:rPr dirty="0" u="sng" sz="1800" spc="204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FFFFFF"/>
                  </a:solidFill>
                </a:uFill>
              </a:rPr>
              <a:t>of</a:t>
            </a:r>
            <a:r>
              <a:rPr dirty="0" u="sng" sz="1800" spc="210"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>
                <a:uFill>
                  <a:solidFill>
                    <a:srgbClr val="FFFFFF"/>
                  </a:solidFill>
                </a:uFill>
              </a:rPr>
              <a:t>investigators</a:t>
            </a:r>
            <a:r>
              <a:rPr dirty="0" sz="1800"/>
              <a:t>:</a:t>
            </a:r>
            <a:r>
              <a:rPr dirty="0" sz="1800" spc="210">
                <a:latin typeface="Times New Roman"/>
                <a:cs typeface="Times New Roman"/>
              </a:rPr>
              <a:t> </a:t>
            </a:r>
            <a:r>
              <a:rPr dirty="0" sz="1800"/>
              <a:t>Amerjeet</a:t>
            </a:r>
            <a:r>
              <a:rPr dirty="0" sz="1800" spc="200">
                <a:latin typeface="Times New Roman"/>
                <a:cs typeface="Times New Roman"/>
              </a:rPr>
              <a:t> </a:t>
            </a:r>
            <a:r>
              <a:rPr dirty="0" sz="1800"/>
              <a:t>S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/>
              <a:t>Banning,</a:t>
            </a:r>
            <a:r>
              <a:rPr dirty="0" sz="1800" spc="220">
                <a:latin typeface="Times New Roman"/>
                <a:cs typeface="Times New Roman"/>
              </a:rPr>
              <a:t> </a:t>
            </a:r>
            <a:r>
              <a:rPr dirty="0" sz="1800"/>
              <a:t>Martin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/>
              <a:t>Orban,</a:t>
            </a:r>
            <a:r>
              <a:rPr dirty="0" sz="1800" spc="210">
                <a:latin typeface="Times New Roman"/>
                <a:cs typeface="Times New Roman"/>
              </a:rPr>
              <a:t> </a:t>
            </a:r>
            <a:r>
              <a:rPr dirty="0" sz="1800"/>
              <a:t>Jay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/>
              <a:t>Gracey,</a:t>
            </a:r>
            <a:r>
              <a:rPr dirty="0" sz="1800" spc="210">
                <a:latin typeface="Times New Roman"/>
                <a:cs typeface="Times New Roman"/>
              </a:rPr>
              <a:t> </a:t>
            </a:r>
            <a:r>
              <a:rPr dirty="0" sz="1800"/>
              <a:t>Teresa</a:t>
            </a:r>
            <a:r>
              <a:rPr dirty="0" sz="1800" spc="195">
                <a:latin typeface="Times New Roman"/>
                <a:cs typeface="Times New Roman"/>
              </a:rPr>
              <a:t> </a:t>
            </a:r>
            <a:r>
              <a:rPr dirty="0" sz="1800" spc="-10"/>
              <a:t>López-Sobrino,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8739" y="570115"/>
            <a:ext cx="89604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Steffen</a:t>
            </a:r>
            <a:r>
              <a:rPr dirty="0" sz="180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Massberg,</a:t>
            </a:r>
            <a:r>
              <a:rPr dirty="0" sz="1800" spc="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Adnan</a:t>
            </a:r>
            <a:r>
              <a:rPr dirty="0" sz="1800" spc="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Kastrati,</a:t>
            </a:r>
            <a:r>
              <a:rPr dirty="0" sz="1800" spc="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Kris</a:t>
            </a:r>
            <a:r>
              <a:rPr dirty="0" sz="18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Bogaerts,</a:t>
            </a:r>
            <a:r>
              <a:rPr dirty="0" sz="18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Tom</a:t>
            </a:r>
            <a:r>
              <a:rPr dirty="0" sz="18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Adriaenssens,</a:t>
            </a:r>
            <a:r>
              <a:rPr dirty="0" sz="1800" spc="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Colin</a:t>
            </a:r>
            <a:r>
              <a:rPr dirty="0" sz="1800" spc="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Berry,</a:t>
            </a:r>
            <a:r>
              <a:rPr dirty="0" sz="180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Andrejs</a:t>
            </a:r>
            <a:r>
              <a:rPr dirty="0" sz="1800" spc="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Erglis,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8739" y="844435"/>
            <a:ext cx="2020570" cy="2219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Steven</a:t>
            </a:r>
            <a:r>
              <a:rPr dirty="0" sz="1800" spc="3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Haine,</a:t>
            </a:r>
            <a:r>
              <a:rPr dirty="0" sz="1800" spc="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Truls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Hakeem</a:t>
            </a:r>
            <a:r>
              <a:rPr dirty="0" sz="18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Yusuff,</a:t>
            </a:r>
            <a:r>
              <a:rPr dirty="0" sz="18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Chris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Salvatore</a:t>
            </a:r>
            <a:r>
              <a:rPr dirty="0" sz="1800" spc="-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Brugaletta,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Marta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Farrero,</a:t>
            </a:r>
            <a:r>
              <a:rPr dirty="0" sz="18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Xavi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Bellera,</a:t>
            </a:r>
            <a:r>
              <a:rPr dirty="0" sz="1800" spc="3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Bruno</a:t>
            </a:r>
            <a:r>
              <a:rPr dirty="0" sz="1800" spc="3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Garc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Garcia,</a:t>
            </a:r>
            <a:r>
              <a:rPr dirty="0" sz="1800" spc="22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Santiago</a:t>
            </a:r>
            <a:r>
              <a:rPr dirty="0" sz="1800" spc="2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Duran</a:t>
            </a:r>
            <a:r>
              <a:rPr dirty="0" sz="1800" spc="3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Cambra,</a:t>
            </a:r>
            <a:r>
              <a:rPr dirty="0" sz="1800" spc="3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Anto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Montserrat</a:t>
            </a:r>
            <a:r>
              <a:rPr dirty="0" sz="1800" spc="4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Vila</a:t>
            </a:r>
            <a:r>
              <a:rPr dirty="0" sz="1800" spc="4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122055" y="844435"/>
            <a:ext cx="1917700" cy="2219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990" marR="5080" indent="-3492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nis,</a:t>
            </a:r>
            <a:r>
              <a:rPr dirty="0" sz="1800" spc="4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Victoria</a:t>
            </a:r>
            <a:r>
              <a:rPr dirty="0" sz="1800" spc="4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Vilalta,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rshlick,</a:t>
            </a:r>
            <a:r>
              <a:rPr dirty="0" sz="1800" spc="-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Rut</a:t>
            </a:r>
            <a:r>
              <a:rPr dirty="0" sz="1800" spc="-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Andrea,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Ana</a:t>
            </a:r>
            <a:r>
              <a:rPr dirty="0" sz="18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García-Álvarez,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ena</a:t>
            </a:r>
            <a:r>
              <a:rPr dirty="0" sz="1800" spc="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Sandoval,</a:t>
            </a:r>
            <a:r>
              <a:rPr dirty="0" sz="18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Neus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epa</a:t>
            </a:r>
            <a:r>
              <a:rPr dirty="0" sz="1800" spc="3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Mauri,</a:t>
            </a:r>
            <a:r>
              <a:rPr dirty="0" sz="1800" spc="3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Cosme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dirty="0" sz="1800" spc="2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Aizpurua,</a:t>
            </a:r>
            <a:r>
              <a:rPr dirty="0" sz="1800" spc="2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Albert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anel</a:t>
            </a:r>
            <a:r>
              <a:rPr dirty="0" sz="1800" spc="25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Tauron</a:t>
            </a:r>
            <a:r>
              <a:rPr dirty="0" sz="1800" spc="2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Ferrer,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aniel</a:t>
            </a:r>
            <a:r>
              <a:rPr dirty="0" sz="1800" spc="4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Vilar,</a:t>
            </a:r>
            <a:r>
              <a:rPr dirty="0" sz="1800" spc="4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Monika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8733" y="3038995"/>
            <a:ext cx="17786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6800" algn="l"/>
              </a:tabLst>
            </a:pP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Neumyer,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Monika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212281" y="3038995"/>
            <a:ext cx="18230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140" algn="l"/>
                <a:tab pos="956944" algn="l"/>
              </a:tabLst>
            </a:pP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Georg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Auzinger,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8733" y="3313315"/>
            <a:ext cx="2028189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41069" algn="l"/>
                <a:tab pos="1572895" algn="l"/>
              </a:tabLs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Jonathan</a:t>
            </a:r>
            <a:r>
              <a:rPr dirty="0" sz="1800" spc="3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Byrne,</a:t>
            </a:r>
            <a:r>
              <a:rPr dirty="0" sz="1800" spc="3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Jo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Robert</a:t>
            </a:r>
            <a:r>
              <a:rPr dirty="0" sz="1800" spc="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Loveridge,</a:t>
            </a:r>
            <a:r>
              <a:rPr dirty="0" sz="1800" spc="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Ian</a:t>
            </a:r>
            <a:r>
              <a:rPr dirty="0" sz="18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Webb,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Michael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Graziella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Isgro,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Mat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899522" y="914285"/>
            <a:ext cx="5373370" cy="3520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3515">
              <a:lnSpc>
                <a:spcPts val="1710"/>
              </a:lnSpc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Myrmel,</a:t>
            </a:r>
            <a:r>
              <a:rPr dirty="0" sz="1800" spc="3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Sameer</a:t>
            </a:r>
            <a:r>
              <a:rPr dirty="0" sz="1800" spc="3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Patel,</a:t>
            </a:r>
            <a:r>
              <a:rPr dirty="0" sz="1800" spc="3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Irene</a:t>
            </a:r>
            <a:r>
              <a:rPr dirty="0" sz="1800" spc="3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Buera,</a:t>
            </a:r>
            <a:r>
              <a:rPr dirty="0" sz="1800" spc="3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Alessandro</a:t>
            </a:r>
            <a:r>
              <a:rPr dirty="0" sz="1800" spc="3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Sio</a:t>
            </a:r>
            <a:endParaRPr sz="1800">
              <a:latin typeface="Calibri"/>
              <a:cs typeface="Calibri"/>
            </a:endParaRPr>
          </a:p>
          <a:p>
            <a:pPr algn="r" marR="38735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tiaan</a:t>
            </a:r>
            <a:r>
              <a:rPr dirty="0" sz="18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Vrints,</a:t>
            </a:r>
            <a:r>
              <a:rPr dirty="0" sz="18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David</a:t>
            </a:r>
            <a:r>
              <a:rPr dirty="0" sz="18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Adlam,</a:t>
            </a:r>
            <a:r>
              <a:rPr dirty="0" sz="18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Marcus</a:t>
            </a:r>
            <a:r>
              <a:rPr dirty="0" sz="18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Flather,</a:t>
            </a:r>
            <a:r>
              <a:rPr dirty="0" sz="18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Anthony</a:t>
            </a:r>
            <a:r>
              <a:rPr dirty="0" sz="1800" spc="-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z="18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Ge</a:t>
            </a:r>
            <a:endParaRPr sz="1800">
              <a:latin typeface="Calibri"/>
              <a:cs typeface="Calibri"/>
            </a:endParaRPr>
          </a:p>
          <a:p>
            <a:pPr algn="r" indent="184150">
              <a:lnSpc>
                <a:spcPct val="100000"/>
              </a:lnSpc>
              <a:tabLst>
                <a:tab pos="1104900" algn="l"/>
                <a:tab pos="2145665" algn="l"/>
                <a:tab pos="3573145" algn="l"/>
                <a:tab pos="4083050" algn="l"/>
              </a:tabLs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María</a:t>
            </a:r>
            <a:r>
              <a:rPr dirty="0" sz="18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Angeles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Castel,</a:t>
            </a:r>
            <a:r>
              <a:rPr dirty="0" sz="18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Manuel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Castellá,</a:t>
            </a:r>
            <a:r>
              <a:rPr dirty="0" sz="180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Oriol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Diego,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dirty="0" sz="180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Freixa,</a:t>
            </a:r>
            <a:r>
              <a:rPr dirty="0" sz="1800" spc="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Omar</a:t>
            </a:r>
            <a:r>
              <a:rPr dirty="0" sz="180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Abdul</a:t>
            </a:r>
            <a:r>
              <a:rPr dirty="0" sz="180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Jawad-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Alisent,</a:t>
            </a:r>
            <a:r>
              <a:rPr dirty="0" sz="1800" spc="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Ander</a:t>
            </a:r>
            <a:r>
              <a:rPr dirty="0" sz="1800" spc="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Regueiro,</a:t>
            </a:r>
            <a:r>
              <a:rPr dirty="0" sz="180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ia</a:t>
            </a:r>
            <a:r>
              <a:rPr dirty="0" sz="1800" spc="3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dirty="0" sz="1800" spc="3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Blanco,</a:t>
            </a:r>
            <a:r>
              <a:rPr dirty="0" sz="1800" spc="3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Angeles</a:t>
            </a:r>
            <a:r>
              <a:rPr dirty="0" sz="1800" spc="3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Carmona,</a:t>
            </a:r>
            <a:r>
              <a:rPr dirty="0" sz="1800" spc="3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Ignacio</a:t>
            </a:r>
            <a:r>
              <a:rPr dirty="0" sz="1800" spc="3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Ferreira,</a:t>
            </a:r>
            <a:r>
              <a:rPr dirty="0" sz="1800" spc="3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Jos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oreno,</a:t>
            </a:r>
            <a:r>
              <a:rPr dirty="0" sz="1800" spc="2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Christian</a:t>
            </a:r>
            <a:r>
              <a:rPr dirty="0" sz="1800" spc="2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Muñoz,</a:t>
            </a:r>
            <a:r>
              <a:rPr dirty="0" sz="1800" spc="2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Xavier</a:t>
            </a:r>
            <a:r>
              <a:rPr dirty="0" sz="1800" spc="2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Carrillo,</a:t>
            </a:r>
            <a:r>
              <a:rPr dirty="0" sz="1800" spc="2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Dabit</a:t>
            </a:r>
            <a:r>
              <a:rPr dirty="0" sz="1800" spc="2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Arzamen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nino</a:t>
            </a:r>
            <a:r>
              <a:rPr dirty="0" sz="1800" spc="2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Ginel</a:t>
            </a:r>
            <a:r>
              <a:rPr dirty="0" sz="1800" spc="2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Iglesias,</a:t>
            </a:r>
            <a:r>
              <a:rPr dirty="0" sz="1800" spc="2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Tobias</a:t>
            </a:r>
            <a:r>
              <a:rPr dirty="0" sz="1800" spc="2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Koeller,</a:t>
            </a:r>
            <a:r>
              <a:rPr dirty="0" sz="1800" spc="2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Antonio</a:t>
            </a:r>
            <a:r>
              <a:rPr dirty="0" sz="1800" spc="2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Serra,</a:t>
            </a:r>
            <a:r>
              <a:rPr dirty="0" sz="1800" spc="2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ales,</a:t>
            </a:r>
            <a:r>
              <a:rPr dirty="0" sz="1800" spc="4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1800" spc="4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Xavier</a:t>
            </a:r>
            <a:r>
              <a:rPr dirty="0" sz="1800" spc="4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Jiménez-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Fábrega,</a:t>
            </a:r>
            <a:r>
              <a:rPr dirty="0" sz="1800" spc="65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Jorge</a:t>
            </a:r>
            <a:r>
              <a:rPr dirty="0" sz="1800" spc="4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800" spc="4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Morales,</a:t>
            </a:r>
            <a:r>
              <a:rPr dirty="0" sz="1800" spc="4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Baylacher,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Leonhard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Binzenhöefer,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Aija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Maca-Kaleja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nathan</a:t>
            </a:r>
            <a:r>
              <a:rPr dirty="0" sz="1800" spc="3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Breeze,</a:t>
            </a:r>
            <a:r>
              <a:rPr dirty="0" sz="1800" spc="3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Iain</a:t>
            </a:r>
            <a:r>
              <a:rPr dirty="0" sz="1800" spc="3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Carroll,</a:t>
            </a:r>
            <a:r>
              <a:rPr dirty="0" sz="1800" spc="3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Milena</a:t>
            </a:r>
            <a:r>
              <a:rPr dirty="0" sz="1800" spc="3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Chee,</a:t>
            </a:r>
            <a:r>
              <a:rPr dirty="0" sz="1800" spc="3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Richard</a:t>
            </a:r>
            <a:r>
              <a:rPr dirty="0" sz="1800" spc="3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Fis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sa</a:t>
            </a:r>
            <a:r>
              <a:rPr dirty="0" sz="18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Morgan,</a:t>
            </a:r>
            <a:r>
              <a:rPr dirty="0" sz="18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Nilesh</a:t>
            </a:r>
            <a:r>
              <a:rPr dirty="0" sz="1800" spc="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Pareek,</a:t>
            </a:r>
            <a:r>
              <a:rPr dirty="0" sz="18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Sheetal</a:t>
            </a:r>
            <a:r>
              <a:rPr dirty="0" sz="1800" spc="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Patale,</a:t>
            </a:r>
            <a:r>
              <a:rPr dirty="0" sz="1800" spc="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Tasneem</a:t>
            </a:r>
            <a:r>
              <a:rPr dirty="0" sz="1800" spc="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Pira</a:t>
            </a:r>
            <a:endParaRPr sz="1800">
              <a:latin typeface="Calibri"/>
              <a:cs typeface="Calibri"/>
            </a:endParaRPr>
          </a:p>
          <a:p>
            <a:pPr marL="128270" marR="63500" indent="65405">
              <a:lnSpc>
                <a:spcPct val="100000"/>
              </a:lnSpc>
              <a:tabLst>
                <a:tab pos="729615" algn="l"/>
                <a:tab pos="1715135" algn="l"/>
                <a:tab pos="2640330" algn="l"/>
                <a:tab pos="3529329" algn="l"/>
                <a:tab pos="4500880" algn="l"/>
              </a:tabLst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hitehorne,</a:t>
            </a:r>
            <a:r>
              <a:rPr dirty="0" sz="18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Chris</a:t>
            </a:r>
            <a:r>
              <a:rPr dirty="0" sz="18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Willars,</a:t>
            </a:r>
            <a:r>
              <a:rPr dirty="0" sz="18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Chris</a:t>
            </a:r>
            <a:r>
              <a:rPr dirty="0" sz="18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Harvey,</a:t>
            </a:r>
            <a:r>
              <a:rPr dirty="0" sz="18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Caroline</a:t>
            </a:r>
            <a:r>
              <a:rPr dirty="0" sz="18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Sampso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thew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Charlton,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Vasileios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Zochios,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Elizabeth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Wadey,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168247" y="3313315"/>
            <a:ext cx="1869439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2384" marR="5080" indent="-2032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her,</a:t>
            </a:r>
            <a:r>
              <a:rPr dirty="0" sz="1800" spc="3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Elton</a:t>
            </a:r>
            <a:r>
              <a:rPr dirty="0" sz="1800" spc="3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Gelandt,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ni,</a:t>
            </a:r>
            <a:r>
              <a:rPr dirty="0" sz="1800" spc="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Andre</a:t>
            </a:r>
            <a:r>
              <a:rPr dirty="0" sz="1800" spc="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Vercueil,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n,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Dr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Susan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Dashey,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Gail</a:t>
            </a:r>
            <a:r>
              <a:rPr dirty="0" sz="1800" spc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Faulkner,</a:t>
            </a:r>
            <a:r>
              <a:rPr dirty="0" sz="1800" spc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Mel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8733" y="4410595"/>
            <a:ext cx="89617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Ferguson,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Marie-Claude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Morice,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Laure</a:t>
            </a:r>
            <a:r>
              <a:rPr dirty="0" sz="18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Morsiani,</a:t>
            </a:r>
            <a:r>
              <a:rPr dirty="0" sz="18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Sharon</a:t>
            </a:r>
            <a:r>
              <a:rPr dirty="0" sz="18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Keane,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Claire</a:t>
            </a:r>
            <a:r>
              <a:rPr dirty="0" sz="18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Kerr,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Mairi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Warren,</a:t>
            </a:r>
            <a:r>
              <a:rPr dirty="0" sz="18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Sarah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Boyle,</a:t>
            </a:r>
            <a:r>
              <a:rPr dirty="0" sz="18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Jacqueline</a:t>
            </a:r>
            <a:r>
              <a:rPr dirty="0" sz="18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Strehler,</a:t>
            </a:r>
            <a:r>
              <a:rPr dirty="0" sz="18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Jeanette</a:t>
            </a:r>
            <a:r>
              <a:rPr dirty="0" sz="18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Mueller.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32000" y="761997"/>
            <a:ext cx="5187137" cy="3607727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3257257" y="784656"/>
            <a:ext cx="260159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Prof</a:t>
            </a:r>
            <a:r>
              <a:rPr dirty="0" sz="2000" spc="-7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Anthony</a:t>
            </a:r>
            <a:r>
              <a:rPr dirty="0" sz="2000" spc="-6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Calibri"/>
                <a:cs typeface="Calibri"/>
              </a:rPr>
              <a:t>H</a:t>
            </a:r>
            <a:r>
              <a:rPr dirty="0" sz="2000" spc="-6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C00000"/>
                </a:solidFill>
                <a:latin typeface="Calibri"/>
                <a:cs typeface="Calibri"/>
              </a:rPr>
              <a:t>Gershlick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Potential</a:t>
            </a:r>
            <a:r>
              <a:rPr dirty="0" spc="-110">
                <a:latin typeface="Times New Roman"/>
                <a:cs typeface="Times New Roman"/>
              </a:rPr>
              <a:t> </a:t>
            </a:r>
            <a:r>
              <a:rPr dirty="0"/>
              <a:t>conflicts</a:t>
            </a:r>
            <a:r>
              <a:rPr dirty="0" spc="-100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 spc="-10"/>
              <a:t>interest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94367" y="942111"/>
            <a:ext cx="7480300" cy="2345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Calibri"/>
                <a:cs typeface="Calibri"/>
              </a:rPr>
              <a:t>Speaker's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name</a:t>
            </a:r>
            <a:r>
              <a:rPr dirty="0" sz="2000" spc="-2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r>
              <a:rPr dirty="0" sz="2000" spc="-2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Manel</a:t>
            </a:r>
            <a:r>
              <a:rPr dirty="0" sz="2000" spc="-1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Sabaté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Calibri"/>
              <a:cs typeface="Calibri"/>
            </a:endParaRPr>
          </a:p>
          <a:p>
            <a:pPr marL="61594">
              <a:lnSpc>
                <a:spcPct val="100000"/>
              </a:lnSpc>
            </a:pPr>
            <a:r>
              <a:rPr dirty="0" sz="2000">
                <a:latin typeface="Segoe UI Emoji"/>
                <a:cs typeface="Segoe UI Emoji"/>
              </a:rPr>
              <a:t>☑</a:t>
            </a:r>
            <a:r>
              <a:rPr dirty="0" sz="2000" spc="-130">
                <a:latin typeface="Segoe UI Emoji"/>
                <a:cs typeface="Segoe UI Emoji"/>
              </a:rPr>
              <a:t> </a:t>
            </a:r>
            <a:r>
              <a:rPr dirty="0" sz="2000">
                <a:latin typeface="Calibri"/>
                <a:cs typeface="Calibri"/>
              </a:rPr>
              <a:t>I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do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not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have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any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potential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conflict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interest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declare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Calibri"/>
              <a:cs typeface="Calibri"/>
            </a:endParaRPr>
          </a:p>
          <a:p>
            <a:pPr marL="61594" marR="5080">
              <a:lnSpc>
                <a:spcPts val="2160"/>
              </a:lnSpc>
            </a:pPr>
            <a:r>
              <a:rPr dirty="0" sz="2000">
                <a:latin typeface="Calibri"/>
                <a:cs typeface="Calibri"/>
              </a:rPr>
              <a:t>EURO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SHOCK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has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received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funding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from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European</a:t>
            </a:r>
            <a:r>
              <a:rPr dirty="0" sz="2000" spc="-2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Union’s</a:t>
            </a:r>
            <a:r>
              <a:rPr dirty="0" sz="2000" spc="-2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Horizons </a:t>
            </a:r>
            <a:r>
              <a:rPr dirty="0" sz="2000" b="1">
                <a:latin typeface="Calibri"/>
                <a:cs typeface="Calibri"/>
              </a:rPr>
              <a:t>2020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research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innovation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programme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under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grant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agreement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number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754946-</a:t>
            </a:r>
            <a:r>
              <a:rPr dirty="0" sz="2000" spc="-50" b="1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9900" y="3924300"/>
            <a:ext cx="5650382" cy="562696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048658" y="4878556"/>
            <a:ext cx="98615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147709" y="813295"/>
            <a:ext cx="250317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senting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Calibri"/>
                <a:cs typeface="Calibri"/>
              </a:rPr>
              <a:t>acute</a:t>
            </a:r>
            <a:endParaRPr sz="2000">
              <a:latin typeface="Calibri"/>
              <a:cs typeface="Calibri"/>
            </a:endParaRPr>
          </a:p>
          <a:p>
            <a:pPr marL="60960">
              <a:lnSpc>
                <a:spcPct val="100000"/>
              </a:lnSpc>
            </a:pPr>
            <a:r>
              <a:rPr dirty="0" sz="2000" spc="-10">
                <a:latin typeface="Calibri"/>
                <a:cs typeface="Calibri"/>
              </a:rPr>
              <a:t>rates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40-50%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despite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104113" y="1788655"/>
            <a:ext cx="23488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modynamic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support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Calibri"/>
                <a:cs typeface="Calibri"/>
              </a:rPr>
              <a:t>in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52914" y="813295"/>
            <a:ext cx="2691130" cy="2280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102500"/>
              <a:buFont typeface="Arial"/>
              <a:buChar char="•"/>
              <a:tabLst>
                <a:tab pos="354965" algn="l"/>
              </a:tabLst>
            </a:pPr>
            <a:r>
              <a:rPr dirty="0" sz="2000" spc="-10" b="1">
                <a:latin typeface="Calibri"/>
                <a:cs typeface="Calibri"/>
              </a:rPr>
              <a:t>Cardiogenic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shock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Calibri"/>
                <a:cs typeface="Calibri"/>
              </a:rPr>
              <a:t>(CG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myocardial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infarction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revascularization.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355600" algn="l"/>
              </a:tabLst>
            </a:pPr>
            <a:r>
              <a:rPr dirty="0" sz="2000" b="1">
                <a:latin typeface="Calibri"/>
                <a:cs typeface="Calibri"/>
              </a:rPr>
              <a:t>Mechanical</a:t>
            </a:r>
            <a:r>
              <a:rPr dirty="0" sz="2000" spc="-100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circulato</a:t>
            </a:r>
            <a:endParaRPr sz="20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patients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presenting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 spc="-50">
                <a:latin typeface="Calibri"/>
                <a:cs typeface="Calibri"/>
              </a:rPr>
              <a:t>w</a:t>
            </a:r>
            <a:endParaRPr sz="2000">
              <a:latin typeface="Calibri"/>
              <a:cs typeface="Calibri"/>
            </a:endParaRPr>
          </a:p>
          <a:p>
            <a:pPr algn="r" marL="342900" marR="231140" indent="-342900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342900" algn="l"/>
              </a:tabLst>
            </a:pPr>
            <a:r>
              <a:rPr dirty="0" sz="2000" spc="-30">
                <a:latin typeface="Calibri"/>
                <a:cs typeface="Calibri"/>
              </a:rPr>
              <a:t>However,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there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is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0" b="1">
                <a:latin typeface="Calibri"/>
                <a:cs typeface="Calibri"/>
              </a:rPr>
              <a:t>l</a:t>
            </a:r>
            <a:endParaRPr sz="2000">
              <a:latin typeface="Calibri"/>
              <a:cs typeface="Calibri"/>
            </a:endParaRPr>
          </a:p>
          <a:p>
            <a:pPr algn="r" marR="180975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circulatory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support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 spc="-50">
                <a:latin typeface="Calibri"/>
                <a:cs typeface="Calibri"/>
              </a:rPr>
              <a:t>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704746" y="889495"/>
            <a:ext cx="3455670" cy="2204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6060">
              <a:lnSpc>
                <a:spcPts val="1900"/>
              </a:lnSpc>
            </a:pPr>
            <a:r>
              <a:rPr dirty="0" sz="2000">
                <a:latin typeface="Calibri"/>
                <a:cs typeface="Calibri"/>
              </a:rPr>
              <a:t>S)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occurs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10%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patients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Calibri"/>
                <a:cs typeface="Calibri"/>
              </a:rPr>
              <a:t>pre</a:t>
            </a:r>
            <a:endParaRPr sz="2000">
              <a:latin typeface="Calibri"/>
              <a:cs typeface="Calibri"/>
            </a:endParaRPr>
          </a:p>
          <a:p>
            <a:pPr marL="133985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(AMI),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in-hospital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mortality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135890" marR="35560" indent="-60325">
              <a:lnSpc>
                <a:spcPct val="100000"/>
              </a:lnSpc>
            </a:pPr>
            <a:r>
              <a:rPr dirty="0" sz="2000" b="1">
                <a:latin typeface="Calibri"/>
                <a:cs typeface="Calibri"/>
              </a:rPr>
              <a:t>ry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support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devices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allow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Calibri"/>
                <a:cs typeface="Calibri"/>
              </a:rPr>
              <a:t>hae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ith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Calibri"/>
                <a:cs typeface="Calibri"/>
              </a:rPr>
              <a:t>CGS.</a:t>
            </a:r>
            <a:endParaRPr sz="2000">
              <a:latin typeface="Calibri"/>
              <a:cs typeface="Calibri"/>
            </a:endParaRPr>
          </a:p>
          <a:p>
            <a:pPr marL="50165" marR="49530" indent="-50800">
              <a:lnSpc>
                <a:spcPct val="100000"/>
              </a:lnSpc>
              <a:spcBef>
                <a:spcPts val="480"/>
              </a:spcBef>
            </a:pPr>
            <a:r>
              <a:rPr dirty="0" sz="2000" b="1">
                <a:latin typeface="Calibri"/>
                <a:cs typeface="Calibri"/>
              </a:rPr>
              <a:t>ack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of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evidence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regarding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Calibri"/>
                <a:cs typeface="Calibri"/>
              </a:rPr>
              <a:t>be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evices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context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CGS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Calibri"/>
                <a:cs typeface="Calibri"/>
              </a:rPr>
              <a:t>com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080133" y="2459215"/>
            <a:ext cx="1999614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225" marR="5080" indent="-1016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nefit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mechanical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plicating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Calibri"/>
                <a:cs typeface="Calibri"/>
              </a:rPr>
              <a:t>AMI.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dirty="0" spc="-100">
                <a:latin typeface="Times New Roman"/>
                <a:cs typeface="Times New Roman"/>
              </a:rPr>
              <a:t> </a:t>
            </a:r>
            <a:r>
              <a:rPr dirty="0"/>
              <a:t>this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 spc="-10"/>
              <a:t>study?</a:t>
            </a: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9400" y="698500"/>
            <a:ext cx="3336290" cy="2570416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335041" y="3376498"/>
            <a:ext cx="7960359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Therefore,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EURO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SHOCK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trial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aimed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determine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if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early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use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Veno-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arterial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Extra-</a:t>
            </a:r>
            <a:r>
              <a:rPr dirty="0" sz="2000">
                <a:latin typeface="Calibri"/>
                <a:cs typeface="Calibri"/>
              </a:rPr>
              <a:t>Corporeal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Membrane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Oxygenation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Calibri"/>
                <a:cs typeface="Calibri"/>
              </a:rPr>
              <a:t>(</a:t>
            </a:r>
            <a:r>
              <a:rPr dirty="0" sz="2000" spc="-20" b="1">
                <a:latin typeface="Calibri"/>
                <a:cs typeface="Calibri"/>
              </a:rPr>
              <a:t>V-</a:t>
            </a:r>
            <a:r>
              <a:rPr dirty="0" sz="2000" b="1">
                <a:latin typeface="Calibri"/>
                <a:cs typeface="Calibri"/>
              </a:rPr>
              <a:t>A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ECMO</a:t>
            </a:r>
            <a:r>
              <a:rPr dirty="0" sz="2000">
                <a:latin typeface="Calibri"/>
                <a:cs typeface="Calibri"/>
              </a:rPr>
              <a:t>)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patients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Calibri"/>
                <a:cs typeface="Calibri"/>
              </a:rPr>
              <a:t>with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persistent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CGS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following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primary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percutaneous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coronary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intervention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could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improve</a:t>
            </a:r>
            <a:r>
              <a:rPr dirty="0" sz="2000" spc="-114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outcomes.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048658" y="4878556"/>
            <a:ext cx="98615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2946" y="653502"/>
            <a:ext cx="8950325" cy="394970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098550" indent="-514984">
              <a:lnSpc>
                <a:spcPct val="100000"/>
              </a:lnSpc>
              <a:spcBef>
                <a:spcPts val="520"/>
              </a:spcBef>
              <a:buSzPct val="102500"/>
              <a:buFont typeface="Wingdings"/>
              <a:buChar char=""/>
              <a:tabLst>
                <a:tab pos="1098550" algn="l"/>
              </a:tabLst>
            </a:pPr>
            <a:r>
              <a:rPr dirty="0" sz="2000" spc="-10">
                <a:latin typeface="Calibri"/>
                <a:cs typeface="Calibri"/>
              </a:rPr>
              <a:t>Patients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(18-90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y)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CGS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within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24hrs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of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onset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of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20" b="1" i="1">
                <a:latin typeface="Calibri"/>
                <a:cs typeface="Calibri"/>
              </a:rPr>
              <a:t>ACS</a:t>
            </a:r>
            <a:r>
              <a:rPr dirty="0" sz="2000" spc="-2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1097915" marR="1250315" indent="-514350">
              <a:lnSpc>
                <a:spcPct val="100000"/>
              </a:lnSpc>
              <a:spcBef>
                <a:spcPts val="480"/>
              </a:spcBef>
              <a:buSzPct val="102500"/>
              <a:buFont typeface="Wingdings"/>
              <a:buChar char=""/>
              <a:tabLst>
                <a:tab pos="1097915" algn="l"/>
              </a:tabLst>
            </a:pPr>
            <a:r>
              <a:rPr dirty="0" sz="2000">
                <a:latin typeface="Calibri"/>
                <a:cs typeface="Calibri"/>
              </a:rPr>
              <a:t>CGS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secondary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to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Type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I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MI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(STEMI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NSTEMI),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secondary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25" b="1" i="1">
                <a:latin typeface="Calibri"/>
                <a:cs typeface="Calibri"/>
              </a:rPr>
              <a:t>to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Acute/Subacute</a:t>
            </a:r>
            <a:r>
              <a:rPr dirty="0" sz="2000" spc="-105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Stent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 spc="-10" b="1" i="1">
                <a:latin typeface="Calibri"/>
                <a:cs typeface="Calibri"/>
              </a:rPr>
              <a:t>Thrombosis</a:t>
            </a:r>
            <a:r>
              <a:rPr dirty="0" sz="2000" spc="-1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1098550" marR="664845" indent="-514350">
              <a:lnSpc>
                <a:spcPct val="100000"/>
              </a:lnSpc>
              <a:spcBef>
                <a:spcPts val="480"/>
              </a:spcBef>
              <a:buSzPct val="102500"/>
              <a:buFont typeface="Wingdings"/>
              <a:buChar char=""/>
              <a:tabLst>
                <a:tab pos="1098550" algn="l"/>
              </a:tabLst>
            </a:pPr>
            <a:r>
              <a:rPr dirty="0" sz="2000" spc="-10">
                <a:latin typeface="Calibri"/>
                <a:cs typeface="Calibri"/>
              </a:rPr>
              <a:t>Persistence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CGS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30mins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Calibri"/>
                <a:cs typeface="Calibri"/>
              </a:rPr>
              <a:t>after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successful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unsuccessful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attempt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Calibri"/>
                <a:cs typeface="Calibri"/>
              </a:rPr>
              <a:t>at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revascularization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culprit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artery.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CGS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defined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Calibri"/>
                <a:cs typeface="Calibri"/>
              </a:rPr>
              <a:t>as:</a:t>
            </a:r>
            <a:endParaRPr sz="2000">
              <a:latin typeface="Calibri"/>
              <a:cs typeface="Calibri"/>
            </a:endParaRPr>
          </a:p>
          <a:p>
            <a:pPr lvl="1" marL="755650" indent="-286385">
              <a:lnSpc>
                <a:spcPct val="100000"/>
              </a:lnSpc>
              <a:spcBef>
                <a:spcPts val="359"/>
              </a:spcBef>
              <a:buSzPct val="103125"/>
              <a:buFont typeface="Arial"/>
              <a:buChar char="–"/>
              <a:tabLst>
                <a:tab pos="755650" algn="l"/>
              </a:tabLst>
            </a:pPr>
            <a:r>
              <a:rPr dirty="0" sz="1600">
                <a:latin typeface="Calibri"/>
                <a:cs typeface="Calibri"/>
              </a:rPr>
              <a:t>SBP &lt;90 mmHg for at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least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30’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(or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need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inotropes/vasopressor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therapy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maintain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SBP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&gt;90mmHg).</a:t>
            </a:r>
            <a:endParaRPr sz="1400">
              <a:latin typeface="Calibri"/>
              <a:cs typeface="Calibri"/>
            </a:endParaRPr>
          </a:p>
          <a:p>
            <a:pPr lvl="1" marL="755015" marR="5080" indent="-285750">
              <a:lnSpc>
                <a:spcPct val="100000"/>
              </a:lnSpc>
              <a:spcBef>
                <a:spcPts val="320"/>
              </a:spcBef>
              <a:buSzPct val="103125"/>
              <a:buFont typeface="Arial"/>
              <a:buChar char="–"/>
              <a:tabLst>
                <a:tab pos="755015" algn="l"/>
              </a:tabLst>
            </a:pPr>
            <a:r>
              <a:rPr dirty="0" sz="1600">
                <a:latin typeface="Calibri"/>
                <a:cs typeface="Calibri"/>
              </a:rPr>
              <a:t>Clinical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signs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pulmonary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congestion,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plus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signs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impaired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organ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perfusion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including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at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least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Calibri"/>
                <a:cs typeface="Calibri"/>
              </a:rPr>
              <a:t>one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following</a:t>
            </a:r>
            <a:r>
              <a:rPr dirty="0" sz="1400" spc="-1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40"/>
              </a:spcBef>
              <a:buSzPct val="103571"/>
              <a:buFont typeface="Arial"/>
              <a:buChar char="•"/>
              <a:tabLst>
                <a:tab pos="1155700" algn="l"/>
              </a:tabLst>
            </a:pPr>
            <a:r>
              <a:rPr dirty="0" sz="1400">
                <a:latin typeface="Calibri"/>
                <a:cs typeface="Calibri"/>
              </a:rPr>
              <a:t>Altered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mental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status</a:t>
            </a:r>
            <a:endParaRPr sz="14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35"/>
              </a:spcBef>
              <a:buSzPct val="103571"/>
              <a:buFont typeface="Arial"/>
              <a:buChar char="•"/>
              <a:tabLst>
                <a:tab pos="1155700" algn="l"/>
              </a:tabLst>
            </a:pPr>
            <a:r>
              <a:rPr dirty="0" sz="1400">
                <a:latin typeface="Calibri"/>
                <a:cs typeface="Calibri"/>
              </a:rPr>
              <a:t>Cold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clammy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skin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limbs</a:t>
            </a:r>
            <a:endParaRPr sz="14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35"/>
              </a:spcBef>
              <a:buSzPct val="103571"/>
              <a:buFont typeface="Arial"/>
              <a:buChar char="•"/>
              <a:tabLst>
                <a:tab pos="1155700" algn="l"/>
              </a:tabLst>
            </a:pPr>
            <a:r>
              <a:rPr dirty="0" sz="1400">
                <a:latin typeface="Calibri"/>
                <a:cs typeface="Calibri"/>
              </a:rPr>
              <a:t>Oliguria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urine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output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less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than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30ml/hr.</a:t>
            </a:r>
            <a:endParaRPr sz="14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340"/>
              </a:spcBef>
              <a:buSzPct val="103571"/>
              <a:buFont typeface="Arial"/>
              <a:buChar char="•"/>
              <a:tabLst>
                <a:tab pos="1155700" algn="l"/>
              </a:tabLst>
            </a:pPr>
            <a:r>
              <a:rPr dirty="0" sz="1400" b="1">
                <a:latin typeface="Calibri"/>
                <a:cs typeface="Calibri"/>
              </a:rPr>
              <a:t>Lactate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b="1">
                <a:latin typeface="Calibri"/>
                <a:cs typeface="Calibri"/>
              </a:rPr>
              <a:t>&gt;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b="1">
                <a:latin typeface="Calibri"/>
                <a:cs typeface="Calibri"/>
              </a:rPr>
              <a:t>2.0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b="1">
                <a:latin typeface="Calibri"/>
                <a:cs typeface="Calibri"/>
              </a:rPr>
              <a:t>mmol</a:t>
            </a:r>
            <a:r>
              <a:rPr dirty="0" sz="1400">
                <a:latin typeface="Calibri"/>
                <a:cs typeface="Calibri"/>
              </a:rPr>
              <a:t>/L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admission.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048658" y="4878556"/>
            <a:ext cx="98615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did</a:t>
            </a:r>
            <a:r>
              <a:rPr dirty="0" spc="-85">
                <a:latin typeface="Times New Roman"/>
                <a:cs typeface="Times New Roman"/>
              </a:rPr>
              <a:t> </a:t>
            </a:r>
            <a:r>
              <a:rPr dirty="0"/>
              <a:t>we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 spc="-10"/>
              <a:t>study?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20"/>
              <a:t> </a:t>
            </a:r>
            <a:r>
              <a:rPr dirty="0"/>
              <a:t>didn’t</a:t>
            </a:r>
            <a:r>
              <a:rPr dirty="0" spc="-20"/>
              <a:t> </a:t>
            </a:r>
            <a:r>
              <a:rPr dirty="0"/>
              <a:t>we</a:t>
            </a:r>
            <a:r>
              <a:rPr dirty="0" spc="-15"/>
              <a:t> </a:t>
            </a:r>
            <a:r>
              <a:rPr dirty="0" spc="-10"/>
              <a:t>study?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4048658" y="4878556"/>
            <a:ext cx="98615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4129" y="763676"/>
            <a:ext cx="177800" cy="12827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1550" spc="-25">
                <a:latin typeface="Calibri"/>
                <a:cs typeface="Calibri"/>
              </a:rPr>
              <a:t>1.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-25">
                <a:latin typeface="Calibri"/>
                <a:cs typeface="Calibri"/>
              </a:rPr>
              <a:t>2.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-25" b="1">
                <a:latin typeface="Calibri"/>
                <a:cs typeface="Calibri"/>
              </a:rPr>
              <a:t>3.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-25" b="1">
                <a:latin typeface="Calibri"/>
                <a:cs typeface="Calibri"/>
              </a:rPr>
              <a:t>4.</a:t>
            </a: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-25" b="1">
                <a:latin typeface="Calibri"/>
                <a:cs typeface="Calibri"/>
              </a:rPr>
              <a:t>5.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99114" y="762406"/>
            <a:ext cx="5887720" cy="1282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077595">
              <a:lnSpc>
                <a:spcPct val="110000"/>
              </a:lnSpc>
              <a:spcBef>
                <a:spcPts val="100"/>
              </a:spcBef>
            </a:pPr>
            <a:r>
              <a:rPr dirty="0" sz="1500">
                <a:latin typeface="Calibri"/>
                <a:cs typeface="Calibri"/>
              </a:rPr>
              <a:t>Unwilling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provide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informed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consent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/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consultee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declaration</a:t>
            </a:r>
            <a:r>
              <a:rPr dirty="0" sz="1500" spc="-1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Echo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evidence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 b="1">
                <a:latin typeface="Calibri"/>
                <a:cs typeface="Calibri"/>
              </a:rPr>
              <a:t>mechanical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complication</a:t>
            </a:r>
            <a:r>
              <a:rPr dirty="0" sz="1500" spc="-8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MI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causing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 spc="-25">
                <a:latin typeface="Calibri"/>
                <a:cs typeface="Calibri"/>
              </a:rPr>
              <a:t>CGS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500" b="1">
                <a:latin typeface="Calibri"/>
                <a:cs typeface="Calibri"/>
              </a:rPr>
              <a:t>Shock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 b="1">
                <a:latin typeface="Calibri"/>
                <a:cs typeface="Calibri"/>
              </a:rPr>
              <a:t>from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b="1">
                <a:latin typeface="Calibri"/>
                <a:cs typeface="Calibri"/>
              </a:rPr>
              <a:t>another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b="1">
                <a:latin typeface="Calibri"/>
                <a:cs typeface="Calibri"/>
              </a:rPr>
              <a:t>cause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(sepsis,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hypovolaemic,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anaphylaxis,</a:t>
            </a:r>
            <a:r>
              <a:rPr dirty="0" sz="1500" spc="-3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myocarditis).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500" b="1">
                <a:latin typeface="Calibri"/>
                <a:cs typeface="Calibri"/>
              </a:rPr>
              <a:t>Known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severe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 b="1">
                <a:latin typeface="Calibri"/>
                <a:cs typeface="Calibri"/>
              </a:rPr>
              <a:t>PVD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(precluding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access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for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 spc="-35">
                <a:latin typeface="Calibri"/>
                <a:cs typeface="Calibri"/>
              </a:rPr>
              <a:t>VA-</a:t>
            </a:r>
            <a:r>
              <a:rPr dirty="0" sz="1500" spc="-10">
                <a:latin typeface="Calibri"/>
                <a:cs typeface="Calibri"/>
              </a:rPr>
              <a:t>ECMO)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500" b="1">
                <a:latin typeface="Calibri"/>
                <a:cs typeface="Calibri"/>
              </a:rPr>
              <a:t>OHCA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under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any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following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circumstances: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84163" y="2020976"/>
            <a:ext cx="182245" cy="77978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1550">
                <a:latin typeface="Wingdings"/>
                <a:cs typeface="Wingdings"/>
              </a:rPr>
              <a:t>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>
                <a:latin typeface="Wingdings"/>
                <a:cs typeface="Wingdings"/>
              </a:rPr>
              <a:t></a:t>
            </a:r>
            <a:endParaRPr sz="155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>
                <a:latin typeface="Wingdings"/>
                <a:cs typeface="Wingdings"/>
              </a:rPr>
              <a:t></a:t>
            </a:r>
            <a:endParaRPr sz="1550">
              <a:latin typeface="Wingdings"/>
              <a:cs typeface="Wingdings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099148" y="2019706"/>
            <a:ext cx="3914140" cy="77978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500" b="1">
                <a:latin typeface="Calibri"/>
                <a:cs typeface="Calibri"/>
              </a:rPr>
              <a:t>Without</a:t>
            </a:r>
            <a:r>
              <a:rPr dirty="0" sz="1500" spc="-65">
                <a:latin typeface="Times New Roman"/>
                <a:cs typeface="Times New Roman"/>
              </a:rPr>
              <a:t> </a:t>
            </a:r>
            <a:r>
              <a:rPr dirty="0" sz="1500" b="1">
                <a:latin typeface="Calibri"/>
                <a:cs typeface="Calibri"/>
              </a:rPr>
              <a:t>ROSC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(ongoing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 spc="-20">
                <a:latin typeface="Calibri"/>
                <a:cs typeface="Calibri"/>
              </a:rPr>
              <a:t>CPR)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500" b="1">
                <a:latin typeface="Calibri"/>
                <a:cs typeface="Calibri"/>
              </a:rPr>
              <a:t>With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b="1">
                <a:latin typeface="Calibri"/>
                <a:cs typeface="Calibri"/>
              </a:rPr>
              <a:t>pH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b="1">
                <a:latin typeface="Calibri"/>
                <a:cs typeface="Calibri"/>
              </a:rPr>
              <a:t>&lt;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spc="-50" b="1">
                <a:latin typeface="Calibri"/>
                <a:cs typeface="Calibri"/>
              </a:rPr>
              <a:t>7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500" b="1">
                <a:latin typeface="Calibri"/>
                <a:cs typeface="Calibri"/>
              </a:rPr>
              <a:t>Without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bystander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CPR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within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10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mins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collapse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84113" y="2780968"/>
            <a:ext cx="7105650" cy="1780539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75"/>
              </a:spcBef>
              <a:buSzPct val="103333"/>
              <a:buAutoNum type="arabicPeriod" startAt="6"/>
              <a:tabLst>
                <a:tab pos="527050" algn="l"/>
              </a:tabLst>
            </a:pPr>
            <a:r>
              <a:rPr dirty="0" sz="1500">
                <a:latin typeface="Calibri"/>
                <a:cs typeface="Calibri"/>
              </a:rPr>
              <a:t>Severe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allergy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or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intolerance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pharmacological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or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antithombotic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antiplatelet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agents</a:t>
            </a:r>
            <a:endParaRPr sz="15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120"/>
              </a:spcBef>
              <a:buSzPct val="103333"/>
              <a:buAutoNum type="arabicPeriod" startAt="6"/>
              <a:tabLst>
                <a:tab pos="527050" algn="l"/>
              </a:tabLst>
            </a:pPr>
            <a:r>
              <a:rPr dirty="0" sz="1500">
                <a:latin typeface="Calibri"/>
                <a:cs typeface="Calibri"/>
              </a:rPr>
              <a:t>Significant</a:t>
            </a:r>
            <a:r>
              <a:rPr dirty="0" sz="1500" spc="-7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systemic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illness</a:t>
            </a:r>
            <a:endParaRPr sz="15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120"/>
              </a:spcBef>
              <a:buSzPct val="103333"/>
              <a:buAutoNum type="arabicPeriod" startAt="6"/>
              <a:tabLst>
                <a:tab pos="527050" algn="l"/>
              </a:tabLst>
            </a:pPr>
            <a:r>
              <a:rPr dirty="0" sz="1500">
                <a:latin typeface="Calibri"/>
                <a:cs typeface="Calibri"/>
              </a:rPr>
              <a:t>Deemed</a:t>
            </a:r>
            <a:r>
              <a:rPr dirty="0" sz="1500" spc="-6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too</a:t>
            </a:r>
            <a:r>
              <a:rPr dirty="0" sz="1500" spc="-6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frail</a:t>
            </a:r>
            <a:r>
              <a:rPr dirty="0" sz="1500" spc="-6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(CFS</a:t>
            </a:r>
            <a:r>
              <a:rPr dirty="0" sz="1500" spc="-6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&gt;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 spc="-25">
                <a:latin typeface="Calibri"/>
                <a:cs typeface="Calibri"/>
              </a:rPr>
              <a:t>5)</a:t>
            </a:r>
            <a:endParaRPr sz="15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120"/>
              </a:spcBef>
              <a:buSzPct val="103333"/>
              <a:buAutoNum type="arabicPeriod" startAt="6"/>
              <a:tabLst>
                <a:tab pos="527050" algn="l"/>
              </a:tabLst>
            </a:pPr>
            <a:r>
              <a:rPr dirty="0" sz="1500">
                <a:latin typeface="Calibri"/>
                <a:cs typeface="Calibri"/>
              </a:rPr>
              <a:t>Known</a:t>
            </a:r>
            <a:r>
              <a:rPr dirty="0" sz="1500" spc="-7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dementia</a:t>
            </a:r>
            <a:r>
              <a:rPr dirty="0" sz="1500" spc="-7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7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any</a:t>
            </a:r>
            <a:r>
              <a:rPr dirty="0" sz="1500" spc="-6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severity</a:t>
            </a:r>
            <a:endParaRPr sz="15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120"/>
              </a:spcBef>
              <a:buSzPct val="103333"/>
              <a:buAutoNum type="arabicPeriod" startAt="6"/>
              <a:tabLst>
                <a:tab pos="527050" algn="l"/>
              </a:tabLst>
            </a:pPr>
            <a:r>
              <a:rPr dirty="0" sz="1500">
                <a:latin typeface="Calibri"/>
                <a:cs typeface="Calibri"/>
              </a:rPr>
              <a:t>Comorbidity</a:t>
            </a:r>
            <a:r>
              <a:rPr dirty="0" sz="1500" spc="-7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with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life</a:t>
            </a:r>
            <a:r>
              <a:rPr dirty="0" sz="1500" spc="-6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expectancy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&lt;12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months</a:t>
            </a:r>
            <a:endParaRPr sz="15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120"/>
              </a:spcBef>
              <a:buSzPct val="103333"/>
              <a:buAutoNum type="arabicPeriod" startAt="6"/>
              <a:tabLst>
                <a:tab pos="527050" algn="l"/>
              </a:tabLst>
            </a:pPr>
            <a:r>
              <a:rPr dirty="0" sz="1500" spc="-10">
                <a:latin typeface="Calibri"/>
                <a:cs typeface="Calibri"/>
              </a:rPr>
              <a:t>Involved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in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another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randomised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research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trial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within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last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12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months</a:t>
            </a:r>
            <a:endParaRPr sz="1500">
              <a:latin typeface="Calibri"/>
              <a:cs typeface="Calibri"/>
            </a:endParaRPr>
          </a:p>
          <a:p>
            <a:pPr marL="527050" indent="-514350">
              <a:lnSpc>
                <a:spcPct val="100000"/>
              </a:lnSpc>
              <a:spcBef>
                <a:spcPts val="120"/>
              </a:spcBef>
              <a:buSzPct val="103333"/>
              <a:buAutoNum type="arabicPeriod" startAt="6"/>
              <a:tabLst>
                <a:tab pos="527050" algn="l"/>
              </a:tabLst>
            </a:pPr>
            <a:r>
              <a:rPr dirty="0" sz="1500" spc="-10">
                <a:latin typeface="Calibri"/>
                <a:cs typeface="Calibri"/>
              </a:rPr>
              <a:t>Pregnant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or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>
                <a:latin typeface="Calibri"/>
                <a:cs typeface="Calibri"/>
              </a:rPr>
              <a:t>nursing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Calibri"/>
                <a:cs typeface="Calibri"/>
              </a:rPr>
              <a:t>mother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7800" y="4762499"/>
            <a:ext cx="762287" cy="36355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64500" y="4787900"/>
            <a:ext cx="851881" cy="30777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2914" y="103594"/>
            <a:ext cx="3856354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was</a:t>
            </a:r>
            <a:r>
              <a:rPr dirty="0" spc="-85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study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 spc="-10"/>
              <a:t>executed?</a:t>
            </a:r>
          </a:p>
        </p:txBody>
      </p:sp>
      <p:grpSp>
        <p:nvGrpSpPr>
          <p:cNvPr id="7" name="object 7" descr=""/>
          <p:cNvGrpSpPr/>
          <p:nvPr/>
        </p:nvGrpSpPr>
        <p:grpSpPr>
          <a:xfrm>
            <a:off x="3200400" y="698497"/>
            <a:ext cx="5711190" cy="4165600"/>
            <a:chOff x="3200400" y="698497"/>
            <a:chExt cx="5711190" cy="4165600"/>
          </a:xfrm>
        </p:grpSpPr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00400" y="698497"/>
              <a:ext cx="5710974" cy="3940441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18000" y="4064000"/>
              <a:ext cx="2400300" cy="800100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4424362" y="4145756"/>
              <a:ext cx="2195830" cy="601345"/>
            </a:xfrm>
            <a:custGeom>
              <a:avLst/>
              <a:gdLst/>
              <a:ahLst/>
              <a:cxnLst/>
              <a:rect l="l" t="t" r="r" b="b"/>
              <a:pathLst>
                <a:path w="2195829" h="601345">
                  <a:moveTo>
                    <a:pt x="0" y="300037"/>
                  </a:moveTo>
                  <a:lnTo>
                    <a:pt x="22225" y="239712"/>
                  </a:lnTo>
                  <a:lnTo>
                    <a:pt x="49212" y="211137"/>
                  </a:lnTo>
                  <a:lnTo>
                    <a:pt x="86525" y="183356"/>
                  </a:lnTo>
                  <a:lnTo>
                    <a:pt x="132562" y="157162"/>
                  </a:lnTo>
                  <a:lnTo>
                    <a:pt x="187325" y="132556"/>
                  </a:lnTo>
                  <a:lnTo>
                    <a:pt x="250825" y="108743"/>
                  </a:lnTo>
                  <a:lnTo>
                    <a:pt x="321475" y="88106"/>
                  </a:lnTo>
                  <a:lnTo>
                    <a:pt x="399262" y="68262"/>
                  </a:lnTo>
                  <a:lnTo>
                    <a:pt x="484187" y="50800"/>
                  </a:lnTo>
                  <a:lnTo>
                    <a:pt x="574675" y="36512"/>
                  </a:lnTo>
                  <a:lnTo>
                    <a:pt x="670725" y="23812"/>
                  </a:lnTo>
                  <a:lnTo>
                    <a:pt x="771525" y="13493"/>
                  </a:lnTo>
                  <a:lnTo>
                    <a:pt x="876300" y="6350"/>
                  </a:lnTo>
                  <a:lnTo>
                    <a:pt x="1097762" y="0"/>
                  </a:lnTo>
                  <a:lnTo>
                    <a:pt x="1319212" y="6350"/>
                  </a:lnTo>
                  <a:lnTo>
                    <a:pt x="1423987" y="13493"/>
                  </a:lnTo>
                  <a:lnTo>
                    <a:pt x="1524800" y="23812"/>
                  </a:lnTo>
                  <a:lnTo>
                    <a:pt x="1620837" y="36512"/>
                  </a:lnTo>
                  <a:lnTo>
                    <a:pt x="1711325" y="50800"/>
                  </a:lnTo>
                  <a:lnTo>
                    <a:pt x="1796262" y="68262"/>
                  </a:lnTo>
                  <a:lnTo>
                    <a:pt x="1874050" y="88106"/>
                  </a:lnTo>
                  <a:lnTo>
                    <a:pt x="1944687" y="108743"/>
                  </a:lnTo>
                  <a:lnTo>
                    <a:pt x="2008187" y="132556"/>
                  </a:lnTo>
                  <a:lnTo>
                    <a:pt x="2062962" y="157162"/>
                  </a:lnTo>
                  <a:lnTo>
                    <a:pt x="2109000" y="183356"/>
                  </a:lnTo>
                  <a:lnTo>
                    <a:pt x="2146300" y="211137"/>
                  </a:lnTo>
                  <a:lnTo>
                    <a:pt x="2173287" y="239712"/>
                  </a:lnTo>
                  <a:lnTo>
                    <a:pt x="2195512" y="300037"/>
                  </a:lnTo>
                  <a:lnTo>
                    <a:pt x="2189962" y="330993"/>
                  </a:lnTo>
                  <a:lnTo>
                    <a:pt x="2173287" y="360362"/>
                  </a:lnTo>
                  <a:lnTo>
                    <a:pt x="2146300" y="389731"/>
                  </a:lnTo>
                  <a:lnTo>
                    <a:pt x="2109000" y="416718"/>
                  </a:lnTo>
                  <a:lnTo>
                    <a:pt x="2062962" y="443706"/>
                  </a:lnTo>
                  <a:lnTo>
                    <a:pt x="2008187" y="468312"/>
                  </a:lnTo>
                  <a:lnTo>
                    <a:pt x="1944687" y="491331"/>
                  </a:lnTo>
                  <a:lnTo>
                    <a:pt x="1874050" y="512762"/>
                  </a:lnTo>
                  <a:lnTo>
                    <a:pt x="1796262" y="531812"/>
                  </a:lnTo>
                  <a:lnTo>
                    <a:pt x="1711325" y="549275"/>
                  </a:lnTo>
                  <a:lnTo>
                    <a:pt x="1620837" y="564356"/>
                  </a:lnTo>
                  <a:lnTo>
                    <a:pt x="1524800" y="577056"/>
                  </a:lnTo>
                  <a:lnTo>
                    <a:pt x="1423987" y="587375"/>
                  </a:lnTo>
                  <a:lnTo>
                    <a:pt x="1319212" y="594518"/>
                  </a:lnTo>
                  <a:lnTo>
                    <a:pt x="1097762" y="600868"/>
                  </a:lnTo>
                  <a:lnTo>
                    <a:pt x="876300" y="594518"/>
                  </a:lnTo>
                  <a:lnTo>
                    <a:pt x="771525" y="587375"/>
                  </a:lnTo>
                  <a:lnTo>
                    <a:pt x="670725" y="577056"/>
                  </a:lnTo>
                  <a:lnTo>
                    <a:pt x="574675" y="564356"/>
                  </a:lnTo>
                  <a:lnTo>
                    <a:pt x="484187" y="549275"/>
                  </a:lnTo>
                  <a:lnTo>
                    <a:pt x="399262" y="531812"/>
                  </a:lnTo>
                  <a:lnTo>
                    <a:pt x="321475" y="512762"/>
                  </a:lnTo>
                  <a:lnTo>
                    <a:pt x="250825" y="491331"/>
                  </a:lnTo>
                  <a:lnTo>
                    <a:pt x="187325" y="468312"/>
                  </a:lnTo>
                  <a:lnTo>
                    <a:pt x="132562" y="443706"/>
                  </a:lnTo>
                  <a:lnTo>
                    <a:pt x="86525" y="416718"/>
                  </a:lnTo>
                  <a:lnTo>
                    <a:pt x="49212" y="389731"/>
                  </a:lnTo>
                  <a:lnTo>
                    <a:pt x="22225" y="360362"/>
                  </a:lnTo>
                  <a:lnTo>
                    <a:pt x="0" y="300037"/>
                  </a:lnTo>
                  <a:close/>
                </a:path>
              </a:pathLst>
            </a:custGeom>
            <a:ln w="38100">
              <a:solidFill>
                <a:srgbClr val="4A7E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230897" y="693264"/>
            <a:ext cx="2608580" cy="4020820"/>
            <a:chOff x="230897" y="693264"/>
            <a:chExt cx="2608580" cy="4020820"/>
          </a:xfrm>
        </p:grpSpPr>
        <p:pic>
          <p:nvPicPr>
            <p:cNvPr id="12" name="object 1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1300" y="698496"/>
              <a:ext cx="2598102" cy="4011117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235659" y="698027"/>
              <a:ext cx="2598420" cy="4011295"/>
            </a:xfrm>
            <a:custGeom>
              <a:avLst/>
              <a:gdLst/>
              <a:ahLst/>
              <a:cxnLst/>
              <a:rect l="l" t="t" r="r" b="b"/>
              <a:pathLst>
                <a:path w="2598420" h="4011295">
                  <a:moveTo>
                    <a:pt x="0" y="4011117"/>
                  </a:moveTo>
                  <a:lnTo>
                    <a:pt x="2598102" y="4011117"/>
                  </a:lnTo>
                  <a:lnTo>
                    <a:pt x="2598102" y="0"/>
                  </a:lnTo>
                  <a:lnTo>
                    <a:pt x="0" y="0"/>
                  </a:lnTo>
                  <a:lnTo>
                    <a:pt x="0" y="401111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1300" y="698505"/>
              <a:ext cx="1483550" cy="647999"/>
            </a:xfrm>
            <a:prstGeom prst="rect">
              <a:avLst/>
            </a:prstGeom>
          </p:spPr>
        </p:pic>
      </p:grpSp>
      <p:sp>
        <p:nvSpPr>
          <p:cNvPr id="15" name="object 15" descr=""/>
          <p:cNvSpPr txBox="1"/>
          <p:nvPr/>
        </p:nvSpPr>
        <p:spPr>
          <a:xfrm>
            <a:off x="4048658" y="4878556"/>
            <a:ext cx="98615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1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83682" y="1316011"/>
            <a:ext cx="3657600" cy="215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119120" marR="5080" indent="67310">
              <a:lnSpc>
                <a:spcPct val="100000"/>
              </a:lnSpc>
              <a:spcBef>
                <a:spcPts val="100"/>
              </a:spcBef>
            </a:pPr>
            <a:r>
              <a:rPr dirty="0" sz="2800" spc="-20">
                <a:latin typeface="Calibri"/>
                <a:cs typeface="Calibri"/>
              </a:rPr>
              <a:t>rial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Calibri"/>
                <a:cs typeface="Calibri"/>
              </a:rPr>
              <a:t>fter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70">
                <a:latin typeface="Calibri"/>
                <a:cs typeface="Calibri"/>
              </a:rPr>
              <a:t>V-</a:t>
            </a:r>
            <a:r>
              <a:rPr dirty="0" sz="2800" spc="-5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</a:pPr>
            <a:r>
              <a:rPr dirty="0" sz="2800" spc="-25">
                <a:latin typeface="Calibri"/>
                <a:cs typeface="Calibri"/>
              </a:rPr>
              <a:t>ned</a:t>
            </a:r>
            <a:endParaRPr sz="2800">
              <a:latin typeface="Calibri"/>
              <a:cs typeface="Calibri"/>
            </a:endParaRPr>
          </a:p>
          <a:p>
            <a:pPr algn="r" marR="9525">
              <a:lnSpc>
                <a:spcPct val="100000"/>
              </a:lnSpc>
              <a:tabLst>
                <a:tab pos="3113405" algn="l"/>
              </a:tabLst>
            </a:pPr>
            <a:r>
              <a:rPr dirty="0" u="sng" sz="2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28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ons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52914" y="1316011"/>
            <a:ext cx="384810" cy="2585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latin typeface="Calibri"/>
                <a:cs typeface="Calibri"/>
              </a:rPr>
              <a:t>D</a:t>
            </a:r>
            <a:endParaRPr sz="28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800" spc="-50">
                <a:latin typeface="Calibri"/>
                <a:cs typeface="Calibri"/>
              </a:rPr>
              <a:t>w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Calibri"/>
                <a:cs typeface="Calibri"/>
              </a:rPr>
              <a:t>ra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Calibri"/>
                <a:cs typeface="Calibri"/>
              </a:rPr>
              <a:t>EC</a:t>
            </a:r>
            <a:endParaRPr sz="2800">
              <a:latin typeface="Calibri"/>
              <a:cs typeface="Calibri"/>
            </a:endParaRPr>
          </a:p>
          <a:p>
            <a:pPr marL="12700" marR="46355">
              <a:lnSpc>
                <a:spcPct val="100000"/>
              </a:lnSpc>
            </a:pPr>
            <a:r>
              <a:rPr dirty="0" sz="2800" spc="-25">
                <a:latin typeface="Calibri"/>
                <a:cs typeface="Calibri"/>
              </a:rPr>
              <a:t>re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40">
                <a:latin typeface="Calibri"/>
                <a:cs typeface="Calibri"/>
              </a:rPr>
              <a:t>ca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84548" y="1417612"/>
            <a:ext cx="7886065" cy="3651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>
              <a:lnSpc>
                <a:spcPts val="2660"/>
              </a:lnSpc>
            </a:pPr>
            <a:r>
              <a:rPr dirty="0" sz="2800">
                <a:latin typeface="Calibri"/>
                <a:cs typeface="Calibri"/>
              </a:rPr>
              <a:t>ue</a:t>
            </a:r>
            <a:r>
              <a:rPr dirty="0" sz="2800" spc="47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48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480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impact</a:t>
            </a:r>
            <a:r>
              <a:rPr dirty="0" sz="2800" spc="490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of</a:t>
            </a:r>
            <a:r>
              <a:rPr dirty="0" sz="2800" spc="480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the</a:t>
            </a:r>
            <a:r>
              <a:rPr dirty="0" sz="2800" spc="490">
                <a:latin typeface="Times New Roman"/>
                <a:cs typeface="Times New Roman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COVID-</a:t>
            </a:r>
            <a:r>
              <a:rPr dirty="0" sz="2800" b="1">
                <a:latin typeface="Calibri"/>
                <a:cs typeface="Calibri"/>
              </a:rPr>
              <a:t>19</a:t>
            </a:r>
            <a:r>
              <a:rPr dirty="0" sz="2800" spc="495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pandemic</a:t>
            </a:r>
            <a:r>
              <a:rPr dirty="0" sz="2800">
                <a:latin typeface="Calibri"/>
                <a:cs typeface="Calibri"/>
              </a:rPr>
              <a:t>,</a:t>
            </a:r>
            <a:r>
              <a:rPr dirty="0" sz="2800" spc="484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484">
                <a:latin typeface="Times New Roman"/>
                <a:cs typeface="Times New Roman"/>
              </a:rPr>
              <a:t> </a:t>
            </a:r>
            <a:r>
              <a:rPr dirty="0" sz="2800" spc="-5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  <a:p>
            <a:pPr algn="just" marL="67945" marR="52069" indent="-37465">
              <a:lnSpc>
                <a:spcPct val="100000"/>
              </a:lnSpc>
            </a:pPr>
            <a:r>
              <a:rPr dirty="0" sz="2800">
                <a:latin typeface="Calibri"/>
                <a:cs typeface="Calibri"/>
              </a:rPr>
              <a:t>as</a:t>
            </a:r>
            <a:r>
              <a:rPr dirty="0" sz="2800" spc="270">
                <a:latin typeface="Times New Roman"/>
                <a:cs typeface="Times New Roman"/>
              </a:rPr>
              <a:t>  </a:t>
            </a:r>
            <a:r>
              <a:rPr dirty="0" sz="2800">
                <a:latin typeface="Calibri"/>
                <a:cs typeface="Calibri"/>
              </a:rPr>
              <a:t>stopped</a:t>
            </a:r>
            <a:r>
              <a:rPr dirty="0" sz="2800" spc="280">
                <a:latin typeface="Times New Roman"/>
                <a:cs typeface="Times New Roman"/>
              </a:rPr>
              <a:t>  </a:t>
            </a:r>
            <a:r>
              <a:rPr dirty="0" sz="2800">
                <a:latin typeface="Calibri"/>
                <a:cs typeface="Calibri"/>
              </a:rPr>
              <a:t>before</a:t>
            </a:r>
            <a:r>
              <a:rPr dirty="0" sz="2800" spc="265">
                <a:latin typeface="Times New Roman"/>
                <a:cs typeface="Times New Roman"/>
              </a:rPr>
              <a:t>  </a:t>
            </a:r>
            <a:r>
              <a:rPr dirty="0" sz="2800">
                <a:latin typeface="Calibri"/>
                <a:cs typeface="Calibri"/>
              </a:rPr>
              <a:t>completion</a:t>
            </a:r>
            <a:r>
              <a:rPr dirty="0" sz="2800" spc="270">
                <a:latin typeface="Times New Roman"/>
                <a:cs typeface="Times New Roman"/>
              </a:rPr>
              <a:t> 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275">
                <a:latin typeface="Times New Roman"/>
                <a:cs typeface="Times New Roman"/>
              </a:rPr>
              <a:t>  </a:t>
            </a:r>
            <a:r>
              <a:rPr dirty="0" sz="2800">
                <a:latin typeface="Calibri"/>
                <a:cs typeface="Calibri"/>
              </a:rPr>
              <a:t>recruitment</a:t>
            </a:r>
            <a:r>
              <a:rPr dirty="0" sz="2800" spc="270">
                <a:latin typeface="Times New Roman"/>
                <a:cs typeface="Times New Roman"/>
              </a:rPr>
              <a:t>  </a:t>
            </a:r>
            <a:r>
              <a:rPr dirty="0" sz="2800" spc="-50">
                <a:latin typeface="Calibri"/>
                <a:cs typeface="Calibri"/>
              </a:rPr>
              <a:t>a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ndomisation</a:t>
            </a:r>
            <a:r>
              <a:rPr dirty="0" sz="2800" spc="11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110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35</a:t>
            </a:r>
            <a:r>
              <a:rPr dirty="0" sz="2800" spc="125">
                <a:latin typeface="Times New Roman"/>
                <a:cs typeface="Times New Roman"/>
              </a:rPr>
              <a:t> </a:t>
            </a:r>
            <a:r>
              <a:rPr dirty="0" sz="2800" b="1">
                <a:latin typeface="Calibri"/>
                <a:cs typeface="Calibri"/>
              </a:rPr>
              <a:t>patients</a:t>
            </a:r>
            <a:r>
              <a:rPr dirty="0" sz="2800" spc="114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(Standard</a:t>
            </a:r>
            <a:r>
              <a:rPr dirty="0" sz="2800" spc="12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therapy</a:t>
            </a:r>
            <a:r>
              <a:rPr dirty="0" sz="2800" spc="10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Calibri"/>
                <a:cs typeface="Calibri"/>
              </a:rPr>
              <a:t>n=18,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MO</a:t>
            </a:r>
            <a:r>
              <a:rPr dirty="0" sz="2800" spc="12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n=17),</a:t>
            </a:r>
            <a:r>
              <a:rPr dirty="0" sz="2800" spc="17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which</a:t>
            </a:r>
            <a:r>
              <a:rPr dirty="0" sz="2800" spc="15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is</a:t>
            </a:r>
            <a:r>
              <a:rPr dirty="0" sz="2800" spc="14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less</a:t>
            </a:r>
            <a:r>
              <a:rPr dirty="0" sz="2800" spc="14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than</a:t>
            </a:r>
            <a:r>
              <a:rPr dirty="0" sz="2800" spc="15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10%</a:t>
            </a:r>
            <a:r>
              <a:rPr dirty="0" sz="2800" spc="15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14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14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initial</a:t>
            </a:r>
            <a:r>
              <a:rPr dirty="0" sz="2800" spc="13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Calibri"/>
                <a:cs typeface="Calibri"/>
              </a:rPr>
              <a:t>plan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cruitment</a:t>
            </a:r>
            <a:r>
              <a:rPr dirty="0" sz="2800" spc="14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(n=428).</a:t>
            </a:r>
            <a:r>
              <a:rPr dirty="0" sz="2800" spc="20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As</a:t>
            </a:r>
            <a:r>
              <a:rPr dirty="0" sz="2800" spc="17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16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result,</a:t>
            </a:r>
            <a:r>
              <a:rPr dirty="0" sz="2800" spc="16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no</a:t>
            </a:r>
            <a:r>
              <a:rPr dirty="0" sz="2800" spc="17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definitive</a:t>
            </a:r>
            <a:r>
              <a:rPr dirty="0" sz="2800" spc="1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Calibri"/>
                <a:cs typeface="Calibri"/>
              </a:rPr>
              <a:t>conclusi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n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be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drawn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from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Calibri"/>
                <a:cs typeface="Calibri"/>
              </a:rPr>
              <a:t>these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Calibri"/>
                <a:cs typeface="Calibri"/>
              </a:rPr>
              <a:t>data.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50">
              <a:latin typeface="Calibri"/>
              <a:cs typeface="Calibri"/>
            </a:endParaRPr>
          </a:p>
          <a:p>
            <a:pPr algn="ctr" marL="227965">
              <a:lnSpc>
                <a:spcPct val="100000"/>
              </a:lnSpc>
              <a:spcBef>
                <a:spcPts val="5"/>
              </a:spcBef>
            </a:pPr>
            <a:r>
              <a:rPr dirty="0" sz="1400" spc="-1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/>
              <a:t>are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essential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 spc="-10"/>
              <a:t>results?</a:t>
            </a: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6100" y="977898"/>
            <a:ext cx="7791564" cy="4121188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2817583" y="644702"/>
            <a:ext cx="40074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All-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cause</a:t>
            </a:r>
            <a:r>
              <a:rPr dirty="0" sz="2400" spc="-8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Mortality</a:t>
            </a:r>
            <a:r>
              <a:rPr dirty="0" sz="2400" spc="-7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at</a:t>
            </a:r>
            <a:r>
              <a:rPr dirty="0" sz="2400" spc="-7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30</a:t>
            </a:r>
            <a:r>
              <a:rPr dirty="0" sz="2400" spc="-7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d</a:t>
            </a:r>
            <a:r>
              <a:rPr dirty="0" sz="2400" spc="-7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(ITT)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6900" y="774705"/>
            <a:ext cx="1483550" cy="6479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/>
              <a:t>are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essential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 spc="-10"/>
              <a:t>results?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220336" y="847547"/>
            <a:ext cx="7098030" cy="3396615"/>
            <a:chOff x="1220336" y="847547"/>
            <a:chExt cx="7098030" cy="3396615"/>
          </a:xfrm>
        </p:grpSpPr>
        <p:sp>
          <p:nvSpPr>
            <p:cNvPr id="4" name="object 4" descr=""/>
            <p:cNvSpPr/>
            <p:nvPr/>
          </p:nvSpPr>
          <p:spPr>
            <a:xfrm>
              <a:off x="1225099" y="3815511"/>
              <a:ext cx="626745" cy="0"/>
            </a:xfrm>
            <a:custGeom>
              <a:avLst/>
              <a:gdLst/>
              <a:ahLst/>
              <a:cxnLst/>
              <a:rect l="l" t="t" r="r" b="b"/>
              <a:pathLst>
                <a:path w="626744" h="0">
                  <a:moveTo>
                    <a:pt x="0" y="0"/>
                  </a:moveTo>
                  <a:lnTo>
                    <a:pt x="290048" y="0"/>
                  </a:lnTo>
                </a:path>
                <a:path w="626744" h="0">
                  <a:moveTo>
                    <a:pt x="554932" y="0"/>
                  </a:moveTo>
                  <a:lnTo>
                    <a:pt x="62644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225099" y="3392195"/>
              <a:ext cx="626745" cy="0"/>
            </a:xfrm>
            <a:custGeom>
              <a:avLst/>
              <a:gdLst/>
              <a:ahLst/>
              <a:cxnLst/>
              <a:rect l="l" t="t" r="r" b="b"/>
              <a:pathLst>
                <a:path w="626744" h="0">
                  <a:moveTo>
                    <a:pt x="0" y="0"/>
                  </a:moveTo>
                  <a:lnTo>
                    <a:pt x="290048" y="0"/>
                  </a:lnTo>
                </a:path>
                <a:path w="626744" h="0">
                  <a:moveTo>
                    <a:pt x="554932" y="0"/>
                  </a:moveTo>
                  <a:lnTo>
                    <a:pt x="62644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225099" y="2968891"/>
              <a:ext cx="626745" cy="0"/>
            </a:xfrm>
            <a:custGeom>
              <a:avLst/>
              <a:gdLst/>
              <a:ahLst/>
              <a:cxnLst/>
              <a:rect l="l" t="t" r="r" b="b"/>
              <a:pathLst>
                <a:path w="626744" h="0">
                  <a:moveTo>
                    <a:pt x="0" y="0"/>
                  </a:moveTo>
                  <a:lnTo>
                    <a:pt x="290048" y="0"/>
                  </a:lnTo>
                </a:path>
                <a:path w="626744" h="0">
                  <a:moveTo>
                    <a:pt x="554932" y="0"/>
                  </a:moveTo>
                  <a:lnTo>
                    <a:pt x="62644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225099" y="2545575"/>
              <a:ext cx="626745" cy="0"/>
            </a:xfrm>
            <a:custGeom>
              <a:avLst/>
              <a:gdLst/>
              <a:ahLst/>
              <a:cxnLst/>
              <a:rect l="l" t="t" r="r" b="b"/>
              <a:pathLst>
                <a:path w="626744" h="0">
                  <a:moveTo>
                    <a:pt x="0" y="0"/>
                  </a:moveTo>
                  <a:lnTo>
                    <a:pt x="290048" y="0"/>
                  </a:lnTo>
                </a:path>
                <a:path w="626744" h="0">
                  <a:moveTo>
                    <a:pt x="554932" y="0"/>
                  </a:moveTo>
                  <a:lnTo>
                    <a:pt x="62644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225099" y="2122258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4" h="0">
                  <a:moveTo>
                    <a:pt x="0" y="0"/>
                  </a:moveTo>
                  <a:lnTo>
                    <a:pt x="29004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780031" y="2119877"/>
              <a:ext cx="6533515" cy="5080"/>
            </a:xfrm>
            <a:custGeom>
              <a:avLst/>
              <a:gdLst/>
              <a:ahLst/>
              <a:cxnLst/>
              <a:rect l="l" t="t" r="r" b="b"/>
              <a:pathLst>
                <a:path w="6533515" h="5080">
                  <a:moveTo>
                    <a:pt x="0" y="4762"/>
                  </a:moveTo>
                  <a:lnTo>
                    <a:pt x="6533362" y="4762"/>
                  </a:lnTo>
                </a:path>
                <a:path w="6533515" h="5080">
                  <a:moveTo>
                    <a:pt x="0" y="0"/>
                  </a:moveTo>
                  <a:lnTo>
                    <a:pt x="6533362" y="0"/>
                  </a:lnTo>
                </a:path>
              </a:pathLst>
            </a:custGeom>
            <a:ln w="476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225099" y="1698942"/>
              <a:ext cx="7088505" cy="0"/>
            </a:xfrm>
            <a:custGeom>
              <a:avLst/>
              <a:gdLst/>
              <a:ahLst/>
              <a:cxnLst/>
              <a:rect l="l" t="t" r="r" b="b"/>
              <a:pathLst>
                <a:path w="7088505" h="0">
                  <a:moveTo>
                    <a:pt x="0" y="0"/>
                  </a:moveTo>
                  <a:lnTo>
                    <a:pt x="290048" y="0"/>
                  </a:lnTo>
                </a:path>
                <a:path w="7088505" h="0">
                  <a:moveTo>
                    <a:pt x="554932" y="0"/>
                  </a:moveTo>
                  <a:lnTo>
                    <a:pt x="708829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225099" y="1275626"/>
              <a:ext cx="7088505" cy="0"/>
            </a:xfrm>
            <a:custGeom>
              <a:avLst/>
              <a:gdLst/>
              <a:ahLst/>
              <a:cxnLst/>
              <a:rect l="l" t="t" r="r" b="b"/>
              <a:pathLst>
                <a:path w="7088505" h="0">
                  <a:moveTo>
                    <a:pt x="0" y="0"/>
                  </a:moveTo>
                  <a:lnTo>
                    <a:pt x="290048" y="0"/>
                  </a:lnTo>
                </a:path>
                <a:path w="7088505" h="0">
                  <a:moveTo>
                    <a:pt x="554932" y="0"/>
                  </a:moveTo>
                  <a:lnTo>
                    <a:pt x="708829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515148" y="1190967"/>
              <a:ext cx="265430" cy="3048000"/>
            </a:xfrm>
            <a:custGeom>
              <a:avLst/>
              <a:gdLst/>
              <a:ahLst/>
              <a:cxnLst/>
              <a:rect l="l" t="t" r="r" b="b"/>
              <a:pathLst>
                <a:path w="265430" h="3048000">
                  <a:moveTo>
                    <a:pt x="264883" y="0"/>
                  </a:moveTo>
                  <a:lnTo>
                    <a:pt x="0" y="0"/>
                  </a:lnTo>
                  <a:lnTo>
                    <a:pt x="0" y="3047860"/>
                  </a:lnTo>
                  <a:lnTo>
                    <a:pt x="264883" y="3047860"/>
                  </a:lnTo>
                  <a:lnTo>
                    <a:pt x="264883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116429" y="3815511"/>
              <a:ext cx="1761489" cy="0"/>
            </a:xfrm>
            <a:custGeom>
              <a:avLst/>
              <a:gdLst/>
              <a:ahLst/>
              <a:cxnLst/>
              <a:rect l="l" t="t" r="r" b="b"/>
              <a:pathLst>
                <a:path w="1761489" h="0">
                  <a:moveTo>
                    <a:pt x="0" y="0"/>
                  </a:moveTo>
                  <a:lnTo>
                    <a:pt x="580097" y="0"/>
                  </a:lnTo>
                </a:path>
                <a:path w="1761489" h="0">
                  <a:moveTo>
                    <a:pt x="844981" y="0"/>
                  </a:moveTo>
                  <a:lnTo>
                    <a:pt x="176147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696527" y="3773180"/>
              <a:ext cx="265430" cy="466090"/>
            </a:xfrm>
            <a:custGeom>
              <a:avLst/>
              <a:gdLst/>
              <a:ahLst/>
              <a:cxnLst/>
              <a:rect l="l" t="t" r="r" b="b"/>
              <a:pathLst>
                <a:path w="265430" h="466089">
                  <a:moveTo>
                    <a:pt x="264883" y="0"/>
                  </a:moveTo>
                  <a:lnTo>
                    <a:pt x="0" y="0"/>
                  </a:lnTo>
                  <a:lnTo>
                    <a:pt x="0" y="465648"/>
                  </a:lnTo>
                  <a:lnTo>
                    <a:pt x="264883" y="465648"/>
                  </a:lnTo>
                  <a:lnTo>
                    <a:pt x="264883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142790" y="3815511"/>
              <a:ext cx="1253490" cy="0"/>
            </a:xfrm>
            <a:custGeom>
              <a:avLst/>
              <a:gdLst/>
              <a:ahLst/>
              <a:cxnLst/>
              <a:rect l="l" t="t" r="r" b="b"/>
              <a:pathLst>
                <a:path w="1253489" h="0">
                  <a:moveTo>
                    <a:pt x="0" y="0"/>
                  </a:moveTo>
                  <a:lnTo>
                    <a:pt x="125290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877906" y="3773182"/>
              <a:ext cx="1446530" cy="466090"/>
            </a:xfrm>
            <a:custGeom>
              <a:avLst/>
              <a:gdLst/>
              <a:ahLst/>
              <a:cxnLst/>
              <a:rect l="l" t="t" r="r" b="b"/>
              <a:pathLst>
                <a:path w="1446529" h="466089">
                  <a:moveTo>
                    <a:pt x="264883" y="0"/>
                  </a:moveTo>
                  <a:lnTo>
                    <a:pt x="0" y="0"/>
                  </a:lnTo>
                  <a:lnTo>
                    <a:pt x="0" y="465645"/>
                  </a:lnTo>
                  <a:lnTo>
                    <a:pt x="264883" y="465645"/>
                  </a:lnTo>
                  <a:lnTo>
                    <a:pt x="264883" y="0"/>
                  </a:lnTo>
                  <a:close/>
                </a:path>
                <a:path w="1446529" h="466089">
                  <a:moveTo>
                    <a:pt x="1446263" y="228587"/>
                  </a:moveTo>
                  <a:lnTo>
                    <a:pt x="1181392" y="228587"/>
                  </a:lnTo>
                  <a:lnTo>
                    <a:pt x="1181392" y="465645"/>
                  </a:lnTo>
                  <a:lnTo>
                    <a:pt x="1446263" y="465645"/>
                  </a:lnTo>
                  <a:lnTo>
                    <a:pt x="1446263" y="228587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6841959" y="3815511"/>
              <a:ext cx="916940" cy="0"/>
            </a:xfrm>
            <a:custGeom>
              <a:avLst/>
              <a:gdLst/>
              <a:ahLst/>
              <a:cxnLst/>
              <a:rect l="l" t="t" r="r" b="b"/>
              <a:pathLst>
                <a:path w="916940" h="0">
                  <a:moveTo>
                    <a:pt x="0" y="0"/>
                  </a:moveTo>
                  <a:lnTo>
                    <a:pt x="580097" y="0"/>
                  </a:lnTo>
                </a:path>
                <a:path w="916940" h="0">
                  <a:moveTo>
                    <a:pt x="844981" y="0"/>
                  </a:moveTo>
                  <a:lnTo>
                    <a:pt x="91650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841959" y="3392195"/>
              <a:ext cx="916940" cy="0"/>
            </a:xfrm>
            <a:custGeom>
              <a:avLst/>
              <a:gdLst/>
              <a:ahLst/>
              <a:cxnLst/>
              <a:rect l="l" t="t" r="r" b="b"/>
              <a:pathLst>
                <a:path w="916940" h="0">
                  <a:moveTo>
                    <a:pt x="0" y="0"/>
                  </a:moveTo>
                  <a:lnTo>
                    <a:pt x="580097" y="0"/>
                  </a:lnTo>
                </a:path>
                <a:path w="916940" h="0">
                  <a:moveTo>
                    <a:pt x="844981" y="0"/>
                  </a:moveTo>
                  <a:lnTo>
                    <a:pt x="91650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660580" y="2968891"/>
              <a:ext cx="1761489" cy="0"/>
            </a:xfrm>
            <a:custGeom>
              <a:avLst/>
              <a:gdLst/>
              <a:ahLst/>
              <a:cxnLst/>
              <a:rect l="l" t="t" r="r" b="b"/>
              <a:pathLst>
                <a:path w="1761490" h="0">
                  <a:moveTo>
                    <a:pt x="0" y="0"/>
                  </a:moveTo>
                  <a:lnTo>
                    <a:pt x="176147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116429" y="2545575"/>
              <a:ext cx="6196965" cy="0"/>
            </a:xfrm>
            <a:custGeom>
              <a:avLst/>
              <a:gdLst/>
              <a:ahLst/>
              <a:cxnLst/>
              <a:rect l="l" t="t" r="r" b="b"/>
              <a:pathLst>
                <a:path w="6196965" h="0">
                  <a:moveTo>
                    <a:pt x="0" y="0"/>
                  </a:moveTo>
                  <a:lnTo>
                    <a:pt x="5305628" y="0"/>
                  </a:lnTo>
                </a:path>
                <a:path w="6196965" h="0">
                  <a:moveTo>
                    <a:pt x="5570512" y="0"/>
                  </a:moveTo>
                  <a:lnTo>
                    <a:pt x="619696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422057" y="2359317"/>
              <a:ext cx="265430" cy="1879600"/>
            </a:xfrm>
            <a:custGeom>
              <a:avLst/>
              <a:gdLst/>
              <a:ahLst/>
              <a:cxnLst/>
              <a:rect l="l" t="t" r="r" b="b"/>
              <a:pathLst>
                <a:path w="265429" h="1879600">
                  <a:moveTo>
                    <a:pt x="264883" y="0"/>
                  </a:moveTo>
                  <a:lnTo>
                    <a:pt x="0" y="0"/>
                  </a:lnTo>
                  <a:lnTo>
                    <a:pt x="0" y="1879511"/>
                  </a:lnTo>
                  <a:lnTo>
                    <a:pt x="264883" y="1879511"/>
                  </a:lnTo>
                  <a:lnTo>
                    <a:pt x="264883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116429" y="3392195"/>
              <a:ext cx="3279775" cy="0"/>
            </a:xfrm>
            <a:custGeom>
              <a:avLst/>
              <a:gdLst/>
              <a:ahLst/>
              <a:cxnLst/>
              <a:rect l="l" t="t" r="r" b="b"/>
              <a:pathLst>
                <a:path w="3279775" h="0">
                  <a:moveTo>
                    <a:pt x="0" y="0"/>
                  </a:moveTo>
                  <a:lnTo>
                    <a:pt x="327926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116429" y="2968891"/>
              <a:ext cx="3279775" cy="0"/>
            </a:xfrm>
            <a:custGeom>
              <a:avLst/>
              <a:gdLst/>
              <a:ahLst/>
              <a:cxnLst/>
              <a:rect l="l" t="t" r="r" b="b"/>
              <a:pathLst>
                <a:path w="3279775" h="0">
                  <a:moveTo>
                    <a:pt x="0" y="0"/>
                  </a:moveTo>
                  <a:lnTo>
                    <a:pt x="327926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851545" y="2122258"/>
              <a:ext cx="265430" cy="2117090"/>
            </a:xfrm>
            <a:custGeom>
              <a:avLst/>
              <a:gdLst/>
              <a:ahLst/>
              <a:cxnLst/>
              <a:rect l="l" t="t" r="r" b="b"/>
              <a:pathLst>
                <a:path w="265430" h="2117090">
                  <a:moveTo>
                    <a:pt x="264883" y="0"/>
                  </a:moveTo>
                  <a:lnTo>
                    <a:pt x="0" y="0"/>
                  </a:lnTo>
                  <a:lnTo>
                    <a:pt x="0" y="2116569"/>
                  </a:lnTo>
                  <a:lnTo>
                    <a:pt x="264883" y="2116569"/>
                  </a:lnTo>
                  <a:lnTo>
                    <a:pt x="264883" y="0"/>
                  </a:lnTo>
                  <a:close/>
                </a:path>
              </a:pathLst>
            </a:custGeom>
            <a:solidFill>
              <a:srgbClr val="C04F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5660580" y="3815511"/>
              <a:ext cx="916940" cy="0"/>
            </a:xfrm>
            <a:custGeom>
              <a:avLst/>
              <a:gdLst/>
              <a:ahLst/>
              <a:cxnLst/>
              <a:rect l="l" t="t" r="r" b="b"/>
              <a:pathLst>
                <a:path w="916940" h="0">
                  <a:moveTo>
                    <a:pt x="0" y="0"/>
                  </a:moveTo>
                  <a:lnTo>
                    <a:pt x="91649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660580" y="3392195"/>
              <a:ext cx="916940" cy="0"/>
            </a:xfrm>
            <a:custGeom>
              <a:avLst/>
              <a:gdLst/>
              <a:ahLst/>
              <a:cxnLst/>
              <a:rect l="l" t="t" r="r" b="b"/>
              <a:pathLst>
                <a:path w="916940" h="0">
                  <a:moveTo>
                    <a:pt x="0" y="0"/>
                  </a:moveTo>
                  <a:lnTo>
                    <a:pt x="91649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395696" y="2727591"/>
              <a:ext cx="1446530" cy="1511300"/>
            </a:xfrm>
            <a:custGeom>
              <a:avLst/>
              <a:gdLst/>
              <a:ahLst/>
              <a:cxnLst/>
              <a:rect l="l" t="t" r="r" b="b"/>
              <a:pathLst>
                <a:path w="1446529" h="1511300">
                  <a:moveTo>
                    <a:pt x="264871" y="0"/>
                  </a:moveTo>
                  <a:lnTo>
                    <a:pt x="0" y="0"/>
                  </a:lnTo>
                  <a:lnTo>
                    <a:pt x="0" y="1511236"/>
                  </a:lnTo>
                  <a:lnTo>
                    <a:pt x="264871" y="1511236"/>
                  </a:lnTo>
                  <a:lnTo>
                    <a:pt x="264871" y="0"/>
                  </a:lnTo>
                  <a:close/>
                </a:path>
                <a:path w="1446529" h="1511300">
                  <a:moveTo>
                    <a:pt x="1446263" y="605345"/>
                  </a:moveTo>
                  <a:lnTo>
                    <a:pt x="1181379" y="605345"/>
                  </a:lnTo>
                  <a:lnTo>
                    <a:pt x="1181379" y="1511236"/>
                  </a:lnTo>
                  <a:lnTo>
                    <a:pt x="1446263" y="1511236"/>
                  </a:lnTo>
                  <a:lnTo>
                    <a:pt x="1446263" y="605345"/>
                  </a:lnTo>
                  <a:close/>
                </a:path>
              </a:pathLst>
            </a:custGeom>
            <a:solidFill>
              <a:srgbClr val="C04F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8023352" y="3815511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5" h="0">
                  <a:moveTo>
                    <a:pt x="0" y="0"/>
                  </a:moveTo>
                  <a:lnTo>
                    <a:pt x="29004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8023352" y="3392195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5" h="0">
                  <a:moveTo>
                    <a:pt x="0" y="0"/>
                  </a:moveTo>
                  <a:lnTo>
                    <a:pt x="29004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758468" y="3028151"/>
              <a:ext cx="265430" cy="1210945"/>
            </a:xfrm>
            <a:custGeom>
              <a:avLst/>
              <a:gdLst/>
              <a:ahLst/>
              <a:cxnLst/>
              <a:rect l="l" t="t" r="r" b="b"/>
              <a:pathLst>
                <a:path w="265429" h="1210945">
                  <a:moveTo>
                    <a:pt x="264883" y="0"/>
                  </a:moveTo>
                  <a:lnTo>
                    <a:pt x="0" y="0"/>
                  </a:lnTo>
                  <a:lnTo>
                    <a:pt x="0" y="1210677"/>
                  </a:lnTo>
                  <a:lnTo>
                    <a:pt x="264883" y="1210677"/>
                  </a:lnTo>
                  <a:lnTo>
                    <a:pt x="264883" y="0"/>
                  </a:lnTo>
                  <a:close/>
                </a:path>
              </a:pathLst>
            </a:custGeom>
            <a:solidFill>
              <a:srgbClr val="C04F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225099" y="4238828"/>
              <a:ext cx="7088505" cy="0"/>
            </a:xfrm>
            <a:custGeom>
              <a:avLst/>
              <a:gdLst/>
              <a:ahLst/>
              <a:cxnLst/>
              <a:rect l="l" t="t" r="r" b="b"/>
              <a:pathLst>
                <a:path w="7088505" h="0">
                  <a:moveTo>
                    <a:pt x="0" y="0"/>
                  </a:moveTo>
                  <a:lnTo>
                    <a:pt x="708829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225099" y="852309"/>
              <a:ext cx="7088505" cy="0"/>
            </a:xfrm>
            <a:custGeom>
              <a:avLst/>
              <a:gdLst/>
              <a:ahLst/>
              <a:cxnLst/>
              <a:rect l="l" t="t" r="r" b="b"/>
              <a:pathLst>
                <a:path w="7088505" h="0">
                  <a:moveTo>
                    <a:pt x="0" y="0"/>
                  </a:moveTo>
                  <a:lnTo>
                    <a:pt x="708829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1334274" y="4311648"/>
            <a:ext cx="97345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All-</a:t>
            </a: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cause</a:t>
            </a:r>
            <a:r>
              <a:rPr dirty="0" sz="1200" spc="-4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death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2790619" y="4311648"/>
            <a:ext cx="41719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Stroke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3763067" y="4311648"/>
            <a:ext cx="83756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Recurrent</a:t>
            </a:r>
            <a:r>
              <a:rPr dirty="0" sz="1200" spc="-5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MI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4782450" y="4311648"/>
            <a:ext cx="116205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Bleeding</a:t>
            </a:r>
            <a:r>
              <a:rPr dirty="0" sz="1200" spc="-5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BARC</a:t>
            </a:r>
            <a:r>
              <a:rPr dirty="0" sz="1200" spc="-5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3-</a:t>
            </a:r>
            <a:r>
              <a:rPr dirty="0" sz="1200" spc="-50">
                <a:solidFill>
                  <a:srgbClr val="595959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105525" y="4311648"/>
            <a:ext cx="880110" cy="390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6891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Vascular</a:t>
            </a:r>
            <a:r>
              <a:rPr dirty="0" sz="1200" spc="-1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complications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7613180" y="4311648"/>
            <a:ext cx="23114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AKI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004100" y="4125187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925518" y="3701870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925518" y="3278559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925518" y="2855248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925518" y="2431931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925518" y="2008620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925518" y="1161993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70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925518" y="738681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80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1561858" y="920305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3F3F3F"/>
                </a:solidFill>
                <a:latin typeface="Calibri"/>
                <a:cs typeface="Calibri"/>
              </a:rPr>
              <a:t>72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2743241" y="3502520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3F3F3F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3924624" y="3502520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3F3F3F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5086963" y="3731110"/>
            <a:ext cx="21844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3F3F3F"/>
                </a:solidFill>
                <a:latin typeface="Calibri"/>
                <a:cs typeface="Calibri"/>
              </a:rPr>
              <a:t>5.6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6327089" y="3968163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F3F3F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410047" y="2088652"/>
            <a:ext cx="2952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solidFill>
                  <a:srgbClr val="3F3F3F"/>
                </a:solidFill>
                <a:latin typeface="Calibri"/>
                <a:cs typeface="Calibri"/>
              </a:rPr>
              <a:t>44.4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925518" y="1501431"/>
            <a:ext cx="1152525" cy="55816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  <a:p>
            <a:pPr marL="984885">
              <a:lnSpc>
                <a:spcPct val="100000"/>
              </a:lnSpc>
              <a:spcBef>
                <a:spcPts val="660"/>
              </a:spcBef>
            </a:pPr>
            <a:r>
              <a:rPr dirty="0" sz="1200" spc="-25">
                <a:solidFill>
                  <a:srgbClr val="3F3F3F"/>
                </a:solidFill>
                <a:latin typeface="Calibri"/>
                <a:cs typeface="Calibri"/>
              </a:rPr>
              <a:t>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119348" y="3968168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F3F3F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4300730" y="3968168"/>
            <a:ext cx="10287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F3F3F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5383695" y="2456931"/>
            <a:ext cx="2952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solidFill>
                  <a:srgbClr val="3F3F3F"/>
                </a:solidFill>
                <a:latin typeface="Calibri"/>
                <a:cs typeface="Calibri"/>
              </a:rPr>
              <a:t>35.7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6565078" y="3062271"/>
            <a:ext cx="2952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solidFill>
                  <a:srgbClr val="3F3F3F"/>
                </a:solidFill>
                <a:latin typeface="Calibri"/>
                <a:cs typeface="Calibri"/>
              </a:rPr>
              <a:t>21.4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7674241" y="2757486"/>
            <a:ext cx="6521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8810" algn="l"/>
              </a:tabLst>
            </a:pPr>
            <a:r>
              <a:rPr dirty="0" u="sng" sz="1200" spc="260">
                <a:solidFill>
                  <a:srgbClr val="3F3F3F"/>
                </a:solidFill>
                <a:uFill>
                  <a:solidFill>
                    <a:srgbClr val="D9D9D9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20">
                <a:solidFill>
                  <a:srgbClr val="3F3F3F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28.6</a:t>
            </a:r>
            <a:r>
              <a:rPr dirty="0" u="sng" sz="1200">
                <a:solidFill>
                  <a:srgbClr val="3F3F3F"/>
                </a:solidFill>
                <a:uFill>
                  <a:solidFill>
                    <a:srgbClr val="D9D9D9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 descr=""/>
          <p:cNvSpPr/>
          <p:nvPr/>
        </p:nvSpPr>
        <p:spPr>
          <a:xfrm>
            <a:off x="3637356" y="4574693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1440" y="0"/>
                </a:moveTo>
                <a:lnTo>
                  <a:pt x="0" y="0"/>
                </a:lnTo>
                <a:lnTo>
                  <a:pt x="0" y="91435"/>
                </a:lnTo>
                <a:lnTo>
                  <a:pt x="91440" y="91435"/>
                </a:lnTo>
                <a:lnTo>
                  <a:pt x="91440" y="0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 descr=""/>
          <p:cNvSpPr txBox="1"/>
          <p:nvPr/>
        </p:nvSpPr>
        <p:spPr>
          <a:xfrm>
            <a:off x="3746576" y="4506772"/>
            <a:ext cx="1913889" cy="5664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16610" algn="l"/>
              </a:tabLst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Standard</a:t>
            </a:r>
            <a:r>
              <a:rPr dirty="0" sz="1200">
                <a:solidFill>
                  <a:srgbClr val="595959"/>
                </a:solidFill>
                <a:latin typeface="Times New Roman"/>
                <a:cs typeface="Times New Roman"/>
              </a:rPr>
              <a:t>	</a:t>
            </a: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Standard</a:t>
            </a:r>
            <a:r>
              <a:rPr dirty="0" sz="1200" spc="-3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+</a:t>
            </a:r>
            <a:r>
              <a:rPr dirty="0" sz="1200" spc="-3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595959"/>
                </a:solidFill>
                <a:latin typeface="Calibri"/>
                <a:cs typeface="Calibri"/>
              </a:rPr>
              <a:t>ECMO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</a:pPr>
            <a:r>
              <a:rPr dirty="0" sz="1400" spc="-1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61" name="object 61" descr=""/>
          <p:cNvSpPr/>
          <p:nvPr/>
        </p:nvSpPr>
        <p:spPr>
          <a:xfrm>
            <a:off x="4441406" y="4574693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1440" y="0"/>
                </a:moveTo>
                <a:lnTo>
                  <a:pt x="0" y="0"/>
                </a:lnTo>
                <a:lnTo>
                  <a:pt x="0" y="91435"/>
                </a:lnTo>
                <a:lnTo>
                  <a:pt x="91440" y="91435"/>
                </a:lnTo>
                <a:lnTo>
                  <a:pt x="91440" y="0"/>
                </a:lnTo>
                <a:close/>
              </a:path>
            </a:pathLst>
          </a:custGeom>
          <a:solidFill>
            <a:srgbClr val="C04F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 descr=""/>
          <p:cNvSpPr txBox="1"/>
          <p:nvPr/>
        </p:nvSpPr>
        <p:spPr>
          <a:xfrm>
            <a:off x="2323680" y="819213"/>
            <a:ext cx="448627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In-hospital</a:t>
            </a:r>
            <a:r>
              <a:rPr dirty="0" sz="2800" spc="-1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complications</a:t>
            </a:r>
            <a:r>
              <a:rPr dirty="0" sz="2800" spc="-1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C00000"/>
                </a:solidFill>
                <a:latin typeface="Calibri"/>
                <a:cs typeface="Calibri"/>
              </a:rPr>
              <a:t>(ITT)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63" name="object 6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80300" y="787405"/>
            <a:ext cx="1483550" cy="6479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Manel Sabate</dc:creator>
  <dc:subject>Clinical Hotline: from (N)STEMI to Chronic Coronary Syndromes (CCS)</dc:subject>
  <dc:title>Extracorporeal membrane oxygenation vs. standard care in cardiogenic shock</dc:title>
  <dcterms:created xsi:type="dcterms:W3CDTF">2023-05-19T15:52:19Z</dcterms:created>
  <dcterms:modified xsi:type="dcterms:W3CDTF">2023-05-19T15:52:19Z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2023-05-19T00:00:00Z</vt:filetime>
  </property>
  <property fmtid="{D5CDD505-2E9C-101B-9397-08002B2CF9AE}" pid="3" name="Creator">
    <vt:lpwstr>EUROPCR2023</vt:lpwstr>
  </property>
  <property fmtid="{D5CDD505-2E9C-101B-9397-08002B2CF9AE}" pid="4" name="LastSaved">
    <vt:filetime>2023-05-19T00:00:00Z</vt:filetime>
  </property>
  <property fmtid="{D5CDD505-2E9C-101B-9397-08002B2CF9AE}" pid="5" name="Producer">
    <vt:lpwstr>GPL Ghostscript 9.20</vt:lpwstr>
  </property>
</Properties>
</file>