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5655" y="232663"/>
            <a:ext cx="1853564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D384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9695" y="2951479"/>
            <a:ext cx="7657465" cy="98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D384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8895" y="274320"/>
            <a:ext cx="1755648" cy="4876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740" y="237641"/>
            <a:ext cx="1120750" cy="4838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" y="137160"/>
            <a:ext cx="9009888" cy="8016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952" y="1182623"/>
            <a:ext cx="4059936" cy="33802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D384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78452" y="1172531"/>
            <a:ext cx="3418840" cy="327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D384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8895" y="274320"/>
            <a:ext cx="1755648" cy="4876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2740" y="237641"/>
            <a:ext cx="1120750" cy="4838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056" y="137160"/>
            <a:ext cx="9009888" cy="801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569" y="171703"/>
            <a:ext cx="6509490" cy="690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D384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620" y="1176020"/>
            <a:ext cx="8548758" cy="302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6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1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1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7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7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1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2.png"/><Relationship Id="rId17" Type="http://schemas.openxmlformats.org/officeDocument/2006/relationships/image" Target="../media/image3.jpg"/><Relationship Id="rId18" Type="http://schemas.openxmlformats.org/officeDocument/2006/relationships/image" Target="../media/image4.png"/><Relationship Id="rId19" Type="http://schemas.openxmlformats.org/officeDocument/2006/relationships/image" Target="../media/image10.jpg"/><Relationship Id="rId20" Type="http://schemas.openxmlformats.org/officeDocument/2006/relationships/image" Target="../media/image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10.jpg"/><Relationship Id="rId8" Type="http://schemas.openxmlformats.org/officeDocument/2006/relationships/image" Target="../media/image3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10.jp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3.png"/><Relationship Id="rId9" Type="http://schemas.openxmlformats.org/officeDocument/2006/relationships/image" Target="../media/image54.jpg"/><Relationship Id="rId10" Type="http://schemas.openxmlformats.org/officeDocument/2006/relationships/image" Target="../media/image55.jpg"/><Relationship Id="rId11" Type="http://schemas.openxmlformats.org/officeDocument/2006/relationships/image" Target="../media/image56.jp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97155">
              <a:lnSpc>
                <a:spcPct val="99500"/>
              </a:lnSpc>
              <a:spcBef>
                <a:spcPts val="110"/>
              </a:spcBef>
            </a:pPr>
            <a:r>
              <a:rPr dirty="0" sz="2100" b="1">
                <a:latin typeface="Calibri"/>
                <a:cs typeface="Calibri"/>
              </a:rPr>
              <a:t>DA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Jones,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/>
              <a:t>AM</a:t>
            </a:r>
            <a:r>
              <a:rPr dirty="0" sz="2100" spc="-20"/>
              <a:t> </a:t>
            </a:r>
            <a:r>
              <a:rPr dirty="0" sz="2100"/>
              <a:t>Beirne,</a:t>
            </a:r>
            <a:r>
              <a:rPr dirty="0" sz="2100" spc="-25"/>
              <a:t> </a:t>
            </a:r>
            <a:r>
              <a:rPr dirty="0" sz="2100"/>
              <a:t>M</a:t>
            </a:r>
            <a:r>
              <a:rPr dirty="0" sz="2100" spc="-25"/>
              <a:t> </a:t>
            </a:r>
            <a:r>
              <a:rPr dirty="0" sz="2100"/>
              <a:t>Kelham,</a:t>
            </a:r>
            <a:r>
              <a:rPr dirty="0" sz="2100" spc="-25"/>
              <a:t> </a:t>
            </a:r>
            <a:r>
              <a:rPr dirty="0" sz="2100"/>
              <a:t>L</a:t>
            </a:r>
            <a:r>
              <a:rPr dirty="0" sz="2100" spc="-25"/>
              <a:t> </a:t>
            </a:r>
            <a:r>
              <a:rPr dirty="0" sz="2100"/>
              <a:t>Wynne,</a:t>
            </a:r>
            <a:r>
              <a:rPr dirty="0" sz="2100" spc="-30"/>
              <a:t> </a:t>
            </a:r>
            <a:r>
              <a:rPr dirty="0" sz="2100"/>
              <a:t>M</a:t>
            </a:r>
            <a:r>
              <a:rPr dirty="0" sz="2100" spc="-25"/>
              <a:t> </a:t>
            </a:r>
            <a:r>
              <a:rPr dirty="0" sz="2100"/>
              <a:t>Andiapen,</a:t>
            </a:r>
            <a:r>
              <a:rPr dirty="0" sz="2100" spc="-25"/>
              <a:t> </a:t>
            </a:r>
            <a:r>
              <a:rPr dirty="0" sz="2100"/>
              <a:t>KS</a:t>
            </a:r>
            <a:r>
              <a:rPr dirty="0" sz="2100" spc="-25"/>
              <a:t> </a:t>
            </a:r>
            <a:r>
              <a:rPr dirty="0" sz="2100"/>
              <a:t>Rathod,</a:t>
            </a:r>
            <a:r>
              <a:rPr dirty="0" sz="2100" spc="-25"/>
              <a:t> </a:t>
            </a:r>
            <a:r>
              <a:rPr dirty="0" sz="2100" spc="-50"/>
              <a:t>T </a:t>
            </a:r>
            <a:r>
              <a:rPr dirty="0" sz="2100" spc="-40"/>
              <a:t>Parakaw,</a:t>
            </a:r>
            <a:r>
              <a:rPr dirty="0" sz="2100" spc="-25"/>
              <a:t> </a:t>
            </a:r>
            <a:r>
              <a:rPr dirty="0" sz="2100"/>
              <a:t>J</a:t>
            </a:r>
            <a:r>
              <a:rPr dirty="0" sz="2100" spc="-20"/>
              <a:t> </a:t>
            </a:r>
            <a:r>
              <a:rPr dirty="0" sz="2100"/>
              <a:t>Adams,</a:t>
            </a:r>
            <a:r>
              <a:rPr dirty="0" sz="2100" spc="-25"/>
              <a:t> </a:t>
            </a:r>
            <a:r>
              <a:rPr dirty="0" sz="2100"/>
              <a:t>A</a:t>
            </a:r>
            <a:r>
              <a:rPr dirty="0" sz="2100" spc="-30"/>
              <a:t> </a:t>
            </a:r>
            <a:r>
              <a:rPr dirty="0" sz="2100"/>
              <a:t>Learoyd,</a:t>
            </a:r>
            <a:r>
              <a:rPr dirty="0" sz="2100" spc="-20"/>
              <a:t> </a:t>
            </a:r>
            <a:r>
              <a:rPr dirty="0" sz="2100"/>
              <a:t>K</a:t>
            </a:r>
            <a:r>
              <a:rPr dirty="0" sz="2100" spc="-30"/>
              <a:t> </a:t>
            </a:r>
            <a:r>
              <a:rPr dirty="0" sz="2100"/>
              <a:t>Khan,</a:t>
            </a:r>
            <a:r>
              <a:rPr dirty="0" sz="2100" spc="-25"/>
              <a:t> </a:t>
            </a:r>
            <a:r>
              <a:rPr dirty="0" sz="2100"/>
              <a:t>T</a:t>
            </a:r>
            <a:r>
              <a:rPr dirty="0" sz="2100" spc="-25"/>
              <a:t> </a:t>
            </a:r>
            <a:r>
              <a:rPr dirty="0" sz="2100"/>
              <a:t>Godec,</a:t>
            </a:r>
            <a:r>
              <a:rPr dirty="0" sz="2100" spc="-20"/>
              <a:t> </a:t>
            </a:r>
            <a:r>
              <a:rPr dirty="0" sz="2100"/>
              <a:t>P</a:t>
            </a:r>
            <a:r>
              <a:rPr dirty="0" sz="2100" spc="-25"/>
              <a:t> </a:t>
            </a:r>
            <a:r>
              <a:rPr dirty="0" sz="2100"/>
              <a:t>Wright,</a:t>
            </a:r>
            <a:r>
              <a:rPr dirty="0" sz="2100" spc="-25"/>
              <a:t> </a:t>
            </a:r>
            <a:r>
              <a:rPr dirty="0" sz="2100"/>
              <a:t>S</a:t>
            </a:r>
            <a:r>
              <a:rPr dirty="0" sz="2100" spc="-30"/>
              <a:t> </a:t>
            </a:r>
            <a:r>
              <a:rPr dirty="0" sz="2100"/>
              <a:t>Antoniou,</a:t>
            </a:r>
            <a:r>
              <a:rPr dirty="0" sz="2100" spc="-20"/>
              <a:t> </a:t>
            </a:r>
            <a:r>
              <a:rPr dirty="0" sz="2100" spc="-50"/>
              <a:t>A </a:t>
            </a:r>
            <a:r>
              <a:rPr dirty="0" sz="2100"/>
              <a:t>Wragg,</a:t>
            </a:r>
            <a:r>
              <a:rPr dirty="0" sz="2100" spc="-35"/>
              <a:t> </a:t>
            </a:r>
            <a:r>
              <a:rPr dirty="0" sz="2100"/>
              <a:t>M</a:t>
            </a:r>
            <a:r>
              <a:rPr dirty="0" sz="2100" spc="-20"/>
              <a:t> </a:t>
            </a:r>
            <a:r>
              <a:rPr dirty="0" sz="2100" spc="-10"/>
              <a:t>Yaqoob,</a:t>
            </a:r>
            <a:r>
              <a:rPr dirty="0" sz="2100" spc="-25"/>
              <a:t> </a:t>
            </a:r>
            <a:r>
              <a:rPr dirty="0" sz="2100"/>
              <a:t>A</a:t>
            </a:r>
            <a:r>
              <a:rPr dirty="0" sz="2100" spc="-25"/>
              <a:t> Mathur, </a:t>
            </a:r>
            <a:r>
              <a:rPr dirty="0" sz="2100"/>
              <a:t>A</a:t>
            </a:r>
            <a:r>
              <a:rPr dirty="0" sz="2100" spc="-25"/>
              <a:t> </a:t>
            </a:r>
            <a:r>
              <a:rPr dirty="0" sz="2100"/>
              <a:t>Ahluwalia</a:t>
            </a:r>
            <a:r>
              <a:rPr dirty="0" sz="2100" spc="-35"/>
              <a:t> </a:t>
            </a:r>
            <a:r>
              <a:rPr dirty="0" sz="2100"/>
              <a:t>-</a:t>
            </a:r>
            <a:r>
              <a:rPr dirty="0" sz="2100" spc="-30"/>
              <a:t> </a:t>
            </a:r>
            <a:r>
              <a:rPr dirty="0" sz="2100" spc="-35"/>
              <a:t>NITRATE-</a:t>
            </a:r>
            <a:r>
              <a:rPr dirty="0" sz="2100"/>
              <a:t>CIN</a:t>
            </a:r>
            <a:r>
              <a:rPr dirty="0" sz="2100" spc="-30"/>
              <a:t> </a:t>
            </a:r>
            <a:r>
              <a:rPr dirty="0" sz="2100" spc="-10"/>
              <a:t>Investigators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45719"/>
            <a:ext cx="1676400" cy="7254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2464" y="164592"/>
            <a:ext cx="1319783" cy="5425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5728" y="158495"/>
            <a:ext cx="865631" cy="5791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8839" y="158495"/>
            <a:ext cx="1932432" cy="5334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7064" y="1183131"/>
            <a:ext cx="7349490" cy="160782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L="12065" marR="5080">
              <a:lnSpc>
                <a:spcPct val="90200"/>
              </a:lnSpc>
              <a:spcBef>
                <a:spcPts val="430"/>
              </a:spcBef>
            </a:pP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The</a:t>
            </a:r>
            <a:r>
              <a:rPr dirty="0" sz="2800" spc="-7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AE1022"/>
                </a:solidFill>
                <a:latin typeface="Calibri"/>
                <a:cs typeface="Calibri"/>
              </a:rPr>
              <a:t>Effect</a:t>
            </a:r>
            <a:r>
              <a:rPr dirty="0" sz="2800" spc="-5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of</a:t>
            </a:r>
            <a:r>
              <a:rPr dirty="0" sz="2800" spc="-6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Inorganic</a:t>
            </a:r>
            <a:r>
              <a:rPr dirty="0" sz="2800" spc="-5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Nitrate</a:t>
            </a:r>
            <a:r>
              <a:rPr dirty="0" sz="2800" spc="-6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on</a:t>
            </a:r>
            <a:r>
              <a:rPr dirty="0" sz="2800" spc="-4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AE1022"/>
                </a:solidFill>
                <a:latin typeface="Calibri"/>
                <a:cs typeface="Calibri"/>
              </a:rPr>
              <a:t>Contrast-</a:t>
            </a:r>
            <a:r>
              <a:rPr dirty="0" sz="2800" spc="-10">
                <a:solidFill>
                  <a:srgbClr val="AE1022"/>
                </a:solidFill>
                <a:latin typeface="Calibri"/>
                <a:cs typeface="Calibri"/>
              </a:rPr>
              <a:t>Induced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Nephropathy</a:t>
            </a:r>
            <a:r>
              <a:rPr dirty="0" sz="2800" spc="-10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in</a:t>
            </a:r>
            <a:r>
              <a:rPr dirty="0" sz="2800" spc="-8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Patients</a:t>
            </a:r>
            <a:r>
              <a:rPr dirty="0" sz="2800" spc="-8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undergoing</a:t>
            </a:r>
            <a:r>
              <a:rPr dirty="0" sz="2800" spc="-9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AE1022"/>
                </a:solidFill>
                <a:latin typeface="Calibri"/>
                <a:cs typeface="Calibri"/>
              </a:rPr>
              <a:t>Coronary Angiography/Percutaneous</a:t>
            </a:r>
            <a:r>
              <a:rPr dirty="0" sz="2800" spc="-7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Coronary</a:t>
            </a:r>
            <a:r>
              <a:rPr dirty="0" sz="2800" spc="-7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AE1022"/>
                </a:solidFill>
                <a:latin typeface="Calibri"/>
                <a:cs typeface="Calibri"/>
              </a:rPr>
              <a:t>Intervention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for</a:t>
            </a:r>
            <a:r>
              <a:rPr dirty="0" sz="2800" spc="-7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Acute</a:t>
            </a:r>
            <a:r>
              <a:rPr dirty="0" sz="2800" spc="-7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Coronary</a:t>
            </a:r>
            <a:r>
              <a:rPr dirty="0" sz="2800" spc="-7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AE1022"/>
                </a:solidFill>
                <a:latin typeface="Calibri"/>
                <a:cs typeface="Calibri"/>
              </a:rPr>
              <a:t>Syndrome</a:t>
            </a:r>
            <a:r>
              <a:rPr dirty="0" sz="2800" spc="-6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AE1022"/>
                </a:solidFill>
                <a:latin typeface="Calibri"/>
                <a:cs typeface="Calibri"/>
              </a:rPr>
              <a:t>(ACS)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50516" y="4505107"/>
            <a:ext cx="2242966" cy="51265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1311" y="176784"/>
            <a:ext cx="1353312" cy="515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/>
              <a:t>Inclusion</a:t>
            </a:r>
            <a:r>
              <a:rPr dirty="0" spc="-25"/>
              <a:t> </a:t>
            </a:r>
            <a:r>
              <a:rPr dirty="0" spc="-10"/>
              <a:t>Criteria</a:t>
            </a:r>
          </a:p>
          <a:p>
            <a:pPr marL="298450" marR="179705" indent="-285750">
              <a:lnSpc>
                <a:spcPts val="1580"/>
              </a:lnSpc>
              <a:spcBef>
                <a:spcPts val="409"/>
              </a:spcBef>
              <a:buClr>
                <a:srgbClr val="941100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1500" b="0">
                <a:latin typeface="Calibri"/>
                <a:cs typeface="Calibri"/>
              </a:rPr>
              <a:t>Patients</a:t>
            </a:r>
            <a:r>
              <a:rPr dirty="0" sz="1500" spc="-7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undergoing</a:t>
            </a:r>
            <a:r>
              <a:rPr dirty="0" sz="1500" spc="-7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invasive</a:t>
            </a:r>
            <a:r>
              <a:rPr dirty="0" sz="1500" spc="-60" b="0">
                <a:latin typeface="Calibri"/>
                <a:cs typeface="Calibri"/>
              </a:rPr>
              <a:t> </a:t>
            </a:r>
            <a:r>
              <a:rPr dirty="0" sz="1500" spc="-10" b="0">
                <a:latin typeface="Calibri"/>
                <a:cs typeface="Calibri"/>
              </a:rPr>
              <a:t>coronary angiography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04"/>
              </a:spcBef>
              <a:buClr>
                <a:srgbClr val="941100"/>
              </a:buClr>
              <a:buFont typeface="Arial"/>
              <a:buChar char="•"/>
              <a:tabLst>
                <a:tab pos="297815" algn="l"/>
              </a:tabLst>
            </a:pPr>
            <a:r>
              <a:rPr dirty="0" sz="1500" spc="-10" b="0">
                <a:latin typeface="Calibri"/>
                <a:cs typeface="Calibri"/>
              </a:rPr>
              <a:t>NSTE-</a:t>
            </a:r>
            <a:r>
              <a:rPr dirty="0" sz="1500" b="0">
                <a:latin typeface="Calibri"/>
                <a:cs typeface="Calibri"/>
              </a:rPr>
              <a:t>ACS</a:t>
            </a:r>
            <a:r>
              <a:rPr dirty="0" sz="1500" spc="-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and</a:t>
            </a:r>
            <a:r>
              <a:rPr dirty="0" sz="1500" spc="-5" b="0">
                <a:latin typeface="Calibri"/>
                <a:cs typeface="Calibri"/>
              </a:rPr>
              <a:t> </a:t>
            </a:r>
            <a:r>
              <a:rPr dirty="0" sz="1500" spc="-10" b="0">
                <a:latin typeface="Calibri"/>
                <a:cs typeface="Calibri"/>
              </a:rPr>
              <a:t>Convalescent</a:t>
            </a:r>
            <a:r>
              <a:rPr dirty="0" sz="1500" b="0">
                <a:latin typeface="Calibri"/>
                <a:cs typeface="Calibri"/>
              </a:rPr>
              <a:t> </a:t>
            </a:r>
            <a:r>
              <a:rPr dirty="0" sz="1500" spc="-20" b="0">
                <a:latin typeface="Calibri"/>
                <a:cs typeface="Calibri"/>
              </a:rPr>
              <a:t>STEMI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90"/>
              </a:spcBef>
              <a:buClr>
                <a:srgbClr val="941100"/>
              </a:buClr>
              <a:buFont typeface="Arial"/>
              <a:buChar char="•"/>
              <a:tabLst>
                <a:tab pos="297815" algn="l"/>
              </a:tabLst>
            </a:pPr>
            <a:r>
              <a:rPr dirty="0" sz="1500" b="0">
                <a:latin typeface="Calibri"/>
                <a:cs typeface="Calibri"/>
              </a:rPr>
              <a:t>Aged</a:t>
            </a:r>
            <a:r>
              <a:rPr dirty="0" sz="1500" spc="-35" b="0">
                <a:latin typeface="Calibri"/>
                <a:cs typeface="Calibri"/>
              </a:rPr>
              <a:t> </a:t>
            </a:r>
            <a:r>
              <a:rPr dirty="0" sz="1500" spc="-25" b="0">
                <a:latin typeface="Calibri"/>
                <a:cs typeface="Calibri"/>
              </a:rPr>
              <a:t>≥18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95"/>
              </a:spcBef>
              <a:buClr>
                <a:srgbClr val="941100"/>
              </a:buClr>
              <a:buFont typeface="Arial"/>
              <a:buChar char="•"/>
              <a:tabLst>
                <a:tab pos="297815" algn="l"/>
              </a:tabLst>
            </a:pPr>
            <a:r>
              <a:rPr dirty="0" sz="1500" b="0">
                <a:latin typeface="Calibri"/>
                <a:cs typeface="Calibri"/>
              </a:rPr>
              <a:t>At</a:t>
            </a:r>
            <a:r>
              <a:rPr dirty="0" sz="1500" spc="-2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risk</a:t>
            </a:r>
            <a:r>
              <a:rPr dirty="0" sz="1500" spc="-1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of</a:t>
            </a:r>
            <a:r>
              <a:rPr dirty="0" sz="1500" spc="-10" b="0">
                <a:latin typeface="Calibri"/>
                <a:cs typeface="Calibri"/>
              </a:rPr>
              <a:t> Contrast</a:t>
            </a:r>
            <a:r>
              <a:rPr dirty="0" sz="1500" spc="-1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Induced</a:t>
            </a:r>
            <a:r>
              <a:rPr dirty="0" sz="1500" spc="-15" b="0">
                <a:latin typeface="Calibri"/>
                <a:cs typeface="Calibri"/>
              </a:rPr>
              <a:t> </a:t>
            </a:r>
            <a:r>
              <a:rPr dirty="0" sz="1500" spc="-10" b="0">
                <a:latin typeface="Calibri"/>
                <a:cs typeface="Calibri"/>
              </a:rPr>
              <a:t>Nephropathy</a:t>
            </a:r>
            <a:endParaRPr sz="1500">
              <a:latin typeface="Calibri"/>
              <a:cs typeface="Calibri"/>
            </a:endParaRPr>
          </a:p>
          <a:p>
            <a:pPr lvl="1" marL="564515" indent="-285115">
              <a:lnSpc>
                <a:spcPct val="100000"/>
              </a:lnSpc>
              <a:spcBef>
                <a:spcPts val="100"/>
              </a:spcBef>
              <a:buClr>
                <a:srgbClr val="941100"/>
              </a:buClr>
              <a:buFont typeface="Arial"/>
              <a:buChar char="•"/>
              <a:tabLst>
                <a:tab pos="564515" algn="l"/>
              </a:tabLst>
            </a:pPr>
            <a:r>
              <a:rPr dirty="0" sz="1300">
                <a:latin typeface="Calibri"/>
                <a:cs typeface="Calibri"/>
              </a:rPr>
              <a:t>eGFR&lt;60ml/min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OR</a:t>
            </a:r>
            <a:endParaRPr sz="1300">
              <a:latin typeface="Calibri"/>
              <a:cs typeface="Calibri"/>
            </a:endParaRPr>
          </a:p>
          <a:p>
            <a:pPr lvl="1" marL="564515" indent="-285115">
              <a:lnSpc>
                <a:spcPct val="100000"/>
              </a:lnSpc>
              <a:spcBef>
                <a:spcPts val="240"/>
              </a:spcBef>
              <a:buClr>
                <a:srgbClr val="941100"/>
              </a:buClr>
              <a:buFont typeface="Arial"/>
              <a:buChar char="•"/>
              <a:tabLst>
                <a:tab pos="564515" algn="l"/>
              </a:tabLst>
            </a:pPr>
            <a:r>
              <a:rPr dirty="0" sz="1300">
                <a:latin typeface="Calibri"/>
                <a:cs typeface="Calibri"/>
              </a:rPr>
              <a:t>2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following:</a:t>
            </a:r>
            <a:endParaRPr sz="1300">
              <a:latin typeface="Calibri"/>
              <a:cs typeface="Calibri"/>
            </a:endParaRPr>
          </a:p>
          <a:p>
            <a:pPr lvl="2" marL="829310" indent="-285115">
              <a:lnSpc>
                <a:spcPct val="100000"/>
              </a:lnSpc>
              <a:spcBef>
                <a:spcPts val="145"/>
              </a:spcBef>
              <a:buClr>
                <a:srgbClr val="941100"/>
              </a:buClr>
              <a:buFont typeface="Arial"/>
              <a:buChar char="•"/>
              <a:tabLst>
                <a:tab pos="829310" algn="l"/>
              </a:tabLst>
            </a:pPr>
            <a:r>
              <a:rPr dirty="0" sz="1300" spc="-10">
                <a:latin typeface="Calibri"/>
                <a:cs typeface="Calibri"/>
              </a:rPr>
              <a:t>Diabetes</a:t>
            </a:r>
            <a:endParaRPr sz="1300">
              <a:latin typeface="Calibri"/>
              <a:cs typeface="Calibri"/>
            </a:endParaRPr>
          </a:p>
          <a:p>
            <a:pPr lvl="2" marL="829310" indent="-285115">
              <a:lnSpc>
                <a:spcPct val="100000"/>
              </a:lnSpc>
              <a:spcBef>
                <a:spcPts val="145"/>
              </a:spcBef>
              <a:buClr>
                <a:srgbClr val="941100"/>
              </a:buClr>
              <a:buFont typeface="Arial"/>
              <a:buChar char="•"/>
              <a:tabLst>
                <a:tab pos="829310" algn="l"/>
              </a:tabLst>
            </a:pPr>
            <a:r>
              <a:rPr dirty="0" sz="1300">
                <a:latin typeface="Calibri"/>
                <a:cs typeface="Calibri"/>
              </a:rPr>
              <a:t>Liver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failure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(cirrhosis)</a:t>
            </a:r>
            <a:endParaRPr sz="1300">
              <a:latin typeface="Calibri"/>
              <a:cs typeface="Calibri"/>
            </a:endParaRPr>
          </a:p>
          <a:p>
            <a:pPr lvl="2" marL="829310" indent="-285115">
              <a:lnSpc>
                <a:spcPct val="100000"/>
              </a:lnSpc>
              <a:spcBef>
                <a:spcPts val="145"/>
              </a:spcBef>
              <a:buClr>
                <a:srgbClr val="941100"/>
              </a:buClr>
              <a:buFont typeface="Arial"/>
              <a:buChar char="•"/>
              <a:tabLst>
                <a:tab pos="829310" algn="l"/>
              </a:tabLst>
            </a:pPr>
            <a:r>
              <a:rPr dirty="0" sz="1300">
                <a:latin typeface="Calibri"/>
                <a:cs typeface="Calibri"/>
              </a:rPr>
              <a:t>Age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&gt;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70yr</a:t>
            </a:r>
            <a:endParaRPr sz="1300">
              <a:latin typeface="Calibri"/>
              <a:cs typeface="Calibri"/>
            </a:endParaRPr>
          </a:p>
          <a:p>
            <a:pPr lvl="2" marL="829310" indent="-285115">
              <a:lnSpc>
                <a:spcPct val="100000"/>
              </a:lnSpc>
              <a:spcBef>
                <a:spcPts val="120"/>
              </a:spcBef>
              <a:buClr>
                <a:srgbClr val="941100"/>
              </a:buClr>
              <a:buFont typeface="Arial"/>
              <a:buChar char="•"/>
              <a:tabLst>
                <a:tab pos="829310" algn="l"/>
              </a:tabLst>
            </a:pPr>
            <a:r>
              <a:rPr dirty="0" sz="1300">
                <a:latin typeface="Calibri"/>
                <a:cs typeface="Calibri"/>
              </a:rPr>
              <a:t>Exposure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contrast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days</a:t>
            </a:r>
            <a:endParaRPr sz="1300">
              <a:latin typeface="Calibri"/>
              <a:cs typeface="Calibri"/>
            </a:endParaRPr>
          </a:p>
          <a:p>
            <a:pPr lvl="2" marL="829310" indent="-285115">
              <a:lnSpc>
                <a:spcPct val="100000"/>
              </a:lnSpc>
              <a:spcBef>
                <a:spcPts val="145"/>
              </a:spcBef>
              <a:buClr>
                <a:srgbClr val="941100"/>
              </a:buClr>
              <a:buFont typeface="Arial"/>
              <a:buChar char="•"/>
              <a:tabLst>
                <a:tab pos="829310" algn="l"/>
              </a:tabLst>
            </a:pPr>
            <a:r>
              <a:rPr dirty="0" sz="1300">
                <a:latin typeface="Calibri"/>
                <a:cs typeface="Calibri"/>
              </a:rPr>
              <a:t>Heart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Failure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(or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LVEF&lt;40%)</a:t>
            </a:r>
            <a:endParaRPr sz="1300">
              <a:latin typeface="Calibri"/>
              <a:cs typeface="Calibri"/>
            </a:endParaRPr>
          </a:p>
          <a:p>
            <a:pPr lvl="2" marL="829310" indent="-285115">
              <a:lnSpc>
                <a:spcPct val="100000"/>
              </a:lnSpc>
              <a:spcBef>
                <a:spcPts val="240"/>
              </a:spcBef>
              <a:buClr>
                <a:srgbClr val="941100"/>
              </a:buClr>
              <a:buFont typeface="Arial"/>
              <a:buChar char="•"/>
              <a:tabLst>
                <a:tab pos="829310" algn="l"/>
              </a:tabLst>
            </a:pPr>
            <a:r>
              <a:rPr dirty="0" sz="1300">
                <a:latin typeface="Calibri"/>
                <a:cs typeface="Calibri"/>
              </a:rPr>
              <a:t>Concomitant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renally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active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drugs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111" y="1182623"/>
            <a:ext cx="4059936" cy="33802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04824" y="1172531"/>
            <a:ext cx="3782695" cy="19812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700" b="1">
                <a:latin typeface="Calibri"/>
                <a:cs typeface="Calibri"/>
              </a:rPr>
              <a:t>Exclusion</a:t>
            </a:r>
            <a:r>
              <a:rPr dirty="0" sz="1700" spc="-8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Criteria</a:t>
            </a:r>
            <a:endParaRPr sz="17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75"/>
              </a:spcBef>
              <a:buClr>
                <a:srgbClr val="941100"/>
              </a:buClr>
              <a:buFont typeface="Arial"/>
              <a:buChar char="•"/>
              <a:tabLst>
                <a:tab pos="297815" algn="l"/>
              </a:tabLst>
            </a:pPr>
            <a:r>
              <a:rPr dirty="0" sz="1500">
                <a:latin typeface="Calibri"/>
                <a:cs typeface="Calibri"/>
              </a:rPr>
              <a:t>ST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segment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myocardial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infarction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90"/>
              </a:spcBef>
              <a:buClr>
                <a:srgbClr val="941100"/>
              </a:buClr>
              <a:buFont typeface="Arial"/>
              <a:buChar char="•"/>
              <a:tabLst>
                <a:tab pos="297815" algn="l"/>
              </a:tabLst>
            </a:pPr>
            <a:r>
              <a:rPr dirty="0" sz="1500">
                <a:latin typeface="Calibri"/>
                <a:cs typeface="Calibri"/>
              </a:rPr>
              <a:t>Haemodynamic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Clinical</a:t>
            </a:r>
            <a:r>
              <a:rPr dirty="0" sz="1500" spc="-10">
                <a:latin typeface="Calibri"/>
                <a:cs typeface="Calibri"/>
              </a:rPr>
              <a:t> Instability</a:t>
            </a:r>
            <a:endParaRPr sz="1500">
              <a:latin typeface="Calibri"/>
              <a:cs typeface="Calibri"/>
            </a:endParaRPr>
          </a:p>
          <a:p>
            <a:pPr marL="298450" marR="247015" indent="-285750">
              <a:lnSpc>
                <a:spcPts val="1610"/>
              </a:lnSpc>
              <a:spcBef>
                <a:spcPts val="405"/>
              </a:spcBef>
              <a:buClr>
                <a:srgbClr val="941100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1500">
                <a:latin typeface="Calibri"/>
                <a:cs typeface="Calibri"/>
              </a:rPr>
              <a:t>Subjects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eGFR&lt;20ml/min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renal </a:t>
            </a:r>
            <a:r>
              <a:rPr dirty="0" sz="1500">
                <a:latin typeface="Calibri"/>
                <a:cs typeface="Calibri"/>
              </a:rPr>
              <a:t>replacement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therapy</a:t>
            </a:r>
            <a:endParaRPr sz="1500">
              <a:latin typeface="Calibri"/>
              <a:cs typeface="Calibri"/>
            </a:endParaRPr>
          </a:p>
          <a:p>
            <a:pPr marL="298450" marR="5080" indent="-285750">
              <a:lnSpc>
                <a:spcPts val="1610"/>
              </a:lnSpc>
              <a:spcBef>
                <a:spcPts val="380"/>
              </a:spcBef>
              <a:buClr>
                <a:srgbClr val="941100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1500">
                <a:latin typeface="Calibri"/>
                <a:cs typeface="Calibri"/>
              </a:rPr>
              <a:t>Current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life-</a:t>
            </a:r>
            <a:r>
              <a:rPr dirty="0" sz="1500">
                <a:latin typeface="Calibri"/>
                <a:cs typeface="Calibri"/>
              </a:rPr>
              <a:t>threatening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condition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other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than </a:t>
            </a:r>
            <a:r>
              <a:rPr dirty="0" sz="1500">
                <a:latin typeface="Calibri"/>
                <a:cs typeface="Calibri"/>
              </a:rPr>
              <a:t>vascular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disease</a:t>
            </a:r>
            <a:endParaRPr sz="15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70"/>
              </a:spcBef>
              <a:buClr>
                <a:srgbClr val="941100"/>
              </a:buClr>
              <a:buFont typeface="Arial"/>
              <a:buChar char="•"/>
              <a:tabLst>
                <a:tab pos="297815" algn="l"/>
              </a:tabLst>
            </a:pPr>
            <a:r>
              <a:rPr dirty="0" sz="1500">
                <a:latin typeface="Calibri"/>
                <a:cs typeface="Calibri"/>
              </a:rPr>
              <a:t>Pregnancy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unknown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pregnancy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status.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708" rIns="0" bIns="0" rtlCol="0" vert="horz">
            <a:spAutoFit/>
          </a:bodyPr>
          <a:lstStyle/>
          <a:p>
            <a:pPr marL="2588260">
              <a:lnSpc>
                <a:spcPct val="100000"/>
              </a:lnSpc>
              <a:spcBef>
                <a:spcPts val="100"/>
              </a:spcBef>
            </a:pPr>
            <a:r>
              <a:rPr dirty="0"/>
              <a:t>Eligibility</a:t>
            </a:r>
            <a:r>
              <a:rPr dirty="0" spc="-50"/>
              <a:t> </a:t>
            </a:r>
            <a:r>
              <a:rPr dirty="0" spc="-10"/>
              <a:t>Criteria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14436" y="4880355"/>
            <a:ext cx="60813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1.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Fliser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Laville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M,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al.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A.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Nephrol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Dial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Transplant</a:t>
            </a:r>
            <a:r>
              <a:rPr dirty="0" sz="1000" spc="2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Off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Publ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Eur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Transpl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Assoc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Eur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Assoc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2012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:4263–72.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7056" y="137160"/>
            <a:ext cx="9010015" cy="802005"/>
            <a:chOff x="67056" y="137160"/>
            <a:chExt cx="9010015" cy="8020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6" y="274320"/>
              <a:ext cx="1755648" cy="4876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740" y="237641"/>
              <a:ext cx="1120750" cy="4838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6" y="137160"/>
              <a:ext cx="9009888" cy="8016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10"/>
              <a:t> Endpoint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2231" y="3227831"/>
            <a:ext cx="8479536" cy="12832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231" y="1146047"/>
            <a:ext cx="8479536" cy="186842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74693" y="1124685"/>
            <a:ext cx="8300084" cy="333121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525"/>
              </a:spcBef>
            </a:pPr>
            <a:r>
              <a:rPr dirty="0" sz="1800" b="1">
                <a:solidFill>
                  <a:srgbClr val="1D384C"/>
                </a:solidFill>
                <a:latin typeface="Calibri"/>
                <a:cs typeface="Calibri"/>
              </a:rPr>
              <a:t>Primary</a:t>
            </a:r>
            <a:r>
              <a:rPr dirty="0" sz="1800" spc="-20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D384C"/>
                </a:solidFill>
                <a:latin typeface="Calibri"/>
                <a:cs typeface="Calibri"/>
              </a:rPr>
              <a:t>Endpoint</a:t>
            </a:r>
            <a:endParaRPr sz="1800">
              <a:latin typeface="Calibri"/>
              <a:cs typeface="Calibri"/>
            </a:endParaRPr>
          </a:p>
          <a:p>
            <a:pPr marL="320040" indent="-256540">
              <a:lnSpc>
                <a:spcPct val="100000"/>
              </a:lnSpc>
              <a:spcBef>
                <a:spcPts val="655"/>
              </a:spcBef>
              <a:buClr>
                <a:srgbClr val="941100"/>
              </a:buClr>
              <a:buSzPct val="111764"/>
              <a:buFont typeface="Arial"/>
              <a:buChar char="•"/>
              <a:tabLst>
                <a:tab pos="320040" algn="l"/>
              </a:tabLst>
            </a:pP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Incidence</a:t>
            </a:r>
            <a:r>
              <a:rPr dirty="0" sz="1700" spc="-3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of</a:t>
            </a:r>
            <a:r>
              <a:rPr dirty="0" sz="17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Contrast</a:t>
            </a:r>
            <a:r>
              <a:rPr dirty="0" sz="17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Induced</a:t>
            </a:r>
            <a:r>
              <a:rPr dirty="0" sz="1700" spc="-3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1D384C"/>
                </a:solidFill>
                <a:latin typeface="Calibri"/>
                <a:cs typeface="Calibri"/>
              </a:rPr>
              <a:t>Nephropathy</a:t>
            </a:r>
            <a:r>
              <a:rPr dirty="0" sz="17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as</a:t>
            </a:r>
            <a:r>
              <a:rPr dirty="0" sz="17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defined</a:t>
            </a:r>
            <a:r>
              <a:rPr dirty="0" sz="1700" spc="-3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by</a:t>
            </a:r>
            <a:r>
              <a:rPr dirty="0" sz="17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KDIGO</a:t>
            </a:r>
            <a:r>
              <a:rPr dirty="0" sz="17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1D384C"/>
                </a:solidFill>
                <a:latin typeface="Calibri"/>
                <a:cs typeface="Calibri"/>
              </a:rPr>
              <a:t>criteria</a:t>
            </a:r>
            <a:r>
              <a:rPr dirty="0" baseline="25252" sz="1650" spc="-15">
                <a:solidFill>
                  <a:srgbClr val="1D384C"/>
                </a:solidFill>
                <a:latin typeface="Calibri"/>
                <a:cs typeface="Calibri"/>
              </a:rPr>
              <a:t>1</a:t>
            </a:r>
            <a:endParaRPr baseline="25252" sz="1650">
              <a:latin typeface="Calibri"/>
              <a:cs typeface="Calibri"/>
            </a:endParaRPr>
          </a:p>
          <a:p>
            <a:pPr lvl="1" marL="1102360" marR="348615" indent="-213995">
              <a:lnSpc>
                <a:spcPct val="100000"/>
              </a:lnSpc>
              <a:spcBef>
                <a:spcPts val="465"/>
              </a:spcBef>
              <a:buClr>
                <a:srgbClr val="941100"/>
              </a:buClr>
              <a:buSzPct val="42857"/>
              <a:buFont typeface="Arial"/>
              <a:buChar char="•"/>
              <a:tabLst>
                <a:tab pos="1102360" algn="l"/>
              </a:tabLst>
            </a:pP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AKI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Stage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1: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increase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≥</a:t>
            </a:r>
            <a:r>
              <a:rPr dirty="0" sz="1400" spc="-5">
                <a:solidFill>
                  <a:srgbClr val="1D384C"/>
                </a:solidFill>
                <a:latin typeface="Cambria Math"/>
                <a:cs typeface="Cambria Math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26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𝜇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mol/l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within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48-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72hours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or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increase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≥ 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1.5-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x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reference </a:t>
            </a:r>
            <a:r>
              <a:rPr dirty="0" sz="1400" spc="-25">
                <a:solidFill>
                  <a:srgbClr val="1D384C"/>
                </a:solidFill>
                <a:latin typeface="Calibri"/>
                <a:cs typeface="Calibri"/>
              </a:rPr>
              <a:t>SCr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within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1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week</a:t>
            </a:r>
            <a:endParaRPr sz="1400">
              <a:latin typeface="Calibri"/>
              <a:cs typeface="Calibri"/>
            </a:endParaRPr>
          </a:p>
          <a:p>
            <a:pPr lvl="1" marL="1101725" indent="-213360">
              <a:lnSpc>
                <a:spcPct val="100000"/>
              </a:lnSpc>
              <a:spcBef>
                <a:spcPts val="530"/>
              </a:spcBef>
              <a:buClr>
                <a:srgbClr val="941100"/>
              </a:buClr>
              <a:buSzPct val="42857"/>
              <a:buFont typeface="Arial"/>
              <a:buChar char="•"/>
              <a:tabLst>
                <a:tab pos="1101725" algn="l"/>
              </a:tabLst>
            </a:pP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AKI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Stage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2: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increase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≥ 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2-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3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x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reference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within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1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week</a:t>
            </a:r>
            <a:endParaRPr sz="1400">
              <a:latin typeface="Calibri"/>
              <a:cs typeface="Calibri"/>
            </a:endParaRPr>
          </a:p>
          <a:p>
            <a:pPr lvl="1" marL="1101725" indent="-213360">
              <a:lnSpc>
                <a:spcPct val="100000"/>
              </a:lnSpc>
              <a:spcBef>
                <a:spcPts val="530"/>
              </a:spcBef>
              <a:buClr>
                <a:srgbClr val="941100"/>
              </a:buClr>
              <a:buSzPct val="42857"/>
              <a:buFont typeface="Arial"/>
              <a:buChar char="•"/>
              <a:tabLst>
                <a:tab pos="1101725" algn="l"/>
              </a:tabLst>
            </a:pP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AKI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Stage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3: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increase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≥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3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x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reference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within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1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week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or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SCr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≥</a:t>
            </a:r>
            <a:r>
              <a:rPr dirty="0" sz="1400" spc="-5">
                <a:solidFill>
                  <a:srgbClr val="1D384C"/>
                </a:solidFill>
                <a:latin typeface="Cambria Math"/>
                <a:cs typeface="Cambria Math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354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mbria Math"/>
                <a:cs typeface="Cambria Math"/>
              </a:rPr>
              <a:t>𝜇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mol/l</a:t>
            </a:r>
            <a:r>
              <a:rPr dirty="0" sz="14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or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initiated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on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D384C"/>
                </a:solidFill>
                <a:latin typeface="Calibri"/>
                <a:cs typeface="Calibri"/>
              </a:rPr>
              <a:t>RRT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245"/>
              </a:spcBef>
            </a:pPr>
            <a:r>
              <a:rPr dirty="0" sz="1800" b="1">
                <a:solidFill>
                  <a:srgbClr val="1D384C"/>
                </a:solidFill>
                <a:latin typeface="Calibri"/>
                <a:cs typeface="Calibri"/>
              </a:rPr>
              <a:t>Sample</a:t>
            </a:r>
            <a:r>
              <a:rPr dirty="0" sz="1800" spc="-40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1D384C"/>
                </a:solidFill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320040" indent="-256540">
              <a:lnSpc>
                <a:spcPct val="100000"/>
              </a:lnSpc>
              <a:spcBef>
                <a:spcPts val="650"/>
              </a:spcBef>
              <a:buClr>
                <a:srgbClr val="941100"/>
              </a:buClr>
              <a:buSzPct val="111764"/>
              <a:buFont typeface="Arial"/>
              <a:buChar char="•"/>
              <a:tabLst>
                <a:tab pos="320040" algn="l"/>
              </a:tabLst>
            </a:pP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640</a:t>
            </a:r>
            <a:r>
              <a:rPr dirty="0" sz="17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1D384C"/>
                </a:solidFill>
                <a:latin typeface="Calibri"/>
                <a:cs typeface="Calibri"/>
              </a:rPr>
              <a:t>patients</a:t>
            </a:r>
            <a:r>
              <a:rPr dirty="0" sz="17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1D384C"/>
                </a:solidFill>
                <a:latin typeface="Calibri"/>
                <a:cs typeface="Calibri"/>
              </a:rPr>
              <a:t>provided:</a:t>
            </a:r>
            <a:endParaRPr sz="1700">
              <a:latin typeface="Calibri"/>
              <a:cs typeface="Calibri"/>
            </a:endParaRPr>
          </a:p>
          <a:p>
            <a:pPr lvl="1" marL="619760" indent="-213360">
              <a:lnSpc>
                <a:spcPct val="100000"/>
              </a:lnSpc>
              <a:spcBef>
                <a:spcPts val="445"/>
              </a:spcBef>
              <a:buClr>
                <a:srgbClr val="941100"/>
              </a:buClr>
              <a:buSzPct val="71428"/>
              <a:buFont typeface="Arial"/>
              <a:buChar char="•"/>
              <a:tabLst>
                <a:tab pos="619760" algn="l"/>
              </a:tabLst>
            </a:pP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90%</a:t>
            </a:r>
            <a:r>
              <a:rPr dirty="0" sz="1400" spc="-3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power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for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CIN</a:t>
            </a:r>
            <a:r>
              <a:rPr dirty="0" sz="14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reduction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of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60%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assuming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12%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CIN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rate</a:t>
            </a:r>
            <a:endParaRPr sz="1400">
              <a:latin typeface="Calibri"/>
              <a:cs typeface="Calibri"/>
            </a:endParaRPr>
          </a:p>
          <a:p>
            <a:pPr lvl="1" marL="619760" indent="-213360">
              <a:lnSpc>
                <a:spcPct val="100000"/>
              </a:lnSpc>
              <a:spcBef>
                <a:spcPts val="525"/>
              </a:spcBef>
              <a:buClr>
                <a:srgbClr val="941100"/>
              </a:buClr>
              <a:buSzPct val="71428"/>
              <a:buFont typeface="Arial"/>
              <a:buChar char="•"/>
              <a:tabLst>
                <a:tab pos="619760" algn="l"/>
              </a:tabLst>
            </a:pP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80%</a:t>
            </a:r>
            <a:r>
              <a:rPr dirty="0" sz="1400" spc="-3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power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allowing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for</a:t>
            </a:r>
            <a:r>
              <a:rPr dirty="0" sz="14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D384C"/>
                </a:solidFill>
                <a:latin typeface="Calibri"/>
                <a:cs typeface="Calibri"/>
              </a:rPr>
              <a:t>25%</a:t>
            </a:r>
            <a:r>
              <a:rPr dirty="0" sz="14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D384C"/>
                </a:solidFill>
                <a:latin typeface="Calibri"/>
                <a:cs typeface="Calibri"/>
              </a:rPr>
              <a:t>drop-</a:t>
            </a:r>
            <a:r>
              <a:rPr dirty="0" sz="1400" spc="-25">
                <a:solidFill>
                  <a:srgbClr val="1D384C"/>
                </a:solidFill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135" y="124968"/>
            <a:ext cx="1755648" cy="48463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19" y="123478"/>
            <a:ext cx="1120750" cy="48386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99791" y="0"/>
            <a:ext cx="5668645" cy="5143500"/>
            <a:chOff x="2699791" y="0"/>
            <a:chExt cx="5668645" cy="514350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0164" y="4672723"/>
              <a:ext cx="1008112" cy="23041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9791" y="0"/>
              <a:ext cx="4820820" cy="5143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14757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20"/>
              <a:t> </a:t>
            </a:r>
            <a:r>
              <a:rPr dirty="0" spc="-10"/>
              <a:t>Demographics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093775" y="1333705"/>
            <a:ext cx="2790825" cy="154305"/>
            <a:chOff x="5093775" y="1333705"/>
            <a:chExt cx="2790825" cy="154305"/>
          </a:xfrm>
        </p:grpSpPr>
        <p:sp>
          <p:nvSpPr>
            <p:cNvPr id="5" name="object 5" descr=""/>
            <p:cNvSpPr/>
            <p:nvPr/>
          </p:nvSpPr>
          <p:spPr>
            <a:xfrm>
              <a:off x="5093775" y="1333705"/>
              <a:ext cx="1315085" cy="154305"/>
            </a:xfrm>
            <a:custGeom>
              <a:avLst/>
              <a:gdLst/>
              <a:ahLst/>
              <a:cxnLst/>
              <a:rect l="l" t="t" r="r" b="b"/>
              <a:pathLst>
                <a:path w="1315085" h="154305">
                  <a:moveTo>
                    <a:pt x="1314737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314737" y="154157"/>
                  </a:lnTo>
                  <a:lnTo>
                    <a:pt x="131473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408512" y="1333705"/>
              <a:ext cx="1476375" cy="154305"/>
            </a:xfrm>
            <a:custGeom>
              <a:avLst/>
              <a:gdLst/>
              <a:ahLst/>
              <a:cxnLst/>
              <a:rect l="l" t="t" r="r" b="b"/>
              <a:pathLst>
                <a:path w="1476375" h="154305">
                  <a:moveTo>
                    <a:pt x="1475855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475855" y="154157"/>
                  </a:lnTo>
                  <a:lnTo>
                    <a:pt x="1475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093775" y="1950333"/>
            <a:ext cx="2790825" cy="154305"/>
            <a:chOff x="5093775" y="1950333"/>
            <a:chExt cx="2790825" cy="154305"/>
          </a:xfrm>
        </p:grpSpPr>
        <p:sp>
          <p:nvSpPr>
            <p:cNvPr id="8" name="object 8" descr=""/>
            <p:cNvSpPr/>
            <p:nvPr/>
          </p:nvSpPr>
          <p:spPr>
            <a:xfrm>
              <a:off x="5093775" y="1950333"/>
              <a:ext cx="1315085" cy="154305"/>
            </a:xfrm>
            <a:custGeom>
              <a:avLst/>
              <a:gdLst/>
              <a:ahLst/>
              <a:cxnLst/>
              <a:rect l="l" t="t" r="r" b="b"/>
              <a:pathLst>
                <a:path w="1315085" h="154305">
                  <a:moveTo>
                    <a:pt x="1314737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314737" y="154157"/>
                  </a:lnTo>
                  <a:lnTo>
                    <a:pt x="131473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08512" y="1950333"/>
              <a:ext cx="1476375" cy="154305"/>
            </a:xfrm>
            <a:custGeom>
              <a:avLst/>
              <a:gdLst/>
              <a:ahLst/>
              <a:cxnLst/>
              <a:rect l="l" t="t" r="r" b="b"/>
              <a:pathLst>
                <a:path w="1476375" h="154305">
                  <a:moveTo>
                    <a:pt x="1475855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475855" y="154157"/>
                  </a:lnTo>
                  <a:lnTo>
                    <a:pt x="1475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093775" y="2874555"/>
            <a:ext cx="2790825" cy="154305"/>
            <a:chOff x="5093775" y="2874555"/>
            <a:chExt cx="2790825" cy="154305"/>
          </a:xfrm>
        </p:grpSpPr>
        <p:sp>
          <p:nvSpPr>
            <p:cNvPr id="11" name="object 11" descr=""/>
            <p:cNvSpPr/>
            <p:nvPr/>
          </p:nvSpPr>
          <p:spPr>
            <a:xfrm>
              <a:off x="5093775" y="2874555"/>
              <a:ext cx="1315085" cy="154305"/>
            </a:xfrm>
            <a:custGeom>
              <a:avLst/>
              <a:gdLst/>
              <a:ahLst/>
              <a:cxnLst/>
              <a:rect l="l" t="t" r="r" b="b"/>
              <a:pathLst>
                <a:path w="1315085" h="154305">
                  <a:moveTo>
                    <a:pt x="1314737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314737" y="154157"/>
                  </a:lnTo>
                  <a:lnTo>
                    <a:pt x="131473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08512" y="2874555"/>
              <a:ext cx="1476375" cy="154305"/>
            </a:xfrm>
            <a:custGeom>
              <a:avLst/>
              <a:gdLst/>
              <a:ahLst/>
              <a:cxnLst/>
              <a:rect l="l" t="t" r="r" b="b"/>
              <a:pathLst>
                <a:path w="1476375" h="154305">
                  <a:moveTo>
                    <a:pt x="1475855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475855" y="154157"/>
                  </a:lnTo>
                  <a:lnTo>
                    <a:pt x="1475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093775" y="4354435"/>
            <a:ext cx="2790825" cy="154305"/>
            <a:chOff x="5093775" y="4354435"/>
            <a:chExt cx="2790825" cy="154305"/>
          </a:xfrm>
        </p:grpSpPr>
        <p:sp>
          <p:nvSpPr>
            <p:cNvPr id="14" name="object 14" descr=""/>
            <p:cNvSpPr/>
            <p:nvPr/>
          </p:nvSpPr>
          <p:spPr>
            <a:xfrm>
              <a:off x="5093775" y="4354435"/>
              <a:ext cx="1315085" cy="154305"/>
            </a:xfrm>
            <a:custGeom>
              <a:avLst/>
              <a:gdLst/>
              <a:ahLst/>
              <a:cxnLst/>
              <a:rect l="l" t="t" r="r" b="b"/>
              <a:pathLst>
                <a:path w="1315085" h="154304">
                  <a:moveTo>
                    <a:pt x="1314737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314737" y="154157"/>
                  </a:lnTo>
                  <a:lnTo>
                    <a:pt x="131473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08512" y="4354435"/>
              <a:ext cx="1476375" cy="154305"/>
            </a:xfrm>
            <a:custGeom>
              <a:avLst/>
              <a:gdLst/>
              <a:ahLst/>
              <a:cxnLst/>
              <a:rect l="l" t="t" r="r" b="b"/>
              <a:pathLst>
                <a:path w="1476375" h="154304">
                  <a:moveTo>
                    <a:pt x="1475855" y="0"/>
                  </a:moveTo>
                  <a:lnTo>
                    <a:pt x="0" y="0"/>
                  </a:lnTo>
                  <a:lnTo>
                    <a:pt x="0" y="154157"/>
                  </a:lnTo>
                  <a:lnTo>
                    <a:pt x="1475855" y="154157"/>
                  </a:lnTo>
                  <a:lnTo>
                    <a:pt x="14758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1529402" y="963914"/>
          <a:ext cx="6450330" cy="3669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335"/>
                <a:gridCol w="1500505"/>
                <a:gridCol w="1315085"/>
                <a:gridCol w="1476375"/>
              </a:tblGrid>
              <a:tr h="196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(N=321)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Inorganic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Nitrate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(N=319)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035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30"/>
                        </a:lnSpc>
                        <a:spcBef>
                          <a:spcPts val="7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(years), mean </a:t>
                      </a:r>
                      <a:r>
                        <a:rPr dirty="0" sz="850" b="1"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8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SD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71.2</a:t>
                      </a:r>
                      <a:r>
                        <a:rPr dirty="0" sz="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ts val="1030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70.8</a:t>
                      </a:r>
                      <a:r>
                        <a:rPr dirty="0" sz="9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Sex,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045"/>
                        </a:lnSpc>
                        <a:spcBef>
                          <a:spcPts val="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Female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(24.9)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(28.5)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Male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241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(75.1)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228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(71.5)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Ethnicity,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045"/>
                        </a:lnSpc>
                        <a:spcBef>
                          <a:spcPts val="6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Asian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(13.7)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(18.2)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035"/>
                        </a:lnSpc>
                        <a:spcBef>
                          <a:spcPts val="7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Black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(9.7)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(6.9)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05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White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242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(75.4)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239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(74.9)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53035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35"/>
                        </a:lnSpc>
                        <a:spcBef>
                          <a:spcPts val="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BMI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(kg/m</a:t>
                      </a:r>
                      <a:r>
                        <a:rPr dirty="0" baseline="27777" sz="9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), mean </a:t>
                      </a:r>
                      <a:r>
                        <a:rPr dirty="0" sz="850" b="1"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8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SD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060"/>
                        </a:lnSpc>
                        <a:spcBef>
                          <a:spcPts val="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28.6</a:t>
                      </a:r>
                      <a:r>
                        <a:rPr dirty="0" sz="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509270">
                        <a:lnSpc>
                          <a:spcPts val="1035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28.1</a:t>
                      </a:r>
                      <a:r>
                        <a:rPr dirty="0" sz="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50"/>
                        </a:lnSpc>
                        <a:spcBef>
                          <a:spcPts val="6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Hypertension,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248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(77.3)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237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(74.3)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40"/>
                        </a:lnSpc>
                        <a:spcBef>
                          <a:spcPts val="7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Hypercholesterolaemia,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190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(59.0)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196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(61.0)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50"/>
                        </a:lnSpc>
                        <a:spcBef>
                          <a:spcPts val="6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Previous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PCI,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  <a:spcBef>
                          <a:spcPts val="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(32.7)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107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(33.5)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40"/>
                        </a:lnSpc>
                        <a:spcBef>
                          <a:spcPts val="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Previous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MI,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104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(32.4)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106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(33.2)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Diabetes,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148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(46.1)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146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(45.8)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8478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(0.9)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(0.9)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065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II: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Diet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controlled,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(6.6)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152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II: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Drug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therapy,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(27.7)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94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(29.5)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050"/>
                        </a:lnSpc>
                        <a:spcBef>
                          <a:spcPts val="6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II: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Insulin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(11.2)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6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(8.8)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rowSpan="2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Presentation,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035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Unstable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angina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5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47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(14.6)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7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(15.7)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725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050"/>
                        </a:lnSpc>
                        <a:spcBef>
                          <a:spcPts val="6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NSTEMI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274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(85.4)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269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(84.3)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40"/>
                        </a:lnSpc>
                        <a:spcBef>
                          <a:spcPts val="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Peripheral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Vascular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Disease,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(2.8)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(5.3)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Stroke, n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(5.3)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64135">
                        <a:lnSpc>
                          <a:spcPts val="1045"/>
                        </a:lnSpc>
                        <a:spcBef>
                          <a:spcPts val="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CKD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(eGFR&lt;60ml/min),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167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(52.1)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191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(59.8)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53670">
                <a:tc gridSpan="2">
                  <a:txBody>
                    <a:bodyPr/>
                    <a:lstStyle/>
                    <a:p>
                      <a:pPr marL="56515">
                        <a:lnSpc>
                          <a:spcPts val="1035"/>
                        </a:lnSpc>
                        <a:spcBef>
                          <a:spcPts val="8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LV impairment, n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(%)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(37.0)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128</a:t>
                      </a:r>
                      <a:r>
                        <a:rPr dirty="0" sz="9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(40.0)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808080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17" name="object 17" descr=""/>
          <p:cNvGrpSpPr/>
          <p:nvPr/>
        </p:nvGrpSpPr>
        <p:grpSpPr>
          <a:xfrm>
            <a:off x="5056708" y="1313679"/>
            <a:ext cx="2818765" cy="204470"/>
            <a:chOff x="5056708" y="1313679"/>
            <a:chExt cx="2818765" cy="204470"/>
          </a:xfrm>
        </p:grpSpPr>
        <p:sp>
          <p:nvSpPr>
            <p:cNvPr id="18" name="object 18" descr=""/>
            <p:cNvSpPr/>
            <p:nvPr/>
          </p:nvSpPr>
          <p:spPr>
            <a:xfrm>
              <a:off x="5069408" y="1326379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69">
                  <a:moveTo>
                    <a:pt x="1396627" y="0"/>
                  </a:moveTo>
                  <a:lnTo>
                    <a:pt x="1314565" y="151"/>
                  </a:lnTo>
                  <a:lnTo>
                    <a:pt x="1233751" y="601"/>
                  </a:lnTo>
                  <a:lnTo>
                    <a:pt x="1154317" y="1341"/>
                  </a:lnTo>
                  <a:lnTo>
                    <a:pt x="1076394" y="2362"/>
                  </a:lnTo>
                  <a:lnTo>
                    <a:pt x="1000112" y="3656"/>
                  </a:lnTo>
                  <a:lnTo>
                    <a:pt x="925603" y="5215"/>
                  </a:lnTo>
                  <a:lnTo>
                    <a:pt x="852997" y="7030"/>
                  </a:lnTo>
                  <a:lnTo>
                    <a:pt x="782426" y="9093"/>
                  </a:lnTo>
                  <a:lnTo>
                    <a:pt x="714021" y="11395"/>
                  </a:lnTo>
                  <a:lnTo>
                    <a:pt x="647912" y="13928"/>
                  </a:lnTo>
                  <a:lnTo>
                    <a:pt x="584231" y="16684"/>
                  </a:lnTo>
                  <a:lnTo>
                    <a:pt x="523108" y="19654"/>
                  </a:lnTo>
                  <a:lnTo>
                    <a:pt x="464675" y="22830"/>
                  </a:lnTo>
                  <a:lnTo>
                    <a:pt x="409063" y="26203"/>
                  </a:lnTo>
                  <a:lnTo>
                    <a:pt x="356402" y="29765"/>
                  </a:lnTo>
                  <a:lnTo>
                    <a:pt x="306823" y="33508"/>
                  </a:lnTo>
                  <a:lnTo>
                    <a:pt x="260458" y="37424"/>
                  </a:lnTo>
                  <a:lnTo>
                    <a:pt x="217438" y="41503"/>
                  </a:lnTo>
                  <a:lnTo>
                    <a:pt x="177893" y="45738"/>
                  </a:lnTo>
                  <a:lnTo>
                    <a:pt x="109754" y="54640"/>
                  </a:lnTo>
                  <a:lnTo>
                    <a:pt x="57088" y="64064"/>
                  </a:lnTo>
                  <a:lnTo>
                    <a:pt x="9396" y="79030"/>
                  </a:lnTo>
                  <a:lnTo>
                    <a:pt x="0" y="89463"/>
                  </a:lnTo>
                  <a:lnTo>
                    <a:pt x="2370" y="94720"/>
                  </a:lnTo>
                  <a:lnTo>
                    <a:pt x="57088" y="114864"/>
                  </a:lnTo>
                  <a:lnTo>
                    <a:pt x="109754" y="124287"/>
                  </a:lnTo>
                  <a:lnTo>
                    <a:pt x="177893" y="133190"/>
                  </a:lnTo>
                  <a:lnTo>
                    <a:pt x="217438" y="137425"/>
                  </a:lnTo>
                  <a:lnTo>
                    <a:pt x="260458" y="141504"/>
                  </a:lnTo>
                  <a:lnTo>
                    <a:pt x="306823" y="145419"/>
                  </a:lnTo>
                  <a:lnTo>
                    <a:pt x="356402" y="149163"/>
                  </a:lnTo>
                  <a:lnTo>
                    <a:pt x="409063" y="152725"/>
                  </a:lnTo>
                  <a:lnTo>
                    <a:pt x="464675" y="156098"/>
                  </a:lnTo>
                  <a:lnTo>
                    <a:pt x="523108" y="159274"/>
                  </a:lnTo>
                  <a:lnTo>
                    <a:pt x="584231" y="162244"/>
                  </a:lnTo>
                  <a:lnTo>
                    <a:pt x="647912" y="165000"/>
                  </a:lnTo>
                  <a:lnTo>
                    <a:pt x="714021" y="167533"/>
                  </a:lnTo>
                  <a:lnTo>
                    <a:pt x="782426" y="169835"/>
                  </a:lnTo>
                  <a:lnTo>
                    <a:pt x="852997" y="171898"/>
                  </a:lnTo>
                  <a:lnTo>
                    <a:pt x="925603" y="173713"/>
                  </a:lnTo>
                  <a:lnTo>
                    <a:pt x="1000112" y="175272"/>
                  </a:lnTo>
                  <a:lnTo>
                    <a:pt x="1076394" y="176566"/>
                  </a:lnTo>
                  <a:lnTo>
                    <a:pt x="1154317" y="177587"/>
                  </a:lnTo>
                  <a:lnTo>
                    <a:pt x="1233751" y="178327"/>
                  </a:lnTo>
                  <a:lnTo>
                    <a:pt x="1314565" y="178777"/>
                  </a:lnTo>
                  <a:lnTo>
                    <a:pt x="1396627" y="178929"/>
                  </a:lnTo>
                  <a:lnTo>
                    <a:pt x="1478690" y="178777"/>
                  </a:lnTo>
                  <a:lnTo>
                    <a:pt x="1559504" y="178327"/>
                  </a:lnTo>
                  <a:lnTo>
                    <a:pt x="1638938" y="177587"/>
                  </a:lnTo>
                  <a:lnTo>
                    <a:pt x="1716861" y="176566"/>
                  </a:lnTo>
                  <a:lnTo>
                    <a:pt x="1793143" y="175272"/>
                  </a:lnTo>
                  <a:lnTo>
                    <a:pt x="1867652" y="173713"/>
                  </a:lnTo>
                  <a:lnTo>
                    <a:pt x="1940258" y="171898"/>
                  </a:lnTo>
                  <a:lnTo>
                    <a:pt x="2010829" y="169835"/>
                  </a:lnTo>
                  <a:lnTo>
                    <a:pt x="2079234" y="167533"/>
                  </a:lnTo>
                  <a:lnTo>
                    <a:pt x="2145343" y="165000"/>
                  </a:lnTo>
                  <a:lnTo>
                    <a:pt x="2209024" y="162244"/>
                  </a:lnTo>
                  <a:lnTo>
                    <a:pt x="2270147" y="159274"/>
                  </a:lnTo>
                  <a:lnTo>
                    <a:pt x="2328580" y="156098"/>
                  </a:lnTo>
                  <a:lnTo>
                    <a:pt x="2384192" y="152725"/>
                  </a:lnTo>
                  <a:lnTo>
                    <a:pt x="2436853" y="149163"/>
                  </a:lnTo>
                  <a:lnTo>
                    <a:pt x="2486432" y="145419"/>
                  </a:lnTo>
                  <a:lnTo>
                    <a:pt x="2532797" y="141504"/>
                  </a:lnTo>
                  <a:lnTo>
                    <a:pt x="2575817" y="137425"/>
                  </a:lnTo>
                  <a:lnTo>
                    <a:pt x="2615362" y="133190"/>
                  </a:lnTo>
                  <a:lnTo>
                    <a:pt x="2683501" y="124287"/>
                  </a:lnTo>
                  <a:lnTo>
                    <a:pt x="2736167" y="114864"/>
                  </a:lnTo>
                  <a:lnTo>
                    <a:pt x="2783859" y="99897"/>
                  </a:lnTo>
                  <a:lnTo>
                    <a:pt x="2793255" y="89463"/>
                  </a:lnTo>
                  <a:lnTo>
                    <a:pt x="2790884" y="84207"/>
                  </a:lnTo>
                  <a:lnTo>
                    <a:pt x="2736167" y="64064"/>
                  </a:lnTo>
                  <a:lnTo>
                    <a:pt x="2683501" y="54640"/>
                  </a:lnTo>
                  <a:lnTo>
                    <a:pt x="2615362" y="45738"/>
                  </a:lnTo>
                  <a:lnTo>
                    <a:pt x="2575817" y="41503"/>
                  </a:lnTo>
                  <a:lnTo>
                    <a:pt x="2532797" y="37424"/>
                  </a:lnTo>
                  <a:lnTo>
                    <a:pt x="2486432" y="33508"/>
                  </a:lnTo>
                  <a:lnTo>
                    <a:pt x="2436853" y="29765"/>
                  </a:lnTo>
                  <a:lnTo>
                    <a:pt x="2384192" y="26203"/>
                  </a:lnTo>
                  <a:lnTo>
                    <a:pt x="2328580" y="22830"/>
                  </a:lnTo>
                  <a:lnTo>
                    <a:pt x="2270147" y="19654"/>
                  </a:lnTo>
                  <a:lnTo>
                    <a:pt x="2209024" y="16684"/>
                  </a:lnTo>
                  <a:lnTo>
                    <a:pt x="2145343" y="13928"/>
                  </a:lnTo>
                  <a:lnTo>
                    <a:pt x="2079234" y="11395"/>
                  </a:lnTo>
                  <a:lnTo>
                    <a:pt x="2010829" y="9093"/>
                  </a:lnTo>
                  <a:lnTo>
                    <a:pt x="1940258" y="7030"/>
                  </a:lnTo>
                  <a:lnTo>
                    <a:pt x="1867652" y="5215"/>
                  </a:lnTo>
                  <a:lnTo>
                    <a:pt x="1793143" y="3656"/>
                  </a:lnTo>
                  <a:lnTo>
                    <a:pt x="1716861" y="2362"/>
                  </a:lnTo>
                  <a:lnTo>
                    <a:pt x="1638938" y="1341"/>
                  </a:lnTo>
                  <a:lnTo>
                    <a:pt x="1559504" y="601"/>
                  </a:lnTo>
                  <a:lnTo>
                    <a:pt x="1478690" y="151"/>
                  </a:lnTo>
                  <a:lnTo>
                    <a:pt x="1396627" y="0"/>
                  </a:lnTo>
                  <a:close/>
                </a:path>
              </a:pathLst>
            </a:custGeom>
            <a:solidFill>
              <a:srgbClr val="FFFF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069408" y="1326379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69">
                  <a:moveTo>
                    <a:pt x="0" y="89464"/>
                  </a:moveTo>
                  <a:lnTo>
                    <a:pt x="36885" y="68951"/>
                  </a:lnTo>
                  <a:lnTo>
                    <a:pt x="81421" y="59291"/>
                  </a:lnTo>
                  <a:lnTo>
                    <a:pt x="141954" y="50120"/>
                  </a:lnTo>
                  <a:lnTo>
                    <a:pt x="217438" y="41503"/>
                  </a:lnTo>
                  <a:lnTo>
                    <a:pt x="260458" y="37424"/>
                  </a:lnTo>
                  <a:lnTo>
                    <a:pt x="306823" y="33509"/>
                  </a:lnTo>
                  <a:lnTo>
                    <a:pt x="356401" y="29765"/>
                  </a:lnTo>
                  <a:lnTo>
                    <a:pt x="409062" y="26203"/>
                  </a:lnTo>
                  <a:lnTo>
                    <a:pt x="464675" y="22830"/>
                  </a:lnTo>
                  <a:lnTo>
                    <a:pt x="523108" y="19654"/>
                  </a:lnTo>
                  <a:lnTo>
                    <a:pt x="584230" y="16684"/>
                  </a:lnTo>
                  <a:lnTo>
                    <a:pt x="647912" y="13928"/>
                  </a:lnTo>
                  <a:lnTo>
                    <a:pt x="714020" y="11395"/>
                  </a:lnTo>
                  <a:lnTo>
                    <a:pt x="782426" y="9093"/>
                  </a:lnTo>
                  <a:lnTo>
                    <a:pt x="852997" y="7030"/>
                  </a:lnTo>
                  <a:lnTo>
                    <a:pt x="925602" y="5215"/>
                  </a:lnTo>
                  <a:lnTo>
                    <a:pt x="1000112" y="3656"/>
                  </a:lnTo>
                  <a:lnTo>
                    <a:pt x="1076393" y="2362"/>
                  </a:lnTo>
                  <a:lnTo>
                    <a:pt x="1154317" y="1341"/>
                  </a:lnTo>
                  <a:lnTo>
                    <a:pt x="1233751" y="601"/>
                  </a:lnTo>
                  <a:lnTo>
                    <a:pt x="1314565" y="151"/>
                  </a:lnTo>
                  <a:lnTo>
                    <a:pt x="1396628" y="0"/>
                  </a:lnTo>
                  <a:lnTo>
                    <a:pt x="1478690" y="151"/>
                  </a:lnTo>
                  <a:lnTo>
                    <a:pt x="1559504" y="601"/>
                  </a:lnTo>
                  <a:lnTo>
                    <a:pt x="1638938" y="1341"/>
                  </a:lnTo>
                  <a:lnTo>
                    <a:pt x="1716861" y="2362"/>
                  </a:lnTo>
                  <a:lnTo>
                    <a:pt x="1793143" y="3656"/>
                  </a:lnTo>
                  <a:lnTo>
                    <a:pt x="1867652" y="5215"/>
                  </a:lnTo>
                  <a:lnTo>
                    <a:pt x="1940258" y="7030"/>
                  </a:lnTo>
                  <a:lnTo>
                    <a:pt x="2010829" y="9093"/>
                  </a:lnTo>
                  <a:lnTo>
                    <a:pt x="2079234" y="11395"/>
                  </a:lnTo>
                  <a:lnTo>
                    <a:pt x="2145343" y="13928"/>
                  </a:lnTo>
                  <a:lnTo>
                    <a:pt x="2209024" y="16684"/>
                  </a:lnTo>
                  <a:lnTo>
                    <a:pt x="2270147" y="19654"/>
                  </a:lnTo>
                  <a:lnTo>
                    <a:pt x="2328580" y="22830"/>
                  </a:lnTo>
                  <a:lnTo>
                    <a:pt x="2384192" y="26203"/>
                  </a:lnTo>
                  <a:lnTo>
                    <a:pt x="2436853" y="29765"/>
                  </a:lnTo>
                  <a:lnTo>
                    <a:pt x="2486431" y="33509"/>
                  </a:lnTo>
                  <a:lnTo>
                    <a:pt x="2532796" y="37424"/>
                  </a:lnTo>
                  <a:lnTo>
                    <a:pt x="2575817" y="41503"/>
                  </a:lnTo>
                  <a:lnTo>
                    <a:pt x="2615361" y="45738"/>
                  </a:lnTo>
                  <a:lnTo>
                    <a:pt x="2683501" y="54640"/>
                  </a:lnTo>
                  <a:lnTo>
                    <a:pt x="2736166" y="64064"/>
                  </a:lnTo>
                  <a:lnTo>
                    <a:pt x="2783858" y="79031"/>
                  </a:lnTo>
                  <a:lnTo>
                    <a:pt x="2793255" y="89464"/>
                  </a:lnTo>
                  <a:lnTo>
                    <a:pt x="2790884" y="94721"/>
                  </a:lnTo>
                  <a:lnTo>
                    <a:pt x="2736166" y="114864"/>
                  </a:lnTo>
                  <a:lnTo>
                    <a:pt x="2683501" y="124288"/>
                  </a:lnTo>
                  <a:lnTo>
                    <a:pt x="2615361" y="133190"/>
                  </a:lnTo>
                  <a:lnTo>
                    <a:pt x="2575817" y="137425"/>
                  </a:lnTo>
                  <a:lnTo>
                    <a:pt x="2532796" y="141504"/>
                  </a:lnTo>
                  <a:lnTo>
                    <a:pt x="2486431" y="145419"/>
                  </a:lnTo>
                  <a:lnTo>
                    <a:pt x="2436853" y="149163"/>
                  </a:lnTo>
                  <a:lnTo>
                    <a:pt x="2384192" y="152725"/>
                  </a:lnTo>
                  <a:lnTo>
                    <a:pt x="2328580" y="156098"/>
                  </a:lnTo>
                  <a:lnTo>
                    <a:pt x="2270147" y="159274"/>
                  </a:lnTo>
                  <a:lnTo>
                    <a:pt x="2209024" y="162244"/>
                  </a:lnTo>
                  <a:lnTo>
                    <a:pt x="2145343" y="165000"/>
                  </a:lnTo>
                  <a:lnTo>
                    <a:pt x="2079234" y="167533"/>
                  </a:lnTo>
                  <a:lnTo>
                    <a:pt x="2010829" y="169835"/>
                  </a:lnTo>
                  <a:lnTo>
                    <a:pt x="1940258" y="171898"/>
                  </a:lnTo>
                  <a:lnTo>
                    <a:pt x="1867652" y="173713"/>
                  </a:lnTo>
                  <a:lnTo>
                    <a:pt x="1793143" y="175272"/>
                  </a:lnTo>
                  <a:lnTo>
                    <a:pt x="1716861" y="176566"/>
                  </a:lnTo>
                  <a:lnTo>
                    <a:pt x="1638938" y="177587"/>
                  </a:lnTo>
                  <a:lnTo>
                    <a:pt x="1559504" y="178327"/>
                  </a:lnTo>
                  <a:lnTo>
                    <a:pt x="1478690" y="178777"/>
                  </a:lnTo>
                  <a:lnTo>
                    <a:pt x="1396628" y="178929"/>
                  </a:lnTo>
                  <a:lnTo>
                    <a:pt x="1314565" y="178777"/>
                  </a:lnTo>
                  <a:lnTo>
                    <a:pt x="1233751" y="178327"/>
                  </a:lnTo>
                  <a:lnTo>
                    <a:pt x="1154317" y="177587"/>
                  </a:lnTo>
                  <a:lnTo>
                    <a:pt x="1076393" y="176566"/>
                  </a:lnTo>
                  <a:lnTo>
                    <a:pt x="1000112" y="175272"/>
                  </a:lnTo>
                  <a:lnTo>
                    <a:pt x="925602" y="173713"/>
                  </a:lnTo>
                  <a:lnTo>
                    <a:pt x="852997" y="171898"/>
                  </a:lnTo>
                  <a:lnTo>
                    <a:pt x="782426" y="169835"/>
                  </a:lnTo>
                  <a:lnTo>
                    <a:pt x="714020" y="167533"/>
                  </a:lnTo>
                  <a:lnTo>
                    <a:pt x="647912" y="165000"/>
                  </a:lnTo>
                  <a:lnTo>
                    <a:pt x="584230" y="162244"/>
                  </a:lnTo>
                  <a:lnTo>
                    <a:pt x="523108" y="159274"/>
                  </a:lnTo>
                  <a:lnTo>
                    <a:pt x="464675" y="156098"/>
                  </a:lnTo>
                  <a:lnTo>
                    <a:pt x="409062" y="152725"/>
                  </a:lnTo>
                  <a:lnTo>
                    <a:pt x="356401" y="149163"/>
                  </a:lnTo>
                  <a:lnTo>
                    <a:pt x="306823" y="145419"/>
                  </a:lnTo>
                  <a:lnTo>
                    <a:pt x="260458" y="141504"/>
                  </a:lnTo>
                  <a:lnTo>
                    <a:pt x="217438" y="137425"/>
                  </a:lnTo>
                  <a:lnTo>
                    <a:pt x="177893" y="133190"/>
                  </a:lnTo>
                  <a:lnTo>
                    <a:pt x="109753" y="124288"/>
                  </a:lnTo>
                  <a:lnTo>
                    <a:pt x="57088" y="114864"/>
                  </a:lnTo>
                  <a:lnTo>
                    <a:pt x="9396" y="99897"/>
                  </a:lnTo>
                  <a:lnTo>
                    <a:pt x="0" y="89464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5078412" y="1929526"/>
            <a:ext cx="2818765" cy="204470"/>
            <a:chOff x="5078412" y="1929526"/>
            <a:chExt cx="2818765" cy="204470"/>
          </a:xfrm>
        </p:grpSpPr>
        <p:sp>
          <p:nvSpPr>
            <p:cNvPr id="21" name="object 21" descr=""/>
            <p:cNvSpPr/>
            <p:nvPr/>
          </p:nvSpPr>
          <p:spPr>
            <a:xfrm>
              <a:off x="5091112" y="1942226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69">
                  <a:moveTo>
                    <a:pt x="1396627" y="0"/>
                  </a:moveTo>
                  <a:lnTo>
                    <a:pt x="1314565" y="151"/>
                  </a:lnTo>
                  <a:lnTo>
                    <a:pt x="1233751" y="601"/>
                  </a:lnTo>
                  <a:lnTo>
                    <a:pt x="1154317" y="1341"/>
                  </a:lnTo>
                  <a:lnTo>
                    <a:pt x="1076394" y="2362"/>
                  </a:lnTo>
                  <a:lnTo>
                    <a:pt x="1000112" y="3656"/>
                  </a:lnTo>
                  <a:lnTo>
                    <a:pt x="925603" y="5215"/>
                  </a:lnTo>
                  <a:lnTo>
                    <a:pt x="852997" y="7030"/>
                  </a:lnTo>
                  <a:lnTo>
                    <a:pt x="782426" y="9093"/>
                  </a:lnTo>
                  <a:lnTo>
                    <a:pt x="714021" y="11395"/>
                  </a:lnTo>
                  <a:lnTo>
                    <a:pt x="647912" y="13928"/>
                  </a:lnTo>
                  <a:lnTo>
                    <a:pt x="584231" y="16684"/>
                  </a:lnTo>
                  <a:lnTo>
                    <a:pt x="523108" y="19654"/>
                  </a:lnTo>
                  <a:lnTo>
                    <a:pt x="464675" y="22830"/>
                  </a:lnTo>
                  <a:lnTo>
                    <a:pt x="409063" y="26203"/>
                  </a:lnTo>
                  <a:lnTo>
                    <a:pt x="356402" y="29765"/>
                  </a:lnTo>
                  <a:lnTo>
                    <a:pt x="306823" y="33508"/>
                  </a:lnTo>
                  <a:lnTo>
                    <a:pt x="260458" y="37424"/>
                  </a:lnTo>
                  <a:lnTo>
                    <a:pt x="217438" y="41503"/>
                  </a:lnTo>
                  <a:lnTo>
                    <a:pt x="177893" y="45738"/>
                  </a:lnTo>
                  <a:lnTo>
                    <a:pt x="109754" y="54640"/>
                  </a:lnTo>
                  <a:lnTo>
                    <a:pt x="57088" y="64064"/>
                  </a:lnTo>
                  <a:lnTo>
                    <a:pt x="9396" y="79030"/>
                  </a:lnTo>
                  <a:lnTo>
                    <a:pt x="0" y="89463"/>
                  </a:lnTo>
                  <a:lnTo>
                    <a:pt x="2370" y="94720"/>
                  </a:lnTo>
                  <a:lnTo>
                    <a:pt x="57088" y="114864"/>
                  </a:lnTo>
                  <a:lnTo>
                    <a:pt x="109754" y="124287"/>
                  </a:lnTo>
                  <a:lnTo>
                    <a:pt x="177893" y="133190"/>
                  </a:lnTo>
                  <a:lnTo>
                    <a:pt x="217438" y="137425"/>
                  </a:lnTo>
                  <a:lnTo>
                    <a:pt x="260458" y="141504"/>
                  </a:lnTo>
                  <a:lnTo>
                    <a:pt x="306823" y="145419"/>
                  </a:lnTo>
                  <a:lnTo>
                    <a:pt x="356402" y="149163"/>
                  </a:lnTo>
                  <a:lnTo>
                    <a:pt x="409063" y="152725"/>
                  </a:lnTo>
                  <a:lnTo>
                    <a:pt x="464675" y="156098"/>
                  </a:lnTo>
                  <a:lnTo>
                    <a:pt x="523108" y="159274"/>
                  </a:lnTo>
                  <a:lnTo>
                    <a:pt x="584231" y="162244"/>
                  </a:lnTo>
                  <a:lnTo>
                    <a:pt x="647912" y="165000"/>
                  </a:lnTo>
                  <a:lnTo>
                    <a:pt x="714021" y="167533"/>
                  </a:lnTo>
                  <a:lnTo>
                    <a:pt x="782426" y="169835"/>
                  </a:lnTo>
                  <a:lnTo>
                    <a:pt x="852997" y="171898"/>
                  </a:lnTo>
                  <a:lnTo>
                    <a:pt x="925603" y="173713"/>
                  </a:lnTo>
                  <a:lnTo>
                    <a:pt x="1000112" y="175272"/>
                  </a:lnTo>
                  <a:lnTo>
                    <a:pt x="1076394" y="176566"/>
                  </a:lnTo>
                  <a:lnTo>
                    <a:pt x="1154317" y="177587"/>
                  </a:lnTo>
                  <a:lnTo>
                    <a:pt x="1233751" y="178327"/>
                  </a:lnTo>
                  <a:lnTo>
                    <a:pt x="1314565" y="178777"/>
                  </a:lnTo>
                  <a:lnTo>
                    <a:pt x="1396627" y="178929"/>
                  </a:lnTo>
                  <a:lnTo>
                    <a:pt x="1478690" y="178777"/>
                  </a:lnTo>
                  <a:lnTo>
                    <a:pt x="1559504" y="178327"/>
                  </a:lnTo>
                  <a:lnTo>
                    <a:pt x="1638938" y="177587"/>
                  </a:lnTo>
                  <a:lnTo>
                    <a:pt x="1716861" y="176566"/>
                  </a:lnTo>
                  <a:lnTo>
                    <a:pt x="1793143" y="175272"/>
                  </a:lnTo>
                  <a:lnTo>
                    <a:pt x="1867652" y="173713"/>
                  </a:lnTo>
                  <a:lnTo>
                    <a:pt x="1940258" y="171898"/>
                  </a:lnTo>
                  <a:lnTo>
                    <a:pt x="2010829" y="169835"/>
                  </a:lnTo>
                  <a:lnTo>
                    <a:pt x="2079234" y="167533"/>
                  </a:lnTo>
                  <a:lnTo>
                    <a:pt x="2145343" y="165000"/>
                  </a:lnTo>
                  <a:lnTo>
                    <a:pt x="2209024" y="162244"/>
                  </a:lnTo>
                  <a:lnTo>
                    <a:pt x="2270147" y="159274"/>
                  </a:lnTo>
                  <a:lnTo>
                    <a:pt x="2328580" y="156098"/>
                  </a:lnTo>
                  <a:lnTo>
                    <a:pt x="2384192" y="152725"/>
                  </a:lnTo>
                  <a:lnTo>
                    <a:pt x="2436853" y="149163"/>
                  </a:lnTo>
                  <a:lnTo>
                    <a:pt x="2486432" y="145419"/>
                  </a:lnTo>
                  <a:lnTo>
                    <a:pt x="2532797" y="141504"/>
                  </a:lnTo>
                  <a:lnTo>
                    <a:pt x="2575817" y="137425"/>
                  </a:lnTo>
                  <a:lnTo>
                    <a:pt x="2615362" y="133190"/>
                  </a:lnTo>
                  <a:lnTo>
                    <a:pt x="2683501" y="124287"/>
                  </a:lnTo>
                  <a:lnTo>
                    <a:pt x="2736167" y="114864"/>
                  </a:lnTo>
                  <a:lnTo>
                    <a:pt x="2783859" y="99897"/>
                  </a:lnTo>
                  <a:lnTo>
                    <a:pt x="2793255" y="89463"/>
                  </a:lnTo>
                  <a:lnTo>
                    <a:pt x="2790884" y="84207"/>
                  </a:lnTo>
                  <a:lnTo>
                    <a:pt x="2736167" y="64064"/>
                  </a:lnTo>
                  <a:lnTo>
                    <a:pt x="2683501" y="54640"/>
                  </a:lnTo>
                  <a:lnTo>
                    <a:pt x="2615362" y="45738"/>
                  </a:lnTo>
                  <a:lnTo>
                    <a:pt x="2575817" y="41503"/>
                  </a:lnTo>
                  <a:lnTo>
                    <a:pt x="2532797" y="37424"/>
                  </a:lnTo>
                  <a:lnTo>
                    <a:pt x="2486432" y="33508"/>
                  </a:lnTo>
                  <a:lnTo>
                    <a:pt x="2436853" y="29765"/>
                  </a:lnTo>
                  <a:lnTo>
                    <a:pt x="2384192" y="26203"/>
                  </a:lnTo>
                  <a:lnTo>
                    <a:pt x="2328580" y="22830"/>
                  </a:lnTo>
                  <a:lnTo>
                    <a:pt x="2270147" y="19654"/>
                  </a:lnTo>
                  <a:lnTo>
                    <a:pt x="2209024" y="16684"/>
                  </a:lnTo>
                  <a:lnTo>
                    <a:pt x="2145343" y="13928"/>
                  </a:lnTo>
                  <a:lnTo>
                    <a:pt x="2079234" y="11395"/>
                  </a:lnTo>
                  <a:lnTo>
                    <a:pt x="2010829" y="9093"/>
                  </a:lnTo>
                  <a:lnTo>
                    <a:pt x="1940258" y="7030"/>
                  </a:lnTo>
                  <a:lnTo>
                    <a:pt x="1867652" y="5215"/>
                  </a:lnTo>
                  <a:lnTo>
                    <a:pt x="1793143" y="3656"/>
                  </a:lnTo>
                  <a:lnTo>
                    <a:pt x="1716861" y="2362"/>
                  </a:lnTo>
                  <a:lnTo>
                    <a:pt x="1638938" y="1341"/>
                  </a:lnTo>
                  <a:lnTo>
                    <a:pt x="1559504" y="601"/>
                  </a:lnTo>
                  <a:lnTo>
                    <a:pt x="1478690" y="151"/>
                  </a:lnTo>
                  <a:lnTo>
                    <a:pt x="1396627" y="0"/>
                  </a:lnTo>
                  <a:close/>
                </a:path>
              </a:pathLst>
            </a:custGeom>
            <a:solidFill>
              <a:srgbClr val="FFFF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091112" y="1942226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69">
                  <a:moveTo>
                    <a:pt x="0" y="89464"/>
                  </a:moveTo>
                  <a:lnTo>
                    <a:pt x="36885" y="68951"/>
                  </a:lnTo>
                  <a:lnTo>
                    <a:pt x="81421" y="59291"/>
                  </a:lnTo>
                  <a:lnTo>
                    <a:pt x="141954" y="50120"/>
                  </a:lnTo>
                  <a:lnTo>
                    <a:pt x="217438" y="41503"/>
                  </a:lnTo>
                  <a:lnTo>
                    <a:pt x="260458" y="37424"/>
                  </a:lnTo>
                  <a:lnTo>
                    <a:pt x="306823" y="33509"/>
                  </a:lnTo>
                  <a:lnTo>
                    <a:pt x="356401" y="29765"/>
                  </a:lnTo>
                  <a:lnTo>
                    <a:pt x="409062" y="26203"/>
                  </a:lnTo>
                  <a:lnTo>
                    <a:pt x="464675" y="22830"/>
                  </a:lnTo>
                  <a:lnTo>
                    <a:pt x="523108" y="19654"/>
                  </a:lnTo>
                  <a:lnTo>
                    <a:pt x="584230" y="16684"/>
                  </a:lnTo>
                  <a:lnTo>
                    <a:pt x="647912" y="13928"/>
                  </a:lnTo>
                  <a:lnTo>
                    <a:pt x="714020" y="11395"/>
                  </a:lnTo>
                  <a:lnTo>
                    <a:pt x="782426" y="9093"/>
                  </a:lnTo>
                  <a:lnTo>
                    <a:pt x="852997" y="7030"/>
                  </a:lnTo>
                  <a:lnTo>
                    <a:pt x="925602" y="5215"/>
                  </a:lnTo>
                  <a:lnTo>
                    <a:pt x="1000112" y="3656"/>
                  </a:lnTo>
                  <a:lnTo>
                    <a:pt x="1076393" y="2362"/>
                  </a:lnTo>
                  <a:lnTo>
                    <a:pt x="1154317" y="1341"/>
                  </a:lnTo>
                  <a:lnTo>
                    <a:pt x="1233751" y="601"/>
                  </a:lnTo>
                  <a:lnTo>
                    <a:pt x="1314565" y="151"/>
                  </a:lnTo>
                  <a:lnTo>
                    <a:pt x="1396628" y="0"/>
                  </a:lnTo>
                  <a:lnTo>
                    <a:pt x="1478690" y="151"/>
                  </a:lnTo>
                  <a:lnTo>
                    <a:pt x="1559504" y="601"/>
                  </a:lnTo>
                  <a:lnTo>
                    <a:pt x="1638938" y="1341"/>
                  </a:lnTo>
                  <a:lnTo>
                    <a:pt x="1716861" y="2362"/>
                  </a:lnTo>
                  <a:lnTo>
                    <a:pt x="1793143" y="3656"/>
                  </a:lnTo>
                  <a:lnTo>
                    <a:pt x="1867652" y="5215"/>
                  </a:lnTo>
                  <a:lnTo>
                    <a:pt x="1940258" y="7030"/>
                  </a:lnTo>
                  <a:lnTo>
                    <a:pt x="2010829" y="9093"/>
                  </a:lnTo>
                  <a:lnTo>
                    <a:pt x="2079234" y="11395"/>
                  </a:lnTo>
                  <a:lnTo>
                    <a:pt x="2145343" y="13928"/>
                  </a:lnTo>
                  <a:lnTo>
                    <a:pt x="2209024" y="16684"/>
                  </a:lnTo>
                  <a:lnTo>
                    <a:pt x="2270147" y="19654"/>
                  </a:lnTo>
                  <a:lnTo>
                    <a:pt x="2328580" y="22830"/>
                  </a:lnTo>
                  <a:lnTo>
                    <a:pt x="2384192" y="26203"/>
                  </a:lnTo>
                  <a:lnTo>
                    <a:pt x="2436853" y="29765"/>
                  </a:lnTo>
                  <a:lnTo>
                    <a:pt x="2486431" y="33509"/>
                  </a:lnTo>
                  <a:lnTo>
                    <a:pt x="2532796" y="37424"/>
                  </a:lnTo>
                  <a:lnTo>
                    <a:pt x="2575817" y="41503"/>
                  </a:lnTo>
                  <a:lnTo>
                    <a:pt x="2615361" y="45738"/>
                  </a:lnTo>
                  <a:lnTo>
                    <a:pt x="2683501" y="54640"/>
                  </a:lnTo>
                  <a:lnTo>
                    <a:pt x="2736166" y="64064"/>
                  </a:lnTo>
                  <a:lnTo>
                    <a:pt x="2783858" y="79031"/>
                  </a:lnTo>
                  <a:lnTo>
                    <a:pt x="2793255" y="89464"/>
                  </a:lnTo>
                  <a:lnTo>
                    <a:pt x="2790884" y="94721"/>
                  </a:lnTo>
                  <a:lnTo>
                    <a:pt x="2736166" y="114864"/>
                  </a:lnTo>
                  <a:lnTo>
                    <a:pt x="2683501" y="124288"/>
                  </a:lnTo>
                  <a:lnTo>
                    <a:pt x="2615361" y="133190"/>
                  </a:lnTo>
                  <a:lnTo>
                    <a:pt x="2575817" y="137425"/>
                  </a:lnTo>
                  <a:lnTo>
                    <a:pt x="2532796" y="141504"/>
                  </a:lnTo>
                  <a:lnTo>
                    <a:pt x="2486431" y="145419"/>
                  </a:lnTo>
                  <a:lnTo>
                    <a:pt x="2436853" y="149163"/>
                  </a:lnTo>
                  <a:lnTo>
                    <a:pt x="2384192" y="152725"/>
                  </a:lnTo>
                  <a:lnTo>
                    <a:pt x="2328580" y="156098"/>
                  </a:lnTo>
                  <a:lnTo>
                    <a:pt x="2270147" y="159274"/>
                  </a:lnTo>
                  <a:lnTo>
                    <a:pt x="2209024" y="162244"/>
                  </a:lnTo>
                  <a:lnTo>
                    <a:pt x="2145343" y="165000"/>
                  </a:lnTo>
                  <a:lnTo>
                    <a:pt x="2079234" y="167533"/>
                  </a:lnTo>
                  <a:lnTo>
                    <a:pt x="2010829" y="169835"/>
                  </a:lnTo>
                  <a:lnTo>
                    <a:pt x="1940258" y="171898"/>
                  </a:lnTo>
                  <a:lnTo>
                    <a:pt x="1867652" y="173713"/>
                  </a:lnTo>
                  <a:lnTo>
                    <a:pt x="1793143" y="175272"/>
                  </a:lnTo>
                  <a:lnTo>
                    <a:pt x="1716861" y="176566"/>
                  </a:lnTo>
                  <a:lnTo>
                    <a:pt x="1638938" y="177587"/>
                  </a:lnTo>
                  <a:lnTo>
                    <a:pt x="1559504" y="178327"/>
                  </a:lnTo>
                  <a:lnTo>
                    <a:pt x="1478690" y="178777"/>
                  </a:lnTo>
                  <a:lnTo>
                    <a:pt x="1396628" y="178929"/>
                  </a:lnTo>
                  <a:lnTo>
                    <a:pt x="1314565" y="178777"/>
                  </a:lnTo>
                  <a:lnTo>
                    <a:pt x="1233751" y="178327"/>
                  </a:lnTo>
                  <a:lnTo>
                    <a:pt x="1154317" y="177587"/>
                  </a:lnTo>
                  <a:lnTo>
                    <a:pt x="1076393" y="176566"/>
                  </a:lnTo>
                  <a:lnTo>
                    <a:pt x="1000112" y="175272"/>
                  </a:lnTo>
                  <a:lnTo>
                    <a:pt x="925602" y="173713"/>
                  </a:lnTo>
                  <a:lnTo>
                    <a:pt x="852997" y="171898"/>
                  </a:lnTo>
                  <a:lnTo>
                    <a:pt x="782426" y="169835"/>
                  </a:lnTo>
                  <a:lnTo>
                    <a:pt x="714020" y="167533"/>
                  </a:lnTo>
                  <a:lnTo>
                    <a:pt x="647912" y="165000"/>
                  </a:lnTo>
                  <a:lnTo>
                    <a:pt x="584230" y="162244"/>
                  </a:lnTo>
                  <a:lnTo>
                    <a:pt x="523108" y="159274"/>
                  </a:lnTo>
                  <a:lnTo>
                    <a:pt x="464675" y="156098"/>
                  </a:lnTo>
                  <a:lnTo>
                    <a:pt x="409062" y="152725"/>
                  </a:lnTo>
                  <a:lnTo>
                    <a:pt x="356401" y="149163"/>
                  </a:lnTo>
                  <a:lnTo>
                    <a:pt x="306823" y="145419"/>
                  </a:lnTo>
                  <a:lnTo>
                    <a:pt x="260458" y="141504"/>
                  </a:lnTo>
                  <a:lnTo>
                    <a:pt x="217438" y="137425"/>
                  </a:lnTo>
                  <a:lnTo>
                    <a:pt x="177893" y="133190"/>
                  </a:lnTo>
                  <a:lnTo>
                    <a:pt x="109753" y="124288"/>
                  </a:lnTo>
                  <a:lnTo>
                    <a:pt x="57088" y="114864"/>
                  </a:lnTo>
                  <a:lnTo>
                    <a:pt x="9396" y="99897"/>
                  </a:lnTo>
                  <a:lnTo>
                    <a:pt x="0" y="89464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5056708" y="2847082"/>
            <a:ext cx="2818765" cy="204470"/>
            <a:chOff x="5056708" y="2847082"/>
            <a:chExt cx="2818765" cy="204470"/>
          </a:xfrm>
        </p:grpSpPr>
        <p:sp>
          <p:nvSpPr>
            <p:cNvPr id="24" name="object 24" descr=""/>
            <p:cNvSpPr/>
            <p:nvPr/>
          </p:nvSpPr>
          <p:spPr>
            <a:xfrm>
              <a:off x="5069408" y="2859782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69">
                  <a:moveTo>
                    <a:pt x="1396627" y="0"/>
                  </a:moveTo>
                  <a:lnTo>
                    <a:pt x="1314565" y="151"/>
                  </a:lnTo>
                  <a:lnTo>
                    <a:pt x="1233751" y="601"/>
                  </a:lnTo>
                  <a:lnTo>
                    <a:pt x="1154317" y="1341"/>
                  </a:lnTo>
                  <a:lnTo>
                    <a:pt x="1076394" y="2362"/>
                  </a:lnTo>
                  <a:lnTo>
                    <a:pt x="1000112" y="3656"/>
                  </a:lnTo>
                  <a:lnTo>
                    <a:pt x="925603" y="5215"/>
                  </a:lnTo>
                  <a:lnTo>
                    <a:pt x="852997" y="7030"/>
                  </a:lnTo>
                  <a:lnTo>
                    <a:pt x="782426" y="9093"/>
                  </a:lnTo>
                  <a:lnTo>
                    <a:pt x="714021" y="11395"/>
                  </a:lnTo>
                  <a:lnTo>
                    <a:pt x="647912" y="13928"/>
                  </a:lnTo>
                  <a:lnTo>
                    <a:pt x="584231" y="16684"/>
                  </a:lnTo>
                  <a:lnTo>
                    <a:pt x="523108" y="19654"/>
                  </a:lnTo>
                  <a:lnTo>
                    <a:pt x="464675" y="22830"/>
                  </a:lnTo>
                  <a:lnTo>
                    <a:pt x="409063" y="26203"/>
                  </a:lnTo>
                  <a:lnTo>
                    <a:pt x="356402" y="29765"/>
                  </a:lnTo>
                  <a:lnTo>
                    <a:pt x="306823" y="33508"/>
                  </a:lnTo>
                  <a:lnTo>
                    <a:pt x="260458" y="37424"/>
                  </a:lnTo>
                  <a:lnTo>
                    <a:pt x="217438" y="41503"/>
                  </a:lnTo>
                  <a:lnTo>
                    <a:pt x="177893" y="45738"/>
                  </a:lnTo>
                  <a:lnTo>
                    <a:pt x="109754" y="54640"/>
                  </a:lnTo>
                  <a:lnTo>
                    <a:pt x="57088" y="64064"/>
                  </a:lnTo>
                  <a:lnTo>
                    <a:pt x="9396" y="79030"/>
                  </a:lnTo>
                  <a:lnTo>
                    <a:pt x="0" y="89463"/>
                  </a:lnTo>
                  <a:lnTo>
                    <a:pt x="2370" y="94720"/>
                  </a:lnTo>
                  <a:lnTo>
                    <a:pt x="57088" y="114864"/>
                  </a:lnTo>
                  <a:lnTo>
                    <a:pt x="109754" y="124287"/>
                  </a:lnTo>
                  <a:lnTo>
                    <a:pt x="177893" y="133190"/>
                  </a:lnTo>
                  <a:lnTo>
                    <a:pt x="217438" y="137425"/>
                  </a:lnTo>
                  <a:lnTo>
                    <a:pt x="260458" y="141504"/>
                  </a:lnTo>
                  <a:lnTo>
                    <a:pt x="306823" y="145419"/>
                  </a:lnTo>
                  <a:lnTo>
                    <a:pt x="356402" y="149163"/>
                  </a:lnTo>
                  <a:lnTo>
                    <a:pt x="409063" y="152725"/>
                  </a:lnTo>
                  <a:lnTo>
                    <a:pt x="464675" y="156098"/>
                  </a:lnTo>
                  <a:lnTo>
                    <a:pt x="523108" y="159274"/>
                  </a:lnTo>
                  <a:lnTo>
                    <a:pt x="584231" y="162244"/>
                  </a:lnTo>
                  <a:lnTo>
                    <a:pt x="647912" y="165000"/>
                  </a:lnTo>
                  <a:lnTo>
                    <a:pt x="714021" y="167533"/>
                  </a:lnTo>
                  <a:lnTo>
                    <a:pt x="782426" y="169835"/>
                  </a:lnTo>
                  <a:lnTo>
                    <a:pt x="852997" y="171898"/>
                  </a:lnTo>
                  <a:lnTo>
                    <a:pt x="925603" y="173713"/>
                  </a:lnTo>
                  <a:lnTo>
                    <a:pt x="1000112" y="175272"/>
                  </a:lnTo>
                  <a:lnTo>
                    <a:pt x="1076394" y="176566"/>
                  </a:lnTo>
                  <a:lnTo>
                    <a:pt x="1154317" y="177587"/>
                  </a:lnTo>
                  <a:lnTo>
                    <a:pt x="1233751" y="178327"/>
                  </a:lnTo>
                  <a:lnTo>
                    <a:pt x="1314565" y="178777"/>
                  </a:lnTo>
                  <a:lnTo>
                    <a:pt x="1396627" y="178929"/>
                  </a:lnTo>
                  <a:lnTo>
                    <a:pt x="1478690" y="178777"/>
                  </a:lnTo>
                  <a:lnTo>
                    <a:pt x="1559504" y="178327"/>
                  </a:lnTo>
                  <a:lnTo>
                    <a:pt x="1638938" y="177587"/>
                  </a:lnTo>
                  <a:lnTo>
                    <a:pt x="1716861" y="176566"/>
                  </a:lnTo>
                  <a:lnTo>
                    <a:pt x="1793143" y="175272"/>
                  </a:lnTo>
                  <a:lnTo>
                    <a:pt x="1867652" y="173713"/>
                  </a:lnTo>
                  <a:lnTo>
                    <a:pt x="1940258" y="171898"/>
                  </a:lnTo>
                  <a:lnTo>
                    <a:pt x="2010829" y="169835"/>
                  </a:lnTo>
                  <a:lnTo>
                    <a:pt x="2079234" y="167533"/>
                  </a:lnTo>
                  <a:lnTo>
                    <a:pt x="2145343" y="165000"/>
                  </a:lnTo>
                  <a:lnTo>
                    <a:pt x="2209024" y="162244"/>
                  </a:lnTo>
                  <a:lnTo>
                    <a:pt x="2270147" y="159274"/>
                  </a:lnTo>
                  <a:lnTo>
                    <a:pt x="2328580" y="156098"/>
                  </a:lnTo>
                  <a:lnTo>
                    <a:pt x="2384192" y="152725"/>
                  </a:lnTo>
                  <a:lnTo>
                    <a:pt x="2436853" y="149163"/>
                  </a:lnTo>
                  <a:lnTo>
                    <a:pt x="2486432" y="145419"/>
                  </a:lnTo>
                  <a:lnTo>
                    <a:pt x="2532797" y="141504"/>
                  </a:lnTo>
                  <a:lnTo>
                    <a:pt x="2575817" y="137425"/>
                  </a:lnTo>
                  <a:lnTo>
                    <a:pt x="2615362" y="133190"/>
                  </a:lnTo>
                  <a:lnTo>
                    <a:pt x="2683501" y="124287"/>
                  </a:lnTo>
                  <a:lnTo>
                    <a:pt x="2736167" y="114864"/>
                  </a:lnTo>
                  <a:lnTo>
                    <a:pt x="2783859" y="99897"/>
                  </a:lnTo>
                  <a:lnTo>
                    <a:pt x="2793255" y="89463"/>
                  </a:lnTo>
                  <a:lnTo>
                    <a:pt x="2790884" y="84207"/>
                  </a:lnTo>
                  <a:lnTo>
                    <a:pt x="2736167" y="64064"/>
                  </a:lnTo>
                  <a:lnTo>
                    <a:pt x="2683501" y="54640"/>
                  </a:lnTo>
                  <a:lnTo>
                    <a:pt x="2615362" y="45738"/>
                  </a:lnTo>
                  <a:lnTo>
                    <a:pt x="2575817" y="41503"/>
                  </a:lnTo>
                  <a:lnTo>
                    <a:pt x="2532797" y="37424"/>
                  </a:lnTo>
                  <a:lnTo>
                    <a:pt x="2486432" y="33508"/>
                  </a:lnTo>
                  <a:lnTo>
                    <a:pt x="2436853" y="29765"/>
                  </a:lnTo>
                  <a:lnTo>
                    <a:pt x="2384192" y="26203"/>
                  </a:lnTo>
                  <a:lnTo>
                    <a:pt x="2328580" y="22830"/>
                  </a:lnTo>
                  <a:lnTo>
                    <a:pt x="2270147" y="19654"/>
                  </a:lnTo>
                  <a:lnTo>
                    <a:pt x="2209024" y="16684"/>
                  </a:lnTo>
                  <a:lnTo>
                    <a:pt x="2145343" y="13928"/>
                  </a:lnTo>
                  <a:lnTo>
                    <a:pt x="2079234" y="11395"/>
                  </a:lnTo>
                  <a:lnTo>
                    <a:pt x="2010829" y="9093"/>
                  </a:lnTo>
                  <a:lnTo>
                    <a:pt x="1940258" y="7030"/>
                  </a:lnTo>
                  <a:lnTo>
                    <a:pt x="1867652" y="5215"/>
                  </a:lnTo>
                  <a:lnTo>
                    <a:pt x="1793143" y="3656"/>
                  </a:lnTo>
                  <a:lnTo>
                    <a:pt x="1716861" y="2362"/>
                  </a:lnTo>
                  <a:lnTo>
                    <a:pt x="1638938" y="1341"/>
                  </a:lnTo>
                  <a:lnTo>
                    <a:pt x="1559504" y="601"/>
                  </a:lnTo>
                  <a:lnTo>
                    <a:pt x="1478690" y="151"/>
                  </a:lnTo>
                  <a:lnTo>
                    <a:pt x="1396627" y="0"/>
                  </a:lnTo>
                  <a:close/>
                </a:path>
              </a:pathLst>
            </a:custGeom>
            <a:solidFill>
              <a:srgbClr val="FFFF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069408" y="2859782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69">
                  <a:moveTo>
                    <a:pt x="0" y="89464"/>
                  </a:moveTo>
                  <a:lnTo>
                    <a:pt x="36885" y="68951"/>
                  </a:lnTo>
                  <a:lnTo>
                    <a:pt x="81421" y="59291"/>
                  </a:lnTo>
                  <a:lnTo>
                    <a:pt x="141954" y="50120"/>
                  </a:lnTo>
                  <a:lnTo>
                    <a:pt x="217438" y="41503"/>
                  </a:lnTo>
                  <a:lnTo>
                    <a:pt x="260458" y="37424"/>
                  </a:lnTo>
                  <a:lnTo>
                    <a:pt x="306823" y="33509"/>
                  </a:lnTo>
                  <a:lnTo>
                    <a:pt x="356401" y="29765"/>
                  </a:lnTo>
                  <a:lnTo>
                    <a:pt x="409062" y="26203"/>
                  </a:lnTo>
                  <a:lnTo>
                    <a:pt x="464675" y="22830"/>
                  </a:lnTo>
                  <a:lnTo>
                    <a:pt x="523108" y="19654"/>
                  </a:lnTo>
                  <a:lnTo>
                    <a:pt x="584230" y="16684"/>
                  </a:lnTo>
                  <a:lnTo>
                    <a:pt x="647912" y="13928"/>
                  </a:lnTo>
                  <a:lnTo>
                    <a:pt x="714020" y="11395"/>
                  </a:lnTo>
                  <a:lnTo>
                    <a:pt x="782426" y="9093"/>
                  </a:lnTo>
                  <a:lnTo>
                    <a:pt x="852997" y="7030"/>
                  </a:lnTo>
                  <a:lnTo>
                    <a:pt x="925602" y="5215"/>
                  </a:lnTo>
                  <a:lnTo>
                    <a:pt x="1000112" y="3656"/>
                  </a:lnTo>
                  <a:lnTo>
                    <a:pt x="1076393" y="2362"/>
                  </a:lnTo>
                  <a:lnTo>
                    <a:pt x="1154317" y="1341"/>
                  </a:lnTo>
                  <a:lnTo>
                    <a:pt x="1233751" y="601"/>
                  </a:lnTo>
                  <a:lnTo>
                    <a:pt x="1314565" y="151"/>
                  </a:lnTo>
                  <a:lnTo>
                    <a:pt x="1396628" y="0"/>
                  </a:lnTo>
                  <a:lnTo>
                    <a:pt x="1478690" y="151"/>
                  </a:lnTo>
                  <a:lnTo>
                    <a:pt x="1559504" y="601"/>
                  </a:lnTo>
                  <a:lnTo>
                    <a:pt x="1638938" y="1341"/>
                  </a:lnTo>
                  <a:lnTo>
                    <a:pt x="1716861" y="2362"/>
                  </a:lnTo>
                  <a:lnTo>
                    <a:pt x="1793143" y="3656"/>
                  </a:lnTo>
                  <a:lnTo>
                    <a:pt x="1867652" y="5215"/>
                  </a:lnTo>
                  <a:lnTo>
                    <a:pt x="1940258" y="7030"/>
                  </a:lnTo>
                  <a:lnTo>
                    <a:pt x="2010829" y="9093"/>
                  </a:lnTo>
                  <a:lnTo>
                    <a:pt x="2079234" y="11395"/>
                  </a:lnTo>
                  <a:lnTo>
                    <a:pt x="2145343" y="13928"/>
                  </a:lnTo>
                  <a:lnTo>
                    <a:pt x="2209024" y="16684"/>
                  </a:lnTo>
                  <a:lnTo>
                    <a:pt x="2270147" y="19654"/>
                  </a:lnTo>
                  <a:lnTo>
                    <a:pt x="2328580" y="22830"/>
                  </a:lnTo>
                  <a:lnTo>
                    <a:pt x="2384192" y="26203"/>
                  </a:lnTo>
                  <a:lnTo>
                    <a:pt x="2436853" y="29765"/>
                  </a:lnTo>
                  <a:lnTo>
                    <a:pt x="2486431" y="33509"/>
                  </a:lnTo>
                  <a:lnTo>
                    <a:pt x="2532796" y="37424"/>
                  </a:lnTo>
                  <a:lnTo>
                    <a:pt x="2575817" y="41503"/>
                  </a:lnTo>
                  <a:lnTo>
                    <a:pt x="2615361" y="45738"/>
                  </a:lnTo>
                  <a:lnTo>
                    <a:pt x="2683501" y="54640"/>
                  </a:lnTo>
                  <a:lnTo>
                    <a:pt x="2736166" y="64064"/>
                  </a:lnTo>
                  <a:lnTo>
                    <a:pt x="2783858" y="79031"/>
                  </a:lnTo>
                  <a:lnTo>
                    <a:pt x="2793255" y="89464"/>
                  </a:lnTo>
                  <a:lnTo>
                    <a:pt x="2790884" y="94721"/>
                  </a:lnTo>
                  <a:lnTo>
                    <a:pt x="2736166" y="114864"/>
                  </a:lnTo>
                  <a:lnTo>
                    <a:pt x="2683501" y="124288"/>
                  </a:lnTo>
                  <a:lnTo>
                    <a:pt x="2615361" y="133190"/>
                  </a:lnTo>
                  <a:lnTo>
                    <a:pt x="2575817" y="137425"/>
                  </a:lnTo>
                  <a:lnTo>
                    <a:pt x="2532796" y="141504"/>
                  </a:lnTo>
                  <a:lnTo>
                    <a:pt x="2486431" y="145419"/>
                  </a:lnTo>
                  <a:lnTo>
                    <a:pt x="2436853" y="149163"/>
                  </a:lnTo>
                  <a:lnTo>
                    <a:pt x="2384192" y="152725"/>
                  </a:lnTo>
                  <a:lnTo>
                    <a:pt x="2328580" y="156098"/>
                  </a:lnTo>
                  <a:lnTo>
                    <a:pt x="2270147" y="159274"/>
                  </a:lnTo>
                  <a:lnTo>
                    <a:pt x="2209024" y="162244"/>
                  </a:lnTo>
                  <a:lnTo>
                    <a:pt x="2145343" y="165000"/>
                  </a:lnTo>
                  <a:lnTo>
                    <a:pt x="2079234" y="167533"/>
                  </a:lnTo>
                  <a:lnTo>
                    <a:pt x="2010829" y="169835"/>
                  </a:lnTo>
                  <a:lnTo>
                    <a:pt x="1940258" y="171898"/>
                  </a:lnTo>
                  <a:lnTo>
                    <a:pt x="1867652" y="173713"/>
                  </a:lnTo>
                  <a:lnTo>
                    <a:pt x="1793143" y="175272"/>
                  </a:lnTo>
                  <a:lnTo>
                    <a:pt x="1716861" y="176566"/>
                  </a:lnTo>
                  <a:lnTo>
                    <a:pt x="1638938" y="177587"/>
                  </a:lnTo>
                  <a:lnTo>
                    <a:pt x="1559504" y="178327"/>
                  </a:lnTo>
                  <a:lnTo>
                    <a:pt x="1478690" y="178777"/>
                  </a:lnTo>
                  <a:lnTo>
                    <a:pt x="1396628" y="178929"/>
                  </a:lnTo>
                  <a:lnTo>
                    <a:pt x="1314565" y="178777"/>
                  </a:lnTo>
                  <a:lnTo>
                    <a:pt x="1233751" y="178327"/>
                  </a:lnTo>
                  <a:lnTo>
                    <a:pt x="1154317" y="177587"/>
                  </a:lnTo>
                  <a:lnTo>
                    <a:pt x="1076393" y="176566"/>
                  </a:lnTo>
                  <a:lnTo>
                    <a:pt x="1000112" y="175272"/>
                  </a:lnTo>
                  <a:lnTo>
                    <a:pt x="925602" y="173713"/>
                  </a:lnTo>
                  <a:lnTo>
                    <a:pt x="852997" y="171898"/>
                  </a:lnTo>
                  <a:lnTo>
                    <a:pt x="782426" y="169835"/>
                  </a:lnTo>
                  <a:lnTo>
                    <a:pt x="714020" y="167533"/>
                  </a:lnTo>
                  <a:lnTo>
                    <a:pt x="647912" y="165000"/>
                  </a:lnTo>
                  <a:lnTo>
                    <a:pt x="584230" y="162244"/>
                  </a:lnTo>
                  <a:lnTo>
                    <a:pt x="523108" y="159274"/>
                  </a:lnTo>
                  <a:lnTo>
                    <a:pt x="464675" y="156098"/>
                  </a:lnTo>
                  <a:lnTo>
                    <a:pt x="409062" y="152725"/>
                  </a:lnTo>
                  <a:lnTo>
                    <a:pt x="356401" y="149163"/>
                  </a:lnTo>
                  <a:lnTo>
                    <a:pt x="306823" y="145419"/>
                  </a:lnTo>
                  <a:lnTo>
                    <a:pt x="260458" y="141504"/>
                  </a:lnTo>
                  <a:lnTo>
                    <a:pt x="217438" y="137425"/>
                  </a:lnTo>
                  <a:lnTo>
                    <a:pt x="177893" y="133190"/>
                  </a:lnTo>
                  <a:lnTo>
                    <a:pt x="109753" y="124288"/>
                  </a:lnTo>
                  <a:lnTo>
                    <a:pt x="57088" y="114864"/>
                  </a:lnTo>
                  <a:lnTo>
                    <a:pt x="9396" y="99897"/>
                  </a:lnTo>
                  <a:lnTo>
                    <a:pt x="0" y="89464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5056708" y="4324336"/>
            <a:ext cx="2818765" cy="204470"/>
            <a:chOff x="5056708" y="4324336"/>
            <a:chExt cx="2818765" cy="204470"/>
          </a:xfrm>
        </p:grpSpPr>
        <p:sp>
          <p:nvSpPr>
            <p:cNvPr id="27" name="object 27" descr=""/>
            <p:cNvSpPr/>
            <p:nvPr/>
          </p:nvSpPr>
          <p:spPr>
            <a:xfrm>
              <a:off x="5069408" y="4337036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70">
                  <a:moveTo>
                    <a:pt x="1396627" y="0"/>
                  </a:moveTo>
                  <a:lnTo>
                    <a:pt x="1314565" y="151"/>
                  </a:lnTo>
                  <a:lnTo>
                    <a:pt x="1233751" y="601"/>
                  </a:lnTo>
                  <a:lnTo>
                    <a:pt x="1154317" y="1341"/>
                  </a:lnTo>
                  <a:lnTo>
                    <a:pt x="1076394" y="2362"/>
                  </a:lnTo>
                  <a:lnTo>
                    <a:pt x="1000112" y="3656"/>
                  </a:lnTo>
                  <a:lnTo>
                    <a:pt x="925603" y="5215"/>
                  </a:lnTo>
                  <a:lnTo>
                    <a:pt x="852997" y="7030"/>
                  </a:lnTo>
                  <a:lnTo>
                    <a:pt x="782426" y="9093"/>
                  </a:lnTo>
                  <a:lnTo>
                    <a:pt x="714021" y="11395"/>
                  </a:lnTo>
                  <a:lnTo>
                    <a:pt x="647912" y="13928"/>
                  </a:lnTo>
                  <a:lnTo>
                    <a:pt x="584231" y="16684"/>
                  </a:lnTo>
                  <a:lnTo>
                    <a:pt x="523108" y="19654"/>
                  </a:lnTo>
                  <a:lnTo>
                    <a:pt x="464675" y="22830"/>
                  </a:lnTo>
                  <a:lnTo>
                    <a:pt x="409063" y="26203"/>
                  </a:lnTo>
                  <a:lnTo>
                    <a:pt x="356402" y="29765"/>
                  </a:lnTo>
                  <a:lnTo>
                    <a:pt x="306823" y="33508"/>
                  </a:lnTo>
                  <a:lnTo>
                    <a:pt x="260458" y="37424"/>
                  </a:lnTo>
                  <a:lnTo>
                    <a:pt x="217438" y="41503"/>
                  </a:lnTo>
                  <a:lnTo>
                    <a:pt x="177893" y="45738"/>
                  </a:lnTo>
                  <a:lnTo>
                    <a:pt x="109754" y="54640"/>
                  </a:lnTo>
                  <a:lnTo>
                    <a:pt x="57088" y="64064"/>
                  </a:lnTo>
                  <a:lnTo>
                    <a:pt x="9396" y="79031"/>
                  </a:lnTo>
                  <a:lnTo>
                    <a:pt x="0" y="89464"/>
                  </a:lnTo>
                  <a:lnTo>
                    <a:pt x="2370" y="94721"/>
                  </a:lnTo>
                  <a:lnTo>
                    <a:pt x="57088" y="114864"/>
                  </a:lnTo>
                  <a:lnTo>
                    <a:pt x="109754" y="124288"/>
                  </a:lnTo>
                  <a:lnTo>
                    <a:pt x="177893" y="133190"/>
                  </a:lnTo>
                  <a:lnTo>
                    <a:pt x="217438" y="137425"/>
                  </a:lnTo>
                  <a:lnTo>
                    <a:pt x="260458" y="141504"/>
                  </a:lnTo>
                  <a:lnTo>
                    <a:pt x="306823" y="145419"/>
                  </a:lnTo>
                  <a:lnTo>
                    <a:pt x="356402" y="149163"/>
                  </a:lnTo>
                  <a:lnTo>
                    <a:pt x="409063" y="152725"/>
                  </a:lnTo>
                  <a:lnTo>
                    <a:pt x="464675" y="156098"/>
                  </a:lnTo>
                  <a:lnTo>
                    <a:pt x="523108" y="159274"/>
                  </a:lnTo>
                  <a:lnTo>
                    <a:pt x="584231" y="162244"/>
                  </a:lnTo>
                  <a:lnTo>
                    <a:pt x="647912" y="165000"/>
                  </a:lnTo>
                  <a:lnTo>
                    <a:pt x="714021" y="167533"/>
                  </a:lnTo>
                  <a:lnTo>
                    <a:pt x="782426" y="169835"/>
                  </a:lnTo>
                  <a:lnTo>
                    <a:pt x="852997" y="171898"/>
                  </a:lnTo>
                  <a:lnTo>
                    <a:pt x="925603" y="173713"/>
                  </a:lnTo>
                  <a:lnTo>
                    <a:pt x="1000112" y="175271"/>
                  </a:lnTo>
                  <a:lnTo>
                    <a:pt x="1076394" y="176566"/>
                  </a:lnTo>
                  <a:lnTo>
                    <a:pt x="1154317" y="177587"/>
                  </a:lnTo>
                  <a:lnTo>
                    <a:pt x="1233751" y="178327"/>
                  </a:lnTo>
                  <a:lnTo>
                    <a:pt x="1314565" y="178777"/>
                  </a:lnTo>
                  <a:lnTo>
                    <a:pt x="1396627" y="178928"/>
                  </a:lnTo>
                  <a:lnTo>
                    <a:pt x="1478690" y="178777"/>
                  </a:lnTo>
                  <a:lnTo>
                    <a:pt x="1559504" y="178327"/>
                  </a:lnTo>
                  <a:lnTo>
                    <a:pt x="1638938" y="177587"/>
                  </a:lnTo>
                  <a:lnTo>
                    <a:pt x="1716861" y="176566"/>
                  </a:lnTo>
                  <a:lnTo>
                    <a:pt x="1793143" y="175271"/>
                  </a:lnTo>
                  <a:lnTo>
                    <a:pt x="1867652" y="173713"/>
                  </a:lnTo>
                  <a:lnTo>
                    <a:pt x="1940258" y="171898"/>
                  </a:lnTo>
                  <a:lnTo>
                    <a:pt x="2010829" y="169835"/>
                  </a:lnTo>
                  <a:lnTo>
                    <a:pt x="2079234" y="167533"/>
                  </a:lnTo>
                  <a:lnTo>
                    <a:pt x="2145343" y="165000"/>
                  </a:lnTo>
                  <a:lnTo>
                    <a:pt x="2209024" y="162244"/>
                  </a:lnTo>
                  <a:lnTo>
                    <a:pt x="2270147" y="159274"/>
                  </a:lnTo>
                  <a:lnTo>
                    <a:pt x="2328580" y="156098"/>
                  </a:lnTo>
                  <a:lnTo>
                    <a:pt x="2384192" y="152725"/>
                  </a:lnTo>
                  <a:lnTo>
                    <a:pt x="2436853" y="149163"/>
                  </a:lnTo>
                  <a:lnTo>
                    <a:pt x="2486432" y="145419"/>
                  </a:lnTo>
                  <a:lnTo>
                    <a:pt x="2532797" y="141504"/>
                  </a:lnTo>
                  <a:lnTo>
                    <a:pt x="2575817" y="137425"/>
                  </a:lnTo>
                  <a:lnTo>
                    <a:pt x="2615362" y="133190"/>
                  </a:lnTo>
                  <a:lnTo>
                    <a:pt x="2683501" y="124288"/>
                  </a:lnTo>
                  <a:lnTo>
                    <a:pt x="2736167" y="114864"/>
                  </a:lnTo>
                  <a:lnTo>
                    <a:pt x="2783859" y="99897"/>
                  </a:lnTo>
                  <a:lnTo>
                    <a:pt x="2793255" y="89464"/>
                  </a:lnTo>
                  <a:lnTo>
                    <a:pt x="2790884" y="84207"/>
                  </a:lnTo>
                  <a:lnTo>
                    <a:pt x="2736167" y="64064"/>
                  </a:lnTo>
                  <a:lnTo>
                    <a:pt x="2683501" y="54640"/>
                  </a:lnTo>
                  <a:lnTo>
                    <a:pt x="2615362" y="45738"/>
                  </a:lnTo>
                  <a:lnTo>
                    <a:pt x="2575817" y="41503"/>
                  </a:lnTo>
                  <a:lnTo>
                    <a:pt x="2532797" y="37424"/>
                  </a:lnTo>
                  <a:lnTo>
                    <a:pt x="2486432" y="33508"/>
                  </a:lnTo>
                  <a:lnTo>
                    <a:pt x="2436853" y="29765"/>
                  </a:lnTo>
                  <a:lnTo>
                    <a:pt x="2384192" y="26203"/>
                  </a:lnTo>
                  <a:lnTo>
                    <a:pt x="2328580" y="22830"/>
                  </a:lnTo>
                  <a:lnTo>
                    <a:pt x="2270147" y="19654"/>
                  </a:lnTo>
                  <a:lnTo>
                    <a:pt x="2209024" y="16684"/>
                  </a:lnTo>
                  <a:lnTo>
                    <a:pt x="2145343" y="13928"/>
                  </a:lnTo>
                  <a:lnTo>
                    <a:pt x="2079234" y="11395"/>
                  </a:lnTo>
                  <a:lnTo>
                    <a:pt x="2010829" y="9093"/>
                  </a:lnTo>
                  <a:lnTo>
                    <a:pt x="1940258" y="7030"/>
                  </a:lnTo>
                  <a:lnTo>
                    <a:pt x="1867652" y="5215"/>
                  </a:lnTo>
                  <a:lnTo>
                    <a:pt x="1793143" y="3656"/>
                  </a:lnTo>
                  <a:lnTo>
                    <a:pt x="1716861" y="2362"/>
                  </a:lnTo>
                  <a:lnTo>
                    <a:pt x="1638938" y="1341"/>
                  </a:lnTo>
                  <a:lnTo>
                    <a:pt x="1559504" y="601"/>
                  </a:lnTo>
                  <a:lnTo>
                    <a:pt x="1478690" y="151"/>
                  </a:lnTo>
                  <a:lnTo>
                    <a:pt x="1396627" y="0"/>
                  </a:lnTo>
                  <a:close/>
                </a:path>
              </a:pathLst>
            </a:custGeom>
            <a:solidFill>
              <a:srgbClr val="FFFF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069408" y="4337036"/>
              <a:ext cx="2793365" cy="179070"/>
            </a:xfrm>
            <a:custGeom>
              <a:avLst/>
              <a:gdLst/>
              <a:ahLst/>
              <a:cxnLst/>
              <a:rect l="l" t="t" r="r" b="b"/>
              <a:pathLst>
                <a:path w="2793365" h="179070">
                  <a:moveTo>
                    <a:pt x="0" y="89464"/>
                  </a:moveTo>
                  <a:lnTo>
                    <a:pt x="36885" y="68951"/>
                  </a:lnTo>
                  <a:lnTo>
                    <a:pt x="81421" y="59291"/>
                  </a:lnTo>
                  <a:lnTo>
                    <a:pt x="141954" y="50120"/>
                  </a:lnTo>
                  <a:lnTo>
                    <a:pt x="217438" y="41503"/>
                  </a:lnTo>
                  <a:lnTo>
                    <a:pt x="260458" y="37424"/>
                  </a:lnTo>
                  <a:lnTo>
                    <a:pt x="306823" y="33509"/>
                  </a:lnTo>
                  <a:lnTo>
                    <a:pt x="356401" y="29765"/>
                  </a:lnTo>
                  <a:lnTo>
                    <a:pt x="409062" y="26203"/>
                  </a:lnTo>
                  <a:lnTo>
                    <a:pt x="464675" y="22830"/>
                  </a:lnTo>
                  <a:lnTo>
                    <a:pt x="523108" y="19654"/>
                  </a:lnTo>
                  <a:lnTo>
                    <a:pt x="584230" y="16684"/>
                  </a:lnTo>
                  <a:lnTo>
                    <a:pt x="647912" y="13928"/>
                  </a:lnTo>
                  <a:lnTo>
                    <a:pt x="714020" y="11395"/>
                  </a:lnTo>
                  <a:lnTo>
                    <a:pt x="782426" y="9093"/>
                  </a:lnTo>
                  <a:lnTo>
                    <a:pt x="852997" y="7030"/>
                  </a:lnTo>
                  <a:lnTo>
                    <a:pt x="925602" y="5215"/>
                  </a:lnTo>
                  <a:lnTo>
                    <a:pt x="1000112" y="3656"/>
                  </a:lnTo>
                  <a:lnTo>
                    <a:pt x="1076393" y="2362"/>
                  </a:lnTo>
                  <a:lnTo>
                    <a:pt x="1154317" y="1341"/>
                  </a:lnTo>
                  <a:lnTo>
                    <a:pt x="1233751" y="601"/>
                  </a:lnTo>
                  <a:lnTo>
                    <a:pt x="1314565" y="151"/>
                  </a:lnTo>
                  <a:lnTo>
                    <a:pt x="1396628" y="0"/>
                  </a:lnTo>
                  <a:lnTo>
                    <a:pt x="1478690" y="151"/>
                  </a:lnTo>
                  <a:lnTo>
                    <a:pt x="1559504" y="601"/>
                  </a:lnTo>
                  <a:lnTo>
                    <a:pt x="1638938" y="1341"/>
                  </a:lnTo>
                  <a:lnTo>
                    <a:pt x="1716861" y="2362"/>
                  </a:lnTo>
                  <a:lnTo>
                    <a:pt x="1793143" y="3656"/>
                  </a:lnTo>
                  <a:lnTo>
                    <a:pt x="1867652" y="5215"/>
                  </a:lnTo>
                  <a:lnTo>
                    <a:pt x="1940258" y="7030"/>
                  </a:lnTo>
                  <a:lnTo>
                    <a:pt x="2010829" y="9093"/>
                  </a:lnTo>
                  <a:lnTo>
                    <a:pt x="2079234" y="11395"/>
                  </a:lnTo>
                  <a:lnTo>
                    <a:pt x="2145343" y="13928"/>
                  </a:lnTo>
                  <a:lnTo>
                    <a:pt x="2209024" y="16684"/>
                  </a:lnTo>
                  <a:lnTo>
                    <a:pt x="2270147" y="19654"/>
                  </a:lnTo>
                  <a:lnTo>
                    <a:pt x="2328580" y="22830"/>
                  </a:lnTo>
                  <a:lnTo>
                    <a:pt x="2384192" y="26203"/>
                  </a:lnTo>
                  <a:lnTo>
                    <a:pt x="2436853" y="29765"/>
                  </a:lnTo>
                  <a:lnTo>
                    <a:pt x="2486431" y="33509"/>
                  </a:lnTo>
                  <a:lnTo>
                    <a:pt x="2532796" y="37424"/>
                  </a:lnTo>
                  <a:lnTo>
                    <a:pt x="2575817" y="41503"/>
                  </a:lnTo>
                  <a:lnTo>
                    <a:pt x="2615361" y="45738"/>
                  </a:lnTo>
                  <a:lnTo>
                    <a:pt x="2683501" y="54640"/>
                  </a:lnTo>
                  <a:lnTo>
                    <a:pt x="2736166" y="64064"/>
                  </a:lnTo>
                  <a:lnTo>
                    <a:pt x="2783858" y="79031"/>
                  </a:lnTo>
                  <a:lnTo>
                    <a:pt x="2793255" y="89464"/>
                  </a:lnTo>
                  <a:lnTo>
                    <a:pt x="2790884" y="94721"/>
                  </a:lnTo>
                  <a:lnTo>
                    <a:pt x="2736166" y="114864"/>
                  </a:lnTo>
                  <a:lnTo>
                    <a:pt x="2683501" y="124288"/>
                  </a:lnTo>
                  <a:lnTo>
                    <a:pt x="2615361" y="133190"/>
                  </a:lnTo>
                  <a:lnTo>
                    <a:pt x="2575817" y="137425"/>
                  </a:lnTo>
                  <a:lnTo>
                    <a:pt x="2532796" y="141504"/>
                  </a:lnTo>
                  <a:lnTo>
                    <a:pt x="2486431" y="145419"/>
                  </a:lnTo>
                  <a:lnTo>
                    <a:pt x="2436853" y="149163"/>
                  </a:lnTo>
                  <a:lnTo>
                    <a:pt x="2384192" y="152725"/>
                  </a:lnTo>
                  <a:lnTo>
                    <a:pt x="2328580" y="156098"/>
                  </a:lnTo>
                  <a:lnTo>
                    <a:pt x="2270147" y="159274"/>
                  </a:lnTo>
                  <a:lnTo>
                    <a:pt x="2209024" y="162244"/>
                  </a:lnTo>
                  <a:lnTo>
                    <a:pt x="2145343" y="165000"/>
                  </a:lnTo>
                  <a:lnTo>
                    <a:pt x="2079234" y="167533"/>
                  </a:lnTo>
                  <a:lnTo>
                    <a:pt x="2010829" y="169835"/>
                  </a:lnTo>
                  <a:lnTo>
                    <a:pt x="1940258" y="171898"/>
                  </a:lnTo>
                  <a:lnTo>
                    <a:pt x="1867652" y="173713"/>
                  </a:lnTo>
                  <a:lnTo>
                    <a:pt x="1793143" y="175272"/>
                  </a:lnTo>
                  <a:lnTo>
                    <a:pt x="1716861" y="176566"/>
                  </a:lnTo>
                  <a:lnTo>
                    <a:pt x="1638938" y="177587"/>
                  </a:lnTo>
                  <a:lnTo>
                    <a:pt x="1559504" y="178327"/>
                  </a:lnTo>
                  <a:lnTo>
                    <a:pt x="1478690" y="178777"/>
                  </a:lnTo>
                  <a:lnTo>
                    <a:pt x="1396628" y="178929"/>
                  </a:lnTo>
                  <a:lnTo>
                    <a:pt x="1314565" y="178777"/>
                  </a:lnTo>
                  <a:lnTo>
                    <a:pt x="1233751" y="178327"/>
                  </a:lnTo>
                  <a:lnTo>
                    <a:pt x="1154317" y="177587"/>
                  </a:lnTo>
                  <a:lnTo>
                    <a:pt x="1076393" y="176566"/>
                  </a:lnTo>
                  <a:lnTo>
                    <a:pt x="1000112" y="175272"/>
                  </a:lnTo>
                  <a:lnTo>
                    <a:pt x="925602" y="173713"/>
                  </a:lnTo>
                  <a:lnTo>
                    <a:pt x="852997" y="171898"/>
                  </a:lnTo>
                  <a:lnTo>
                    <a:pt x="782426" y="169835"/>
                  </a:lnTo>
                  <a:lnTo>
                    <a:pt x="714020" y="167533"/>
                  </a:lnTo>
                  <a:lnTo>
                    <a:pt x="647912" y="165000"/>
                  </a:lnTo>
                  <a:lnTo>
                    <a:pt x="584230" y="162244"/>
                  </a:lnTo>
                  <a:lnTo>
                    <a:pt x="523108" y="159274"/>
                  </a:lnTo>
                  <a:lnTo>
                    <a:pt x="464675" y="156098"/>
                  </a:lnTo>
                  <a:lnTo>
                    <a:pt x="409062" y="152725"/>
                  </a:lnTo>
                  <a:lnTo>
                    <a:pt x="356401" y="149163"/>
                  </a:lnTo>
                  <a:lnTo>
                    <a:pt x="306823" y="145419"/>
                  </a:lnTo>
                  <a:lnTo>
                    <a:pt x="260458" y="141504"/>
                  </a:lnTo>
                  <a:lnTo>
                    <a:pt x="217438" y="137425"/>
                  </a:lnTo>
                  <a:lnTo>
                    <a:pt x="177893" y="133190"/>
                  </a:lnTo>
                  <a:lnTo>
                    <a:pt x="109753" y="124288"/>
                  </a:lnTo>
                  <a:lnTo>
                    <a:pt x="57088" y="114864"/>
                  </a:lnTo>
                  <a:lnTo>
                    <a:pt x="9396" y="99897"/>
                  </a:lnTo>
                  <a:lnTo>
                    <a:pt x="0" y="89464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194691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Procedural</a:t>
            </a:r>
            <a:r>
              <a:rPr dirty="0" spc="-20"/>
              <a:t> </a:t>
            </a:r>
            <a:r>
              <a:rPr dirty="0" spc="-10"/>
              <a:t>Characteristics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781157" y="1713619"/>
            <a:ext cx="3175635" cy="391160"/>
            <a:chOff x="4781157" y="1713619"/>
            <a:chExt cx="3175635" cy="391160"/>
          </a:xfrm>
        </p:grpSpPr>
        <p:sp>
          <p:nvSpPr>
            <p:cNvPr id="5" name="object 5" descr=""/>
            <p:cNvSpPr/>
            <p:nvPr/>
          </p:nvSpPr>
          <p:spPr>
            <a:xfrm>
              <a:off x="4781157" y="1713619"/>
              <a:ext cx="1357630" cy="195580"/>
            </a:xfrm>
            <a:custGeom>
              <a:avLst/>
              <a:gdLst/>
              <a:ahLst/>
              <a:cxnLst/>
              <a:rect l="l" t="t" r="r" b="b"/>
              <a:pathLst>
                <a:path w="1357629" h="195580">
                  <a:moveTo>
                    <a:pt x="1357556" y="0"/>
                  </a:moveTo>
                  <a:lnTo>
                    <a:pt x="0" y="0"/>
                  </a:lnTo>
                  <a:lnTo>
                    <a:pt x="0" y="195282"/>
                  </a:lnTo>
                  <a:lnTo>
                    <a:pt x="1357556" y="195282"/>
                  </a:lnTo>
                  <a:lnTo>
                    <a:pt x="135755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38715" y="1713619"/>
              <a:ext cx="1818005" cy="195580"/>
            </a:xfrm>
            <a:custGeom>
              <a:avLst/>
              <a:gdLst/>
              <a:ahLst/>
              <a:cxnLst/>
              <a:rect l="l" t="t" r="r" b="b"/>
              <a:pathLst>
                <a:path w="1818004" h="195580">
                  <a:moveTo>
                    <a:pt x="1817659" y="0"/>
                  </a:moveTo>
                  <a:lnTo>
                    <a:pt x="0" y="0"/>
                  </a:lnTo>
                  <a:lnTo>
                    <a:pt x="0" y="195282"/>
                  </a:lnTo>
                  <a:lnTo>
                    <a:pt x="1817659" y="195282"/>
                  </a:lnTo>
                  <a:lnTo>
                    <a:pt x="1817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81157" y="1908902"/>
              <a:ext cx="1357630" cy="195580"/>
            </a:xfrm>
            <a:custGeom>
              <a:avLst/>
              <a:gdLst/>
              <a:ahLst/>
              <a:cxnLst/>
              <a:rect l="l" t="t" r="r" b="b"/>
              <a:pathLst>
                <a:path w="1357629" h="195580">
                  <a:moveTo>
                    <a:pt x="1357556" y="0"/>
                  </a:moveTo>
                  <a:lnTo>
                    <a:pt x="0" y="0"/>
                  </a:lnTo>
                  <a:lnTo>
                    <a:pt x="0" y="195282"/>
                  </a:lnTo>
                  <a:lnTo>
                    <a:pt x="1357556" y="195282"/>
                  </a:lnTo>
                  <a:lnTo>
                    <a:pt x="135755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38715" y="1908902"/>
              <a:ext cx="1818005" cy="195580"/>
            </a:xfrm>
            <a:custGeom>
              <a:avLst/>
              <a:gdLst/>
              <a:ahLst/>
              <a:cxnLst/>
              <a:rect l="l" t="t" r="r" b="b"/>
              <a:pathLst>
                <a:path w="1818004" h="195580">
                  <a:moveTo>
                    <a:pt x="1817659" y="0"/>
                  </a:moveTo>
                  <a:lnTo>
                    <a:pt x="0" y="0"/>
                  </a:lnTo>
                  <a:lnTo>
                    <a:pt x="0" y="195282"/>
                  </a:lnTo>
                  <a:lnTo>
                    <a:pt x="1817659" y="195282"/>
                  </a:lnTo>
                  <a:lnTo>
                    <a:pt x="1817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781157" y="2494752"/>
            <a:ext cx="3175635" cy="197485"/>
            <a:chOff x="4781157" y="2494752"/>
            <a:chExt cx="3175635" cy="197485"/>
          </a:xfrm>
        </p:grpSpPr>
        <p:sp>
          <p:nvSpPr>
            <p:cNvPr id="10" name="object 10" descr=""/>
            <p:cNvSpPr/>
            <p:nvPr/>
          </p:nvSpPr>
          <p:spPr>
            <a:xfrm>
              <a:off x="4781157" y="2494752"/>
              <a:ext cx="1357630" cy="197485"/>
            </a:xfrm>
            <a:custGeom>
              <a:avLst/>
              <a:gdLst/>
              <a:ahLst/>
              <a:cxnLst/>
              <a:rect l="l" t="t" r="r" b="b"/>
              <a:pathLst>
                <a:path w="1357629" h="197485">
                  <a:moveTo>
                    <a:pt x="1357556" y="0"/>
                  </a:moveTo>
                  <a:lnTo>
                    <a:pt x="0" y="0"/>
                  </a:lnTo>
                  <a:lnTo>
                    <a:pt x="0" y="196883"/>
                  </a:lnTo>
                  <a:lnTo>
                    <a:pt x="1357556" y="196883"/>
                  </a:lnTo>
                  <a:lnTo>
                    <a:pt x="135755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38715" y="2494752"/>
              <a:ext cx="1818005" cy="197485"/>
            </a:xfrm>
            <a:custGeom>
              <a:avLst/>
              <a:gdLst/>
              <a:ahLst/>
              <a:cxnLst/>
              <a:rect l="l" t="t" r="r" b="b"/>
              <a:pathLst>
                <a:path w="1818004" h="197485">
                  <a:moveTo>
                    <a:pt x="1817659" y="0"/>
                  </a:moveTo>
                  <a:lnTo>
                    <a:pt x="0" y="0"/>
                  </a:lnTo>
                  <a:lnTo>
                    <a:pt x="0" y="196883"/>
                  </a:lnTo>
                  <a:lnTo>
                    <a:pt x="1817659" y="196883"/>
                  </a:lnTo>
                  <a:lnTo>
                    <a:pt x="1817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173335" y="1011852"/>
          <a:ext cx="6873875" cy="364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1375"/>
                <a:gridCol w="271780"/>
                <a:gridCol w="1210945"/>
                <a:gridCol w="1357629"/>
                <a:gridCol w="1818004"/>
              </a:tblGrid>
              <a:tr h="2933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28575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(N=321)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T w="28575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Inorganic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Nitrate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(N=319)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R w="28575">
                      <a:solidFill>
                        <a:srgbClr val="808080"/>
                      </a:solidFill>
                      <a:prstDash val="solid"/>
                    </a:lnR>
                    <a:lnT w="28575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gridSpan="2"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route,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414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Femoral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414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6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Radial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276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297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4945">
                <a:tc gridSpan="3">
                  <a:txBody>
                    <a:bodyPr/>
                    <a:lstStyle/>
                    <a:p>
                      <a:pPr marL="72390">
                        <a:lnSpc>
                          <a:spcPts val="129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Contrast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(mL),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SD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181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169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194945">
                <a:tc gridSpan="3">
                  <a:txBody>
                    <a:bodyPr/>
                    <a:lstStyle/>
                    <a:p>
                      <a:pPr marL="72390">
                        <a:lnSpc>
                          <a:spcPts val="1295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Radiation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(mGy),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0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SD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390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315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94945">
                <a:tc gridSpan="3">
                  <a:txBody>
                    <a:bodyPr/>
                    <a:lstStyle/>
                    <a:p>
                      <a:pPr marL="72390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Radiation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(mGy^2),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0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 b="1">
                          <a:latin typeface="Calibri"/>
                          <a:cs typeface="Calibri"/>
                        </a:rPr>
                        <a:t>SD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2,176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3,741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1,732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2,077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4945">
                <a:tc gridSpan="3">
                  <a:txBody>
                    <a:bodyPr/>
                    <a:lstStyle/>
                    <a:p>
                      <a:pPr marL="72390">
                        <a:lnSpc>
                          <a:spcPts val="129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Syntax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Score,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b="1"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0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SD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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Outcome,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ts val="126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Medical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128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(39.9)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137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(42.9)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ts val="127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PCI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160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(49.8)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147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(46.1)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ts val="126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Surgery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(10.3)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(10.9)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Vessel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Treated,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ts val="12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LMS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(1.6)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ts val="125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LAD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66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ts val="126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LCx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ts val="127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RCA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Intravascular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Imaging,</a:t>
                      </a:r>
                      <a:r>
                        <a:rPr dirty="0" sz="11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ts val="1260"/>
                        </a:lnSpc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IVUS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4775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ts val="12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OCT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08915"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Adjunctive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Techniques,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80808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ts val="125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Rotational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Atherectomy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R w="28575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0489">
                    <a:lnL w="28575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80808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ts val="126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IVL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1270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R w="28575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4746722" y="1663129"/>
            <a:ext cx="3178175" cy="308610"/>
            <a:chOff x="4746722" y="1663129"/>
            <a:chExt cx="3178175" cy="308610"/>
          </a:xfrm>
        </p:grpSpPr>
        <p:sp>
          <p:nvSpPr>
            <p:cNvPr id="14" name="object 14" descr=""/>
            <p:cNvSpPr/>
            <p:nvPr/>
          </p:nvSpPr>
          <p:spPr>
            <a:xfrm>
              <a:off x="4759422" y="1675829"/>
              <a:ext cx="3152775" cy="283210"/>
            </a:xfrm>
            <a:custGeom>
              <a:avLst/>
              <a:gdLst/>
              <a:ahLst/>
              <a:cxnLst/>
              <a:rect l="l" t="t" r="r" b="b"/>
              <a:pathLst>
                <a:path w="3152775" h="283210">
                  <a:moveTo>
                    <a:pt x="1576105" y="0"/>
                  </a:moveTo>
                  <a:lnTo>
                    <a:pt x="1497441" y="172"/>
                  </a:lnTo>
                  <a:lnTo>
                    <a:pt x="1419776" y="686"/>
                  </a:lnTo>
                  <a:lnTo>
                    <a:pt x="1343200" y="1532"/>
                  </a:lnTo>
                  <a:lnTo>
                    <a:pt x="1267802" y="2702"/>
                  </a:lnTo>
                  <a:lnTo>
                    <a:pt x="1193674" y="4188"/>
                  </a:lnTo>
                  <a:lnTo>
                    <a:pt x="1120905" y="5983"/>
                  </a:lnTo>
                  <a:lnTo>
                    <a:pt x="1049586" y="8077"/>
                  </a:lnTo>
                  <a:lnTo>
                    <a:pt x="979807" y="10463"/>
                  </a:lnTo>
                  <a:lnTo>
                    <a:pt x="911659" y="13133"/>
                  </a:lnTo>
                  <a:lnTo>
                    <a:pt x="845231" y="16079"/>
                  </a:lnTo>
                  <a:lnTo>
                    <a:pt x="780614" y="19293"/>
                  </a:lnTo>
                  <a:lnTo>
                    <a:pt x="717899" y="22766"/>
                  </a:lnTo>
                  <a:lnTo>
                    <a:pt x="657175" y="26490"/>
                  </a:lnTo>
                  <a:lnTo>
                    <a:pt x="598534" y="30458"/>
                  </a:lnTo>
                  <a:lnTo>
                    <a:pt x="542064" y="34661"/>
                  </a:lnTo>
                  <a:lnTo>
                    <a:pt x="487857" y="39091"/>
                  </a:lnTo>
                  <a:lnTo>
                    <a:pt x="436003" y="43740"/>
                  </a:lnTo>
                  <a:lnTo>
                    <a:pt x="386592" y="48600"/>
                  </a:lnTo>
                  <a:lnTo>
                    <a:pt x="339714" y="53663"/>
                  </a:lnTo>
                  <a:lnTo>
                    <a:pt x="295460" y="58921"/>
                  </a:lnTo>
                  <a:lnTo>
                    <a:pt x="253920" y="64366"/>
                  </a:lnTo>
                  <a:lnTo>
                    <a:pt x="215184" y="69989"/>
                  </a:lnTo>
                  <a:lnTo>
                    <a:pt x="146487" y="81738"/>
                  </a:lnTo>
                  <a:lnTo>
                    <a:pt x="90090" y="94104"/>
                  </a:lnTo>
                  <a:lnTo>
                    <a:pt x="46717" y="107023"/>
                  </a:lnTo>
                  <a:lnTo>
                    <a:pt x="7655" y="127295"/>
                  </a:lnTo>
                  <a:lnTo>
                    <a:pt x="0" y="141311"/>
                  </a:lnTo>
                  <a:lnTo>
                    <a:pt x="1928" y="148364"/>
                  </a:lnTo>
                  <a:lnTo>
                    <a:pt x="46717" y="175600"/>
                  </a:lnTo>
                  <a:lnTo>
                    <a:pt x="90090" y="188519"/>
                  </a:lnTo>
                  <a:lnTo>
                    <a:pt x="146487" y="200885"/>
                  </a:lnTo>
                  <a:lnTo>
                    <a:pt x="215184" y="212635"/>
                  </a:lnTo>
                  <a:lnTo>
                    <a:pt x="253920" y="218258"/>
                  </a:lnTo>
                  <a:lnTo>
                    <a:pt x="295460" y="223702"/>
                  </a:lnTo>
                  <a:lnTo>
                    <a:pt x="339714" y="228960"/>
                  </a:lnTo>
                  <a:lnTo>
                    <a:pt x="386592" y="234023"/>
                  </a:lnTo>
                  <a:lnTo>
                    <a:pt x="436003" y="238883"/>
                  </a:lnTo>
                  <a:lnTo>
                    <a:pt x="487857" y="243532"/>
                  </a:lnTo>
                  <a:lnTo>
                    <a:pt x="542064" y="247962"/>
                  </a:lnTo>
                  <a:lnTo>
                    <a:pt x="598534" y="252166"/>
                  </a:lnTo>
                  <a:lnTo>
                    <a:pt x="657175" y="256133"/>
                  </a:lnTo>
                  <a:lnTo>
                    <a:pt x="717899" y="259858"/>
                  </a:lnTo>
                  <a:lnTo>
                    <a:pt x="780614" y="263331"/>
                  </a:lnTo>
                  <a:lnTo>
                    <a:pt x="845231" y="266544"/>
                  </a:lnTo>
                  <a:lnTo>
                    <a:pt x="911659" y="269490"/>
                  </a:lnTo>
                  <a:lnTo>
                    <a:pt x="979807" y="272160"/>
                  </a:lnTo>
                  <a:lnTo>
                    <a:pt x="1049586" y="274547"/>
                  </a:lnTo>
                  <a:lnTo>
                    <a:pt x="1120905" y="276641"/>
                  </a:lnTo>
                  <a:lnTo>
                    <a:pt x="1193674" y="278435"/>
                  </a:lnTo>
                  <a:lnTo>
                    <a:pt x="1267802" y="279922"/>
                  </a:lnTo>
                  <a:lnTo>
                    <a:pt x="1343200" y="281092"/>
                  </a:lnTo>
                  <a:lnTo>
                    <a:pt x="1419776" y="281938"/>
                  </a:lnTo>
                  <a:lnTo>
                    <a:pt x="1497441" y="282451"/>
                  </a:lnTo>
                  <a:lnTo>
                    <a:pt x="1576105" y="282624"/>
                  </a:lnTo>
                  <a:lnTo>
                    <a:pt x="1654769" y="282451"/>
                  </a:lnTo>
                  <a:lnTo>
                    <a:pt x="1732434" y="281938"/>
                  </a:lnTo>
                  <a:lnTo>
                    <a:pt x="1809010" y="281092"/>
                  </a:lnTo>
                  <a:lnTo>
                    <a:pt x="1884408" y="279922"/>
                  </a:lnTo>
                  <a:lnTo>
                    <a:pt x="1958536" y="278435"/>
                  </a:lnTo>
                  <a:lnTo>
                    <a:pt x="2031305" y="276641"/>
                  </a:lnTo>
                  <a:lnTo>
                    <a:pt x="2102624" y="274547"/>
                  </a:lnTo>
                  <a:lnTo>
                    <a:pt x="2172402" y="272160"/>
                  </a:lnTo>
                  <a:lnTo>
                    <a:pt x="2240551" y="269490"/>
                  </a:lnTo>
                  <a:lnTo>
                    <a:pt x="2306978" y="266544"/>
                  </a:lnTo>
                  <a:lnTo>
                    <a:pt x="2371595" y="263331"/>
                  </a:lnTo>
                  <a:lnTo>
                    <a:pt x="2434310" y="259858"/>
                  </a:lnTo>
                  <a:lnTo>
                    <a:pt x="2495034" y="256133"/>
                  </a:lnTo>
                  <a:lnTo>
                    <a:pt x="2553676" y="252166"/>
                  </a:lnTo>
                  <a:lnTo>
                    <a:pt x="2610145" y="247962"/>
                  </a:lnTo>
                  <a:lnTo>
                    <a:pt x="2664352" y="243532"/>
                  </a:lnTo>
                  <a:lnTo>
                    <a:pt x="2716206" y="238883"/>
                  </a:lnTo>
                  <a:lnTo>
                    <a:pt x="2765617" y="234023"/>
                  </a:lnTo>
                  <a:lnTo>
                    <a:pt x="2812495" y="228960"/>
                  </a:lnTo>
                  <a:lnTo>
                    <a:pt x="2856749" y="223702"/>
                  </a:lnTo>
                  <a:lnTo>
                    <a:pt x="2898289" y="218258"/>
                  </a:lnTo>
                  <a:lnTo>
                    <a:pt x="2937025" y="212635"/>
                  </a:lnTo>
                  <a:lnTo>
                    <a:pt x="3005722" y="200885"/>
                  </a:lnTo>
                  <a:lnTo>
                    <a:pt x="3062119" y="188519"/>
                  </a:lnTo>
                  <a:lnTo>
                    <a:pt x="3105492" y="175600"/>
                  </a:lnTo>
                  <a:lnTo>
                    <a:pt x="3144554" y="155328"/>
                  </a:lnTo>
                  <a:lnTo>
                    <a:pt x="3152209" y="141311"/>
                  </a:lnTo>
                  <a:lnTo>
                    <a:pt x="3150280" y="134258"/>
                  </a:lnTo>
                  <a:lnTo>
                    <a:pt x="3105492" y="107023"/>
                  </a:lnTo>
                  <a:lnTo>
                    <a:pt x="3062119" y="94104"/>
                  </a:lnTo>
                  <a:lnTo>
                    <a:pt x="3005722" y="81738"/>
                  </a:lnTo>
                  <a:lnTo>
                    <a:pt x="2937025" y="69989"/>
                  </a:lnTo>
                  <a:lnTo>
                    <a:pt x="2898289" y="64366"/>
                  </a:lnTo>
                  <a:lnTo>
                    <a:pt x="2856749" y="58921"/>
                  </a:lnTo>
                  <a:lnTo>
                    <a:pt x="2812495" y="53663"/>
                  </a:lnTo>
                  <a:lnTo>
                    <a:pt x="2765617" y="48600"/>
                  </a:lnTo>
                  <a:lnTo>
                    <a:pt x="2716206" y="43740"/>
                  </a:lnTo>
                  <a:lnTo>
                    <a:pt x="2664352" y="39091"/>
                  </a:lnTo>
                  <a:lnTo>
                    <a:pt x="2610145" y="34661"/>
                  </a:lnTo>
                  <a:lnTo>
                    <a:pt x="2553676" y="30458"/>
                  </a:lnTo>
                  <a:lnTo>
                    <a:pt x="2495034" y="26490"/>
                  </a:lnTo>
                  <a:lnTo>
                    <a:pt x="2434310" y="22766"/>
                  </a:lnTo>
                  <a:lnTo>
                    <a:pt x="2371595" y="19293"/>
                  </a:lnTo>
                  <a:lnTo>
                    <a:pt x="2306978" y="16079"/>
                  </a:lnTo>
                  <a:lnTo>
                    <a:pt x="2240551" y="13133"/>
                  </a:lnTo>
                  <a:lnTo>
                    <a:pt x="2172402" y="10463"/>
                  </a:lnTo>
                  <a:lnTo>
                    <a:pt x="2102624" y="8077"/>
                  </a:lnTo>
                  <a:lnTo>
                    <a:pt x="2031305" y="5983"/>
                  </a:lnTo>
                  <a:lnTo>
                    <a:pt x="1958536" y="4188"/>
                  </a:lnTo>
                  <a:lnTo>
                    <a:pt x="1884408" y="2702"/>
                  </a:lnTo>
                  <a:lnTo>
                    <a:pt x="1809010" y="1532"/>
                  </a:lnTo>
                  <a:lnTo>
                    <a:pt x="1732434" y="686"/>
                  </a:lnTo>
                  <a:lnTo>
                    <a:pt x="1654769" y="172"/>
                  </a:lnTo>
                  <a:lnTo>
                    <a:pt x="1576105" y="0"/>
                  </a:lnTo>
                  <a:close/>
                </a:path>
              </a:pathLst>
            </a:custGeom>
            <a:solidFill>
              <a:srgbClr val="FFFF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759422" y="1675829"/>
              <a:ext cx="3152775" cy="283210"/>
            </a:xfrm>
            <a:custGeom>
              <a:avLst/>
              <a:gdLst/>
              <a:ahLst/>
              <a:cxnLst/>
              <a:rect l="l" t="t" r="r" b="b"/>
              <a:pathLst>
                <a:path w="3152775" h="283210">
                  <a:moveTo>
                    <a:pt x="0" y="141312"/>
                  </a:moveTo>
                  <a:lnTo>
                    <a:pt x="30139" y="113669"/>
                  </a:lnTo>
                  <a:lnTo>
                    <a:pt x="66730" y="100499"/>
                  </a:lnTo>
                  <a:lnTo>
                    <a:pt x="116706" y="87848"/>
                  </a:lnTo>
                  <a:lnTo>
                    <a:pt x="179343" y="75782"/>
                  </a:lnTo>
                  <a:lnTo>
                    <a:pt x="253920" y="64366"/>
                  </a:lnTo>
                  <a:lnTo>
                    <a:pt x="295460" y="58921"/>
                  </a:lnTo>
                  <a:lnTo>
                    <a:pt x="339714" y="53663"/>
                  </a:lnTo>
                  <a:lnTo>
                    <a:pt x="386591" y="48600"/>
                  </a:lnTo>
                  <a:lnTo>
                    <a:pt x="436003" y="43740"/>
                  </a:lnTo>
                  <a:lnTo>
                    <a:pt x="487857" y="39091"/>
                  </a:lnTo>
                  <a:lnTo>
                    <a:pt x="542064" y="34661"/>
                  </a:lnTo>
                  <a:lnTo>
                    <a:pt x="598533" y="30458"/>
                  </a:lnTo>
                  <a:lnTo>
                    <a:pt x="657175" y="26490"/>
                  </a:lnTo>
                  <a:lnTo>
                    <a:pt x="717899" y="22766"/>
                  </a:lnTo>
                  <a:lnTo>
                    <a:pt x="780614" y="19293"/>
                  </a:lnTo>
                  <a:lnTo>
                    <a:pt x="845231" y="16079"/>
                  </a:lnTo>
                  <a:lnTo>
                    <a:pt x="911658" y="13133"/>
                  </a:lnTo>
                  <a:lnTo>
                    <a:pt x="979807" y="10463"/>
                  </a:lnTo>
                  <a:lnTo>
                    <a:pt x="1049586" y="8077"/>
                  </a:lnTo>
                  <a:lnTo>
                    <a:pt x="1120905" y="5983"/>
                  </a:lnTo>
                  <a:lnTo>
                    <a:pt x="1193673" y="4188"/>
                  </a:lnTo>
                  <a:lnTo>
                    <a:pt x="1267802" y="2702"/>
                  </a:lnTo>
                  <a:lnTo>
                    <a:pt x="1343199" y="1532"/>
                  </a:lnTo>
                  <a:lnTo>
                    <a:pt x="1419776" y="686"/>
                  </a:lnTo>
                  <a:lnTo>
                    <a:pt x="1497441" y="172"/>
                  </a:lnTo>
                  <a:lnTo>
                    <a:pt x="1576105" y="0"/>
                  </a:lnTo>
                  <a:lnTo>
                    <a:pt x="1654768" y="172"/>
                  </a:lnTo>
                  <a:lnTo>
                    <a:pt x="1732433" y="686"/>
                  </a:lnTo>
                  <a:lnTo>
                    <a:pt x="1809010" y="1532"/>
                  </a:lnTo>
                  <a:lnTo>
                    <a:pt x="1884407" y="2702"/>
                  </a:lnTo>
                  <a:lnTo>
                    <a:pt x="1958536" y="4188"/>
                  </a:lnTo>
                  <a:lnTo>
                    <a:pt x="2031305" y="5983"/>
                  </a:lnTo>
                  <a:lnTo>
                    <a:pt x="2102624" y="8077"/>
                  </a:lnTo>
                  <a:lnTo>
                    <a:pt x="2172402" y="10463"/>
                  </a:lnTo>
                  <a:lnTo>
                    <a:pt x="2240551" y="13133"/>
                  </a:lnTo>
                  <a:lnTo>
                    <a:pt x="2306978" y="16079"/>
                  </a:lnTo>
                  <a:lnTo>
                    <a:pt x="2371595" y="19293"/>
                  </a:lnTo>
                  <a:lnTo>
                    <a:pt x="2434310" y="22766"/>
                  </a:lnTo>
                  <a:lnTo>
                    <a:pt x="2495034" y="26490"/>
                  </a:lnTo>
                  <a:lnTo>
                    <a:pt x="2553676" y="30458"/>
                  </a:lnTo>
                  <a:lnTo>
                    <a:pt x="2610145" y="34661"/>
                  </a:lnTo>
                  <a:lnTo>
                    <a:pt x="2664352" y="39091"/>
                  </a:lnTo>
                  <a:lnTo>
                    <a:pt x="2716207" y="43740"/>
                  </a:lnTo>
                  <a:lnTo>
                    <a:pt x="2765618" y="48600"/>
                  </a:lnTo>
                  <a:lnTo>
                    <a:pt x="2812495" y="53663"/>
                  </a:lnTo>
                  <a:lnTo>
                    <a:pt x="2856749" y="58921"/>
                  </a:lnTo>
                  <a:lnTo>
                    <a:pt x="2898289" y="64366"/>
                  </a:lnTo>
                  <a:lnTo>
                    <a:pt x="2937025" y="69989"/>
                  </a:lnTo>
                  <a:lnTo>
                    <a:pt x="3005722" y="81738"/>
                  </a:lnTo>
                  <a:lnTo>
                    <a:pt x="3062119" y="94104"/>
                  </a:lnTo>
                  <a:lnTo>
                    <a:pt x="3105493" y="107023"/>
                  </a:lnTo>
                  <a:lnTo>
                    <a:pt x="3144554" y="127295"/>
                  </a:lnTo>
                  <a:lnTo>
                    <a:pt x="3152210" y="141312"/>
                  </a:lnTo>
                  <a:lnTo>
                    <a:pt x="3150281" y="148364"/>
                  </a:lnTo>
                  <a:lnTo>
                    <a:pt x="3105493" y="175600"/>
                  </a:lnTo>
                  <a:lnTo>
                    <a:pt x="3062119" y="188519"/>
                  </a:lnTo>
                  <a:lnTo>
                    <a:pt x="3005722" y="200885"/>
                  </a:lnTo>
                  <a:lnTo>
                    <a:pt x="2937025" y="212634"/>
                  </a:lnTo>
                  <a:lnTo>
                    <a:pt x="2898289" y="218257"/>
                  </a:lnTo>
                  <a:lnTo>
                    <a:pt x="2856749" y="223702"/>
                  </a:lnTo>
                  <a:lnTo>
                    <a:pt x="2812495" y="228960"/>
                  </a:lnTo>
                  <a:lnTo>
                    <a:pt x="2765618" y="234023"/>
                  </a:lnTo>
                  <a:lnTo>
                    <a:pt x="2716207" y="238883"/>
                  </a:lnTo>
                  <a:lnTo>
                    <a:pt x="2664352" y="243532"/>
                  </a:lnTo>
                  <a:lnTo>
                    <a:pt x="2610145" y="247962"/>
                  </a:lnTo>
                  <a:lnTo>
                    <a:pt x="2553676" y="252165"/>
                  </a:lnTo>
                  <a:lnTo>
                    <a:pt x="2495034" y="256133"/>
                  </a:lnTo>
                  <a:lnTo>
                    <a:pt x="2434310" y="259857"/>
                  </a:lnTo>
                  <a:lnTo>
                    <a:pt x="2371595" y="263330"/>
                  </a:lnTo>
                  <a:lnTo>
                    <a:pt x="2306978" y="266544"/>
                  </a:lnTo>
                  <a:lnTo>
                    <a:pt x="2240551" y="269490"/>
                  </a:lnTo>
                  <a:lnTo>
                    <a:pt x="2172402" y="272160"/>
                  </a:lnTo>
                  <a:lnTo>
                    <a:pt x="2102624" y="274546"/>
                  </a:lnTo>
                  <a:lnTo>
                    <a:pt x="2031305" y="276640"/>
                  </a:lnTo>
                  <a:lnTo>
                    <a:pt x="1958536" y="278435"/>
                  </a:lnTo>
                  <a:lnTo>
                    <a:pt x="1884407" y="279921"/>
                  </a:lnTo>
                  <a:lnTo>
                    <a:pt x="1809010" y="281091"/>
                  </a:lnTo>
                  <a:lnTo>
                    <a:pt x="1732433" y="281937"/>
                  </a:lnTo>
                  <a:lnTo>
                    <a:pt x="1654768" y="282451"/>
                  </a:lnTo>
                  <a:lnTo>
                    <a:pt x="1576105" y="282624"/>
                  </a:lnTo>
                  <a:lnTo>
                    <a:pt x="1497441" y="282451"/>
                  </a:lnTo>
                  <a:lnTo>
                    <a:pt x="1419776" y="281937"/>
                  </a:lnTo>
                  <a:lnTo>
                    <a:pt x="1343199" y="281091"/>
                  </a:lnTo>
                  <a:lnTo>
                    <a:pt x="1267802" y="279921"/>
                  </a:lnTo>
                  <a:lnTo>
                    <a:pt x="1193673" y="278435"/>
                  </a:lnTo>
                  <a:lnTo>
                    <a:pt x="1120905" y="276640"/>
                  </a:lnTo>
                  <a:lnTo>
                    <a:pt x="1049586" y="274546"/>
                  </a:lnTo>
                  <a:lnTo>
                    <a:pt x="979807" y="272160"/>
                  </a:lnTo>
                  <a:lnTo>
                    <a:pt x="911658" y="269490"/>
                  </a:lnTo>
                  <a:lnTo>
                    <a:pt x="845231" y="266544"/>
                  </a:lnTo>
                  <a:lnTo>
                    <a:pt x="780614" y="263330"/>
                  </a:lnTo>
                  <a:lnTo>
                    <a:pt x="717899" y="259857"/>
                  </a:lnTo>
                  <a:lnTo>
                    <a:pt x="657175" y="256133"/>
                  </a:lnTo>
                  <a:lnTo>
                    <a:pt x="598533" y="252165"/>
                  </a:lnTo>
                  <a:lnTo>
                    <a:pt x="542064" y="247962"/>
                  </a:lnTo>
                  <a:lnTo>
                    <a:pt x="487857" y="243532"/>
                  </a:lnTo>
                  <a:lnTo>
                    <a:pt x="436003" y="238883"/>
                  </a:lnTo>
                  <a:lnTo>
                    <a:pt x="386591" y="234023"/>
                  </a:lnTo>
                  <a:lnTo>
                    <a:pt x="339714" y="228960"/>
                  </a:lnTo>
                  <a:lnTo>
                    <a:pt x="295460" y="223702"/>
                  </a:lnTo>
                  <a:lnTo>
                    <a:pt x="253920" y="218257"/>
                  </a:lnTo>
                  <a:lnTo>
                    <a:pt x="215184" y="212634"/>
                  </a:lnTo>
                  <a:lnTo>
                    <a:pt x="146487" y="200885"/>
                  </a:lnTo>
                  <a:lnTo>
                    <a:pt x="90090" y="188519"/>
                  </a:lnTo>
                  <a:lnTo>
                    <a:pt x="46717" y="175600"/>
                  </a:lnTo>
                  <a:lnTo>
                    <a:pt x="7655" y="155328"/>
                  </a:lnTo>
                  <a:lnTo>
                    <a:pt x="0" y="141312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4775323" y="2457673"/>
            <a:ext cx="3194050" cy="271145"/>
            <a:chOff x="4775323" y="2457673"/>
            <a:chExt cx="3194050" cy="271145"/>
          </a:xfrm>
        </p:grpSpPr>
        <p:sp>
          <p:nvSpPr>
            <p:cNvPr id="17" name="object 17" descr=""/>
            <p:cNvSpPr/>
            <p:nvPr/>
          </p:nvSpPr>
          <p:spPr>
            <a:xfrm>
              <a:off x="4788023" y="2470373"/>
              <a:ext cx="3168650" cy="245745"/>
            </a:xfrm>
            <a:custGeom>
              <a:avLst/>
              <a:gdLst/>
              <a:ahLst/>
              <a:cxnLst/>
              <a:rect l="l" t="t" r="r" b="b"/>
              <a:pathLst>
                <a:path w="3168650" h="245744">
                  <a:moveTo>
                    <a:pt x="1584175" y="0"/>
                  </a:moveTo>
                  <a:lnTo>
                    <a:pt x="1505108" y="150"/>
                  </a:lnTo>
                  <a:lnTo>
                    <a:pt x="1427045" y="595"/>
                  </a:lnTo>
                  <a:lnTo>
                    <a:pt x="1350077" y="1330"/>
                  </a:lnTo>
                  <a:lnTo>
                    <a:pt x="1274293" y="2346"/>
                  </a:lnTo>
                  <a:lnTo>
                    <a:pt x="1199785" y="3636"/>
                  </a:lnTo>
                  <a:lnTo>
                    <a:pt x="1126644" y="5194"/>
                  </a:lnTo>
                  <a:lnTo>
                    <a:pt x="1054960" y="7013"/>
                  </a:lnTo>
                  <a:lnTo>
                    <a:pt x="984824" y="9085"/>
                  </a:lnTo>
                  <a:lnTo>
                    <a:pt x="916326" y="11403"/>
                  </a:lnTo>
                  <a:lnTo>
                    <a:pt x="849559" y="13961"/>
                  </a:lnTo>
                  <a:lnTo>
                    <a:pt x="784611" y="16751"/>
                  </a:lnTo>
                  <a:lnTo>
                    <a:pt x="721575" y="19767"/>
                  </a:lnTo>
                  <a:lnTo>
                    <a:pt x="660540" y="23001"/>
                  </a:lnTo>
                  <a:lnTo>
                    <a:pt x="601598" y="26446"/>
                  </a:lnTo>
                  <a:lnTo>
                    <a:pt x="544839" y="30095"/>
                  </a:lnTo>
                  <a:lnTo>
                    <a:pt x="490355" y="33942"/>
                  </a:lnTo>
                  <a:lnTo>
                    <a:pt x="438235" y="37978"/>
                  </a:lnTo>
                  <a:lnTo>
                    <a:pt x="388571" y="42198"/>
                  </a:lnTo>
                  <a:lnTo>
                    <a:pt x="341453" y="46594"/>
                  </a:lnTo>
                  <a:lnTo>
                    <a:pt x="296973" y="51159"/>
                  </a:lnTo>
                  <a:lnTo>
                    <a:pt x="255220" y="55887"/>
                  </a:lnTo>
                  <a:lnTo>
                    <a:pt x="216286" y="60769"/>
                  </a:lnTo>
                  <a:lnTo>
                    <a:pt x="147237" y="70970"/>
                  </a:lnTo>
                  <a:lnTo>
                    <a:pt x="90551" y="81708"/>
                  </a:lnTo>
                  <a:lnTo>
                    <a:pt x="46956" y="92924"/>
                  </a:lnTo>
                  <a:lnTo>
                    <a:pt x="7694" y="110526"/>
                  </a:lnTo>
                  <a:lnTo>
                    <a:pt x="0" y="122695"/>
                  </a:lnTo>
                  <a:lnTo>
                    <a:pt x="1938" y="128819"/>
                  </a:lnTo>
                  <a:lnTo>
                    <a:pt x="46956" y="152467"/>
                  </a:lnTo>
                  <a:lnTo>
                    <a:pt x="90551" y="163684"/>
                  </a:lnTo>
                  <a:lnTo>
                    <a:pt x="147237" y="174421"/>
                  </a:lnTo>
                  <a:lnTo>
                    <a:pt x="216286" y="184623"/>
                  </a:lnTo>
                  <a:lnTo>
                    <a:pt x="255220" y="189505"/>
                  </a:lnTo>
                  <a:lnTo>
                    <a:pt x="296973" y="194232"/>
                  </a:lnTo>
                  <a:lnTo>
                    <a:pt x="341453" y="198797"/>
                  </a:lnTo>
                  <a:lnTo>
                    <a:pt x="388571" y="203193"/>
                  </a:lnTo>
                  <a:lnTo>
                    <a:pt x="438235" y="207413"/>
                  </a:lnTo>
                  <a:lnTo>
                    <a:pt x="490355" y="211450"/>
                  </a:lnTo>
                  <a:lnTo>
                    <a:pt x="544839" y="215296"/>
                  </a:lnTo>
                  <a:lnTo>
                    <a:pt x="601598" y="218946"/>
                  </a:lnTo>
                  <a:lnTo>
                    <a:pt x="660540" y="222391"/>
                  </a:lnTo>
                  <a:lnTo>
                    <a:pt x="721575" y="225624"/>
                  </a:lnTo>
                  <a:lnTo>
                    <a:pt x="784611" y="228640"/>
                  </a:lnTo>
                  <a:lnTo>
                    <a:pt x="849559" y="231430"/>
                  </a:lnTo>
                  <a:lnTo>
                    <a:pt x="916326" y="233988"/>
                  </a:lnTo>
                  <a:lnTo>
                    <a:pt x="984824" y="236306"/>
                  </a:lnTo>
                  <a:lnTo>
                    <a:pt x="1054960" y="238378"/>
                  </a:lnTo>
                  <a:lnTo>
                    <a:pt x="1126644" y="240197"/>
                  </a:lnTo>
                  <a:lnTo>
                    <a:pt x="1199785" y="241755"/>
                  </a:lnTo>
                  <a:lnTo>
                    <a:pt x="1274293" y="243045"/>
                  </a:lnTo>
                  <a:lnTo>
                    <a:pt x="1350077" y="244061"/>
                  </a:lnTo>
                  <a:lnTo>
                    <a:pt x="1427045" y="244795"/>
                  </a:lnTo>
                  <a:lnTo>
                    <a:pt x="1505108" y="245241"/>
                  </a:lnTo>
                  <a:lnTo>
                    <a:pt x="1584175" y="245391"/>
                  </a:lnTo>
                  <a:lnTo>
                    <a:pt x="1663241" y="245241"/>
                  </a:lnTo>
                  <a:lnTo>
                    <a:pt x="1741304" y="244795"/>
                  </a:lnTo>
                  <a:lnTo>
                    <a:pt x="1818272" y="244061"/>
                  </a:lnTo>
                  <a:lnTo>
                    <a:pt x="1894056" y="243045"/>
                  </a:lnTo>
                  <a:lnTo>
                    <a:pt x="1968564" y="241755"/>
                  </a:lnTo>
                  <a:lnTo>
                    <a:pt x="2041705" y="240197"/>
                  </a:lnTo>
                  <a:lnTo>
                    <a:pt x="2113389" y="238378"/>
                  </a:lnTo>
                  <a:lnTo>
                    <a:pt x="2183526" y="236306"/>
                  </a:lnTo>
                  <a:lnTo>
                    <a:pt x="2252023" y="233988"/>
                  </a:lnTo>
                  <a:lnTo>
                    <a:pt x="2318791" y="231430"/>
                  </a:lnTo>
                  <a:lnTo>
                    <a:pt x="2383738" y="228640"/>
                  </a:lnTo>
                  <a:lnTo>
                    <a:pt x="2446775" y="225624"/>
                  </a:lnTo>
                  <a:lnTo>
                    <a:pt x="2507809" y="222391"/>
                  </a:lnTo>
                  <a:lnTo>
                    <a:pt x="2566751" y="218946"/>
                  </a:lnTo>
                  <a:lnTo>
                    <a:pt x="2623510" y="215296"/>
                  </a:lnTo>
                  <a:lnTo>
                    <a:pt x="2677994" y="211450"/>
                  </a:lnTo>
                  <a:lnTo>
                    <a:pt x="2730114" y="207413"/>
                  </a:lnTo>
                  <a:lnTo>
                    <a:pt x="2779778" y="203193"/>
                  </a:lnTo>
                  <a:lnTo>
                    <a:pt x="2826896" y="198797"/>
                  </a:lnTo>
                  <a:lnTo>
                    <a:pt x="2871377" y="194232"/>
                  </a:lnTo>
                  <a:lnTo>
                    <a:pt x="2913129" y="189505"/>
                  </a:lnTo>
                  <a:lnTo>
                    <a:pt x="2952063" y="184623"/>
                  </a:lnTo>
                  <a:lnTo>
                    <a:pt x="3021113" y="174421"/>
                  </a:lnTo>
                  <a:lnTo>
                    <a:pt x="3077798" y="163684"/>
                  </a:lnTo>
                  <a:lnTo>
                    <a:pt x="3121394" y="152467"/>
                  </a:lnTo>
                  <a:lnTo>
                    <a:pt x="3160655" y="134865"/>
                  </a:lnTo>
                  <a:lnTo>
                    <a:pt x="3168350" y="122695"/>
                  </a:lnTo>
                  <a:lnTo>
                    <a:pt x="3166411" y="116572"/>
                  </a:lnTo>
                  <a:lnTo>
                    <a:pt x="3121394" y="92924"/>
                  </a:lnTo>
                  <a:lnTo>
                    <a:pt x="3077798" y="81708"/>
                  </a:lnTo>
                  <a:lnTo>
                    <a:pt x="3021113" y="70970"/>
                  </a:lnTo>
                  <a:lnTo>
                    <a:pt x="2952063" y="60769"/>
                  </a:lnTo>
                  <a:lnTo>
                    <a:pt x="2913129" y="55887"/>
                  </a:lnTo>
                  <a:lnTo>
                    <a:pt x="2871377" y="51159"/>
                  </a:lnTo>
                  <a:lnTo>
                    <a:pt x="2826896" y="46594"/>
                  </a:lnTo>
                  <a:lnTo>
                    <a:pt x="2779778" y="42198"/>
                  </a:lnTo>
                  <a:lnTo>
                    <a:pt x="2730114" y="37978"/>
                  </a:lnTo>
                  <a:lnTo>
                    <a:pt x="2677994" y="33942"/>
                  </a:lnTo>
                  <a:lnTo>
                    <a:pt x="2623510" y="30095"/>
                  </a:lnTo>
                  <a:lnTo>
                    <a:pt x="2566751" y="26446"/>
                  </a:lnTo>
                  <a:lnTo>
                    <a:pt x="2507809" y="23001"/>
                  </a:lnTo>
                  <a:lnTo>
                    <a:pt x="2446775" y="19767"/>
                  </a:lnTo>
                  <a:lnTo>
                    <a:pt x="2383738" y="16751"/>
                  </a:lnTo>
                  <a:lnTo>
                    <a:pt x="2318791" y="13961"/>
                  </a:lnTo>
                  <a:lnTo>
                    <a:pt x="2252023" y="11403"/>
                  </a:lnTo>
                  <a:lnTo>
                    <a:pt x="2183526" y="9085"/>
                  </a:lnTo>
                  <a:lnTo>
                    <a:pt x="2113389" y="7013"/>
                  </a:lnTo>
                  <a:lnTo>
                    <a:pt x="2041705" y="5194"/>
                  </a:lnTo>
                  <a:lnTo>
                    <a:pt x="1968564" y="3636"/>
                  </a:lnTo>
                  <a:lnTo>
                    <a:pt x="1894056" y="2346"/>
                  </a:lnTo>
                  <a:lnTo>
                    <a:pt x="1818272" y="1330"/>
                  </a:lnTo>
                  <a:lnTo>
                    <a:pt x="1741304" y="595"/>
                  </a:lnTo>
                  <a:lnTo>
                    <a:pt x="1663241" y="150"/>
                  </a:lnTo>
                  <a:lnTo>
                    <a:pt x="1584175" y="0"/>
                  </a:lnTo>
                  <a:close/>
                </a:path>
              </a:pathLst>
            </a:custGeom>
            <a:solidFill>
              <a:srgbClr val="FFFF00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788023" y="2470373"/>
              <a:ext cx="3168650" cy="245745"/>
            </a:xfrm>
            <a:custGeom>
              <a:avLst/>
              <a:gdLst/>
              <a:ahLst/>
              <a:cxnLst/>
              <a:rect l="l" t="t" r="r" b="b"/>
              <a:pathLst>
                <a:path w="3168650" h="245744">
                  <a:moveTo>
                    <a:pt x="0" y="122696"/>
                  </a:moveTo>
                  <a:lnTo>
                    <a:pt x="30294" y="98695"/>
                  </a:lnTo>
                  <a:lnTo>
                    <a:pt x="67072" y="87259"/>
                  </a:lnTo>
                  <a:lnTo>
                    <a:pt x="117303" y="76275"/>
                  </a:lnTo>
                  <a:lnTo>
                    <a:pt x="180261" y="65799"/>
                  </a:lnTo>
                  <a:lnTo>
                    <a:pt x="255220" y="55886"/>
                  </a:lnTo>
                  <a:lnTo>
                    <a:pt x="296973" y="51159"/>
                  </a:lnTo>
                  <a:lnTo>
                    <a:pt x="341453" y="46594"/>
                  </a:lnTo>
                  <a:lnTo>
                    <a:pt x="388571" y="42198"/>
                  </a:lnTo>
                  <a:lnTo>
                    <a:pt x="438235" y="37978"/>
                  </a:lnTo>
                  <a:lnTo>
                    <a:pt x="490355" y="33941"/>
                  </a:lnTo>
                  <a:lnTo>
                    <a:pt x="544840" y="30095"/>
                  </a:lnTo>
                  <a:lnTo>
                    <a:pt x="601598" y="26445"/>
                  </a:lnTo>
                  <a:lnTo>
                    <a:pt x="660540" y="23000"/>
                  </a:lnTo>
                  <a:lnTo>
                    <a:pt x="721575" y="19767"/>
                  </a:lnTo>
                  <a:lnTo>
                    <a:pt x="784611" y="16751"/>
                  </a:lnTo>
                  <a:lnTo>
                    <a:pt x="849559" y="13961"/>
                  </a:lnTo>
                  <a:lnTo>
                    <a:pt x="916327" y="11403"/>
                  </a:lnTo>
                  <a:lnTo>
                    <a:pt x="984824" y="9085"/>
                  </a:lnTo>
                  <a:lnTo>
                    <a:pt x="1054960" y="7013"/>
                  </a:lnTo>
                  <a:lnTo>
                    <a:pt x="1126644" y="5194"/>
                  </a:lnTo>
                  <a:lnTo>
                    <a:pt x="1199786" y="3636"/>
                  </a:lnTo>
                  <a:lnTo>
                    <a:pt x="1274294" y="2346"/>
                  </a:lnTo>
                  <a:lnTo>
                    <a:pt x="1350078" y="1330"/>
                  </a:lnTo>
                  <a:lnTo>
                    <a:pt x="1427046" y="595"/>
                  </a:lnTo>
                  <a:lnTo>
                    <a:pt x="1505109" y="150"/>
                  </a:lnTo>
                  <a:lnTo>
                    <a:pt x="1584176" y="0"/>
                  </a:lnTo>
                  <a:lnTo>
                    <a:pt x="1663242" y="150"/>
                  </a:lnTo>
                  <a:lnTo>
                    <a:pt x="1741305" y="595"/>
                  </a:lnTo>
                  <a:lnTo>
                    <a:pt x="1818273" y="1330"/>
                  </a:lnTo>
                  <a:lnTo>
                    <a:pt x="1894057" y="2346"/>
                  </a:lnTo>
                  <a:lnTo>
                    <a:pt x="1968565" y="3636"/>
                  </a:lnTo>
                  <a:lnTo>
                    <a:pt x="2041706" y="5194"/>
                  </a:lnTo>
                  <a:lnTo>
                    <a:pt x="2113390" y="7013"/>
                  </a:lnTo>
                  <a:lnTo>
                    <a:pt x="2183526" y="9085"/>
                  </a:lnTo>
                  <a:lnTo>
                    <a:pt x="2252023" y="11403"/>
                  </a:lnTo>
                  <a:lnTo>
                    <a:pt x="2318791" y="13961"/>
                  </a:lnTo>
                  <a:lnTo>
                    <a:pt x="2383739" y="16751"/>
                  </a:lnTo>
                  <a:lnTo>
                    <a:pt x="2446775" y="19767"/>
                  </a:lnTo>
                  <a:lnTo>
                    <a:pt x="2507810" y="23000"/>
                  </a:lnTo>
                  <a:lnTo>
                    <a:pt x="2566752" y="26445"/>
                  </a:lnTo>
                  <a:lnTo>
                    <a:pt x="2623510" y="30095"/>
                  </a:lnTo>
                  <a:lnTo>
                    <a:pt x="2677995" y="33941"/>
                  </a:lnTo>
                  <a:lnTo>
                    <a:pt x="2730115" y="37978"/>
                  </a:lnTo>
                  <a:lnTo>
                    <a:pt x="2779779" y="42198"/>
                  </a:lnTo>
                  <a:lnTo>
                    <a:pt x="2826897" y="46594"/>
                  </a:lnTo>
                  <a:lnTo>
                    <a:pt x="2871377" y="51159"/>
                  </a:lnTo>
                  <a:lnTo>
                    <a:pt x="2913130" y="55886"/>
                  </a:lnTo>
                  <a:lnTo>
                    <a:pt x="2952064" y="60768"/>
                  </a:lnTo>
                  <a:lnTo>
                    <a:pt x="3021113" y="70970"/>
                  </a:lnTo>
                  <a:lnTo>
                    <a:pt x="3077799" y="81707"/>
                  </a:lnTo>
                  <a:lnTo>
                    <a:pt x="3121394" y="92924"/>
                  </a:lnTo>
                  <a:lnTo>
                    <a:pt x="3160656" y="110526"/>
                  </a:lnTo>
                  <a:lnTo>
                    <a:pt x="3168351" y="122696"/>
                  </a:lnTo>
                  <a:lnTo>
                    <a:pt x="3166412" y="128819"/>
                  </a:lnTo>
                  <a:lnTo>
                    <a:pt x="3121394" y="152467"/>
                  </a:lnTo>
                  <a:lnTo>
                    <a:pt x="3077799" y="163684"/>
                  </a:lnTo>
                  <a:lnTo>
                    <a:pt x="3021113" y="174421"/>
                  </a:lnTo>
                  <a:lnTo>
                    <a:pt x="2952064" y="184623"/>
                  </a:lnTo>
                  <a:lnTo>
                    <a:pt x="2913130" y="189505"/>
                  </a:lnTo>
                  <a:lnTo>
                    <a:pt x="2871377" y="194232"/>
                  </a:lnTo>
                  <a:lnTo>
                    <a:pt x="2826897" y="198797"/>
                  </a:lnTo>
                  <a:lnTo>
                    <a:pt x="2779779" y="203193"/>
                  </a:lnTo>
                  <a:lnTo>
                    <a:pt x="2730115" y="207413"/>
                  </a:lnTo>
                  <a:lnTo>
                    <a:pt x="2677995" y="211450"/>
                  </a:lnTo>
                  <a:lnTo>
                    <a:pt x="2623510" y="215296"/>
                  </a:lnTo>
                  <a:lnTo>
                    <a:pt x="2566752" y="218946"/>
                  </a:lnTo>
                  <a:lnTo>
                    <a:pt x="2507810" y="222391"/>
                  </a:lnTo>
                  <a:lnTo>
                    <a:pt x="2446775" y="225624"/>
                  </a:lnTo>
                  <a:lnTo>
                    <a:pt x="2383739" y="228640"/>
                  </a:lnTo>
                  <a:lnTo>
                    <a:pt x="2318791" y="231430"/>
                  </a:lnTo>
                  <a:lnTo>
                    <a:pt x="2252023" y="233988"/>
                  </a:lnTo>
                  <a:lnTo>
                    <a:pt x="2183526" y="236306"/>
                  </a:lnTo>
                  <a:lnTo>
                    <a:pt x="2113390" y="238378"/>
                  </a:lnTo>
                  <a:lnTo>
                    <a:pt x="2041706" y="240197"/>
                  </a:lnTo>
                  <a:lnTo>
                    <a:pt x="1968565" y="241755"/>
                  </a:lnTo>
                  <a:lnTo>
                    <a:pt x="1894057" y="243045"/>
                  </a:lnTo>
                  <a:lnTo>
                    <a:pt x="1818273" y="244061"/>
                  </a:lnTo>
                  <a:lnTo>
                    <a:pt x="1741305" y="244796"/>
                  </a:lnTo>
                  <a:lnTo>
                    <a:pt x="1663242" y="245241"/>
                  </a:lnTo>
                  <a:lnTo>
                    <a:pt x="1584176" y="245392"/>
                  </a:lnTo>
                  <a:lnTo>
                    <a:pt x="1505109" y="245241"/>
                  </a:lnTo>
                  <a:lnTo>
                    <a:pt x="1427046" y="244796"/>
                  </a:lnTo>
                  <a:lnTo>
                    <a:pt x="1350078" y="244061"/>
                  </a:lnTo>
                  <a:lnTo>
                    <a:pt x="1274294" y="243045"/>
                  </a:lnTo>
                  <a:lnTo>
                    <a:pt x="1199786" y="241755"/>
                  </a:lnTo>
                  <a:lnTo>
                    <a:pt x="1126644" y="240197"/>
                  </a:lnTo>
                  <a:lnTo>
                    <a:pt x="1054960" y="238378"/>
                  </a:lnTo>
                  <a:lnTo>
                    <a:pt x="984824" y="236306"/>
                  </a:lnTo>
                  <a:lnTo>
                    <a:pt x="916327" y="233988"/>
                  </a:lnTo>
                  <a:lnTo>
                    <a:pt x="849559" y="231430"/>
                  </a:lnTo>
                  <a:lnTo>
                    <a:pt x="784611" y="228640"/>
                  </a:lnTo>
                  <a:lnTo>
                    <a:pt x="721575" y="225624"/>
                  </a:lnTo>
                  <a:lnTo>
                    <a:pt x="660540" y="222391"/>
                  </a:lnTo>
                  <a:lnTo>
                    <a:pt x="601598" y="218946"/>
                  </a:lnTo>
                  <a:lnTo>
                    <a:pt x="544840" y="215296"/>
                  </a:lnTo>
                  <a:lnTo>
                    <a:pt x="490355" y="211450"/>
                  </a:lnTo>
                  <a:lnTo>
                    <a:pt x="438235" y="207413"/>
                  </a:lnTo>
                  <a:lnTo>
                    <a:pt x="388571" y="203193"/>
                  </a:lnTo>
                  <a:lnTo>
                    <a:pt x="341453" y="198797"/>
                  </a:lnTo>
                  <a:lnTo>
                    <a:pt x="296973" y="194232"/>
                  </a:lnTo>
                  <a:lnTo>
                    <a:pt x="255220" y="189505"/>
                  </a:lnTo>
                  <a:lnTo>
                    <a:pt x="216286" y="184623"/>
                  </a:lnTo>
                  <a:lnTo>
                    <a:pt x="147237" y="174421"/>
                  </a:lnTo>
                  <a:lnTo>
                    <a:pt x="90551" y="163684"/>
                  </a:lnTo>
                  <a:lnTo>
                    <a:pt x="46956" y="152467"/>
                  </a:lnTo>
                  <a:lnTo>
                    <a:pt x="7694" y="134865"/>
                  </a:lnTo>
                  <a:lnTo>
                    <a:pt x="0" y="122696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698115">
              <a:lnSpc>
                <a:spcPct val="100000"/>
              </a:lnSpc>
              <a:spcBef>
                <a:spcPts val="100"/>
              </a:spcBef>
            </a:pPr>
            <a:r>
              <a:rPr dirty="0"/>
              <a:t>Mehran</a:t>
            </a:r>
            <a:r>
              <a:rPr dirty="0" spc="-5"/>
              <a:t> </a:t>
            </a:r>
            <a:r>
              <a:rPr dirty="0" spc="-10"/>
              <a:t>Score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222578" y="1178807"/>
          <a:ext cx="6775450" cy="314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190"/>
                <a:gridCol w="1440814"/>
                <a:gridCol w="1531620"/>
                <a:gridCol w="1531620"/>
              </a:tblGrid>
              <a:tr h="7226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(N=321)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Inorganic</a:t>
                      </a:r>
                      <a:r>
                        <a:rPr dirty="0" sz="15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Nitrate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(N=319)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84505"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Mehran</a:t>
                      </a:r>
                      <a:r>
                        <a:rPr dirty="0" sz="15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score,</a:t>
                      </a:r>
                      <a:r>
                        <a:rPr dirty="0" sz="15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5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(SD)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9.74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(3.59)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10.28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(3.44)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845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Mehran</a:t>
                      </a:r>
                      <a:r>
                        <a:rPr dirty="0" sz="15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group,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(%)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Low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(≤5)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(8.10)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(7.84)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Medium</a:t>
                      </a:r>
                      <a:r>
                        <a:rPr dirty="0" sz="15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(6-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10)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183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(57.01)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153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(47.96)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5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(11-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15)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88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(27.41)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112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(35.11)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845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Very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(≥16)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(7.48)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(9.09)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A6A6A6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00546" y="2927158"/>
            <a:ext cx="4315460" cy="949325"/>
          </a:xfrm>
          <a:custGeom>
            <a:avLst/>
            <a:gdLst/>
            <a:ahLst/>
            <a:cxnLst/>
            <a:rect l="l" t="t" r="r" b="b"/>
            <a:pathLst>
              <a:path w="4315460" h="949325">
                <a:moveTo>
                  <a:pt x="4315131" y="0"/>
                </a:moveTo>
                <a:lnTo>
                  <a:pt x="0" y="0"/>
                </a:lnTo>
                <a:lnTo>
                  <a:pt x="0" y="949111"/>
                </a:lnTo>
                <a:lnTo>
                  <a:pt x="4315131" y="949111"/>
                </a:lnTo>
                <a:lnTo>
                  <a:pt x="4315131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038446" y="977085"/>
            <a:ext cx="5743575" cy="3452495"/>
            <a:chOff x="2038446" y="977085"/>
            <a:chExt cx="5743575" cy="3452495"/>
          </a:xfrm>
        </p:grpSpPr>
        <p:sp>
          <p:nvSpPr>
            <p:cNvPr id="4" name="object 4" descr=""/>
            <p:cNvSpPr/>
            <p:nvPr/>
          </p:nvSpPr>
          <p:spPr>
            <a:xfrm>
              <a:off x="2100547" y="4367188"/>
              <a:ext cx="5672455" cy="0"/>
            </a:xfrm>
            <a:custGeom>
              <a:avLst/>
              <a:gdLst/>
              <a:ahLst/>
              <a:cxnLst/>
              <a:rect l="l" t="t" r="r" b="b"/>
              <a:pathLst>
                <a:path w="5672455" h="0">
                  <a:moveTo>
                    <a:pt x="0" y="0"/>
                  </a:moveTo>
                  <a:lnTo>
                    <a:pt x="5671852" y="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00547" y="4367188"/>
              <a:ext cx="5672455" cy="53340"/>
            </a:xfrm>
            <a:custGeom>
              <a:avLst/>
              <a:gdLst/>
              <a:ahLst/>
              <a:cxnLst/>
              <a:rect l="l" t="t" r="r" b="b"/>
              <a:pathLst>
                <a:path w="5672455" h="53339">
                  <a:moveTo>
                    <a:pt x="0" y="0"/>
                  </a:moveTo>
                  <a:lnTo>
                    <a:pt x="0" y="52893"/>
                  </a:lnTo>
                </a:path>
                <a:path w="5672455" h="53339">
                  <a:moveTo>
                    <a:pt x="1417963" y="0"/>
                  </a:moveTo>
                  <a:lnTo>
                    <a:pt x="1417963" y="52893"/>
                  </a:lnTo>
                </a:path>
                <a:path w="5672455" h="53339">
                  <a:moveTo>
                    <a:pt x="2835926" y="0"/>
                  </a:moveTo>
                  <a:lnTo>
                    <a:pt x="2835926" y="52893"/>
                  </a:lnTo>
                </a:path>
                <a:path w="5672455" h="53339">
                  <a:moveTo>
                    <a:pt x="4253889" y="0"/>
                  </a:moveTo>
                  <a:lnTo>
                    <a:pt x="4253889" y="52893"/>
                  </a:lnTo>
                </a:path>
                <a:path w="5672455" h="53339">
                  <a:moveTo>
                    <a:pt x="5671852" y="0"/>
                  </a:moveTo>
                  <a:lnTo>
                    <a:pt x="5671852" y="52893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00547" y="986292"/>
              <a:ext cx="0" cy="3381375"/>
            </a:xfrm>
            <a:custGeom>
              <a:avLst/>
              <a:gdLst/>
              <a:ahLst/>
              <a:cxnLst/>
              <a:rect l="l" t="t" r="r" b="b"/>
              <a:pathLst>
                <a:path w="0" h="3381375">
                  <a:moveTo>
                    <a:pt x="0" y="3380895"/>
                  </a:moveTo>
                  <a:lnTo>
                    <a:pt x="0" y="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47654" y="1953254"/>
              <a:ext cx="53340" cy="1449070"/>
            </a:xfrm>
            <a:custGeom>
              <a:avLst/>
              <a:gdLst/>
              <a:ahLst/>
              <a:cxnLst/>
              <a:rect l="l" t="t" r="r" b="b"/>
              <a:pathLst>
                <a:path w="53339" h="1449070">
                  <a:moveTo>
                    <a:pt x="0" y="1448955"/>
                  </a:moveTo>
                  <a:lnTo>
                    <a:pt x="52893" y="1448955"/>
                  </a:lnTo>
                </a:path>
                <a:path w="53339" h="1449070">
                  <a:moveTo>
                    <a:pt x="0" y="0"/>
                  </a:moveTo>
                  <a:lnTo>
                    <a:pt x="52893" y="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24602" y="3160221"/>
              <a:ext cx="389255" cy="482600"/>
            </a:xfrm>
            <a:custGeom>
              <a:avLst/>
              <a:gdLst/>
              <a:ahLst/>
              <a:cxnLst/>
              <a:rect l="l" t="t" r="r" b="b"/>
              <a:pathLst>
                <a:path w="389254" h="482600">
                  <a:moveTo>
                    <a:pt x="388768" y="240996"/>
                  </a:moveTo>
                  <a:lnTo>
                    <a:pt x="0" y="240996"/>
                  </a:lnTo>
                </a:path>
                <a:path w="389254" h="482600">
                  <a:moveTo>
                    <a:pt x="388768" y="0"/>
                  </a:moveTo>
                  <a:lnTo>
                    <a:pt x="388768" y="481993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20140" y="339229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w="0" h="18414">
                  <a:moveTo>
                    <a:pt x="0" y="0"/>
                  </a:moveTo>
                  <a:lnTo>
                    <a:pt x="0" y="17851"/>
                  </a:lnTo>
                </a:path>
              </a:pathLst>
            </a:custGeom>
            <a:ln w="8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00546" y="2927158"/>
              <a:ext cx="4315460" cy="949325"/>
            </a:xfrm>
            <a:custGeom>
              <a:avLst/>
              <a:gdLst/>
              <a:ahLst/>
              <a:cxnLst/>
              <a:rect l="l" t="t" r="r" b="b"/>
              <a:pathLst>
                <a:path w="4315460" h="949325">
                  <a:moveTo>
                    <a:pt x="0" y="0"/>
                  </a:moveTo>
                  <a:lnTo>
                    <a:pt x="4315130" y="0"/>
                  </a:lnTo>
                  <a:lnTo>
                    <a:pt x="4315130" y="949110"/>
                  </a:lnTo>
                  <a:lnTo>
                    <a:pt x="0" y="94911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00546" y="1478203"/>
              <a:ext cx="1284605" cy="949325"/>
            </a:xfrm>
            <a:custGeom>
              <a:avLst/>
              <a:gdLst/>
              <a:ahLst/>
              <a:cxnLst/>
              <a:rect l="l" t="t" r="r" b="b"/>
              <a:pathLst>
                <a:path w="1284604" h="949325">
                  <a:moveTo>
                    <a:pt x="1284325" y="0"/>
                  </a:moveTo>
                  <a:lnTo>
                    <a:pt x="0" y="0"/>
                  </a:lnTo>
                  <a:lnTo>
                    <a:pt x="0" y="949110"/>
                  </a:lnTo>
                  <a:lnTo>
                    <a:pt x="1284325" y="949110"/>
                  </a:lnTo>
                  <a:lnTo>
                    <a:pt x="1284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00546" y="1478202"/>
              <a:ext cx="1284605" cy="949325"/>
            </a:xfrm>
            <a:custGeom>
              <a:avLst/>
              <a:gdLst/>
              <a:ahLst/>
              <a:cxnLst/>
              <a:rect l="l" t="t" r="r" b="b"/>
              <a:pathLst>
                <a:path w="1284604" h="949325">
                  <a:moveTo>
                    <a:pt x="0" y="0"/>
                  </a:moveTo>
                  <a:lnTo>
                    <a:pt x="1284323" y="0"/>
                  </a:lnTo>
                  <a:lnTo>
                    <a:pt x="1284323" y="949110"/>
                  </a:lnTo>
                  <a:lnTo>
                    <a:pt x="0" y="94911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00547" y="4367188"/>
              <a:ext cx="5672455" cy="0"/>
            </a:xfrm>
            <a:custGeom>
              <a:avLst/>
              <a:gdLst/>
              <a:ahLst/>
              <a:cxnLst/>
              <a:rect l="l" t="t" r="r" b="b"/>
              <a:pathLst>
                <a:path w="5672455" h="0">
                  <a:moveTo>
                    <a:pt x="0" y="0"/>
                  </a:moveTo>
                  <a:lnTo>
                    <a:pt x="5671852" y="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00547" y="4367188"/>
              <a:ext cx="5672455" cy="53340"/>
            </a:xfrm>
            <a:custGeom>
              <a:avLst/>
              <a:gdLst/>
              <a:ahLst/>
              <a:cxnLst/>
              <a:rect l="l" t="t" r="r" b="b"/>
              <a:pathLst>
                <a:path w="5672455" h="53339">
                  <a:moveTo>
                    <a:pt x="0" y="0"/>
                  </a:moveTo>
                  <a:lnTo>
                    <a:pt x="0" y="52893"/>
                  </a:lnTo>
                </a:path>
                <a:path w="5672455" h="53339">
                  <a:moveTo>
                    <a:pt x="1417963" y="0"/>
                  </a:moveTo>
                  <a:lnTo>
                    <a:pt x="1417963" y="52893"/>
                  </a:lnTo>
                </a:path>
                <a:path w="5672455" h="53339">
                  <a:moveTo>
                    <a:pt x="2835926" y="0"/>
                  </a:moveTo>
                  <a:lnTo>
                    <a:pt x="2835926" y="52893"/>
                  </a:lnTo>
                </a:path>
                <a:path w="5672455" h="53339">
                  <a:moveTo>
                    <a:pt x="4253889" y="0"/>
                  </a:moveTo>
                  <a:lnTo>
                    <a:pt x="4253889" y="52893"/>
                  </a:lnTo>
                </a:path>
                <a:path w="5672455" h="53339">
                  <a:moveTo>
                    <a:pt x="5671852" y="0"/>
                  </a:moveTo>
                  <a:lnTo>
                    <a:pt x="5671852" y="52893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055672" y="4420605"/>
            <a:ext cx="9017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41461" y="4420605"/>
            <a:ext cx="15430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5" b="1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77387" y="4420605"/>
            <a:ext cx="15430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5" b="1"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95350" y="4420605"/>
            <a:ext cx="15430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5" b="1"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038446" y="977085"/>
            <a:ext cx="71755" cy="3399790"/>
            <a:chOff x="2038446" y="977085"/>
            <a:chExt cx="71755" cy="3399790"/>
          </a:xfrm>
        </p:grpSpPr>
        <p:sp>
          <p:nvSpPr>
            <p:cNvPr id="20" name="object 20" descr=""/>
            <p:cNvSpPr/>
            <p:nvPr/>
          </p:nvSpPr>
          <p:spPr>
            <a:xfrm>
              <a:off x="2100547" y="986292"/>
              <a:ext cx="0" cy="3381375"/>
            </a:xfrm>
            <a:custGeom>
              <a:avLst/>
              <a:gdLst/>
              <a:ahLst/>
              <a:cxnLst/>
              <a:rect l="l" t="t" r="r" b="b"/>
              <a:pathLst>
                <a:path w="0" h="3381375">
                  <a:moveTo>
                    <a:pt x="0" y="3380895"/>
                  </a:moveTo>
                  <a:lnTo>
                    <a:pt x="0" y="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47654" y="1953254"/>
              <a:ext cx="53340" cy="1449070"/>
            </a:xfrm>
            <a:custGeom>
              <a:avLst/>
              <a:gdLst/>
              <a:ahLst/>
              <a:cxnLst/>
              <a:rect l="l" t="t" r="r" b="b"/>
              <a:pathLst>
                <a:path w="53339" h="1449070">
                  <a:moveTo>
                    <a:pt x="0" y="1448955"/>
                  </a:moveTo>
                  <a:lnTo>
                    <a:pt x="52893" y="1448955"/>
                  </a:lnTo>
                </a:path>
                <a:path w="53339" h="1449070">
                  <a:moveTo>
                    <a:pt x="0" y="0"/>
                  </a:moveTo>
                  <a:lnTo>
                    <a:pt x="52893" y="0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569742" y="3313235"/>
            <a:ext cx="46926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10" b="1">
                <a:latin typeface="Arial"/>
                <a:cs typeface="Arial"/>
              </a:rPr>
              <a:t>Placebo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94098" y="1864280"/>
            <a:ext cx="94488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Arial"/>
                <a:cs typeface="Arial"/>
              </a:rPr>
              <a:t>Inorganic</a:t>
            </a:r>
            <a:r>
              <a:rPr dirty="0" sz="900" spc="4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Nitrate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137923" y="1711265"/>
            <a:ext cx="3684904" cy="1931035"/>
            <a:chOff x="3137923" y="1711265"/>
            <a:chExt cx="3684904" cy="1931035"/>
          </a:xfrm>
        </p:grpSpPr>
        <p:sp>
          <p:nvSpPr>
            <p:cNvPr id="25" name="object 25" descr=""/>
            <p:cNvSpPr/>
            <p:nvPr/>
          </p:nvSpPr>
          <p:spPr>
            <a:xfrm>
              <a:off x="6034842" y="3160221"/>
              <a:ext cx="779145" cy="482600"/>
            </a:xfrm>
            <a:custGeom>
              <a:avLst/>
              <a:gdLst/>
              <a:ahLst/>
              <a:cxnLst/>
              <a:rect l="l" t="t" r="r" b="b"/>
              <a:pathLst>
                <a:path w="779145" h="482600">
                  <a:moveTo>
                    <a:pt x="778528" y="240996"/>
                  </a:moveTo>
                  <a:lnTo>
                    <a:pt x="389760" y="240996"/>
                  </a:lnTo>
                </a:path>
                <a:path w="779145" h="482600">
                  <a:moveTo>
                    <a:pt x="778528" y="0"/>
                  </a:moveTo>
                  <a:lnTo>
                    <a:pt x="778528" y="481993"/>
                  </a:lnTo>
                </a:path>
                <a:path w="779145" h="482600">
                  <a:moveTo>
                    <a:pt x="0" y="240996"/>
                  </a:moveTo>
                  <a:lnTo>
                    <a:pt x="389760" y="240996"/>
                  </a:lnTo>
                </a:path>
                <a:path w="779145" h="482600">
                  <a:moveTo>
                    <a:pt x="0" y="0"/>
                  </a:moveTo>
                  <a:lnTo>
                    <a:pt x="0" y="481993"/>
                  </a:lnTo>
                </a:path>
              </a:pathLst>
            </a:custGeom>
            <a:ln w="1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146849" y="1711265"/>
              <a:ext cx="494030" cy="482600"/>
            </a:xfrm>
            <a:custGeom>
              <a:avLst/>
              <a:gdLst/>
              <a:ahLst/>
              <a:cxnLst/>
              <a:rect l="l" t="t" r="r" b="b"/>
              <a:pathLst>
                <a:path w="494029" h="482600">
                  <a:moveTo>
                    <a:pt x="493894" y="240996"/>
                  </a:moveTo>
                  <a:lnTo>
                    <a:pt x="246947" y="240996"/>
                  </a:lnTo>
                </a:path>
                <a:path w="494029" h="482600">
                  <a:moveTo>
                    <a:pt x="493894" y="0"/>
                  </a:moveTo>
                  <a:lnTo>
                    <a:pt x="493894" y="481993"/>
                  </a:lnTo>
                </a:path>
                <a:path w="494029" h="482600">
                  <a:moveTo>
                    <a:pt x="0" y="240996"/>
                  </a:moveTo>
                  <a:lnTo>
                    <a:pt x="246947" y="240996"/>
                  </a:lnTo>
                </a:path>
                <a:path w="494029" h="482600">
                  <a:moveTo>
                    <a:pt x="0" y="0"/>
                  </a:moveTo>
                  <a:lnTo>
                    <a:pt x="0" y="481993"/>
                  </a:lnTo>
                </a:path>
              </a:pathLst>
            </a:custGeom>
            <a:ln w="17851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457178" y="4378819"/>
            <a:ext cx="957580" cy="4127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40"/>
              </a:spcBef>
            </a:pPr>
            <a:r>
              <a:rPr dirty="0" sz="900" spc="-25" b="1"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50" spc="-20" b="1">
                <a:latin typeface="Arial"/>
                <a:cs typeface="Arial"/>
              </a:rPr>
              <a:t>Percentage</a:t>
            </a:r>
            <a:r>
              <a:rPr dirty="0" sz="1050" spc="-25" b="1">
                <a:latin typeface="Arial"/>
                <a:cs typeface="Arial"/>
              </a:rPr>
              <a:t> (%)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708" rIns="0" bIns="0" rtlCol="0" vert="horz">
            <a:spAutoFit/>
          </a:bodyPr>
          <a:lstStyle/>
          <a:p>
            <a:pPr marL="1599565">
              <a:lnSpc>
                <a:spcPct val="100000"/>
              </a:lnSpc>
              <a:spcBef>
                <a:spcPts val="100"/>
              </a:spcBef>
            </a:pPr>
            <a:r>
              <a:rPr dirty="0"/>
              <a:t>Contrast</a:t>
            </a:r>
            <a:r>
              <a:rPr dirty="0" spc="-25"/>
              <a:t> </a:t>
            </a:r>
            <a:r>
              <a:rPr dirty="0"/>
              <a:t>Induced</a:t>
            </a:r>
            <a:r>
              <a:rPr dirty="0" spc="-15"/>
              <a:t> </a:t>
            </a:r>
            <a:r>
              <a:rPr dirty="0" spc="-10"/>
              <a:t>Nephropathy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3713653" y="999235"/>
            <a:ext cx="2348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D384C"/>
                </a:solidFill>
                <a:latin typeface="Calibri"/>
                <a:cs typeface="Calibri"/>
              </a:rPr>
              <a:t>9.1%</a:t>
            </a:r>
            <a:r>
              <a:rPr dirty="0" sz="1800" spc="-20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D384C"/>
                </a:solidFill>
                <a:latin typeface="Calibri"/>
                <a:cs typeface="Calibri"/>
              </a:rPr>
              <a:t>vs</a:t>
            </a:r>
            <a:r>
              <a:rPr dirty="0" sz="1800" spc="-20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D384C"/>
                </a:solidFill>
                <a:latin typeface="Calibri"/>
                <a:cs typeface="Calibri"/>
              </a:rPr>
              <a:t>30.5%,</a:t>
            </a:r>
            <a:r>
              <a:rPr dirty="0" sz="1800" spc="-15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1D384C"/>
                </a:solidFill>
                <a:latin typeface="Calibri"/>
                <a:cs typeface="Calibri"/>
              </a:rPr>
              <a:t>p&lt;0.0001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61365" y="1724660"/>
            <a:ext cx="1440815" cy="9645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>
              <a:lnSpc>
                <a:spcPct val="111100"/>
              </a:lnSpc>
              <a:spcBef>
                <a:spcPts val="290"/>
              </a:spcBef>
            </a:pP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Mehran</a:t>
            </a:r>
            <a:r>
              <a:rPr dirty="0" sz="1800" spc="-6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AE1022"/>
                </a:solidFill>
                <a:latin typeface="Calibri"/>
                <a:cs typeface="Calibri"/>
              </a:rPr>
              <a:t>Model </a:t>
            </a: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7.3%</a:t>
            </a:r>
            <a:r>
              <a:rPr dirty="0" sz="1800" spc="-1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vs</a:t>
            </a:r>
            <a:r>
              <a:rPr dirty="0" sz="1800" spc="-10" b="1">
                <a:solidFill>
                  <a:srgbClr val="AE1022"/>
                </a:solidFill>
                <a:latin typeface="Calibri"/>
                <a:cs typeface="Calibri"/>
              </a:rPr>
              <a:t> 21.8%, p&lt;0.0001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15214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Pre-</a:t>
            </a:r>
            <a:r>
              <a:rPr dirty="0"/>
              <a:t>Specified</a:t>
            </a:r>
            <a:r>
              <a:rPr dirty="0" spc="-15"/>
              <a:t> </a:t>
            </a:r>
            <a:r>
              <a:rPr dirty="0"/>
              <a:t>Subgroup</a:t>
            </a:r>
            <a:r>
              <a:rPr dirty="0" spc="-15"/>
              <a:t> </a:t>
            </a:r>
            <a:r>
              <a:rPr dirty="0" spc="-10"/>
              <a:t>Analysis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84497" y="1073783"/>
          <a:ext cx="8251825" cy="3466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/>
                <a:gridCol w="2287270"/>
                <a:gridCol w="1066800"/>
                <a:gridCol w="1066800"/>
                <a:gridCol w="1477645"/>
                <a:gridCol w="868045"/>
                <a:gridCol w="935990"/>
              </a:tblGrid>
              <a:tr h="438784">
                <a:tc gridSpan="2">
                  <a:txBody>
                    <a:bodyPr/>
                    <a:lstStyle/>
                    <a:p>
                      <a:pPr marL="169037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Subgroup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9539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26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Placebo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53695">
                        <a:lnSpc>
                          <a:spcPts val="1305"/>
                        </a:lnSpc>
                        <a:spcBef>
                          <a:spcPts val="7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N=282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65"/>
                        </a:lnSpc>
                      </a:pP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Inorganic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Nitrate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ts val="1305"/>
                        </a:lnSpc>
                        <a:spcBef>
                          <a:spcPts val="7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N=274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1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 b="1"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1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CI)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A6A6A6"/>
                      </a:solidFill>
                      <a:prstDash val="solid"/>
                    </a:lnL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value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9539"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8770" marR="104775" indent="-203835">
                        <a:lnSpc>
                          <a:spcPts val="1300"/>
                        </a:lnSpc>
                        <a:spcBef>
                          <a:spcPts val="409"/>
                        </a:spcBef>
                      </a:pPr>
                      <a:r>
                        <a:rPr dirty="0" sz="1100" spc="-30" b="1">
                          <a:latin typeface="Calibri"/>
                          <a:cs typeface="Calibri"/>
                        </a:rPr>
                        <a:t>Interaction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value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R w="38100">
                      <a:solidFill>
                        <a:srgbClr val="808080"/>
                      </a:solidFill>
                      <a:prstDash val="solid"/>
                    </a:lnR>
                    <a:lnT w="38100">
                      <a:solidFill>
                        <a:srgbClr val="808080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78460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CIN, </a:t>
                      </a:r>
                      <a:r>
                        <a:rPr dirty="0" sz="1100" spc="-30" b="1">
                          <a:latin typeface="Calibri"/>
                          <a:cs typeface="Calibri"/>
                        </a:rPr>
                        <a:t>number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(%)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35">
                          <a:latin typeface="Calibri"/>
                          <a:cs typeface="Calibri"/>
                        </a:rPr>
                        <a:t>Pre-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existing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organic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nitrate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use,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N=72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(24.39)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(19.35)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0.65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(0.20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2.08)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A6A6A6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0.465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06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0.040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organic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nitrate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use,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N=484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76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(31.54)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1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(7.82)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0.17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(0.10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0.29)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Diabetic,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N=261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(36.30)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(12.70)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0.23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(0.12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0.45)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A6A6A6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0.583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3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diabetic,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N=295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(25.17)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1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(6.08)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0.18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(0.08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0.39)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40">
                          <a:latin typeface="Calibri"/>
                          <a:cs typeface="Calibri"/>
                        </a:rPr>
                        <a:t>Troponin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positive,</a:t>
                      </a:r>
                      <a:r>
                        <a:rPr dirty="0" sz="11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N=480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(30.45)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11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(8.86)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0.20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(0.12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0.35)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A6A6A6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790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0.837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40">
                          <a:latin typeface="Calibri"/>
                          <a:cs typeface="Calibri"/>
                        </a:rPr>
                        <a:t>Troponin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negative,</a:t>
                      </a:r>
                      <a:r>
                        <a:rPr dirty="0" sz="11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N=76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3495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(30.77)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(10.81)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0.24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(0.07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0.83)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0.025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T w="12700">
                      <a:solidFill>
                        <a:srgbClr val="A6A6A6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90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30">
                          <a:latin typeface="Calibri"/>
                          <a:cs typeface="Calibri"/>
                        </a:rPr>
                        <a:t>Mehran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score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(≤10),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N=320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(24.43)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(4.86)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0.16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(0.07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0.36)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A6A6A6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8425">
                    <a:lnT w="1905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0.520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 vert="vert270">
                    <a:lnL w="38100">
                      <a:solidFill>
                        <a:srgbClr val="808080"/>
                      </a:solidFill>
                      <a:prstDash val="solid"/>
                    </a:lnL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 spc="-30">
                          <a:latin typeface="Calibri"/>
                          <a:cs typeface="Calibri"/>
                        </a:rPr>
                        <a:t>Mehran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score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(≥11),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N=236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01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(40.57)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1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(13.85)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 spc="-20">
                          <a:latin typeface="Calibri"/>
                          <a:cs typeface="Calibri"/>
                        </a:rPr>
                        <a:t>0.22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(0.12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0.42)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&lt;0.001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T w="12700">
                      <a:solidFill>
                        <a:srgbClr val="A6A6A6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808080"/>
                      </a:solidFill>
                      <a:prstDash val="solid"/>
                    </a:lnR>
                    <a:lnT w="19050">
                      <a:solidFill>
                        <a:srgbClr val="7F7F7F"/>
                      </a:solidFill>
                      <a:prstDash val="solid"/>
                    </a:lnT>
                    <a:lnB w="381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908" rIns="0" bIns="0" rtlCol="0" vert="horz">
            <a:spAutoFit/>
          </a:bodyPr>
          <a:lstStyle/>
          <a:p>
            <a:pPr marL="1111885">
              <a:lnSpc>
                <a:spcPct val="100000"/>
              </a:lnSpc>
              <a:spcBef>
                <a:spcPts val="100"/>
              </a:spcBef>
            </a:pPr>
            <a:r>
              <a:rPr dirty="0" sz="2100"/>
              <a:t>Elevation</a:t>
            </a:r>
            <a:r>
              <a:rPr dirty="0" sz="2100" spc="-35"/>
              <a:t> </a:t>
            </a:r>
            <a:r>
              <a:rPr dirty="0" sz="2100"/>
              <a:t>in</a:t>
            </a:r>
            <a:r>
              <a:rPr dirty="0" sz="2100" spc="-20"/>
              <a:t> </a:t>
            </a:r>
            <a:r>
              <a:rPr dirty="0" sz="2100"/>
              <a:t>Circulating</a:t>
            </a:r>
            <a:r>
              <a:rPr dirty="0" sz="2100" spc="-20"/>
              <a:t> </a:t>
            </a:r>
            <a:r>
              <a:rPr dirty="0" sz="2100"/>
              <a:t>Nitrite</a:t>
            </a:r>
            <a:r>
              <a:rPr dirty="0" sz="2100" spc="-10"/>
              <a:t> </a:t>
            </a:r>
            <a:r>
              <a:rPr dirty="0" sz="2100"/>
              <a:t>and</a:t>
            </a:r>
            <a:r>
              <a:rPr dirty="0" sz="2100" spc="-25"/>
              <a:t> </a:t>
            </a:r>
            <a:r>
              <a:rPr dirty="0" sz="2100"/>
              <a:t>Nitrate</a:t>
            </a:r>
            <a:r>
              <a:rPr dirty="0" sz="2100" spc="-10"/>
              <a:t> Levels</a:t>
            </a:r>
            <a:endParaRPr sz="2100"/>
          </a:p>
        </p:txBody>
      </p:sp>
      <p:grpSp>
        <p:nvGrpSpPr>
          <p:cNvPr id="3" name="object 3" descr=""/>
          <p:cNvGrpSpPr/>
          <p:nvPr/>
        </p:nvGrpSpPr>
        <p:grpSpPr>
          <a:xfrm>
            <a:off x="1336020" y="4229236"/>
            <a:ext cx="3048000" cy="74930"/>
            <a:chOff x="1336020" y="4229236"/>
            <a:chExt cx="3048000" cy="74930"/>
          </a:xfrm>
        </p:grpSpPr>
        <p:sp>
          <p:nvSpPr>
            <p:cNvPr id="4" name="object 4" descr=""/>
            <p:cNvSpPr/>
            <p:nvPr/>
          </p:nvSpPr>
          <p:spPr>
            <a:xfrm>
              <a:off x="1336020" y="4240012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 h="0">
                  <a:moveTo>
                    <a:pt x="0" y="0"/>
                  </a:moveTo>
                  <a:lnTo>
                    <a:pt x="3047405" y="0"/>
                  </a:lnTo>
                </a:path>
              </a:pathLst>
            </a:custGeom>
            <a:ln w="21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44304" y="4240012"/>
              <a:ext cx="1828800" cy="64135"/>
            </a:xfrm>
            <a:custGeom>
              <a:avLst/>
              <a:gdLst/>
              <a:ahLst/>
              <a:cxnLst/>
              <a:rect l="l" t="t" r="r" b="b"/>
              <a:pathLst>
                <a:path w="1828800" h="64135">
                  <a:moveTo>
                    <a:pt x="0" y="0"/>
                  </a:moveTo>
                  <a:lnTo>
                    <a:pt x="0" y="63861"/>
                  </a:lnTo>
                </a:path>
                <a:path w="1828800" h="64135">
                  <a:moveTo>
                    <a:pt x="914820" y="0"/>
                  </a:moveTo>
                  <a:lnTo>
                    <a:pt x="914820" y="63861"/>
                  </a:lnTo>
                </a:path>
                <a:path w="1828800" h="64135">
                  <a:moveTo>
                    <a:pt x="1828443" y="0"/>
                  </a:moveTo>
                  <a:lnTo>
                    <a:pt x="1828443" y="63861"/>
                  </a:lnTo>
                </a:path>
              </a:pathLst>
            </a:custGeom>
            <a:ln w="21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552342" y="4325899"/>
            <a:ext cx="784225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00" b="1">
                <a:latin typeface="Arial"/>
                <a:cs typeface="Arial"/>
              </a:rPr>
              <a:t>4-</a:t>
            </a:r>
            <a:r>
              <a:rPr dirty="0" sz="1400" spc="-10" b="1">
                <a:latin typeface="Arial"/>
                <a:cs typeface="Arial"/>
              </a:rPr>
              <a:t>6hours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76985" y="4325899"/>
            <a:ext cx="76454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00" b="1">
                <a:latin typeface="Arial"/>
                <a:cs typeface="Arial"/>
              </a:rPr>
              <a:t>48-</a:t>
            </a:r>
            <a:r>
              <a:rPr dirty="0" sz="1400" spc="-10" b="1">
                <a:latin typeface="Arial"/>
                <a:cs typeface="Arial"/>
              </a:rPr>
              <a:t>72hrs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60877" y="4325899"/>
            <a:ext cx="824230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00" b="1">
                <a:latin typeface="Arial"/>
                <a:cs typeface="Arial"/>
              </a:rPr>
              <a:t>3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073388" y="1190212"/>
            <a:ext cx="74930" cy="2861945"/>
            <a:chOff x="1073388" y="1190212"/>
            <a:chExt cx="74930" cy="2861945"/>
          </a:xfrm>
        </p:grpSpPr>
        <p:sp>
          <p:nvSpPr>
            <p:cNvPr id="10" name="object 10" descr=""/>
            <p:cNvSpPr/>
            <p:nvPr/>
          </p:nvSpPr>
          <p:spPr>
            <a:xfrm>
              <a:off x="1137250" y="1200989"/>
              <a:ext cx="0" cy="2840355"/>
            </a:xfrm>
            <a:custGeom>
              <a:avLst/>
              <a:gdLst/>
              <a:ahLst/>
              <a:cxnLst/>
              <a:rect l="l" t="t" r="r" b="b"/>
              <a:pathLst>
                <a:path w="0" h="2840354">
                  <a:moveTo>
                    <a:pt x="0" y="2840253"/>
                  </a:moveTo>
                  <a:lnTo>
                    <a:pt x="0" y="0"/>
                  </a:lnTo>
                </a:path>
              </a:pathLst>
            </a:custGeom>
            <a:ln w="21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73388" y="1200989"/>
              <a:ext cx="64135" cy="2840355"/>
            </a:xfrm>
            <a:custGeom>
              <a:avLst/>
              <a:gdLst/>
              <a:ahLst/>
              <a:cxnLst/>
              <a:rect l="l" t="t" r="r" b="b"/>
              <a:pathLst>
                <a:path w="64134" h="2840354">
                  <a:moveTo>
                    <a:pt x="0" y="2840253"/>
                  </a:moveTo>
                  <a:lnTo>
                    <a:pt x="63861" y="2840253"/>
                  </a:lnTo>
                </a:path>
                <a:path w="64134" h="2840354">
                  <a:moveTo>
                    <a:pt x="0" y="2272203"/>
                  </a:moveTo>
                  <a:lnTo>
                    <a:pt x="63861" y="2272203"/>
                  </a:lnTo>
                </a:path>
                <a:path w="64134" h="2840354">
                  <a:moveTo>
                    <a:pt x="0" y="1704152"/>
                  </a:moveTo>
                  <a:lnTo>
                    <a:pt x="63861" y="1704152"/>
                  </a:lnTo>
                </a:path>
                <a:path w="64134" h="2840354">
                  <a:moveTo>
                    <a:pt x="0" y="1136101"/>
                  </a:moveTo>
                  <a:lnTo>
                    <a:pt x="63861" y="1136101"/>
                  </a:lnTo>
                </a:path>
                <a:path w="64134" h="2840354">
                  <a:moveTo>
                    <a:pt x="0" y="568050"/>
                  </a:moveTo>
                  <a:lnTo>
                    <a:pt x="63861" y="568050"/>
                  </a:lnTo>
                </a:path>
                <a:path w="64134" h="2840354">
                  <a:moveTo>
                    <a:pt x="0" y="0"/>
                  </a:moveTo>
                  <a:lnTo>
                    <a:pt x="63861" y="0"/>
                  </a:lnTo>
                </a:path>
              </a:pathLst>
            </a:custGeom>
            <a:ln w="21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45953" y="3921158"/>
            <a:ext cx="1143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b="1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68368" y="3353107"/>
            <a:ext cx="2921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100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8368" y="2785056"/>
            <a:ext cx="2921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200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68368" y="2217005"/>
            <a:ext cx="2921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300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8368" y="1648955"/>
            <a:ext cx="2921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400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8368" y="1080904"/>
            <a:ext cx="2921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500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880842" y="1758981"/>
            <a:ext cx="1958339" cy="2165350"/>
            <a:chOff x="1880842" y="1758981"/>
            <a:chExt cx="1958339" cy="2165350"/>
          </a:xfrm>
        </p:grpSpPr>
        <p:sp>
          <p:nvSpPr>
            <p:cNvPr id="19" name="object 19" descr=""/>
            <p:cNvSpPr/>
            <p:nvPr/>
          </p:nvSpPr>
          <p:spPr>
            <a:xfrm>
              <a:off x="1945502" y="1990081"/>
              <a:ext cx="1828800" cy="1869439"/>
            </a:xfrm>
            <a:custGeom>
              <a:avLst/>
              <a:gdLst/>
              <a:ahLst/>
              <a:cxnLst/>
              <a:rect l="l" t="t" r="r" b="b"/>
              <a:pathLst>
                <a:path w="1828800" h="1869439">
                  <a:moveTo>
                    <a:pt x="0" y="49093"/>
                  </a:moveTo>
                  <a:lnTo>
                    <a:pt x="913623" y="0"/>
                  </a:lnTo>
                  <a:lnTo>
                    <a:pt x="1828443" y="1869155"/>
                  </a:lnTo>
                </a:path>
              </a:pathLst>
            </a:custGeom>
            <a:ln w="14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888026" y="1766166"/>
              <a:ext cx="1028700" cy="449580"/>
            </a:xfrm>
            <a:custGeom>
              <a:avLst/>
              <a:gdLst/>
              <a:ahLst/>
              <a:cxnLst/>
              <a:rect l="l" t="t" r="r" b="b"/>
              <a:pathLst>
                <a:path w="1028700" h="449580">
                  <a:moveTo>
                    <a:pt x="0" y="197572"/>
                  </a:moveTo>
                  <a:lnTo>
                    <a:pt x="114951" y="197572"/>
                  </a:lnTo>
                </a:path>
                <a:path w="1028700" h="449580">
                  <a:moveTo>
                    <a:pt x="57475" y="197572"/>
                  </a:moveTo>
                  <a:lnTo>
                    <a:pt x="57475" y="348445"/>
                  </a:lnTo>
                </a:path>
                <a:path w="1028700" h="449580">
                  <a:moveTo>
                    <a:pt x="0" y="348445"/>
                  </a:moveTo>
                  <a:lnTo>
                    <a:pt x="114951" y="348445"/>
                  </a:lnTo>
                </a:path>
                <a:path w="1028700" h="449580">
                  <a:moveTo>
                    <a:pt x="913623" y="0"/>
                  </a:moveTo>
                  <a:lnTo>
                    <a:pt x="1028574" y="0"/>
                  </a:lnTo>
                </a:path>
                <a:path w="1028700" h="449580">
                  <a:moveTo>
                    <a:pt x="971098" y="0"/>
                  </a:moveTo>
                  <a:lnTo>
                    <a:pt x="971098" y="449028"/>
                  </a:lnTo>
                </a:path>
                <a:path w="1028700" h="449580">
                  <a:moveTo>
                    <a:pt x="913623" y="449028"/>
                  </a:moveTo>
                  <a:lnTo>
                    <a:pt x="1028574" y="449028"/>
                  </a:lnTo>
                </a:path>
              </a:pathLst>
            </a:custGeom>
            <a:ln w="14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842" y="1974515"/>
              <a:ext cx="129320" cy="1293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4465" y="1925421"/>
              <a:ext cx="129320" cy="12932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9285" y="3794576"/>
              <a:ext cx="129320" cy="12932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945502" y="3832893"/>
              <a:ext cx="1828800" cy="26670"/>
            </a:xfrm>
            <a:custGeom>
              <a:avLst/>
              <a:gdLst/>
              <a:ahLst/>
              <a:cxnLst/>
              <a:rect l="l" t="t" r="r" b="b"/>
              <a:pathLst>
                <a:path w="1828800" h="26670">
                  <a:moveTo>
                    <a:pt x="0" y="0"/>
                  </a:moveTo>
                  <a:lnTo>
                    <a:pt x="913623" y="10776"/>
                  </a:lnTo>
                  <a:lnTo>
                    <a:pt x="1828443" y="26342"/>
                  </a:lnTo>
                </a:path>
              </a:pathLst>
            </a:custGeom>
            <a:ln w="14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88026" y="3818524"/>
              <a:ext cx="1943735" cy="53975"/>
            </a:xfrm>
            <a:custGeom>
              <a:avLst/>
              <a:gdLst/>
              <a:ahLst/>
              <a:cxnLst/>
              <a:rect l="l" t="t" r="r" b="b"/>
              <a:pathLst>
                <a:path w="1943735" h="53975">
                  <a:moveTo>
                    <a:pt x="0" y="0"/>
                  </a:moveTo>
                  <a:lnTo>
                    <a:pt x="114951" y="0"/>
                  </a:lnTo>
                </a:path>
                <a:path w="1943735" h="53975">
                  <a:moveTo>
                    <a:pt x="57475" y="0"/>
                  </a:moveTo>
                  <a:lnTo>
                    <a:pt x="57475" y="28737"/>
                  </a:lnTo>
                </a:path>
                <a:path w="1943735" h="53975">
                  <a:moveTo>
                    <a:pt x="0" y="28737"/>
                  </a:moveTo>
                  <a:lnTo>
                    <a:pt x="114951" y="28737"/>
                  </a:lnTo>
                </a:path>
                <a:path w="1943735" h="53975">
                  <a:moveTo>
                    <a:pt x="913623" y="2394"/>
                  </a:moveTo>
                  <a:lnTo>
                    <a:pt x="1028574" y="2394"/>
                  </a:lnTo>
                </a:path>
                <a:path w="1943735" h="53975">
                  <a:moveTo>
                    <a:pt x="971098" y="2394"/>
                  </a:moveTo>
                  <a:lnTo>
                    <a:pt x="971098" y="47896"/>
                  </a:lnTo>
                </a:path>
                <a:path w="1943735" h="53975">
                  <a:moveTo>
                    <a:pt x="913623" y="47896"/>
                  </a:moveTo>
                  <a:lnTo>
                    <a:pt x="1028574" y="47896"/>
                  </a:lnTo>
                </a:path>
                <a:path w="1943735" h="53975">
                  <a:moveTo>
                    <a:pt x="1828443" y="26342"/>
                  </a:moveTo>
                  <a:lnTo>
                    <a:pt x="1943394" y="26342"/>
                  </a:lnTo>
                </a:path>
                <a:path w="1943735" h="53975">
                  <a:moveTo>
                    <a:pt x="1885919" y="26342"/>
                  </a:moveTo>
                  <a:lnTo>
                    <a:pt x="1885919" y="53883"/>
                  </a:lnTo>
                </a:path>
                <a:path w="1943735" h="53975">
                  <a:moveTo>
                    <a:pt x="1828443" y="53883"/>
                  </a:moveTo>
                  <a:lnTo>
                    <a:pt x="1943394" y="53883"/>
                  </a:lnTo>
                </a:path>
              </a:pathLst>
            </a:custGeom>
            <a:ln w="14368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888020" y="3775430"/>
              <a:ext cx="1943735" cy="141605"/>
            </a:xfrm>
            <a:custGeom>
              <a:avLst/>
              <a:gdLst/>
              <a:ahLst/>
              <a:cxnLst/>
              <a:rect l="l" t="t" r="r" b="b"/>
              <a:pathLst>
                <a:path w="1943735" h="141604">
                  <a:moveTo>
                    <a:pt x="114947" y="57467"/>
                  </a:moveTo>
                  <a:lnTo>
                    <a:pt x="110744" y="35839"/>
                  </a:lnTo>
                  <a:lnTo>
                    <a:pt x="98120" y="16827"/>
                  </a:lnTo>
                  <a:lnTo>
                    <a:pt x="79108" y="4203"/>
                  </a:lnTo>
                  <a:lnTo>
                    <a:pt x="57480" y="0"/>
                  </a:lnTo>
                  <a:lnTo>
                    <a:pt x="35852" y="4203"/>
                  </a:lnTo>
                  <a:lnTo>
                    <a:pt x="16840" y="16827"/>
                  </a:lnTo>
                  <a:lnTo>
                    <a:pt x="4203" y="35839"/>
                  </a:lnTo>
                  <a:lnTo>
                    <a:pt x="0" y="57467"/>
                  </a:lnTo>
                  <a:lnTo>
                    <a:pt x="4203" y="79095"/>
                  </a:lnTo>
                  <a:lnTo>
                    <a:pt x="16840" y="98107"/>
                  </a:lnTo>
                  <a:lnTo>
                    <a:pt x="35852" y="110731"/>
                  </a:lnTo>
                  <a:lnTo>
                    <a:pt x="57480" y="114947"/>
                  </a:lnTo>
                  <a:lnTo>
                    <a:pt x="79108" y="110731"/>
                  </a:lnTo>
                  <a:lnTo>
                    <a:pt x="98120" y="98107"/>
                  </a:lnTo>
                  <a:lnTo>
                    <a:pt x="110744" y="79095"/>
                  </a:lnTo>
                  <a:lnTo>
                    <a:pt x="114947" y="57467"/>
                  </a:lnTo>
                  <a:close/>
                </a:path>
                <a:path w="1943735" h="141604">
                  <a:moveTo>
                    <a:pt x="1028573" y="68249"/>
                  </a:moveTo>
                  <a:lnTo>
                    <a:pt x="1024369" y="46621"/>
                  </a:lnTo>
                  <a:lnTo>
                    <a:pt x="1011745" y="27609"/>
                  </a:lnTo>
                  <a:lnTo>
                    <a:pt x="992720" y="14973"/>
                  </a:lnTo>
                  <a:lnTo>
                    <a:pt x="971092" y="10769"/>
                  </a:lnTo>
                  <a:lnTo>
                    <a:pt x="949464" y="14973"/>
                  </a:lnTo>
                  <a:lnTo>
                    <a:pt x="930452" y="27609"/>
                  </a:lnTo>
                  <a:lnTo>
                    <a:pt x="917829" y="46621"/>
                  </a:lnTo>
                  <a:lnTo>
                    <a:pt x="913625" y="68249"/>
                  </a:lnTo>
                  <a:lnTo>
                    <a:pt x="917829" y="89877"/>
                  </a:lnTo>
                  <a:lnTo>
                    <a:pt x="930452" y="108889"/>
                  </a:lnTo>
                  <a:lnTo>
                    <a:pt x="949464" y="121513"/>
                  </a:lnTo>
                  <a:lnTo>
                    <a:pt x="971092" y="125717"/>
                  </a:lnTo>
                  <a:lnTo>
                    <a:pt x="992720" y="121513"/>
                  </a:lnTo>
                  <a:lnTo>
                    <a:pt x="1011745" y="108889"/>
                  </a:lnTo>
                  <a:lnTo>
                    <a:pt x="1024369" y="89877"/>
                  </a:lnTo>
                  <a:lnTo>
                    <a:pt x="1028573" y="68249"/>
                  </a:lnTo>
                  <a:close/>
                </a:path>
                <a:path w="1943735" h="141604">
                  <a:moveTo>
                    <a:pt x="1943392" y="83807"/>
                  </a:moveTo>
                  <a:lnTo>
                    <a:pt x="1939188" y="62179"/>
                  </a:lnTo>
                  <a:lnTo>
                    <a:pt x="1926564" y="43167"/>
                  </a:lnTo>
                  <a:lnTo>
                    <a:pt x="1907552" y="30543"/>
                  </a:lnTo>
                  <a:lnTo>
                    <a:pt x="1885924" y="26339"/>
                  </a:lnTo>
                  <a:lnTo>
                    <a:pt x="1864296" y="30543"/>
                  </a:lnTo>
                  <a:lnTo>
                    <a:pt x="1845271" y="43167"/>
                  </a:lnTo>
                  <a:lnTo>
                    <a:pt x="1832648" y="62179"/>
                  </a:lnTo>
                  <a:lnTo>
                    <a:pt x="1828444" y="83807"/>
                  </a:lnTo>
                  <a:lnTo>
                    <a:pt x="1832648" y="105435"/>
                  </a:lnTo>
                  <a:lnTo>
                    <a:pt x="1845271" y="124460"/>
                  </a:lnTo>
                  <a:lnTo>
                    <a:pt x="1864296" y="137083"/>
                  </a:lnTo>
                  <a:lnTo>
                    <a:pt x="1885924" y="141287"/>
                  </a:lnTo>
                  <a:lnTo>
                    <a:pt x="1907552" y="137083"/>
                  </a:lnTo>
                  <a:lnTo>
                    <a:pt x="1926564" y="124460"/>
                  </a:lnTo>
                  <a:lnTo>
                    <a:pt x="1939188" y="105435"/>
                  </a:lnTo>
                  <a:lnTo>
                    <a:pt x="1943392" y="83807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02154" y="1629611"/>
            <a:ext cx="271145" cy="16167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1700" b="1">
                <a:latin typeface="Arial"/>
                <a:cs typeface="Arial"/>
              </a:rPr>
              <a:t>Nitrate</a:t>
            </a:r>
            <a:r>
              <a:rPr dirty="0" sz="1700" spc="-9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(µmol/L)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10633" y="1206360"/>
            <a:ext cx="10160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Inorganic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Nitrate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851" y="1241301"/>
            <a:ext cx="153268" cy="12932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3515776" y="1208754"/>
            <a:ext cx="516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Placebo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288994" y="1253275"/>
            <a:ext cx="153670" cy="115570"/>
            <a:chOff x="3288994" y="1253275"/>
            <a:chExt cx="153670" cy="115570"/>
          </a:xfrm>
        </p:grpSpPr>
        <p:sp>
          <p:nvSpPr>
            <p:cNvPr id="32" name="object 32" descr=""/>
            <p:cNvSpPr/>
            <p:nvPr/>
          </p:nvSpPr>
          <p:spPr>
            <a:xfrm>
              <a:off x="3288994" y="1310751"/>
              <a:ext cx="153670" cy="0"/>
            </a:xfrm>
            <a:custGeom>
              <a:avLst/>
              <a:gdLst/>
              <a:ahLst/>
              <a:cxnLst/>
              <a:rect l="l" t="t" r="r" b="b"/>
              <a:pathLst>
                <a:path w="153670" h="0">
                  <a:moveTo>
                    <a:pt x="0" y="0"/>
                  </a:moveTo>
                  <a:lnTo>
                    <a:pt x="153268" y="0"/>
                  </a:lnTo>
                </a:path>
              </a:pathLst>
            </a:custGeom>
            <a:ln w="14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308152" y="1253275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69">
                  <a:moveTo>
                    <a:pt x="57476" y="0"/>
                  </a:moveTo>
                  <a:lnTo>
                    <a:pt x="35848" y="4208"/>
                  </a:lnTo>
                  <a:lnTo>
                    <a:pt x="16835" y="16833"/>
                  </a:lnTo>
                  <a:lnTo>
                    <a:pt x="4208" y="35847"/>
                  </a:lnTo>
                  <a:lnTo>
                    <a:pt x="0" y="57475"/>
                  </a:lnTo>
                  <a:lnTo>
                    <a:pt x="4208" y="79103"/>
                  </a:lnTo>
                  <a:lnTo>
                    <a:pt x="16835" y="98116"/>
                  </a:lnTo>
                  <a:lnTo>
                    <a:pt x="35848" y="110742"/>
                  </a:lnTo>
                  <a:lnTo>
                    <a:pt x="57476" y="114951"/>
                  </a:lnTo>
                  <a:lnTo>
                    <a:pt x="79104" y="110742"/>
                  </a:lnTo>
                  <a:lnTo>
                    <a:pt x="98117" y="98116"/>
                  </a:lnTo>
                  <a:lnTo>
                    <a:pt x="110743" y="79103"/>
                  </a:lnTo>
                  <a:lnTo>
                    <a:pt x="114951" y="57475"/>
                  </a:lnTo>
                  <a:lnTo>
                    <a:pt x="110743" y="35847"/>
                  </a:lnTo>
                  <a:lnTo>
                    <a:pt x="98117" y="16833"/>
                  </a:lnTo>
                  <a:lnTo>
                    <a:pt x="79104" y="4208"/>
                  </a:lnTo>
                  <a:lnTo>
                    <a:pt x="57476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5426652" y="4216496"/>
            <a:ext cx="3051175" cy="74930"/>
            <a:chOff x="5426652" y="4216496"/>
            <a:chExt cx="3051175" cy="74930"/>
          </a:xfrm>
        </p:grpSpPr>
        <p:sp>
          <p:nvSpPr>
            <p:cNvPr id="35" name="object 35" descr=""/>
            <p:cNvSpPr/>
            <p:nvPr/>
          </p:nvSpPr>
          <p:spPr>
            <a:xfrm>
              <a:off x="5426652" y="4227285"/>
              <a:ext cx="3051175" cy="0"/>
            </a:xfrm>
            <a:custGeom>
              <a:avLst/>
              <a:gdLst/>
              <a:ahLst/>
              <a:cxnLst/>
              <a:rect l="l" t="t" r="r" b="b"/>
              <a:pathLst>
                <a:path w="3051175" h="0">
                  <a:moveTo>
                    <a:pt x="0" y="0"/>
                  </a:moveTo>
                  <a:lnTo>
                    <a:pt x="3050666" y="0"/>
                  </a:lnTo>
                </a:path>
              </a:pathLst>
            </a:custGeom>
            <a:ln w="21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035587" y="4227285"/>
              <a:ext cx="1830705" cy="64135"/>
            </a:xfrm>
            <a:custGeom>
              <a:avLst/>
              <a:gdLst/>
              <a:ahLst/>
              <a:cxnLst/>
              <a:rect l="l" t="t" r="r" b="b"/>
              <a:pathLst>
                <a:path w="1830704" h="64135">
                  <a:moveTo>
                    <a:pt x="0" y="0"/>
                  </a:moveTo>
                  <a:lnTo>
                    <a:pt x="0" y="63930"/>
                  </a:lnTo>
                </a:path>
                <a:path w="1830704" h="64135">
                  <a:moveTo>
                    <a:pt x="915799" y="0"/>
                  </a:moveTo>
                  <a:lnTo>
                    <a:pt x="915799" y="63930"/>
                  </a:lnTo>
                </a:path>
                <a:path w="1830704" h="64135">
                  <a:moveTo>
                    <a:pt x="1830399" y="0"/>
                  </a:moveTo>
                  <a:lnTo>
                    <a:pt x="1830399" y="63930"/>
                  </a:lnTo>
                </a:path>
              </a:pathLst>
            </a:custGeom>
            <a:ln w="21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803049" y="4313277"/>
            <a:ext cx="46545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b="1">
                <a:latin typeface="Arial"/>
                <a:cs typeface="Arial"/>
              </a:rPr>
              <a:t>4-</a:t>
            </a:r>
            <a:r>
              <a:rPr dirty="0" sz="1400" spc="-25" b="1">
                <a:latin typeface="Arial"/>
                <a:cs typeface="Arial"/>
              </a:rPr>
              <a:t>6hr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708751" y="4313277"/>
            <a:ext cx="485775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b="1">
                <a:latin typeface="Arial"/>
                <a:cs typeface="Arial"/>
              </a:rPr>
              <a:t>48-</a:t>
            </a:r>
            <a:r>
              <a:rPr dirty="0" sz="1400" spc="-25" b="1"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503689" y="4313277"/>
            <a:ext cx="725170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 b="1">
                <a:latin typeface="Arial"/>
                <a:cs typeface="Arial"/>
              </a:rPr>
              <a:t>3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month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163740" y="1174221"/>
            <a:ext cx="74930" cy="2865120"/>
            <a:chOff x="5163740" y="1174221"/>
            <a:chExt cx="74930" cy="2865120"/>
          </a:xfrm>
        </p:grpSpPr>
        <p:sp>
          <p:nvSpPr>
            <p:cNvPr id="41" name="object 41" descr=""/>
            <p:cNvSpPr/>
            <p:nvPr/>
          </p:nvSpPr>
          <p:spPr>
            <a:xfrm>
              <a:off x="5227670" y="1185009"/>
              <a:ext cx="0" cy="2843530"/>
            </a:xfrm>
            <a:custGeom>
              <a:avLst/>
              <a:gdLst/>
              <a:ahLst/>
              <a:cxnLst/>
              <a:rect l="l" t="t" r="r" b="b"/>
              <a:pathLst>
                <a:path w="0" h="2843529">
                  <a:moveTo>
                    <a:pt x="0" y="2843293"/>
                  </a:moveTo>
                  <a:lnTo>
                    <a:pt x="0" y="0"/>
                  </a:lnTo>
                </a:path>
              </a:pathLst>
            </a:custGeom>
            <a:ln w="21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163740" y="1185009"/>
              <a:ext cx="64135" cy="2843530"/>
            </a:xfrm>
            <a:custGeom>
              <a:avLst/>
              <a:gdLst/>
              <a:ahLst/>
              <a:cxnLst/>
              <a:rect l="l" t="t" r="r" b="b"/>
              <a:pathLst>
                <a:path w="64135" h="2843529">
                  <a:moveTo>
                    <a:pt x="0" y="2843293"/>
                  </a:moveTo>
                  <a:lnTo>
                    <a:pt x="63930" y="2843293"/>
                  </a:lnTo>
                </a:path>
                <a:path w="64135" h="2843529">
                  <a:moveTo>
                    <a:pt x="0" y="2132469"/>
                  </a:moveTo>
                  <a:lnTo>
                    <a:pt x="63930" y="2132469"/>
                  </a:lnTo>
                </a:path>
                <a:path w="64135" h="2843529">
                  <a:moveTo>
                    <a:pt x="0" y="1421646"/>
                  </a:moveTo>
                  <a:lnTo>
                    <a:pt x="63930" y="1421646"/>
                  </a:lnTo>
                </a:path>
                <a:path w="64135" h="2843529">
                  <a:moveTo>
                    <a:pt x="0" y="710823"/>
                  </a:moveTo>
                  <a:lnTo>
                    <a:pt x="63930" y="710823"/>
                  </a:lnTo>
                </a:path>
                <a:path w="64135" h="2843529">
                  <a:moveTo>
                    <a:pt x="0" y="0"/>
                  </a:moveTo>
                  <a:lnTo>
                    <a:pt x="63930" y="0"/>
                  </a:lnTo>
                </a:path>
              </a:pathLst>
            </a:custGeom>
            <a:ln w="21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4902889" y="3908102"/>
            <a:ext cx="247650" cy="217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0.0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902889" y="3197279"/>
            <a:ext cx="247650" cy="217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0.5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902889" y="2486456"/>
            <a:ext cx="247650" cy="217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1.0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902889" y="1775633"/>
            <a:ext cx="247650" cy="217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1.5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902889" y="1064810"/>
            <a:ext cx="247650" cy="2178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5" b="1">
                <a:latin typeface="Arial"/>
                <a:cs typeface="Arial"/>
              </a:rPr>
              <a:t>2.0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5972057" y="1509853"/>
            <a:ext cx="1960245" cy="2117090"/>
            <a:chOff x="5972057" y="1509853"/>
            <a:chExt cx="1960245" cy="2117090"/>
          </a:xfrm>
        </p:grpSpPr>
        <p:sp>
          <p:nvSpPr>
            <p:cNvPr id="49" name="object 49" descr=""/>
            <p:cNvSpPr/>
            <p:nvPr/>
          </p:nvSpPr>
          <p:spPr>
            <a:xfrm>
              <a:off x="6036786" y="3369022"/>
              <a:ext cx="1830705" cy="193040"/>
            </a:xfrm>
            <a:custGeom>
              <a:avLst/>
              <a:gdLst/>
              <a:ahLst/>
              <a:cxnLst/>
              <a:rect l="l" t="t" r="r" b="b"/>
              <a:pathLst>
                <a:path w="1830704" h="193039">
                  <a:moveTo>
                    <a:pt x="0" y="0"/>
                  </a:moveTo>
                  <a:lnTo>
                    <a:pt x="914600" y="69524"/>
                  </a:lnTo>
                  <a:lnTo>
                    <a:pt x="1830399" y="192989"/>
                  </a:lnTo>
                </a:path>
              </a:pathLst>
            </a:custGeom>
            <a:ln w="1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893849" y="3375015"/>
              <a:ext cx="1031240" cy="243840"/>
            </a:xfrm>
            <a:custGeom>
              <a:avLst/>
              <a:gdLst/>
              <a:ahLst/>
              <a:cxnLst/>
              <a:rect l="l" t="t" r="r" b="b"/>
              <a:pathLst>
                <a:path w="1031240" h="243839">
                  <a:moveTo>
                    <a:pt x="0" y="0"/>
                  </a:moveTo>
                  <a:lnTo>
                    <a:pt x="115074" y="0"/>
                  </a:lnTo>
                </a:path>
                <a:path w="1031240" h="243839">
                  <a:moveTo>
                    <a:pt x="57537" y="0"/>
                  </a:moveTo>
                  <a:lnTo>
                    <a:pt x="57537" y="127061"/>
                  </a:lnTo>
                </a:path>
                <a:path w="1031240" h="243839">
                  <a:moveTo>
                    <a:pt x="0" y="127061"/>
                  </a:moveTo>
                  <a:lnTo>
                    <a:pt x="115074" y="127061"/>
                  </a:lnTo>
                </a:path>
                <a:path w="1031240" h="243839">
                  <a:moveTo>
                    <a:pt x="915799" y="131855"/>
                  </a:moveTo>
                  <a:lnTo>
                    <a:pt x="1030873" y="131855"/>
                  </a:lnTo>
                </a:path>
                <a:path w="1031240" h="243839">
                  <a:moveTo>
                    <a:pt x="973336" y="131855"/>
                  </a:moveTo>
                  <a:lnTo>
                    <a:pt x="973336" y="243334"/>
                  </a:lnTo>
                </a:path>
                <a:path w="1031240" h="243839">
                  <a:moveTo>
                    <a:pt x="915799" y="243334"/>
                  </a:moveTo>
                  <a:lnTo>
                    <a:pt x="1030873" y="243334"/>
                  </a:lnTo>
                </a:path>
              </a:pathLst>
            </a:custGeom>
            <a:ln w="14384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2057" y="3304293"/>
              <a:ext cx="129458" cy="12945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893850" y="3381009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57537" y="0"/>
                  </a:moveTo>
                  <a:lnTo>
                    <a:pt x="35886" y="4213"/>
                  </a:lnTo>
                  <a:lnTo>
                    <a:pt x="16852" y="16852"/>
                  </a:lnTo>
                  <a:lnTo>
                    <a:pt x="4213" y="35885"/>
                  </a:lnTo>
                  <a:lnTo>
                    <a:pt x="0" y="57537"/>
                  </a:lnTo>
                  <a:lnTo>
                    <a:pt x="4213" y="79188"/>
                  </a:lnTo>
                  <a:lnTo>
                    <a:pt x="16852" y="98221"/>
                  </a:lnTo>
                  <a:lnTo>
                    <a:pt x="35886" y="110860"/>
                  </a:lnTo>
                  <a:lnTo>
                    <a:pt x="57537" y="115074"/>
                  </a:lnTo>
                  <a:lnTo>
                    <a:pt x="79188" y="110860"/>
                  </a:lnTo>
                  <a:lnTo>
                    <a:pt x="98222" y="98221"/>
                  </a:lnTo>
                  <a:lnTo>
                    <a:pt x="110861" y="79188"/>
                  </a:lnTo>
                  <a:lnTo>
                    <a:pt x="115074" y="57537"/>
                  </a:lnTo>
                  <a:lnTo>
                    <a:pt x="110861" y="35885"/>
                  </a:lnTo>
                  <a:lnTo>
                    <a:pt x="98222" y="16852"/>
                  </a:lnTo>
                  <a:lnTo>
                    <a:pt x="79188" y="4213"/>
                  </a:lnTo>
                  <a:lnTo>
                    <a:pt x="5753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893849" y="3381009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98221" y="16852"/>
                  </a:moveTo>
                  <a:lnTo>
                    <a:pt x="110861" y="35885"/>
                  </a:lnTo>
                  <a:lnTo>
                    <a:pt x="115074" y="57537"/>
                  </a:lnTo>
                  <a:lnTo>
                    <a:pt x="110861" y="79188"/>
                  </a:lnTo>
                  <a:lnTo>
                    <a:pt x="98221" y="98222"/>
                  </a:lnTo>
                  <a:lnTo>
                    <a:pt x="79188" y="110861"/>
                  </a:lnTo>
                  <a:lnTo>
                    <a:pt x="57537" y="115074"/>
                  </a:lnTo>
                  <a:lnTo>
                    <a:pt x="35886" y="110861"/>
                  </a:lnTo>
                  <a:lnTo>
                    <a:pt x="16852" y="98222"/>
                  </a:lnTo>
                  <a:lnTo>
                    <a:pt x="4213" y="79188"/>
                  </a:lnTo>
                  <a:lnTo>
                    <a:pt x="0" y="57537"/>
                  </a:lnTo>
                  <a:lnTo>
                    <a:pt x="4213" y="35885"/>
                  </a:lnTo>
                  <a:lnTo>
                    <a:pt x="16852" y="16852"/>
                  </a:lnTo>
                  <a:lnTo>
                    <a:pt x="35886" y="4213"/>
                  </a:lnTo>
                  <a:lnTo>
                    <a:pt x="57537" y="0"/>
                  </a:lnTo>
                  <a:lnTo>
                    <a:pt x="79188" y="4213"/>
                  </a:lnTo>
                  <a:lnTo>
                    <a:pt x="98221" y="16852"/>
                  </a:lnTo>
                </a:path>
              </a:pathLst>
            </a:custGeom>
            <a:ln w="1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809649" y="3504474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57537" y="0"/>
                  </a:moveTo>
                  <a:lnTo>
                    <a:pt x="35885" y="4212"/>
                  </a:lnTo>
                  <a:lnTo>
                    <a:pt x="16852" y="16851"/>
                  </a:lnTo>
                  <a:lnTo>
                    <a:pt x="4213" y="35885"/>
                  </a:lnTo>
                  <a:lnTo>
                    <a:pt x="0" y="57536"/>
                  </a:lnTo>
                  <a:lnTo>
                    <a:pt x="4213" y="79187"/>
                  </a:lnTo>
                  <a:lnTo>
                    <a:pt x="16852" y="98221"/>
                  </a:lnTo>
                  <a:lnTo>
                    <a:pt x="35885" y="110861"/>
                  </a:lnTo>
                  <a:lnTo>
                    <a:pt x="57537" y="115074"/>
                  </a:lnTo>
                  <a:lnTo>
                    <a:pt x="79188" y="110861"/>
                  </a:lnTo>
                  <a:lnTo>
                    <a:pt x="98221" y="98221"/>
                  </a:lnTo>
                  <a:lnTo>
                    <a:pt x="110861" y="79187"/>
                  </a:lnTo>
                  <a:lnTo>
                    <a:pt x="115075" y="57536"/>
                  </a:lnTo>
                  <a:lnTo>
                    <a:pt x="110861" y="35885"/>
                  </a:lnTo>
                  <a:lnTo>
                    <a:pt x="98221" y="16851"/>
                  </a:lnTo>
                  <a:lnTo>
                    <a:pt x="79188" y="4212"/>
                  </a:lnTo>
                  <a:lnTo>
                    <a:pt x="5753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809648" y="3504474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98221" y="16852"/>
                  </a:moveTo>
                  <a:lnTo>
                    <a:pt x="110861" y="35885"/>
                  </a:lnTo>
                  <a:lnTo>
                    <a:pt x="115074" y="57537"/>
                  </a:lnTo>
                  <a:lnTo>
                    <a:pt x="110861" y="79188"/>
                  </a:lnTo>
                  <a:lnTo>
                    <a:pt x="98221" y="98222"/>
                  </a:lnTo>
                  <a:lnTo>
                    <a:pt x="79188" y="110861"/>
                  </a:lnTo>
                  <a:lnTo>
                    <a:pt x="57537" y="115074"/>
                  </a:lnTo>
                  <a:lnTo>
                    <a:pt x="35886" y="110861"/>
                  </a:lnTo>
                  <a:lnTo>
                    <a:pt x="16852" y="98222"/>
                  </a:lnTo>
                  <a:lnTo>
                    <a:pt x="4213" y="79188"/>
                  </a:lnTo>
                  <a:lnTo>
                    <a:pt x="0" y="57537"/>
                  </a:lnTo>
                  <a:lnTo>
                    <a:pt x="4213" y="35885"/>
                  </a:lnTo>
                  <a:lnTo>
                    <a:pt x="16852" y="16852"/>
                  </a:lnTo>
                  <a:lnTo>
                    <a:pt x="35886" y="4213"/>
                  </a:lnTo>
                  <a:lnTo>
                    <a:pt x="57537" y="0"/>
                  </a:lnTo>
                  <a:lnTo>
                    <a:pt x="79188" y="4213"/>
                  </a:lnTo>
                  <a:lnTo>
                    <a:pt x="98221" y="16852"/>
                  </a:lnTo>
                </a:path>
              </a:pathLst>
            </a:custGeom>
            <a:ln w="1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036786" y="2044469"/>
              <a:ext cx="1830705" cy="1505585"/>
            </a:xfrm>
            <a:custGeom>
              <a:avLst/>
              <a:gdLst/>
              <a:ahLst/>
              <a:cxnLst/>
              <a:rect l="l" t="t" r="r" b="b"/>
              <a:pathLst>
                <a:path w="1830704" h="1505585">
                  <a:moveTo>
                    <a:pt x="0" y="0"/>
                  </a:moveTo>
                  <a:lnTo>
                    <a:pt x="914600" y="643696"/>
                  </a:lnTo>
                  <a:lnTo>
                    <a:pt x="1830399" y="1505554"/>
                  </a:lnTo>
                </a:path>
              </a:pathLst>
            </a:custGeom>
            <a:ln w="1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979249" y="1517045"/>
              <a:ext cx="1945639" cy="2100580"/>
            </a:xfrm>
            <a:custGeom>
              <a:avLst/>
              <a:gdLst/>
              <a:ahLst/>
              <a:cxnLst/>
              <a:rect l="l" t="t" r="r" b="b"/>
              <a:pathLst>
                <a:path w="1945640" h="2100579">
                  <a:moveTo>
                    <a:pt x="0" y="0"/>
                  </a:moveTo>
                  <a:lnTo>
                    <a:pt x="115074" y="0"/>
                  </a:lnTo>
                </a:path>
                <a:path w="1945640" h="2100579">
                  <a:moveTo>
                    <a:pt x="57537" y="0"/>
                  </a:moveTo>
                  <a:lnTo>
                    <a:pt x="57537" y="1056046"/>
                  </a:lnTo>
                </a:path>
                <a:path w="1945640" h="2100579">
                  <a:moveTo>
                    <a:pt x="0" y="1056046"/>
                  </a:moveTo>
                  <a:lnTo>
                    <a:pt x="115074" y="1056046"/>
                  </a:lnTo>
                </a:path>
                <a:path w="1945640" h="2100579">
                  <a:moveTo>
                    <a:pt x="914600" y="899017"/>
                  </a:moveTo>
                  <a:lnTo>
                    <a:pt x="1029674" y="899017"/>
                  </a:lnTo>
                </a:path>
                <a:path w="1945640" h="2100579">
                  <a:moveTo>
                    <a:pt x="972137" y="899017"/>
                  </a:moveTo>
                  <a:lnTo>
                    <a:pt x="972137" y="1442024"/>
                  </a:lnTo>
                </a:path>
                <a:path w="1945640" h="2100579">
                  <a:moveTo>
                    <a:pt x="914600" y="1442024"/>
                  </a:moveTo>
                  <a:lnTo>
                    <a:pt x="1029674" y="1442024"/>
                  </a:lnTo>
                </a:path>
                <a:path w="1945640" h="2100579">
                  <a:moveTo>
                    <a:pt x="1830399" y="1965851"/>
                  </a:moveTo>
                  <a:lnTo>
                    <a:pt x="1945474" y="1965851"/>
                  </a:lnTo>
                </a:path>
                <a:path w="1945640" h="2100579">
                  <a:moveTo>
                    <a:pt x="1887937" y="1965851"/>
                  </a:moveTo>
                  <a:lnTo>
                    <a:pt x="1887937" y="2100105"/>
                  </a:lnTo>
                </a:path>
                <a:path w="1945640" h="2100579">
                  <a:moveTo>
                    <a:pt x="1830399" y="2100105"/>
                  </a:moveTo>
                  <a:lnTo>
                    <a:pt x="1945474" y="2100105"/>
                  </a:lnTo>
                </a:path>
              </a:pathLst>
            </a:custGeom>
            <a:ln w="1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2057" y="1979739"/>
              <a:ext cx="129458" cy="129458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6657" y="2623436"/>
              <a:ext cx="129459" cy="12945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809649" y="3492487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57537" y="0"/>
                  </a:moveTo>
                  <a:lnTo>
                    <a:pt x="35885" y="4213"/>
                  </a:lnTo>
                  <a:lnTo>
                    <a:pt x="16852" y="16852"/>
                  </a:lnTo>
                  <a:lnTo>
                    <a:pt x="4213" y="35885"/>
                  </a:lnTo>
                  <a:lnTo>
                    <a:pt x="0" y="57537"/>
                  </a:lnTo>
                  <a:lnTo>
                    <a:pt x="4213" y="79188"/>
                  </a:lnTo>
                  <a:lnTo>
                    <a:pt x="16852" y="98221"/>
                  </a:lnTo>
                  <a:lnTo>
                    <a:pt x="35885" y="110860"/>
                  </a:lnTo>
                  <a:lnTo>
                    <a:pt x="57537" y="115074"/>
                  </a:lnTo>
                  <a:lnTo>
                    <a:pt x="79188" y="110860"/>
                  </a:lnTo>
                  <a:lnTo>
                    <a:pt x="98221" y="98221"/>
                  </a:lnTo>
                  <a:lnTo>
                    <a:pt x="110861" y="79188"/>
                  </a:lnTo>
                  <a:lnTo>
                    <a:pt x="115075" y="57537"/>
                  </a:lnTo>
                  <a:lnTo>
                    <a:pt x="110861" y="35885"/>
                  </a:lnTo>
                  <a:lnTo>
                    <a:pt x="98221" y="16852"/>
                  </a:lnTo>
                  <a:lnTo>
                    <a:pt x="79188" y="4213"/>
                  </a:lnTo>
                  <a:lnTo>
                    <a:pt x="57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809648" y="3492486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98221" y="16852"/>
                  </a:moveTo>
                  <a:lnTo>
                    <a:pt x="110861" y="35886"/>
                  </a:lnTo>
                  <a:lnTo>
                    <a:pt x="115074" y="57537"/>
                  </a:lnTo>
                  <a:lnTo>
                    <a:pt x="110861" y="79188"/>
                  </a:lnTo>
                  <a:lnTo>
                    <a:pt x="98221" y="98221"/>
                  </a:lnTo>
                  <a:lnTo>
                    <a:pt x="79188" y="110861"/>
                  </a:lnTo>
                  <a:lnTo>
                    <a:pt x="57537" y="115074"/>
                  </a:lnTo>
                  <a:lnTo>
                    <a:pt x="35886" y="110861"/>
                  </a:lnTo>
                  <a:lnTo>
                    <a:pt x="16852" y="98221"/>
                  </a:lnTo>
                  <a:lnTo>
                    <a:pt x="4213" y="79188"/>
                  </a:lnTo>
                  <a:lnTo>
                    <a:pt x="0" y="57537"/>
                  </a:lnTo>
                  <a:lnTo>
                    <a:pt x="4213" y="35886"/>
                  </a:lnTo>
                  <a:lnTo>
                    <a:pt x="16852" y="16852"/>
                  </a:lnTo>
                  <a:lnTo>
                    <a:pt x="35886" y="4213"/>
                  </a:lnTo>
                  <a:lnTo>
                    <a:pt x="57537" y="0"/>
                  </a:lnTo>
                  <a:lnTo>
                    <a:pt x="79188" y="4213"/>
                  </a:lnTo>
                  <a:lnTo>
                    <a:pt x="98221" y="16852"/>
                  </a:lnTo>
                </a:path>
              </a:pathLst>
            </a:custGeom>
            <a:ln w="1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4446650" y="1699061"/>
            <a:ext cx="271145" cy="13658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1700" b="1">
                <a:latin typeface="Arial"/>
                <a:cs typeface="Arial"/>
              </a:rPr>
              <a:t>Nitrite</a:t>
            </a:r>
            <a:r>
              <a:rPr dirty="0" sz="1700" spc="-10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(µmol)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7572793" y="1193396"/>
            <a:ext cx="5168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Placebo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5755" y="1225365"/>
            <a:ext cx="153432" cy="129459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5998913" y="1188002"/>
            <a:ext cx="101726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Inorganic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Nitrate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6" name="object 6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1875" y="1225365"/>
            <a:ext cx="153432" cy="129459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735580">
              <a:lnSpc>
                <a:spcPct val="100000"/>
              </a:lnSpc>
              <a:spcBef>
                <a:spcPts val="100"/>
              </a:spcBef>
            </a:pPr>
            <a:r>
              <a:rPr dirty="0"/>
              <a:t>Blood</a:t>
            </a:r>
            <a:r>
              <a:rPr dirty="0" spc="-20"/>
              <a:t> </a:t>
            </a:r>
            <a:r>
              <a:rPr dirty="0" spc="-10"/>
              <a:t>Pressure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99400" y="4342125"/>
            <a:ext cx="2788285" cy="64135"/>
            <a:chOff x="1199400" y="4342125"/>
            <a:chExt cx="2788285" cy="64135"/>
          </a:xfrm>
        </p:grpSpPr>
        <p:sp>
          <p:nvSpPr>
            <p:cNvPr id="4" name="object 4" descr=""/>
            <p:cNvSpPr/>
            <p:nvPr/>
          </p:nvSpPr>
          <p:spPr>
            <a:xfrm>
              <a:off x="1199400" y="4351368"/>
              <a:ext cx="2788285" cy="0"/>
            </a:xfrm>
            <a:custGeom>
              <a:avLst/>
              <a:gdLst/>
              <a:ahLst/>
              <a:cxnLst/>
              <a:rect l="l" t="t" r="r" b="b"/>
              <a:pathLst>
                <a:path w="2788285" h="0">
                  <a:moveTo>
                    <a:pt x="0" y="0"/>
                  </a:moveTo>
                  <a:lnTo>
                    <a:pt x="2788215" y="0"/>
                  </a:lnTo>
                </a:path>
              </a:pathLst>
            </a:custGeom>
            <a:ln w="18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56016" y="4351368"/>
              <a:ext cx="1673225" cy="55244"/>
            </a:xfrm>
            <a:custGeom>
              <a:avLst/>
              <a:gdLst/>
              <a:ahLst/>
              <a:cxnLst/>
              <a:rect l="l" t="t" r="r" b="b"/>
              <a:pathLst>
                <a:path w="1673225" h="55245">
                  <a:moveTo>
                    <a:pt x="0" y="0"/>
                  </a:moveTo>
                  <a:lnTo>
                    <a:pt x="0" y="54771"/>
                  </a:lnTo>
                </a:path>
                <a:path w="1673225" h="55245">
                  <a:moveTo>
                    <a:pt x="836978" y="0"/>
                  </a:moveTo>
                  <a:lnTo>
                    <a:pt x="836978" y="54771"/>
                  </a:lnTo>
                </a:path>
                <a:path w="1673225" h="55245">
                  <a:moveTo>
                    <a:pt x="1672929" y="0"/>
                  </a:moveTo>
                  <a:lnTo>
                    <a:pt x="1672929" y="54771"/>
                  </a:lnTo>
                </a:path>
              </a:pathLst>
            </a:custGeom>
            <a:ln w="18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61703" y="4398574"/>
            <a:ext cx="58928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10" b="1">
                <a:latin typeface="Arial"/>
                <a:cs typeface="Arial"/>
              </a:rPr>
              <a:t>Baseline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02592" y="4398574"/>
            <a:ext cx="58102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b="1">
                <a:latin typeface="Arial"/>
                <a:cs typeface="Arial"/>
              </a:rPr>
              <a:t>4-6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Hour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50010" y="4398574"/>
            <a:ext cx="55816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b="1">
                <a:latin typeface="Arial"/>
                <a:cs typeface="Arial"/>
              </a:rPr>
              <a:t>3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month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74152" y="1006536"/>
            <a:ext cx="64135" cy="3183890"/>
            <a:chOff x="974152" y="1006536"/>
            <a:chExt cx="64135" cy="3183890"/>
          </a:xfrm>
        </p:grpSpPr>
        <p:sp>
          <p:nvSpPr>
            <p:cNvPr id="10" name="object 10" descr=""/>
            <p:cNvSpPr/>
            <p:nvPr/>
          </p:nvSpPr>
          <p:spPr>
            <a:xfrm>
              <a:off x="1028923" y="1015779"/>
              <a:ext cx="0" cy="3165475"/>
            </a:xfrm>
            <a:custGeom>
              <a:avLst/>
              <a:gdLst/>
              <a:ahLst/>
              <a:cxnLst/>
              <a:rect l="l" t="t" r="r" b="b"/>
              <a:pathLst>
                <a:path w="0" h="3165475">
                  <a:moveTo>
                    <a:pt x="0" y="3165112"/>
                  </a:moveTo>
                  <a:lnTo>
                    <a:pt x="0" y="0"/>
                  </a:lnTo>
                </a:path>
              </a:pathLst>
            </a:custGeom>
            <a:ln w="18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74152" y="1015779"/>
              <a:ext cx="55244" cy="3165475"/>
            </a:xfrm>
            <a:custGeom>
              <a:avLst/>
              <a:gdLst/>
              <a:ahLst/>
              <a:cxnLst/>
              <a:rect l="l" t="t" r="r" b="b"/>
              <a:pathLst>
                <a:path w="55244" h="3165475">
                  <a:moveTo>
                    <a:pt x="0" y="3165112"/>
                  </a:moveTo>
                  <a:lnTo>
                    <a:pt x="54771" y="3165112"/>
                  </a:lnTo>
                </a:path>
                <a:path w="55244" h="3165475">
                  <a:moveTo>
                    <a:pt x="0" y="2373834"/>
                  </a:moveTo>
                  <a:lnTo>
                    <a:pt x="54771" y="2373834"/>
                  </a:lnTo>
                </a:path>
                <a:path w="55244" h="3165475">
                  <a:moveTo>
                    <a:pt x="0" y="1582556"/>
                  </a:moveTo>
                  <a:lnTo>
                    <a:pt x="54771" y="1582556"/>
                  </a:lnTo>
                </a:path>
                <a:path w="55244" h="3165475">
                  <a:moveTo>
                    <a:pt x="0" y="791278"/>
                  </a:moveTo>
                  <a:lnTo>
                    <a:pt x="54771" y="791278"/>
                  </a:lnTo>
                </a:path>
                <a:path w="55244" h="3165475">
                  <a:moveTo>
                    <a:pt x="0" y="0"/>
                  </a:moveTo>
                  <a:lnTo>
                    <a:pt x="54771" y="0"/>
                  </a:lnTo>
                </a:path>
              </a:pathLst>
            </a:custGeom>
            <a:ln w="18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10741" y="4076093"/>
            <a:ext cx="2540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120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0741" y="3284814"/>
            <a:ext cx="2540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125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0741" y="2493536"/>
            <a:ext cx="2540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130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0741" y="1702258"/>
            <a:ext cx="2540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135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0741" y="910980"/>
            <a:ext cx="2540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140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695425" y="1762385"/>
            <a:ext cx="1796414" cy="2021205"/>
            <a:chOff x="1695425" y="1762385"/>
            <a:chExt cx="1796414" cy="2021205"/>
          </a:xfrm>
        </p:grpSpPr>
        <p:sp>
          <p:nvSpPr>
            <p:cNvPr id="18" name="object 18" descr=""/>
            <p:cNvSpPr/>
            <p:nvPr/>
          </p:nvSpPr>
          <p:spPr>
            <a:xfrm>
              <a:off x="1757044" y="2135174"/>
              <a:ext cx="1673225" cy="1443990"/>
            </a:xfrm>
            <a:custGeom>
              <a:avLst/>
              <a:gdLst/>
              <a:ahLst/>
              <a:cxnLst/>
              <a:rect l="l" t="t" r="r" b="b"/>
              <a:pathLst>
                <a:path w="1673225" h="1443989">
                  <a:moveTo>
                    <a:pt x="0" y="320413"/>
                  </a:moveTo>
                  <a:lnTo>
                    <a:pt x="835951" y="1443915"/>
                  </a:lnTo>
                  <a:lnTo>
                    <a:pt x="1672929" y="0"/>
                  </a:lnTo>
                </a:path>
              </a:pathLst>
            </a:custGeom>
            <a:ln w="12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95426" y="1768547"/>
              <a:ext cx="1796414" cy="2009139"/>
            </a:xfrm>
            <a:custGeom>
              <a:avLst/>
              <a:gdLst/>
              <a:ahLst/>
              <a:cxnLst/>
              <a:rect l="l" t="t" r="r" b="b"/>
              <a:pathLst>
                <a:path w="1796414" h="2009139">
                  <a:moveTo>
                    <a:pt x="0" y="499105"/>
                  </a:moveTo>
                  <a:lnTo>
                    <a:pt x="123236" y="499105"/>
                  </a:lnTo>
                </a:path>
                <a:path w="1796414" h="2009139">
                  <a:moveTo>
                    <a:pt x="61618" y="499105"/>
                  </a:moveTo>
                  <a:lnTo>
                    <a:pt x="61618" y="873948"/>
                  </a:lnTo>
                </a:path>
                <a:path w="1796414" h="2009139">
                  <a:moveTo>
                    <a:pt x="0" y="873948"/>
                  </a:moveTo>
                  <a:lnTo>
                    <a:pt x="123236" y="873948"/>
                  </a:lnTo>
                </a:path>
                <a:path w="1796414" h="2009139">
                  <a:moveTo>
                    <a:pt x="835951" y="1612338"/>
                  </a:moveTo>
                  <a:lnTo>
                    <a:pt x="959187" y="1612338"/>
                  </a:lnTo>
                </a:path>
                <a:path w="1796414" h="2009139">
                  <a:moveTo>
                    <a:pt x="897569" y="1612338"/>
                  </a:moveTo>
                  <a:lnTo>
                    <a:pt x="897569" y="2008747"/>
                  </a:lnTo>
                </a:path>
                <a:path w="1796414" h="2009139">
                  <a:moveTo>
                    <a:pt x="835951" y="2008747"/>
                  </a:moveTo>
                  <a:lnTo>
                    <a:pt x="959187" y="2008747"/>
                  </a:lnTo>
                </a:path>
                <a:path w="1796414" h="2009139">
                  <a:moveTo>
                    <a:pt x="1672929" y="0"/>
                  </a:moveTo>
                  <a:lnTo>
                    <a:pt x="1796165" y="0"/>
                  </a:lnTo>
                </a:path>
                <a:path w="1796414" h="2009139">
                  <a:moveTo>
                    <a:pt x="1734547" y="0"/>
                  </a:moveTo>
                  <a:lnTo>
                    <a:pt x="1734547" y="733254"/>
                  </a:lnTo>
                </a:path>
                <a:path w="1796414" h="2009139">
                  <a:moveTo>
                    <a:pt x="1672929" y="733254"/>
                  </a:moveTo>
                  <a:lnTo>
                    <a:pt x="1796165" y="733254"/>
                  </a:lnTo>
                </a:path>
              </a:pathLst>
            </a:custGeom>
            <a:ln w="12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425" y="2393970"/>
              <a:ext cx="123236" cy="12323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1377" y="3517472"/>
              <a:ext cx="123235" cy="12323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8355" y="2073555"/>
              <a:ext cx="123236" cy="12323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757044" y="2140309"/>
              <a:ext cx="1673225" cy="285750"/>
            </a:xfrm>
            <a:custGeom>
              <a:avLst/>
              <a:gdLst/>
              <a:ahLst/>
              <a:cxnLst/>
              <a:rect l="l" t="t" r="r" b="b"/>
              <a:pathLst>
                <a:path w="1673225" h="285750">
                  <a:moveTo>
                    <a:pt x="0" y="31835"/>
                  </a:moveTo>
                  <a:lnTo>
                    <a:pt x="835951" y="285496"/>
                  </a:lnTo>
                  <a:lnTo>
                    <a:pt x="1672929" y="0"/>
                  </a:lnTo>
                </a:path>
              </a:pathLst>
            </a:custGeom>
            <a:ln w="12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95426" y="1844542"/>
              <a:ext cx="1796414" cy="777875"/>
            </a:xfrm>
            <a:custGeom>
              <a:avLst/>
              <a:gdLst/>
              <a:ahLst/>
              <a:cxnLst/>
              <a:rect l="l" t="t" r="r" b="b"/>
              <a:pathLst>
                <a:path w="1796414" h="777875">
                  <a:moveTo>
                    <a:pt x="0" y="154045"/>
                  </a:moveTo>
                  <a:lnTo>
                    <a:pt x="123236" y="154045"/>
                  </a:lnTo>
                </a:path>
                <a:path w="1796414" h="777875">
                  <a:moveTo>
                    <a:pt x="61618" y="154045"/>
                  </a:moveTo>
                  <a:lnTo>
                    <a:pt x="61618" y="500132"/>
                  </a:lnTo>
                </a:path>
                <a:path w="1796414" h="777875">
                  <a:moveTo>
                    <a:pt x="0" y="500132"/>
                  </a:moveTo>
                  <a:lnTo>
                    <a:pt x="123236" y="500132"/>
                  </a:lnTo>
                </a:path>
                <a:path w="1796414" h="777875">
                  <a:moveTo>
                    <a:pt x="835951" y="385112"/>
                  </a:moveTo>
                  <a:lnTo>
                    <a:pt x="959187" y="385112"/>
                  </a:lnTo>
                </a:path>
                <a:path w="1796414" h="777875">
                  <a:moveTo>
                    <a:pt x="897569" y="385112"/>
                  </a:moveTo>
                  <a:lnTo>
                    <a:pt x="897569" y="777414"/>
                  </a:lnTo>
                </a:path>
                <a:path w="1796414" h="777875">
                  <a:moveTo>
                    <a:pt x="835951" y="777414"/>
                  </a:moveTo>
                  <a:lnTo>
                    <a:pt x="959187" y="777414"/>
                  </a:lnTo>
                </a:path>
                <a:path w="1796414" h="777875">
                  <a:moveTo>
                    <a:pt x="1672929" y="0"/>
                  </a:moveTo>
                  <a:lnTo>
                    <a:pt x="1796165" y="0"/>
                  </a:lnTo>
                </a:path>
                <a:path w="1796414" h="777875">
                  <a:moveTo>
                    <a:pt x="1734547" y="0"/>
                  </a:moveTo>
                  <a:lnTo>
                    <a:pt x="1734547" y="591533"/>
                  </a:lnTo>
                </a:path>
                <a:path w="1796414" h="777875">
                  <a:moveTo>
                    <a:pt x="1672929" y="591533"/>
                  </a:moveTo>
                  <a:lnTo>
                    <a:pt x="1796165" y="591533"/>
                  </a:lnTo>
                </a:path>
              </a:pathLst>
            </a:custGeom>
            <a:ln w="12323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5425" y="2110526"/>
              <a:ext cx="123236" cy="12323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1377" y="2364187"/>
              <a:ext cx="123235" cy="12323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355" y="2078691"/>
              <a:ext cx="123236" cy="123234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337946" y="1109072"/>
            <a:ext cx="236220" cy="29349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 sz="1450" b="1">
                <a:latin typeface="Arial"/>
                <a:cs typeface="Arial"/>
              </a:rPr>
              <a:t>Systolic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Blood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Pressure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(mmHG)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37154" y="1100735"/>
            <a:ext cx="875030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20">
                <a:latin typeface="Arial"/>
                <a:cs typeface="Arial"/>
              </a:rPr>
              <a:t>Inorganic</a:t>
            </a:r>
            <a:r>
              <a:rPr dirty="0" sz="950" spc="-10">
                <a:latin typeface="Arial"/>
                <a:cs typeface="Arial"/>
              </a:rPr>
              <a:t> Nitrate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544461" y="1128403"/>
            <a:ext cx="132080" cy="123825"/>
            <a:chOff x="1544461" y="1128403"/>
            <a:chExt cx="132080" cy="123825"/>
          </a:xfrm>
        </p:grpSpPr>
        <p:sp>
          <p:nvSpPr>
            <p:cNvPr id="31" name="object 31" descr=""/>
            <p:cNvSpPr/>
            <p:nvPr/>
          </p:nvSpPr>
          <p:spPr>
            <a:xfrm>
              <a:off x="1544461" y="1190021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 h="0">
                  <a:moveTo>
                    <a:pt x="0" y="0"/>
                  </a:moveTo>
                  <a:lnTo>
                    <a:pt x="131451" y="0"/>
                  </a:lnTo>
                </a:path>
              </a:pathLst>
            </a:custGeom>
            <a:ln w="12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48569" y="1128403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61618" y="0"/>
                  </a:moveTo>
                  <a:lnTo>
                    <a:pt x="38430" y="4511"/>
                  </a:lnTo>
                  <a:lnTo>
                    <a:pt x="18047" y="18047"/>
                  </a:lnTo>
                  <a:lnTo>
                    <a:pt x="4511" y="38431"/>
                  </a:lnTo>
                  <a:lnTo>
                    <a:pt x="0" y="61618"/>
                  </a:lnTo>
                  <a:lnTo>
                    <a:pt x="4511" y="84805"/>
                  </a:lnTo>
                  <a:lnTo>
                    <a:pt x="18047" y="105189"/>
                  </a:lnTo>
                  <a:lnTo>
                    <a:pt x="38430" y="118724"/>
                  </a:lnTo>
                  <a:lnTo>
                    <a:pt x="61618" y="123236"/>
                  </a:lnTo>
                  <a:lnTo>
                    <a:pt x="84805" y="118724"/>
                  </a:lnTo>
                  <a:lnTo>
                    <a:pt x="105189" y="105189"/>
                  </a:lnTo>
                  <a:lnTo>
                    <a:pt x="118724" y="84805"/>
                  </a:lnTo>
                  <a:lnTo>
                    <a:pt x="123236" y="61618"/>
                  </a:lnTo>
                  <a:lnTo>
                    <a:pt x="118724" y="38431"/>
                  </a:lnTo>
                  <a:lnTo>
                    <a:pt x="105189" y="18047"/>
                  </a:lnTo>
                  <a:lnTo>
                    <a:pt x="84805" y="4511"/>
                  </a:lnTo>
                  <a:lnTo>
                    <a:pt x="616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3090697" y="1100735"/>
            <a:ext cx="446405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10">
                <a:latin typeface="Arial"/>
                <a:cs typeface="Arial"/>
              </a:rPr>
              <a:t>Placebo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898004" y="1128403"/>
            <a:ext cx="132080" cy="123825"/>
            <a:chOff x="2898004" y="1128403"/>
            <a:chExt cx="132080" cy="123825"/>
          </a:xfrm>
        </p:grpSpPr>
        <p:sp>
          <p:nvSpPr>
            <p:cNvPr id="35" name="object 35" descr=""/>
            <p:cNvSpPr/>
            <p:nvPr/>
          </p:nvSpPr>
          <p:spPr>
            <a:xfrm>
              <a:off x="2898004" y="1190021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 h="0">
                  <a:moveTo>
                    <a:pt x="0" y="0"/>
                  </a:moveTo>
                  <a:lnTo>
                    <a:pt x="131451" y="0"/>
                  </a:lnTo>
                </a:path>
              </a:pathLst>
            </a:custGeom>
            <a:ln w="123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902111" y="1128403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61618" y="0"/>
                  </a:moveTo>
                  <a:lnTo>
                    <a:pt x="38431" y="4511"/>
                  </a:lnTo>
                  <a:lnTo>
                    <a:pt x="18047" y="18047"/>
                  </a:lnTo>
                  <a:lnTo>
                    <a:pt x="4511" y="38431"/>
                  </a:lnTo>
                  <a:lnTo>
                    <a:pt x="0" y="61618"/>
                  </a:lnTo>
                  <a:lnTo>
                    <a:pt x="4511" y="84805"/>
                  </a:lnTo>
                  <a:lnTo>
                    <a:pt x="18047" y="105189"/>
                  </a:lnTo>
                  <a:lnTo>
                    <a:pt x="38431" y="118724"/>
                  </a:lnTo>
                  <a:lnTo>
                    <a:pt x="61618" y="123236"/>
                  </a:lnTo>
                  <a:lnTo>
                    <a:pt x="84805" y="118724"/>
                  </a:lnTo>
                  <a:lnTo>
                    <a:pt x="105189" y="105189"/>
                  </a:lnTo>
                  <a:lnTo>
                    <a:pt x="118724" y="84805"/>
                  </a:lnTo>
                  <a:lnTo>
                    <a:pt x="123236" y="61618"/>
                  </a:lnTo>
                  <a:lnTo>
                    <a:pt x="118724" y="38431"/>
                  </a:lnTo>
                  <a:lnTo>
                    <a:pt x="105189" y="18047"/>
                  </a:lnTo>
                  <a:lnTo>
                    <a:pt x="84805" y="4511"/>
                  </a:lnTo>
                  <a:lnTo>
                    <a:pt x="61618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5718226" y="4342265"/>
            <a:ext cx="2787015" cy="64135"/>
            <a:chOff x="5718226" y="4342265"/>
            <a:chExt cx="2787015" cy="64135"/>
          </a:xfrm>
        </p:grpSpPr>
        <p:sp>
          <p:nvSpPr>
            <p:cNvPr id="38" name="object 38" descr=""/>
            <p:cNvSpPr/>
            <p:nvPr/>
          </p:nvSpPr>
          <p:spPr>
            <a:xfrm>
              <a:off x="5718226" y="4351504"/>
              <a:ext cx="2787015" cy="0"/>
            </a:xfrm>
            <a:custGeom>
              <a:avLst/>
              <a:gdLst/>
              <a:ahLst/>
              <a:cxnLst/>
              <a:rect l="l" t="t" r="r" b="b"/>
              <a:pathLst>
                <a:path w="2787015" h="0">
                  <a:moveTo>
                    <a:pt x="0" y="0"/>
                  </a:moveTo>
                  <a:lnTo>
                    <a:pt x="2786973" y="0"/>
                  </a:lnTo>
                </a:path>
              </a:pathLst>
            </a:custGeom>
            <a:ln w="18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274594" y="4351504"/>
              <a:ext cx="1672589" cy="55244"/>
            </a:xfrm>
            <a:custGeom>
              <a:avLst/>
              <a:gdLst/>
              <a:ahLst/>
              <a:cxnLst/>
              <a:rect l="l" t="t" r="r" b="b"/>
              <a:pathLst>
                <a:path w="1672590" h="55245">
                  <a:moveTo>
                    <a:pt x="0" y="0"/>
                  </a:moveTo>
                  <a:lnTo>
                    <a:pt x="0" y="54747"/>
                  </a:lnTo>
                </a:path>
                <a:path w="1672590" h="55245">
                  <a:moveTo>
                    <a:pt x="836605" y="0"/>
                  </a:moveTo>
                  <a:lnTo>
                    <a:pt x="836605" y="54747"/>
                  </a:lnTo>
                </a:path>
                <a:path w="1672590" h="55245">
                  <a:moveTo>
                    <a:pt x="1672184" y="0"/>
                  </a:moveTo>
                  <a:lnTo>
                    <a:pt x="1672184" y="54747"/>
                  </a:lnTo>
                </a:path>
              </a:pathLst>
            </a:custGeom>
            <a:ln w="18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5980407" y="4398684"/>
            <a:ext cx="58864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10" b="1">
                <a:latin typeface="Arial"/>
                <a:cs typeface="Arial"/>
              </a:rPr>
              <a:t>Baseline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828539" y="4398684"/>
            <a:ext cx="56578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b="1">
                <a:latin typeface="Arial"/>
                <a:cs typeface="Arial"/>
              </a:rPr>
              <a:t>4-6</a:t>
            </a:r>
            <a:r>
              <a:rPr dirty="0" sz="1050" spc="30" b="1">
                <a:latin typeface="Arial"/>
                <a:cs typeface="Arial"/>
              </a:rPr>
              <a:t> </a:t>
            </a:r>
            <a:r>
              <a:rPr dirty="0" sz="1050" spc="-20" b="1">
                <a:latin typeface="Arial"/>
                <a:cs typeface="Arial"/>
              </a:rPr>
              <a:t>hour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667961" y="4398684"/>
            <a:ext cx="558165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b="1">
                <a:latin typeface="Arial"/>
                <a:cs typeface="Arial"/>
              </a:rPr>
              <a:t>3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spc="-10" b="1">
                <a:latin typeface="Arial"/>
                <a:cs typeface="Arial"/>
              </a:rPr>
              <a:t>month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5493078" y="1008163"/>
            <a:ext cx="64135" cy="3182620"/>
            <a:chOff x="5493078" y="1008163"/>
            <a:chExt cx="64135" cy="3182620"/>
          </a:xfrm>
        </p:grpSpPr>
        <p:sp>
          <p:nvSpPr>
            <p:cNvPr id="44" name="object 44" descr=""/>
            <p:cNvSpPr/>
            <p:nvPr/>
          </p:nvSpPr>
          <p:spPr>
            <a:xfrm>
              <a:off x="5547825" y="1017401"/>
              <a:ext cx="0" cy="3164205"/>
            </a:xfrm>
            <a:custGeom>
              <a:avLst/>
              <a:gdLst/>
              <a:ahLst/>
              <a:cxnLst/>
              <a:rect l="l" t="t" r="r" b="b"/>
              <a:pathLst>
                <a:path w="0" h="3164204">
                  <a:moveTo>
                    <a:pt x="0" y="3163702"/>
                  </a:moveTo>
                  <a:lnTo>
                    <a:pt x="0" y="0"/>
                  </a:lnTo>
                </a:path>
              </a:pathLst>
            </a:custGeom>
            <a:ln w="18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493078" y="1017401"/>
              <a:ext cx="55244" cy="3164205"/>
            </a:xfrm>
            <a:custGeom>
              <a:avLst/>
              <a:gdLst/>
              <a:ahLst/>
              <a:cxnLst/>
              <a:rect l="l" t="t" r="r" b="b"/>
              <a:pathLst>
                <a:path w="55245" h="3164204">
                  <a:moveTo>
                    <a:pt x="0" y="3163702"/>
                  </a:moveTo>
                  <a:lnTo>
                    <a:pt x="54747" y="3163702"/>
                  </a:lnTo>
                </a:path>
                <a:path w="55245" h="3164204">
                  <a:moveTo>
                    <a:pt x="0" y="2372776"/>
                  </a:moveTo>
                  <a:lnTo>
                    <a:pt x="54747" y="2372776"/>
                  </a:lnTo>
                </a:path>
                <a:path w="55245" h="3164204">
                  <a:moveTo>
                    <a:pt x="0" y="1581851"/>
                  </a:moveTo>
                  <a:lnTo>
                    <a:pt x="54747" y="1581851"/>
                  </a:lnTo>
                </a:path>
                <a:path w="55245" h="3164204">
                  <a:moveTo>
                    <a:pt x="0" y="790925"/>
                  </a:moveTo>
                  <a:lnTo>
                    <a:pt x="54747" y="790925"/>
                  </a:lnTo>
                </a:path>
                <a:path w="55245" h="3164204">
                  <a:moveTo>
                    <a:pt x="0" y="0"/>
                  </a:moveTo>
                  <a:lnTo>
                    <a:pt x="54747" y="0"/>
                  </a:lnTo>
                </a:path>
              </a:pathLst>
            </a:custGeom>
            <a:ln w="18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5305898" y="4076345"/>
            <a:ext cx="1778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68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305898" y="3285420"/>
            <a:ext cx="1778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305898" y="2494494"/>
            <a:ext cx="1778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72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305898" y="1703568"/>
            <a:ext cx="1778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74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305898" y="912643"/>
            <a:ext cx="17780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-25" b="1">
                <a:latin typeface="Arial"/>
                <a:cs typeface="Arial"/>
              </a:rPr>
              <a:t>76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6214030" y="1749302"/>
            <a:ext cx="1795780" cy="2306955"/>
            <a:chOff x="6214030" y="1749302"/>
            <a:chExt cx="1795780" cy="2306955"/>
          </a:xfrm>
        </p:grpSpPr>
        <p:sp>
          <p:nvSpPr>
            <p:cNvPr id="52" name="object 52" descr=""/>
            <p:cNvSpPr/>
            <p:nvPr/>
          </p:nvSpPr>
          <p:spPr>
            <a:xfrm>
              <a:off x="6275620" y="2572562"/>
              <a:ext cx="1672589" cy="1239520"/>
            </a:xfrm>
            <a:custGeom>
              <a:avLst/>
              <a:gdLst/>
              <a:ahLst/>
              <a:cxnLst/>
              <a:rect l="l" t="t" r="r" b="b"/>
              <a:pathLst>
                <a:path w="1672590" h="1239520">
                  <a:moveTo>
                    <a:pt x="0" y="0"/>
                  </a:moveTo>
                  <a:lnTo>
                    <a:pt x="835578" y="1238997"/>
                  </a:lnTo>
                  <a:lnTo>
                    <a:pt x="1672184" y="167321"/>
                  </a:lnTo>
                </a:path>
              </a:pathLst>
            </a:custGeom>
            <a:ln w="12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214030" y="2293352"/>
              <a:ext cx="1795780" cy="1756410"/>
            </a:xfrm>
            <a:custGeom>
              <a:avLst/>
              <a:gdLst/>
              <a:ahLst/>
              <a:cxnLst/>
              <a:rect l="l" t="t" r="r" b="b"/>
              <a:pathLst>
                <a:path w="1795779" h="1756410">
                  <a:moveTo>
                    <a:pt x="0" y="34901"/>
                  </a:moveTo>
                  <a:lnTo>
                    <a:pt x="123181" y="34901"/>
                  </a:lnTo>
                </a:path>
                <a:path w="1795779" h="1756410">
                  <a:moveTo>
                    <a:pt x="61590" y="34901"/>
                  </a:moveTo>
                  <a:lnTo>
                    <a:pt x="61590" y="523519"/>
                  </a:lnTo>
                </a:path>
                <a:path w="1795779" h="1756410">
                  <a:moveTo>
                    <a:pt x="0" y="523519"/>
                  </a:moveTo>
                  <a:lnTo>
                    <a:pt x="123181" y="523519"/>
                  </a:lnTo>
                </a:path>
                <a:path w="1795779" h="1756410">
                  <a:moveTo>
                    <a:pt x="835578" y="1281083"/>
                  </a:moveTo>
                  <a:lnTo>
                    <a:pt x="958760" y="1281083"/>
                  </a:lnTo>
                </a:path>
                <a:path w="1795779" h="1756410">
                  <a:moveTo>
                    <a:pt x="897169" y="1281083"/>
                  </a:moveTo>
                  <a:lnTo>
                    <a:pt x="897169" y="1756357"/>
                  </a:lnTo>
                </a:path>
                <a:path w="1795779" h="1756410">
                  <a:moveTo>
                    <a:pt x="835578" y="1756357"/>
                  </a:moveTo>
                  <a:lnTo>
                    <a:pt x="958760" y="1756357"/>
                  </a:lnTo>
                </a:path>
                <a:path w="1795779" h="1756410">
                  <a:moveTo>
                    <a:pt x="1672184" y="0"/>
                  </a:moveTo>
                  <a:lnTo>
                    <a:pt x="1795365" y="0"/>
                  </a:lnTo>
                </a:path>
                <a:path w="1795779" h="1756410">
                  <a:moveTo>
                    <a:pt x="1733774" y="0"/>
                  </a:moveTo>
                  <a:lnTo>
                    <a:pt x="1733774" y="893063"/>
                  </a:lnTo>
                </a:path>
                <a:path w="1795779" h="1756410">
                  <a:moveTo>
                    <a:pt x="1672184" y="893063"/>
                  </a:moveTo>
                  <a:lnTo>
                    <a:pt x="1795365" y="893063"/>
                  </a:lnTo>
                </a:path>
              </a:pathLst>
            </a:custGeom>
            <a:ln w="12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4030" y="2510972"/>
              <a:ext cx="123180" cy="12318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9609" y="3749969"/>
              <a:ext cx="123180" cy="12318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6215" y="2678293"/>
              <a:ext cx="123180" cy="12318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275620" y="2271795"/>
              <a:ext cx="1672589" cy="821690"/>
            </a:xfrm>
            <a:custGeom>
              <a:avLst/>
              <a:gdLst/>
              <a:ahLst/>
              <a:cxnLst/>
              <a:rect l="l" t="t" r="r" b="b"/>
              <a:pathLst>
                <a:path w="1672590" h="821689">
                  <a:moveTo>
                    <a:pt x="0" y="280237"/>
                  </a:moveTo>
                  <a:lnTo>
                    <a:pt x="835578" y="821207"/>
                  </a:lnTo>
                  <a:lnTo>
                    <a:pt x="1672184" y="0"/>
                  </a:lnTo>
                </a:path>
              </a:pathLst>
            </a:custGeom>
            <a:ln w="12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214030" y="1755461"/>
              <a:ext cx="1795780" cy="1638935"/>
            </a:xfrm>
            <a:custGeom>
              <a:avLst/>
              <a:gdLst/>
              <a:ahLst/>
              <a:cxnLst/>
              <a:rect l="l" t="t" r="r" b="b"/>
              <a:pathLst>
                <a:path w="1795779" h="1638935">
                  <a:moveTo>
                    <a:pt x="0" y="393153"/>
                  </a:moveTo>
                  <a:lnTo>
                    <a:pt x="123181" y="393153"/>
                  </a:lnTo>
                </a:path>
                <a:path w="1795779" h="1638935">
                  <a:moveTo>
                    <a:pt x="61590" y="393153"/>
                  </a:moveTo>
                  <a:lnTo>
                    <a:pt x="61590" y="1199989"/>
                  </a:lnTo>
                </a:path>
                <a:path w="1795779" h="1638935">
                  <a:moveTo>
                    <a:pt x="0" y="1199989"/>
                  </a:moveTo>
                  <a:lnTo>
                    <a:pt x="123181" y="1199989"/>
                  </a:lnTo>
                </a:path>
                <a:path w="1795779" h="1638935">
                  <a:moveTo>
                    <a:pt x="835578" y="1036774"/>
                  </a:moveTo>
                  <a:lnTo>
                    <a:pt x="958760" y="1036774"/>
                  </a:lnTo>
                </a:path>
                <a:path w="1795779" h="1638935">
                  <a:moveTo>
                    <a:pt x="897169" y="1036774"/>
                  </a:moveTo>
                  <a:lnTo>
                    <a:pt x="897169" y="1638309"/>
                  </a:lnTo>
                </a:path>
                <a:path w="1795779" h="1638935">
                  <a:moveTo>
                    <a:pt x="835578" y="1638309"/>
                  </a:moveTo>
                  <a:lnTo>
                    <a:pt x="958760" y="1638309"/>
                  </a:lnTo>
                </a:path>
                <a:path w="1795779" h="1638935">
                  <a:moveTo>
                    <a:pt x="1672184" y="0"/>
                  </a:moveTo>
                  <a:lnTo>
                    <a:pt x="1795365" y="0"/>
                  </a:lnTo>
                </a:path>
                <a:path w="1795779" h="1638935">
                  <a:moveTo>
                    <a:pt x="1733774" y="0"/>
                  </a:moveTo>
                  <a:lnTo>
                    <a:pt x="1733774" y="1031642"/>
                  </a:lnTo>
                </a:path>
                <a:path w="1795779" h="1638935">
                  <a:moveTo>
                    <a:pt x="1672184" y="1031642"/>
                  </a:moveTo>
                  <a:lnTo>
                    <a:pt x="1795365" y="1031642"/>
                  </a:lnTo>
                </a:path>
              </a:pathLst>
            </a:custGeom>
            <a:ln w="12318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030" y="2490442"/>
              <a:ext cx="123180" cy="12318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9609" y="3031413"/>
              <a:ext cx="123180" cy="12318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6215" y="2210205"/>
              <a:ext cx="123180" cy="123181"/>
            </a:xfrm>
            <a:prstGeom prst="rect">
              <a:avLst/>
            </a:prstGeom>
          </p:spPr>
        </p:pic>
      </p:grpSp>
      <p:sp>
        <p:nvSpPr>
          <p:cNvPr id="62" name="object 62" descr=""/>
          <p:cNvSpPr txBox="1"/>
          <p:nvPr/>
        </p:nvSpPr>
        <p:spPr>
          <a:xfrm>
            <a:off x="4936192" y="1117327"/>
            <a:ext cx="236220" cy="2964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 sz="1450" b="1">
                <a:latin typeface="Arial"/>
                <a:cs typeface="Arial"/>
              </a:rPr>
              <a:t>Diastolic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Blood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Pressure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(mmHg)</a:t>
            </a:r>
            <a:endParaRPr sz="145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228019" y="1093075"/>
            <a:ext cx="875030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20">
                <a:latin typeface="Arial"/>
                <a:cs typeface="Arial"/>
              </a:rPr>
              <a:t>Inorganic</a:t>
            </a:r>
            <a:r>
              <a:rPr dirty="0" sz="950" spc="-10">
                <a:latin typeface="Arial"/>
                <a:cs typeface="Arial"/>
              </a:rPr>
              <a:t> Nitrate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6035418" y="1120736"/>
            <a:ext cx="131445" cy="123189"/>
            <a:chOff x="6035418" y="1120736"/>
            <a:chExt cx="131445" cy="123189"/>
          </a:xfrm>
        </p:grpSpPr>
        <p:sp>
          <p:nvSpPr>
            <p:cNvPr id="65" name="object 65" descr=""/>
            <p:cNvSpPr/>
            <p:nvPr/>
          </p:nvSpPr>
          <p:spPr>
            <a:xfrm>
              <a:off x="6035418" y="118232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5" h="0">
                  <a:moveTo>
                    <a:pt x="0" y="0"/>
                  </a:moveTo>
                  <a:lnTo>
                    <a:pt x="131393" y="0"/>
                  </a:lnTo>
                </a:path>
              </a:pathLst>
            </a:custGeom>
            <a:ln w="12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039524" y="1120736"/>
              <a:ext cx="123189" cy="123189"/>
            </a:xfrm>
            <a:custGeom>
              <a:avLst/>
              <a:gdLst/>
              <a:ahLst/>
              <a:cxnLst/>
              <a:rect l="l" t="t" r="r" b="b"/>
              <a:pathLst>
                <a:path w="123189" h="123190">
                  <a:moveTo>
                    <a:pt x="61590" y="0"/>
                  </a:moveTo>
                  <a:lnTo>
                    <a:pt x="38414" y="4509"/>
                  </a:lnTo>
                  <a:lnTo>
                    <a:pt x="18040" y="18039"/>
                  </a:lnTo>
                  <a:lnTo>
                    <a:pt x="4510" y="38413"/>
                  </a:lnTo>
                  <a:lnTo>
                    <a:pt x="0" y="61590"/>
                  </a:lnTo>
                  <a:lnTo>
                    <a:pt x="4510" y="84767"/>
                  </a:lnTo>
                  <a:lnTo>
                    <a:pt x="18040" y="105141"/>
                  </a:lnTo>
                  <a:lnTo>
                    <a:pt x="38414" y="118670"/>
                  </a:lnTo>
                  <a:lnTo>
                    <a:pt x="61590" y="123180"/>
                  </a:lnTo>
                  <a:lnTo>
                    <a:pt x="84766" y="118670"/>
                  </a:lnTo>
                  <a:lnTo>
                    <a:pt x="105140" y="105141"/>
                  </a:lnTo>
                  <a:lnTo>
                    <a:pt x="118671" y="84767"/>
                  </a:lnTo>
                  <a:lnTo>
                    <a:pt x="123181" y="61590"/>
                  </a:lnTo>
                  <a:lnTo>
                    <a:pt x="118671" y="38413"/>
                  </a:lnTo>
                  <a:lnTo>
                    <a:pt x="105140" y="18039"/>
                  </a:lnTo>
                  <a:lnTo>
                    <a:pt x="84766" y="4509"/>
                  </a:lnTo>
                  <a:lnTo>
                    <a:pt x="615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7724671" y="1084863"/>
            <a:ext cx="446405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10">
                <a:latin typeface="Arial"/>
                <a:cs typeface="Arial"/>
              </a:rPr>
              <a:t>Placebo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7532068" y="1112523"/>
            <a:ext cx="131445" cy="123189"/>
            <a:chOff x="7532068" y="1112523"/>
            <a:chExt cx="131445" cy="123189"/>
          </a:xfrm>
        </p:grpSpPr>
        <p:sp>
          <p:nvSpPr>
            <p:cNvPr id="69" name="object 69" descr=""/>
            <p:cNvSpPr/>
            <p:nvPr/>
          </p:nvSpPr>
          <p:spPr>
            <a:xfrm>
              <a:off x="7532068" y="1174115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5" h="0">
                  <a:moveTo>
                    <a:pt x="0" y="0"/>
                  </a:moveTo>
                  <a:lnTo>
                    <a:pt x="131393" y="0"/>
                  </a:lnTo>
                </a:path>
              </a:pathLst>
            </a:custGeom>
            <a:ln w="12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536174" y="1112523"/>
              <a:ext cx="123189" cy="123189"/>
            </a:xfrm>
            <a:custGeom>
              <a:avLst/>
              <a:gdLst/>
              <a:ahLst/>
              <a:cxnLst/>
              <a:rect l="l" t="t" r="r" b="b"/>
              <a:pathLst>
                <a:path w="123190" h="123190">
                  <a:moveTo>
                    <a:pt x="61591" y="0"/>
                  </a:moveTo>
                  <a:lnTo>
                    <a:pt x="38414" y="4510"/>
                  </a:lnTo>
                  <a:lnTo>
                    <a:pt x="18039" y="18040"/>
                  </a:lnTo>
                  <a:lnTo>
                    <a:pt x="4509" y="38414"/>
                  </a:lnTo>
                  <a:lnTo>
                    <a:pt x="0" y="61591"/>
                  </a:lnTo>
                  <a:lnTo>
                    <a:pt x="4509" y="84767"/>
                  </a:lnTo>
                  <a:lnTo>
                    <a:pt x="18039" y="105142"/>
                  </a:lnTo>
                  <a:lnTo>
                    <a:pt x="38414" y="118672"/>
                  </a:lnTo>
                  <a:lnTo>
                    <a:pt x="61591" y="123182"/>
                  </a:lnTo>
                  <a:lnTo>
                    <a:pt x="84767" y="118672"/>
                  </a:lnTo>
                  <a:lnTo>
                    <a:pt x="105142" y="105142"/>
                  </a:lnTo>
                  <a:lnTo>
                    <a:pt x="118671" y="84767"/>
                  </a:lnTo>
                  <a:lnTo>
                    <a:pt x="123181" y="61591"/>
                  </a:lnTo>
                  <a:lnTo>
                    <a:pt x="118671" y="38414"/>
                  </a:lnTo>
                  <a:lnTo>
                    <a:pt x="105142" y="18040"/>
                  </a:lnTo>
                  <a:lnTo>
                    <a:pt x="84767" y="4510"/>
                  </a:lnTo>
                  <a:lnTo>
                    <a:pt x="61591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1" name="object 7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2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solidFill>
                  <a:srgbClr val="9C1323"/>
                </a:solidFill>
                <a:latin typeface="Arial"/>
                <a:cs typeface="Arial"/>
              </a:rPr>
              <a:t>Declaration</a:t>
            </a:r>
            <a:r>
              <a:rPr dirty="0" sz="2400" spc="254">
                <a:solidFill>
                  <a:srgbClr val="9C132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C1323"/>
                </a:solidFill>
                <a:latin typeface="Arial"/>
                <a:cs typeface="Arial"/>
              </a:rPr>
              <a:t>of</a:t>
            </a:r>
            <a:r>
              <a:rPr dirty="0" sz="2400" spc="60">
                <a:solidFill>
                  <a:srgbClr val="9C1323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C1323"/>
                </a:solidFill>
                <a:latin typeface="Arial"/>
                <a:cs typeface="Arial"/>
              </a:rPr>
              <a:t>interest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76429" y="1407078"/>
            <a:ext cx="2028189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0A050A"/>
                </a:solidFill>
                <a:latin typeface="Arial"/>
                <a:cs typeface="Arial"/>
              </a:rPr>
              <a:t>-</a:t>
            </a:r>
            <a:r>
              <a:rPr dirty="0" sz="1300" spc="-40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1300" spc="-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A050A"/>
                </a:solidFill>
                <a:latin typeface="Arial"/>
                <a:cs typeface="Arial"/>
              </a:rPr>
              <a:t>have</a:t>
            </a:r>
            <a:r>
              <a:rPr dirty="0" sz="1300" spc="75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0A050A"/>
                </a:solidFill>
                <a:latin typeface="Arial"/>
                <a:cs typeface="Arial"/>
              </a:rPr>
              <a:t>nothing</a:t>
            </a:r>
            <a:r>
              <a:rPr dirty="0" sz="1300" spc="-35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0A050A"/>
                </a:solidFill>
                <a:latin typeface="Arial"/>
                <a:cs typeface="Arial"/>
              </a:rPr>
              <a:t>to</a:t>
            </a:r>
            <a:r>
              <a:rPr dirty="0" sz="1300" spc="95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A050A"/>
                </a:solidFill>
                <a:latin typeface="Arial"/>
                <a:cs typeface="Arial"/>
              </a:rPr>
              <a:t>declare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1774" y="4700650"/>
            <a:ext cx="1452880" cy="337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25"/>
              </a:lnSpc>
              <a:spcBef>
                <a:spcPts val="100"/>
              </a:spcBef>
            </a:pPr>
            <a:r>
              <a:rPr dirty="0" sz="1100" b="1">
                <a:solidFill>
                  <a:srgbClr val="181818"/>
                </a:solidFill>
                <a:latin typeface="Arial"/>
                <a:cs typeface="Arial"/>
              </a:rPr>
              <a:t>ESC Congress</a:t>
            </a:r>
            <a:r>
              <a:rPr dirty="0" sz="1100" spc="12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140" b="1">
                <a:solidFill>
                  <a:srgbClr val="181818"/>
                </a:solidFill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  <a:p>
            <a:pPr marL="16510">
              <a:lnSpc>
                <a:spcPts val="1225"/>
              </a:lnSpc>
            </a:pPr>
            <a:r>
              <a:rPr dirty="0" sz="1100">
                <a:solidFill>
                  <a:srgbClr val="9C1323"/>
                </a:solidFill>
                <a:latin typeface="Arial"/>
                <a:cs typeface="Arial"/>
              </a:rPr>
              <a:t>Amsterdam</a:t>
            </a:r>
            <a:r>
              <a:rPr dirty="0" sz="1100" spc="245">
                <a:solidFill>
                  <a:srgbClr val="9C1323"/>
                </a:solidFill>
                <a:latin typeface="Arial"/>
                <a:cs typeface="Arial"/>
              </a:rPr>
              <a:t> </a:t>
            </a:r>
            <a:r>
              <a:rPr dirty="0" sz="1050" spc="55">
                <a:solidFill>
                  <a:srgbClr val="9C1323"/>
                </a:solidFill>
                <a:latin typeface="Arial"/>
                <a:cs typeface="Arial"/>
              </a:rPr>
              <a:t>&amp;</a:t>
            </a:r>
            <a:r>
              <a:rPr dirty="0" sz="1050" spc="204">
                <a:solidFill>
                  <a:srgbClr val="9C132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9C1323"/>
                </a:solidFill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3358" y="4470303"/>
            <a:ext cx="454659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335" algn="l"/>
              </a:tabLst>
            </a:pPr>
            <a:r>
              <a:rPr dirty="0" sz="2550" spc="30">
                <a:solidFill>
                  <a:srgbClr val="858585"/>
                </a:solidFill>
                <a:latin typeface="Times New Roman"/>
                <a:cs typeface="Times New Roman"/>
              </a:rPr>
              <a:t>•</a:t>
            </a:r>
            <a:r>
              <a:rPr dirty="0" sz="2550">
                <a:solidFill>
                  <a:srgbClr val="858585"/>
                </a:solidFill>
                <a:latin typeface="Times New Roman"/>
                <a:cs typeface="Times New Roman"/>
              </a:rPr>
              <a:t>	</a:t>
            </a:r>
            <a:r>
              <a:rPr dirty="0" sz="3750">
                <a:solidFill>
                  <a:srgbClr val="9C1323"/>
                </a:solidFill>
                <a:latin typeface="Arial"/>
                <a:cs typeface="Arial"/>
              </a:rPr>
              <a:t>•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708" rIns="0" bIns="0" rtlCol="0" vert="horz">
            <a:spAutoFit/>
          </a:bodyPr>
          <a:lstStyle/>
          <a:p>
            <a:pPr marL="2800985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Procedural</a:t>
            </a:r>
            <a:r>
              <a:rPr dirty="0" spc="-20"/>
              <a:t> </a:t>
            </a:r>
            <a:r>
              <a:rPr dirty="0" spc="-25"/>
              <a:t>MI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440" y="999235"/>
            <a:ext cx="1426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SCAI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909524" y="4434857"/>
            <a:ext cx="2519680" cy="59690"/>
            <a:chOff x="3909524" y="4434857"/>
            <a:chExt cx="2519680" cy="59690"/>
          </a:xfrm>
        </p:grpSpPr>
        <p:sp>
          <p:nvSpPr>
            <p:cNvPr id="5" name="object 5" descr=""/>
            <p:cNvSpPr/>
            <p:nvPr/>
          </p:nvSpPr>
          <p:spPr>
            <a:xfrm>
              <a:off x="3909524" y="4434857"/>
              <a:ext cx="2519680" cy="17145"/>
            </a:xfrm>
            <a:custGeom>
              <a:avLst/>
              <a:gdLst/>
              <a:ahLst/>
              <a:cxnLst/>
              <a:rect l="l" t="t" r="r" b="b"/>
              <a:pathLst>
                <a:path w="2519679" h="17145">
                  <a:moveTo>
                    <a:pt x="0" y="0"/>
                  </a:moveTo>
                  <a:lnTo>
                    <a:pt x="2519173" y="0"/>
                  </a:lnTo>
                  <a:lnTo>
                    <a:pt x="2519173" y="17150"/>
                  </a:lnTo>
                  <a:lnTo>
                    <a:pt x="0" y="1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28880" y="4443432"/>
              <a:ext cx="1080770" cy="51435"/>
            </a:xfrm>
            <a:custGeom>
              <a:avLst/>
              <a:gdLst/>
              <a:ahLst/>
              <a:cxnLst/>
              <a:rect l="l" t="t" r="r" b="b"/>
              <a:pathLst>
                <a:path w="1080770" h="51435">
                  <a:moveTo>
                    <a:pt x="0" y="0"/>
                  </a:moveTo>
                  <a:lnTo>
                    <a:pt x="0" y="50815"/>
                  </a:lnTo>
                </a:path>
                <a:path w="1080770" h="51435">
                  <a:moveTo>
                    <a:pt x="1080462" y="0"/>
                  </a:moveTo>
                  <a:lnTo>
                    <a:pt x="1080462" y="50815"/>
                  </a:lnTo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09524" y="4434857"/>
              <a:ext cx="2519680" cy="17145"/>
            </a:xfrm>
            <a:custGeom>
              <a:avLst/>
              <a:gdLst/>
              <a:ahLst/>
              <a:cxnLst/>
              <a:rect l="l" t="t" r="r" b="b"/>
              <a:pathLst>
                <a:path w="2519679" h="17145">
                  <a:moveTo>
                    <a:pt x="0" y="0"/>
                  </a:moveTo>
                  <a:lnTo>
                    <a:pt x="2519173" y="0"/>
                  </a:lnTo>
                  <a:lnTo>
                    <a:pt x="2519173" y="17150"/>
                  </a:lnTo>
                  <a:lnTo>
                    <a:pt x="0" y="1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28880" y="4443432"/>
              <a:ext cx="1080770" cy="51435"/>
            </a:xfrm>
            <a:custGeom>
              <a:avLst/>
              <a:gdLst/>
              <a:ahLst/>
              <a:cxnLst/>
              <a:rect l="l" t="t" r="r" b="b"/>
              <a:pathLst>
                <a:path w="1080770" h="51435">
                  <a:moveTo>
                    <a:pt x="0" y="0"/>
                  </a:moveTo>
                  <a:lnTo>
                    <a:pt x="0" y="50815"/>
                  </a:lnTo>
                </a:path>
                <a:path w="1080770" h="51435">
                  <a:moveTo>
                    <a:pt x="1080462" y="0"/>
                  </a:moveTo>
                  <a:lnTo>
                    <a:pt x="1080462" y="50815"/>
                  </a:lnTo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3701499" y="1136304"/>
            <a:ext cx="59690" cy="3157855"/>
            <a:chOff x="3701499" y="1136304"/>
            <a:chExt cx="59690" cy="3157855"/>
          </a:xfrm>
        </p:grpSpPr>
        <p:sp>
          <p:nvSpPr>
            <p:cNvPr id="10" name="object 10" descr=""/>
            <p:cNvSpPr/>
            <p:nvPr/>
          </p:nvSpPr>
          <p:spPr>
            <a:xfrm>
              <a:off x="3743739" y="1144879"/>
              <a:ext cx="17145" cy="3140710"/>
            </a:xfrm>
            <a:custGeom>
              <a:avLst/>
              <a:gdLst/>
              <a:ahLst/>
              <a:cxnLst/>
              <a:rect l="l" t="t" r="r" b="b"/>
              <a:pathLst>
                <a:path w="17145" h="3140710">
                  <a:moveTo>
                    <a:pt x="0" y="0"/>
                  </a:moveTo>
                  <a:lnTo>
                    <a:pt x="17150" y="0"/>
                  </a:lnTo>
                  <a:lnTo>
                    <a:pt x="17150" y="3140390"/>
                  </a:lnTo>
                  <a:lnTo>
                    <a:pt x="0" y="314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01499" y="1144879"/>
              <a:ext cx="51435" cy="3140710"/>
            </a:xfrm>
            <a:custGeom>
              <a:avLst/>
              <a:gdLst/>
              <a:ahLst/>
              <a:cxnLst/>
              <a:rect l="l" t="t" r="r" b="b"/>
              <a:pathLst>
                <a:path w="51435" h="3140710">
                  <a:moveTo>
                    <a:pt x="0" y="3140390"/>
                  </a:moveTo>
                  <a:lnTo>
                    <a:pt x="50815" y="3140390"/>
                  </a:lnTo>
                </a:path>
                <a:path w="51435" h="3140710">
                  <a:moveTo>
                    <a:pt x="0" y="2355292"/>
                  </a:moveTo>
                  <a:lnTo>
                    <a:pt x="50815" y="2355292"/>
                  </a:lnTo>
                </a:path>
                <a:path w="51435" h="3140710">
                  <a:moveTo>
                    <a:pt x="0" y="1570195"/>
                  </a:moveTo>
                  <a:lnTo>
                    <a:pt x="50815" y="1570195"/>
                  </a:lnTo>
                </a:path>
                <a:path w="51435" h="3140710">
                  <a:moveTo>
                    <a:pt x="0" y="785097"/>
                  </a:moveTo>
                  <a:lnTo>
                    <a:pt x="50815" y="785097"/>
                  </a:lnTo>
                </a:path>
                <a:path w="51435" h="3140710">
                  <a:moveTo>
                    <a:pt x="0" y="0"/>
                  </a:moveTo>
                  <a:lnTo>
                    <a:pt x="50815" y="0"/>
                  </a:lnTo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43739" y="1144879"/>
              <a:ext cx="17145" cy="3140710"/>
            </a:xfrm>
            <a:custGeom>
              <a:avLst/>
              <a:gdLst/>
              <a:ahLst/>
              <a:cxnLst/>
              <a:rect l="l" t="t" r="r" b="b"/>
              <a:pathLst>
                <a:path w="17145" h="3140710">
                  <a:moveTo>
                    <a:pt x="0" y="0"/>
                  </a:moveTo>
                  <a:lnTo>
                    <a:pt x="17150" y="0"/>
                  </a:lnTo>
                  <a:lnTo>
                    <a:pt x="17150" y="3140390"/>
                  </a:lnTo>
                  <a:lnTo>
                    <a:pt x="0" y="314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01499" y="1144879"/>
              <a:ext cx="51435" cy="3140710"/>
            </a:xfrm>
            <a:custGeom>
              <a:avLst/>
              <a:gdLst/>
              <a:ahLst/>
              <a:cxnLst/>
              <a:rect l="l" t="t" r="r" b="b"/>
              <a:pathLst>
                <a:path w="51435" h="3140710">
                  <a:moveTo>
                    <a:pt x="0" y="3140390"/>
                  </a:moveTo>
                  <a:lnTo>
                    <a:pt x="50815" y="3140390"/>
                  </a:lnTo>
                </a:path>
                <a:path w="51435" h="3140710">
                  <a:moveTo>
                    <a:pt x="0" y="2355292"/>
                  </a:moveTo>
                  <a:lnTo>
                    <a:pt x="50815" y="2355292"/>
                  </a:lnTo>
                </a:path>
                <a:path w="51435" h="3140710">
                  <a:moveTo>
                    <a:pt x="0" y="1570195"/>
                  </a:moveTo>
                  <a:lnTo>
                    <a:pt x="50815" y="1570195"/>
                  </a:lnTo>
                </a:path>
                <a:path w="51435" h="3140710">
                  <a:moveTo>
                    <a:pt x="0" y="785097"/>
                  </a:moveTo>
                  <a:lnTo>
                    <a:pt x="50815" y="785097"/>
                  </a:lnTo>
                </a:path>
                <a:path w="51435" h="3140710">
                  <a:moveTo>
                    <a:pt x="0" y="0"/>
                  </a:moveTo>
                  <a:lnTo>
                    <a:pt x="50815" y="0"/>
                  </a:lnTo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4268725" y="1798492"/>
            <a:ext cx="720725" cy="2487295"/>
            <a:chOff x="4268725" y="1798492"/>
            <a:chExt cx="720725" cy="2487295"/>
          </a:xfrm>
        </p:grpSpPr>
        <p:sp>
          <p:nvSpPr>
            <p:cNvPr id="15" name="object 15" descr=""/>
            <p:cNvSpPr/>
            <p:nvPr/>
          </p:nvSpPr>
          <p:spPr>
            <a:xfrm>
              <a:off x="4277300" y="2232963"/>
              <a:ext cx="703580" cy="2044064"/>
            </a:xfrm>
            <a:custGeom>
              <a:avLst/>
              <a:gdLst/>
              <a:ahLst/>
              <a:cxnLst/>
              <a:rect l="l" t="t" r="r" b="b"/>
              <a:pathLst>
                <a:path w="703579" h="2044064">
                  <a:moveTo>
                    <a:pt x="0" y="0"/>
                  </a:moveTo>
                  <a:lnTo>
                    <a:pt x="703158" y="0"/>
                  </a:lnTo>
                  <a:lnTo>
                    <a:pt x="703158" y="2043730"/>
                  </a:lnTo>
                  <a:lnTo>
                    <a:pt x="0" y="2043730"/>
                  </a:lnTo>
                  <a:lnTo>
                    <a:pt x="0" y="0"/>
                  </a:lnTo>
                  <a:close/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448797" y="1798497"/>
              <a:ext cx="358775" cy="426084"/>
            </a:xfrm>
            <a:custGeom>
              <a:avLst/>
              <a:gdLst/>
              <a:ahLst/>
              <a:cxnLst/>
              <a:rect l="l" t="t" r="r" b="b"/>
              <a:pathLst>
                <a:path w="358775" h="426085">
                  <a:moveTo>
                    <a:pt x="35824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3405" y="11430"/>
                  </a:lnTo>
                  <a:lnTo>
                    <a:pt x="173405" y="425894"/>
                  </a:lnTo>
                  <a:lnTo>
                    <a:pt x="184835" y="425894"/>
                  </a:lnTo>
                  <a:lnTo>
                    <a:pt x="184835" y="11430"/>
                  </a:lnTo>
                  <a:lnTo>
                    <a:pt x="358241" y="11430"/>
                  </a:lnTo>
                  <a:lnTo>
                    <a:pt x="358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277300" y="2232964"/>
              <a:ext cx="703580" cy="2044064"/>
            </a:xfrm>
            <a:custGeom>
              <a:avLst/>
              <a:gdLst/>
              <a:ahLst/>
              <a:cxnLst/>
              <a:rect l="l" t="t" r="r" b="b"/>
              <a:pathLst>
                <a:path w="703579" h="2044064">
                  <a:moveTo>
                    <a:pt x="703157" y="0"/>
                  </a:moveTo>
                  <a:lnTo>
                    <a:pt x="0" y="0"/>
                  </a:lnTo>
                  <a:lnTo>
                    <a:pt x="0" y="2043730"/>
                  </a:lnTo>
                  <a:lnTo>
                    <a:pt x="703157" y="2043730"/>
                  </a:lnTo>
                  <a:lnTo>
                    <a:pt x="70315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77300" y="2232963"/>
              <a:ext cx="703580" cy="2044064"/>
            </a:xfrm>
            <a:custGeom>
              <a:avLst/>
              <a:gdLst/>
              <a:ahLst/>
              <a:cxnLst/>
              <a:rect l="l" t="t" r="r" b="b"/>
              <a:pathLst>
                <a:path w="703579" h="2044064">
                  <a:moveTo>
                    <a:pt x="0" y="0"/>
                  </a:moveTo>
                  <a:lnTo>
                    <a:pt x="703158" y="0"/>
                  </a:lnTo>
                  <a:lnTo>
                    <a:pt x="703158" y="2043730"/>
                  </a:lnTo>
                  <a:lnTo>
                    <a:pt x="0" y="2043730"/>
                  </a:lnTo>
                  <a:lnTo>
                    <a:pt x="0" y="0"/>
                  </a:lnTo>
                  <a:close/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48797" y="1798497"/>
              <a:ext cx="358775" cy="426084"/>
            </a:xfrm>
            <a:custGeom>
              <a:avLst/>
              <a:gdLst/>
              <a:ahLst/>
              <a:cxnLst/>
              <a:rect l="l" t="t" r="r" b="b"/>
              <a:pathLst>
                <a:path w="358775" h="426085">
                  <a:moveTo>
                    <a:pt x="35824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3405" y="11430"/>
                  </a:lnTo>
                  <a:lnTo>
                    <a:pt x="173405" y="425894"/>
                  </a:lnTo>
                  <a:lnTo>
                    <a:pt x="184835" y="425894"/>
                  </a:lnTo>
                  <a:lnTo>
                    <a:pt x="184835" y="11430"/>
                  </a:lnTo>
                  <a:lnTo>
                    <a:pt x="358241" y="11430"/>
                  </a:lnTo>
                  <a:lnTo>
                    <a:pt x="358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5349187" y="3255306"/>
            <a:ext cx="720725" cy="1029969"/>
            <a:chOff x="5349187" y="3255306"/>
            <a:chExt cx="720725" cy="1029969"/>
          </a:xfrm>
        </p:grpSpPr>
        <p:sp>
          <p:nvSpPr>
            <p:cNvPr id="21" name="object 21" descr=""/>
            <p:cNvSpPr/>
            <p:nvPr/>
          </p:nvSpPr>
          <p:spPr>
            <a:xfrm>
              <a:off x="5357762" y="3546859"/>
              <a:ext cx="703580" cy="730250"/>
            </a:xfrm>
            <a:custGeom>
              <a:avLst/>
              <a:gdLst/>
              <a:ahLst/>
              <a:cxnLst/>
              <a:rect l="l" t="t" r="r" b="b"/>
              <a:pathLst>
                <a:path w="703579" h="730250">
                  <a:moveTo>
                    <a:pt x="703157" y="0"/>
                  </a:moveTo>
                  <a:lnTo>
                    <a:pt x="0" y="0"/>
                  </a:lnTo>
                  <a:lnTo>
                    <a:pt x="0" y="729835"/>
                  </a:lnTo>
                  <a:lnTo>
                    <a:pt x="703157" y="729835"/>
                  </a:lnTo>
                  <a:lnTo>
                    <a:pt x="7031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57762" y="3546859"/>
              <a:ext cx="703580" cy="730250"/>
            </a:xfrm>
            <a:custGeom>
              <a:avLst/>
              <a:gdLst/>
              <a:ahLst/>
              <a:cxnLst/>
              <a:rect l="l" t="t" r="r" b="b"/>
              <a:pathLst>
                <a:path w="703579" h="730250">
                  <a:moveTo>
                    <a:pt x="0" y="0"/>
                  </a:moveTo>
                  <a:lnTo>
                    <a:pt x="703158" y="0"/>
                  </a:lnTo>
                  <a:lnTo>
                    <a:pt x="703158" y="729835"/>
                  </a:lnTo>
                  <a:lnTo>
                    <a:pt x="0" y="729835"/>
                  </a:lnTo>
                  <a:lnTo>
                    <a:pt x="0" y="0"/>
                  </a:lnTo>
                  <a:close/>
                </a:path>
              </a:pathLst>
            </a:custGeom>
            <a:ln w="1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29264" y="3261023"/>
              <a:ext cx="358775" cy="277495"/>
            </a:xfrm>
            <a:custGeom>
              <a:avLst/>
              <a:gdLst/>
              <a:ahLst/>
              <a:cxnLst/>
              <a:rect l="l" t="t" r="r" b="b"/>
              <a:pathLst>
                <a:path w="358775" h="277495">
                  <a:moveTo>
                    <a:pt x="179124" y="0"/>
                  </a:moveTo>
                  <a:lnTo>
                    <a:pt x="179124" y="277261"/>
                  </a:lnTo>
                </a:path>
                <a:path w="358775" h="277495">
                  <a:moveTo>
                    <a:pt x="0" y="0"/>
                  </a:moveTo>
                  <a:lnTo>
                    <a:pt x="358248" y="0"/>
                  </a:lnTo>
                </a:path>
              </a:pathLst>
            </a:custGeom>
            <a:ln w="11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372586" y="4486312"/>
            <a:ext cx="5130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Placebo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91931" y="4486312"/>
            <a:ext cx="10350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Inorganic </a:t>
            </a:r>
            <a:r>
              <a:rPr dirty="0" sz="1000" spc="-10" b="1">
                <a:latin typeface="Arial"/>
                <a:cs typeface="Arial"/>
              </a:rPr>
              <a:t>Nitrate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389995" y="4174954"/>
            <a:ext cx="3041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0.00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389995" y="3389856"/>
            <a:ext cx="3041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0.05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89995" y="2604758"/>
            <a:ext cx="3041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0.10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89995" y="1819661"/>
            <a:ext cx="3041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0.15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89995" y="1034563"/>
            <a:ext cx="3041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0.20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023149" y="1583472"/>
            <a:ext cx="220979" cy="21977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350" b="1">
                <a:latin typeface="Arial"/>
                <a:cs typeface="Arial"/>
              </a:rPr>
              <a:t>Procedural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MI</a:t>
            </a:r>
            <a:r>
              <a:rPr dirty="0" sz="1350" spc="-5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(Proportion)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748502" y="1654555"/>
            <a:ext cx="141986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29565" marR="5080" indent="-31750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4.1%</a:t>
            </a:r>
            <a:r>
              <a:rPr dirty="0" sz="1800" spc="-2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vs</a:t>
            </a:r>
            <a:r>
              <a:rPr dirty="0" sz="1800" spc="-1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AE1022"/>
                </a:solidFill>
                <a:latin typeface="Calibri"/>
                <a:cs typeface="Calibri"/>
              </a:rPr>
              <a:t>12.5%, p=0.003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2586355" marR="5080" indent="-881380">
              <a:lnSpc>
                <a:spcPts val="2500"/>
              </a:lnSpc>
              <a:spcBef>
                <a:spcPts val="200"/>
              </a:spcBef>
            </a:pPr>
            <a:r>
              <a:rPr dirty="0" sz="2100"/>
              <a:t>Change</a:t>
            </a:r>
            <a:r>
              <a:rPr dirty="0" sz="2100" spc="-15"/>
              <a:t> </a:t>
            </a:r>
            <a:r>
              <a:rPr dirty="0" sz="2100"/>
              <a:t>in</a:t>
            </a:r>
            <a:r>
              <a:rPr dirty="0" sz="2100" spc="-15"/>
              <a:t> </a:t>
            </a:r>
            <a:r>
              <a:rPr dirty="0" sz="2100"/>
              <a:t>Renal</a:t>
            </a:r>
            <a:r>
              <a:rPr dirty="0" sz="2100" spc="-10"/>
              <a:t> </a:t>
            </a:r>
            <a:r>
              <a:rPr dirty="0" sz="2100"/>
              <a:t>Function</a:t>
            </a:r>
            <a:r>
              <a:rPr dirty="0" sz="2100" spc="-15"/>
              <a:t> </a:t>
            </a:r>
            <a:r>
              <a:rPr dirty="0" sz="2100"/>
              <a:t>at</a:t>
            </a:r>
            <a:r>
              <a:rPr dirty="0" sz="2100" spc="-10"/>
              <a:t> </a:t>
            </a:r>
            <a:r>
              <a:rPr dirty="0" sz="2100"/>
              <a:t>3</a:t>
            </a:r>
            <a:r>
              <a:rPr dirty="0" sz="2100" spc="-10"/>
              <a:t> Months </a:t>
            </a:r>
            <a:r>
              <a:rPr dirty="0" sz="2100"/>
              <a:t>Compared</a:t>
            </a:r>
            <a:r>
              <a:rPr dirty="0" sz="2100" spc="-25"/>
              <a:t> </a:t>
            </a:r>
            <a:r>
              <a:rPr dirty="0" sz="2100"/>
              <a:t>to</a:t>
            </a:r>
            <a:r>
              <a:rPr dirty="0" sz="2100" spc="-10"/>
              <a:t> Baseline</a:t>
            </a:r>
            <a:endParaRPr sz="2100"/>
          </a:p>
        </p:txBody>
      </p:sp>
      <p:grpSp>
        <p:nvGrpSpPr>
          <p:cNvPr id="3" name="object 3" descr=""/>
          <p:cNvGrpSpPr/>
          <p:nvPr/>
        </p:nvGrpSpPr>
        <p:grpSpPr>
          <a:xfrm>
            <a:off x="1857396" y="1015206"/>
            <a:ext cx="2379345" cy="3572510"/>
            <a:chOff x="1857396" y="1015206"/>
            <a:chExt cx="2379345" cy="3572510"/>
          </a:xfrm>
        </p:grpSpPr>
        <p:sp>
          <p:nvSpPr>
            <p:cNvPr id="4" name="object 4" descr=""/>
            <p:cNvSpPr/>
            <p:nvPr/>
          </p:nvSpPr>
          <p:spPr>
            <a:xfrm>
              <a:off x="1901039" y="3454461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10" h="0">
                  <a:moveTo>
                    <a:pt x="0" y="0"/>
                  </a:moveTo>
                  <a:lnTo>
                    <a:pt x="168614" y="0"/>
                  </a:lnTo>
                </a:path>
              </a:pathLst>
            </a:custGeom>
            <a:ln w="839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01039" y="1021556"/>
              <a:ext cx="0" cy="3406140"/>
            </a:xfrm>
            <a:custGeom>
              <a:avLst/>
              <a:gdLst/>
              <a:ahLst/>
              <a:cxnLst/>
              <a:rect l="l" t="t" r="r" b="b"/>
              <a:pathLst>
                <a:path w="0" h="3406140">
                  <a:moveTo>
                    <a:pt x="0" y="3406067"/>
                  </a:moveTo>
                  <a:lnTo>
                    <a:pt x="0" y="0"/>
                  </a:lnTo>
                </a:path>
              </a:pathLst>
            </a:custGeom>
            <a:ln w="12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63746" y="1021556"/>
              <a:ext cx="37465" cy="3406140"/>
            </a:xfrm>
            <a:custGeom>
              <a:avLst/>
              <a:gdLst/>
              <a:ahLst/>
              <a:cxnLst/>
              <a:rect l="l" t="t" r="r" b="b"/>
              <a:pathLst>
                <a:path w="37464" h="3406140">
                  <a:moveTo>
                    <a:pt x="0" y="3406067"/>
                  </a:moveTo>
                  <a:lnTo>
                    <a:pt x="37293" y="3406067"/>
                  </a:lnTo>
                </a:path>
                <a:path w="37464" h="3406140">
                  <a:moveTo>
                    <a:pt x="0" y="2919485"/>
                  </a:moveTo>
                  <a:lnTo>
                    <a:pt x="37293" y="2919485"/>
                  </a:lnTo>
                </a:path>
                <a:path w="37464" h="3406140">
                  <a:moveTo>
                    <a:pt x="0" y="1946323"/>
                  </a:moveTo>
                  <a:lnTo>
                    <a:pt x="37293" y="1946323"/>
                  </a:lnTo>
                </a:path>
                <a:path w="37464" h="3406140">
                  <a:moveTo>
                    <a:pt x="0" y="1459743"/>
                  </a:moveTo>
                  <a:lnTo>
                    <a:pt x="37293" y="1459743"/>
                  </a:lnTo>
                </a:path>
                <a:path w="37464" h="3406140">
                  <a:moveTo>
                    <a:pt x="0" y="973161"/>
                  </a:moveTo>
                  <a:lnTo>
                    <a:pt x="37293" y="973161"/>
                  </a:lnTo>
                </a:path>
                <a:path w="37464" h="3406140">
                  <a:moveTo>
                    <a:pt x="0" y="486581"/>
                  </a:moveTo>
                  <a:lnTo>
                    <a:pt x="37293" y="486581"/>
                  </a:lnTo>
                </a:path>
                <a:path w="37464" h="3406140">
                  <a:moveTo>
                    <a:pt x="0" y="0"/>
                  </a:moveTo>
                  <a:lnTo>
                    <a:pt x="37293" y="0"/>
                  </a:lnTo>
                </a:path>
                <a:path w="37464" h="3406140">
                  <a:moveTo>
                    <a:pt x="0" y="2432905"/>
                  </a:moveTo>
                  <a:lnTo>
                    <a:pt x="37293" y="2432905"/>
                  </a:lnTo>
                </a:path>
              </a:pathLst>
            </a:custGeom>
            <a:ln w="12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05581" y="3454461"/>
              <a:ext cx="1424940" cy="0"/>
            </a:xfrm>
            <a:custGeom>
              <a:avLst/>
              <a:gdLst/>
              <a:ahLst/>
              <a:cxnLst/>
              <a:rect l="l" t="t" r="r" b="b"/>
              <a:pathLst>
                <a:path w="1424939" h="0">
                  <a:moveTo>
                    <a:pt x="0" y="0"/>
                  </a:moveTo>
                  <a:lnTo>
                    <a:pt x="1424673" y="0"/>
                  </a:lnTo>
                </a:path>
              </a:pathLst>
            </a:custGeom>
            <a:ln w="839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17115" y="4543700"/>
              <a:ext cx="2213610" cy="0"/>
            </a:xfrm>
            <a:custGeom>
              <a:avLst/>
              <a:gdLst/>
              <a:ahLst/>
              <a:cxnLst/>
              <a:rect l="l" t="t" r="r" b="b"/>
              <a:pathLst>
                <a:path w="2213610" h="0">
                  <a:moveTo>
                    <a:pt x="0" y="0"/>
                  </a:moveTo>
                  <a:lnTo>
                    <a:pt x="2213138" y="0"/>
                  </a:lnTo>
                </a:path>
              </a:pathLst>
            </a:custGeom>
            <a:ln w="12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49241" y="4543700"/>
              <a:ext cx="948690" cy="37465"/>
            </a:xfrm>
            <a:custGeom>
              <a:avLst/>
              <a:gdLst/>
              <a:ahLst/>
              <a:cxnLst/>
              <a:rect l="l" t="t" r="r" b="b"/>
              <a:pathLst>
                <a:path w="948689" h="37464">
                  <a:moveTo>
                    <a:pt x="0" y="0"/>
                  </a:moveTo>
                  <a:lnTo>
                    <a:pt x="0" y="37293"/>
                  </a:lnTo>
                </a:path>
                <a:path w="948689" h="37464">
                  <a:moveTo>
                    <a:pt x="948188" y="0"/>
                  </a:moveTo>
                  <a:lnTo>
                    <a:pt x="948188" y="37293"/>
                  </a:lnTo>
                </a:path>
              </a:pathLst>
            </a:custGeom>
            <a:ln w="12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49291" y="4352214"/>
            <a:ext cx="21209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b="1">
                <a:latin typeface="Arial"/>
                <a:cs typeface="Arial"/>
              </a:rPr>
              <a:t>-</a:t>
            </a:r>
            <a:r>
              <a:rPr dirty="0" sz="700" spc="-25" b="1"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01143" y="3865632"/>
            <a:ext cx="16065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b="1">
                <a:latin typeface="Arial"/>
                <a:cs typeface="Arial"/>
              </a:rPr>
              <a:t>-</a:t>
            </a:r>
            <a:r>
              <a:rPr dirty="0" sz="700" spc="-25" b="1">
                <a:latin typeface="Arial"/>
                <a:cs typeface="Arial"/>
              </a:rPr>
              <a:t>50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84043" y="3379051"/>
            <a:ext cx="7747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15" b="1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32191" y="2892470"/>
            <a:ext cx="129539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 b="1">
                <a:latin typeface="Arial"/>
                <a:cs typeface="Arial"/>
              </a:rPr>
              <a:t>50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80338" y="2405890"/>
            <a:ext cx="18097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 b="1"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80338" y="1919309"/>
            <a:ext cx="18097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 b="1">
                <a:latin typeface="Arial"/>
                <a:cs typeface="Arial"/>
              </a:rPr>
              <a:t>150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80338" y="1432727"/>
            <a:ext cx="18097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 b="1"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80338" y="946146"/>
            <a:ext cx="18097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 b="1">
                <a:latin typeface="Arial"/>
                <a:cs typeface="Arial"/>
              </a:rPr>
              <a:t>250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628264" y="136069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77" y="0"/>
                </a:moveTo>
                <a:lnTo>
                  <a:pt x="13083" y="1536"/>
                </a:lnTo>
                <a:lnTo>
                  <a:pt x="6143" y="6144"/>
                </a:lnTo>
                <a:lnTo>
                  <a:pt x="1535" y="13083"/>
                </a:lnTo>
                <a:lnTo>
                  <a:pt x="0" y="20977"/>
                </a:lnTo>
                <a:lnTo>
                  <a:pt x="1535" y="28871"/>
                </a:lnTo>
                <a:lnTo>
                  <a:pt x="6143" y="35811"/>
                </a:lnTo>
                <a:lnTo>
                  <a:pt x="13083" y="40419"/>
                </a:lnTo>
                <a:lnTo>
                  <a:pt x="20977" y="41955"/>
                </a:lnTo>
                <a:lnTo>
                  <a:pt x="28871" y="40419"/>
                </a:lnTo>
                <a:lnTo>
                  <a:pt x="35810" y="35811"/>
                </a:lnTo>
                <a:lnTo>
                  <a:pt x="40418" y="28871"/>
                </a:lnTo>
                <a:lnTo>
                  <a:pt x="41954" y="20977"/>
                </a:lnTo>
                <a:lnTo>
                  <a:pt x="40418" y="13083"/>
                </a:lnTo>
                <a:lnTo>
                  <a:pt x="35810" y="6144"/>
                </a:lnTo>
                <a:lnTo>
                  <a:pt x="28871" y="1536"/>
                </a:lnTo>
                <a:lnTo>
                  <a:pt x="20977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675530" y="1906113"/>
            <a:ext cx="2655570" cy="2621915"/>
            <a:chOff x="1675530" y="1906113"/>
            <a:chExt cx="2655570" cy="2621915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6995" y="3073868"/>
              <a:ext cx="178309" cy="45031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1367" y="2908144"/>
              <a:ext cx="632125" cy="93770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069654" y="2203756"/>
              <a:ext cx="735965" cy="2087245"/>
            </a:xfrm>
            <a:custGeom>
              <a:avLst/>
              <a:gdLst/>
              <a:ahLst/>
              <a:cxnLst/>
              <a:rect l="l" t="t" r="r" b="b"/>
              <a:pathLst>
                <a:path w="735964" h="2087245">
                  <a:moveTo>
                    <a:pt x="735927" y="0"/>
                  </a:moveTo>
                  <a:lnTo>
                    <a:pt x="0" y="0"/>
                  </a:lnTo>
                  <a:lnTo>
                    <a:pt x="0" y="2087123"/>
                  </a:lnTo>
                  <a:lnTo>
                    <a:pt x="735927" y="2087123"/>
                  </a:lnTo>
                  <a:lnTo>
                    <a:pt x="73592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69655" y="2203757"/>
              <a:ext cx="735965" cy="2087245"/>
            </a:xfrm>
            <a:custGeom>
              <a:avLst/>
              <a:gdLst/>
              <a:ahLst/>
              <a:cxnLst/>
              <a:rect l="l" t="t" r="r" b="b"/>
              <a:pathLst>
                <a:path w="735964" h="2087245">
                  <a:moveTo>
                    <a:pt x="0" y="0"/>
                  </a:moveTo>
                  <a:lnTo>
                    <a:pt x="735927" y="0"/>
                  </a:lnTo>
                  <a:lnTo>
                    <a:pt x="735927" y="2087122"/>
                  </a:lnTo>
                  <a:lnTo>
                    <a:pt x="0" y="2087122"/>
                  </a:lnTo>
                  <a:lnTo>
                    <a:pt x="0" y="0"/>
                  </a:lnTo>
                  <a:close/>
                </a:path>
              </a:pathLst>
            </a:custGeom>
            <a:ln w="17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200469" y="3882031"/>
              <a:ext cx="735965" cy="408940"/>
            </a:xfrm>
            <a:custGeom>
              <a:avLst/>
              <a:gdLst/>
              <a:ahLst/>
              <a:cxnLst/>
              <a:rect l="l" t="t" r="r" b="b"/>
              <a:pathLst>
                <a:path w="735964" h="408939">
                  <a:moveTo>
                    <a:pt x="735927" y="0"/>
                  </a:moveTo>
                  <a:lnTo>
                    <a:pt x="0" y="0"/>
                  </a:lnTo>
                  <a:lnTo>
                    <a:pt x="0" y="408848"/>
                  </a:lnTo>
                  <a:lnTo>
                    <a:pt x="735927" y="408848"/>
                  </a:lnTo>
                  <a:lnTo>
                    <a:pt x="7359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00469" y="3882030"/>
              <a:ext cx="735965" cy="408940"/>
            </a:xfrm>
            <a:custGeom>
              <a:avLst/>
              <a:gdLst/>
              <a:ahLst/>
              <a:cxnLst/>
              <a:rect l="l" t="t" r="r" b="b"/>
              <a:pathLst>
                <a:path w="735964" h="408939">
                  <a:moveTo>
                    <a:pt x="0" y="0"/>
                  </a:moveTo>
                  <a:lnTo>
                    <a:pt x="735927" y="0"/>
                  </a:lnTo>
                  <a:lnTo>
                    <a:pt x="735927" y="408848"/>
                  </a:lnTo>
                  <a:lnTo>
                    <a:pt x="0" y="408848"/>
                  </a:lnTo>
                  <a:lnTo>
                    <a:pt x="0" y="0"/>
                  </a:lnTo>
                  <a:close/>
                </a:path>
              </a:pathLst>
            </a:custGeom>
            <a:ln w="17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684737" y="4465388"/>
              <a:ext cx="2637155" cy="0"/>
            </a:xfrm>
            <a:custGeom>
              <a:avLst/>
              <a:gdLst/>
              <a:ahLst/>
              <a:cxnLst/>
              <a:rect l="l" t="t" r="r" b="b"/>
              <a:pathLst>
                <a:path w="2637154" h="0">
                  <a:moveTo>
                    <a:pt x="0" y="0"/>
                  </a:moveTo>
                  <a:lnTo>
                    <a:pt x="2636575" y="0"/>
                  </a:lnTo>
                </a:path>
              </a:pathLst>
            </a:custGeom>
            <a:ln w="17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437617" y="4465388"/>
              <a:ext cx="1130935" cy="53340"/>
            </a:xfrm>
            <a:custGeom>
              <a:avLst/>
              <a:gdLst/>
              <a:ahLst/>
              <a:cxnLst/>
              <a:rect l="l" t="t" r="r" b="b"/>
              <a:pathLst>
                <a:path w="1130935" h="53339">
                  <a:moveTo>
                    <a:pt x="0" y="0"/>
                  </a:moveTo>
                  <a:lnTo>
                    <a:pt x="0" y="53183"/>
                  </a:lnTo>
                </a:path>
                <a:path w="1130935" h="53339">
                  <a:moveTo>
                    <a:pt x="1130815" y="0"/>
                  </a:moveTo>
                  <a:lnTo>
                    <a:pt x="1130815" y="53183"/>
                  </a:lnTo>
                </a:path>
              </a:pathLst>
            </a:custGeom>
            <a:ln w="17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28264" y="190611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4">
                  <a:moveTo>
                    <a:pt x="20977" y="0"/>
                  </a:moveTo>
                  <a:lnTo>
                    <a:pt x="13083" y="1536"/>
                  </a:lnTo>
                  <a:lnTo>
                    <a:pt x="6143" y="6144"/>
                  </a:lnTo>
                  <a:lnTo>
                    <a:pt x="1535" y="13083"/>
                  </a:lnTo>
                  <a:lnTo>
                    <a:pt x="0" y="20977"/>
                  </a:lnTo>
                  <a:lnTo>
                    <a:pt x="1535" y="28871"/>
                  </a:lnTo>
                  <a:lnTo>
                    <a:pt x="6143" y="35811"/>
                  </a:lnTo>
                  <a:lnTo>
                    <a:pt x="13083" y="40419"/>
                  </a:lnTo>
                  <a:lnTo>
                    <a:pt x="20977" y="41955"/>
                  </a:lnTo>
                  <a:lnTo>
                    <a:pt x="28871" y="40419"/>
                  </a:lnTo>
                  <a:lnTo>
                    <a:pt x="35810" y="35811"/>
                  </a:lnTo>
                  <a:lnTo>
                    <a:pt x="40418" y="28871"/>
                  </a:lnTo>
                  <a:lnTo>
                    <a:pt x="41954" y="20977"/>
                  </a:lnTo>
                  <a:lnTo>
                    <a:pt x="40418" y="13083"/>
                  </a:lnTo>
                  <a:lnTo>
                    <a:pt x="35810" y="6144"/>
                  </a:lnTo>
                  <a:lnTo>
                    <a:pt x="28871" y="1536"/>
                  </a:lnTo>
                  <a:lnTo>
                    <a:pt x="20977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576447" y="2217292"/>
              <a:ext cx="42545" cy="412115"/>
            </a:xfrm>
            <a:custGeom>
              <a:avLst/>
              <a:gdLst/>
              <a:ahLst/>
              <a:cxnLst/>
              <a:rect l="l" t="t" r="r" b="b"/>
              <a:pathLst>
                <a:path w="42545" h="412114">
                  <a:moveTo>
                    <a:pt x="41960" y="390880"/>
                  </a:moveTo>
                  <a:lnTo>
                    <a:pt x="40424" y="382981"/>
                  </a:lnTo>
                  <a:lnTo>
                    <a:pt x="35814" y="376047"/>
                  </a:lnTo>
                  <a:lnTo>
                    <a:pt x="28867" y="371436"/>
                  </a:lnTo>
                  <a:lnTo>
                    <a:pt x="20980" y="369900"/>
                  </a:lnTo>
                  <a:lnTo>
                    <a:pt x="13081" y="371436"/>
                  </a:lnTo>
                  <a:lnTo>
                    <a:pt x="6146" y="376047"/>
                  </a:lnTo>
                  <a:lnTo>
                    <a:pt x="1536" y="382981"/>
                  </a:lnTo>
                  <a:lnTo>
                    <a:pt x="0" y="390880"/>
                  </a:lnTo>
                  <a:lnTo>
                    <a:pt x="1536" y="398767"/>
                  </a:lnTo>
                  <a:lnTo>
                    <a:pt x="6146" y="405714"/>
                  </a:lnTo>
                  <a:lnTo>
                    <a:pt x="13081" y="410324"/>
                  </a:lnTo>
                  <a:lnTo>
                    <a:pt x="20980" y="411861"/>
                  </a:lnTo>
                  <a:lnTo>
                    <a:pt x="28867" y="410324"/>
                  </a:lnTo>
                  <a:lnTo>
                    <a:pt x="35814" y="405714"/>
                  </a:lnTo>
                  <a:lnTo>
                    <a:pt x="40424" y="398767"/>
                  </a:lnTo>
                  <a:lnTo>
                    <a:pt x="41960" y="390880"/>
                  </a:lnTo>
                  <a:close/>
                </a:path>
                <a:path w="42545" h="412114">
                  <a:moveTo>
                    <a:pt x="41960" y="20967"/>
                  </a:moveTo>
                  <a:lnTo>
                    <a:pt x="40424" y="13081"/>
                  </a:lnTo>
                  <a:lnTo>
                    <a:pt x="35814" y="6134"/>
                  </a:lnTo>
                  <a:lnTo>
                    <a:pt x="28867" y="1536"/>
                  </a:lnTo>
                  <a:lnTo>
                    <a:pt x="20980" y="0"/>
                  </a:lnTo>
                  <a:lnTo>
                    <a:pt x="13081" y="1536"/>
                  </a:lnTo>
                  <a:lnTo>
                    <a:pt x="6146" y="6134"/>
                  </a:lnTo>
                  <a:lnTo>
                    <a:pt x="1536" y="13081"/>
                  </a:lnTo>
                  <a:lnTo>
                    <a:pt x="0" y="20967"/>
                  </a:lnTo>
                  <a:lnTo>
                    <a:pt x="1536" y="28867"/>
                  </a:lnTo>
                  <a:lnTo>
                    <a:pt x="6146" y="35801"/>
                  </a:lnTo>
                  <a:lnTo>
                    <a:pt x="13081" y="40411"/>
                  </a:lnTo>
                  <a:lnTo>
                    <a:pt x="20980" y="41948"/>
                  </a:lnTo>
                  <a:lnTo>
                    <a:pt x="28867" y="40411"/>
                  </a:lnTo>
                  <a:lnTo>
                    <a:pt x="35814" y="35801"/>
                  </a:lnTo>
                  <a:lnTo>
                    <a:pt x="40424" y="28867"/>
                  </a:lnTo>
                  <a:lnTo>
                    <a:pt x="41960" y="20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438393" y="1727153"/>
            <a:ext cx="168910" cy="173799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-10" b="1">
                <a:latin typeface="Arial"/>
                <a:cs typeface="Arial"/>
              </a:rPr>
              <a:t>Change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</a:t>
            </a:r>
            <a:r>
              <a:rPr dirty="0" sz="1000" spc="-10" b="1">
                <a:latin typeface="Arial"/>
                <a:cs typeface="Arial"/>
              </a:rPr>
              <a:t> Creatinine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</a:t>
            </a:r>
            <a:r>
              <a:rPr dirty="0" sz="1000" spc="-10" b="1">
                <a:solidFill>
                  <a:srgbClr val="030B28"/>
                </a:solidFill>
                <a:latin typeface="Arial"/>
                <a:cs typeface="Arial"/>
              </a:rPr>
              <a:t>µmol/)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5197616" y="1029223"/>
            <a:ext cx="2425700" cy="3547745"/>
            <a:chOff x="5197616" y="1029223"/>
            <a:chExt cx="2425700" cy="3547745"/>
          </a:xfrm>
        </p:grpSpPr>
        <p:sp>
          <p:nvSpPr>
            <p:cNvPr id="32" name="object 32" descr=""/>
            <p:cNvSpPr/>
            <p:nvPr/>
          </p:nvSpPr>
          <p:spPr>
            <a:xfrm>
              <a:off x="5240568" y="2727636"/>
              <a:ext cx="558165" cy="0"/>
            </a:xfrm>
            <a:custGeom>
              <a:avLst/>
              <a:gdLst/>
              <a:ahLst/>
              <a:cxnLst/>
              <a:rect l="l" t="t" r="r" b="b"/>
              <a:pathLst>
                <a:path w="558164" h="0">
                  <a:moveTo>
                    <a:pt x="0" y="0"/>
                  </a:moveTo>
                  <a:lnTo>
                    <a:pt x="558167" y="0"/>
                  </a:lnTo>
                </a:path>
              </a:pathLst>
            </a:custGeom>
            <a:ln w="823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240568" y="1035573"/>
              <a:ext cx="0" cy="3384550"/>
            </a:xfrm>
            <a:custGeom>
              <a:avLst/>
              <a:gdLst/>
              <a:ahLst/>
              <a:cxnLst/>
              <a:rect l="l" t="t" r="r" b="b"/>
              <a:pathLst>
                <a:path w="0" h="3384550">
                  <a:moveTo>
                    <a:pt x="0" y="3384125"/>
                  </a:moveTo>
                  <a:lnTo>
                    <a:pt x="0" y="0"/>
                  </a:lnTo>
                </a:path>
              </a:pathLst>
            </a:custGeom>
            <a:ln w="1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203966" y="1035573"/>
              <a:ext cx="36830" cy="3384550"/>
            </a:xfrm>
            <a:custGeom>
              <a:avLst/>
              <a:gdLst/>
              <a:ahLst/>
              <a:cxnLst/>
              <a:rect l="l" t="t" r="r" b="b"/>
              <a:pathLst>
                <a:path w="36829" h="3384550">
                  <a:moveTo>
                    <a:pt x="0" y="3384125"/>
                  </a:moveTo>
                  <a:lnTo>
                    <a:pt x="36602" y="3384125"/>
                  </a:lnTo>
                </a:path>
                <a:path w="36829" h="3384550">
                  <a:moveTo>
                    <a:pt x="0" y="2538093"/>
                  </a:moveTo>
                  <a:lnTo>
                    <a:pt x="36602" y="2538093"/>
                  </a:lnTo>
                </a:path>
                <a:path w="36829" h="3384550">
                  <a:moveTo>
                    <a:pt x="0" y="846031"/>
                  </a:moveTo>
                  <a:lnTo>
                    <a:pt x="36602" y="846031"/>
                  </a:lnTo>
                </a:path>
                <a:path w="36829" h="3384550">
                  <a:moveTo>
                    <a:pt x="0" y="0"/>
                  </a:moveTo>
                  <a:lnTo>
                    <a:pt x="36602" y="0"/>
                  </a:lnTo>
                </a:path>
                <a:path w="36829" h="3384550">
                  <a:moveTo>
                    <a:pt x="0" y="1692062"/>
                  </a:moveTo>
                  <a:lnTo>
                    <a:pt x="36602" y="1692062"/>
                  </a:lnTo>
                </a:path>
              </a:pathLst>
            </a:custGeom>
            <a:ln w="1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21339" y="2727636"/>
              <a:ext cx="1095375" cy="0"/>
            </a:xfrm>
            <a:custGeom>
              <a:avLst/>
              <a:gdLst/>
              <a:ahLst/>
              <a:cxnLst/>
              <a:rect l="l" t="t" r="r" b="b"/>
              <a:pathLst>
                <a:path w="1095375" h="0">
                  <a:moveTo>
                    <a:pt x="0" y="0"/>
                  </a:moveTo>
                  <a:lnTo>
                    <a:pt x="1095186" y="0"/>
                  </a:lnTo>
                </a:path>
              </a:pathLst>
            </a:custGeom>
            <a:ln w="823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354493" y="4533624"/>
              <a:ext cx="2262505" cy="0"/>
            </a:xfrm>
            <a:custGeom>
              <a:avLst/>
              <a:gdLst/>
              <a:ahLst/>
              <a:cxnLst/>
              <a:rect l="l" t="t" r="r" b="b"/>
              <a:pathLst>
                <a:path w="2262504" h="0">
                  <a:moveTo>
                    <a:pt x="0" y="0"/>
                  </a:moveTo>
                  <a:lnTo>
                    <a:pt x="2262032" y="0"/>
                  </a:lnTo>
                </a:path>
              </a:pathLst>
            </a:custGeom>
            <a:ln w="1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999612" y="4533624"/>
              <a:ext cx="970280" cy="36830"/>
            </a:xfrm>
            <a:custGeom>
              <a:avLst/>
              <a:gdLst/>
              <a:ahLst/>
              <a:cxnLst/>
              <a:rect l="l" t="t" r="r" b="b"/>
              <a:pathLst>
                <a:path w="970279" h="36829">
                  <a:moveTo>
                    <a:pt x="0" y="0"/>
                  </a:moveTo>
                  <a:lnTo>
                    <a:pt x="0" y="36602"/>
                  </a:lnTo>
                </a:path>
                <a:path w="970279" h="36829">
                  <a:moveTo>
                    <a:pt x="969736" y="0"/>
                  </a:moveTo>
                  <a:lnTo>
                    <a:pt x="969736" y="36602"/>
                  </a:lnTo>
                </a:path>
              </a:pathLst>
            </a:custGeom>
            <a:ln w="12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074613" y="1807357"/>
            <a:ext cx="12763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25" b="1">
                <a:latin typeface="Arial"/>
                <a:cs typeface="Arial"/>
              </a:rPr>
              <a:t>20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6921296" y="3511054"/>
            <a:ext cx="96520" cy="210820"/>
          </a:xfrm>
          <a:custGeom>
            <a:avLst/>
            <a:gdLst/>
            <a:ahLst/>
            <a:cxnLst/>
            <a:rect l="l" t="t" r="r" b="b"/>
            <a:pathLst>
              <a:path w="96520" h="210820">
                <a:moveTo>
                  <a:pt x="68630" y="104990"/>
                </a:moveTo>
                <a:lnTo>
                  <a:pt x="67132" y="97243"/>
                </a:lnTo>
                <a:lnTo>
                  <a:pt x="62611" y="90436"/>
                </a:lnTo>
                <a:lnTo>
                  <a:pt x="55791" y="85915"/>
                </a:lnTo>
                <a:lnTo>
                  <a:pt x="48044" y="84404"/>
                </a:lnTo>
                <a:lnTo>
                  <a:pt x="40297" y="85915"/>
                </a:lnTo>
                <a:lnTo>
                  <a:pt x="33489" y="90436"/>
                </a:lnTo>
                <a:lnTo>
                  <a:pt x="28968" y="97243"/>
                </a:lnTo>
                <a:lnTo>
                  <a:pt x="27457" y="104990"/>
                </a:lnTo>
                <a:lnTo>
                  <a:pt x="28968" y="112750"/>
                </a:lnTo>
                <a:lnTo>
                  <a:pt x="33489" y="119557"/>
                </a:lnTo>
                <a:lnTo>
                  <a:pt x="40297" y="124079"/>
                </a:lnTo>
                <a:lnTo>
                  <a:pt x="48044" y="125590"/>
                </a:lnTo>
                <a:lnTo>
                  <a:pt x="55791" y="124079"/>
                </a:lnTo>
                <a:lnTo>
                  <a:pt x="62611" y="119557"/>
                </a:lnTo>
                <a:lnTo>
                  <a:pt x="67132" y="112750"/>
                </a:lnTo>
                <a:lnTo>
                  <a:pt x="68630" y="104990"/>
                </a:lnTo>
                <a:close/>
              </a:path>
              <a:path w="96520" h="210820">
                <a:moveTo>
                  <a:pt x="68630" y="20586"/>
                </a:moveTo>
                <a:lnTo>
                  <a:pt x="67132" y="12839"/>
                </a:lnTo>
                <a:lnTo>
                  <a:pt x="62611" y="6019"/>
                </a:lnTo>
                <a:lnTo>
                  <a:pt x="55791" y="1498"/>
                </a:lnTo>
                <a:lnTo>
                  <a:pt x="48044" y="0"/>
                </a:lnTo>
                <a:lnTo>
                  <a:pt x="40297" y="1498"/>
                </a:lnTo>
                <a:lnTo>
                  <a:pt x="33489" y="6019"/>
                </a:lnTo>
                <a:lnTo>
                  <a:pt x="28968" y="12839"/>
                </a:lnTo>
                <a:lnTo>
                  <a:pt x="27457" y="20586"/>
                </a:lnTo>
                <a:lnTo>
                  <a:pt x="28968" y="28333"/>
                </a:lnTo>
                <a:lnTo>
                  <a:pt x="33489" y="35140"/>
                </a:lnTo>
                <a:lnTo>
                  <a:pt x="40297" y="39662"/>
                </a:lnTo>
                <a:lnTo>
                  <a:pt x="48044" y="41173"/>
                </a:lnTo>
                <a:lnTo>
                  <a:pt x="55791" y="39662"/>
                </a:lnTo>
                <a:lnTo>
                  <a:pt x="62611" y="35140"/>
                </a:lnTo>
                <a:lnTo>
                  <a:pt x="67132" y="28333"/>
                </a:lnTo>
                <a:lnTo>
                  <a:pt x="68630" y="20586"/>
                </a:lnTo>
                <a:close/>
              </a:path>
              <a:path w="96520" h="210820">
                <a:moveTo>
                  <a:pt x="96088" y="190093"/>
                </a:moveTo>
                <a:lnTo>
                  <a:pt x="94576" y="182346"/>
                </a:lnTo>
                <a:lnTo>
                  <a:pt x="90055" y="175539"/>
                </a:lnTo>
                <a:lnTo>
                  <a:pt x="83248" y="171018"/>
                </a:lnTo>
                <a:lnTo>
                  <a:pt x="75501" y="169506"/>
                </a:lnTo>
                <a:lnTo>
                  <a:pt x="67754" y="171018"/>
                </a:lnTo>
                <a:lnTo>
                  <a:pt x="61772" y="174993"/>
                </a:lnTo>
                <a:lnTo>
                  <a:pt x="55791" y="171018"/>
                </a:lnTo>
                <a:lnTo>
                  <a:pt x="48044" y="169506"/>
                </a:lnTo>
                <a:lnTo>
                  <a:pt x="40297" y="171018"/>
                </a:lnTo>
                <a:lnTo>
                  <a:pt x="34315" y="174993"/>
                </a:lnTo>
                <a:lnTo>
                  <a:pt x="28346" y="171018"/>
                </a:lnTo>
                <a:lnTo>
                  <a:pt x="20599" y="169506"/>
                </a:lnTo>
                <a:lnTo>
                  <a:pt x="12839" y="171018"/>
                </a:lnTo>
                <a:lnTo>
                  <a:pt x="6032" y="175539"/>
                </a:lnTo>
                <a:lnTo>
                  <a:pt x="1511" y="182346"/>
                </a:lnTo>
                <a:lnTo>
                  <a:pt x="0" y="190093"/>
                </a:lnTo>
                <a:lnTo>
                  <a:pt x="1511" y="197840"/>
                </a:lnTo>
                <a:lnTo>
                  <a:pt x="6032" y="204660"/>
                </a:lnTo>
                <a:lnTo>
                  <a:pt x="12839" y="209181"/>
                </a:lnTo>
                <a:lnTo>
                  <a:pt x="20599" y="210693"/>
                </a:lnTo>
                <a:lnTo>
                  <a:pt x="28346" y="209181"/>
                </a:lnTo>
                <a:lnTo>
                  <a:pt x="34315" y="205219"/>
                </a:lnTo>
                <a:lnTo>
                  <a:pt x="40297" y="209181"/>
                </a:lnTo>
                <a:lnTo>
                  <a:pt x="48044" y="210693"/>
                </a:lnTo>
                <a:lnTo>
                  <a:pt x="55791" y="209181"/>
                </a:lnTo>
                <a:lnTo>
                  <a:pt x="61772" y="205219"/>
                </a:lnTo>
                <a:lnTo>
                  <a:pt x="67754" y="209181"/>
                </a:lnTo>
                <a:lnTo>
                  <a:pt x="75501" y="210693"/>
                </a:lnTo>
                <a:lnTo>
                  <a:pt x="83248" y="209181"/>
                </a:lnTo>
                <a:lnTo>
                  <a:pt x="90055" y="204660"/>
                </a:lnTo>
                <a:lnTo>
                  <a:pt x="94576" y="197840"/>
                </a:lnTo>
                <a:lnTo>
                  <a:pt x="96088" y="190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6948760" y="406076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588" y="0"/>
                </a:moveTo>
                <a:lnTo>
                  <a:pt x="12841" y="1507"/>
                </a:lnTo>
                <a:lnTo>
                  <a:pt x="6030" y="6030"/>
                </a:lnTo>
                <a:lnTo>
                  <a:pt x="1507" y="12841"/>
                </a:lnTo>
                <a:lnTo>
                  <a:pt x="0" y="20588"/>
                </a:lnTo>
                <a:lnTo>
                  <a:pt x="1507" y="28336"/>
                </a:lnTo>
                <a:lnTo>
                  <a:pt x="6030" y="35147"/>
                </a:lnTo>
                <a:lnTo>
                  <a:pt x="12841" y="39669"/>
                </a:lnTo>
                <a:lnTo>
                  <a:pt x="20588" y="41177"/>
                </a:lnTo>
                <a:lnTo>
                  <a:pt x="28336" y="39669"/>
                </a:lnTo>
                <a:lnTo>
                  <a:pt x="35147" y="35147"/>
                </a:lnTo>
                <a:lnTo>
                  <a:pt x="39670" y="28336"/>
                </a:lnTo>
                <a:lnTo>
                  <a:pt x="41177" y="20588"/>
                </a:lnTo>
                <a:lnTo>
                  <a:pt x="39670" y="12841"/>
                </a:lnTo>
                <a:lnTo>
                  <a:pt x="35147" y="6030"/>
                </a:lnTo>
                <a:lnTo>
                  <a:pt x="28336" y="1507"/>
                </a:lnTo>
                <a:lnTo>
                  <a:pt x="20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5411899" y="1397627"/>
            <a:ext cx="2606675" cy="3113405"/>
            <a:chOff x="5411899" y="1397627"/>
            <a:chExt cx="2606675" cy="3113405"/>
          </a:xfrm>
        </p:grpSpPr>
        <p:sp>
          <p:nvSpPr>
            <p:cNvPr id="42" name="object 42" descr=""/>
            <p:cNvSpPr/>
            <p:nvPr/>
          </p:nvSpPr>
          <p:spPr>
            <a:xfrm>
              <a:off x="5677053" y="2981908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682" y="0"/>
                  </a:lnTo>
                </a:path>
              </a:pathLst>
            </a:custGeom>
            <a:ln w="8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677052" y="2707398"/>
              <a:ext cx="148590" cy="676275"/>
            </a:xfrm>
            <a:custGeom>
              <a:avLst/>
              <a:gdLst/>
              <a:ahLst/>
              <a:cxnLst/>
              <a:rect l="l" t="t" r="r" b="b"/>
              <a:pathLst>
                <a:path w="148589" h="676275">
                  <a:moveTo>
                    <a:pt x="41173" y="655408"/>
                  </a:moveTo>
                  <a:lnTo>
                    <a:pt x="39662" y="647661"/>
                  </a:lnTo>
                  <a:lnTo>
                    <a:pt x="35140" y="640854"/>
                  </a:lnTo>
                  <a:lnTo>
                    <a:pt x="28333" y="636333"/>
                  </a:lnTo>
                  <a:lnTo>
                    <a:pt x="20586" y="634822"/>
                  </a:lnTo>
                  <a:lnTo>
                    <a:pt x="12839" y="636333"/>
                  </a:lnTo>
                  <a:lnTo>
                    <a:pt x="6019" y="640854"/>
                  </a:lnTo>
                  <a:lnTo>
                    <a:pt x="1498" y="647661"/>
                  </a:lnTo>
                  <a:lnTo>
                    <a:pt x="0" y="655408"/>
                  </a:lnTo>
                  <a:lnTo>
                    <a:pt x="1498" y="663155"/>
                  </a:lnTo>
                  <a:lnTo>
                    <a:pt x="6019" y="669963"/>
                  </a:lnTo>
                  <a:lnTo>
                    <a:pt x="12839" y="674497"/>
                  </a:lnTo>
                  <a:lnTo>
                    <a:pt x="20586" y="675995"/>
                  </a:lnTo>
                  <a:lnTo>
                    <a:pt x="28333" y="674497"/>
                  </a:lnTo>
                  <a:lnTo>
                    <a:pt x="35140" y="669963"/>
                  </a:lnTo>
                  <a:lnTo>
                    <a:pt x="39662" y="663155"/>
                  </a:lnTo>
                  <a:lnTo>
                    <a:pt x="41173" y="655408"/>
                  </a:lnTo>
                  <a:close/>
                </a:path>
                <a:path w="148589" h="676275">
                  <a:moveTo>
                    <a:pt x="41173" y="20586"/>
                  </a:moveTo>
                  <a:lnTo>
                    <a:pt x="39662" y="12839"/>
                  </a:lnTo>
                  <a:lnTo>
                    <a:pt x="35140" y="6032"/>
                  </a:lnTo>
                  <a:lnTo>
                    <a:pt x="28333" y="1498"/>
                  </a:lnTo>
                  <a:lnTo>
                    <a:pt x="20586" y="0"/>
                  </a:lnTo>
                  <a:lnTo>
                    <a:pt x="12839" y="1498"/>
                  </a:lnTo>
                  <a:lnTo>
                    <a:pt x="6019" y="6032"/>
                  </a:lnTo>
                  <a:lnTo>
                    <a:pt x="1498" y="12839"/>
                  </a:lnTo>
                  <a:lnTo>
                    <a:pt x="0" y="20586"/>
                  </a:lnTo>
                  <a:lnTo>
                    <a:pt x="1498" y="28333"/>
                  </a:lnTo>
                  <a:lnTo>
                    <a:pt x="6019" y="35140"/>
                  </a:lnTo>
                  <a:lnTo>
                    <a:pt x="12839" y="39662"/>
                  </a:lnTo>
                  <a:lnTo>
                    <a:pt x="20586" y="41173"/>
                  </a:lnTo>
                  <a:lnTo>
                    <a:pt x="28333" y="39662"/>
                  </a:lnTo>
                  <a:lnTo>
                    <a:pt x="35140" y="35140"/>
                  </a:lnTo>
                  <a:lnTo>
                    <a:pt x="39662" y="28333"/>
                  </a:lnTo>
                  <a:lnTo>
                    <a:pt x="41173" y="20586"/>
                  </a:lnTo>
                  <a:close/>
                </a:path>
                <a:path w="148589" h="676275">
                  <a:moveTo>
                    <a:pt x="83718" y="655408"/>
                  </a:moveTo>
                  <a:lnTo>
                    <a:pt x="82219" y="647661"/>
                  </a:lnTo>
                  <a:lnTo>
                    <a:pt x="77698" y="640854"/>
                  </a:lnTo>
                  <a:lnTo>
                    <a:pt x="70878" y="636333"/>
                  </a:lnTo>
                  <a:lnTo>
                    <a:pt x="63131" y="634822"/>
                  </a:lnTo>
                  <a:lnTo>
                    <a:pt x="55384" y="636333"/>
                  </a:lnTo>
                  <a:lnTo>
                    <a:pt x="48577" y="640854"/>
                  </a:lnTo>
                  <a:lnTo>
                    <a:pt x="44056" y="647661"/>
                  </a:lnTo>
                  <a:lnTo>
                    <a:pt x="42545" y="655408"/>
                  </a:lnTo>
                  <a:lnTo>
                    <a:pt x="44056" y="663155"/>
                  </a:lnTo>
                  <a:lnTo>
                    <a:pt x="48577" y="669963"/>
                  </a:lnTo>
                  <a:lnTo>
                    <a:pt x="55384" y="674497"/>
                  </a:lnTo>
                  <a:lnTo>
                    <a:pt x="63131" y="675995"/>
                  </a:lnTo>
                  <a:lnTo>
                    <a:pt x="70878" y="674497"/>
                  </a:lnTo>
                  <a:lnTo>
                    <a:pt x="77698" y="669963"/>
                  </a:lnTo>
                  <a:lnTo>
                    <a:pt x="82219" y="663155"/>
                  </a:lnTo>
                  <a:lnTo>
                    <a:pt x="83718" y="655408"/>
                  </a:lnTo>
                  <a:close/>
                </a:path>
                <a:path w="148589" h="676275">
                  <a:moveTo>
                    <a:pt x="83718" y="20586"/>
                  </a:moveTo>
                  <a:lnTo>
                    <a:pt x="82219" y="12839"/>
                  </a:lnTo>
                  <a:lnTo>
                    <a:pt x="77698" y="6032"/>
                  </a:lnTo>
                  <a:lnTo>
                    <a:pt x="70878" y="1498"/>
                  </a:lnTo>
                  <a:lnTo>
                    <a:pt x="63131" y="0"/>
                  </a:lnTo>
                  <a:lnTo>
                    <a:pt x="55384" y="1498"/>
                  </a:lnTo>
                  <a:lnTo>
                    <a:pt x="48577" y="6032"/>
                  </a:lnTo>
                  <a:lnTo>
                    <a:pt x="44056" y="12839"/>
                  </a:lnTo>
                  <a:lnTo>
                    <a:pt x="42545" y="20586"/>
                  </a:lnTo>
                  <a:lnTo>
                    <a:pt x="44056" y="28333"/>
                  </a:lnTo>
                  <a:lnTo>
                    <a:pt x="48577" y="35140"/>
                  </a:lnTo>
                  <a:lnTo>
                    <a:pt x="55384" y="39662"/>
                  </a:lnTo>
                  <a:lnTo>
                    <a:pt x="63131" y="41173"/>
                  </a:lnTo>
                  <a:lnTo>
                    <a:pt x="70878" y="39662"/>
                  </a:lnTo>
                  <a:lnTo>
                    <a:pt x="77698" y="35140"/>
                  </a:lnTo>
                  <a:lnTo>
                    <a:pt x="82219" y="28333"/>
                  </a:lnTo>
                  <a:lnTo>
                    <a:pt x="83718" y="20586"/>
                  </a:lnTo>
                  <a:close/>
                </a:path>
                <a:path w="148589" h="676275">
                  <a:moveTo>
                    <a:pt x="126961" y="655408"/>
                  </a:moveTo>
                  <a:lnTo>
                    <a:pt x="125450" y="647661"/>
                  </a:lnTo>
                  <a:lnTo>
                    <a:pt x="120929" y="640854"/>
                  </a:lnTo>
                  <a:lnTo>
                    <a:pt x="114122" y="636333"/>
                  </a:lnTo>
                  <a:lnTo>
                    <a:pt x="106375" y="634822"/>
                  </a:lnTo>
                  <a:lnTo>
                    <a:pt x="98628" y="636333"/>
                  </a:lnTo>
                  <a:lnTo>
                    <a:pt x="91808" y="640854"/>
                  </a:lnTo>
                  <a:lnTo>
                    <a:pt x="87287" y="647661"/>
                  </a:lnTo>
                  <a:lnTo>
                    <a:pt x="85775" y="655408"/>
                  </a:lnTo>
                  <a:lnTo>
                    <a:pt x="87287" y="663155"/>
                  </a:lnTo>
                  <a:lnTo>
                    <a:pt x="91808" y="669963"/>
                  </a:lnTo>
                  <a:lnTo>
                    <a:pt x="98628" y="674497"/>
                  </a:lnTo>
                  <a:lnTo>
                    <a:pt x="106375" y="675995"/>
                  </a:lnTo>
                  <a:lnTo>
                    <a:pt x="114122" y="674497"/>
                  </a:lnTo>
                  <a:lnTo>
                    <a:pt x="120929" y="669963"/>
                  </a:lnTo>
                  <a:lnTo>
                    <a:pt x="125450" y="663155"/>
                  </a:lnTo>
                  <a:lnTo>
                    <a:pt x="126961" y="655408"/>
                  </a:lnTo>
                  <a:close/>
                </a:path>
                <a:path w="148589" h="676275">
                  <a:moveTo>
                    <a:pt x="126961" y="147548"/>
                  </a:moveTo>
                  <a:lnTo>
                    <a:pt x="125450" y="139801"/>
                  </a:lnTo>
                  <a:lnTo>
                    <a:pt x="120929" y="132994"/>
                  </a:lnTo>
                  <a:lnTo>
                    <a:pt x="114122" y="128473"/>
                  </a:lnTo>
                  <a:lnTo>
                    <a:pt x="106375" y="126961"/>
                  </a:lnTo>
                  <a:lnTo>
                    <a:pt x="98628" y="128473"/>
                  </a:lnTo>
                  <a:lnTo>
                    <a:pt x="91808" y="132994"/>
                  </a:lnTo>
                  <a:lnTo>
                    <a:pt x="87287" y="139801"/>
                  </a:lnTo>
                  <a:lnTo>
                    <a:pt x="85775" y="147548"/>
                  </a:lnTo>
                  <a:lnTo>
                    <a:pt x="87287" y="155295"/>
                  </a:lnTo>
                  <a:lnTo>
                    <a:pt x="91808" y="162115"/>
                  </a:lnTo>
                  <a:lnTo>
                    <a:pt x="98628" y="166636"/>
                  </a:lnTo>
                  <a:lnTo>
                    <a:pt x="106375" y="168135"/>
                  </a:lnTo>
                  <a:lnTo>
                    <a:pt x="114122" y="166636"/>
                  </a:lnTo>
                  <a:lnTo>
                    <a:pt x="120929" y="162115"/>
                  </a:lnTo>
                  <a:lnTo>
                    <a:pt x="125450" y="155295"/>
                  </a:lnTo>
                  <a:lnTo>
                    <a:pt x="126961" y="147548"/>
                  </a:lnTo>
                  <a:close/>
                </a:path>
                <a:path w="148589" h="676275">
                  <a:moveTo>
                    <a:pt x="126961" y="20586"/>
                  </a:moveTo>
                  <a:lnTo>
                    <a:pt x="125450" y="12839"/>
                  </a:lnTo>
                  <a:lnTo>
                    <a:pt x="120929" y="6032"/>
                  </a:lnTo>
                  <a:lnTo>
                    <a:pt x="114122" y="1498"/>
                  </a:lnTo>
                  <a:lnTo>
                    <a:pt x="106375" y="0"/>
                  </a:lnTo>
                  <a:lnTo>
                    <a:pt x="98628" y="1498"/>
                  </a:lnTo>
                  <a:lnTo>
                    <a:pt x="91808" y="6032"/>
                  </a:lnTo>
                  <a:lnTo>
                    <a:pt x="87287" y="12839"/>
                  </a:lnTo>
                  <a:lnTo>
                    <a:pt x="85775" y="20586"/>
                  </a:lnTo>
                  <a:lnTo>
                    <a:pt x="87287" y="28333"/>
                  </a:lnTo>
                  <a:lnTo>
                    <a:pt x="91808" y="35140"/>
                  </a:lnTo>
                  <a:lnTo>
                    <a:pt x="98628" y="39662"/>
                  </a:lnTo>
                  <a:lnTo>
                    <a:pt x="106375" y="41173"/>
                  </a:lnTo>
                  <a:lnTo>
                    <a:pt x="114122" y="39662"/>
                  </a:lnTo>
                  <a:lnTo>
                    <a:pt x="120929" y="35140"/>
                  </a:lnTo>
                  <a:lnTo>
                    <a:pt x="125450" y="28333"/>
                  </a:lnTo>
                  <a:lnTo>
                    <a:pt x="126961" y="20586"/>
                  </a:lnTo>
                  <a:close/>
                </a:path>
                <a:path w="148589" h="676275">
                  <a:moveTo>
                    <a:pt x="148234" y="63131"/>
                  </a:moveTo>
                  <a:lnTo>
                    <a:pt x="146723" y="55384"/>
                  </a:lnTo>
                  <a:lnTo>
                    <a:pt x="142201" y="48577"/>
                  </a:lnTo>
                  <a:lnTo>
                    <a:pt x="135394" y="44056"/>
                  </a:lnTo>
                  <a:lnTo>
                    <a:pt x="127647" y="42545"/>
                  </a:lnTo>
                  <a:lnTo>
                    <a:pt x="119900" y="44056"/>
                  </a:lnTo>
                  <a:lnTo>
                    <a:pt x="113093" y="48577"/>
                  </a:lnTo>
                  <a:lnTo>
                    <a:pt x="108559" y="55384"/>
                  </a:lnTo>
                  <a:lnTo>
                    <a:pt x="107061" y="63131"/>
                  </a:lnTo>
                  <a:lnTo>
                    <a:pt x="108559" y="70878"/>
                  </a:lnTo>
                  <a:lnTo>
                    <a:pt x="113093" y="77698"/>
                  </a:lnTo>
                  <a:lnTo>
                    <a:pt x="119900" y="82219"/>
                  </a:lnTo>
                  <a:lnTo>
                    <a:pt x="127647" y="83731"/>
                  </a:lnTo>
                  <a:lnTo>
                    <a:pt x="135394" y="82219"/>
                  </a:lnTo>
                  <a:lnTo>
                    <a:pt x="142201" y="77698"/>
                  </a:lnTo>
                  <a:lnTo>
                    <a:pt x="146723" y="70878"/>
                  </a:lnTo>
                  <a:lnTo>
                    <a:pt x="148234" y="63131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6789" y="1819322"/>
              <a:ext cx="645804" cy="156406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0588" y="3468491"/>
              <a:ext cx="257361" cy="845516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5798736" y="1607239"/>
              <a:ext cx="722630" cy="1863725"/>
            </a:xfrm>
            <a:custGeom>
              <a:avLst/>
              <a:gdLst/>
              <a:ahLst/>
              <a:cxnLst/>
              <a:rect l="l" t="t" r="r" b="b"/>
              <a:pathLst>
                <a:path w="722629" h="1863725">
                  <a:moveTo>
                    <a:pt x="722603" y="0"/>
                  </a:moveTo>
                  <a:lnTo>
                    <a:pt x="0" y="0"/>
                  </a:lnTo>
                  <a:lnTo>
                    <a:pt x="0" y="1863298"/>
                  </a:lnTo>
                  <a:lnTo>
                    <a:pt x="722603" y="1863298"/>
                  </a:lnTo>
                  <a:lnTo>
                    <a:pt x="722603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798735" y="1607240"/>
              <a:ext cx="722630" cy="1863725"/>
            </a:xfrm>
            <a:custGeom>
              <a:avLst/>
              <a:gdLst/>
              <a:ahLst/>
              <a:cxnLst/>
              <a:rect l="l" t="t" r="r" b="b"/>
              <a:pathLst>
                <a:path w="722629" h="1863725">
                  <a:moveTo>
                    <a:pt x="0" y="0"/>
                  </a:moveTo>
                  <a:lnTo>
                    <a:pt x="722603" y="0"/>
                  </a:lnTo>
                  <a:lnTo>
                    <a:pt x="722603" y="1863298"/>
                  </a:lnTo>
                  <a:lnTo>
                    <a:pt x="0" y="1863298"/>
                  </a:lnTo>
                  <a:lnTo>
                    <a:pt x="0" y="0"/>
                  </a:lnTo>
                  <a:close/>
                </a:path>
              </a:pathLst>
            </a:custGeom>
            <a:ln w="1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909077" y="1406517"/>
              <a:ext cx="722630" cy="183515"/>
            </a:xfrm>
            <a:custGeom>
              <a:avLst/>
              <a:gdLst/>
              <a:ahLst/>
              <a:cxnLst/>
              <a:rect l="l" t="t" r="r" b="b"/>
              <a:pathLst>
                <a:path w="722629" h="183515">
                  <a:moveTo>
                    <a:pt x="722603" y="0"/>
                  </a:moveTo>
                  <a:lnTo>
                    <a:pt x="0" y="0"/>
                  </a:lnTo>
                  <a:lnTo>
                    <a:pt x="0" y="183098"/>
                  </a:lnTo>
                  <a:lnTo>
                    <a:pt x="722603" y="183098"/>
                  </a:lnTo>
                  <a:lnTo>
                    <a:pt x="722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909077" y="1406517"/>
              <a:ext cx="722630" cy="183515"/>
            </a:xfrm>
            <a:custGeom>
              <a:avLst/>
              <a:gdLst/>
              <a:ahLst/>
              <a:cxnLst/>
              <a:rect l="l" t="t" r="r" b="b"/>
              <a:pathLst>
                <a:path w="722629" h="183515">
                  <a:moveTo>
                    <a:pt x="0" y="0"/>
                  </a:moveTo>
                  <a:lnTo>
                    <a:pt x="722603" y="0"/>
                  </a:lnTo>
                  <a:lnTo>
                    <a:pt x="722603" y="183098"/>
                  </a:lnTo>
                  <a:lnTo>
                    <a:pt x="0" y="183098"/>
                  </a:lnTo>
                  <a:lnTo>
                    <a:pt x="0" y="0"/>
                  </a:lnTo>
                  <a:close/>
                </a:path>
              </a:pathLst>
            </a:custGeom>
            <a:ln w="1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420789" y="4449675"/>
              <a:ext cx="2588895" cy="0"/>
            </a:xfrm>
            <a:custGeom>
              <a:avLst/>
              <a:gdLst/>
              <a:ahLst/>
              <a:cxnLst/>
              <a:rect l="l" t="t" r="r" b="b"/>
              <a:pathLst>
                <a:path w="2588895" h="0">
                  <a:moveTo>
                    <a:pt x="0" y="0"/>
                  </a:moveTo>
                  <a:lnTo>
                    <a:pt x="2588838" y="0"/>
                  </a:lnTo>
                </a:path>
              </a:pathLst>
            </a:custGeom>
            <a:ln w="1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60037" y="4449675"/>
              <a:ext cx="1110615" cy="52705"/>
            </a:xfrm>
            <a:custGeom>
              <a:avLst/>
              <a:gdLst/>
              <a:ahLst/>
              <a:cxnLst/>
              <a:rect l="l" t="t" r="r" b="b"/>
              <a:pathLst>
                <a:path w="1110615" h="52704">
                  <a:moveTo>
                    <a:pt x="0" y="0"/>
                  </a:moveTo>
                  <a:lnTo>
                    <a:pt x="0" y="52220"/>
                  </a:lnTo>
                </a:path>
                <a:path w="1110615" h="52704">
                  <a:moveTo>
                    <a:pt x="1110341" y="0"/>
                  </a:moveTo>
                  <a:lnTo>
                    <a:pt x="1110341" y="52220"/>
                  </a:lnTo>
                </a:path>
              </a:pathLst>
            </a:custGeom>
            <a:ln w="1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935025" y="1649818"/>
              <a:ext cx="69215" cy="83820"/>
            </a:xfrm>
            <a:custGeom>
              <a:avLst/>
              <a:gdLst/>
              <a:ahLst/>
              <a:cxnLst/>
              <a:rect l="l" t="t" r="r" b="b"/>
              <a:pathLst>
                <a:path w="69215" h="83819">
                  <a:moveTo>
                    <a:pt x="68630" y="63131"/>
                  </a:moveTo>
                  <a:lnTo>
                    <a:pt x="67119" y="55384"/>
                  </a:lnTo>
                  <a:lnTo>
                    <a:pt x="62598" y="48577"/>
                  </a:lnTo>
                  <a:lnTo>
                    <a:pt x="55791" y="44056"/>
                  </a:lnTo>
                  <a:lnTo>
                    <a:pt x="48044" y="42545"/>
                  </a:lnTo>
                  <a:lnTo>
                    <a:pt x="40297" y="44056"/>
                  </a:lnTo>
                  <a:lnTo>
                    <a:pt x="34315" y="48031"/>
                  </a:lnTo>
                  <a:lnTo>
                    <a:pt x="28333" y="44056"/>
                  </a:lnTo>
                  <a:lnTo>
                    <a:pt x="20586" y="42545"/>
                  </a:lnTo>
                  <a:lnTo>
                    <a:pt x="12839" y="44056"/>
                  </a:lnTo>
                  <a:lnTo>
                    <a:pt x="6032" y="48577"/>
                  </a:lnTo>
                  <a:lnTo>
                    <a:pt x="1511" y="55384"/>
                  </a:lnTo>
                  <a:lnTo>
                    <a:pt x="0" y="63131"/>
                  </a:lnTo>
                  <a:lnTo>
                    <a:pt x="1511" y="70878"/>
                  </a:lnTo>
                  <a:lnTo>
                    <a:pt x="6032" y="77698"/>
                  </a:lnTo>
                  <a:lnTo>
                    <a:pt x="12839" y="82219"/>
                  </a:lnTo>
                  <a:lnTo>
                    <a:pt x="20586" y="83718"/>
                  </a:lnTo>
                  <a:lnTo>
                    <a:pt x="28333" y="82219"/>
                  </a:lnTo>
                  <a:lnTo>
                    <a:pt x="34315" y="78257"/>
                  </a:lnTo>
                  <a:lnTo>
                    <a:pt x="40297" y="82219"/>
                  </a:lnTo>
                  <a:lnTo>
                    <a:pt x="48044" y="83718"/>
                  </a:lnTo>
                  <a:lnTo>
                    <a:pt x="55791" y="82219"/>
                  </a:lnTo>
                  <a:lnTo>
                    <a:pt x="62598" y="77698"/>
                  </a:lnTo>
                  <a:lnTo>
                    <a:pt x="67119" y="70878"/>
                  </a:lnTo>
                  <a:lnTo>
                    <a:pt x="68630" y="63131"/>
                  </a:lnTo>
                  <a:close/>
                </a:path>
                <a:path w="69215" h="83819">
                  <a:moveTo>
                    <a:pt x="68630" y="20586"/>
                  </a:moveTo>
                  <a:lnTo>
                    <a:pt x="67119" y="12839"/>
                  </a:lnTo>
                  <a:lnTo>
                    <a:pt x="62598" y="6019"/>
                  </a:lnTo>
                  <a:lnTo>
                    <a:pt x="55791" y="1498"/>
                  </a:lnTo>
                  <a:lnTo>
                    <a:pt x="48044" y="0"/>
                  </a:lnTo>
                  <a:lnTo>
                    <a:pt x="40297" y="1498"/>
                  </a:lnTo>
                  <a:lnTo>
                    <a:pt x="34315" y="5473"/>
                  </a:lnTo>
                  <a:lnTo>
                    <a:pt x="28333" y="1498"/>
                  </a:lnTo>
                  <a:lnTo>
                    <a:pt x="20586" y="0"/>
                  </a:lnTo>
                  <a:lnTo>
                    <a:pt x="12839" y="1498"/>
                  </a:lnTo>
                  <a:lnTo>
                    <a:pt x="6032" y="6019"/>
                  </a:lnTo>
                  <a:lnTo>
                    <a:pt x="1511" y="12839"/>
                  </a:lnTo>
                  <a:lnTo>
                    <a:pt x="0" y="20586"/>
                  </a:lnTo>
                  <a:lnTo>
                    <a:pt x="1511" y="28333"/>
                  </a:lnTo>
                  <a:lnTo>
                    <a:pt x="6032" y="35140"/>
                  </a:lnTo>
                  <a:lnTo>
                    <a:pt x="12839" y="39662"/>
                  </a:lnTo>
                  <a:lnTo>
                    <a:pt x="20586" y="41173"/>
                  </a:lnTo>
                  <a:lnTo>
                    <a:pt x="28333" y="39662"/>
                  </a:lnTo>
                  <a:lnTo>
                    <a:pt x="34315" y="35699"/>
                  </a:lnTo>
                  <a:lnTo>
                    <a:pt x="40297" y="39662"/>
                  </a:lnTo>
                  <a:lnTo>
                    <a:pt x="48044" y="41173"/>
                  </a:lnTo>
                  <a:lnTo>
                    <a:pt x="55791" y="39662"/>
                  </a:lnTo>
                  <a:lnTo>
                    <a:pt x="62598" y="35140"/>
                  </a:lnTo>
                  <a:lnTo>
                    <a:pt x="67119" y="28333"/>
                  </a:lnTo>
                  <a:lnTo>
                    <a:pt x="68630" y="20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2112703" y="4510857"/>
            <a:ext cx="2088514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50" spc="35" b="1">
                <a:latin typeface="Arial"/>
                <a:cs typeface="Arial"/>
              </a:rPr>
              <a:t>Pla</a:t>
            </a:r>
            <a:r>
              <a:rPr dirty="0" sz="1150" spc="-50" b="1">
                <a:latin typeface="Arial"/>
                <a:cs typeface="Arial"/>
              </a:rPr>
              <a:t>c</a:t>
            </a:r>
            <a:r>
              <a:rPr dirty="0" baseline="-10416" sz="1200" spc="-637" b="1">
                <a:latin typeface="Arial"/>
                <a:cs typeface="Arial"/>
              </a:rPr>
              <a:t>P</a:t>
            </a:r>
            <a:r>
              <a:rPr dirty="0" sz="1150" spc="-155" b="1">
                <a:latin typeface="Arial"/>
                <a:cs typeface="Arial"/>
              </a:rPr>
              <a:t>e</a:t>
            </a:r>
            <a:r>
              <a:rPr dirty="0" baseline="-10416" sz="1200" spc="-15" b="1">
                <a:latin typeface="Arial"/>
                <a:cs typeface="Arial"/>
              </a:rPr>
              <a:t>l</a:t>
            </a:r>
            <a:r>
              <a:rPr dirty="0" sz="1150" spc="-635" b="1">
                <a:latin typeface="Arial"/>
                <a:cs typeface="Arial"/>
              </a:rPr>
              <a:t>b</a:t>
            </a:r>
            <a:r>
              <a:rPr dirty="0" baseline="-10416" sz="1200" spc="52" b="1">
                <a:latin typeface="Arial"/>
                <a:cs typeface="Arial"/>
              </a:rPr>
              <a:t>a</a:t>
            </a:r>
            <a:r>
              <a:rPr dirty="0" baseline="-10416" sz="1200" spc="-307" b="1">
                <a:latin typeface="Arial"/>
                <a:cs typeface="Arial"/>
              </a:rPr>
              <a:t>c</a:t>
            </a:r>
            <a:r>
              <a:rPr dirty="0" sz="1150" spc="-440" b="1">
                <a:latin typeface="Arial"/>
                <a:cs typeface="Arial"/>
              </a:rPr>
              <a:t>o</a:t>
            </a:r>
            <a:r>
              <a:rPr dirty="0" baseline="-10416" sz="1200" spc="52" b="1">
                <a:latin typeface="Arial"/>
                <a:cs typeface="Arial"/>
              </a:rPr>
              <a:t>ebo</a:t>
            </a:r>
            <a:r>
              <a:rPr dirty="0" baseline="-10416" sz="1200" spc="254" b="1">
                <a:latin typeface="Arial"/>
                <a:cs typeface="Arial"/>
              </a:rPr>
              <a:t>  </a:t>
            </a:r>
            <a:r>
              <a:rPr dirty="0" sz="1150" spc="5" b="1">
                <a:latin typeface="Arial"/>
                <a:cs typeface="Arial"/>
              </a:rPr>
              <a:t>In</a:t>
            </a:r>
            <a:r>
              <a:rPr dirty="0" sz="1150" spc="-135" b="1">
                <a:latin typeface="Arial"/>
                <a:cs typeface="Arial"/>
              </a:rPr>
              <a:t>o</a:t>
            </a:r>
            <a:r>
              <a:rPr dirty="0" baseline="-10416" sz="1200" spc="-127" b="1">
                <a:latin typeface="Arial"/>
                <a:cs typeface="Arial"/>
              </a:rPr>
              <a:t>I</a:t>
            </a:r>
            <a:r>
              <a:rPr dirty="0" sz="1150" spc="-360" b="1">
                <a:latin typeface="Arial"/>
                <a:cs typeface="Arial"/>
              </a:rPr>
              <a:t>r</a:t>
            </a:r>
            <a:r>
              <a:rPr dirty="0" baseline="-10416" sz="1200" spc="-202" b="1">
                <a:latin typeface="Arial"/>
                <a:cs typeface="Arial"/>
              </a:rPr>
              <a:t>n</a:t>
            </a:r>
            <a:r>
              <a:rPr dirty="0" sz="1150" spc="-570" b="1">
                <a:latin typeface="Arial"/>
                <a:cs typeface="Arial"/>
              </a:rPr>
              <a:t>g</a:t>
            </a:r>
            <a:r>
              <a:rPr dirty="0" baseline="-10416" sz="1200" spc="7" b="1">
                <a:latin typeface="Arial"/>
                <a:cs typeface="Arial"/>
              </a:rPr>
              <a:t>o</a:t>
            </a:r>
            <a:r>
              <a:rPr dirty="0" baseline="-10416" sz="1200" spc="-352" b="1">
                <a:latin typeface="Arial"/>
                <a:cs typeface="Arial"/>
              </a:rPr>
              <a:t>r</a:t>
            </a:r>
            <a:r>
              <a:rPr dirty="0" sz="1150" spc="-405" b="1">
                <a:latin typeface="Arial"/>
                <a:cs typeface="Arial"/>
              </a:rPr>
              <a:t>a</a:t>
            </a:r>
            <a:r>
              <a:rPr dirty="0" baseline="-10416" sz="1200" spc="-135" b="1">
                <a:latin typeface="Arial"/>
                <a:cs typeface="Arial"/>
              </a:rPr>
              <a:t>g</a:t>
            </a:r>
            <a:r>
              <a:rPr dirty="0" sz="1150" spc="-615" b="1">
                <a:latin typeface="Arial"/>
                <a:cs typeface="Arial"/>
              </a:rPr>
              <a:t>n</a:t>
            </a:r>
            <a:r>
              <a:rPr dirty="0" baseline="-10416" sz="1200" spc="7" b="1">
                <a:latin typeface="Arial"/>
                <a:cs typeface="Arial"/>
              </a:rPr>
              <a:t>a</a:t>
            </a:r>
            <a:r>
              <a:rPr dirty="0" baseline="-10416" sz="1200" spc="-494" b="1">
                <a:latin typeface="Arial"/>
                <a:cs typeface="Arial"/>
              </a:rPr>
              <a:t>n</a:t>
            </a:r>
            <a:r>
              <a:rPr dirty="0" sz="1150" spc="5" b="1">
                <a:latin typeface="Arial"/>
                <a:cs typeface="Arial"/>
              </a:rPr>
              <a:t>i</a:t>
            </a:r>
            <a:r>
              <a:rPr dirty="0" baseline="-10416" sz="1200" spc="-322" b="1">
                <a:latin typeface="Arial"/>
                <a:cs typeface="Arial"/>
              </a:rPr>
              <a:t>i</a:t>
            </a:r>
            <a:r>
              <a:rPr dirty="0" sz="1150" spc="-420" b="1">
                <a:latin typeface="Arial"/>
                <a:cs typeface="Arial"/>
              </a:rPr>
              <a:t>c</a:t>
            </a:r>
            <a:r>
              <a:rPr dirty="0" baseline="-10416" sz="1200" spc="7" b="1">
                <a:latin typeface="Arial"/>
                <a:cs typeface="Arial"/>
              </a:rPr>
              <a:t>c </a:t>
            </a:r>
            <a:r>
              <a:rPr dirty="0" baseline="-10416" sz="1200" spc="-794" b="1">
                <a:latin typeface="Arial"/>
                <a:cs typeface="Arial"/>
              </a:rPr>
              <a:t>N</a:t>
            </a:r>
            <a:r>
              <a:rPr dirty="0" sz="1150" spc="-305" b="1">
                <a:latin typeface="Arial"/>
                <a:cs typeface="Arial"/>
              </a:rPr>
              <a:t>N</a:t>
            </a:r>
            <a:r>
              <a:rPr dirty="0" baseline="-10416" sz="1200" b="1">
                <a:latin typeface="Arial"/>
                <a:cs typeface="Arial"/>
              </a:rPr>
              <a:t>i</a:t>
            </a:r>
            <a:r>
              <a:rPr dirty="0" baseline="-10416" sz="1200" spc="-292" b="1">
                <a:latin typeface="Arial"/>
                <a:cs typeface="Arial"/>
              </a:rPr>
              <a:t>t</a:t>
            </a:r>
            <a:r>
              <a:rPr dirty="0" sz="1150" spc="-135" b="1">
                <a:latin typeface="Arial"/>
                <a:cs typeface="Arial"/>
              </a:rPr>
              <a:t>i</a:t>
            </a:r>
            <a:r>
              <a:rPr dirty="0" baseline="-10416" sz="1200" spc="-277" b="1">
                <a:latin typeface="Arial"/>
                <a:cs typeface="Arial"/>
              </a:rPr>
              <a:t>r</a:t>
            </a:r>
            <a:r>
              <a:rPr dirty="0" sz="1150" spc="-204" b="1">
                <a:latin typeface="Arial"/>
                <a:cs typeface="Arial"/>
              </a:rPr>
              <a:t>t</a:t>
            </a:r>
            <a:r>
              <a:rPr dirty="0" baseline="-10416" sz="1200" spc="-382" b="1">
                <a:latin typeface="Arial"/>
                <a:cs typeface="Arial"/>
              </a:rPr>
              <a:t>a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baseline="-10416" sz="1200" spc="-112" b="1">
                <a:latin typeface="Arial"/>
                <a:cs typeface="Arial"/>
              </a:rPr>
              <a:t>t</a:t>
            </a:r>
            <a:r>
              <a:rPr dirty="0" sz="1150" spc="-575" b="1">
                <a:latin typeface="Arial"/>
                <a:cs typeface="Arial"/>
              </a:rPr>
              <a:t>a</a:t>
            </a:r>
            <a:r>
              <a:rPr dirty="0" baseline="-10416" sz="1200" b="1">
                <a:latin typeface="Arial"/>
                <a:cs typeface="Arial"/>
              </a:rPr>
              <a:t>e</a:t>
            </a:r>
            <a:r>
              <a:rPr dirty="0" baseline="-10416" sz="1200" spc="-150" b="1">
                <a:latin typeface="Arial"/>
                <a:cs typeface="Arial"/>
              </a:rPr>
              <a:t> </a:t>
            </a:r>
            <a:r>
              <a:rPr dirty="0" sz="1150" spc="-25" b="1">
                <a:latin typeface="Arial"/>
                <a:cs typeface="Arial"/>
              </a:rPr>
              <a:t>te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1467017" y="1004135"/>
            <a:ext cx="62230" cy="3305175"/>
            <a:chOff x="1467017" y="1004135"/>
            <a:chExt cx="62230" cy="3305175"/>
          </a:xfrm>
        </p:grpSpPr>
        <p:sp>
          <p:nvSpPr>
            <p:cNvPr id="55" name="object 55" descr=""/>
            <p:cNvSpPr/>
            <p:nvPr/>
          </p:nvSpPr>
          <p:spPr>
            <a:xfrm>
              <a:off x="1520201" y="1013110"/>
              <a:ext cx="0" cy="3286760"/>
            </a:xfrm>
            <a:custGeom>
              <a:avLst/>
              <a:gdLst/>
              <a:ahLst/>
              <a:cxnLst/>
              <a:rect l="l" t="t" r="r" b="b"/>
              <a:pathLst>
                <a:path w="0" h="3286760">
                  <a:moveTo>
                    <a:pt x="0" y="3286744"/>
                  </a:moveTo>
                  <a:lnTo>
                    <a:pt x="0" y="0"/>
                  </a:lnTo>
                </a:path>
              </a:pathLst>
            </a:custGeom>
            <a:ln w="17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467017" y="1013110"/>
              <a:ext cx="53340" cy="3286760"/>
            </a:xfrm>
            <a:custGeom>
              <a:avLst/>
              <a:gdLst/>
              <a:ahLst/>
              <a:cxnLst/>
              <a:rect l="l" t="t" r="r" b="b"/>
              <a:pathLst>
                <a:path w="53340" h="3286760">
                  <a:moveTo>
                    <a:pt x="0" y="3286744"/>
                  </a:moveTo>
                  <a:lnTo>
                    <a:pt x="53183" y="3286744"/>
                  </a:lnTo>
                </a:path>
                <a:path w="53340" h="3286760">
                  <a:moveTo>
                    <a:pt x="0" y="2465058"/>
                  </a:moveTo>
                  <a:lnTo>
                    <a:pt x="53183" y="2465058"/>
                  </a:lnTo>
                </a:path>
                <a:path w="53340" h="3286760">
                  <a:moveTo>
                    <a:pt x="0" y="1643372"/>
                  </a:moveTo>
                  <a:lnTo>
                    <a:pt x="53183" y="1643372"/>
                  </a:lnTo>
                </a:path>
                <a:path w="53340" h="3286760">
                  <a:moveTo>
                    <a:pt x="0" y="821686"/>
                  </a:moveTo>
                  <a:lnTo>
                    <a:pt x="53183" y="821686"/>
                  </a:lnTo>
                </a:path>
                <a:path w="53340" h="3286760">
                  <a:moveTo>
                    <a:pt x="0" y="0"/>
                  </a:moveTo>
                  <a:lnTo>
                    <a:pt x="53183" y="0"/>
                  </a:lnTo>
                </a:path>
              </a:pathLst>
            </a:custGeom>
            <a:ln w="17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1358766" y="4197725"/>
            <a:ext cx="9969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" b="1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358766" y="3376039"/>
            <a:ext cx="9969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" b="1"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284820" y="2554353"/>
            <a:ext cx="17335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5" b="1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284820" y="1732667"/>
            <a:ext cx="17335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5" b="1"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284820" y="910981"/>
            <a:ext cx="17335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5" b="1"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2249149" y="1762998"/>
            <a:ext cx="1506220" cy="2110105"/>
            <a:chOff x="2249149" y="1762998"/>
            <a:chExt cx="1506220" cy="2110105"/>
          </a:xfrm>
        </p:grpSpPr>
        <p:sp>
          <p:nvSpPr>
            <p:cNvPr id="63" name="object 63" descr=""/>
            <p:cNvSpPr/>
            <p:nvPr/>
          </p:nvSpPr>
          <p:spPr>
            <a:xfrm>
              <a:off x="2249149" y="1910582"/>
              <a:ext cx="375285" cy="284480"/>
            </a:xfrm>
            <a:custGeom>
              <a:avLst/>
              <a:gdLst/>
              <a:ahLst/>
              <a:cxnLst/>
              <a:rect l="l" t="t" r="r" b="b"/>
              <a:pathLst>
                <a:path w="375285" h="284480">
                  <a:moveTo>
                    <a:pt x="187472" y="0"/>
                  </a:moveTo>
                  <a:lnTo>
                    <a:pt x="187472" y="284199"/>
                  </a:lnTo>
                </a:path>
                <a:path w="375285" h="284480">
                  <a:moveTo>
                    <a:pt x="0" y="0"/>
                  </a:moveTo>
                  <a:lnTo>
                    <a:pt x="374944" y="0"/>
                  </a:lnTo>
                </a:path>
              </a:pathLst>
            </a:custGeom>
            <a:ln w="11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379964" y="3655668"/>
              <a:ext cx="375285" cy="217804"/>
            </a:xfrm>
            <a:custGeom>
              <a:avLst/>
              <a:gdLst/>
              <a:ahLst/>
              <a:cxnLst/>
              <a:rect l="l" t="t" r="r" b="b"/>
              <a:pathLst>
                <a:path w="375285" h="217804">
                  <a:moveTo>
                    <a:pt x="187472" y="0"/>
                  </a:moveTo>
                  <a:lnTo>
                    <a:pt x="187472" y="217387"/>
                  </a:lnTo>
                </a:path>
                <a:path w="375285" h="217804">
                  <a:moveTo>
                    <a:pt x="0" y="0"/>
                  </a:moveTo>
                  <a:lnTo>
                    <a:pt x="374944" y="0"/>
                  </a:lnTo>
                </a:path>
              </a:pathLst>
            </a:custGeom>
            <a:ln w="11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436620" y="1768981"/>
              <a:ext cx="1130935" cy="1816100"/>
            </a:xfrm>
            <a:custGeom>
              <a:avLst/>
              <a:gdLst/>
              <a:ahLst/>
              <a:cxnLst/>
              <a:rect l="l" t="t" r="r" b="b"/>
              <a:pathLst>
                <a:path w="1130935" h="1816100">
                  <a:moveTo>
                    <a:pt x="0" y="70800"/>
                  </a:moveTo>
                  <a:lnTo>
                    <a:pt x="0" y="0"/>
                  </a:lnTo>
                  <a:lnTo>
                    <a:pt x="1130815" y="0"/>
                  </a:lnTo>
                  <a:lnTo>
                    <a:pt x="1130815" y="1815886"/>
                  </a:lnTo>
                </a:path>
                <a:path w="1130935" h="1816100">
                  <a:moveTo>
                    <a:pt x="0" y="70800"/>
                  </a:moveTo>
                  <a:lnTo>
                    <a:pt x="0" y="0"/>
                  </a:lnTo>
                  <a:lnTo>
                    <a:pt x="1130815" y="0"/>
                  </a:lnTo>
                  <a:lnTo>
                    <a:pt x="1130815" y="1815886"/>
                  </a:lnTo>
                </a:path>
              </a:pathLst>
            </a:custGeom>
            <a:ln w="119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898749" y="1401513"/>
            <a:ext cx="229870" cy="24676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Change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 Creatinine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(</a:t>
            </a:r>
            <a:r>
              <a:rPr dirty="0" sz="1400" spc="-10" b="1">
                <a:solidFill>
                  <a:srgbClr val="030B28"/>
                </a:solidFill>
                <a:latin typeface="Arial"/>
                <a:cs typeface="Arial"/>
              </a:rPr>
              <a:t>µmol/)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2844740" y="1605040"/>
            <a:ext cx="315595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90">
                <a:latin typeface="Segoe UI Symbol"/>
                <a:cs typeface="Segoe UI Symbol"/>
              </a:rPr>
              <a:t>✱✱✱✱</a:t>
            </a:r>
            <a:endParaRPr sz="750">
              <a:latin typeface="Segoe UI Symbol"/>
              <a:cs typeface="Segoe UI Symbo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764118" y="4494091"/>
            <a:ext cx="71628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13888" sz="1200" spc="30" b="1">
                <a:latin typeface="Arial"/>
                <a:cs typeface="Arial"/>
              </a:rPr>
              <a:t>P</a:t>
            </a:r>
            <a:r>
              <a:rPr dirty="0" baseline="-13888" sz="1200" spc="-225" b="1">
                <a:latin typeface="Arial"/>
                <a:cs typeface="Arial"/>
              </a:rPr>
              <a:t>l</a:t>
            </a:r>
            <a:r>
              <a:rPr dirty="0" sz="1150" spc="-590" b="1">
                <a:latin typeface="Arial"/>
                <a:cs typeface="Arial"/>
              </a:rPr>
              <a:t>P</a:t>
            </a:r>
            <a:r>
              <a:rPr dirty="0" baseline="-13888" sz="1200" spc="30" b="1">
                <a:latin typeface="Arial"/>
                <a:cs typeface="Arial"/>
              </a:rPr>
              <a:t>a</a:t>
            </a:r>
            <a:r>
              <a:rPr dirty="0" baseline="-13888" sz="1200" spc="-419" b="1">
                <a:latin typeface="Arial"/>
                <a:cs typeface="Arial"/>
              </a:rPr>
              <a:t>c</a:t>
            </a:r>
            <a:r>
              <a:rPr dirty="0" sz="1150" spc="-10" b="1">
                <a:latin typeface="Arial"/>
                <a:cs typeface="Arial"/>
              </a:rPr>
              <a:t>l</a:t>
            </a:r>
            <a:r>
              <a:rPr dirty="0" baseline="-13888" sz="1200" spc="-615" b="1">
                <a:latin typeface="Arial"/>
                <a:cs typeface="Arial"/>
              </a:rPr>
              <a:t>e</a:t>
            </a:r>
            <a:r>
              <a:rPr dirty="0" sz="1150" spc="-200" b="1">
                <a:latin typeface="Arial"/>
                <a:cs typeface="Arial"/>
              </a:rPr>
              <a:t>a</a:t>
            </a:r>
            <a:r>
              <a:rPr dirty="0" baseline="-13888" sz="1200" spc="-390" b="1">
                <a:latin typeface="Arial"/>
                <a:cs typeface="Arial"/>
              </a:rPr>
              <a:t>b</a:t>
            </a:r>
            <a:r>
              <a:rPr dirty="0" sz="1150" spc="-350" b="1">
                <a:latin typeface="Arial"/>
                <a:cs typeface="Arial"/>
              </a:rPr>
              <a:t>c</a:t>
            </a:r>
            <a:r>
              <a:rPr dirty="0" baseline="-13888" sz="1200" spc="-165" b="1">
                <a:latin typeface="Arial"/>
                <a:cs typeface="Arial"/>
              </a:rPr>
              <a:t>o</a:t>
            </a:r>
            <a:r>
              <a:rPr dirty="0" sz="1150" spc="20" b="1">
                <a:latin typeface="Arial"/>
                <a:cs typeface="Arial"/>
              </a:rPr>
              <a:t>ebo</a:t>
            </a:r>
            <a:endParaRPr sz="115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6522260" y="4494091"/>
            <a:ext cx="136969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13888" sz="1200" b="1">
                <a:latin typeface="Arial"/>
                <a:cs typeface="Arial"/>
              </a:rPr>
              <a:t>In</a:t>
            </a:r>
            <a:r>
              <a:rPr dirty="0" baseline="-13888" sz="1200" spc="-330" b="1">
                <a:latin typeface="Arial"/>
                <a:cs typeface="Arial"/>
              </a:rPr>
              <a:t>o</a:t>
            </a:r>
            <a:r>
              <a:rPr dirty="0" sz="1150" spc="-105" b="1">
                <a:latin typeface="Arial"/>
                <a:cs typeface="Arial"/>
              </a:rPr>
              <a:t>I</a:t>
            </a:r>
            <a:r>
              <a:rPr dirty="0" baseline="-13888" sz="1200" spc="-322" b="1">
                <a:latin typeface="Arial"/>
                <a:cs typeface="Arial"/>
              </a:rPr>
              <a:t>r</a:t>
            </a:r>
            <a:r>
              <a:rPr dirty="0" sz="1150" spc="-495" b="1">
                <a:latin typeface="Arial"/>
                <a:cs typeface="Arial"/>
              </a:rPr>
              <a:t>n</a:t>
            </a:r>
            <a:r>
              <a:rPr dirty="0" baseline="-13888" sz="1200" spc="-7" b="1">
                <a:latin typeface="Arial"/>
                <a:cs typeface="Arial"/>
              </a:rPr>
              <a:t>g</a:t>
            </a:r>
            <a:r>
              <a:rPr dirty="0" sz="1150" spc="-705" b="1">
                <a:latin typeface="Arial"/>
                <a:cs typeface="Arial"/>
              </a:rPr>
              <a:t>o</a:t>
            </a:r>
            <a:r>
              <a:rPr dirty="0" baseline="-13888" sz="1200" b="1">
                <a:latin typeface="Arial"/>
                <a:cs typeface="Arial"/>
              </a:rPr>
              <a:t>a</a:t>
            </a:r>
            <a:r>
              <a:rPr dirty="0" baseline="-13888" sz="1200" spc="-367" b="1">
                <a:latin typeface="Arial"/>
                <a:cs typeface="Arial"/>
              </a:rPr>
              <a:t>n</a:t>
            </a:r>
            <a:r>
              <a:rPr dirty="0" sz="1150" spc="-210" b="1">
                <a:latin typeface="Arial"/>
                <a:cs typeface="Arial"/>
              </a:rPr>
              <a:t>r</a:t>
            </a:r>
            <a:r>
              <a:rPr dirty="0" baseline="-13888" sz="1200" spc="-30" b="1">
                <a:latin typeface="Arial"/>
                <a:cs typeface="Arial"/>
              </a:rPr>
              <a:t>i</a:t>
            </a:r>
            <a:r>
              <a:rPr dirty="0" sz="1150" spc="-690" b="1">
                <a:latin typeface="Arial"/>
                <a:cs typeface="Arial"/>
              </a:rPr>
              <a:t>g</a:t>
            </a:r>
            <a:r>
              <a:rPr dirty="0" baseline="-13888" sz="1200" b="1">
                <a:latin typeface="Arial"/>
                <a:cs typeface="Arial"/>
              </a:rPr>
              <a:t>c</a:t>
            </a:r>
            <a:r>
              <a:rPr dirty="0" baseline="-13888" sz="1200" spc="120" b="1">
                <a:latin typeface="Arial"/>
                <a:cs typeface="Arial"/>
              </a:rPr>
              <a:t> </a:t>
            </a:r>
            <a:r>
              <a:rPr dirty="0" baseline="-13888" sz="1200" spc="-862" b="1">
                <a:latin typeface="Arial"/>
                <a:cs typeface="Arial"/>
              </a:rPr>
              <a:t>N</a:t>
            </a:r>
            <a:r>
              <a:rPr dirty="0" sz="1150" spc="-80" b="1">
                <a:latin typeface="Arial"/>
                <a:cs typeface="Arial"/>
              </a:rPr>
              <a:t>a</a:t>
            </a:r>
            <a:r>
              <a:rPr dirty="0" baseline="-13888" sz="1200" spc="-240" b="1">
                <a:latin typeface="Arial"/>
                <a:cs typeface="Arial"/>
              </a:rPr>
              <a:t>i</a:t>
            </a:r>
            <a:r>
              <a:rPr dirty="0" sz="1150" spc="-560" b="1">
                <a:latin typeface="Arial"/>
                <a:cs typeface="Arial"/>
              </a:rPr>
              <a:t>n</a:t>
            </a:r>
            <a:r>
              <a:rPr dirty="0" baseline="-13888" sz="1200" spc="-15" b="1">
                <a:latin typeface="Arial"/>
                <a:cs typeface="Arial"/>
              </a:rPr>
              <a:t>t</a:t>
            </a:r>
            <a:r>
              <a:rPr dirty="0" baseline="-13888" sz="1200" spc="-60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i</a:t>
            </a:r>
            <a:r>
              <a:rPr dirty="0" baseline="-13888" sz="1200" spc="-254" b="1">
                <a:latin typeface="Arial"/>
                <a:cs typeface="Arial"/>
              </a:rPr>
              <a:t>a</a:t>
            </a:r>
            <a:r>
              <a:rPr dirty="0" sz="1150" spc="-490" b="1">
                <a:latin typeface="Arial"/>
                <a:cs typeface="Arial"/>
              </a:rPr>
              <a:t>c</a:t>
            </a:r>
            <a:r>
              <a:rPr dirty="0" baseline="-13888" sz="1200" spc="-15" b="1">
                <a:latin typeface="Arial"/>
                <a:cs typeface="Arial"/>
              </a:rPr>
              <a:t>t</a:t>
            </a:r>
            <a:r>
              <a:rPr dirty="0" baseline="-13888" sz="1200" spc="-7" b="1">
                <a:latin typeface="Arial"/>
                <a:cs typeface="Arial"/>
              </a:rPr>
              <a:t>e</a:t>
            </a:r>
            <a:r>
              <a:rPr dirty="0" baseline="-13888" sz="1200" spc="-172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Nitrate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5198120" y="1051012"/>
            <a:ext cx="70485" cy="3245485"/>
            <a:chOff x="5198120" y="1051012"/>
            <a:chExt cx="70485" cy="3245485"/>
          </a:xfrm>
        </p:grpSpPr>
        <p:sp>
          <p:nvSpPr>
            <p:cNvPr id="71" name="object 71" descr=""/>
            <p:cNvSpPr/>
            <p:nvPr/>
          </p:nvSpPr>
          <p:spPr>
            <a:xfrm>
              <a:off x="5259231" y="1059902"/>
              <a:ext cx="0" cy="3227705"/>
            </a:xfrm>
            <a:custGeom>
              <a:avLst/>
              <a:gdLst/>
              <a:ahLst/>
              <a:cxnLst/>
              <a:rect l="l" t="t" r="r" b="b"/>
              <a:pathLst>
                <a:path w="0" h="3227704">
                  <a:moveTo>
                    <a:pt x="0" y="3227236"/>
                  </a:moveTo>
                  <a:lnTo>
                    <a:pt x="0" y="0"/>
                  </a:lnTo>
                </a:path>
              </a:pathLst>
            </a:custGeom>
            <a:ln w="1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207010" y="1059902"/>
              <a:ext cx="52705" cy="3227705"/>
            </a:xfrm>
            <a:custGeom>
              <a:avLst/>
              <a:gdLst/>
              <a:ahLst/>
              <a:cxnLst/>
              <a:rect l="l" t="t" r="r" b="b"/>
              <a:pathLst>
                <a:path w="52704" h="3227704">
                  <a:moveTo>
                    <a:pt x="0" y="3227236"/>
                  </a:moveTo>
                  <a:lnTo>
                    <a:pt x="52220" y="3227236"/>
                  </a:lnTo>
                </a:path>
                <a:path w="52704" h="3227704">
                  <a:moveTo>
                    <a:pt x="0" y="2689363"/>
                  </a:moveTo>
                  <a:lnTo>
                    <a:pt x="52220" y="2689363"/>
                  </a:lnTo>
                </a:path>
                <a:path w="52704" h="3227704">
                  <a:moveTo>
                    <a:pt x="0" y="2151490"/>
                  </a:moveTo>
                  <a:lnTo>
                    <a:pt x="52220" y="2151490"/>
                  </a:lnTo>
                </a:path>
                <a:path w="52704" h="3227704">
                  <a:moveTo>
                    <a:pt x="0" y="1613618"/>
                  </a:moveTo>
                  <a:lnTo>
                    <a:pt x="52220" y="1613618"/>
                  </a:lnTo>
                </a:path>
                <a:path w="52704" h="3227704">
                  <a:moveTo>
                    <a:pt x="0" y="1075745"/>
                  </a:moveTo>
                  <a:lnTo>
                    <a:pt x="52220" y="1075745"/>
                  </a:lnTo>
                </a:path>
                <a:path w="52704" h="3227704">
                  <a:moveTo>
                    <a:pt x="0" y="537872"/>
                  </a:moveTo>
                  <a:lnTo>
                    <a:pt x="52220" y="537872"/>
                  </a:lnTo>
                </a:path>
                <a:path w="52704" h="3227704">
                  <a:moveTo>
                    <a:pt x="0" y="0"/>
                  </a:moveTo>
                  <a:lnTo>
                    <a:pt x="52220" y="0"/>
                  </a:lnTo>
                </a:path>
              </a:pathLst>
            </a:custGeom>
            <a:ln w="1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4984408" y="4186628"/>
            <a:ext cx="217804" cy="2946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25" b="1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45"/>
              </a:spcBef>
            </a:pPr>
            <a:r>
              <a:rPr dirty="0" sz="700" spc="-10" b="1">
                <a:latin typeface="Arial"/>
                <a:cs typeface="Arial"/>
              </a:rPr>
              <a:t>-</a:t>
            </a:r>
            <a:r>
              <a:rPr dirty="0" sz="700" spc="-25" b="1">
                <a:latin typeface="Arial"/>
                <a:cs typeface="Arial"/>
              </a:rPr>
              <a:t>40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044141" y="3471713"/>
            <a:ext cx="158115" cy="3594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700" spc="-10" b="1">
                <a:latin typeface="Arial"/>
                <a:cs typeface="Arial"/>
              </a:rPr>
              <a:t>-</a:t>
            </a:r>
            <a:r>
              <a:rPr dirty="0" sz="700" spc="-25" b="1">
                <a:latin typeface="Arial"/>
                <a:cs typeface="Arial"/>
              </a:rPr>
              <a:t>20</a:t>
            </a:r>
            <a:endParaRPr sz="7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45"/>
              </a:spcBef>
            </a:pP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50" b="1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5057014" y="3110882"/>
            <a:ext cx="14160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50" b="1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5031614" y="2573010"/>
            <a:ext cx="19558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55" b="1">
                <a:latin typeface="Arial"/>
                <a:cs typeface="Arial"/>
              </a:rPr>
              <a:t>4</a:t>
            </a:r>
            <a:r>
              <a:rPr dirty="0" baseline="-27777" sz="1050" spc="-82" b="1">
                <a:latin typeface="Arial"/>
                <a:cs typeface="Arial"/>
              </a:rPr>
              <a:t>0</a:t>
            </a:r>
            <a:endParaRPr baseline="-27777" sz="105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5057014" y="2035137"/>
            <a:ext cx="14160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"/>
                <a:cs typeface="Arial"/>
              </a:rPr>
              <a:t>-</a:t>
            </a:r>
            <a:r>
              <a:rPr dirty="0" sz="1000" spc="-50" b="1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5100489" y="1497264"/>
            <a:ext cx="9842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15" b="1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5049213" y="922280"/>
            <a:ext cx="17843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700" spc="-100" b="1">
                <a:latin typeface="Arial"/>
                <a:cs typeface="Arial"/>
              </a:rPr>
              <a:t>4</a:t>
            </a:r>
            <a:r>
              <a:rPr dirty="0" baseline="-16666" sz="1500" spc="-150" b="1">
                <a:latin typeface="Arial"/>
                <a:cs typeface="Arial"/>
              </a:rPr>
              <a:t>2</a:t>
            </a:r>
            <a:r>
              <a:rPr dirty="0" sz="700" spc="-100" b="1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5420788" y="1073609"/>
            <a:ext cx="2588895" cy="2639060"/>
            <a:chOff x="5420788" y="1073609"/>
            <a:chExt cx="2588895" cy="2639060"/>
          </a:xfrm>
        </p:grpSpPr>
        <p:sp>
          <p:nvSpPr>
            <p:cNvPr id="81" name="object 81" descr=""/>
            <p:cNvSpPr/>
            <p:nvPr/>
          </p:nvSpPr>
          <p:spPr>
            <a:xfrm>
              <a:off x="5420788" y="1589615"/>
              <a:ext cx="2588895" cy="17780"/>
            </a:xfrm>
            <a:custGeom>
              <a:avLst/>
              <a:gdLst/>
              <a:ahLst/>
              <a:cxnLst/>
              <a:rect l="l" t="t" r="r" b="b"/>
              <a:pathLst>
                <a:path w="2588895" h="17780">
                  <a:moveTo>
                    <a:pt x="0" y="0"/>
                  </a:moveTo>
                  <a:lnTo>
                    <a:pt x="2588839" y="0"/>
                  </a:lnTo>
                  <a:lnTo>
                    <a:pt x="2588839" y="17624"/>
                  </a:lnTo>
                  <a:lnTo>
                    <a:pt x="0" y="17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974980" y="3479351"/>
              <a:ext cx="368300" cy="227329"/>
            </a:xfrm>
            <a:custGeom>
              <a:avLst/>
              <a:gdLst/>
              <a:ahLst/>
              <a:cxnLst/>
              <a:rect l="l" t="t" r="r" b="b"/>
              <a:pathLst>
                <a:path w="368300" h="227329">
                  <a:moveTo>
                    <a:pt x="184077" y="227159"/>
                  </a:moveTo>
                  <a:lnTo>
                    <a:pt x="184077" y="0"/>
                  </a:lnTo>
                </a:path>
                <a:path w="368300" h="227329">
                  <a:moveTo>
                    <a:pt x="0" y="227159"/>
                  </a:moveTo>
                  <a:lnTo>
                    <a:pt x="368155" y="227159"/>
                  </a:lnTo>
                </a:path>
              </a:pathLst>
            </a:custGeom>
            <a:ln w="1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420788" y="1589615"/>
              <a:ext cx="2588895" cy="17780"/>
            </a:xfrm>
            <a:custGeom>
              <a:avLst/>
              <a:gdLst/>
              <a:ahLst/>
              <a:cxnLst/>
              <a:rect l="l" t="t" r="r" b="b"/>
              <a:pathLst>
                <a:path w="2588895" h="17780">
                  <a:moveTo>
                    <a:pt x="0" y="0"/>
                  </a:moveTo>
                  <a:lnTo>
                    <a:pt x="2588839" y="0"/>
                  </a:lnTo>
                  <a:lnTo>
                    <a:pt x="2588839" y="17624"/>
                  </a:lnTo>
                  <a:lnTo>
                    <a:pt x="0" y="17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085322" y="1219502"/>
              <a:ext cx="368300" cy="178435"/>
            </a:xfrm>
            <a:custGeom>
              <a:avLst/>
              <a:gdLst/>
              <a:ahLst/>
              <a:cxnLst/>
              <a:rect l="l" t="t" r="r" b="b"/>
              <a:pathLst>
                <a:path w="368300" h="178434">
                  <a:moveTo>
                    <a:pt x="184077" y="0"/>
                  </a:moveTo>
                  <a:lnTo>
                    <a:pt x="184077" y="178202"/>
                  </a:lnTo>
                </a:path>
                <a:path w="368300" h="178434">
                  <a:moveTo>
                    <a:pt x="0" y="0"/>
                  </a:moveTo>
                  <a:lnTo>
                    <a:pt x="368155" y="0"/>
                  </a:lnTo>
                </a:path>
              </a:pathLst>
            </a:custGeom>
            <a:ln w="1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159058" y="1079484"/>
              <a:ext cx="1109980" cy="449580"/>
            </a:xfrm>
            <a:custGeom>
              <a:avLst/>
              <a:gdLst/>
              <a:ahLst/>
              <a:cxnLst/>
              <a:rect l="l" t="t" r="r" b="b"/>
              <a:pathLst>
                <a:path w="1109979" h="449580">
                  <a:moveTo>
                    <a:pt x="0" y="449424"/>
                  </a:moveTo>
                  <a:lnTo>
                    <a:pt x="0" y="0"/>
                  </a:lnTo>
                  <a:lnTo>
                    <a:pt x="1109362" y="0"/>
                  </a:lnTo>
                  <a:lnTo>
                    <a:pt x="1109362" y="69518"/>
                  </a:lnTo>
                </a:path>
                <a:path w="1109979" h="449580">
                  <a:moveTo>
                    <a:pt x="0" y="449424"/>
                  </a:moveTo>
                  <a:lnTo>
                    <a:pt x="0" y="0"/>
                  </a:lnTo>
                  <a:lnTo>
                    <a:pt x="1109362" y="0"/>
                  </a:lnTo>
                  <a:lnTo>
                    <a:pt x="1109362" y="69518"/>
                  </a:lnTo>
                </a:path>
              </a:pathLst>
            </a:custGeom>
            <a:ln w="1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4600334" y="1214755"/>
            <a:ext cx="443230" cy="28784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660"/>
              </a:lnSpc>
            </a:pPr>
            <a:r>
              <a:rPr dirty="0" sz="1400" spc="-10" b="1">
                <a:latin typeface="Arial"/>
                <a:cs typeface="Arial"/>
              </a:rPr>
              <a:t>Change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eGFR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(mls/min/1.73m2)</a:t>
            </a:r>
            <a:endParaRPr sz="1400">
              <a:latin typeface="Arial"/>
              <a:cs typeface="Arial"/>
            </a:endParaRPr>
          </a:p>
          <a:p>
            <a:pPr algn="ctr" marR="35560">
              <a:lnSpc>
                <a:spcPct val="100000"/>
              </a:lnSpc>
              <a:spcBef>
                <a:spcPts val="515"/>
              </a:spcBef>
            </a:pPr>
            <a:r>
              <a:rPr dirty="0" sz="1000" spc="-10" b="1">
                <a:latin typeface="Arial"/>
                <a:cs typeface="Arial"/>
              </a:rPr>
              <a:t>Change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eGFR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(mls/min/1.73m2)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6558580" y="918282"/>
            <a:ext cx="31051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100">
                <a:latin typeface="Segoe UI Symbol"/>
                <a:cs typeface="Segoe UI Symbol"/>
              </a:rPr>
              <a:t>✱✱✱✱</a:t>
            </a:r>
            <a:endParaRPr sz="750">
              <a:latin typeface="Segoe UI Symbol"/>
              <a:cs typeface="Segoe UI Symbol"/>
            </a:endParaRPr>
          </a:p>
        </p:txBody>
      </p:sp>
      <p:pic>
        <p:nvPicPr>
          <p:cNvPr id="88" name="object 8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  <a:r>
              <a:rPr dirty="0" spc="-5"/>
              <a:t> </a:t>
            </a:r>
            <a:r>
              <a:rPr dirty="0"/>
              <a:t>Year </a:t>
            </a:r>
            <a:r>
              <a:rPr dirty="0" spc="-20"/>
              <a:t>MACE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71409" y="1467413"/>
            <a:ext cx="1558925" cy="442595"/>
            <a:chOff x="671409" y="1467413"/>
            <a:chExt cx="1558925" cy="442595"/>
          </a:xfrm>
        </p:grpSpPr>
        <p:sp>
          <p:nvSpPr>
            <p:cNvPr id="4" name="object 4" descr=""/>
            <p:cNvSpPr/>
            <p:nvPr/>
          </p:nvSpPr>
          <p:spPr>
            <a:xfrm>
              <a:off x="684109" y="1480113"/>
              <a:ext cx="1533525" cy="417195"/>
            </a:xfrm>
            <a:custGeom>
              <a:avLst/>
              <a:gdLst/>
              <a:ahLst/>
              <a:cxnLst/>
              <a:rect l="l" t="t" r="r" b="b"/>
              <a:pathLst>
                <a:path w="1533525" h="417194">
                  <a:moveTo>
                    <a:pt x="1491662" y="0"/>
                  </a:moveTo>
                  <a:lnTo>
                    <a:pt x="41678" y="0"/>
                  </a:lnTo>
                  <a:lnTo>
                    <a:pt x="25455" y="3275"/>
                  </a:lnTo>
                  <a:lnTo>
                    <a:pt x="12207" y="12207"/>
                  </a:lnTo>
                  <a:lnTo>
                    <a:pt x="3275" y="25455"/>
                  </a:lnTo>
                  <a:lnTo>
                    <a:pt x="0" y="41678"/>
                  </a:lnTo>
                  <a:lnTo>
                    <a:pt x="0" y="375105"/>
                  </a:lnTo>
                  <a:lnTo>
                    <a:pt x="3275" y="391329"/>
                  </a:lnTo>
                  <a:lnTo>
                    <a:pt x="12207" y="404577"/>
                  </a:lnTo>
                  <a:lnTo>
                    <a:pt x="25455" y="413509"/>
                  </a:lnTo>
                  <a:lnTo>
                    <a:pt x="41678" y="416784"/>
                  </a:lnTo>
                  <a:lnTo>
                    <a:pt x="1491662" y="416784"/>
                  </a:lnTo>
                  <a:lnTo>
                    <a:pt x="1507885" y="413509"/>
                  </a:lnTo>
                  <a:lnTo>
                    <a:pt x="1521133" y="404577"/>
                  </a:lnTo>
                  <a:lnTo>
                    <a:pt x="1530065" y="391329"/>
                  </a:lnTo>
                  <a:lnTo>
                    <a:pt x="1533341" y="375105"/>
                  </a:lnTo>
                  <a:lnTo>
                    <a:pt x="1533341" y="41678"/>
                  </a:lnTo>
                  <a:lnTo>
                    <a:pt x="1530065" y="25455"/>
                  </a:lnTo>
                  <a:lnTo>
                    <a:pt x="1521133" y="12207"/>
                  </a:lnTo>
                  <a:lnTo>
                    <a:pt x="1507885" y="3275"/>
                  </a:lnTo>
                  <a:lnTo>
                    <a:pt x="1491662" y="0"/>
                  </a:lnTo>
                  <a:close/>
                </a:path>
              </a:pathLst>
            </a:custGeom>
            <a:solidFill>
              <a:srgbClr val="AE1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4109" y="1480113"/>
              <a:ext cx="1533525" cy="417195"/>
            </a:xfrm>
            <a:custGeom>
              <a:avLst/>
              <a:gdLst/>
              <a:ahLst/>
              <a:cxnLst/>
              <a:rect l="l" t="t" r="r" b="b"/>
              <a:pathLst>
                <a:path w="1533525" h="417194">
                  <a:moveTo>
                    <a:pt x="0" y="41679"/>
                  </a:moveTo>
                  <a:lnTo>
                    <a:pt x="3275" y="25455"/>
                  </a:lnTo>
                  <a:lnTo>
                    <a:pt x="12207" y="12207"/>
                  </a:lnTo>
                  <a:lnTo>
                    <a:pt x="25455" y="3275"/>
                  </a:lnTo>
                  <a:lnTo>
                    <a:pt x="41678" y="0"/>
                  </a:lnTo>
                  <a:lnTo>
                    <a:pt x="1491662" y="0"/>
                  </a:lnTo>
                  <a:lnTo>
                    <a:pt x="1507885" y="3275"/>
                  </a:lnTo>
                  <a:lnTo>
                    <a:pt x="1521133" y="12207"/>
                  </a:lnTo>
                  <a:lnTo>
                    <a:pt x="1530065" y="25455"/>
                  </a:lnTo>
                  <a:lnTo>
                    <a:pt x="1533341" y="41679"/>
                  </a:lnTo>
                  <a:lnTo>
                    <a:pt x="1533341" y="375106"/>
                  </a:lnTo>
                  <a:lnTo>
                    <a:pt x="1530065" y="391329"/>
                  </a:lnTo>
                  <a:lnTo>
                    <a:pt x="1521133" y="404577"/>
                  </a:lnTo>
                  <a:lnTo>
                    <a:pt x="1507885" y="413509"/>
                  </a:lnTo>
                  <a:lnTo>
                    <a:pt x="1491662" y="416785"/>
                  </a:lnTo>
                  <a:lnTo>
                    <a:pt x="41678" y="416785"/>
                  </a:lnTo>
                  <a:lnTo>
                    <a:pt x="25455" y="413509"/>
                  </a:lnTo>
                  <a:lnTo>
                    <a:pt x="12207" y="404577"/>
                  </a:lnTo>
                  <a:lnTo>
                    <a:pt x="3275" y="391329"/>
                  </a:lnTo>
                  <a:lnTo>
                    <a:pt x="0" y="375106"/>
                  </a:lnTo>
                  <a:lnTo>
                    <a:pt x="0" y="416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203848" y="920329"/>
            <a:ext cx="5164455" cy="3983354"/>
            <a:chOff x="3203848" y="920329"/>
            <a:chExt cx="5164455" cy="3983354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164" y="4672723"/>
              <a:ext cx="1008112" cy="2304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920329"/>
              <a:ext cx="4464495" cy="378202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002882" y="1417828"/>
            <a:ext cx="8959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MACE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24743" y="1884198"/>
            <a:ext cx="1694814" cy="746760"/>
            <a:chOff x="824743" y="1884198"/>
            <a:chExt cx="1694814" cy="746760"/>
          </a:xfrm>
        </p:grpSpPr>
        <p:sp>
          <p:nvSpPr>
            <p:cNvPr id="11" name="object 11" descr=""/>
            <p:cNvSpPr/>
            <p:nvPr/>
          </p:nvSpPr>
          <p:spPr>
            <a:xfrm>
              <a:off x="837443" y="1896898"/>
              <a:ext cx="153670" cy="456565"/>
            </a:xfrm>
            <a:custGeom>
              <a:avLst/>
              <a:gdLst/>
              <a:ahLst/>
              <a:cxnLst/>
              <a:rect l="l" t="t" r="r" b="b"/>
              <a:pathLst>
                <a:path w="153669" h="456564">
                  <a:moveTo>
                    <a:pt x="0" y="0"/>
                  </a:moveTo>
                  <a:lnTo>
                    <a:pt x="0" y="456483"/>
                  </a:lnTo>
                  <a:lnTo>
                    <a:pt x="153334" y="456483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0778" y="2088567"/>
              <a:ext cx="1516380" cy="530225"/>
            </a:xfrm>
            <a:custGeom>
              <a:avLst/>
              <a:gdLst/>
              <a:ahLst/>
              <a:cxnLst/>
              <a:rect l="l" t="t" r="r" b="b"/>
              <a:pathLst>
                <a:path w="1516380" h="530225">
                  <a:moveTo>
                    <a:pt x="1462910" y="0"/>
                  </a:moveTo>
                  <a:lnTo>
                    <a:pt x="52962" y="0"/>
                  </a:lnTo>
                  <a:lnTo>
                    <a:pt x="32347" y="4162"/>
                  </a:lnTo>
                  <a:lnTo>
                    <a:pt x="15512" y="15512"/>
                  </a:lnTo>
                  <a:lnTo>
                    <a:pt x="4162" y="32347"/>
                  </a:lnTo>
                  <a:lnTo>
                    <a:pt x="0" y="52962"/>
                  </a:lnTo>
                  <a:lnTo>
                    <a:pt x="0" y="476667"/>
                  </a:lnTo>
                  <a:lnTo>
                    <a:pt x="4162" y="497283"/>
                  </a:lnTo>
                  <a:lnTo>
                    <a:pt x="15512" y="514118"/>
                  </a:lnTo>
                  <a:lnTo>
                    <a:pt x="32347" y="525468"/>
                  </a:lnTo>
                  <a:lnTo>
                    <a:pt x="52962" y="529630"/>
                  </a:lnTo>
                  <a:lnTo>
                    <a:pt x="1462910" y="529630"/>
                  </a:lnTo>
                  <a:lnTo>
                    <a:pt x="1483525" y="525468"/>
                  </a:lnTo>
                  <a:lnTo>
                    <a:pt x="1500360" y="514118"/>
                  </a:lnTo>
                  <a:lnTo>
                    <a:pt x="1511710" y="497283"/>
                  </a:lnTo>
                  <a:lnTo>
                    <a:pt x="1515873" y="476667"/>
                  </a:lnTo>
                  <a:lnTo>
                    <a:pt x="1515873" y="52962"/>
                  </a:lnTo>
                  <a:lnTo>
                    <a:pt x="1511710" y="32347"/>
                  </a:lnTo>
                  <a:lnTo>
                    <a:pt x="1500360" y="15512"/>
                  </a:lnTo>
                  <a:lnTo>
                    <a:pt x="1483525" y="4162"/>
                  </a:lnTo>
                  <a:lnTo>
                    <a:pt x="146291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0778" y="2088567"/>
              <a:ext cx="1516380" cy="530225"/>
            </a:xfrm>
            <a:custGeom>
              <a:avLst/>
              <a:gdLst/>
              <a:ahLst/>
              <a:cxnLst/>
              <a:rect l="l" t="t" r="r" b="b"/>
              <a:pathLst>
                <a:path w="1516380" h="530225">
                  <a:moveTo>
                    <a:pt x="0" y="52962"/>
                  </a:moveTo>
                  <a:lnTo>
                    <a:pt x="4162" y="32347"/>
                  </a:lnTo>
                  <a:lnTo>
                    <a:pt x="15512" y="15512"/>
                  </a:lnTo>
                  <a:lnTo>
                    <a:pt x="32347" y="4162"/>
                  </a:lnTo>
                  <a:lnTo>
                    <a:pt x="52962" y="0"/>
                  </a:lnTo>
                  <a:lnTo>
                    <a:pt x="1462910" y="0"/>
                  </a:lnTo>
                  <a:lnTo>
                    <a:pt x="1483525" y="4162"/>
                  </a:lnTo>
                  <a:lnTo>
                    <a:pt x="1500360" y="15512"/>
                  </a:lnTo>
                  <a:lnTo>
                    <a:pt x="1511710" y="32347"/>
                  </a:lnTo>
                  <a:lnTo>
                    <a:pt x="1515873" y="52962"/>
                  </a:lnTo>
                  <a:lnTo>
                    <a:pt x="1515873" y="476668"/>
                  </a:lnTo>
                  <a:lnTo>
                    <a:pt x="1511710" y="497283"/>
                  </a:lnTo>
                  <a:lnTo>
                    <a:pt x="1500360" y="514118"/>
                  </a:lnTo>
                  <a:lnTo>
                    <a:pt x="1483525" y="525468"/>
                  </a:lnTo>
                  <a:lnTo>
                    <a:pt x="1462910" y="529631"/>
                  </a:lnTo>
                  <a:lnTo>
                    <a:pt x="52962" y="529631"/>
                  </a:lnTo>
                  <a:lnTo>
                    <a:pt x="32347" y="525468"/>
                  </a:lnTo>
                  <a:lnTo>
                    <a:pt x="15512" y="514118"/>
                  </a:lnTo>
                  <a:lnTo>
                    <a:pt x="4162" y="497283"/>
                  </a:lnTo>
                  <a:lnTo>
                    <a:pt x="0" y="476668"/>
                  </a:lnTo>
                  <a:lnTo>
                    <a:pt x="0" y="52962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39939" y="2230627"/>
            <a:ext cx="1217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All-</a:t>
            </a:r>
            <a:r>
              <a:rPr dirty="0" sz="1200" b="1">
                <a:latin typeface="Calibri"/>
                <a:cs typeface="Calibri"/>
              </a:rPr>
              <a:t>cause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mortality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24743" y="1884198"/>
            <a:ext cx="1694814" cy="2189480"/>
            <a:chOff x="824743" y="1884198"/>
            <a:chExt cx="1694814" cy="2189480"/>
          </a:xfrm>
        </p:grpSpPr>
        <p:sp>
          <p:nvSpPr>
            <p:cNvPr id="16" name="object 16" descr=""/>
            <p:cNvSpPr/>
            <p:nvPr/>
          </p:nvSpPr>
          <p:spPr>
            <a:xfrm>
              <a:off x="837443" y="1896898"/>
              <a:ext cx="153670" cy="1177925"/>
            </a:xfrm>
            <a:custGeom>
              <a:avLst/>
              <a:gdLst/>
              <a:ahLst/>
              <a:cxnLst/>
              <a:rect l="l" t="t" r="r" b="b"/>
              <a:pathLst>
                <a:path w="153669" h="1177925">
                  <a:moveTo>
                    <a:pt x="0" y="0"/>
                  </a:moveTo>
                  <a:lnTo>
                    <a:pt x="0" y="1177782"/>
                  </a:lnTo>
                  <a:lnTo>
                    <a:pt x="153334" y="1177782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0778" y="2809866"/>
              <a:ext cx="1516380" cy="530225"/>
            </a:xfrm>
            <a:custGeom>
              <a:avLst/>
              <a:gdLst/>
              <a:ahLst/>
              <a:cxnLst/>
              <a:rect l="l" t="t" r="r" b="b"/>
              <a:pathLst>
                <a:path w="1516380" h="530225">
                  <a:moveTo>
                    <a:pt x="1462910" y="0"/>
                  </a:moveTo>
                  <a:lnTo>
                    <a:pt x="52962" y="0"/>
                  </a:lnTo>
                  <a:lnTo>
                    <a:pt x="32347" y="4162"/>
                  </a:lnTo>
                  <a:lnTo>
                    <a:pt x="15512" y="15512"/>
                  </a:lnTo>
                  <a:lnTo>
                    <a:pt x="4162" y="32347"/>
                  </a:lnTo>
                  <a:lnTo>
                    <a:pt x="0" y="52962"/>
                  </a:lnTo>
                  <a:lnTo>
                    <a:pt x="0" y="476667"/>
                  </a:lnTo>
                  <a:lnTo>
                    <a:pt x="4162" y="497283"/>
                  </a:lnTo>
                  <a:lnTo>
                    <a:pt x="15512" y="514118"/>
                  </a:lnTo>
                  <a:lnTo>
                    <a:pt x="32347" y="525468"/>
                  </a:lnTo>
                  <a:lnTo>
                    <a:pt x="52962" y="529630"/>
                  </a:lnTo>
                  <a:lnTo>
                    <a:pt x="1462910" y="529630"/>
                  </a:lnTo>
                  <a:lnTo>
                    <a:pt x="1483525" y="525468"/>
                  </a:lnTo>
                  <a:lnTo>
                    <a:pt x="1500360" y="514118"/>
                  </a:lnTo>
                  <a:lnTo>
                    <a:pt x="1511710" y="497283"/>
                  </a:lnTo>
                  <a:lnTo>
                    <a:pt x="1515873" y="476667"/>
                  </a:lnTo>
                  <a:lnTo>
                    <a:pt x="1515873" y="52962"/>
                  </a:lnTo>
                  <a:lnTo>
                    <a:pt x="1511710" y="32347"/>
                  </a:lnTo>
                  <a:lnTo>
                    <a:pt x="1500360" y="15512"/>
                  </a:lnTo>
                  <a:lnTo>
                    <a:pt x="1483525" y="4162"/>
                  </a:lnTo>
                  <a:lnTo>
                    <a:pt x="146291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90778" y="2809866"/>
              <a:ext cx="1516380" cy="530225"/>
            </a:xfrm>
            <a:custGeom>
              <a:avLst/>
              <a:gdLst/>
              <a:ahLst/>
              <a:cxnLst/>
              <a:rect l="l" t="t" r="r" b="b"/>
              <a:pathLst>
                <a:path w="1516380" h="530225">
                  <a:moveTo>
                    <a:pt x="0" y="52962"/>
                  </a:moveTo>
                  <a:lnTo>
                    <a:pt x="4162" y="32347"/>
                  </a:lnTo>
                  <a:lnTo>
                    <a:pt x="15512" y="15512"/>
                  </a:lnTo>
                  <a:lnTo>
                    <a:pt x="32347" y="4162"/>
                  </a:lnTo>
                  <a:lnTo>
                    <a:pt x="52962" y="0"/>
                  </a:lnTo>
                  <a:lnTo>
                    <a:pt x="1462910" y="0"/>
                  </a:lnTo>
                  <a:lnTo>
                    <a:pt x="1483525" y="4162"/>
                  </a:lnTo>
                  <a:lnTo>
                    <a:pt x="1500360" y="15512"/>
                  </a:lnTo>
                  <a:lnTo>
                    <a:pt x="1511710" y="32347"/>
                  </a:lnTo>
                  <a:lnTo>
                    <a:pt x="1515873" y="52962"/>
                  </a:lnTo>
                  <a:lnTo>
                    <a:pt x="1515873" y="476668"/>
                  </a:lnTo>
                  <a:lnTo>
                    <a:pt x="1511710" y="497283"/>
                  </a:lnTo>
                  <a:lnTo>
                    <a:pt x="1500360" y="514118"/>
                  </a:lnTo>
                  <a:lnTo>
                    <a:pt x="1483525" y="525468"/>
                  </a:lnTo>
                  <a:lnTo>
                    <a:pt x="1462910" y="529631"/>
                  </a:lnTo>
                  <a:lnTo>
                    <a:pt x="52962" y="529631"/>
                  </a:lnTo>
                  <a:lnTo>
                    <a:pt x="32347" y="525468"/>
                  </a:lnTo>
                  <a:lnTo>
                    <a:pt x="15512" y="514118"/>
                  </a:lnTo>
                  <a:lnTo>
                    <a:pt x="4162" y="497283"/>
                  </a:lnTo>
                  <a:lnTo>
                    <a:pt x="0" y="476668"/>
                  </a:lnTo>
                  <a:lnTo>
                    <a:pt x="0" y="52962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7443" y="1896898"/>
              <a:ext cx="153670" cy="1899285"/>
            </a:xfrm>
            <a:custGeom>
              <a:avLst/>
              <a:gdLst/>
              <a:ahLst/>
              <a:cxnLst/>
              <a:rect l="l" t="t" r="r" b="b"/>
              <a:pathLst>
                <a:path w="153669" h="1899285">
                  <a:moveTo>
                    <a:pt x="0" y="0"/>
                  </a:moveTo>
                  <a:lnTo>
                    <a:pt x="0" y="1899082"/>
                  </a:lnTo>
                  <a:lnTo>
                    <a:pt x="153334" y="1899082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90778" y="3531166"/>
              <a:ext cx="1516380" cy="530225"/>
            </a:xfrm>
            <a:custGeom>
              <a:avLst/>
              <a:gdLst/>
              <a:ahLst/>
              <a:cxnLst/>
              <a:rect l="l" t="t" r="r" b="b"/>
              <a:pathLst>
                <a:path w="1516380" h="530225">
                  <a:moveTo>
                    <a:pt x="1462910" y="0"/>
                  </a:moveTo>
                  <a:lnTo>
                    <a:pt x="52962" y="0"/>
                  </a:lnTo>
                  <a:lnTo>
                    <a:pt x="32347" y="4162"/>
                  </a:lnTo>
                  <a:lnTo>
                    <a:pt x="15512" y="15512"/>
                  </a:lnTo>
                  <a:lnTo>
                    <a:pt x="4162" y="32347"/>
                  </a:lnTo>
                  <a:lnTo>
                    <a:pt x="0" y="52962"/>
                  </a:lnTo>
                  <a:lnTo>
                    <a:pt x="0" y="476667"/>
                  </a:lnTo>
                  <a:lnTo>
                    <a:pt x="4162" y="497283"/>
                  </a:lnTo>
                  <a:lnTo>
                    <a:pt x="15512" y="514118"/>
                  </a:lnTo>
                  <a:lnTo>
                    <a:pt x="32347" y="525468"/>
                  </a:lnTo>
                  <a:lnTo>
                    <a:pt x="52962" y="529630"/>
                  </a:lnTo>
                  <a:lnTo>
                    <a:pt x="1462910" y="529630"/>
                  </a:lnTo>
                  <a:lnTo>
                    <a:pt x="1483525" y="525468"/>
                  </a:lnTo>
                  <a:lnTo>
                    <a:pt x="1500360" y="514118"/>
                  </a:lnTo>
                  <a:lnTo>
                    <a:pt x="1511710" y="497283"/>
                  </a:lnTo>
                  <a:lnTo>
                    <a:pt x="1515873" y="476667"/>
                  </a:lnTo>
                  <a:lnTo>
                    <a:pt x="1515873" y="52962"/>
                  </a:lnTo>
                  <a:lnTo>
                    <a:pt x="1511710" y="32347"/>
                  </a:lnTo>
                  <a:lnTo>
                    <a:pt x="1500360" y="15512"/>
                  </a:lnTo>
                  <a:lnTo>
                    <a:pt x="1483525" y="4162"/>
                  </a:lnTo>
                  <a:lnTo>
                    <a:pt x="146291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778" y="3531166"/>
              <a:ext cx="1516380" cy="530225"/>
            </a:xfrm>
            <a:custGeom>
              <a:avLst/>
              <a:gdLst/>
              <a:ahLst/>
              <a:cxnLst/>
              <a:rect l="l" t="t" r="r" b="b"/>
              <a:pathLst>
                <a:path w="1516380" h="530225">
                  <a:moveTo>
                    <a:pt x="0" y="52962"/>
                  </a:moveTo>
                  <a:lnTo>
                    <a:pt x="4162" y="32347"/>
                  </a:lnTo>
                  <a:lnTo>
                    <a:pt x="15512" y="15512"/>
                  </a:lnTo>
                  <a:lnTo>
                    <a:pt x="32347" y="4162"/>
                  </a:lnTo>
                  <a:lnTo>
                    <a:pt x="52962" y="0"/>
                  </a:lnTo>
                  <a:lnTo>
                    <a:pt x="1462910" y="0"/>
                  </a:lnTo>
                  <a:lnTo>
                    <a:pt x="1483525" y="4162"/>
                  </a:lnTo>
                  <a:lnTo>
                    <a:pt x="1500360" y="15512"/>
                  </a:lnTo>
                  <a:lnTo>
                    <a:pt x="1511710" y="32347"/>
                  </a:lnTo>
                  <a:lnTo>
                    <a:pt x="1515873" y="52962"/>
                  </a:lnTo>
                  <a:lnTo>
                    <a:pt x="1515873" y="476668"/>
                  </a:lnTo>
                  <a:lnTo>
                    <a:pt x="1511710" y="497283"/>
                  </a:lnTo>
                  <a:lnTo>
                    <a:pt x="1500360" y="514118"/>
                  </a:lnTo>
                  <a:lnTo>
                    <a:pt x="1483525" y="525468"/>
                  </a:lnTo>
                  <a:lnTo>
                    <a:pt x="1462910" y="529631"/>
                  </a:lnTo>
                  <a:lnTo>
                    <a:pt x="52962" y="529631"/>
                  </a:lnTo>
                  <a:lnTo>
                    <a:pt x="32347" y="525468"/>
                  </a:lnTo>
                  <a:lnTo>
                    <a:pt x="15512" y="514118"/>
                  </a:lnTo>
                  <a:lnTo>
                    <a:pt x="4162" y="497283"/>
                  </a:lnTo>
                  <a:lnTo>
                    <a:pt x="0" y="476668"/>
                  </a:lnTo>
                  <a:lnTo>
                    <a:pt x="0" y="52962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184135" y="2953004"/>
            <a:ext cx="1129030" cy="1010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MI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libri"/>
              <a:cs typeface="Calibri"/>
            </a:endParaRPr>
          </a:p>
          <a:p>
            <a:pPr algn="ctr" marL="12700" marR="5080" indent="635">
              <a:lnSpc>
                <a:spcPts val="1300"/>
              </a:lnSpc>
            </a:pPr>
            <a:r>
              <a:rPr dirty="0" sz="1200" spc="-10" b="1">
                <a:latin typeface="Calibri"/>
                <a:cs typeface="Calibri"/>
              </a:rPr>
              <a:t>Unscheduled Revascularisation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887345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  <a:r>
              <a:rPr dirty="0" spc="-5"/>
              <a:t> </a:t>
            </a:r>
            <a:r>
              <a:rPr dirty="0"/>
              <a:t>Year </a:t>
            </a:r>
            <a:r>
              <a:rPr dirty="0" spc="-20"/>
              <a:t>MAKE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27428" y="1164459"/>
            <a:ext cx="1660525" cy="469900"/>
            <a:chOff x="527428" y="1164459"/>
            <a:chExt cx="1660525" cy="469900"/>
          </a:xfrm>
        </p:grpSpPr>
        <p:sp>
          <p:nvSpPr>
            <p:cNvPr id="4" name="object 4" descr=""/>
            <p:cNvSpPr/>
            <p:nvPr/>
          </p:nvSpPr>
          <p:spPr>
            <a:xfrm>
              <a:off x="540128" y="1177159"/>
              <a:ext cx="1635125" cy="444500"/>
            </a:xfrm>
            <a:custGeom>
              <a:avLst/>
              <a:gdLst/>
              <a:ahLst/>
              <a:cxnLst/>
              <a:rect l="l" t="t" r="r" b="b"/>
              <a:pathLst>
                <a:path w="1635125" h="444500">
                  <a:moveTo>
                    <a:pt x="1590301" y="0"/>
                  </a:moveTo>
                  <a:lnTo>
                    <a:pt x="44435" y="0"/>
                  </a:lnTo>
                  <a:lnTo>
                    <a:pt x="27138" y="3491"/>
                  </a:lnTo>
                  <a:lnTo>
                    <a:pt x="13014" y="13014"/>
                  </a:lnTo>
                  <a:lnTo>
                    <a:pt x="3491" y="27138"/>
                  </a:lnTo>
                  <a:lnTo>
                    <a:pt x="0" y="44434"/>
                  </a:lnTo>
                  <a:lnTo>
                    <a:pt x="0" y="399910"/>
                  </a:lnTo>
                  <a:lnTo>
                    <a:pt x="3491" y="417206"/>
                  </a:lnTo>
                  <a:lnTo>
                    <a:pt x="13014" y="431330"/>
                  </a:lnTo>
                  <a:lnTo>
                    <a:pt x="27138" y="440853"/>
                  </a:lnTo>
                  <a:lnTo>
                    <a:pt x="44435" y="444345"/>
                  </a:lnTo>
                  <a:lnTo>
                    <a:pt x="1590301" y="444345"/>
                  </a:lnTo>
                  <a:lnTo>
                    <a:pt x="1607596" y="440853"/>
                  </a:lnTo>
                  <a:lnTo>
                    <a:pt x="1621721" y="431330"/>
                  </a:lnTo>
                  <a:lnTo>
                    <a:pt x="1631243" y="417206"/>
                  </a:lnTo>
                  <a:lnTo>
                    <a:pt x="1634735" y="399910"/>
                  </a:lnTo>
                  <a:lnTo>
                    <a:pt x="1634735" y="44434"/>
                  </a:lnTo>
                  <a:lnTo>
                    <a:pt x="1631243" y="27138"/>
                  </a:lnTo>
                  <a:lnTo>
                    <a:pt x="1621721" y="13014"/>
                  </a:lnTo>
                  <a:lnTo>
                    <a:pt x="1607596" y="3491"/>
                  </a:lnTo>
                  <a:lnTo>
                    <a:pt x="1590301" y="0"/>
                  </a:lnTo>
                  <a:close/>
                </a:path>
              </a:pathLst>
            </a:custGeom>
            <a:solidFill>
              <a:srgbClr val="AE1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0128" y="1177159"/>
              <a:ext cx="1635125" cy="444500"/>
            </a:xfrm>
            <a:custGeom>
              <a:avLst/>
              <a:gdLst/>
              <a:ahLst/>
              <a:cxnLst/>
              <a:rect l="l" t="t" r="r" b="b"/>
              <a:pathLst>
                <a:path w="1635125" h="444500">
                  <a:moveTo>
                    <a:pt x="0" y="44435"/>
                  </a:moveTo>
                  <a:lnTo>
                    <a:pt x="3491" y="27138"/>
                  </a:lnTo>
                  <a:lnTo>
                    <a:pt x="13014" y="13014"/>
                  </a:lnTo>
                  <a:lnTo>
                    <a:pt x="27138" y="3491"/>
                  </a:lnTo>
                  <a:lnTo>
                    <a:pt x="44435" y="0"/>
                  </a:lnTo>
                  <a:lnTo>
                    <a:pt x="1590301" y="0"/>
                  </a:lnTo>
                  <a:lnTo>
                    <a:pt x="1607597" y="3491"/>
                  </a:lnTo>
                  <a:lnTo>
                    <a:pt x="1621721" y="13014"/>
                  </a:lnTo>
                  <a:lnTo>
                    <a:pt x="1631244" y="27138"/>
                  </a:lnTo>
                  <a:lnTo>
                    <a:pt x="1634736" y="44435"/>
                  </a:lnTo>
                  <a:lnTo>
                    <a:pt x="1634736" y="399910"/>
                  </a:lnTo>
                  <a:lnTo>
                    <a:pt x="1631244" y="417206"/>
                  </a:lnTo>
                  <a:lnTo>
                    <a:pt x="1621721" y="431330"/>
                  </a:lnTo>
                  <a:lnTo>
                    <a:pt x="1607597" y="440853"/>
                  </a:lnTo>
                  <a:lnTo>
                    <a:pt x="1590301" y="444345"/>
                  </a:lnTo>
                  <a:lnTo>
                    <a:pt x="44435" y="444345"/>
                  </a:lnTo>
                  <a:lnTo>
                    <a:pt x="27138" y="440853"/>
                  </a:lnTo>
                  <a:lnTo>
                    <a:pt x="13014" y="431330"/>
                  </a:lnTo>
                  <a:lnTo>
                    <a:pt x="3491" y="417206"/>
                  </a:lnTo>
                  <a:lnTo>
                    <a:pt x="0" y="399910"/>
                  </a:lnTo>
                  <a:lnTo>
                    <a:pt x="0" y="444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131840" y="868188"/>
            <a:ext cx="5236845" cy="4035425"/>
            <a:chOff x="3131840" y="868188"/>
            <a:chExt cx="5236845" cy="403542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164" y="4672723"/>
              <a:ext cx="1008112" cy="2304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868188"/>
              <a:ext cx="4558680" cy="386181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10742" y="1128267"/>
            <a:ext cx="8940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90902" y="1608805"/>
            <a:ext cx="1805305" cy="795020"/>
            <a:chOff x="690902" y="1608805"/>
            <a:chExt cx="1805305" cy="795020"/>
          </a:xfrm>
        </p:grpSpPr>
        <p:sp>
          <p:nvSpPr>
            <p:cNvPr id="11" name="object 11" descr=""/>
            <p:cNvSpPr/>
            <p:nvPr/>
          </p:nvSpPr>
          <p:spPr>
            <a:xfrm>
              <a:off x="703602" y="1621505"/>
              <a:ext cx="163830" cy="487045"/>
            </a:xfrm>
            <a:custGeom>
              <a:avLst/>
              <a:gdLst/>
              <a:ahLst/>
              <a:cxnLst/>
              <a:rect l="l" t="t" r="r" b="b"/>
              <a:pathLst>
                <a:path w="163830" h="487044">
                  <a:moveTo>
                    <a:pt x="0" y="0"/>
                  </a:moveTo>
                  <a:lnTo>
                    <a:pt x="0" y="486669"/>
                  </a:lnTo>
                  <a:lnTo>
                    <a:pt x="163473" y="486669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67075" y="1825847"/>
              <a:ext cx="1616710" cy="565150"/>
            </a:xfrm>
            <a:custGeom>
              <a:avLst/>
              <a:gdLst/>
              <a:ahLst/>
              <a:cxnLst/>
              <a:rect l="l" t="t" r="r" b="b"/>
              <a:pathLst>
                <a:path w="1616710" h="565150">
                  <a:moveTo>
                    <a:pt x="1559647" y="0"/>
                  </a:moveTo>
                  <a:lnTo>
                    <a:pt x="56464" y="0"/>
                  </a:lnTo>
                  <a:lnTo>
                    <a:pt x="34486" y="4437"/>
                  </a:lnTo>
                  <a:lnTo>
                    <a:pt x="16538" y="16538"/>
                  </a:lnTo>
                  <a:lnTo>
                    <a:pt x="4437" y="34486"/>
                  </a:lnTo>
                  <a:lnTo>
                    <a:pt x="0" y="56464"/>
                  </a:lnTo>
                  <a:lnTo>
                    <a:pt x="0" y="508189"/>
                  </a:lnTo>
                  <a:lnTo>
                    <a:pt x="4437" y="530167"/>
                  </a:lnTo>
                  <a:lnTo>
                    <a:pt x="16538" y="548115"/>
                  </a:lnTo>
                  <a:lnTo>
                    <a:pt x="34486" y="560216"/>
                  </a:lnTo>
                  <a:lnTo>
                    <a:pt x="56464" y="564653"/>
                  </a:lnTo>
                  <a:lnTo>
                    <a:pt x="1559647" y="564653"/>
                  </a:lnTo>
                  <a:lnTo>
                    <a:pt x="1581626" y="560216"/>
                  </a:lnTo>
                  <a:lnTo>
                    <a:pt x="1599574" y="548115"/>
                  </a:lnTo>
                  <a:lnTo>
                    <a:pt x="1611675" y="530167"/>
                  </a:lnTo>
                  <a:lnTo>
                    <a:pt x="1616113" y="508189"/>
                  </a:lnTo>
                  <a:lnTo>
                    <a:pt x="1616113" y="56464"/>
                  </a:lnTo>
                  <a:lnTo>
                    <a:pt x="1611675" y="34486"/>
                  </a:lnTo>
                  <a:lnTo>
                    <a:pt x="1599574" y="16538"/>
                  </a:lnTo>
                  <a:lnTo>
                    <a:pt x="1581626" y="4437"/>
                  </a:lnTo>
                  <a:lnTo>
                    <a:pt x="155964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67075" y="1825847"/>
              <a:ext cx="1616710" cy="565150"/>
            </a:xfrm>
            <a:custGeom>
              <a:avLst/>
              <a:gdLst/>
              <a:ahLst/>
              <a:cxnLst/>
              <a:rect l="l" t="t" r="r" b="b"/>
              <a:pathLst>
                <a:path w="1616710" h="565150">
                  <a:moveTo>
                    <a:pt x="0" y="56465"/>
                  </a:moveTo>
                  <a:lnTo>
                    <a:pt x="4437" y="34486"/>
                  </a:lnTo>
                  <a:lnTo>
                    <a:pt x="16538" y="16538"/>
                  </a:lnTo>
                  <a:lnTo>
                    <a:pt x="34486" y="4437"/>
                  </a:lnTo>
                  <a:lnTo>
                    <a:pt x="56464" y="0"/>
                  </a:lnTo>
                  <a:lnTo>
                    <a:pt x="1559648" y="0"/>
                  </a:lnTo>
                  <a:lnTo>
                    <a:pt x="1581626" y="4437"/>
                  </a:lnTo>
                  <a:lnTo>
                    <a:pt x="1599574" y="16538"/>
                  </a:lnTo>
                  <a:lnTo>
                    <a:pt x="1611675" y="34486"/>
                  </a:lnTo>
                  <a:lnTo>
                    <a:pt x="1616113" y="56465"/>
                  </a:lnTo>
                  <a:lnTo>
                    <a:pt x="1616113" y="508189"/>
                  </a:lnTo>
                  <a:lnTo>
                    <a:pt x="1611675" y="530167"/>
                  </a:lnTo>
                  <a:lnTo>
                    <a:pt x="1599574" y="548115"/>
                  </a:lnTo>
                  <a:lnTo>
                    <a:pt x="1581626" y="560216"/>
                  </a:lnTo>
                  <a:lnTo>
                    <a:pt x="1559648" y="564654"/>
                  </a:lnTo>
                  <a:lnTo>
                    <a:pt x="56464" y="564654"/>
                  </a:lnTo>
                  <a:lnTo>
                    <a:pt x="34486" y="560216"/>
                  </a:lnTo>
                  <a:lnTo>
                    <a:pt x="16538" y="548115"/>
                  </a:lnTo>
                  <a:lnTo>
                    <a:pt x="4437" y="530167"/>
                  </a:lnTo>
                  <a:lnTo>
                    <a:pt x="0" y="508189"/>
                  </a:lnTo>
                  <a:lnTo>
                    <a:pt x="0" y="56465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066358" y="1986788"/>
            <a:ext cx="1217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All-</a:t>
            </a:r>
            <a:r>
              <a:rPr dirty="0" sz="1200" b="1">
                <a:latin typeface="Calibri"/>
                <a:cs typeface="Calibri"/>
              </a:rPr>
              <a:t>cause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mortality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90902" y="1608805"/>
            <a:ext cx="1805305" cy="2847975"/>
            <a:chOff x="690902" y="1608805"/>
            <a:chExt cx="1805305" cy="2847975"/>
          </a:xfrm>
        </p:grpSpPr>
        <p:sp>
          <p:nvSpPr>
            <p:cNvPr id="16" name="object 16" descr=""/>
            <p:cNvSpPr/>
            <p:nvPr/>
          </p:nvSpPr>
          <p:spPr>
            <a:xfrm>
              <a:off x="703602" y="1621505"/>
              <a:ext cx="163830" cy="1256030"/>
            </a:xfrm>
            <a:custGeom>
              <a:avLst/>
              <a:gdLst/>
              <a:ahLst/>
              <a:cxnLst/>
              <a:rect l="l" t="t" r="r" b="b"/>
              <a:pathLst>
                <a:path w="163830" h="1256030">
                  <a:moveTo>
                    <a:pt x="0" y="0"/>
                  </a:moveTo>
                  <a:lnTo>
                    <a:pt x="0" y="1255665"/>
                  </a:lnTo>
                  <a:lnTo>
                    <a:pt x="163473" y="1255665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67075" y="2594842"/>
              <a:ext cx="1616710" cy="565150"/>
            </a:xfrm>
            <a:custGeom>
              <a:avLst/>
              <a:gdLst/>
              <a:ahLst/>
              <a:cxnLst/>
              <a:rect l="l" t="t" r="r" b="b"/>
              <a:pathLst>
                <a:path w="1616710" h="565150">
                  <a:moveTo>
                    <a:pt x="1559647" y="0"/>
                  </a:moveTo>
                  <a:lnTo>
                    <a:pt x="56464" y="0"/>
                  </a:lnTo>
                  <a:lnTo>
                    <a:pt x="34486" y="4437"/>
                  </a:lnTo>
                  <a:lnTo>
                    <a:pt x="16538" y="16538"/>
                  </a:lnTo>
                  <a:lnTo>
                    <a:pt x="4437" y="34486"/>
                  </a:lnTo>
                  <a:lnTo>
                    <a:pt x="0" y="56465"/>
                  </a:lnTo>
                  <a:lnTo>
                    <a:pt x="0" y="508189"/>
                  </a:lnTo>
                  <a:lnTo>
                    <a:pt x="4437" y="530168"/>
                  </a:lnTo>
                  <a:lnTo>
                    <a:pt x="16538" y="548116"/>
                  </a:lnTo>
                  <a:lnTo>
                    <a:pt x="34486" y="560217"/>
                  </a:lnTo>
                  <a:lnTo>
                    <a:pt x="56464" y="564654"/>
                  </a:lnTo>
                  <a:lnTo>
                    <a:pt x="1559647" y="564654"/>
                  </a:lnTo>
                  <a:lnTo>
                    <a:pt x="1581626" y="560217"/>
                  </a:lnTo>
                  <a:lnTo>
                    <a:pt x="1599574" y="548116"/>
                  </a:lnTo>
                  <a:lnTo>
                    <a:pt x="1611675" y="530168"/>
                  </a:lnTo>
                  <a:lnTo>
                    <a:pt x="1616113" y="508189"/>
                  </a:lnTo>
                  <a:lnTo>
                    <a:pt x="1616113" y="56465"/>
                  </a:lnTo>
                  <a:lnTo>
                    <a:pt x="1611675" y="34486"/>
                  </a:lnTo>
                  <a:lnTo>
                    <a:pt x="1599574" y="16538"/>
                  </a:lnTo>
                  <a:lnTo>
                    <a:pt x="1581626" y="4437"/>
                  </a:lnTo>
                  <a:lnTo>
                    <a:pt x="155964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67075" y="2594842"/>
              <a:ext cx="1616710" cy="565150"/>
            </a:xfrm>
            <a:custGeom>
              <a:avLst/>
              <a:gdLst/>
              <a:ahLst/>
              <a:cxnLst/>
              <a:rect l="l" t="t" r="r" b="b"/>
              <a:pathLst>
                <a:path w="1616710" h="565150">
                  <a:moveTo>
                    <a:pt x="0" y="56465"/>
                  </a:moveTo>
                  <a:lnTo>
                    <a:pt x="4437" y="34486"/>
                  </a:lnTo>
                  <a:lnTo>
                    <a:pt x="16538" y="16538"/>
                  </a:lnTo>
                  <a:lnTo>
                    <a:pt x="34486" y="4437"/>
                  </a:lnTo>
                  <a:lnTo>
                    <a:pt x="56464" y="0"/>
                  </a:lnTo>
                  <a:lnTo>
                    <a:pt x="1559648" y="0"/>
                  </a:lnTo>
                  <a:lnTo>
                    <a:pt x="1581626" y="4437"/>
                  </a:lnTo>
                  <a:lnTo>
                    <a:pt x="1599574" y="16538"/>
                  </a:lnTo>
                  <a:lnTo>
                    <a:pt x="1611675" y="34486"/>
                  </a:lnTo>
                  <a:lnTo>
                    <a:pt x="1616113" y="56465"/>
                  </a:lnTo>
                  <a:lnTo>
                    <a:pt x="1616113" y="508189"/>
                  </a:lnTo>
                  <a:lnTo>
                    <a:pt x="1611675" y="530167"/>
                  </a:lnTo>
                  <a:lnTo>
                    <a:pt x="1599574" y="548115"/>
                  </a:lnTo>
                  <a:lnTo>
                    <a:pt x="1581626" y="560216"/>
                  </a:lnTo>
                  <a:lnTo>
                    <a:pt x="1559648" y="564654"/>
                  </a:lnTo>
                  <a:lnTo>
                    <a:pt x="56464" y="564654"/>
                  </a:lnTo>
                  <a:lnTo>
                    <a:pt x="34486" y="560216"/>
                  </a:lnTo>
                  <a:lnTo>
                    <a:pt x="16538" y="548115"/>
                  </a:lnTo>
                  <a:lnTo>
                    <a:pt x="4437" y="530167"/>
                  </a:lnTo>
                  <a:lnTo>
                    <a:pt x="0" y="508189"/>
                  </a:lnTo>
                  <a:lnTo>
                    <a:pt x="0" y="56465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3602" y="1621505"/>
              <a:ext cx="163830" cy="2282825"/>
            </a:xfrm>
            <a:custGeom>
              <a:avLst/>
              <a:gdLst/>
              <a:ahLst/>
              <a:cxnLst/>
              <a:rect l="l" t="t" r="r" b="b"/>
              <a:pathLst>
                <a:path w="163830" h="2282825">
                  <a:moveTo>
                    <a:pt x="0" y="0"/>
                  </a:moveTo>
                  <a:lnTo>
                    <a:pt x="0" y="2282316"/>
                  </a:lnTo>
                  <a:lnTo>
                    <a:pt x="163473" y="2282316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67075" y="3363840"/>
              <a:ext cx="1616710" cy="1080135"/>
            </a:xfrm>
            <a:custGeom>
              <a:avLst/>
              <a:gdLst/>
              <a:ahLst/>
              <a:cxnLst/>
              <a:rect l="l" t="t" r="r" b="b"/>
              <a:pathLst>
                <a:path w="1616710" h="1080135">
                  <a:moveTo>
                    <a:pt x="1508117" y="0"/>
                  </a:moveTo>
                  <a:lnTo>
                    <a:pt x="107997" y="0"/>
                  </a:lnTo>
                  <a:lnTo>
                    <a:pt x="65959" y="8486"/>
                  </a:lnTo>
                  <a:lnTo>
                    <a:pt x="31631" y="31631"/>
                  </a:lnTo>
                  <a:lnTo>
                    <a:pt x="8486" y="65959"/>
                  </a:lnTo>
                  <a:lnTo>
                    <a:pt x="0" y="107996"/>
                  </a:lnTo>
                  <a:lnTo>
                    <a:pt x="0" y="971966"/>
                  </a:lnTo>
                  <a:lnTo>
                    <a:pt x="8486" y="1014003"/>
                  </a:lnTo>
                  <a:lnTo>
                    <a:pt x="31631" y="1048332"/>
                  </a:lnTo>
                  <a:lnTo>
                    <a:pt x="65959" y="1071476"/>
                  </a:lnTo>
                  <a:lnTo>
                    <a:pt x="107997" y="1079963"/>
                  </a:lnTo>
                  <a:lnTo>
                    <a:pt x="1508116" y="1079965"/>
                  </a:lnTo>
                  <a:lnTo>
                    <a:pt x="1550153" y="1071478"/>
                  </a:lnTo>
                  <a:lnTo>
                    <a:pt x="1584481" y="1048333"/>
                  </a:lnTo>
                  <a:lnTo>
                    <a:pt x="1607626" y="1014005"/>
                  </a:lnTo>
                  <a:lnTo>
                    <a:pt x="1616113" y="971968"/>
                  </a:lnTo>
                  <a:lnTo>
                    <a:pt x="1616114" y="107996"/>
                  </a:lnTo>
                  <a:lnTo>
                    <a:pt x="1607627" y="65959"/>
                  </a:lnTo>
                  <a:lnTo>
                    <a:pt x="1584482" y="31631"/>
                  </a:lnTo>
                  <a:lnTo>
                    <a:pt x="1550154" y="8486"/>
                  </a:lnTo>
                  <a:lnTo>
                    <a:pt x="150811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67075" y="3363840"/>
              <a:ext cx="1616710" cy="1080135"/>
            </a:xfrm>
            <a:custGeom>
              <a:avLst/>
              <a:gdLst/>
              <a:ahLst/>
              <a:cxnLst/>
              <a:rect l="l" t="t" r="r" b="b"/>
              <a:pathLst>
                <a:path w="1616710" h="1080135">
                  <a:moveTo>
                    <a:pt x="0" y="107997"/>
                  </a:moveTo>
                  <a:lnTo>
                    <a:pt x="8486" y="65959"/>
                  </a:lnTo>
                  <a:lnTo>
                    <a:pt x="31631" y="31631"/>
                  </a:lnTo>
                  <a:lnTo>
                    <a:pt x="65959" y="8486"/>
                  </a:lnTo>
                  <a:lnTo>
                    <a:pt x="107997" y="0"/>
                  </a:lnTo>
                  <a:lnTo>
                    <a:pt x="1508118" y="0"/>
                  </a:lnTo>
                  <a:lnTo>
                    <a:pt x="1550155" y="8486"/>
                  </a:lnTo>
                  <a:lnTo>
                    <a:pt x="1584483" y="31631"/>
                  </a:lnTo>
                  <a:lnTo>
                    <a:pt x="1607628" y="65959"/>
                  </a:lnTo>
                  <a:lnTo>
                    <a:pt x="1616115" y="107997"/>
                  </a:lnTo>
                  <a:lnTo>
                    <a:pt x="1616113" y="971968"/>
                  </a:lnTo>
                  <a:lnTo>
                    <a:pt x="1607626" y="1014006"/>
                  </a:lnTo>
                  <a:lnTo>
                    <a:pt x="1584481" y="1048334"/>
                  </a:lnTo>
                  <a:lnTo>
                    <a:pt x="1550153" y="1071479"/>
                  </a:lnTo>
                  <a:lnTo>
                    <a:pt x="1508116" y="1079966"/>
                  </a:lnTo>
                  <a:lnTo>
                    <a:pt x="107997" y="1079964"/>
                  </a:lnTo>
                  <a:lnTo>
                    <a:pt x="65959" y="1071477"/>
                  </a:lnTo>
                  <a:lnTo>
                    <a:pt x="31631" y="1048332"/>
                  </a:lnTo>
                  <a:lnTo>
                    <a:pt x="8486" y="1014004"/>
                  </a:lnTo>
                  <a:lnTo>
                    <a:pt x="0" y="971966"/>
                  </a:lnTo>
                  <a:lnTo>
                    <a:pt x="0" y="107997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053308" y="2672588"/>
            <a:ext cx="1243330" cy="168656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  <a:spcBef>
                <a:spcPts val="259"/>
              </a:spcBef>
            </a:pPr>
            <a:r>
              <a:rPr dirty="0" sz="1200" b="1">
                <a:latin typeface="Calibri"/>
                <a:cs typeface="Calibri"/>
              </a:rPr>
              <a:t>Renal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Replacement </a:t>
            </a:r>
            <a:r>
              <a:rPr dirty="0" sz="1200" b="1">
                <a:latin typeface="Calibri"/>
                <a:cs typeface="Calibri"/>
              </a:rPr>
              <a:t>Therapy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(RRT)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/>
              <a:cs typeface="Calibri"/>
            </a:endParaRPr>
          </a:p>
          <a:p>
            <a:pPr algn="ctr" marL="114300" marR="105410">
              <a:lnSpc>
                <a:spcPts val="1320"/>
              </a:lnSpc>
            </a:pPr>
            <a:r>
              <a:rPr dirty="0" sz="1200" spc="-10" b="1">
                <a:latin typeface="Calibri"/>
                <a:cs typeface="Calibri"/>
              </a:rPr>
              <a:t>Persistent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Renal Dysfunction</a:t>
            </a:r>
            <a:endParaRPr sz="1200">
              <a:latin typeface="Calibri"/>
              <a:cs typeface="Calibri"/>
            </a:endParaRPr>
          </a:p>
          <a:p>
            <a:pPr algn="ctr" marL="102235" marR="93980">
              <a:lnSpc>
                <a:spcPct val="93300"/>
              </a:lnSpc>
              <a:spcBef>
                <a:spcPts val="434"/>
              </a:spcBef>
            </a:pPr>
            <a:r>
              <a:rPr dirty="0" sz="1200">
                <a:latin typeface="Calibri"/>
                <a:cs typeface="Calibri"/>
              </a:rPr>
              <a:t>&gt;50%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increase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baseline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serum creatinine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229870" marR="5080" indent="-217804">
              <a:lnSpc>
                <a:spcPts val="2110"/>
              </a:lnSpc>
              <a:spcBef>
                <a:spcPts val="210"/>
              </a:spcBef>
              <a:buClr>
                <a:srgbClr val="941100"/>
              </a:buClr>
              <a:buSzPct val="111111"/>
              <a:buChar char="•"/>
              <a:tabLst>
                <a:tab pos="230504" algn="l"/>
              </a:tabLst>
            </a:pPr>
            <a:r>
              <a:rPr dirty="0"/>
              <a:t>In</a:t>
            </a:r>
            <a:r>
              <a:rPr dirty="0" spc="420"/>
              <a:t> </a:t>
            </a:r>
            <a:r>
              <a:rPr dirty="0"/>
              <a:t>patients</a:t>
            </a:r>
            <a:r>
              <a:rPr dirty="0" spc="420"/>
              <a:t> </a:t>
            </a:r>
            <a:r>
              <a:rPr dirty="0"/>
              <a:t>at</a:t>
            </a:r>
            <a:r>
              <a:rPr dirty="0" spc="415"/>
              <a:t> </a:t>
            </a:r>
            <a:r>
              <a:rPr dirty="0"/>
              <a:t>risk</a:t>
            </a:r>
            <a:r>
              <a:rPr dirty="0" spc="415"/>
              <a:t> </a:t>
            </a:r>
            <a:r>
              <a:rPr dirty="0"/>
              <a:t>of</a:t>
            </a:r>
            <a:r>
              <a:rPr dirty="0" spc="415"/>
              <a:t> </a:t>
            </a:r>
            <a:r>
              <a:rPr dirty="0"/>
              <a:t>renal</a:t>
            </a:r>
            <a:r>
              <a:rPr dirty="0" spc="420"/>
              <a:t> </a:t>
            </a:r>
            <a:r>
              <a:rPr dirty="0"/>
              <a:t>injury</a:t>
            </a:r>
            <a:r>
              <a:rPr dirty="0" spc="415"/>
              <a:t> </a:t>
            </a:r>
            <a:r>
              <a:rPr dirty="0"/>
              <a:t>undergoing</a:t>
            </a:r>
            <a:r>
              <a:rPr dirty="0" spc="415"/>
              <a:t> </a:t>
            </a:r>
            <a:r>
              <a:rPr dirty="0"/>
              <a:t>coronary</a:t>
            </a:r>
            <a:r>
              <a:rPr dirty="0" spc="415"/>
              <a:t> </a:t>
            </a:r>
            <a:r>
              <a:rPr dirty="0"/>
              <a:t>angiography</a:t>
            </a:r>
            <a:r>
              <a:rPr dirty="0" spc="415"/>
              <a:t> </a:t>
            </a:r>
            <a:r>
              <a:rPr dirty="0"/>
              <a:t>for</a:t>
            </a:r>
            <a:r>
              <a:rPr dirty="0" spc="420"/>
              <a:t> </a:t>
            </a:r>
            <a:r>
              <a:rPr dirty="0"/>
              <a:t>ACS,</a:t>
            </a:r>
            <a:r>
              <a:rPr dirty="0" spc="420"/>
              <a:t> </a:t>
            </a:r>
            <a:r>
              <a:rPr dirty="0" spc="-10"/>
              <a:t>dietary </a:t>
            </a:r>
            <a:r>
              <a:rPr dirty="0"/>
              <a:t>inorganic</a:t>
            </a:r>
            <a:r>
              <a:rPr dirty="0" spc="-50"/>
              <a:t> </a:t>
            </a:r>
            <a:r>
              <a:rPr dirty="0"/>
              <a:t>nitrate</a:t>
            </a:r>
            <a:r>
              <a:rPr dirty="0" spc="-35"/>
              <a:t> </a:t>
            </a:r>
            <a:r>
              <a:rPr dirty="0"/>
              <a:t>reduces</a:t>
            </a:r>
            <a:r>
              <a:rPr dirty="0" spc="-45"/>
              <a:t> </a:t>
            </a:r>
            <a:r>
              <a:rPr dirty="0"/>
              <a:t>CIN</a:t>
            </a:r>
            <a:r>
              <a:rPr dirty="0" spc="-35"/>
              <a:t> </a:t>
            </a:r>
            <a:r>
              <a:rPr dirty="0"/>
              <a:t>compared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10"/>
              <a:t>placebo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41100"/>
              </a:buClr>
              <a:buFont typeface="Calibri"/>
              <a:buChar char="•"/>
            </a:pPr>
            <a:endParaRPr sz="2200"/>
          </a:p>
          <a:p>
            <a:pPr marL="229870" marR="5080" indent="-217804">
              <a:lnSpc>
                <a:spcPct val="102200"/>
              </a:lnSpc>
              <a:buClr>
                <a:srgbClr val="941100"/>
              </a:buClr>
              <a:buSzPct val="111111"/>
              <a:buChar char="•"/>
              <a:tabLst>
                <a:tab pos="230504" algn="l"/>
              </a:tabLst>
            </a:pPr>
            <a:r>
              <a:rPr dirty="0"/>
              <a:t>This</a:t>
            </a:r>
            <a:r>
              <a:rPr dirty="0" spc="110"/>
              <a:t> </a:t>
            </a:r>
            <a:r>
              <a:rPr dirty="0"/>
              <a:t>corresponded</a:t>
            </a:r>
            <a:r>
              <a:rPr dirty="0" spc="114"/>
              <a:t> </a:t>
            </a:r>
            <a:r>
              <a:rPr dirty="0"/>
              <a:t>to</a:t>
            </a:r>
            <a:r>
              <a:rPr dirty="0" spc="114"/>
              <a:t> </a:t>
            </a:r>
            <a:r>
              <a:rPr dirty="0"/>
              <a:t>improved</a:t>
            </a:r>
            <a:r>
              <a:rPr dirty="0" spc="120"/>
              <a:t> </a:t>
            </a:r>
            <a:r>
              <a:rPr dirty="0"/>
              <a:t>renal</a:t>
            </a:r>
            <a:r>
              <a:rPr dirty="0" spc="110"/>
              <a:t> </a:t>
            </a:r>
            <a:r>
              <a:rPr dirty="0"/>
              <a:t>outcomes</a:t>
            </a:r>
            <a:r>
              <a:rPr dirty="0" spc="114"/>
              <a:t> </a:t>
            </a:r>
            <a:r>
              <a:rPr dirty="0"/>
              <a:t>at</a:t>
            </a:r>
            <a:r>
              <a:rPr dirty="0" spc="110"/>
              <a:t> </a:t>
            </a:r>
            <a:r>
              <a:rPr dirty="0"/>
              <a:t>3</a:t>
            </a:r>
            <a:r>
              <a:rPr dirty="0" spc="120"/>
              <a:t> </a:t>
            </a:r>
            <a:r>
              <a:rPr dirty="0"/>
              <a:t>months</a:t>
            </a:r>
            <a:r>
              <a:rPr dirty="0" spc="110"/>
              <a:t> </a:t>
            </a:r>
            <a:r>
              <a:rPr dirty="0"/>
              <a:t>and</a:t>
            </a:r>
            <a:r>
              <a:rPr dirty="0" spc="125"/>
              <a:t> </a:t>
            </a:r>
            <a:r>
              <a:rPr dirty="0"/>
              <a:t>both</a:t>
            </a:r>
            <a:r>
              <a:rPr dirty="0" spc="120"/>
              <a:t> </a:t>
            </a:r>
            <a:r>
              <a:rPr dirty="0"/>
              <a:t>MACE</a:t>
            </a:r>
            <a:r>
              <a:rPr dirty="0" spc="114"/>
              <a:t> </a:t>
            </a:r>
            <a:r>
              <a:rPr dirty="0"/>
              <a:t>and</a:t>
            </a:r>
            <a:r>
              <a:rPr dirty="0" spc="125"/>
              <a:t> </a:t>
            </a:r>
            <a:r>
              <a:rPr dirty="0" spc="-20"/>
              <a:t>MAKE </a:t>
            </a:r>
            <a:r>
              <a:rPr dirty="0"/>
              <a:t>out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12 </a:t>
            </a:r>
            <a:r>
              <a:rPr dirty="0" spc="-10"/>
              <a:t>months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41100"/>
              </a:buClr>
              <a:buFont typeface="Calibri"/>
              <a:buChar char="•"/>
            </a:pPr>
            <a:endParaRPr sz="2400"/>
          </a:p>
          <a:p>
            <a:pPr marL="229870" marR="5715" indent="-217804">
              <a:lnSpc>
                <a:spcPts val="2090"/>
              </a:lnSpc>
              <a:buClr>
                <a:srgbClr val="941100"/>
              </a:buClr>
              <a:buSzPct val="111111"/>
              <a:buChar char="•"/>
              <a:tabLst>
                <a:tab pos="230504" algn="l"/>
              </a:tabLst>
            </a:pPr>
            <a:r>
              <a:rPr dirty="0"/>
              <a:t>These</a:t>
            </a:r>
            <a:r>
              <a:rPr dirty="0" spc="420"/>
              <a:t> </a:t>
            </a:r>
            <a:r>
              <a:rPr dirty="0"/>
              <a:t>findings</a:t>
            </a:r>
            <a:r>
              <a:rPr dirty="0" spc="415"/>
              <a:t> </a:t>
            </a:r>
            <a:r>
              <a:rPr dirty="0"/>
              <a:t>could</a:t>
            </a:r>
            <a:r>
              <a:rPr dirty="0" spc="420"/>
              <a:t> </a:t>
            </a:r>
            <a:r>
              <a:rPr dirty="0"/>
              <a:t>have</a:t>
            </a:r>
            <a:r>
              <a:rPr dirty="0" spc="425"/>
              <a:t> </a:t>
            </a:r>
            <a:r>
              <a:rPr dirty="0"/>
              <a:t>important</a:t>
            </a:r>
            <a:r>
              <a:rPr dirty="0" spc="409"/>
              <a:t> </a:t>
            </a:r>
            <a:r>
              <a:rPr dirty="0"/>
              <a:t>implications</a:t>
            </a:r>
            <a:r>
              <a:rPr dirty="0" spc="409"/>
              <a:t> </a:t>
            </a:r>
            <a:r>
              <a:rPr dirty="0"/>
              <a:t>in</a:t>
            </a:r>
            <a:r>
              <a:rPr dirty="0" spc="425"/>
              <a:t> </a:t>
            </a:r>
            <a:r>
              <a:rPr dirty="0"/>
              <a:t>reducing</a:t>
            </a:r>
            <a:r>
              <a:rPr dirty="0" spc="415"/>
              <a:t> </a:t>
            </a:r>
            <a:r>
              <a:rPr dirty="0"/>
              <a:t>the</a:t>
            </a:r>
            <a:r>
              <a:rPr dirty="0" spc="425"/>
              <a:t> </a:t>
            </a:r>
            <a:r>
              <a:rPr dirty="0"/>
              <a:t>burden</a:t>
            </a:r>
            <a:r>
              <a:rPr dirty="0" spc="415"/>
              <a:t> </a:t>
            </a:r>
            <a:r>
              <a:rPr dirty="0"/>
              <a:t>of</a:t>
            </a:r>
            <a:r>
              <a:rPr dirty="0" spc="420"/>
              <a:t> </a:t>
            </a:r>
            <a:r>
              <a:rPr dirty="0"/>
              <a:t>CIN</a:t>
            </a:r>
            <a:r>
              <a:rPr dirty="0" spc="420"/>
              <a:t> </a:t>
            </a:r>
            <a:r>
              <a:rPr dirty="0" spc="-25"/>
              <a:t>on </a:t>
            </a:r>
            <a:r>
              <a:rPr dirty="0"/>
              <a:t>healthcare</a:t>
            </a:r>
            <a:r>
              <a:rPr dirty="0" spc="-45"/>
              <a:t> </a:t>
            </a:r>
            <a:r>
              <a:rPr dirty="0" spc="-10"/>
              <a:t>systems</a:t>
            </a:r>
            <a:r>
              <a:rPr dirty="0" spc="-45"/>
              <a:t> </a:t>
            </a:r>
            <a:r>
              <a:rPr dirty="0" spc="-10"/>
              <a:t>worldwide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41100"/>
              </a:buClr>
              <a:buFont typeface="Calibri"/>
              <a:buChar char="•"/>
            </a:pPr>
            <a:endParaRPr sz="2250"/>
          </a:p>
          <a:p>
            <a:pPr marL="229870" indent="-217170">
              <a:lnSpc>
                <a:spcPct val="100000"/>
              </a:lnSpc>
              <a:buClr>
                <a:srgbClr val="941100"/>
              </a:buClr>
              <a:buSzPct val="111111"/>
              <a:buChar char="•"/>
              <a:tabLst>
                <a:tab pos="230504" algn="l"/>
              </a:tabLst>
            </a:pPr>
            <a:r>
              <a:rPr dirty="0"/>
              <a:t>Further</a:t>
            </a:r>
            <a:r>
              <a:rPr dirty="0" spc="-35"/>
              <a:t> </a:t>
            </a:r>
            <a:r>
              <a:rPr dirty="0"/>
              <a:t>studies</a:t>
            </a:r>
            <a:r>
              <a:rPr dirty="0" spc="-20"/>
              <a:t> </a:t>
            </a:r>
            <a:r>
              <a:rPr dirty="0"/>
              <a:t>powered</a:t>
            </a:r>
            <a:r>
              <a:rPr dirty="0" spc="-15"/>
              <a:t> </a:t>
            </a:r>
            <a:r>
              <a:rPr dirty="0"/>
              <a:t>off</a:t>
            </a:r>
            <a:r>
              <a:rPr dirty="0" spc="-20"/>
              <a:t> </a:t>
            </a:r>
            <a:r>
              <a:rPr dirty="0"/>
              <a:t>MACE</a:t>
            </a:r>
            <a:r>
              <a:rPr dirty="0" spc="-20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needed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confirm</a:t>
            </a:r>
            <a:r>
              <a:rPr dirty="0" spc="-20"/>
              <a:t> </a:t>
            </a:r>
            <a:r>
              <a:rPr dirty="0"/>
              <a:t>these</a:t>
            </a:r>
            <a:r>
              <a:rPr dirty="0" spc="-15"/>
              <a:t> </a:t>
            </a:r>
            <a:r>
              <a:rPr dirty="0" spc="-10"/>
              <a:t>findings.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31248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Summary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5251" y="982964"/>
            <a:ext cx="4035436" cy="15167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83638" y="2586227"/>
            <a:ext cx="1078230" cy="103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1D384C"/>
                </a:solidFill>
                <a:latin typeface="Calibri"/>
                <a:cs typeface="Calibri"/>
              </a:rPr>
              <a:t>TSC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20"/>
              </a:spcBef>
            </a:pP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Andrew</a:t>
            </a:r>
            <a:r>
              <a:rPr dirty="0" sz="1300" spc="-3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Wragg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Suzanne</a:t>
            </a: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Forbes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Paul</a:t>
            </a:r>
            <a:r>
              <a:rPr dirty="0" sz="1300" spc="-3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Wright</a:t>
            </a:r>
            <a:r>
              <a:rPr dirty="0" sz="1300" spc="50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Ray</a:t>
            </a:r>
            <a:r>
              <a:rPr dirty="0" sz="1300" spc="-3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Amersey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07638" y="2586227"/>
            <a:ext cx="1148715" cy="1226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1D384C"/>
                </a:solidFill>
                <a:latin typeface="Calibri"/>
                <a:cs typeface="Calibri"/>
              </a:rPr>
              <a:t>DSMC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Rob</a:t>
            </a:r>
            <a:r>
              <a:rPr dirty="0" sz="13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Bell</a:t>
            </a:r>
            <a:endParaRPr sz="1300">
              <a:latin typeface="Calibri"/>
              <a:cs typeface="Calibri"/>
            </a:endParaRPr>
          </a:p>
          <a:p>
            <a:pPr marL="12700" marR="50800">
              <a:lnSpc>
                <a:spcPct val="99200"/>
              </a:lnSpc>
              <a:spcBef>
                <a:spcPts val="60"/>
              </a:spcBef>
            </a:pP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Sotiris</a:t>
            </a:r>
            <a:r>
              <a:rPr dirty="0" sz="1300" spc="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Antoniou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Alex</a:t>
            </a:r>
            <a:r>
              <a:rPr dirty="0" sz="1300" spc="-3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Sirker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Rhian</a:t>
            </a:r>
            <a:r>
              <a:rPr dirty="0" sz="13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Gabe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90"/>
              </a:lnSpc>
            </a:pP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Oliver</a:t>
            </a:r>
            <a:r>
              <a:rPr dirty="0" sz="13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Guttmann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57853" y="2586227"/>
            <a:ext cx="1391920" cy="1226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400" b="1">
                <a:solidFill>
                  <a:srgbClr val="1D384C"/>
                </a:solidFill>
                <a:latin typeface="Calibri"/>
                <a:cs typeface="Calibri"/>
              </a:rPr>
              <a:t>Barts</a:t>
            </a:r>
            <a:r>
              <a:rPr dirty="0" sz="1400" spc="-15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D384C"/>
                </a:solidFill>
                <a:latin typeface="Calibri"/>
                <a:cs typeface="Calibri"/>
              </a:rPr>
              <a:t>Heart</a:t>
            </a:r>
            <a:r>
              <a:rPr dirty="0" sz="1400" spc="-10" b="1">
                <a:solidFill>
                  <a:srgbClr val="1D384C"/>
                </a:solidFill>
                <a:latin typeface="Calibri"/>
                <a:cs typeface="Calibri"/>
              </a:rPr>
              <a:t> Centre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Matthew</a:t>
            </a:r>
            <a:r>
              <a:rPr dirty="0" sz="1300" spc="-3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Kelham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Krishnaraj</a:t>
            </a:r>
            <a:r>
              <a:rPr dirty="0" sz="1300" spc="-6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Rathod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Nasim</a:t>
            </a:r>
            <a:r>
              <a:rPr dirty="0" sz="13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Forooghi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Susana</a:t>
            </a:r>
            <a:r>
              <a:rPr dirty="0" sz="1300" spc="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Palma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Andreas</a:t>
            </a:r>
            <a:r>
              <a:rPr dirty="0" sz="13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Baumbach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13825" y="2586227"/>
            <a:ext cx="1411605" cy="18243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443230">
              <a:lnSpc>
                <a:spcPct val="100800"/>
              </a:lnSpc>
              <a:spcBef>
                <a:spcPts val="85"/>
              </a:spcBef>
            </a:pPr>
            <a:r>
              <a:rPr dirty="0" sz="1400" b="1">
                <a:solidFill>
                  <a:srgbClr val="1D384C"/>
                </a:solidFill>
                <a:latin typeface="Calibri"/>
                <a:cs typeface="Calibri"/>
              </a:rPr>
              <a:t>Barts</a:t>
            </a:r>
            <a:r>
              <a:rPr dirty="0" sz="1400" spc="-10" b="1">
                <a:solidFill>
                  <a:srgbClr val="1D384C"/>
                </a:solidFill>
                <a:latin typeface="Calibri"/>
                <a:cs typeface="Calibri"/>
              </a:rPr>
              <a:t> CVCTU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Anna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Learoyd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Kamran</a:t>
            </a:r>
            <a:r>
              <a:rPr dirty="0" sz="1300" spc="-5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Khan Tom</a:t>
            </a:r>
            <a:r>
              <a:rPr dirty="0" sz="1300" spc="-5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Godec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Jessica</a:t>
            </a:r>
            <a:r>
              <a:rPr dirty="0" sz="13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Adams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90"/>
              </a:lnSpc>
            </a:pP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Victoria</a:t>
            </a:r>
            <a:r>
              <a:rPr dirty="0" sz="13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Hammond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99200"/>
              </a:lnSpc>
              <a:spcBef>
                <a:spcPts val="60"/>
              </a:spcBef>
            </a:pP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Marian</a:t>
            </a:r>
            <a:r>
              <a:rPr dirty="0" sz="1300" spc="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Benford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Shahana</a:t>
            </a:r>
            <a:r>
              <a:rPr dirty="0" sz="1300" spc="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Chowdhury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Simon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Menezes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852" rIns="0" bIns="0" rtlCol="0" vert="horz">
            <a:spAutoFit/>
          </a:bodyPr>
          <a:lstStyle/>
          <a:p>
            <a:pPr marL="239966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7" y="987574"/>
            <a:ext cx="4570603" cy="151216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89810" y="2586227"/>
            <a:ext cx="1304290" cy="1226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400" b="1">
                <a:solidFill>
                  <a:srgbClr val="1D384C"/>
                </a:solidFill>
                <a:latin typeface="Calibri"/>
                <a:cs typeface="Calibri"/>
              </a:rPr>
              <a:t>Study</a:t>
            </a:r>
            <a:r>
              <a:rPr dirty="0" sz="1400" spc="-15" b="1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1D384C"/>
                </a:solidFill>
                <a:latin typeface="Calibri"/>
                <a:cs typeface="Calibri"/>
              </a:rPr>
              <a:t>Team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Amrita</a:t>
            </a:r>
            <a:r>
              <a:rPr dirty="0" sz="13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Ahluwalia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Anthony</a:t>
            </a:r>
            <a:r>
              <a:rPr dirty="0" sz="1300" spc="-3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Mathur Anne-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Marie</a:t>
            </a:r>
            <a:r>
              <a:rPr dirty="0" sz="1300" spc="4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Beirne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Mervyn </a:t>
            </a:r>
            <a:r>
              <a:rPr dirty="0" sz="1300" spc="-10">
                <a:solidFill>
                  <a:srgbClr val="1D384C"/>
                </a:solidFill>
                <a:latin typeface="Calibri"/>
                <a:cs typeface="Calibri"/>
              </a:rPr>
              <a:t>Andiapen </a:t>
            </a:r>
            <a:r>
              <a:rPr dirty="0" sz="1300">
                <a:solidFill>
                  <a:srgbClr val="1D384C"/>
                </a:solidFill>
                <a:latin typeface="Calibri"/>
                <a:cs typeface="Calibri"/>
              </a:rPr>
              <a:t>Lucinda</a:t>
            </a:r>
            <a:r>
              <a:rPr dirty="0" sz="1300" spc="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Calibri"/>
                <a:cs typeface="Calibri"/>
              </a:rPr>
              <a:t>Wynne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4556759"/>
            <a:ext cx="1319784" cy="54254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9455" y="4437888"/>
            <a:ext cx="987551" cy="66141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0408" y="4529327"/>
            <a:ext cx="1353312" cy="51511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708" rIns="0" bIns="0" rtlCol="0" vert="horz">
            <a:spAutoFit/>
          </a:bodyPr>
          <a:lstStyle/>
          <a:p>
            <a:pPr marL="1599565">
              <a:lnSpc>
                <a:spcPct val="100000"/>
              </a:lnSpc>
              <a:spcBef>
                <a:spcPts val="100"/>
              </a:spcBef>
            </a:pPr>
            <a:r>
              <a:rPr dirty="0"/>
              <a:t>Contrast</a:t>
            </a:r>
            <a:r>
              <a:rPr dirty="0" spc="-25"/>
              <a:t> </a:t>
            </a:r>
            <a:r>
              <a:rPr dirty="0"/>
              <a:t>Induced</a:t>
            </a:r>
            <a:r>
              <a:rPr dirty="0" spc="-15"/>
              <a:t> </a:t>
            </a:r>
            <a:r>
              <a:rPr dirty="0" spc="-10"/>
              <a:t>Nephropathy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70051" y="1047627"/>
            <a:ext cx="8036559" cy="3446145"/>
            <a:chOff x="370051" y="1047627"/>
            <a:chExt cx="8036559" cy="3446145"/>
          </a:xfrm>
        </p:grpSpPr>
        <p:sp>
          <p:nvSpPr>
            <p:cNvPr id="4" name="object 4" descr=""/>
            <p:cNvSpPr/>
            <p:nvPr/>
          </p:nvSpPr>
          <p:spPr>
            <a:xfrm>
              <a:off x="382751" y="1060327"/>
              <a:ext cx="723900" cy="3420745"/>
            </a:xfrm>
            <a:custGeom>
              <a:avLst/>
              <a:gdLst/>
              <a:ahLst/>
              <a:cxnLst/>
              <a:rect l="l" t="t" r="r" b="b"/>
              <a:pathLst>
                <a:path w="723900" h="3420745">
                  <a:moveTo>
                    <a:pt x="15288" y="0"/>
                  </a:moveTo>
                  <a:lnTo>
                    <a:pt x="49014" y="34391"/>
                  </a:lnTo>
                  <a:lnTo>
                    <a:pt x="81918" y="69281"/>
                  </a:lnTo>
                  <a:lnTo>
                    <a:pt x="113999" y="104657"/>
                  </a:lnTo>
                  <a:lnTo>
                    <a:pt x="145258" y="140508"/>
                  </a:lnTo>
                  <a:lnTo>
                    <a:pt x="175694" y="176821"/>
                  </a:lnTo>
                  <a:lnTo>
                    <a:pt x="205308" y="213583"/>
                  </a:lnTo>
                  <a:lnTo>
                    <a:pt x="234098" y="250782"/>
                  </a:lnTo>
                  <a:lnTo>
                    <a:pt x="262067" y="288406"/>
                  </a:lnTo>
                  <a:lnTo>
                    <a:pt x="289212" y="326443"/>
                  </a:lnTo>
                  <a:lnTo>
                    <a:pt x="315536" y="364880"/>
                  </a:lnTo>
                  <a:lnTo>
                    <a:pt x="341036" y="403705"/>
                  </a:lnTo>
                  <a:lnTo>
                    <a:pt x="365714" y="442905"/>
                  </a:lnTo>
                  <a:lnTo>
                    <a:pt x="389569" y="482469"/>
                  </a:lnTo>
                  <a:lnTo>
                    <a:pt x="412602" y="522384"/>
                  </a:lnTo>
                  <a:lnTo>
                    <a:pt x="434812" y="562638"/>
                  </a:lnTo>
                  <a:lnTo>
                    <a:pt x="456200" y="603217"/>
                  </a:lnTo>
                  <a:lnTo>
                    <a:pt x="476765" y="644111"/>
                  </a:lnTo>
                  <a:lnTo>
                    <a:pt x="496507" y="685307"/>
                  </a:lnTo>
                  <a:lnTo>
                    <a:pt x="515427" y="726792"/>
                  </a:lnTo>
                  <a:lnTo>
                    <a:pt x="533524" y="768554"/>
                  </a:lnTo>
                  <a:lnTo>
                    <a:pt x="550798" y="810581"/>
                  </a:lnTo>
                  <a:lnTo>
                    <a:pt x="567250" y="852861"/>
                  </a:lnTo>
                  <a:lnTo>
                    <a:pt x="582880" y="895380"/>
                  </a:lnTo>
                  <a:lnTo>
                    <a:pt x="597687" y="938128"/>
                  </a:lnTo>
                  <a:lnTo>
                    <a:pt x="611671" y="981091"/>
                  </a:lnTo>
                  <a:lnTo>
                    <a:pt x="624832" y="1024257"/>
                  </a:lnTo>
                  <a:lnTo>
                    <a:pt x="637171" y="1067614"/>
                  </a:lnTo>
                  <a:lnTo>
                    <a:pt x="648688" y="1111149"/>
                  </a:lnTo>
                  <a:lnTo>
                    <a:pt x="659381" y="1154851"/>
                  </a:lnTo>
                  <a:lnTo>
                    <a:pt x="669253" y="1198707"/>
                  </a:lnTo>
                  <a:lnTo>
                    <a:pt x="678301" y="1242705"/>
                  </a:lnTo>
                  <a:lnTo>
                    <a:pt x="686527" y="1286831"/>
                  </a:lnTo>
                  <a:lnTo>
                    <a:pt x="693930" y="1331075"/>
                  </a:lnTo>
                  <a:lnTo>
                    <a:pt x="700511" y="1375423"/>
                  </a:lnTo>
                  <a:lnTo>
                    <a:pt x="706269" y="1419864"/>
                  </a:lnTo>
                  <a:lnTo>
                    <a:pt x="711205" y="1464385"/>
                  </a:lnTo>
                  <a:lnTo>
                    <a:pt x="715318" y="1508974"/>
                  </a:lnTo>
                  <a:lnTo>
                    <a:pt x="718608" y="1553618"/>
                  </a:lnTo>
                  <a:lnTo>
                    <a:pt x="721076" y="1598305"/>
                  </a:lnTo>
                  <a:lnTo>
                    <a:pt x="722721" y="1643023"/>
                  </a:lnTo>
                  <a:lnTo>
                    <a:pt x="723544" y="1687759"/>
                  </a:lnTo>
                  <a:lnTo>
                    <a:pt x="723544" y="1732502"/>
                  </a:lnTo>
                  <a:lnTo>
                    <a:pt x="722721" y="1777238"/>
                  </a:lnTo>
                  <a:lnTo>
                    <a:pt x="721076" y="1821956"/>
                  </a:lnTo>
                  <a:lnTo>
                    <a:pt x="718608" y="1866643"/>
                  </a:lnTo>
                  <a:lnTo>
                    <a:pt x="715318" y="1911287"/>
                  </a:lnTo>
                  <a:lnTo>
                    <a:pt x="711205" y="1955876"/>
                  </a:lnTo>
                  <a:lnTo>
                    <a:pt x="706269" y="2000397"/>
                  </a:lnTo>
                  <a:lnTo>
                    <a:pt x="700511" y="2044837"/>
                  </a:lnTo>
                  <a:lnTo>
                    <a:pt x="693930" y="2089186"/>
                  </a:lnTo>
                  <a:lnTo>
                    <a:pt x="686527" y="2133430"/>
                  </a:lnTo>
                  <a:lnTo>
                    <a:pt x="678301" y="2177556"/>
                  </a:lnTo>
                  <a:lnTo>
                    <a:pt x="669253" y="2221554"/>
                  </a:lnTo>
                  <a:lnTo>
                    <a:pt x="659381" y="2265410"/>
                  </a:lnTo>
                  <a:lnTo>
                    <a:pt x="648688" y="2309112"/>
                  </a:lnTo>
                  <a:lnTo>
                    <a:pt x="637171" y="2352647"/>
                  </a:lnTo>
                  <a:lnTo>
                    <a:pt x="624832" y="2396004"/>
                  </a:lnTo>
                  <a:lnTo>
                    <a:pt x="611671" y="2439170"/>
                  </a:lnTo>
                  <a:lnTo>
                    <a:pt x="597687" y="2482133"/>
                  </a:lnTo>
                  <a:lnTo>
                    <a:pt x="582880" y="2524881"/>
                  </a:lnTo>
                  <a:lnTo>
                    <a:pt x="567250" y="2567400"/>
                  </a:lnTo>
                  <a:lnTo>
                    <a:pt x="550798" y="2609680"/>
                  </a:lnTo>
                  <a:lnTo>
                    <a:pt x="533524" y="2651707"/>
                  </a:lnTo>
                  <a:lnTo>
                    <a:pt x="515427" y="2693469"/>
                  </a:lnTo>
                  <a:lnTo>
                    <a:pt x="496507" y="2734954"/>
                  </a:lnTo>
                  <a:lnTo>
                    <a:pt x="476765" y="2776149"/>
                  </a:lnTo>
                  <a:lnTo>
                    <a:pt x="456200" y="2817043"/>
                  </a:lnTo>
                  <a:lnTo>
                    <a:pt x="434812" y="2857623"/>
                  </a:lnTo>
                  <a:lnTo>
                    <a:pt x="412602" y="2897877"/>
                  </a:lnTo>
                  <a:lnTo>
                    <a:pt x="389569" y="2937792"/>
                  </a:lnTo>
                  <a:lnTo>
                    <a:pt x="365714" y="2977355"/>
                  </a:lnTo>
                  <a:lnTo>
                    <a:pt x="341036" y="3016556"/>
                  </a:lnTo>
                  <a:lnTo>
                    <a:pt x="315536" y="3055381"/>
                  </a:lnTo>
                  <a:lnTo>
                    <a:pt x="289212" y="3093818"/>
                  </a:lnTo>
                  <a:lnTo>
                    <a:pt x="262067" y="3131855"/>
                  </a:lnTo>
                  <a:lnTo>
                    <a:pt x="234098" y="3169479"/>
                  </a:lnTo>
                  <a:lnTo>
                    <a:pt x="205308" y="3206678"/>
                  </a:lnTo>
                  <a:lnTo>
                    <a:pt x="175694" y="3243440"/>
                  </a:lnTo>
                  <a:lnTo>
                    <a:pt x="145258" y="3279752"/>
                  </a:lnTo>
                  <a:lnTo>
                    <a:pt x="113999" y="3315603"/>
                  </a:lnTo>
                  <a:lnTo>
                    <a:pt x="81918" y="3350980"/>
                  </a:lnTo>
                  <a:lnTo>
                    <a:pt x="49014" y="3385870"/>
                  </a:lnTo>
                  <a:lnTo>
                    <a:pt x="15288" y="3420261"/>
                  </a:lnTo>
                  <a:lnTo>
                    <a:pt x="0" y="3404971"/>
                  </a:lnTo>
                  <a:lnTo>
                    <a:pt x="33827" y="3370468"/>
                  </a:lnTo>
                  <a:lnTo>
                    <a:pt x="66819" y="3335460"/>
                  </a:lnTo>
                  <a:lnTo>
                    <a:pt x="98977" y="3299957"/>
                  </a:lnTo>
                  <a:lnTo>
                    <a:pt x="130298" y="3263974"/>
                  </a:lnTo>
                  <a:lnTo>
                    <a:pt x="160785" y="3227522"/>
                  </a:lnTo>
                  <a:lnTo>
                    <a:pt x="190436" y="3190614"/>
                  </a:lnTo>
                  <a:lnTo>
                    <a:pt x="219252" y="3153264"/>
                  </a:lnTo>
                  <a:lnTo>
                    <a:pt x="247233" y="3115483"/>
                  </a:lnTo>
                  <a:lnTo>
                    <a:pt x="274379" y="3077284"/>
                  </a:lnTo>
                  <a:lnTo>
                    <a:pt x="300689" y="3038681"/>
                  </a:lnTo>
                  <a:lnTo>
                    <a:pt x="326164" y="2999685"/>
                  </a:lnTo>
                  <a:lnTo>
                    <a:pt x="350804" y="2960309"/>
                  </a:lnTo>
                  <a:lnTo>
                    <a:pt x="374609" y="2920566"/>
                  </a:lnTo>
                  <a:lnTo>
                    <a:pt x="397578" y="2880469"/>
                  </a:lnTo>
                  <a:lnTo>
                    <a:pt x="419712" y="2840030"/>
                  </a:lnTo>
                  <a:lnTo>
                    <a:pt x="441011" y="2799262"/>
                  </a:lnTo>
                  <a:lnTo>
                    <a:pt x="461475" y="2758177"/>
                  </a:lnTo>
                  <a:lnTo>
                    <a:pt x="481103" y="2716789"/>
                  </a:lnTo>
                  <a:lnTo>
                    <a:pt x="499896" y="2675110"/>
                  </a:lnTo>
                  <a:lnTo>
                    <a:pt x="517854" y="2633152"/>
                  </a:lnTo>
                  <a:lnTo>
                    <a:pt x="534977" y="2590928"/>
                  </a:lnTo>
                  <a:lnTo>
                    <a:pt x="551264" y="2548451"/>
                  </a:lnTo>
                  <a:lnTo>
                    <a:pt x="566716" y="2505734"/>
                  </a:lnTo>
                  <a:lnTo>
                    <a:pt x="581333" y="2462789"/>
                  </a:lnTo>
                  <a:lnTo>
                    <a:pt x="595115" y="2419628"/>
                  </a:lnTo>
                  <a:lnTo>
                    <a:pt x="608061" y="2376266"/>
                  </a:lnTo>
                  <a:lnTo>
                    <a:pt x="620172" y="2332713"/>
                  </a:lnTo>
                  <a:lnTo>
                    <a:pt x="631448" y="2288983"/>
                  </a:lnTo>
                  <a:lnTo>
                    <a:pt x="641889" y="2245088"/>
                  </a:lnTo>
                  <a:lnTo>
                    <a:pt x="651494" y="2201042"/>
                  </a:lnTo>
                  <a:lnTo>
                    <a:pt x="660264" y="2156857"/>
                  </a:lnTo>
                  <a:lnTo>
                    <a:pt x="668199" y="2112544"/>
                  </a:lnTo>
                  <a:lnTo>
                    <a:pt x="675299" y="2068118"/>
                  </a:lnTo>
                  <a:lnTo>
                    <a:pt x="681563" y="2023591"/>
                  </a:lnTo>
                  <a:lnTo>
                    <a:pt x="686992" y="1978975"/>
                  </a:lnTo>
                  <a:lnTo>
                    <a:pt x="691586" y="1934283"/>
                  </a:lnTo>
                  <a:lnTo>
                    <a:pt x="695345" y="1889528"/>
                  </a:lnTo>
                  <a:lnTo>
                    <a:pt x="698268" y="1844722"/>
                  </a:lnTo>
                  <a:lnTo>
                    <a:pt x="700356" y="1799878"/>
                  </a:lnTo>
                  <a:lnTo>
                    <a:pt x="701609" y="1755009"/>
                  </a:lnTo>
                  <a:lnTo>
                    <a:pt x="702027" y="1710128"/>
                  </a:lnTo>
                  <a:lnTo>
                    <a:pt x="701609" y="1665246"/>
                  </a:lnTo>
                  <a:lnTo>
                    <a:pt x="700356" y="1620377"/>
                  </a:lnTo>
                  <a:lnTo>
                    <a:pt x="698268" y="1575533"/>
                  </a:lnTo>
                  <a:lnTo>
                    <a:pt x="695345" y="1530727"/>
                  </a:lnTo>
                  <a:lnTo>
                    <a:pt x="691586" y="1485972"/>
                  </a:lnTo>
                  <a:lnTo>
                    <a:pt x="686992" y="1441280"/>
                  </a:lnTo>
                  <a:lnTo>
                    <a:pt x="681563" y="1396664"/>
                  </a:lnTo>
                  <a:lnTo>
                    <a:pt x="675299" y="1352137"/>
                  </a:lnTo>
                  <a:lnTo>
                    <a:pt x="668199" y="1307711"/>
                  </a:lnTo>
                  <a:lnTo>
                    <a:pt x="660264" y="1263399"/>
                  </a:lnTo>
                  <a:lnTo>
                    <a:pt x="651494" y="1219213"/>
                  </a:lnTo>
                  <a:lnTo>
                    <a:pt x="641889" y="1175167"/>
                  </a:lnTo>
                  <a:lnTo>
                    <a:pt x="631448" y="1131272"/>
                  </a:lnTo>
                  <a:lnTo>
                    <a:pt x="620172" y="1087542"/>
                  </a:lnTo>
                  <a:lnTo>
                    <a:pt x="608061" y="1043990"/>
                  </a:lnTo>
                  <a:lnTo>
                    <a:pt x="595115" y="1000627"/>
                  </a:lnTo>
                  <a:lnTo>
                    <a:pt x="581333" y="957466"/>
                  </a:lnTo>
                  <a:lnTo>
                    <a:pt x="566716" y="914521"/>
                  </a:lnTo>
                  <a:lnTo>
                    <a:pt x="551264" y="871804"/>
                  </a:lnTo>
                  <a:lnTo>
                    <a:pt x="534977" y="829327"/>
                  </a:lnTo>
                  <a:lnTo>
                    <a:pt x="517854" y="787103"/>
                  </a:lnTo>
                  <a:lnTo>
                    <a:pt x="499896" y="745146"/>
                  </a:lnTo>
                  <a:lnTo>
                    <a:pt x="481103" y="703466"/>
                  </a:lnTo>
                  <a:lnTo>
                    <a:pt x="461475" y="662078"/>
                  </a:lnTo>
                  <a:lnTo>
                    <a:pt x="441011" y="620993"/>
                  </a:lnTo>
                  <a:lnTo>
                    <a:pt x="419712" y="580225"/>
                  </a:lnTo>
                  <a:lnTo>
                    <a:pt x="397578" y="539786"/>
                  </a:lnTo>
                  <a:lnTo>
                    <a:pt x="374609" y="499689"/>
                  </a:lnTo>
                  <a:lnTo>
                    <a:pt x="350804" y="459946"/>
                  </a:lnTo>
                  <a:lnTo>
                    <a:pt x="326164" y="420571"/>
                  </a:lnTo>
                  <a:lnTo>
                    <a:pt x="300689" y="381575"/>
                  </a:lnTo>
                  <a:lnTo>
                    <a:pt x="274379" y="342971"/>
                  </a:lnTo>
                  <a:lnTo>
                    <a:pt x="247233" y="304772"/>
                  </a:lnTo>
                  <a:lnTo>
                    <a:pt x="219252" y="266992"/>
                  </a:lnTo>
                  <a:lnTo>
                    <a:pt x="190436" y="229641"/>
                  </a:lnTo>
                  <a:lnTo>
                    <a:pt x="160785" y="192733"/>
                  </a:lnTo>
                  <a:lnTo>
                    <a:pt x="130298" y="156282"/>
                  </a:lnTo>
                  <a:lnTo>
                    <a:pt x="98977" y="120298"/>
                  </a:lnTo>
                  <a:lnTo>
                    <a:pt x="66819" y="84796"/>
                  </a:lnTo>
                  <a:lnTo>
                    <a:pt x="33827" y="49787"/>
                  </a:lnTo>
                  <a:lnTo>
                    <a:pt x="0" y="15284"/>
                  </a:lnTo>
                  <a:lnTo>
                    <a:pt x="15288" y="0"/>
                  </a:lnTo>
                  <a:close/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2" y="1301495"/>
              <a:ext cx="7632192" cy="8260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452" y="1479838"/>
              <a:ext cx="468621" cy="42668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94452" y="1479838"/>
              <a:ext cx="468630" cy="426720"/>
            </a:xfrm>
            <a:custGeom>
              <a:avLst/>
              <a:gdLst/>
              <a:ahLst/>
              <a:cxnLst/>
              <a:rect l="l" t="t" r="r" b="b"/>
              <a:pathLst>
                <a:path w="468630" h="426719">
                  <a:moveTo>
                    <a:pt x="0" y="213344"/>
                  </a:moveTo>
                  <a:lnTo>
                    <a:pt x="4760" y="170348"/>
                  </a:lnTo>
                  <a:lnTo>
                    <a:pt x="18413" y="130301"/>
                  </a:lnTo>
                  <a:lnTo>
                    <a:pt x="40016" y="94061"/>
                  </a:lnTo>
                  <a:lnTo>
                    <a:pt x="68628" y="62487"/>
                  </a:lnTo>
                  <a:lnTo>
                    <a:pt x="103305" y="36435"/>
                  </a:lnTo>
                  <a:lnTo>
                    <a:pt x="143106" y="16765"/>
                  </a:lnTo>
                  <a:lnTo>
                    <a:pt x="187089" y="4334"/>
                  </a:lnTo>
                  <a:lnTo>
                    <a:pt x="234311" y="0"/>
                  </a:lnTo>
                  <a:lnTo>
                    <a:pt x="281532" y="4334"/>
                  </a:lnTo>
                  <a:lnTo>
                    <a:pt x="325515" y="16765"/>
                  </a:lnTo>
                  <a:lnTo>
                    <a:pt x="365316" y="36435"/>
                  </a:lnTo>
                  <a:lnTo>
                    <a:pt x="399993" y="62487"/>
                  </a:lnTo>
                  <a:lnTo>
                    <a:pt x="428605" y="94061"/>
                  </a:lnTo>
                  <a:lnTo>
                    <a:pt x="450208" y="130301"/>
                  </a:lnTo>
                  <a:lnTo>
                    <a:pt x="463861" y="170348"/>
                  </a:lnTo>
                  <a:lnTo>
                    <a:pt x="468622" y="213344"/>
                  </a:lnTo>
                  <a:lnTo>
                    <a:pt x="463861" y="256340"/>
                  </a:lnTo>
                  <a:lnTo>
                    <a:pt x="450208" y="296387"/>
                  </a:lnTo>
                  <a:lnTo>
                    <a:pt x="428605" y="332627"/>
                  </a:lnTo>
                  <a:lnTo>
                    <a:pt x="399993" y="364201"/>
                  </a:lnTo>
                  <a:lnTo>
                    <a:pt x="365316" y="390253"/>
                  </a:lnTo>
                  <a:lnTo>
                    <a:pt x="325515" y="409923"/>
                  </a:lnTo>
                  <a:lnTo>
                    <a:pt x="281532" y="422354"/>
                  </a:lnTo>
                  <a:lnTo>
                    <a:pt x="234311" y="426689"/>
                  </a:lnTo>
                  <a:lnTo>
                    <a:pt x="187089" y="422354"/>
                  </a:lnTo>
                  <a:lnTo>
                    <a:pt x="143106" y="409923"/>
                  </a:lnTo>
                  <a:lnTo>
                    <a:pt x="103305" y="390253"/>
                  </a:lnTo>
                  <a:lnTo>
                    <a:pt x="68628" y="364201"/>
                  </a:lnTo>
                  <a:lnTo>
                    <a:pt x="40016" y="332627"/>
                  </a:lnTo>
                  <a:lnTo>
                    <a:pt x="18413" y="296387"/>
                  </a:lnTo>
                  <a:lnTo>
                    <a:pt x="4760" y="256340"/>
                  </a:lnTo>
                  <a:lnTo>
                    <a:pt x="0" y="213344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20" y="2377439"/>
              <a:ext cx="7370064" cy="82600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386121" y="1417828"/>
            <a:ext cx="6811009" cy="15773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dirty="0" sz="1600">
                <a:latin typeface="Calibri"/>
                <a:cs typeface="Calibri"/>
              </a:rPr>
              <a:t>CIN,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contrast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associated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acute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kidney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injury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(CA-</a:t>
            </a:r>
            <a:r>
              <a:rPr dirty="0" sz="1600">
                <a:latin typeface="Calibri"/>
                <a:cs typeface="Calibri"/>
              </a:rPr>
              <a:t>AKI),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defined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deterioration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kidney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function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after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contrast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exposure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Calibri"/>
              <a:cs typeface="Calibri"/>
            </a:endParaRPr>
          </a:p>
          <a:p>
            <a:pPr marL="273685" marR="120650">
              <a:lnSpc>
                <a:spcPts val="1800"/>
              </a:lnSpc>
            </a:pPr>
            <a:r>
              <a:rPr dirty="0" sz="1600">
                <a:latin typeface="Calibri"/>
                <a:cs typeface="Calibri"/>
              </a:rPr>
              <a:t>Higher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risk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post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angiography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older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and/or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those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heart </a:t>
            </a:r>
            <a:r>
              <a:rPr dirty="0" sz="1600">
                <a:latin typeface="Calibri"/>
                <a:cs typeface="Calibri"/>
              </a:rPr>
              <a:t>failure,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chronic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kidney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disease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diabetes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22960" y="2552348"/>
            <a:ext cx="7632700" cy="1767205"/>
            <a:chOff x="822960" y="2552348"/>
            <a:chExt cx="7632700" cy="176720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512" y="2557110"/>
              <a:ext cx="468621" cy="42668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55512" y="2557110"/>
              <a:ext cx="468630" cy="426720"/>
            </a:xfrm>
            <a:custGeom>
              <a:avLst/>
              <a:gdLst/>
              <a:ahLst/>
              <a:cxnLst/>
              <a:rect l="l" t="t" r="r" b="b"/>
              <a:pathLst>
                <a:path w="468630" h="426719">
                  <a:moveTo>
                    <a:pt x="0" y="213344"/>
                  </a:moveTo>
                  <a:lnTo>
                    <a:pt x="4760" y="170348"/>
                  </a:lnTo>
                  <a:lnTo>
                    <a:pt x="18413" y="130301"/>
                  </a:lnTo>
                  <a:lnTo>
                    <a:pt x="40016" y="94061"/>
                  </a:lnTo>
                  <a:lnTo>
                    <a:pt x="68628" y="62487"/>
                  </a:lnTo>
                  <a:lnTo>
                    <a:pt x="103305" y="36435"/>
                  </a:lnTo>
                  <a:lnTo>
                    <a:pt x="143106" y="16765"/>
                  </a:lnTo>
                  <a:lnTo>
                    <a:pt x="187089" y="4334"/>
                  </a:lnTo>
                  <a:lnTo>
                    <a:pt x="234311" y="0"/>
                  </a:lnTo>
                  <a:lnTo>
                    <a:pt x="281532" y="4334"/>
                  </a:lnTo>
                  <a:lnTo>
                    <a:pt x="325515" y="16765"/>
                  </a:lnTo>
                  <a:lnTo>
                    <a:pt x="365316" y="36435"/>
                  </a:lnTo>
                  <a:lnTo>
                    <a:pt x="399993" y="62487"/>
                  </a:lnTo>
                  <a:lnTo>
                    <a:pt x="428605" y="94061"/>
                  </a:lnTo>
                  <a:lnTo>
                    <a:pt x="450208" y="130301"/>
                  </a:lnTo>
                  <a:lnTo>
                    <a:pt x="463861" y="170348"/>
                  </a:lnTo>
                  <a:lnTo>
                    <a:pt x="468622" y="213344"/>
                  </a:lnTo>
                  <a:lnTo>
                    <a:pt x="463861" y="256340"/>
                  </a:lnTo>
                  <a:lnTo>
                    <a:pt x="450208" y="296387"/>
                  </a:lnTo>
                  <a:lnTo>
                    <a:pt x="428605" y="332627"/>
                  </a:lnTo>
                  <a:lnTo>
                    <a:pt x="399993" y="364201"/>
                  </a:lnTo>
                  <a:lnTo>
                    <a:pt x="365316" y="390253"/>
                  </a:lnTo>
                  <a:lnTo>
                    <a:pt x="325515" y="409923"/>
                  </a:lnTo>
                  <a:lnTo>
                    <a:pt x="281532" y="422354"/>
                  </a:lnTo>
                  <a:lnTo>
                    <a:pt x="234311" y="426689"/>
                  </a:lnTo>
                  <a:lnTo>
                    <a:pt x="187089" y="422354"/>
                  </a:lnTo>
                  <a:lnTo>
                    <a:pt x="143106" y="409923"/>
                  </a:lnTo>
                  <a:lnTo>
                    <a:pt x="103305" y="390253"/>
                  </a:lnTo>
                  <a:lnTo>
                    <a:pt x="68628" y="364201"/>
                  </a:lnTo>
                  <a:lnTo>
                    <a:pt x="40016" y="332627"/>
                  </a:lnTo>
                  <a:lnTo>
                    <a:pt x="18413" y="296387"/>
                  </a:lnTo>
                  <a:lnTo>
                    <a:pt x="4760" y="256340"/>
                  </a:lnTo>
                  <a:lnTo>
                    <a:pt x="0" y="213344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" y="3493007"/>
              <a:ext cx="7632192" cy="82600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433836" y="3612388"/>
            <a:ext cx="6794500" cy="4978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dirty="0" sz="1600">
                <a:latin typeface="Calibri"/>
                <a:cs typeface="Calibri"/>
              </a:rPr>
              <a:t>Significant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clinical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consequences: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longer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hospital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stays,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increased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risk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renal </a:t>
            </a:r>
            <a:r>
              <a:rPr dirty="0" sz="1600">
                <a:latin typeface="Calibri"/>
                <a:cs typeface="Calibri"/>
              </a:rPr>
              <a:t>replacement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therapy,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recurrent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revascularisation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procedures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higher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mortality.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89690" y="3629620"/>
            <a:ext cx="478155" cy="436245"/>
            <a:chOff x="589690" y="3629620"/>
            <a:chExt cx="478155" cy="436245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452" y="3634383"/>
              <a:ext cx="468621" cy="38402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89461" y="4018403"/>
              <a:ext cx="278765" cy="43180"/>
            </a:xfrm>
            <a:custGeom>
              <a:avLst/>
              <a:gdLst/>
              <a:ahLst/>
              <a:cxnLst/>
              <a:rect l="l" t="t" r="r" b="b"/>
              <a:pathLst>
                <a:path w="278765" h="43179">
                  <a:moveTo>
                    <a:pt x="278604" y="0"/>
                  </a:moveTo>
                  <a:lnTo>
                    <a:pt x="0" y="0"/>
                  </a:lnTo>
                  <a:lnTo>
                    <a:pt x="8296" y="6232"/>
                  </a:lnTo>
                  <a:lnTo>
                    <a:pt x="48097" y="25903"/>
                  </a:lnTo>
                  <a:lnTo>
                    <a:pt x="92080" y="38334"/>
                  </a:lnTo>
                  <a:lnTo>
                    <a:pt x="139302" y="42668"/>
                  </a:lnTo>
                  <a:lnTo>
                    <a:pt x="186524" y="38334"/>
                  </a:lnTo>
                  <a:lnTo>
                    <a:pt x="230506" y="25903"/>
                  </a:lnTo>
                  <a:lnTo>
                    <a:pt x="270307" y="6232"/>
                  </a:lnTo>
                  <a:lnTo>
                    <a:pt x="27860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94452" y="3634383"/>
              <a:ext cx="468630" cy="426720"/>
            </a:xfrm>
            <a:custGeom>
              <a:avLst/>
              <a:gdLst/>
              <a:ahLst/>
              <a:cxnLst/>
              <a:rect l="l" t="t" r="r" b="b"/>
              <a:pathLst>
                <a:path w="468630" h="426720">
                  <a:moveTo>
                    <a:pt x="0" y="213344"/>
                  </a:moveTo>
                  <a:lnTo>
                    <a:pt x="4760" y="170348"/>
                  </a:lnTo>
                  <a:lnTo>
                    <a:pt x="18413" y="130301"/>
                  </a:lnTo>
                  <a:lnTo>
                    <a:pt x="40016" y="94061"/>
                  </a:lnTo>
                  <a:lnTo>
                    <a:pt x="68628" y="62487"/>
                  </a:lnTo>
                  <a:lnTo>
                    <a:pt x="103305" y="36435"/>
                  </a:lnTo>
                  <a:lnTo>
                    <a:pt x="143106" y="16765"/>
                  </a:lnTo>
                  <a:lnTo>
                    <a:pt x="187089" y="4334"/>
                  </a:lnTo>
                  <a:lnTo>
                    <a:pt x="234311" y="0"/>
                  </a:lnTo>
                  <a:lnTo>
                    <a:pt x="281532" y="4334"/>
                  </a:lnTo>
                  <a:lnTo>
                    <a:pt x="325515" y="16765"/>
                  </a:lnTo>
                  <a:lnTo>
                    <a:pt x="365316" y="36435"/>
                  </a:lnTo>
                  <a:lnTo>
                    <a:pt x="399993" y="62487"/>
                  </a:lnTo>
                  <a:lnTo>
                    <a:pt x="428605" y="94061"/>
                  </a:lnTo>
                  <a:lnTo>
                    <a:pt x="450208" y="130301"/>
                  </a:lnTo>
                  <a:lnTo>
                    <a:pt x="463861" y="170348"/>
                  </a:lnTo>
                  <a:lnTo>
                    <a:pt x="468622" y="213344"/>
                  </a:lnTo>
                  <a:lnTo>
                    <a:pt x="463861" y="256340"/>
                  </a:lnTo>
                  <a:lnTo>
                    <a:pt x="450208" y="296387"/>
                  </a:lnTo>
                  <a:lnTo>
                    <a:pt x="428605" y="332627"/>
                  </a:lnTo>
                  <a:lnTo>
                    <a:pt x="399993" y="364201"/>
                  </a:lnTo>
                  <a:lnTo>
                    <a:pt x="365316" y="390253"/>
                  </a:lnTo>
                  <a:lnTo>
                    <a:pt x="325515" y="409923"/>
                  </a:lnTo>
                  <a:lnTo>
                    <a:pt x="281532" y="422354"/>
                  </a:lnTo>
                  <a:lnTo>
                    <a:pt x="234311" y="426689"/>
                  </a:lnTo>
                  <a:lnTo>
                    <a:pt x="187089" y="422354"/>
                  </a:lnTo>
                  <a:lnTo>
                    <a:pt x="143106" y="409923"/>
                  </a:lnTo>
                  <a:lnTo>
                    <a:pt x="103305" y="390253"/>
                  </a:lnTo>
                  <a:lnTo>
                    <a:pt x="68628" y="364201"/>
                  </a:lnTo>
                  <a:lnTo>
                    <a:pt x="40016" y="332627"/>
                  </a:lnTo>
                  <a:lnTo>
                    <a:pt x="18413" y="296387"/>
                  </a:lnTo>
                  <a:lnTo>
                    <a:pt x="4760" y="256340"/>
                  </a:lnTo>
                  <a:lnTo>
                    <a:pt x="0" y="213344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054095" y="1392936"/>
            <a:ext cx="2889885" cy="2886710"/>
            <a:chOff x="3054095" y="1392936"/>
            <a:chExt cx="2889885" cy="288671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1" y="1392936"/>
              <a:ext cx="1304544" cy="8564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4095" y="2090927"/>
              <a:ext cx="393192" cy="1490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3071" y="3425951"/>
              <a:ext cx="1304544" cy="85343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0079" y="3425951"/>
              <a:ext cx="1304544" cy="8534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0407" y="2090927"/>
              <a:ext cx="393191" cy="14904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0079" y="1392936"/>
              <a:ext cx="1304544" cy="8564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4783" y="2468880"/>
              <a:ext cx="2548127" cy="7620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690413" y="2584195"/>
            <a:ext cx="1616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Mechanisms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514344" y="1100327"/>
            <a:ext cx="3152140" cy="1426845"/>
            <a:chOff x="3514344" y="1100327"/>
            <a:chExt cx="3152140" cy="1426845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4344" y="1100327"/>
              <a:ext cx="1969007" cy="7437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3919" y="1783079"/>
              <a:ext cx="1972055" cy="74371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150394" y="1897379"/>
            <a:ext cx="1059180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313690" marR="5080" indent="-301625">
              <a:lnSpc>
                <a:spcPts val="1510"/>
              </a:lnSpc>
              <a:spcBef>
                <a:spcPts val="29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Microvascular Injury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514344" y="3148583"/>
            <a:ext cx="3152140" cy="1423670"/>
            <a:chOff x="3514344" y="3148583"/>
            <a:chExt cx="3152140" cy="142367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3919" y="3148583"/>
              <a:ext cx="1972055" cy="7437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4344" y="3831335"/>
              <a:ext cx="1969007" cy="74066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899771" y="4043172"/>
            <a:ext cx="11982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ROS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Generation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31720" y="3148583"/>
            <a:ext cx="1969008" cy="743712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822757" y="3360420"/>
            <a:ext cx="34817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5995" algn="l"/>
              </a:tabLst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Embolisation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Vasoconstriction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31720" y="1783079"/>
            <a:ext cx="1969008" cy="743712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3020782" y="1897379"/>
            <a:ext cx="593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Platelet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28580" y="2089404"/>
            <a:ext cx="777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Activation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7056" y="137160"/>
            <a:ext cx="9010015" cy="802005"/>
            <a:chOff x="67056" y="137160"/>
            <a:chExt cx="9010015" cy="802005"/>
          </a:xfrm>
        </p:grpSpPr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68896" y="274320"/>
              <a:ext cx="1755648" cy="48767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2740" y="237641"/>
              <a:ext cx="1120750" cy="48386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056" y="137160"/>
              <a:ext cx="9009888" cy="801624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6206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Pathophysiology</a:t>
            </a:r>
          </a:p>
        </p:txBody>
      </p:sp>
      <p:pic>
        <p:nvPicPr>
          <p:cNvPr id="30" name="object 3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21407" y="969263"/>
            <a:ext cx="4666488" cy="3880104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3067338" y="1035811"/>
            <a:ext cx="27774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5493" sz="5400">
                <a:latin typeface="Calibri"/>
                <a:cs typeface="Calibri"/>
              </a:rPr>
              <a:t>↓ </a:t>
            </a:r>
            <a:r>
              <a:rPr dirty="0" baseline="-35493" sz="5400" spc="-7">
                <a:latin typeface="Calibri"/>
                <a:cs typeface="Calibri"/>
              </a:rPr>
              <a:t>N</a:t>
            </a:r>
            <a:r>
              <a:rPr dirty="0" baseline="-35493" sz="5400" spc="-300">
                <a:latin typeface="Calibri"/>
                <a:cs typeface="Calibri"/>
              </a:rPr>
              <a:t>i</a:t>
            </a:r>
            <a:r>
              <a:rPr dirty="0" sz="1400" spc="-18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-35493" sz="5400" spc="-1545">
                <a:latin typeface="Calibri"/>
                <a:cs typeface="Calibri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7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baseline="-35493" sz="5400" spc="-1635">
                <a:latin typeface="Calibri"/>
                <a:cs typeface="Calibri"/>
              </a:rPr>
              <a:t>r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109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baseline="-35493" sz="5400" spc="-7">
                <a:latin typeface="Calibri"/>
                <a:cs typeface="Calibri"/>
              </a:rPr>
              <a:t>i</a:t>
            </a:r>
            <a:r>
              <a:rPr dirty="0" baseline="-35493" sz="5400" spc="-1897">
                <a:latin typeface="Calibri"/>
                <a:cs typeface="Calibri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29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baseline="-35493" sz="5400" spc="-3240">
                <a:latin typeface="Calibri"/>
                <a:cs typeface="Calibri"/>
              </a:rPr>
              <a:t>O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35493" sz="5400" spc="-30">
                <a:latin typeface="Calibri"/>
                <a:cs typeface="Calibri"/>
              </a:rPr>
              <a:t>xide</a:t>
            </a:r>
            <a:endParaRPr baseline="-35493" sz="5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05805" y="1870964"/>
            <a:ext cx="901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latin typeface="Calibri"/>
                <a:cs typeface="Calibri"/>
              </a:rPr>
              <a:t>(NO)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407128" y="2962148"/>
            <a:ext cx="409765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Replace</a:t>
            </a:r>
            <a:r>
              <a:rPr dirty="0" sz="3600" spc="-5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“LOST”</a:t>
            </a:r>
            <a:r>
              <a:rPr dirty="0" sz="3600" spc="-50" b="1">
                <a:latin typeface="Calibri"/>
                <a:cs typeface="Calibri"/>
              </a:rPr>
              <a:t> </a:t>
            </a:r>
            <a:r>
              <a:rPr dirty="0" sz="3600" spc="-10" b="1">
                <a:latin typeface="Calibri"/>
                <a:cs typeface="Calibri"/>
              </a:rPr>
              <a:t>Nitric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90679" y="3519932"/>
            <a:ext cx="1130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Calibri"/>
                <a:cs typeface="Calibri"/>
              </a:rPr>
              <a:t>Oxide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3752" y="2087879"/>
            <a:ext cx="4822190" cy="1670685"/>
            <a:chOff x="1063752" y="2087879"/>
            <a:chExt cx="4822190" cy="1670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752" y="2087879"/>
              <a:ext cx="4821936" cy="10088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376" y="2749295"/>
              <a:ext cx="3264408" cy="10088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19" y="3032759"/>
              <a:ext cx="624839" cy="6979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0936" y="2791967"/>
              <a:ext cx="615696" cy="6979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4567" y="2749295"/>
              <a:ext cx="771143" cy="100888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308265" y="2099564"/>
            <a:ext cx="4149725" cy="134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8470" marR="30480" indent="-421005">
              <a:lnSpc>
                <a:spcPct val="120000"/>
              </a:lnSpc>
              <a:spcBef>
                <a:spcPts val="100"/>
              </a:spcBef>
            </a:pPr>
            <a:r>
              <a:rPr dirty="0" sz="3600" b="1">
                <a:latin typeface="Lucida Sans"/>
                <a:cs typeface="Lucida Sans"/>
              </a:rPr>
              <a:t>Dietary</a:t>
            </a:r>
            <a:r>
              <a:rPr dirty="0" sz="3600" spc="20" b="1">
                <a:latin typeface="Lucida Sans"/>
                <a:cs typeface="Lucida Sans"/>
              </a:rPr>
              <a:t> </a:t>
            </a:r>
            <a:r>
              <a:rPr dirty="0" sz="3600" spc="-10" b="1">
                <a:latin typeface="Lucida Sans"/>
                <a:cs typeface="Lucida Sans"/>
              </a:rPr>
              <a:t>Inorganic </a:t>
            </a:r>
            <a:r>
              <a:rPr dirty="0" sz="3600" b="1">
                <a:latin typeface="Lucida Sans"/>
                <a:cs typeface="Lucida Sans"/>
              </a:rPr>
              <a:t>Nitrate</a:t>
            </a:r>
            <a:r>
              <a:rPr dirty="0" sz="3600" spc="30" b="1">
                <a:latin typeface="Lucida Sans"/>
                <a:cs typeface="Lucida Sans"/>
              </a:rPr>
              <a:t> </a:t>
            </a:r>
            <a:r>
              <a:rPr dirty="0" sz="3600" spc="175" b="1">
                <a:latin typeface="Lucida Sans"/>
                <a:cs typeface="Lucida Sans"/>
              </a:rPr>
              <a:t>(NO</a:t>
            </a:r>
            <a:r>
              <a:rPr dirty="0" baseline="-18518" sz="3600" spc="262" b="1">
                <a:latin typeface="Lucida Sans"/>
                <a:cs typeface="Lucida Sans"/>
              </a:rPr>
              <a:t>3</a:t>
            </a:r>
            <a:r>
              <a:rPr dirty="0" baseline="25462" sz="3600" spc="262" b="1">
                <a:latin typeface="Lucida Sans"/>
                <a:cs typeface="Lucida Sans"/>
              </a:rPr>
              <a:t>-</a:t>
            </a:r>
            <a:r>
              <a:rPr dirty="0" sz="3600" b="1">
                <a:latin typeface="Lucida Sans"/>
                <a:cs typeface="Lucida Sans"/>
              </a:rPr>
              <a:t>)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10"/>
              <a:t>Solution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8102" y="1536412"/>
            <a:ext cx="3059172" cy="3028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1729739">
              <a:lnSpc>
                <a:spcPct val="100000"/>
              </a:lnSpc>
              <a:spcBef>
                <a:spcPts val="100"/>
              </a:spcBef>
            </a:pPr>
            <a:r>
              <a:rPr dirty="0"/>
              <a:t>Pathways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Benefits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 spc="-25"/>
              <a:t>NO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96169" y="990331"/>
            <a:ext cx="7072630" cy="3912870"/>
            <a:chOff x="1296169" y="990331"/>
            <a:chExt cx="7072630" cy="39128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169" y="990331"/>
              <a:ext cx="6602884" cy="36823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0164" y="4672723"/>
              <a:ext cx="1008112" cy="2304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474737" y="1625722"/>
            <a:ext cx="2498725" cy="2484120"/>
            <a:chOff x="5474737" y="1625722"/>
            <a:chExt cx="2498725" cy="2484120"/>
          </a:xfrm>
        </p:grpSpPr>
        <p:sp>
          <p:nvSpPr>
            <p:cNvPr id="4" name="object 4" descr=""/>
            <p:cNvSpPr/>
            <p:nvPr/>
          </p:nvSpPr>
          <p:spPr>
            <a:xfrm>
              <a:off x="5682720" y="2077021"/>
              <a:ext cx="833119" cy="1103630"/>
            </a:xfrm>
            <a:custGeom>
              <a:avLst/>
              <a:gdLst/>
              <a:ahLst/>
              <a:cxnLst/>
              <a:rect l="l" t="t" r="r" b="b"/>
              <a:pathLst>
                <a:path w="833120" h="1103630">
                  <a:moveTo>
                    <a:pt x="832730" y="0"/>
                  </a:moveTo>
                  <a:lnTo>
                    <a:pt x="0" y="0"/>
                  </a:lnTo>
                  <a:lnTo>
                    <a:pt x="0" y="1103353"/>
                  </a:lnTo>
                  <a:lnTo>
                    <a:pt x="832730" y="1103353"/>
                  </a:lnTo>
                  <a:lnTo>
                    <a:pt x="8327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82720" y="2077020"/>
              <a:ext cx="833119" cy="1103630"/>
            </a:xfrm>
            <a:custGeom>
              <a:avLst/>
              <a:gdLst/>
              <a:ahLst/>
              <a:cxnLst/>
              <a:rect l="l" t="t" r="r" b="b"/>
              <a:pathLst>
                <a:path w="833120" h="1103630">
                  <a:moveTo>
                    <a:pt x="0" y="0"/>
                  </a:moveTo>
                  <a:lnTo>
                    <a:pt x="832731" y="0"/>
                  </a:lnTo>
                  <a:lnTo>
                    <a:pt x="832731" y="1103353"/>
                  </a:lnTo>
                  <a:lnTo>
                    <a:pt x="0" y="1103353"/>
                  </a:lnTo>
                  <a:lnTo>
                    <a:pt x="0" y="0"/>
                  </a:lnTo>
                  <a:close/>
                </a:path>
              </a:pathLst>
            </a:custGeom>
            <a:ln w="14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90702" y="1630540"/>
              <a:ext cx="416559" cy="893444"/>
            </a:xfrm>
            <a:custGeom>
              <a:avLst/>
              <a:gdLst/>
              <a:ahLst/>
              <a:cxnLst/>
              <a:rect l="l" t="t" r="r" b="b"/>
              <a:pathLst>
                <a:path w="416560" h="893444">
                  <a:moveTo>
                    <a:pt x="207982" y="0"/>
                  </a:moveTo>
                  <a:lnTo>
                    <a:pt x="207982" y="446480"/>
                  </a:lnTo>
                </a:path>
                <a:path w="416560" h="893444">
                  <a:moveTo>
                    <a:pt x="0" y="0"/>
                  </a:moveTo>
                  <a:lnTo>
                    <a:pt x="415964" y="0"/>
                  </a:lnTo>
                </a:path>
                <a:path w="416560" h="893444">
                  <a:moveTo>
                    <a:pt x="207982" y="892961"/>
                  </a:moveTo>
                  <a:lnTo>
                    <a:pt x="207982" y="446480"/>
                  </a:lnTo>
                </a:path>
                <a:path w="416560" h="893444">
                  <a:moveTo>
                    <a:pt x="0" y="892961"/>
                  </a:moveTo>
                  <a:lnTo>
                    <a:pt x="415964" y="892961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474737" y="3177965"/>
              <a:ext cx="2498725" cy="5080"/>
            </a:xfrm>
            <a:custGeom>
              <a:avLst/>
              <a:gdLst/>
              <a:ahLst/>
              <a:cxnLst/>
              <a:rect l="l" t="t" r="r" b="b"/>
              <a:pathLst>
                <a:path w="2498725" h="5080">
                  <a:moveTo>
                    <a:pt x="0" y="4818"/>
                  </a:moveTo>
                  <a:lnTo>
                    <a:pt x="2498193" y="4818"/>
                  </a:lnTo>
                </a:path>
                <a:path w="2498725" h="5080">
                  <a:moveTo>
                    <a:pt x="0" y="0"/>
                  </a:moveTo>
                  <a:lnTo>
                    <a:pt x="2498193" y="0"/>
                  </a:lnTo>
                </a:path>
              </a:pathLst>
            </a:custGeom>
            <a:ln w="4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32217" y="3180374"/>
              <a:ext cx="833119" cy="505459"/>
            </a:xfrm>
            <a:custGeom>
              <a:avLst/>
              <a:gdLst/>
              <a:ahLst/>
              <a:cxnLst/>
              <a:rect l="l" t="t" r="r" b="b"/>
              <a:pathLst>
                <a:path w="833120" h="505460">
                  <a:moveTo>
                    <a:pt x="832731" y="0"/>
                  </a:moveTo>
                  <a:lnTo>
                    <a:pt x="0" y="0"/>
                  </a:lnTo>
                  <a:lnTo>
                    <a:pt x="0" y="505100"/>
                  </a:lnTo>
                  <a:lnTo>
                    <a:pt x="832731" y="505100"/>
                  </a:lnTo>
                  <a:lnTo>
                    <a:pt x="8327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932217" y="3180374"/>
              <a:ext cx="833119" cy="505459"/>
            </a:xfrm>
            <a:custGeom>
              <a:avLst/>
              <a:gdLst/>
              <a:ahLst/>
              <a:cxnLst/>
              <a:rect l="l" t="t" r="r" b="b"/>
              <a:pathLst>
                <a:path w="833120" h="505460">
                  <a:moveTo>
                    <a:pt x="0" y="0"/>
                  </a:moveTo>
                  <a:lnTo>
                    <a:pt x="832731" y="0"/>
                  </a:lnTo>
                  <a:lnTo>
                    <a:pt x="832731" y="505101"/>
                  </a:lnTo>
                  <a:lnTo>
                    <a:pt x="0" y="505101"/>
                  </a:lnTo>
                  <a:lnTo>
                    <a:pt x="0" y="0"/>
                  </a:lnTo>
                  <a:close/>
                </a:path>
              </a:pathLst>
            </a:custGeom>
            <a:ln w="14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40199" y="3685475"/>
              <a:ext cx="416559" cy="419734"/>
            </a:xfrm>
            <a:custGeom>
              <a:avLst/>
              <a:gdLst/>
              <a:ahLst/>
              <a:cxnLst/>
              <a:rect l="l" t="t" r="r" b="b"/>
              <a:pathLst>
                <a:path w="416559" h="419735">
                  <a:moveTo>
                    <a:pt x="207982" y="419177"/>
                  </a:moveTo>
                  <a:lnTo>
                    <a:pt x="207982" y="0"/>
                  </a:lnTo>
                </a:path>
                <a:path w="416559" h="419735">
                  <a:moveTo>
                    <a:pt x="0" y="419177"/>
                  </a:moveTo>
                  <a:lnTo>
                    <a:pt x="415964" y="419177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74737" y="3180375"/>
              <a:ext cx="2498725" cy="0"/>
            </a:xfrm>
            <a:custGeom>
              <a:avLst/>
              <a:gdLst/>
              <a:ahLst/>
              <a:cxnLst/>
              <a:rect l="l" t="t" r="r" b="b"/>
              <a:pathLst>
                <a:path w="2498725" h="0">
                  <a:moveTo>
                    <a:pt x="0" y="0"/>
                  </a:moveTo>
                  <a:lnTo>
                    <a:pt x="2498193" y="0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474737" y="4465210"/>
            <a:ext cx="2498725" cy="29209"/>
            <a:chOff x="5474737" y="4465210"/>
            <a:chExt cx="2498725" cy="29209"/>
          </a:xfrm>
        </p:grpSpPr>
        <p:sp>
          <p:nvSpPr>
            <p:cNvPr id="13" name="object 13" descr=""/>
            <p:cNvSpPr/>
            <p:nvPr/>
          </p:nvSpPr>
          <p:spPr>
            <a:xfrm>
              <a:off x="5474737" y="4470028"/>
              <a:ext cx="2498725" cy="0"/>
            </a:xfrm>
            <a:custGeom>
              <a:avLst/>
              <a:gdLst/>
              <a:ahLst/>
              <a:cxnLst/>
              <a:rect l="l" t="t" r="r" b="b"/>
              <a:pathLst>
                <a:path w="2498725" h="0">
                  <a:moveTo>
                    <a:pt x="0" y="0"/>
                  </a:moveTo>
                  <a:lnTo>
                    <a:pt x="2498193" y="0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99487" y="4470028"/>
              <a:ext cx="1249680" cy="24130"/>
            </a:xfrm>
            <a:custGeom>
              <a:avLst/>
              <a:gdLst/>
              <a:ahLst/>
              <a:cxnLst/>
              <a:rect l="l" t="t" r="r" b="b"/>
              <a:pathLst>
                <a:path w="1249679" h="24129">
                  <a:moveTo>
                    <a:pt x="0" y="0"/>
                  </a:moveTo>
                  <a:lnTo>
                    <a:pt x="0" y="24090"/>
                  </a:lnTo>
                </a:path>
                <a:path w="1249679" h="24129">
                  <a:moveTo>
                    <a:pt x="1249498" y="0"/>
                  </a:moveTo>
                  <a:lnTo>
                    <a:pt x="1249498" y="24090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879340" y="4477672"/>
            <a:ext cx="440690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0" b="1">
                <a:latin typeface="Arial"/>
                <a:cs typeface="Arial"/>
              </a:rPr>
              <a:t>Placebo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85719" y="4477672"/>
            <a:ext cx="327025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0" b="1">
                <a:latin typeface="Arial"/>
                <a:cs typeface="Arial"/>
              </a:rPr>
              <a:t>Nitrite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317345" y="1441028"/>
            <a:ext cx="29209" cy="2900680"/>
            <a:chOff x="5317345" y="1441028"/>
            <a:chExt cx="29209" cy="2900680"/>
          </a:xfrm>
        </p:grpSpPr>
        <p:sp>
          <p:nvSpPr>
            <p:cNvPr id="18" name="object 18" descr=""/>
            <p:cNvSpPr/>
            <p:nvPr/>
          </p:nvSpPr>
          <p:spPr>
            <a:xfrm>
              <a:off x="5341436" y="1445845"/>
              <a:ext cx="0" cy="2891155"/>
            </a:xfrm>
            <a:custGeom>
              <a:avLst/>
              <a:gdLst/>
              <a:ahLst/>
              <a:cxnLst/>
              <a:rect l="l" t="t" r="r" b="b"/>
              <a:pathLst>
                <a:path w="0" h="2891154">
                  <a:moveTo>
                    <a:pt x="0" y="2890881"/>
                  </a:moveTo>
                  <a:lnTo>
                    <a:pt x="0" y="0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17345" y="1445846"/>
              <a:ext cx="24130" cy="2891155"/>
            </a:xfrm>
            <a:custGeom>
              <a:avLst/>
              <a:gdLst/>
              <a:ahLst/>
              <a:cxnLst/>
              <a:rect l="l" t="t" r="r" b="b"/>
              <a:pathLst>
                <a:path w="24129" h="2891154">
                  <a:moveTo>
                    <a:pt x="0" y="2890881"/>
                  </a:moveTo>
                  <a:lnTo>
                    <a:pt x="24090" y="2890881"/>
                  </a:lnTo>
                </a:path>
                <a:path w="24129" h="2891154">
                  <a:moveTo>
                    <a:pt x="0" y="2312704"/>
                  </a:moveTo>
                  <a:lnTo>
                    <a:pt x="24090" y="2312704"/>
                  </a:lnTo>
                </a:path>
                <a:path w="24129" h="2891154">
                  <a:moveTo>
                    <a:pt x="0" y="1734528"/>
                  </a:moveTo>
                  <a:lnTo>
                    <a:pt x="24090" y="1734528"/>
                  </a:lnTo>
                </a:path>
                <a:path w="24129" h="2891154">
                  <a:moveTo>
                    <a:pt x="0" y="1156352"/>
                  </a:moveTo>
                  <a:lnTo>
                    <a:pt x="24090" y="1156352"/>
                  </a:lnTo>
                </a:path>
                <a:path w="24129" h="2891154">
                  <a:moveTo>
                    <a:pt x="0" y="578176"/>
                  </a:moveTo>
                  <a:lnTo>
                    <a:pt x="24090" y="578176"/>
                  </a:lnTo>
                </a:path>
                <a:path w="24129" h="2891154">
                  <a:moveTo>
                    <a:pt x="0" y="0"/>
                  </a:moveTo>
                  <a:lnTo>
                    <a:pt x="24090" y="0"/>
                  </a:lnTo>
                </a:path>
              </a:pathLst>
            </a:custGeom>
            <a:ln w="9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141097" y="4250416"/>
            <a:ext cx="179705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01324" y="3672240"/>
            <a:ext cx="119380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0">
                <a:latin typeface="Arial"/>
                <a:cs typeface="Arial"/>
              </a:rPr>
              <a:t>-</a:t>
            </a:r>
            <a:r>
              <a:rPr dirty="0" sz="850" spc="-5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234783" y="3094064"/>
            <a:ext cx="85090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234783" y="2515888"/>
            <a:ext cx="85090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5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174557" y="1937711"/>
            <a:ext cx="146050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74557" y="1359535"/>
            <a:ext cx="146050" cy="154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-25"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474737" y="3180375"/>
            <a:ext cx="2498725" cy="0"/>
          </a:xfrm>
          <a:custGeom>
            <a:avLst/>
            <a:gdLst/>
            <a:ahLst/>
            <a:cxnLst/>
            <a:rect l="l" t="t" r="r" b="b"/>
            <a:pathLst>
              <a:path w="2498725" h="0">
                <a:moveTo>
                  <a:pt x="0" y="0"/>
                </a:moveTo>
                <a:lnTo>
                  <a:pt x="2498193" y="0"/>
                </a:lnTo>
              </a:path>
              <a:path w="2498725" h="0">
                <a:moveTo>
                  <a:pt x="0" y="0"/>
                </a:moveTo>
                <a:lnTo>
                  <a:pt x="2498193" y="0"/>
                </a:lnTo>
              </a:path>
            </a:pathLst>
          </a:custGeom>
          <a:ln w="96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982204" y="2123950"/>
            <a:ext cx="145415" cy="149542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850" spc="-10" b="1">
                <a:latin typeface="Arial"/>
                <a:cs typeface="Arial"/>
              </a:rPr>
              <a:t>Change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in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Creatinine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(µmol/L)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10209" y="2534188"/>
            <a:ext cx="144145" cy="77216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b="1">
                <a:latin typeface="Arial"/>
                <a:cs typeface="Arial"/>
              </a:rPr>
              <a:t>Percentage</a:t>
            </a:r>
            <a:r>
              <a:rPr dirty="0" sz="800" spc="5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(%)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344276" y="1820456"/>
            <a:ext cx="838835" cy="2557780"/>
            <a:chOff x="1344276" y="1820456"/>
            <a:chExt cx="838835" cy="2557780"/>
          </a:xfrm>
        </p:grpSpPr>
        <p:sp>
          <p:nvSpPr>
            <p:cNvPr id="30" name="object 30" descr=""/>
            <p:cNvSpPr/>
            <p:nvPr/>
          </p:nvSpPr>
          <p:spPr>
            <a:xfrm>
              <a:off x="1351428" y="2582554"/>
              <a:ext cx="824230" cy="1788160"/>
            </a:xfrm>
            <a:custGeom>
              <a:avLst/>
              <a:gdLst/>
              <a:ahLst/>
              <a:cxnLst/>
              <a:rect l="l" t="t" r="r" b="b"/>
              <a:pathLst>
                <a:path w="824230" h="1788160">
                  <a:moveTo>
                    <a:pt x="824119" y="0"/>
                  </a:moveTo>
                  <a:lnTo>
                    <a:pt x="0" y="0"/>
                  </a:lnTo>
                  <a:lnTo>
                    <a:pt x="0" y="1788027"/>
                  </a:lnTo>
                  <a:lnTo>
                    <a:pt x="824119" y="1788027"/>
                  </a:lnTo>
                  <a:lnTo>
                    <a:pt x="824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51428" y="2582554"/>
              <a:ext cx="824230" cy="1788160"/>
            </a:xfrm>
            <a:custGeom>
              <a:avLst/>
              <a:gdLst/>
              <a:ahLst/>
              <a:cxnLst/>
              <a:rect l="l" t="t" r="r" b="b"/>
              <a:pathLst>
                <a:path w="824230" h="1788160">
                  <a:moveTo>
                    <a:pt x="0" y="0"/>
                  </a:moveTo>
                  <a:lnTo>
                    <a:pt x="824119" y="0"/>
                  </a:lnTo>
                  <a:lnTo>
                    <a:pt x="824119" y="1788028"/>
                  </a:lnTo>
                  <a:lnTo>
                    <a:pt x="0" y="1788028"/>
                  </a:lnTo>
                  <a:lnTo>
                    <a:pt x="0" y="0"/>
                  </a:lnTo>
                  <a:close/>
                </a:path>
              </a:pathLst>
            </a:custGeom>
            <a:ln w="14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57259" y="1825224"/>
              <a:ext cx="412115" cy="1515745"/>
            </a:xfrm>
            <a:custGeom>
              <a:avLst/>
              <a:gdLst/>
              <a:ahLst/>
              <a:cxnLst/>
              <a:rect l="l" t="t" r="r" b="b"/>
              <a:pathLst>
                <a:path w="412114" h="1515745">
                  <a:moveTo>
                    <a:pt x="205831" y="0"/>
                  </a:moveTo>
                  <a:lnTo>
                    <a:pt x="205831" y="757329"/>
                  </a:lnTo>
                </a:path>
                <a:path w="412114" h="1515745">
                  <a:moveTo>
                    <a:pt x="0" y="0"/>
                  </a:moveTo>
                  <a:lnTo>
                    <a:pt x="411662" y="0"/>
                  </a:lnTo>
                </a:path>
                <a:path w="412114" h="1515745">
                  <a:moveTo>
                    <a:pt x="205831" y="1515453"/>
                  </a:moveTo>
                  <a:lnTo>
                    <a:pt x="205831" y="757329"/>
                  </a:lnTo>
                </a:path>
                <a:path w="412114" h="1515745">
                  <a:moveTo>
                    <a:pt x="0" y="1515453"/>
                  </a:moveTo>
                  <a:lnTo>
                    <a:pt x="411662" y="1515453"/>
                  </a:lnTo>
                </a:path>
              </a:pathLst>
            </a:custGeom>
            <a:ln w="9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2580852" y="3650603"/>
            <a:ext cx="838835" cy="727710"/>
            <a:chOff x="2580852" y="3650603"/>
            <a:chExt cx="838835" cy="727710"/>
          </a:xfrm>
        </p:grpSpPr>
        <p:sp>
          <p:nvSpPr>
            <p:cNvPr id="34" name="object 34" descr=""/>
            <p:cNvSpPr/>
            <p:nvPr/>
          </p:nvSpPr>
          <p:spPr>
            <a:xfrm>
              <a:off x="2588004" y="4012977"/>
              <a:ext cx="824230" cy="358140"/>
            </a:xfrm>
            <a:custGeom>
              <a:avLst/>
              <a:gdLst/>
              <a:ahLst/>
              <a:cxnLst/>
              <a:rect l="l" t="t" r="r" b="b"/>
              <a:pathLst>
                <a:path w="824229" h="358139">
                  <a:moveTo>
                    <a:pt x="824119" y="0"/>
                  </a:moveTo>
                  <a:lnTo>
                    <a:pt x="0" y="0"/>
                  </a:lnTo>
                  <a:lnTo>
                    <a:pt x="0" y="357605"/>
                  </a:lnTo>
                  <a:lnTo>
                    <a:pt x="824119" y="357605"/>
                  </a:lnTo>
                  <a:lnTo>
                    <a:pt x="82411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588004" y="4012976"/>
              <a:ext cx="824230" cy="358140"/>
            </a:xfrm>
            <a:custGeom>
              <a:avLst/>
              <a:gdLst/>
              <a:ahLst/>
              <a:cxnLst/>
              <a:rect l="l" t="t" r="r" b="b"/>
              <a:pathLst>
                <a:path w="824229" h="358139">
                  <a:moveTo>
                    <a:pt x="0" y="0"/>
                  </a:moveTo>
                  <a:lnTo>
                    <a:pt x="824119" y="0"/>
                  </a:lnTo>
                  <a:lnTo>
                    <a:pt x="824119" y="357605"/>
                  </a:lnTo>
                  <a:lnTo>
                    <a:pt x="0" y="357605"/>
                  </a:lnTo>
                  <a:lnTo>
                    <a:pt x="0" y="0"/>
                  </a:lnTo>
                  <a:close/>
                </a:path>
              </a:pathLst>
            </a:custGeom>
            <a:ln w="14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793835" y="3655371"/>
              <a:ext cx="412115" cy="358140"/>
            </a:xfrm>
            <a:custGeom>
              <a:avLst/>
              <a:gdLst/>
              <a:ahLst/>
              <a:cxnLst/>
              <a:rect l="l" t="t" r="r" b="b"/>
              <a:pathLst>
                <a:path w="412114" h="358139">
                  <a:moveTo>
                    <a:pt x="205831" y="0"/>
                  </a:moveTo>
                  <a:lnTo>
                    <a:pt x="205831" y="357605"/>
                  </a:lnTo>
                </a:path>
                <a:path w="412114" h="358139">
                  <a:moveTo>
                    <a:pt x="0" y="0"/>
                  </a:moveTo>
                  <a:lnTo>
                    <a:pt x="411662" y="0"/>
                  </a:lnTo>
                </a:path>
              </a:pathLst>
            </a:custGeom>
            <a:ln w="9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1145597" y="4497730"/>
            <a:ext cx="2472690" cy="29209"/>
            <a:chOff x="1145597" y="4497730"/>
            <a:chExt cx="2472690" cy="29209"/>
          </a:xfrm>
        </p:grpSpPr>
        <p:sp>
          <p:nvSpPr>
            <p:cNvPr id="38" name="object 38" descr=""/>
            <p:cNvSpPr/>
            <p:nvPr/>
          </p:nvSpPr>
          <p:spPr>
            <a:xfrm>
              <a:off x="1145597" y="4502498"/>
              <a:ext cx="2472690" cy="0"/>
            </a:xfrm>
            <a:custGeom>
              <a:avLst/>
              <a:gdLst/>
              <a:ahLst/>
              <a:cxnLst/>
              <a:rect l="l" t="t" r="r" b="b"/>
              <a:pathLst>
                <a:path w="2472690" h="0">
                  <a:moveTo>
                    <a:pt x="0" y="0"/>
                  </a:moveTo>
                  <a:lnTo>
                    <a:pt x="2472358" y="0"/>
                  </a:lnTo>
                </a:path>
              </a:pathLst>
            </a:custGeom>
            <a:ln w="9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763885" y="4502498"/>
              <a:ext cx="1236980" cy="24130"/>
            </a:xfrm>
            <a:custGeom>
              <a:avLst/>
              <a:gdLst/>
              <a:ahLst/>
              <a:cxnLst/>
              <a:rect l="l" t="t" r="r" b="b"/>
              <a:pathLst>
                <a:path w="1236980" h="24129">
                  <a:moveTo>
                    <a:pt x="0" y="0"/>
                  </a:moveTo>
                  <a:lnTo>
                    <a:pt x="0" y="23840"/>
                  </a:lnTo>
                </a:path>
                <a:path w="1236980" h="24129">
                  <a:moveTo>
                    <a:pt x="1236576" y="0"/>
                  </a:moveTo>
                  <a:lnTo>
                    <a:pt x="1236576" y="23840"/>
                  </a:lnTo>
                </a:path>
              </a:pathLst>
            </a:custGeom>
            <a:ln w="9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545884" y="4509930"/>
            <a:ext cx="43624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 b="1">
                <a:latin typeface="Arial"/>
                <a:cs typeface="Arial"/>
              </a:rPr>
              <a:t>Placebo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825507" y="4509930"/>
            <a:ext cx="32194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 b="1">
                <a:latin typeface="Arial"/>
                <a:cs typeface="Arial"/>
              </a:rPr>
              <a:t>Nitrite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989832" y="1504969"/>
            <a:ext cx="29209" cy="2870835"/>
            <a:chOff x="989832" y="1504969"/>
            <a:chExt cx="29209" cy="2870835"/>
          </a:xfrm>
        </p:grpSpPr>
        <p:sp>
          <p:nvSpPr>
            <p:cNvPr id="43" name="object 43" descr=""/>
            <p:cNvSpPr/>
            <p:nvPr/>
          </p:nvSpPr>
          <p:spPr>
            <a:xfrm>
              <a:off x="1013674" y="1509737"/>
              <a:ext cx="0" cy="2861310"/>
            </a:xfrm>
            <a:custGeom>
              <a:avLst/>
              <a:gdLst/>
              <a:ahLst/>
              <a:cxnLst/>
              <a:rect l="l" t="t" r="r" b="b"/>
              <a:pathLst>
                <a:path w="0" h="2861310">
                  <a:moveTo>
                    <a:pt x="0" y="2860844"/>
                  </a:moveTo>
                  <a:lnTo>
                    <a:pt x="0" y="0"/>
                  </a:lnTo>
                </a:path>
              </a:pathLst>
            </a:custGeom>
            <a:ln w="9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89832" y="1509737"/>
              <a:ext cx="24130" cy="2861310"/>
            </a:xfrm>
            <a:custGeom>
              <a:avLst/>
              <a:gdLst/>
              <a:ahLst/>
              <a:cxnLst/>
              <a:rect l="l" t="t" r="r" b="b"/>
              <a:pathLst>
                <a:path w="24130" h="2861310">
                  <a:moveTo>
                    <a:pt x="0" y="2860844"/>
                  </a:moveTo>
                  <a:lnTo>
                    <a:pt x="23841" y="2860844"/>
                  </a:lnTo>
                </a:path>
                <a:path w="24130" h="2861310">
                  <a:moveTo>
                    <a:pt x="0" y="2145633"/>
                  </a:moveTo>
                  <a:lnTo>
                    <a:pt x="23841" y="2145633"/>
                  </a:lnTo>
                </a:path>
                <a:path w="24130" h="2861310">
                  <a:moveTo>
                    <a:pt x="0" y="1430422"/>
                  </a:moveTo>
                  <a:lnTo>
                    <a:pt x="23841" y="1430422"/>
                  </a:lnTo>
                </a:path>
                <a:path w="24130" h="2861310">
                  <a:moveTo>
                    <a:pt x="0" y="715211"/>
                  </a:moveTo>
                  <a:lnTo>
                    <a:pt x="23841" y="715211"/>
                  </a:lnTo>
                </a:path>
                <a:path w="24130" h="2861310">
                  <a:moveTo>
                    <a:pt x="0" y="0"/>
                  </a:moveTo>
                  <a:lnTo>
                    <a:pt x="23841" y="0"/>
                  </a:lnTo>
                </a:path>
              </a:pathLst>
            </a:custGeom>
            <a:ln w="95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717791" y="4285036"/>
            <a:ext cx="23114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Arial"/>
                <a:cs typeface="Arial"/>
              </a:rPr>
              <a:t>0.00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17791" y="3569825"/>
            <a:ext cx="23114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Arial"/>
                <a:cs typeface="Arial"/>
              </a:rPr>
              <a:t>0.05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17791" y="2854613"/>
            <a:ext cx="23114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Arial"/>
                <a:cs typeface="Arial"/>
              </a:rPr>
              <a:t>0.10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17791" y="2139402"/>
            <a:ext cx="23114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Arial"/>
                <a:cs typeface="Arial"/>
              </a:rPr>
              <a:t>0.15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17791" y="1424191"/>
            <a:ext cx="23114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Arial"/>
                <a:cs typeface="Arial"/>
              </a:rPr>
              <a:t>0.20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7056" y="137160"/>
            <a:ext cx="9010015" cy="802005"/>
            <a:chOff x="67056" y="137160"/>
            <a:chExt cx="9010015" cy="802005"/>
          </a:xfrm>
        </p:grpSpPr>
        <p:pic>
          <p:nvPicPr>
            <p:cNvPr id="51" name="object 5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6" y="274320"/>
              <a:ext cx="1755648" cy="48767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740" y="237641"/>
              <a:ext cx="1120750" cy="48386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6" y="137160"/>
              <a:ext cx="9009888" cy="801624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099820">
              <a:lnSpc>
                <a:spcPts val="2510"/>
              </a:lnSpc>
              <a:spcBef>
                <a:spcPts val="100"/>
              </a:spcBef>
            </a:pPr>
            <a:r>
              <a:rPr dirty="0" sz="2100"/>
              <a:t>Pilot</a:t>
            </a:r>
            <a:r>
              <a:rPr dirty="0" sz="2100" spc="-40"/>
              <a:t> </a:t>
            </a:r>
            <a:r>
              <a:rPr dirty="0" sz="2100" spc="-20"/>
              <a:t>Data</a:t>
            </a:r>
            <a:endParaRPr sz="2100"/>
          </a:p>
          <a:p>
            <a:pPr algn="ctr" marL="1099820">
              <a:lnSpc>
                <a:spcPts val="2510"/>
              </a:lnSpc>
            </a:pPr>
            <a:r>
              <a:rPr dirty="0" sz="2100"/>
              <a:t>Elevated</a:t>
            </a:r>
            <a:r>
              <a:rPr dirty="0" sz="2100" spc="-30"/>
              <a:t> </a:t>
            </a:r>
            <a:r>
              <a:rPr dirty="0" sz="2100"/>
              <a:t>Nitrite</a:t>
            </a:r>
            <a:r>
              <a:rPr dirty="0" sz="2100" spc="-5"/>
              <a:t> </a:t>
            </a:r>
            <a:r>
              <a:rPr dirty="0" sz="2100"/>
              <a:t>Levels</a:t>
            </a:r>
            <a:r>
              <a:rPr dirty="0" sz="2100" spc="-10"/>
              <a:t> </a:t>
            </a:r>
            <a:r>
              <a:rPr dirty="0" sz="2100"/>
              <a:t>and</a:t>
            </a:r>
            <a:r>
              <a:rPr dirty="0" sz="2100" spc="-15"/>
              <a:t> </a:t>
            </a:r>
            <a:r>
              <a:rPr dirty="0" sz="2100" spc="-10"/>
              <a:t>Renoprotection</a:t>
            </a:r>
            <a:endParaRPr sz="2100"/>
          </a:p>
        </p:txBody>
      </p:sp>
      <p:grpSp>
        <p:nvGrpSpPr>
          <p:cNvPr id="55" name="object 55" descr=""/>
          <p:cNvGrpSpPr/>
          <p:nvPr/>
        </p:nvGrpSpPr>
        <p:grpSpPr>
          <a:xfrm>
            <a:off x="1487424" y="1063752"/>
            <a:ext cx="1460500" cy="506095"/>
            <a:chOff x="1487424" y="1063752"/>
            <a:chExt cx="1460500" cy="506095"/>
          </a:xfrm>
        </p:grpSpPr>
        <p:pic>
          <p:nvPicPr>
            <p:cNvPr id="56" name="object 5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7424" y="1072896"/>
              <a:ext cx="1459991" cy="39319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336" y="1063752"/>
              <a:ext cx="1341120" cy="505968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1532633" y="1099629"/>
            <a:ext cx="1368425" cy="300990"/>
          </a:xfrm>
          <a:prstGeom prst="rect">
            <a:avLst/>
          </a:prstGeom>
          <a:solidFill>
            <a:srgbClr val="FFFFFF"/>
          </a:solidFill>
          <a:ln w="9525">
            <a:solidFill>
              <a:srgbClr val="AE0C1E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250"/>
              </a:spcBef>
            </a:pPr>
            <a:r>
              <a:rPr dirty="0" sz="1600" b="1">
                <a:latin typeface="Calibri"/>
                <a:cs typeface="Calibri"/>
              </a:rPr>
              <a:t>Rates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25" b="1">
                <a:latin typeface="Calibri"/>
                <a:cs typeface="Calibri"/>
              </a:rPr>
              <a:t> AKI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514836" y="4927091"/>
            <a:ext cx="28606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*Significance</a:t>
            </a:r>
            <a:r>
              <a:rPr dirty="0" sz="800" spc="85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shown</a:t>
            </a:r>
            <a:r>
              <a:rPr dirty="0" sz="800" spc="90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for</a:t>
            </a:r>
            <a:r>
              <a:rPr dirty="0" sz="800" spc="75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unpaired</a:t>
            </a:r>
            <a:r>
              <a:rPr dirty="0" sz="800" spc="90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t</a:t>
            </a:r>
            <a:r>
              <a:rPr dirty="0" sz="800" spc="85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test</a:t>
            </a:r>
            <a:r>
              <a:rPr dirty="0" sz="800" spc="80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AE1022"/>
                </a:solidFill>
                <a:latin typeface="Lucida Sans"/>
                <a:cs typeface="Lucida Sans"/>
              </a:rPr>
              <a:t>between</a:t>
            </a:r>
            <a:r>
              <a:rPr dirty="0" sz="800" spc="90">
                <a:solidFill>
                  <a:srgbClr val="AE1022"/>
                </a:solidFill>
                <a:latin typeface="Lucida Sans"/>
                <a:cs typeface="Lucida Sans"/>
              </a:rPr>
              <a:t> </a:t>
            </a:r>
            <a:r>
              <a:rPr dirty="0" sz="800" spc="-10">
                <a:solidFill>
                  <a:srgbClr val="AE1022"/>
                </a:solidFill>
                <a:latin typeface="Lucida Sans"/>
                <a:cs typeface="Lucida Sans"/>
              </a:rPr>
              <a:t>groups</a:t>
            </a:r>
            <a:endParaRPr sz="800">
              <a:latin typeface="Lucida Sans"/>
              <a:cs typeface="Lucida Sans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2358105" y="2786670"/>
            <a:ext cx="1360805" cy="60833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12.5%</a:t>
            </a:r>
            <a:r>
              <a:rPr dirty="0" sz="1800" spc="-2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vs</a:t>
            </a:r>
            <a:r>
              <a:rPr dirty="0" sz="1800" spc="-20" b="1">
                <a:solidFill>
                  <a:srgbClr val="AE1022"/>
                </a:solidFill>
                <a:latin typeface="Calibri"/>
                <a:cs typeface="Calibri"/>
              </a:rPr>
              <a:t> 2.5%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400" spc="-10" b="1">
                <a:solidFill>
                  <a:srgbClr val="AE1022"/>
                </a:solidFill>
                <a:latin typeface="Calibri"/>
                <a:cs typeface="Calibri"/>
              </a:rPr>
              <a:t>P=0.108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5663184" y="1057655"/>
            <a:ext cx="2252980" cy="506095"/>
            <a:chOff x="5663184" y="1057655"/>
            <a:chExt cx="2252980" cy="506095"/>
          </a:xfrm>
        </p:grpSpPr>
        <p:pic>
          <p:nvPicPr>
            <p:cNvPr id="63" name="object 6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3184" y="1066799"/>
              <a:ext cx="2252471" cy="393191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7672" y="1057655"/>
              <a:ext cx="2112264" cy="505968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5709485" y="1094224"/>
            <a:ext cx="2160905" cy="300990"/>
          </a:xfrm>
          <a:prstGeom prst="rect">
            <a:avLst/>
          </a:prstGeom>
          <a:solidFill>
            <a:srgbClr val="FFFFFF"/>
          </a:solidFill>
          <a:ln w="9525">
            <a:solidFill>
              <a:srgbClr val="AE0C1E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208915">
              <a:lnSpc>
                <a:spcPct val="100000"/>
              </a:lnSpc>
              <a:spcBef>
                <a:spcPts val="245"/>
              </a:spcBef>
            </a:pPr>
            <a:r>
              <a:rPr dirty="0" sz="1600" b="1">
                <a:latin typeface="Calibri"/>
                <a:cs typeface="Calibri"/>
              </a:rPr>
              <a:t>Change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Creatinine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661804" y="2322503"/>
            <a:ext cx="1381125" cy="61531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16</a:t>
            </a:r>
            <a:r>
              <a:rPr dirty="0" sz="1800" spc="2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AE1022"/>
                </a:solidFill>
                <a:latin typeface="Symbol"/>
                <a:cs typeface="Symbol"/>
              </a:rPr>
              <a:t></a:t>
            </a:r>
            <a:r>
              <a:rPr dirty="0" sz="1800" b="1">
                <a:solidFill>
                  <a:srgbClr val="AE1022"/>
                </a:solidFill>
                <a:latin typeface="Calibri"/>
                <a:cs typeface="Calibri"/>
              </a:rPr>
              <a:t>mol/L</a:t>
            </a:r>
            <a:r>
              <a:rPr dirty="0" sz="1800" spc="2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AE1022"/>
                </a:solidFill>
                <a:latin typeface="Calibri"/>
                <a:cs typeface="Calibri"/>
              </a:rPr>
              <a:t>diff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1400" spc="-10" b="1">
                <a:solidFill>
                  <a:srgbClr val="AE1022"/>
                </a:solidFill>
                <a:latin typeface="Calibri"/>
                <a:cs typeface="Calibri"/>
              </a:rPr>
              <a:t>*P=0.015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28898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NITRATE-</a:t>
            </a:r>
            <a:r>
              <a:rPr dirty="0" spc="-25"/>
              <a:t>CIN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2953" y="1004315"/>
            <a:ext cx="7952105" cy="92773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355600" marR="5080" indent="-342900">
              <a:lnSpc>
                <a:spcPct val="98000"/>
              </a:lnSpc>
              <a:spcBef>
                <a:spcPts val="145"/>
              </a:spcBef>
              <a:buClr>
                <a:srgbClr val="941100"/>
              </a:buClr>
              <a:buSzPct val="105000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prospective,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randomised,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double-</a:t>
            </a:r>
            <a:r>
              <a:rPr dirty="0" sz="2000">
                <a:latin typeface="Calibri"/>
                <a:cs typeface="Calibri"/>
              </a:rPr>
              <a:t>blind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placebo-</a:t>
            </a:r>
            <a:r>
              <a:rPr dirty="0" sz="2000">
                <a:latin typeface="Calibri"/>
                <a:cs typeface="Calibri"/>
              </a:rPr>
              <a:t>controlled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trial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test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efficacy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inorganic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nitrate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prevention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CIN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patients </a:t>
            </a:r>
            <a:r>
              <a:rPr dirty="0" sz="2000" spc="-25">
                <a:latin typeface="Calibri"/>
                <a:cs typeface="Calibri"/>
              </a:rPr>
              <a:t>undergoing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invasive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coronary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angiography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NSTE-ACS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027399" y="2125427"/>
            <a:ext cx="1450975" cy="2056764"/>
            <a:chOff x="4027399" y="2125427"/>
            <a:chExt cx="1450975" cy="2056764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7399" y="2125427"/>
              <a:ext cx="1450530" cy="131756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3654551"/>
              <a:ext cx="920496" cy="52730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613188" y="3806444"/>
            <a:ext cx="229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VS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995928" y="2398776"/>
            <a:ext cx="1545590" cy="822960"/>
            <a:chOff x="3995928" y="2398776"/>
            <a:chExt cx="1545590" cy="82296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28" y="2398776"/>
              <a:ext cx="1203960" cy="8229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1352" y="2465832"/>
              <a:ext cx="819912" cy="71323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238619" y="2521203"/>
            <a:ext cx="10915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2F2F2"/>
                </a:solidFill>
                <a:latin typeface="Arial"/>
                <a:cs typeface="Arial"/>
              </a:rPr>
              <a:t>640</a:t>
            </a:r>
            <a:r>
              <a:rPr dirty="0" sz="2800" spc="10" b="1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2F2F2"/>
                </a:solidFill>
                <a:latin typeface="Arial"/>
                <a:cs typeface="Arial"/>
              </a:rPr>
              <a:t>pt.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182367" y="2929127"/>
            <a:ext cx="2670175" cy="1743710"/>
            <a:chOff x="2182367" y="2929127"/>
            <a:chExt cx="2670175" cy="174371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1023" y="2929127"/>
              <a:ext cx="457200" cy="44805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740527" y="2950759"/>
              <a:ext cx="295910" cy="288925"/>
            </a:xfrm>
            <a:custGeom>
              <a:avLst/>
              <a:gdLst/>
              <a:ahLst/>
              <a:cxnLst/>
              <a:rect l="l" t="t" r="r" b="b"/>
              <a:pathLst>
                <a:path w="295910" h="288925">
                  <a:moveTo>
                    <a:pt x="28022" y="207925"/>
                  </a:moveTo>
                  <a:lnTo>
                    <a:pt x="0" y="288378"/>
                  </a:lnTo>
                  <a:lnTo>
                    <a:pt x="81175" y="262524"/>
                  </a:lnTo>
                  <a:lnTo>
                    <a:pt x="72082" y="253183"/>
                  </a:lnTo>
                  <a:lnTo>
                    <a:pt x="54358" y="253183"/>
                  </a:lnTo>
                  <a:lnTo>
                    <a:pt x="36639" y="234984"/>
                  </a:lnTo>
                  <a:lnTo>
                    <a:pt x="45739" y="226124"/>
                  </a:lnTo>
                  <a:lnTo>
                    <a:pt x="28022" y="207925"/>
                  </a:lnTo>
                  <a:close/>
                </a:path>
                <a:path w="295910" h="288925">
                  <a:moveTo>
                    <a:pt x="45739" y="226124"/>
                  </a:moveTo>
                  <a:lnTo>
                    <a:pt x="36639" y="234984"/>
                  </a:lnTo>
                  <a:lnTo>
                    <a:pt x="54358" y="253183"/>
                  </a:lnTo>
                  <a:lnTo>
                    <a:pt x="63458" y="244324"/>
                  </a:lnTo>
                  <a:lnTo>
                    <a:pt x="45739" y="226124"/>
                  </a:lnTo>
                  <a:close/>
                </a:path>
                <a:path w="295910" h="288925">
                  <a:moveTo>
                    <a:pt x="63458" y="244324"/>
                  </a:moveTo>
                  <a:lnTo>
                    <a:pt x="54358" y="253183"/>
                  </a:lnTo>
                  <a:lnTo>
                    <a:pt x="72082" y="253183"/>
                  </a:lnTo>
                  <a:lnTo>
                    <a:pt x="63458" y="244324"/>
                  </a:lnTo>
                  <a:close/>
                </a:path>
                <a:path w="295910" h="288925">
                  <a:moveTo>
                    <a:pt x="278013" y="0"/>
                  </a:moveTo>
                  <a:lnTo>
                    <a:pt x="45739" y="226124"/>
                  </a:lnTo>
                  <a:lnTo>
                    <a:pt x="63458" y="244324"/>
                  </a:lnTo>
                  <a:lnTo>
                    <a:pt x="295732" y="18200"/>
                  </a:lnTo>
                  <a:lnTo>
                    <a:pt x="278013" y="0"/>
                  </a:lnTo>
                  <a:close/>
                </a:path>
              </a:pathLst>
            </a:custGeom>
            <a:solidFill>
              <a:srgbClr val="3300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9327" y="3462527"/>
              <a:ext cx="323088" cy="19812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2367" y="3288791"/>
              <a:ext cx="1905000" cy="1383792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298136" y="3404552"/>
            <a:ext cx="1675130" cy="115189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 marL="635">
              <a:lnSpc>
                <a:spcPts val="1420"/>
              </a:lnSpc>
              <a:spcBef>
                <a:spcPts val="360"/>
              </a:spcBef>
            </a:pPr>
            <a:r>
              <a:rPr dirty="0" sz="1200" b="1">
                <a:latin typeface="Arial"/>
                <a:cs typeface="Arial"/>
              </a:rPr>
              <a:t>Potassium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Nitrate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80"/>
              </a:lnSpc>
            </a:pPr>
            <a:r>
              <a:rPr dirty="0" sz="1000" b="1">
                <a:latin typeface="Arial"/>
                <a:cs typeface="Arial"/>
              </a:rPr>
              <a:t>(12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mmol/744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mg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nitrate)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61432" y="3270503"/>
            <a:ext cx="1908048" cy="1402080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477930" y="3385545"/>
            <a:ext cx="1675130" cy="1170940"/>
          </a:xfrm>
          <a:prstGeom prst="rect">
            <a:avLst/>
          </a:prstGeom>
          <a:solidFill>
            <a:srgbClr val="FFFFFF"/>
          </a:solidFill>
          <a:ln w="25400">
            <a:solidFill>
              <a:srgbClr val="AE1022"/>
            </a:solidFill>
          </a:ln>
        </p:spPr>
        <p:txBody>
          <a:bodyPr wrap="square" lIns="0" tIns="14668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155"/>
              </a:spcBef>
            </a:pPr>
            <a:r>
              <a:rPr dirty="0" sz="1200" b="1">
                <a:latin typeface="Arial"/>
                <a:cs typeface="Arial"/>
              </a:rPr>
              <a:t>Potassium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Chloride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428488" y="2923032"/>
            <a:ext cx="454659" cy="448309"/>
            <a:chOff x="5428488" y="2923032"/>
            <a:chExt cx="454659" cy="448309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8488" y="2923032"/>
              <a:ext cx="454151" cy="44805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469072" y="2945659"/>
              <a:ext cx="295910" cy="288925"/>
            </a:xfrm>
            <a:custGeom>
              <a:avLst/>
              <a:gdLst/>
              <a:ahLst/>
              <a:cxnLst/>
              <a:rect l="l" t="t" r="r" b="b"/>
              <a:pathLst>
                <a:path w="295910" h="288925">
                  <a:moveTo>
                    <a:pt x="232273" y="244325"/>
                  </a:moveTo>
                  <a:lnTo>
                    <a:pt x="214555" y="262525"/>
                  </a:lnTo>
                  <a:lnTo>
                    <a:pt x="295732" y="288378"/>
                  </a:lnTo>
                  <a:lnTo>
                    <a:pt x="283473" y="253184"/>
                  </a:lnTo>
                  <a:lnTo>
                    <a:pt x="241373" y="253184"/>
                  </a:lnTo>
                  <a:lnTo>
                    <a:pt x="232273" y="244325"/>
                  </a:lnTo>
                  <a:close/>
                </a:path>
                <a:path w="295910" h="288925">
                  <a:moveTo>
                    <a:pt x="249991" y="226125"/>
                  </a:moveTo>
                  <a:lnTo>
                    <a:pt x="232273" y="244325"/>
                  </a:lnTo>
                  <a:lnTo>
                    <a:pt x="241373" y="253184"/>
                  </a:lnTo>
                  <a:lnTo>
                    <a:pt x="259091" y="234984"/>
                  </a:lnTo>
                  <a:lnTo>
                    <a:pt x="249991" y="226125"/>
                  </a:lnTo>
                  <a:close/>
                </a:path>
                <a:path w="295910" h="288925">
                  <a:moveTo>
                    <a:pt x="267709" y="207925"/>
                  </a:moveTo>
                  <a:lnTo>
                    <a:pt x="249991" y="226125"/>
                  </a:lnTo>
                  <a:lnTo>
                    <a:pt x="259091" y="234984"/>
                  </a:lnTo>
                  <a:lnTo>
                    <a:pt x="241373" y="253184"/>
                  </a:lnTo>
                  <a:lnTo>
                    <a:pt x="283473" y="253184"/>
                  </a:lnTo>
                  <a:lnTo>
                    <a:pt x="267709" y="207925"/>
                  </a:lnTo>
                  <a:close/>
                </a:path>
                <a:path w="295910" h="288925">
                  <a:moveTo>
                    <a:pt x="17717" y="0"/>
                  </a:moveTo>
                  <a:lnTo>
                    <a:pt x="0" y="18200"/>
                  </a:lnTo>
                  <a:lnTo>
                    <a:pt x="232273" y="244325"/>
                  </a:lnTo>
                  <a:lnTo>
                    <a:pt x="249991" y="226125"/>
                  </a:lnTo>
                  <a:lnTo>
                    <a:pt x="17717" y="0"/>
                  </a:lnTo>
                  <a:close/>
                </a:path>
              </a:pathLst>
            </a:custGeom>
            <a:solidFill>
              <a:srgbClr val="33009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8184" y="2828543"/>
            <a:ext cx="5202936" cy="16002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44" y="1085088"/>
            <a:ext cx="4575048" cy="14874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0381" y="1125220"/>
            <a:ext cx="7447915" cy="304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104" indent="-192405">
              <a:lnSpc>
                <a:spcPct val="100000"/>
              </a:lnSpc>
              <a:spcBef>
                <a:spcPts val="100"/>
              </a:spcBef>
              <a:buClr>
                <a:srgbClr val="941100"/>
              </a:buClr>
              <a:buSzPct val="112500"/>
              <a:buChar char="•"/>
              <a:tabLst>
                <a:tab pos="205104" algn="l"/>
              </a:tabLst>
            </a:pP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640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 Patients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41100"/>
              </a:buClr>
              <a:buFont typeface="Calibri"/>
              <a:buChar char="•"/>
            </a:pPr>
            <a:endParaRPr sz="1750">
              <a:latin typeface="Calibri"/>
              <a:cs typeface="Calibri"/>
            </a:endParaRPr>
          </a:p>
          <a:p>
            <a:pPr marL="205104" indent="-192405">
              <a:lnSpc>
                <a:spcPct val="100000"/>
              </a:lnSpc>
              <a:buClr>
                <a:srgbClr val="941100"/>
              </a:buClr>
              <a:buSzPct val="112500"/>
              <a:buChar char="•"/>
              <a:tabLst>
                <a:tab pos="205104" algn="l"/>
              </a:tabLst>
            </a:pP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Single</a:t>
            </a:r>
            <a:r>
              <a:rPr dirty="0" sz="16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Centre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Study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41100"/>
              </a:buClr>
              <a:buFont typeface="Calibri"/>
              <a:buChar char="•"/>
            </a:pPr>
            <a:endParaRPr sz="1700">
              <a:latin typeface="Calibri"/>
              <a:cs typeface="Calibri"/>
            </a:endParaRPr>
          </a:p>
          <a:p>
            <a:pPr marL="205104" indent="-192405">
              <a:lnSpc>
                <a:spcPct val="100000"/>
              </a:lnSpc>
              <a:buClr>
                <a:srgbClr val="941100"/>
              </a:buClr>
              <a:buSzPct val="112500"/>
              <a:buChar char="•"/>
              <a:tabLst>
                <a:tab pos="205104" algn="l"/>
              </a:tabLst>
            </a:pP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St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Bartholomew's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Hospital,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London,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1D384C"/>
                </a:solidFill>
                <a:latin typeface="Calibri"/>
                <a:cs typeface="Calibri"/>
              </a:rPr>
              <a:t>UK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41100"/>
              </a:buClr>
              <a:buFont typeface="Calibri"/>
              <a:buChar char="•"/>
            </a:pPr>
            <a:endParaRPr sz="3000">
              <a:latin typeface="Calibri"/>
              <a:cs typeface="Calibri"/>
            </a:endParaRPr>
          </a:p>
          <a:p>
            <a:pPr lvl="1" marL="3867785" indent="-257175">
              <a:lnSpc>
                <a:spcPct val="100000"/>
              </a:lnSpc>
              <a:spcBef>
                <a:spcPts val="5"/>
              </a:spcBef>
              <a:buClr>
                <a:srgbClr val="941100"/>
              </a:buClr>
              <a:buSzPct val="112500"/>
              <a:buChar char="•"/>
              <a:tabLst>
                <a:tab pos="3867785" algn="l"/>
              </a:tabLst>
            </a:pP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Sponsor:</a:t>
            </a:r>
            <a:r>
              <a:rPr dirty="0" sz="16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Queen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Mary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University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of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London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941100"/>
              </a:buClr>
              <a:buFont typeface="Calibri"/>
              <a:buChar char="•"/>
            </a:pPr>
            <a:endParaRPr sz="1750">
              <a:latin typeface="Calibri"/>
              <a:cs typeface="Calibri"/>
            </a:endParaRPr>
          </a:p>
          <a:p>
            <a:pPr lvl="1" marL="3867785" indent="-257175">
              <a:lnSpc>
                <a:spcPct val="100000"/>
              </a:lnSpc>
              <a:buClr>
                <a:srgbClr val="941100"/>
              </a:buClr>
              <a:buSzPct val="112500"/>
              <a:buChar char="•"/>
              <a:tabLst>
                <a:tab pos="3867785" algn="l"/>
              </a:tabLst>
            </a:pP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Adopted</a:t>
            </a:r>
            <a:r>
              <a:rPr dirty="0" sz="1600" spc="-2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by</a:t>
            </a:r>
            <a:r>
              <a:rPr dirty="0" sz="16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Barts</a:t>
            </a:r>
            <a:r>
              <a:rPr dirty="0" sz="1600" spc="-1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Cardiovascular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1D384C"/>
                </a:solidFill>
                <a:latin typeface="Calibri"/>
                <a:cs typeface="Calibri"/>
              </a:rPr>
              <a:t>CTU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41100"/>
              </a:buClr>
              <a:buFont typeface="Calibri"/>
              <a:buChar char="•"/>
            </a:pPr>
            <a:endParaRPr sz="1700">
              <a:latin typeface="Calibri"/>
              <a:cs typeface="Calibri"/>
            </a:endParaRPr>
          </a:p>
          <a:p>
            <a:pPr lvl="1" marL="3867785" indent="-257175">
              <a:lnSpc>
                <a:spcPct val="100000"/>
              </a:lnSpc>
              <a:buClr>
                <a:srgbClr val="941100"/>
              </a:buClr>
              <a:buSzPct val="112500"/>
              <a:buChar char="•"/>
              <a:tabLst>
                <a:tab pos="3867785" algn="l"/>
              </a:tabLst>
            </a:pP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Funded</a:t>
            </a:r>
            <a:r>
              <a:rPr dirty="0" sz="1600" spc="-2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by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Heart</a:t>
            </a:r>
            <a:r>
              <a:rPr dirty="0" sz="1600" spc="-5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D384C"/>
                </a:solidFill>
                <a:latin typeface="Calibri"/>
                <a:cs typeface="Calibri"/>
              </a:rPr>
              <a:t>Research</a:t>
            </a:r>
            <a:r>
              <a:rPr dirty="0" sz="1600" spc="-10">
                <a:solidFill>
                  <a:srgbClr val="1D384C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1D384C"/>
                </a:solidFill>
                <a:latin typeface="Calibri"/>
                <a:cs typeface="Calibri"/>
              </a:rPr>
              <a:t>UK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7056" y="137160"/>
            <a:ext cx="9010015" cy="802005"/>
            <a:chOff x="67056" y="137160"/>
            <a:chExt cx="9010015" cy="80200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8896" y="274320"/>
              <a:ext cx="1755648" cy="4876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740" y="237641"/>
              <a:ext cx="1120750" cy="48386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6" y="137160"/>
              <a:ext cx="9009888" cy="801624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11296" y="1219200"/>
            <a:ext cx="1060703" cy="7071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1642" y="2849224"/>
            <a:ext cx="3419872" cy="1558815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4879215" y="1100669"/>
            <a:ext cx="4045585" cy="1446530"/>
            <a:chOff x="4879215" y="1100669"/>
            <a:chExt cx="4045585" cy="144653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57141" y="1100669"/>
              <a:ext cx="1467291" cy="1445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9215" y="1100672"/>
              <a:ext cx="2717120" cy="1445901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7830311" y="2944367"/>
            <a:ext cx="1045844" cy="1344295"/>
            <a:chOff x="7830311" y="2944367"/>
            <a:chExt cx="1045844" cy="1344295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1375" y="3334511"/>
              <a:ext cx="813816" cy="41757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60791" y="2944367"/>
              <a:ext cx="1014983" cy="28041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0311" y="3904487"/>
              <a:ext cx="1011936" cy="384047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59" rIns="0" bIns="0" rtlCol="0" vert="horz">
            <a:spAutoFit/>
          </a:bodyPr>
          <a:lstStyle/>
          <a:p>
            <a:pPr marL="1910080">
              <a:lnSpc>
                <a:spcPct val="100000"/>
              </a:lnSpc>
              <a:spcBef>
                <a:spcPts val="100"/>
              </a:spcBef>
            </a:pPr>
            <a:r>
              <a:rPr dirty="0"/>
              <a:t>St</a:t>
            </a:r>
            <a:r>
              <a:rPr dirty="0" spc="-25"/>
              <a:t> </a:t>
            </a:r>
            <a:r>
              <a:rPr dirty="0"/>
              <a:t>Bartholomew’s</a:t>
            </a:r>
            <a:r>
              <a:rPr dirty="0" spc="-10"/>
              <a:t> Hospital</a:t>
            </a:r>
          </a:p>
        </p:txBody>
      </p:sp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60164" y="4672723"/>
            <a:ext cx="1008112" cy="230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2023-08-28T16:50:05Z</dcterms:created>
  <dcterms:modified xsi:type="dcterms:W3CDTF">2023-08-28T16:50:05Z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macOS Version 11.7.6 (assemblage 20G1231) Quartz PDFContext</vt:lpwstr>
  </property>
</Properties>
</file>