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2.xml" ContentType="application/vnd.openxmlformats-officedocument.presentationml.tags+xml"/>
  <Override PartName="/ppt/notesSlides/notesSlide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6"/>
  </p:notesMasterIdLst>
  <p:sldIdLst>
    <p:sldId id="257" r:id="rId3"/>
    <p:sldId id="285" r:id="rId4"/>
    <p:sldId id="258" r:id="rId5"/>
    <p:sldId id="260" r:id="rId6"/>
    <p:sldId id="262" r:id="rId7"/>
    <p:sldId id="263" r:id="rId8"/>
    <p:sldId id="265" r:id="rId9"/>
    <p:sldId id="264" r:id="rId10"/>
    <p:sldId id="283" r:id="rId11"/>
    <p:sldId id="280" r:id="rId12"/>
    <p:sldId id="282" r:id="rId13"/>
    <p:sldId id="266" r:id="rId14"/>
    <p:sldId id="269" r:id="rId15"/>
    <p:sldId id="270" r:id="rId16"/>
    <p:sldId id="271" r:id="rId17"/>
    <p:sldId id="286" r:id="rId18"/>
    <p:sldId id="274" r:id="rId19"/>
    <p:sldId id="275" r:id="rId20"/>
    <p:sldId id="276" r:id="rId21"/>
    <p:sldId id="277" r:id="rId22"/>
    <p:sldId id="278" r:id="rId23"/>
    <p:sldId id="279" r:id="rId24"/>
    <p:sldId id="284"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4" d="100"/>
          <a:sy n="84" d="100"/>
        </p:scale>
        <p:origin x="1426" y="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manualLayout>
          <c:layoutTarget val="inner"/>
          <c:xMode val="edge"/>
          <c:yMode val="edge"/>
          <c:x val="0.26818006443122899"/>
          <c:y val="9.6743133037303197E-2"/>
          <c:w val="0.69920957106835002"/>
          <c:h val="0.79689875571109203"/>
        </c:manualLayout>
      </c:layout>
      <c:bar3DChart>
        <c:barDir val="bar"/>
        <c:grouping val="clustered"/>
        <c:varyColors val="0"/>
        <c:ser>
          <c:idx val="0"/>
          <c:order val="0"/>
          <c:tx>
            <c:strRef>
              <c:f>Sheet1!$B$1</c:f>
              <c:strCache>
                <c:ptCount val="1"/>
                <c:pt idx="0">
                  <c:v>Indications for LAAO2</c:v>
                </c:pt>
              </c:strCache>
            </c:strRef>
          </c:tx>
          <c:spPr>
            <a:solidFill>
              <a:srgbClr val="002E4B">
                <a:lumMod val="75000"/>
                <a:lumOff val="25000"/>
              </a:srgbClr>
            </a:solidFill>
          </c:spPr>
          <c:invertIfNegative val="0"/>
          <c:dPt>
            <c:idx val="10"/>
            <c:invertIfNegative val="0"/>
            <c:bubble3D val="0"/>
            <c:explosion val="10"/>
          </c:dPt>
          <c:dLbls>
            <c:dLbl>
              <c:idx val="7"/>
              <c:layout>
                <c:manualLayout>
                  <c:x val="1.63398692810457E-3"/>
                  <c:y val="3.2393438976754999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a:solidFill>
                      <a:srgbClr val="053763"/>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Sheet1!$A$2:$A$10</c:f>
              <c:strCache>
                <c:ptCount val="9"/>
                <c:pt idx="0">
                  <c:v>Risk of falls </c:v>
                </c:pt>
                <c:pt idx="1">
                  <c:v>Labile INR</c:v>
                </c:pt>
                <c:pt idx="2">
                  <c:v>Renal or hepatic disease</c:v>
                </c:pt>
                <c:pt idx="3">
                  <c:v>Previous minor bleeding</c:v>
                </c:pt>
                <c:pt idx="4">
                  <c:v>Stroke on warfarin</c:v>
                </c:pt>
                <c:pt idx="5">
                  <c:v>Drug interaction</c:v>
                </c:pt>
                <c:pt idx="6">
                  <c:v>CAD and stenting</c:v>
                </c:pt>
                <c:pt idx="7">
                  <c:v>High bleeding risk </c:v>
                </c:pt>
                <c:pt idx="8">
                  <c:v>Previous major bleeding</c:v>
                </c:pt>
              </c:strCache>
            </c:strRef>
          </c:cat>
          <c:val>
            <c:numRef>
              <c:f>Sheet1!$B$2:$B$10</c:f>
              <c:numCache>
                <c:formatCode>0%</c:formatCode>
                <c:ptCount val="9"/>
                <c:pt idx="0">
                  <c:v>0.08</c:v>
                </c:pt>
                <c:pt idx="1">
                  <c:v>0.09</c:v>
                </c:pt>
                <c:pt idx="2">
                  <c:v>0.14000000000000001</c:v>
                </c:pt>
                <c:pt idx="3">
                  <c:v>0.15</c:v>
                </c:pt>
                <c:pt idx="4">
                  <c:v>0.16</c:v>
                </c:pt>
                <c:pt idx="5">
                  <c:v>0.17</c:v>
                </c:pt>
                <c:pt idx="6">
                  <c:v>0.22</c:v>
                </c:pt>
                <c:pt idx="7">
                  <c:v>0.35</c:v>
                </c:pt>
                <c:pt idx="8">
                  <c:v>0.47</c:v>
                </c:pt>
              </c:numCache>
            </c:numRef>
          </c:val>
        </c:ser>
        <c:dLbls>
          <c:showLegendKey val="0"/>
          <c:showVal val="0"/>
          <c:showCatName val="0"/>
          <c:showSerName val="0"/>
          <c:showPercent val="0"/>
          <c:showBubbleSize val="0"/>
        </c:dLbls>
        <c:gapWidth val="80"/>
        <c:shape val="box"/>
        <c:axId val="1207321808"/>
        <c:axId val="1207318000"/>
        <c:axId val="0"/>
      </c:bar3DChart>
      <c:valAx>
        <c:axId val="1207318000"/>
        <c:scaling>
          <c:orientation val="minMax"/>
        </c:scaling>
        <c:delete val="0"/>
        <c:axPos val="b"/>
        <c:numFmt formatCode="0%" sourceLinked="1"/>
        <c:majorTickMark val="out"/>
        <c:minorTickMark val="none"/>
        <c:tickLblPos val="nextTo"/>
        <c:txPr>
          <a:bodyPr/>
          <a:lstStyle/>
          <a:p>
            <a:pPr>
              <a:defRPr sz="1400">
                <a:solidFill>
                  <a:srgbClr val="053763"/>
                </a:solidFill>
              </a:defRPr>
            </a:pPr>
            <a:endParaRPr lang="en-US"/>
          </a:p>
        </c:txPr>
        <c:crossAx val="1207321808"/>
        <c:crosses val="autoZero"/>
        <c:crossBetween val="between"/>
      </c:valAx>
      <c:catAx>
        <c:axId val="1207321808"/>
        <c:scaling>
          <c:orientation val="minMax"/>
        </c:scaling>
        <c:delete val="0"/>
        <c:axPos val="l"/>
        <c:numFmt formatCode="General" sourceLinked="0"/>
        <c:majorTickMark val="out"/>
        <c:minorTickMark val="none"/>
        <c:tickLblPos val="nextTo"/>
        <c:txPr>
          <a:bodyPr/>
          <a:lstStyle/>
          <a:p>
            <a:pPr>
              <a:defRPr sz="1600">
                <a:solidFill>
                  <a:srgbClr val="053763"/>
                </a:solidFill>
              </a:defRPr>
            </a:pPr>
            <a:endParaRPr lang="en-US"/>
          </a:p>
        </c:txPr>
        <c:crossAx val="1207318000"/>
        <c:crosses val="autoZero"/>
        <c:auto val="1"/>
        <c:lblAlgn val="ctr"/>
        <c:lblOffset val="100"/>
        <c:noMultiLvlLbl val="0"/>
      </c:catAx>
    </c:plotArea>
    <c:plotVisOnly val="1"/>
    <c:dispBlanksAs val="gap"/>
    <c:showDLblsOverMax val="0"/>
  </c:chart>
  <c:spPr>
    <a:solidFill>
      <a:srgbClr val="9EBDD4"/>
    </a:solidFill>
    <a:ln>
      <a:solidFill>
        <a:srgbClr val="39536E"/>
      </a:solidFill>
    </a:ln>
  </c:spPr>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2160" b="1" i="0" u="none" strike="noStrike" kern="1200" baseline="0">
                <a:solidFill>
                  <a:prstClr val="black"/>
                </a:solidFill>
                <a:latin typeface="+mn-lt"/>
                <a:ea typeface="+mn-ea"/>
                <a:cs typeface="+mn-cs"/>
              </a:defRPr>
            </a:pPr>
            <a:r>
              <a:rPr lang="en-GB" sz="1600" b="1" i="0" baseline="0" dirty="0" smtClean="0">
                <a:effectLst/>
              </a:rPr>
              <a:t>Effectiveness in Annual </a:t>
            </a:r>
            <a:r>
              <a:rPr lang="en-GB" sz="1600" b="1" i="0" u="sng" baseline="0" dirty="0" smtClean="0">
                <a:effectLst/>
              </a:rPr>
              <a:t>Stroke</a:t>
            </a:r>
            <a:r>
              <a:rPr lang="en-GB" sz="1600" b="1" i="0" baseline="0" dirty="0" smtClean="0">
                <a:effectLst/>
              </a:rPr>
              <a:t>    Risk Reduction </a:t>
            </a:r>
            <a:r>
              <a:rPr lang="en-GB" sz="1600" b="1" i="0" baseline="0" dirty="0" err="1" smtClean="0">
                <a:effectLst/>
              </a:rPr>
              <a:t>vs</a:t>
            </a:r>
            <a:r>
              <a:rPr lang="en-GB" sz="1600" b="1" i="0" baseline="0" dirty="0" smtClean="0">
                <a:effectLst/>
              </a:rPr>
              <a:t> Estimated</a:t>
            </a:r>
            <a:endParaRPr lang="en-GB" sz="1600" dirty="0">
              <a:effectLst/>
            </a:endParaRPr>
          </a:p>
        </c:rich>
      </c:tx>
      <c:layout>
        <c:manualLayout>
          <c:xMode val="edge"/>
          <c:yMode val="edge"/>
          <c:x val="0.11506792348936"/>
          <c:y val="0"/>
        </c:manualLayout>
      </c:layout>
      <c:overlay val="0"/>
    </c:title>
    <c:autoTitleDeleted val="0"/>
    <c:plotArea>
      <c:layout>
        <c:manualLayout>
          <c:layoutTarget val="inner"/>
          <c:xMode val="edge"/>
          <c:yMode val="edge"/>
          <c:x val="0.154761809717093"/>
          <c:y val="0.22427760543858499"/>
          <c:w val="0.65616562159193004"/>
          <c:h val="0.65442743053263797"/>
        </c:manualLayout>
      </c:layout>
      <c:barChart>
        <c:barDir val="col"/>
        <c:grouping val="clustered"/>
        <c:varyColors val="0"/>
        <c:ser>
          <c:idx val="0"/>
          <c:order val="0"/>
          <c:tx>
            <c:strRef>
              <c:f>Sheet1!$B$1</c:f>
              <c:strCache>
                <c:ptCount val="1"/>
                <c:pt idx="0">
                  <c:v>Reference</c:v>
                </c:pt>
              </c:strCache>
            </c:strRef>
          </c:tx>
          <c:invertIfNegative val="0"/>
          <c:dPt>
            <c:idx val="2"/>
            <c:invertIfNegative val="0"/>
            <c:bubble3D val="0"/>
            <c:spPr>
              <a:ln w="19050" cmpd="sng">
                <a:solidFill>
                  <a:srgbClr val="1F497D"/>
                </a:solidFill>
              </a:ln>
            </c:spPr>
          </c:dPt>
          <c:dLbls>
            <c:dLbl>
              <c:idx val="0"/>
              <c:layout>
                <c:manualLayout>
                  <c:x val="0"/>
                  <c:y val="6.7058279981519295E-2"/>
                </c:manualLayout>
              </c:layout>
              <c:tx>
                <c:rich>
                  <a:bodyPr/>
                  <a:lstStyle/>
                  <a:p>
                    <a:r>
                      <a:rPr lang="en-US" dirty="0" smtClean="0"/>
                      <a:t>5.8%</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6571957933014099E-5"/>
                  <c:y val="6.30948452247376E-2"/>
                </c:manualLayout>
              </c:layout>
              <c:tx>
                <c:rich>
                  <a:bodyPr/>
                  <a:lstStyle/>
                  <a:p>
                    <a:r>
                      <a:rPr lang="en-US" dirty="0" smtClean="0"/>
                      <a:t>5.6%</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6.7058279981519406E-2"/>
                </c:manualLayout>
              </c:layout>
              <c:tx>
                <c:rich>
                  <a:bodyPr/>
                  <a:lstStyle/>
                  <a:p>
                    <a:r>
                      <a:rPr lang="en-US" dirty="0" smtClean="0"/>
                      <a:t>5.6%</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6.1110405158497104E-17"/>
                  <c:y val="-1.5432098765432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2222081031699199E-16"/>
                  <c:y val="-9.2592592592593108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1.2222081031699199E-16"/>
                  <c:y val="8.109137737173720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IC Bleeding</c:v>
                </c:pt>
                <c:pt idx="1">
                  <c:v>Other</c:v>
                </c:pt>
                <c:pt idx="2">
                  <c:v>Total</c:v>
                </c:pt>
              </c:strCache>
            </c:strRef>
          </c:cat>
          <c:val>
            <c:numRef>
              <c:f>Sheet1!$B$2:$B$4</c:f>
              <c:numCache>
                <c:formatCode>#,#00%</c:formatCode>
                <c:ptCount val="3"/>
                <c:pt idx="0">
                  <c:v>5.8000000000000003E-2</c:v>
                </c:pt>
                <c:pt idx="1">
                  <c:v>5.6000000000000001E-2</c:v>
                </c:pt>
                <c:pt idx="2">
                  <c:v>5.6000000000000001E-2</c:v>
                </c:pt>
              </c:numCache>
            </c:numRef>
          </c:val>
        </c:ser>
        <c:ser>
          <c:idx val="1"/>
          <c:order val="1"/>
          <c:tx>
            <c:strRef>
              <c:f>Sheet1!$C$1</c:f>
              <c:strCache>
                <c:ptCount val="1"/>
                <c:pt idx="0">
                  <c:v>Observed</c:v>
                </c:pt>
              </c:strCache>
            </c:strRef>
          </c:tx>
          <c:spPr>
            <a:ln>
              <a:noFill/>
            </a:ln>
          </c:spPr>
          <c:invertIfNegative val="0"/>
          <c:dPt>
            <c:idx val="2"/>
            <c:invertIfNegative val="0"/>
            <c:bubble3D val="0"/>
            <c:spPr>
              <a:ln w="19050" cmpd="sng">
                <a:solidFill>
                  <a:schemeClr val="tx2"/>
                </a:solidFill>
              </a:ln>
            </c:spPr>
          </c:dPt>
          <c:dLbls>
            <c:dLbl>
              <c:idx val="0"/>
              <c:layout>
                <c:manualLayout>
                  <c:x val="-3.0981082690755999E-17"/>
                  <c:y val="7.12494224803642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8.382284997689909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7979351856731E-3"/>
                  <c:y val="7.9631707478054203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IC Bleeding</c:v>
                </c:pt>
                <c:pt idx="1">
                  <c:v>Other</c:v>
                </c:pt>
                <c:pt idx="2">
                  <c:v>Total</c:v>
                </c:pt>
              </c:strCache>
            </c:strRef>
          </c:cat>
          <c:val>
            <c:numRef>
              <c:f>Sheet1!$C$2:$C$4</c:f>
              <c:numCache>
                <c:formatCode>0.00%</c:formatCode>
                <c:ptCount val="3"/>
                <c:pt idx="0">
                  <c:v>1.4E-2</c:v>
                </c:pt>
                <c:pt idx="1">
                  <c:v>2.5000000000000001E-2</c:v>
                </c:pt>
                <c:pt idx="2">
                  <c:v>2.3E-2</c:v>
                </c:pt>
              </c:numCache>
            </c:numRef>
          </c:val>
        </c:ser>
        <c:dLbls>
          <c:showLegendKey val="0"/>
          <c:showVal val="0"/>
          <c:showCatName val="0"/>
          <c:showSerName val="0"/>
          <c:showPercent val="0"/>
          <c:showBubbleSize val="0"/>
        </c:dLbls>
        <c:gapWidth val="100"/>
        <c:overlap val="50"/>
        <c:axId val="1207323984"/>
        <c:axId val="1207321264"/>
      </c:barChart>
      <c:catAx>
        <c:axId val="1207323984"/>
        <c:scaling>
          <c:orientation val="minMax"/>
        </c:scaling>
        <c:delete val="0"/>
        <c:axPos val="b"/>
        <c:numFmt formatCode="General" sourceLinked="0"/>
        <c:majorTickMark val="out"/>
        <c:minorTickMark val="none"/>
        <c:tickLblPos val="nextTo"/>
        <c:txPr>
          <a:bodyPr/>
          <a:lstStyle/>
          <a:p>
            <a:pPr>
              <a:defRPr sz="1050" b="1"/>
            </a:pPr>
            <a:endParaRPr lang="en-US"/>
          </a:p>
        </c:txPr>
        <c:crossAx val="1207321264"/>
        <c:crosses val="autoZero"/>
        <c:auto val="1"/>
        <c:lblAlgn val="ctr"/>
        <c:lblOffset val="100"/>
        <c:noMultiLvlLbl val="0"/>
      </c:catAx>
      <c:valAx>
        <c:axId val="1207321264"/>
        <c:scaling>
          <c:orientation val="minMax"/>
          <c:max val="0.06"/>
          <c:min val="0"/>
        </c:scaling>
        <c:delete val="0"/>
        <c:axPos val="l"/>
        <c:majorGridlines/>
        <c:title>
          <c:tx>
            <c:rich>
              <a:bodyPr rot="-5400000" vert="horz"/>
              <a:lstStyle/>
              <a:p>
                <a:pPr>
                  <a:defRPr/>
                </a:pPr>
                <a:r>
                  <a:rPr lang="en-US" sz="1200" dirty="0" smtClean="0"/>
                  <a:t>Annual </a:t>
                </a:r>
                <a:r>
                  <a:rPr lang="en-US" sz="1200" u="sng" dirty="0" smtClean="0"/>
                  <a:t>Stroke</a:t>
                </a:r>
                <a:r>
                  <a:rPr lang="en-US" sz="1200" dirty="0" smtClean="0"/>
                  <a:t> Risk</a:t>
                </a:r>
                <a:endParaRPr lang="en-US" sz="1200" dirty="0"/>
              </a:p>
            </c:rich>
          </c:tx>
          <c:layout>
            <c:manualLayout>
              <c:xMode val="edge"/>
              <c:yMode val="edge"/>
              <c:x val="2.79165622124182E-3"/>
              <c:y val="0.19722691571513401"/>
            </c:manualLayout>
          </c:layout>
          <c:overlay val="0"/>
        </c:title>
        <c:numFmt formatCode="0%" sourceLinked="0"/>
        <c:majorTickMark val="out"/>
        <c:minorTickMark val="none"/>
        <c:tickLblPos val="nextTo"/>
        <c:txPr>
          <a:bodyPr/>
          <a:lstStyle/>
          <a:p>
            <a:pPr>
              <a:defRPr sz="1050"/>
            </a:pPr>
            <a:endParaRPr lang="en-US"/>
          </a:p>
        </c:txPr>
        <c:crossAx val="1207323984"/>
        <c:crosses val="autoZero"/>
        <c:crossBetween val="between"/>
        <c:majorUnit val="0.01"/>
        <c:minorUnit val="0.01"/>
      </c:valAx>
    </c:plotArea>
    <c:legend>
      <c:legendPos val="r"/>
      <c:layout>
        <c:manualLayout>
          <c:xMode val="edge"/>
          <c:yMode val="edge"/>
          <c:x val="0.80414362685376295"/>
          <c:y val="0.25866609464721801"/>
          <c:w val="0.19247657962766901"/>
          <c:h val="0.168340703583922"/>
        </c:manualLayout>
      </c:layout>
      <c:overlay val="0"/>
      <c:txPr>
        <a:bodyPr/>
        <a:lstStyle/>
        <a:p>
          <a:pPr>
            <a:defRPr sz="1000"/>
          </a:pPr>
          <a:endParaRPr lang="en-US"/>
        </a:p>
      </c:txPr>
    </c:legend>
    <c:plotVisOnly val="1"/>
    <c:dispBlanksAs val="gap"/>
    <c:showDLblsOverMax val="0"/>
  </c:chart>
  <c:spPr>
    <a:ln>
      <a:solidFill>
        <a:srgbClr val="A0C7D0"/>
      </a:solidFill>
    </a:ln>
  </c:spPr>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lrMapOvr bg1="lt1" tx1="dk1" bg2="lt2" tx2="dk2" accent1="accent1" accent2="accent2" accent3="accent3" accent4="accent4" accent5="accent5" accent6="accent6" hlink="hlink" folHlink="folHlink"/>
  <c:chart>
    <c:title>
      <c:tx>
        <c:rich>
          <a:bodyPr/>
          <a:lstStyle/>
          <a:p>
            <a:pPr>
              <a:defRPr sz="1600"/>
            </a:pPr>
            <a:r>
              <a:rPr lang="en-GB" sz="1600" dirty="0"/>
              <a:t>Effectiveness in Annual </a:t>
            </a:r>
            <a:r>
              <a:rPr lang="en-GB" sz="1600" u="sng" dirty="0"/>
              <a:t>Bleeding</a:t>
            </a:r>
            <a:r>
              <a:rPr lang="en-GB" sz="1600" dirty="0"/>
              <a:t> Risk Reduction </a:t>
            </a:r>
            <a:r>
              <a:rPr lang="en-GB" sz="1600" dirty="0" err="1"/>
              <a:t>vs</a:t>
            </a:r>
            <a:r>
              <a:rPr lang="en-GB" sz="1600" dirty="0"/>
              <a:t> Estimated</a:t>
            </a:r>
          </a:p>
        </c:rich>
      </c:tx>
      <c:layout>
        <c:manualLayout>
          <c:xMode val="edge"/>
          <c:yMode val="edge"/>
          <c:x val="0.13828985251332301"/>
          <c:y val="0"/>
        </c:manualLayout>
      </c:layout>
      <c:overlay val="0"/>
    </c:title>
    <c:autoTitleDeleted val="0"/>
    <c:plotArea>
      <c:layout>
        <c:manualLayout>
          <c:layoutTarget val="inner"/>
          <c:xMode val="edge"/>
          <c:yMode val="edge"/>
          <c:x val="0.154761809717093"/>
          <c:y val="0.22427760543858499"/>
          <c:w val="0.65616562159193004"/>
          <c:h val="0.65442743053263797"/>
        </c:manualLayout>
      </c:layout>
      <c:barChart>
        <c:barDir val="col"/>
        <c:grouping val="clustered"/>
        <c:varyColors val="0"/>
        <c:ser>
          <c:idx val="0"/>
          <c:order val="0"/>
          <c:tx>
            <c:strRef>
              <c:f>Sheet1!$B$1</c:f>
              <c:strCache>
                <c:ptCount val="1"/>
                <c:pt idx="0">
                  <c:v>Reference</c:v>
                </c:pt>
              </c:strCache>
            </c:strRef>
          </c:tx>
          <c:invertIfNegative val="0"/>
          <c:dPt>
            <c:idx val="2"/>
            <c:invertIfNegative val="0"/>
            <c:bubble3D val="0"/>
            <c:spPr>
              <a:ln w="15875">
                <a:solidFill>
                  <a:schemeClr val="accent2"/>
                </a:solidFill>
              </a:ln>
            </c:spPr>
          </c:dPt>
          <c:dLbls>
            <c:dLbl>
              <c:idx val="0"/>
              <c:layout>
                <c:manualLayout>
                  <c:x val="0"/>
                  <c:y val="6.7058279981519295E-2"/>
                </c:manualLayout>
              </c:layout>
              <c:tx>
                <c:rich>
                  <a:bodyPr/>
                  <a:lstStyle/>
                  <a:p>
                    <a:r>
                      <a:rPr lang="en-US" dirty="0" smtClean="0"/>
                      <a:t>6.4%</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6571957933014099E-5"/>
                  <c:y val="6.30948452247376E-2"/>
                </c:manualLayout>
              </c:layout>
              <c:tx>
                <c:rich>
                  <a:bodyPr/>
                  <a:lstStyle/>
                  <a:p>
                    <a:r>
                      <a:rPr lang="en-US" dirty="0" smtClean="0"/>
                      <a:t>5,1%</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6.7058279981519406E-2"/>
                </c:manualLayout>
              </c:layout>
              <c:tx>
                <c:rich>
                  <a:bodyPr/>
                  <a:lstStyle/>
                  <a:p>
                    <a:r>
                      <a:rPr lang="en-US" dirty="0" smtClean="0"/>
                      <a:t>5.7%</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6.1110405158497104E-17"/>
                  <c:y val="-1.5432098765432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2222081031699199E-16"/>
                  <c:y val="-9.2592592592593108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1.2222081031699199E-16"/>
                  <c:y val="8.109137737173720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IC Bleeding</c:v>
                </c:pt>
                <c:pt idx="1">
                  <c:v>Other</c:v>
                </c:pt>
                <c:pt idx="2">
                  <c:v>Total</c:v>
                </c:pt>
              </c:strCache>
            </c:strRef>
          </c:cat>
          <c:val>
            <c:numRef>
              <c:f>Sheet1!$B$2:$B$4</c:f>
              <c:numCache>
                <c:formatCode>#,#00%</c:formatCode>
                <c:ptCount val="3"/>
                <c:pt idx="0">
                  <c:v>6.0999999999999999E-2</c:v>
                </c:pt>
                <c:pt idx="1">
                  <c:v>5.3999999999999999E-2</c:v>
                </c:pt>
                <c:pt idx="2">
                  <c:v>5.7000000000000002E-2</c:v>
                </c:pt>
              </c:numCache>
            </c:numRef>
          </c:val>
        </c:ser>
        <c:ser>
          <c:idx val="1"/>
          <c:order val="1"/>
          <c:tx>
            <c:strRef>
              <c:f>Sheet1!$C$1</c:f>
              <c:strCache>
                <c:ptCount val="1"/>
                <c:pt idx="0">
                  <c:v>Observed</c:v>
                </c:pt>
              </c:strCache>
            </c:strRef>
          </c:tx>
          <c:invertIfNegative val="0"/>
          <c:dPt>
            <c:idx val="2"/>
            <c:invertIfNegative val="0"/>
            <c:bubble3D val="0"/>
            <c:spPr>
              <a:ln w="15875">
                <a:solidFill>
                  <a:schemeClr val="accent2"/>
                </a:solidFill>
              </a:ln>
            </c:spPr>
          </c:dPt>
          <c:dLbls>
            <c:dLbl>
              <c:idx val="0"/>
              <c:layout>
                <c:manualLayout>
                  <c:x val="-2.6121404976336602E-7"/>
                  <c:y val="5.9204925487647199E-2"/>
                </c:manualLayout>
              </c:layout>
              <c:tx>
                <c:rich>
                  <a:bodyPr/>
                  <a:lstStyle/>
                  <a:p>
                    <a:r>
                      <a:rPr lang="en-US" dirty="0" smtClean="0"/>
                      <a:t>0.7%</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8.3822849976899094E-2"/>
                </c:manualLayout>
              </c:layout>
              <c:tx>
                <c:rich>
                  <a:bodyPr/>
                  <a:lstStyle/>
                  <a:p>
                    <a:r>
                      <a:rPr lang="en-US" dirty="0" smtClean="0"/>
                      <a:t>2.4%</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7979351856731E-3"/>
                  <c:y val="7.9631707478054203E-2"/>
                </c:manualLayout>
              </c:layout>
              <c:tx>
                <c:rich>
                  <a:bodyPr/>
                  <a:lstStyle/>
                  <a:p>
                    <a:r>
                      <a:rPr lang="en-US" dirty="0" smtClean="0"/>
                      <a:t>2.1%</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IC Bleeding</c:v>
                </c:pt>
                <c:pt idx="1">
                  <c:v>Other</c:v>
                </c:pt>
                <c:pt idx="2">
                  <c:v>Total</c:v>
                </c:pt>
              </c:strCache>
            </c:strRef>
          </c:cat>
          <c:val>
            <c:numRef>
              <c:f>Sheet1!$C$2:$C$4</c:f>
              <c:numCache>
                <c:formatCode>#,#00%</c:formatCode>
                <c:ptCount val="3"/>
                <c:pt idx="0">
                  <c:v>4.0000000000000001E-3</c:v>
                </c:pt>
                <c:pt idx="1">
                  <c:v>2.4E-2</c:v>
                </c:pt>
                <c:pt idx="2">
                  <c:v>2.1000000000000001E-2</c:v>
                </c:pt>
              </c:numCache>
            </c:numRef>
          </c:val>
        </c:ser>
        <c:dLbls>
          <c:showLegendKey val="0"/>
          <c:showVal val="0"/>
          <c:showCatName val="0"/>
          <c:showSerName val="0"/>
          <c:showPercent val="0"/>
          <c:showBubbleSize val="0"/>
        </c:dLbls>
        <c:gapWidth val="100"/>
        <c:overlap val="50"/>
        <c:axId val="1207322896"/>
        <c:axId val="1207325072"/>
      </c:barChart>
      <c:catAx>
        <c:axId val="1207322896"/>
        <c:scaling>
          <c:orientation val="minMax"/>
        </c:scaling>
        <c:delete val="0"/>
        <c:axPos val="b"/>
        <c:numFmt formatCode="General" sourceLinked="0"/>
        <c:majorTickMark val="out"/>
        <c:minorTickMark val="none"/>
        <c:tickLblPos val="nextTo"/>
        <c:txPr>
          <a:bodyPr/>
          <a:lstStyle/>
          <a:p>
            <a:pPr>
              <a:defRPr sz="1100" b="1"/>
            </a:pPr>
            <a:endParaRPr lang="en-US"/>
          </a:p>
        </c:txPr>
        <c:crossAx val="1207325072"/>
        <c:crosses val="autoZero"/>
        <c:auto val="1"/>
        <c:lblAlgn val="ctr"/>
        <c:lblOffset val="100"/>
        <c:noMultiLvlLbl val="0"/>
      </c:catAx>
      <c:valAx>
        <c:axId val="1207325072"/>
        <c:scaling>
          <c:orientation val="minMax"/>
          <c:max val="6.5000000000000002E-2"/>
          <c:min val="0"/>
        </c:scaling>
        <c:delete val="0"/>
        <c:axPos val="l"/>
        <c:majorGridlines/>
        <c:title>
          <c:tx>
            <c:rich>
              <a:bodyPr rot="-5400000" vert="horz"/>
              <a:lstStyle/>
              <a:p>
                <a:pPr>
                  <a:defRPr sz="1200"/>
                </a:pPr>
                <a:r>
                  <a:rPr lang="en-US" sz="1200" dirty="0" smtClean="0"/>
                  <a:t>Annual</a:t>
                </a:r>
                <a:r>
                  <a:rPr lang="en-US" sz="1200" baseline="0" dirty="0" smtClean="0"/>
                  <a:t> </a:t>
                </a:r>
                <a:r>
                  <a:rPr lang="en-US" sz="1200" u="sng" baseline="0" dirty="0" smtClean="0"/>
                  <a:t>Bleeding</a:t>
                </a:r>
                <a:r>
                  <a:rPr lang="en-US" sz="1200" baseline="0" dirty="0" smtClean="0"/>
                  <a:t> </a:t>
                </a:r>
                <a:r>
                  <a:rPr lang="en-US" sz="1200" dirty="0" smtClean="0"/>
                  <a:t>Risk</a:t>
                </a:r>
                <a:endParaRPr lang="en-US" sz="1200" dirty="0"/>
              </a:p>
            </c:rich>
          </c:tx>
          <c:layout>
            <c:manualLayout>
              <c:xMode val="edge"/>
              <c:yMode val="edge"/>
              <c:x val="2.79165622124182E-3"/>
              <c:y val="0.19722691571513401"/>
            </c:manualLayout>
          </c:layout>
          <c:overlay val="0"/>
        </c:title>
        <c:numFmt formatCode="0%" sourceLinked="0"/>
        <c:majorTickMark val="out"/>
        <c:minorTickMark val="none"/>
        <c:tickLblPos val="nextTo"/>
        <c:txPr>
          <a:bodyPr/>
          <a:lstStyle/>
          <a:p>
            <a:pPr>
              <a:defRPr sz="1050"/>
            </a:pPr>
            <a:endParaRPr lang="en-US"/>
          </a:p>
        </c:txPr>
        <c:crossAx val="1207322896"/>
        <c:crosses val="autoZero"/>
        <c:crossBetween val="between"/>
        <c:majorUnit val="0.01"/>
        <c:minorUnit val="0.01"/>
      </c:valAx>
    </c:plotArea>
    <c:legend>
      <c:legendPos val="r"/>
      <c:layout>
        <c:manualLayout>
          <c:xMode val="edge"/>
          <c:yMode val="edge"/>
          <c:x val="0.80414362685376295"/>
          <c:y val="0.25866609464721801"/>
          <c:w val="0.19247657962766901"/>
          <c:h val="0.168340703583922"/>
        </c:manualLayout>
      </c:layout>
      <c:overlay val="0"/>
      <c:txPr>
        <a:bodyPr/>
        <a:lstStyle/>
        <a:p>
          <a:pPr>
            <a:defRPr sz="1000"/>
          </a:pPr>
          <a:endParaRPr lang="en-US"/>
        </a:p>
      </c:txPr>
    </c:legend>
    <c:plotVisOnly val="1"/>
    <c:dispBlanksAs val="gap"/>
    <c:showDLblsOverMax val="0"/>
  </c:chart>
  <c:spPr>
    <a:ln>
      <a:solidFill>
        <a:srgbClr val="A0C7D0"/>
      </a:solidFill>
    </a:ln>
  </c:spPr>
  <c:txPr>
    <a:bodyPr/>
    <a:lstStyle/>
    <a:p>
      <a:pPr>
        <a:defRPr sz="18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C2DB34-8884-D346-836C-6F50EE2E3E6C}" type="datetimeFigureOut">
              <a:rPr lang="en-US" smtClean="0"/>
              <a:t>2/21/2017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D61F89-47E9-D842-82D1-B854ED9D616D}" type="slidenum">
              <a:rPr lang="en-US" smtClean="0"/>
              <a:t>‹#›</a:t>
            </a:fld>
            <a:endParaRPr lang="en-US"/>
          </a:p>
        </p:txBody>
      </p:sp>
    </p:spTree>
    <p:extLst>
      <p:ext uri="{BB962C8B-B14F-4D97-AF65-F5344CB8AC3E}">
        <p14:creationId xmlns:p14="http://schemas.microsoft.com/office/powerpoint/2010/main" val="30600859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6B5906C6-876B-6A48-A58E-E27F2032B578}"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083381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88A0BD6-00ED-41AF-8B20-60652A54E331}" type="slidenum">
              <a:rPr lang="da-DK" smtClean="0"/>
              <a:t>18</a:t>
            </a:fld>
            <a:endParaRPr lang="da-DK"/>
          </a:p>
        </p:txBody>
      </p:sp>
    </p:spTree>
    <p:extLst>
      <p:ext uri="{BB962C8B-B14F-4D97-AF65-F5344CB8AC3E}">
        <p14:creationId xmlns:p14="http://schemas.microsoft.com/office/powerpoint/2010/main" val="261090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6B5906C6-876B-6A48-A58E-E27F2032B578}"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635721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end</a:t>
            </a:r>
            <a:r>
              <a:rPr lang="en-US" baseline="0" dirty="0" smtClean="0"/>
              <a:t> screw on the Amulet™ device, where the delivery cable is attached to the implant, has been recessed.  By eliminating the protruding end screw, this change is intended to create a more uniform surface in the left atrium once the device has been released.</a:t>
            </a:r>
            <a:endParaRPr lang="en-US" dirty="0"/>
          </a:p>
        </p:txBody>
      </p:sp>
      <p:sp>
        <p:nvSpPr>
          <p:cNvPr id="4" name="Slide Number Placeholder 3"/>
          <p:cNvSpPr>
            <a:spLocks noGrp="1"/>
          </p:cNvSpPr>
          <p:nvPr>
            <p:ph type="sldNum" sz="quarter" idx="10"/>
          </p:nvPr>
        </p:nvSpPr>
        <p:spPr/>
        <p:txBody>
          <a:bodyPr/>
          <a:lstStyle/>
          <a:p>
            <a:pPr>
              <a:defRPr/>
            </a:pPr>
            <a:fld id="{5A9A0656-27CF-4499-9792-673B76C51FD1}" type="slidenum">
              <a:rPr lang="en-US" smtClean="0"/>
              <a:pPr>
                <a:defRPr/>
              </a:pPr>
              <a:t>6</a:t>
            </a:fld>
            <a:endParaRPr lang="en-US"/>
          </a:p>
        </p:txBody>
      </p:sp>
    </p:spTree>
    <p:extLst>
      <p:ext uri="{BB962C8B-B14F-4D97-AF65-F5344CB8AC3E}">
        <p14:creationId xmlns:p14="http://schemas.microsoft.com/office/powerpoint/2010/main" val="4050698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Amulet™ device, the number of stabilizing wires is dependent on the diameter of the lobe.   In larger sized Amulet devices, the number of stabilizing wires has been increased.  This was done to make the gap between stabilizing wires more consistent across the entire size range, and increase the overall stability of the Amulet device particularly among the larger sizes.</a:t>
            </a:r>
            <a:endParaRPr lang="en-US" dirty="0"/>
          </a:p>
        </p:txBody>
      </p:sp>
      <p:sp>
        <p:nvSpPr>
          <p:cNvPr id="4" name="Slide Number Placeholder 3"/>
          <p:cNvSpPr>
            <a:spLocks noGrp="1"/>
          </p:cNvSpPr>
          <p:nvPr>
            <p:ph type="sldNum" sz="quarter" idx="10"/>
          </p:nvPr>
        </p:nvSpPr>
        <p:spPr/>
        <p:txBody>
          <a:bodyPr/>
          <a:lstStyle/>
          <a:p>
            <a:pPr>
              <a:defRPr/>
            </a:pPr>
            <a:fld id="{5A9A0656-27CF-4499-9792-673B76C51FD1}" type="slidenum">
              <a:rPr lang="en-US" smtClean="0"/>
              <a:pPr>
                <a:defRPr/>
              </a:pPr>
              <a:t>7</a:t>
            </a:fld>
            <a:endParaRPr lang="en-US"/>
          </a:p>
        </p:txBody>
      </p:sp>
    </p:spTree>
    <p:extLst>
      <p:ext uri="{BB962C8B-B14F-4D97-AF65-F5344CB8AC3E}">
        <p14:creationId xmlns:p14="http://schemas.microsoft.com/office/powerpoint/2010/main" val="1297761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AMPLATZER™ Amulet™ has undergone several dimensional</a:t>
            </a:r>
            <a:r>
              <a:rPr lang="en-US" baseline="0" dirty="0" smtClean="0"/>
              <a:t> changes in relation to the AMPLATZER™ Cardiac Plug.</a:t>
            </a:r>
          </a:p>
          <a:p>
            <a:endParaRPr lang="en-US" baseline="0" dirty="0" smtClean="0"/>
          </a:p>
          <a:p>
            <a:r>
              <a:rPr lang="en-US" baseline="0" dirty="0" smtClean="0"/>
              <a:t>The lobe diameter now has a range from 16mm to 34mm, allowing device implantation in larger appendages.</a:t>
            </a:r>
          </a:p>
          <a:p>
            <a:endParaRPr lang="en-US" baseline="0" dirty="0" smtClean="0"/>
          </a:p>
          <a:p>
            <a:r>
              <a:rPr lang="en-US" baseline="0" dirty="0" smtClean="0"/>
              <a:t>The disc diameter has been increased slightly to allow for better coverage of the LAA orifice.</a:t>
            </a:r>
          </a:p>
          <a:p>
            <a:endParaRPr lang="en-US" baseline="0" dirty="0" smtClean="0"/>
          </a:p>
          <a:p>
            <a:r>
              <a:rPr lang="en-US" baseline="0" dirty="0" smtClean="0"/>
              <a:t>The lobe length has been increased to 7.5mm on the smaller devices and 10mm on the larger devices.  This allows the lobe to get more surface contact with the left atrial appendage, and is intended to improve the overall stability of the implant.</a:t>
            </a:r>
          </a:p>
          <a:p>
            <a:endParaRPr lang="en-US" baseline="0" dirty="0" smtClean="0"/>
          </a:p>
          <a:p>
            <a:r>
              <a:rPr lang="en-US" baseline="0" dirty="0" smtClean="0"/>
              <a:t>The waist length of the device has also been increased.  This allows for more flexibility in identifying the appropriate landing zone and positioning the lobe in more challenging or anatomies, while still allowing the disc to fully cover the LAA orifice.</a:t>
            </a:r>
          </a:p>
          <a:p>
            <a:endParaRPr lang="en-US" baseline="0" dirty="0" smtClean="0"/>
          </a:p>
          <a:p>
            <a:r>
              <a:rPr lang="en-US" baseline="0" dirty="0" smtClean="0"/>
              <a:t>The sheath sizes used for the Amulet™ device are 12 French and 14 French.  There is also an adaptor supplied with the Amulet device which will allow the 14 French sheath to be used with all device sizes, depending on operator preference.</a:t>
            </a:r>
          </a:p>
        </p:txBody>
      </p:sp>
      <p:sp>
        <p:nvSpPr>
          <p:cNvPr id="4" name="Slide Number Placeholder 3"/>
          <p:cNvSpPr>
            <a:spLocks noGrp="1"/>
          </p:cNvSpPr>
          <p:nvPr>
            <p:ph type="sldNum" sz="quarter" idx="10"/>
          </p:nvPr>
        </p:nvSpPr>
        <p:spPr/>
        <p:txBody>
          <a:bodyPr/>
          <a:lstStyle/>
          <a:p>
            <a:pPr>
              <a:defRPr/>
            </a:pPr>
            <a:fld id="{5A9A0656-27CF-4499-9792-673B76C51FD1}" type="slidenum">
              <a:rPr lang="en-US" smtClean="0"/>
              <a:pPr>
                <a:defRPr/>
              </a:pPr>
              <a:t>8</a:t>
            </a:fld>
            <a:endParaRPr lang="en-US"/>
          </a:p>
        </p:txBody>
      </p:sp>
    </p:spTree>
    <p:extLst>
      <p:ext uri="{BB962C8B-B14F-4D97-AF65-F5344CB8AC3E}">
        <p14:creationId xmlns:p14="http://schemas.microsoft.com/office/powerpoint/2010/main" val="3867431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with the AMPLATZER™ Cardiac</a:t>
            </a:r>
            <a:r>
              <a:rPr lang="en-GB" baseline="0" dirty="0" smtClean="0"/>
              <a:t> Plug, there are five signs used t</a:t>
            </a:r>
            <a:r>
              <a:rPr lang="en-GB" dirty="0" smtClean="0"/>
              <a:t>o assess whether the</a:t>
            </a:r>
            <a:r>
              <a:rPr lang="en-GB" baseline="0" dirty="0" smtClean="0"/>
              <a:t> Amulet™ device has been deployed appropriately.  These should be evaluated prior to the device release.</a:t>
            </a:r>
          </a:p>
          <a:p>
            <a:endParaRPr lang="en-GB" baseline="0" dirty="0" smtClean="0"/>
          </a:p>
          <a:p>
            <a:r>
              <a:rPr lang="en-GB" baseline="0" dirty="0" smtClean="0"/>
              <a:t>The device lobe should show good compression. </a:t>
            </a:r>
          </a:p>
          <a:p>
            <a:r>
              <a:rPr lang="en-GB" baseline="0" dirty="0" smtClean="0"/>
              <a:t>There should be separation between the lobe and disc</a:t>
            </a:r>
          </a:p>
          <a:p>
            <a:r>
              <a:rPr lang="en-GB" baseline="0" dirty="0" smtClean="0"/>
              <a:t>The disc should be concave to show that the device is under tension</a:t>
            </a:r>
          </a:p>
          <a:p>
            <a:r>
              <a:rPr lang="en-GB" baseline="0" dirty="0" smtClean="0"/>
              <a:t>The axis of the device lobe should be parallel with the axis of the left atrial appendage neck </a:t>
            </a:r>
          </a:p>
          <a:p>
            <a:r>
              <a:rPr lang="en-GB" baseline="0" dirty="0" smtClean="0"/>
              <a:t>On echocardiography, the device lobe should be at least two thirds distal to the circumflex artery</a:t>
            </a:r>
            <a:endParaRPr lang="en-GB" dirty="0" smtClean="0"/>
          </a:p>
          <a:p>
            <a:endParaRPr lang="en-US" dirty="0" smtClean="0"/>
          </a:p>
          <a:p>
            <a:r>
              <a:rPr lang="en-US" dirty="0" smtClean="0"/>
              <a:t>If the</a:t>
            </a:r>
            <a:r>
              <a:rPr lang="en-US" baseline="0" dirty="0" smtClean="0"/>
              <a:t> device position is unsatisfactory, the device should be recaptured and redeployed.</a:t>
            </a:r>
            <a:endParaRPr lang="en-US" dirty="0"/>
          </a:p>
        </p:txBody>
      </p:sp>
      <p:sp>
        <p:nvSpPr>
          <p:cNvPr id="4" name="Slide Number Placeholder 3"/>
          <p:cNvSpPr>
            <a:spLocks noGrp="1"/>
          </p:cNvSpPr>
          <p:nvPr>
            <p:ph type="sldNum" sz="quarter" idx="10"/>
          </p:nvPr>
        </p:nvSpPr>
        <p:spPr/>
        <p:txBody>
          <a:bodyPr/>
          <a:lstStyle/>
          <a:p>
            <a:pPr>
              <a:defRPr/>
            </a:pPr>
            <a:fld id="{5A9A0656-27CF-4499-9792-673B76C51FD1}" type="slidenum">
              <a:rPr lang="en-US" smtClean="0"/>
              <a:pPr>
                <a:defRPr/>
              </a:pPr>
              <a:t>11</a:t>
            </a:fld>
            <a:endParaRPr lang="en-US"/>
          </a:p>
        </p:txBody>
      </p:sp>
    </p:spTree>
    <p:extLst>
      <p:ext uri="{BB962C8B-B14F-4D97-AF65-F5344CB8AC3E}">
        <p14:creationId xmlns:p14="http://schemas.microsoft.com/office/powerpoint/2010/main" val="2892593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miter lim="800000"/>
            <a:headEnd/>
            <a:tailEnd/>
          </a:ln>
        </p:spPr>
        <p:txBody>
          <a:bodyPr/>
          <a:lstStyle/>
          <a:p>
            <a:fld id="{BC56B38F-EC4A-4B53-8EF7-317A2392EFA8}" type="slidenum">
              <a:rPr lang="en-US" smtClean="0">
                <a:ea typeface="ヒラギノ角ゴ Pro W3"/>
                <a:cs typeface="ヒラギノ角ゴ Pro W3"/>
              </a:rPr>
              <a:pPr/>
              <a:t>14</a:t>
            </a:fld>
            <a:endParaRPr lang="en-US" smtClean="0">
              <a:ea typeface="ヒラギノ角ゴ Pro W3"/>
              <a:cs typeface="ヒラギノ角ゴ Pro W3"/>
            </a:endParaRPr>
          </a:p>
        </p:txBody>
      </p:sp>
      <p:sp>
        <p:nvSpPr>
          <p:cNvPr id="19458" name="Rectangle 7"/>
          <p:cNvSpPr txBox="1">
            <a:spLocks noGrp="1" noChangeArrowheads="1"/>
          </p:cNvSpPr>
          <p:nvPr/>
        </p:nvSpPr>
        <p:spPr bwMode="auto">
          <a:xfrm>
            <a:off x="3886815" y="8687110"/>
            <a:ext cx="2971185" cy="456890"/>
          </a:xfrm>
          <a:prstGeom prst="rect">
            <a:avLst/>
          </a:prstGeom>
          <a:noFill/>
          <a:ln w="9525">
            <a:noFill/>
            <a:miter lim="800000"/>
            <a:headEnd/>
            <a:tailEnd/>
          </a:ln>
        </p:spPr>
        <p:txBody>
          <a:bodyPr lIns="91424" tIns="45713" rIns="91424" bIns="45713" anchor="b"/>
          <a:lstStyle/>
          <a:p>
            <a:pPr algn="r" defTabSz="913674"/>
            <a:fld id="{1503E6FF-46BE-4FDC-873A-65694A840145}" type="slidenum">
              <a:rPr lang="en-US" sz="1200">
                <a:cs typeface="ヒラギノ角ゴ Pro W3"/>
              </a:rPr>
              <a:pPr algn="r" defTabSz="913674"/>
              <a:t>14</a:t>
            </a:fld>
            <a:endParaRPr lang="en-US" sz="1200">
              <a:cs typeface="ヒラギノ角ゴ Pro W3"/>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lIns="89860" tIns="44930" rIns="89860" bIns="44930"/>
          <a:lstStyle/>
          <a:p>
            <a:pPr marL="222245" indent="-222245"/>
            <a:r>
              <a:rPr lang="en-US" dirty="0" smtClean="0"/>
              <a:t>This is the </a:t>
            </a:r>
            <a:r>
              <a:rPr lang="en-US" b="1" dirty="0" smtClean="0"/>
              <a:t>Bulleted List</a:t>
            </a:r>
            <a:r>
              <a:rPr lang="en-US" dirty="0" smtClean="0"/>
              <a:t> slide.</a:t>
            </a:r>
          </a:p>
          <a:p>
            <a:pPr marL="222245" indent="-222245"/>
            <a:r>
              <a:rPr lang="en-US" dirty="0" smtClean="0"/>
              <a:t>To create this particular slide, click the </a:t>
            </a:r>
            <a:r>
              <a:rPr lang="en-US" b="1" i="1" dirty="0" smtClean="0"/>
              <a:t>NEW SLIDE</a:t>
            </a:r>
            <a:r>
              <a:rPr lang="en-US" dirty="0" smtClean="0"/>
              <a:t> button on your toolbar and choose the </a:t>
            </a:r>
            <a:r>
              <a:rPr lang="en-US" b="1" i="1" dirty="0" smtClean="0"/>
              <a:t>BULLETED LIST</a:t>
            </a:r>
            <a:r>
              <a:rPr lang="en-US" dirty="0" smtClean="0"/>
              <a:t> format. (Top row, second from left)</a:t>
            </a:r>
          </a:p>
          <a:p>
            <a:pPr marL="222245" indent="-222245"/>
            <a:r>
              <a:rPr lang="en-US" dirty="0" smtClean="0"/>
              <a:t>The </a:t>
            </a:r>
            <a:r>
              <a:rPr lang="en-US" b="1" dirty="0" smtClean="0"/>
              <a:t>Sub-Heading</a:t>
            </a:r>
            <a:r>
              <a:rPr lang="en-US" dirty="0" smtClean="0"/>
              <a:t> and </a:t>
            </a:r>
            <a:r>
              <a:rPr lang="en-US" b="1" dirty="0" smtClean="0"/>
              <a:t>footnote</a:t>
            </a:r>
            <a:r>
              <a:rPr lang="en-US" dirty="0" smtClean="0"/>
              <a:t> will not appear when you insert a new slide. If you need either one, copy and paste it from the sample slide.</a:t>
            </a:r>
          </a:p>
          <a:p>
            <a:pPr marL="222245" indent="-222245"/>
            <a:r>
              <a:rPr lang="en-US" dirty="0" smtClean="0"/>
              <a:t>If you choose not to use a </a:t>
            </a:r>
            <a:r>
              <a:rPr lang="en-US" b="1" dirty="0" smtClean="0"/>
              <a:t>Sub-Heading</a:t>
            </a:r>
            <a:r>
              <a:rPr lang="en-US" dirty="0" smtClean="0"/>
              <a:t>, let us know when you hand in your presentation for clean-up and we’ll adjust where the bullets begin on your master page.</a:t>
            </a:r>
          </a:p>
          <a:p>
            <a:pPr marL="222245" indent="-222245"/>
            <a:r>
              <a:rPr lang="en-US" dirty="0" smtClean="0"/>
              <a:t>Also, be sure to insert the presentation title onto the </a:t>
            </a:r>
            <a:r>
              <a:rPr lang="en-US" b="1" i="1" dirty="0" smtClean="0"/>
              <a:t>BULLETED LIST</a:t>
            </a:r>
            <a:r>
              <a:rPr lang="en-US" dirty="0" smtClean="0"/>
              <a:t> </a:t>
            </a:r>
            <a:r>
              <a:rPr lang="en-US" b="1" i="1" dirty="0" smtClean="0"/>
              <a:t>MASTER</a:t>
            </a:r>
            <a:r>
              <a:rPr lang="en-US" dirty="0" smtClean="0"/>
              <a:t> as follows:</a:t>
            </a:r>
          </a:p>
          <a:p>
            <a:pPr marL="222245" indent="-222245">
              <a:buFontTx/>
              <a:buAutoNum type="arabicPeriod"/>
            </a:pPr>
            <a:r>
              <a:rPr lang="en-US" dirty="0" smtClean="0"/>
              <a:t>Choose </a:t>
            </a:r>
            <a:r>
              <a:rPr lang="en-US" b="1" i="1" dirty="0" smtClean="0"/>
              <a:t>View / Master / Slide Master</a:t>
            </a:r>
            <a:r>
              <a:rPr lang="en-US" dirty="0" smtClean="0"/>
              <a:t> from your menu.</a:t>
            </a:r>
          </a:p>
          <a:p>
            <a:pPr marL="222245" indent="-222245">
              <a:buFontTx/>
              <a:buAutoNum type="arabicPeriod"/>
            </a:pPr>
            <a:r>
              <a:rPr lang="en-US" dirty="0" smtClean="0"/>
              <a:t>Select the text at the bottom of the slide and type in a short version of your presentation title.</a:t>
            </a:r>
          </a:p>
          <a:p>
            <a:pPr marL="222245" indent="-222245">
              <a:buFontTx/>
              <a:buAutoNum type="arabicPeriod"/>
            </a:pPr>
            <a:r>
              <a:rPr lang="en-US" dirty="0" smtClean="0"/>
              <a:t>Click the </a:t>
            </a:r>
            <a:r>
              <a:rPr lang="en-US" b="1" i="1" dirty="0" smtClean="0"/>
              <a:t>SLIDE VIEW</a:t>
            </a:r>
            <a:r>
              <a:rPr lang="en-US" dirty="0" smtClean="0"/>
              <a:t> button in the lower left hand part of your screen to return to the slide show. (Small white rectangle)</a:t>
            </a:r>
          </a:p>
        </p:txBody>
      </p:sp>
    </p:spTree>
    <p:extLst>
      <p:ext uri="{BB962C8B-B14F-4D97-AF65-F5344CB8AC3E}">
        <p14:creationId xmlns:p14="http://schemas.microsoft.com/office/powerpoint/2010/main" val="297092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miter lim="800000"/>
            <a:headEnd/>
            <a:tailEnd/>
          </a:ln>
        </p:spPr>
        <p:txBody>
          <a:bodyPr/>
          <a:lstStyle/>
          <a:p>
            <a:fld id="{BC56B38F-EC4A-4B53-8EF7-317A2392EFA8}" type="slidenum">
              <a:rPr lang="en-US" smtClean="0">
                <a:ea typeface="ヒラギノ角ゴ Pro W3"/>
                <a:cs typeface="ヒラギノ角ゴ Pro W3"/>
              </a:rPr>
              <a:pPr/>
              <a:t>15</a:t>
            </a:fld>
            <a:endParaRPr lang="en-US" smtClean="0">
              <a:ea typeface="ヒラギノ角ゴ Pro W3"/>
              <a:cs typeface="ヒラギノ角ゴ Pro W3"/>
            </a:endParaRPr>
          </a:p>
        </p:txBody>
      </p:sp>
      <p:sp>
        <p:nvSpPr>
          <p:cNvPr id="19458" name="Rectangle 7"/>
          <p:cNvSpPr txBox="1">
            <a:spLocks noGrp="1" noChangeArrowheads="1"/>
          </p:cNvSpPr>
          <p:nvPr/>
        </p:nvSpPr>
        <p:spPr bwMode="auto">
          <a:xfrm>
            <a:off x="3886815" y="8687110"/>
            <a:ext cx="2971185" cy="456890"/>
          </a:xfrm>
          <a:prstGeom prst="rect">
            <a:avLst/>
          </a:prstGeom>
          <a:noFill/>
          <a:ln w="9525">
            <a:noFill/>
            <a:miter lim="800000"/>
            <a:headEnd/>
            <a:tailEnd/>
          </a:ln>
        </p:spPr>
        <p:txBody>
          <a:bodyPr lIns="91424" tIns="45713" rIns="91424" bIns="45713" anchor="b"/>
          <a:lstStyle/>
          <a:p>
            <a:pPr algn="r" defTabSz="913674"/>
            <a:fld id="{1503E6FF-46BE-4FDC-873A-65694A840145}" type="slidenum">
              <a:rPr lang="en-US" sz="1200">
                <a:cs typeface="ヒラギノ角ゴ Pro W3"/>
              </a:rPr>
              <a:pPr algn="r" defTabSz="913674"/>
              <a:t>15</a:t>
            </a:fld>
            <a:endParaRPr lang="en-US" sz="1200">
              <a:cs typeface="ヒラギノ角ゴ Pro W3"/>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lIns="89860" tIns="44930" rIns="89860" bIns="44930"/>
          <a:lstStyle/>
          <a:p>
            <a:pPr marL="222245" indent="-222245"/>
            <a:r>
              <a:rPr lang="en-US" dirty="0" smtClean="0"/>
              <a:t>This is the </a:t>
            </a:r>
            <a:r>
              <a:rPr lang="en-US" b="1" dirty="0" smtClean="0"/>
              <a:t>Bulleted List</a:t>
            </a:r>
            <a:r>
              <a:rPr lang="en-US" dirty="0" smtClean="0"/>
              <a:t> slide.</a:t>
            </a:r>
          </a:p>
          <a:p>
            <a:pPr marL="222245" indent="-222245"/>
            <a:r>
              <a:rPr lang="en-US" dirty="0" smtClean="0"/>
              <a:t>To create this particular slide, click the </a:t>
            </a:r>
            <a:r>
              <a:rPr lang="en-US" b="1" i="1" dirty="0" smtClean="0"/>
              <a:t>NEW SLIDE</a:t>
            </a:r>
            <a:r>
              <a:rPr lang="en-US" dirty="0" smtClean="0"/>
              <a:t> button on your toolbar and choose the </a:t>
            </a:r>
            <a:r>
              <a:rPr lang="en-US" b="1" i="1" dirty="0" smtClean="0"/>
              <a:t>BULLETED LIST</a:t>
            </a:r>
            <a:r>
              <a:rPr lang="en-US" dirty="0" smtClean="0"/>
              <a:t> format. (Top row, second from left)</a:t>
            </a:r>
          </a:p>
          <a:p>
            <a:pPr marL="222245" indent="-222245"/>
            <a:r>
              <a:rPr lang="en-US" dirty="0" smtClean="0"/>
              <a:t>The </a:t>
            </a:r>
            <a:r>
              <a:rPr lang="en-US" b="1" dirty="0" smtClean="0"/>
              <a:t>Sub-Heading</a:t>
            </a:r>
            <a:r>
              <a:rPr lang="en-US" dirty="0" smtClean="0"/>
              <a:t> and </a:t>
            </a:r>
            <a:r>
              <a:rPr lang="en-US" b="1" dirty="0" smtClean="0"/>
              <a:t>footnote</a:t>
            </a:r>
            <a:r>
              <a:rPr lang="en-US" dirty="0" smtClean="0"/>
              <a:t> will not appear when you insert a new slide. If you need either one, copy and paste it from the sample slide.</a:t>
            </a:r>
          </a:p>
          <a:p>
            <a:pPr marL="222245" indent="-222245"/>
            <a:r>
              <a:rPr lang="en-US" dirty="0" smtClean="0"/>
              <a:t>If you choose not to use a </a:t>
            </a:r>
            <a:r>
              <a:rPr lang="en-US" b="1" dirty="0" smtClean="0"/>
              <a:t>Sub-Heading</a:t>
            </a:r>
            <a:r>
              <a:rPr lang="en-US" dirty="0" smtClean="0"/>
              <a:t>, let us know when you hand in your presentation for clean-up and we’ll adjust where the bullets begin on your master page.</a:t>
            </a:r>
          </a:p>
          <a:p>
            <a:pPr marL="222245" indent="-222245"/>
            <a:r>
              <a:rPr lang="en-US" dirty="0" smtClean="0"/>
              <a:t>Also, be sure to insert the presentation title onto the </a:t>
            </a:r>
            <a:r>
              <a:rPr lang="en-US" b="1" i="1" dirty="0" smtClean="0"/>
              <a:t>BULLETED LIST</a:t>
            </a:r>
            <a:r>
              <a:rPr lang="en-US" dirty="0" smtClean="0"/>
              <a:t> </a:t>
            </a:r>
            <a:r>
              <a:rPr lang="en-US" b="1" i="1" dirty="0" smtClean="0"/>
              <a:t>MASTER</a:t>
            </a:r>
            <a:r>
              <a:rPr lang="en-US" dirty="0" smtClean="0"/>
              <a:t> as follows:</a:t>
            </a:r>
          </a:p>
          <a:p>
            <a:pPr marL="222245" indent="-222245">
              <a:buFontTx/>
              <a:buAutoNum type="arabicPeriod"/>
            </a:pPr>
            <a:r>
              <a:rPr lang="en-US" dirty="0" smtClean="0"/>
              <a:t>Choose </a:t>
            </a:r>
            <a:r>
              <a:rPr lang="en-US" b="1" i="1" dirty="0" smtClean="0"/>
              <a:t>View / Master / Slide Master</a:t>
            </a:r>
            <a:r>
              <a:rPr lang="en-US" dirty="0" smtClean="0"/>
              <a:t> from your menu.</a:t>
            </a:r>
          </a:p>
          <a:p>
            <a:pPr marL="222245" indent="-222245">
              <a:buFontTx/>
              <a:buAutoNum type="arabicPeriod"/>
            </a:pPr>
            <a:r>
              <a:rPr lang="en-US" dirty="0" smtClean="0"/>
              <a:t>Select the text at the bottom of the slide and type in a short version of your presentation title.</a:t>
            </a:r>
          </a:p>
          <a:p>
            <a:pPr marL="222245" indent="-222245">
              <a:buFontTx/>
              <a:buAutoNum type="arabicPeriod"/>
            </a:pPr>
            <a:r>
              <a:rPr lang="en-US" dirty="0" smtClean="0"/>
              <a:t>Click the </a:t>
            </a:r>
            <a:r>
              <a:rPr lang="en-US" b="1" i="1" dirty="0" smtClean="0"/>
              <a:t>SLIDE VIEW</a:t>
            </a:r>
            <a:r>
              <a:rPr lang="en-US" dirty="0" smtClean="0"/>
              <a:t> button in the lower left hand part of your screen to return to the slide show. (Small white rectangle)</a:t>
            </a:r>
          </a:p>
        </p:txBody>
      </p:sp>
    </p:spTree>
    <p:extLst>
      <p:ext uri="{BB962C8B-B14F-4D97-AF65-F5344CB8AC3E}">
        <p14:creationId xmlns:p14="http://schemas.microsoft.com/office/powerpoint/2010/main" val="297092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miter lim="800000"/>
            <a:headEnd/>
            <a:tailEnd/>
          </a:ln>
        </p:spPr>
        <p:txBody>
          <a:bodyPr/>
          <a:lstStyle/>
          <a:p>
            <a:fld id="{BC56B38F-EC4A-4B53-8EF7-317A2392EFA8}" type="slidenum">
              <a:rPr lang="en-US" smtClean="0">
                <a:ea typeface="ヒラギノ角ゴ Pro W3"/>
                <a:cs typeface="ヒラギノ角ゴ Pro W3"/>
              </a:rPr>
              <a:pPr/>
              <a:t>17</a:t>
            </a:fld>
            <a:endParaRPr lang="en-US" smtClean="0">
              <a:ea typeface="ヒラギノ角ゴ Pro W3"/>
              <a:cs typeface="ヒラギノ角ゴ Pro W3"/>
            </a:endParaRPr>
          </a:p>
        </p:txBody>
      </p:sp>
      <p:sp>
        <p:nvSpPr>
          <p:cNvPr id="19458" name="Rectangle 7"/>
          <p:cNvSpPr txBox="1">
            <a:spLocks noGrp="1" noChangeArrowheads="1"/>
          </p:cNvSpPr>
          <p:nvPr/>
        </p:nvSpPr>
        <p:spPr bwMode="auto">
          <a:xfrm>
            <a:off x="3886815" y="8687110"/>
            <a:ext cx="2971185" cy="456890"/>
          </a:xfrm>
          <a:prstGeom prst="rect">
            <a:avLst/>
          </a:prstGeom>
          <a:noFill/>
          <a:ln w="9525">
            <a:noFill/>
            <a:miter lim="800000"/>
            <a:headEnd/>
            <a:tailEnd/>
          </a:ln>
        </p:spPr>
        <p:txBody>
          <a:bodyPr lIns="91424" tIns="45713" rIns="91424" bIns="45713" anchor="b"/>
          <a:lstStyle/>
          <a:p>
            <a:pPr algn="r" defTabSz="913674"/>
            <a:fld id="{1503E6FF-46BE-4FDC-873A-65694A840145}" type="slidenum">
              <a:rPr lang="en-US" sz="1200">
                <a:cs typeface="ヒラギノ角ゴ Pro W3"/>
              </a:rPr>
              <a:pPr algn="r" defTabSz="913674"/>
              <a:t>17</a:t>
            </a:fld>
            <a:endParaRPr lang="en-US" sz="1200">
              <a:cs typeface="ヒラギノ角ゴ Pro W3"/>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lIns="89860" tIns="44930" rIns="89860" bIns="44930"/>
          <a:lstStyle/>
          <a:p>
            <a:pPr marL="222245" indent="-222245"/>
            <a:r>
              <a:rPr lang="en-US" dirty="0" smtClean="0"/>
              <a:t>This is the </a:t>
            </a:r>
            <a:r>
              <a:rPr lang="en-US" b="1" dirty="0" smtClean="0"/>
              <a:t>Bulleted List</a:t>
            </a:r>
            <a:r>
              <a:rPr lang="en-US" dirty="0" smtClean="0"/>
              <a:t> slide.</a:t>
            </a:r>
          </a:p>
          <a:p>
            <a:pPr marL="222245" indent="-222245"/>
            <a:r>
              <a:rPr lang="en-US" dirty="0" smtClean="0"/>
              <a:t>To create this particular slide, click the </a:t>
            </a:r>
            <a:r>
              <a:rPr lang="en-US" b="1" i="1" dirty="0" smtClean="0"/>
              <a:t>NEW SLIDE</a:t>
            </a:r>
            <a:r>
              <a:rPr lang="en-US" dirty="0" smtClean="0"/>
              <a:t> button on your toolbar and choose the </a:t>
            </a:r>
            <a:r>
              <a:rPr lang="en-US" b="1" i="1" dirty="0" smtClean="0"/>
              <a:t>BULLETED LIST</a:t>
            </a:r>
            <a:r>
              <a:rPr lang="en-US" dirty="0" smtClean="0"/>
              <a:t> format. (Top row, second from left)</a:t>
            </a:r>
          </a:p>
          <a:p>
            <a:pPr marL="222245" indent="-222245"/>
            <a:r>
              <a:rPr lang="en-US" dirty="0" smtClean="0"/>
              <a:t>The </a:t>
            </a:r>
            <a:r>
              <a:rPr lang="en-US" b="1" dirty="0" smtClean="0"/>
              <a:t>Sub-Heading</a:t>
            </a:r>
            <a:r>
              <a:rPr lang="en-US" dirty="0" smtClean="0"/>
              <a:t> and </a:t>
            </a:r>
            <a:r>
              <a:rPr lang="en-US" b="1" dirty="0" smtClean="0"/>
              <a:t>footnote</a:t>
            </a:r>
            <a:r>
              <a:rPr lang="en-US" dirty="0" smtClean="0"/>
              <a:t> will not appear when you insert a new slide. If you need either one, copy and paste it from the sample slide.</a:t>
            </a:r>
          </a:p>
          <a:p>
            <a:pPr marL="222245" indent="-222245"/>
            <a:r>
              <a:rPr lang="en-US" dirty="0" smtClean="0"/>
              <a:t>If you choose not to use a </a:t>
            </a:r>
            <a:r>
              <a:rPr lang="en-US" b="1" dirty="0" smtClean="0"/>
              <a:t>Sub-Heading</a:t>
            </a:r>
            <a:r>
              <a:rPr lang="en-US" dirty="0" smtClean="0"/>
              <a:t>, let us know when you hand in your presentation for clean-up and we’ll adjust where the bullets begin on your master page.</a:t>
            </a:r>
          </a:p>
          <a:p>
            <a:pPr marL="222245" indent="-222245"/>
            <a:r>
              <a:rPr lang="en-US" dirty="0" smtClean="0"/>
              <a:t>Also, be sure to insert the presentation title onto the </a:t>
            </a:r>
            <a:r>
              <a:rPr lang="en-US" b="1" i="1" dirty="0" smtClean="0"/>
              <a:t>BULLETED LIST</a:t>
            </a:r>
            <a:r>
              <a:rPr lang="en-US" dirty="0" smtClean="0"/>
              <a:t> </a:t>
            </a:r>
            <a:r>
              <a:rPr lang="en-US" b="1" i="1" dirty="0" smtClean="0"/>
              <a:t>MASTER</a:t>
            </a:r>
            <a:r>
              <a:rPr lang="en-US" dirty="0" smtClean="0"/>
              <a:t> as follows:</a:t>
            </a:r>
          </a:p>
          <a:p>
            <a:pPr marL="222245" indent="-222245">
              <a:buFontTx/>
              <a:buAutoNum type="arabicPeriod"/>
            </a:pPr>
            <a:r>
              <a:rPr lang="en-US" dirty="0" smtClean="0"/>
              <a:t>Choose </a:t>
            </a:r>
            <a:r>
              <a:rPr lang="en-US" b="1" i="1" dirty="0" smtClean="0"/>
              <a:t>View / Master / Slide Master</a:t>
            </a:r>
            <a:r>
              <a:rPr lang="en-US" dirty="0" smtClean="0"/>
              <a:t> from your menu.</a:t>
            </a:r>
          </a:p>
          <a:p>
            <a:pPr marL="222245" indent="-222245">
              <a:buFontTx/>
              <a:buAutoNum type="arabicPeriod"/>
            </a:pPr>
            <a:r>
              <a:rPr lang="en-US" dirty="0" smtClean="0"/>
              <a:t>Select the text at the bottom of the slide and type in a short version of your presentation title.</a:t>
            </a:r>
          </a:p>
          <a:p>
            <a:pPr marL="222245" indent="-222245">
              <a:buFontTx/>
              <a:buAutoNum type="arabicPeriod"/>
            </a:pPr>
            <a:r>
              <a:rPr lang="en-US" dirty="0" smtClean="0"/>
              <a:t>Click the </a:t>
            </a:r>
            <a:r>
              <a:rPr lang="en-US" b="1" i="1" dirty="0" smtClean="0"/>
              <a:t>SLIDE VIEW</a:t>
            </a:r>
            <a:r>
              <a:rPr lang="en-US" dirty="0" smtClean="0"/>
              <a:t> button in the lower left hand part of your screen to return to the slide show. (Small white rectangle)</a:t>
            </a:r>
          </a:p>
        </p:txBody>
      </p:sp>
    </p:spTree>
    <p:extLst>
      <p:ext uri="{BB962C8B-B14F-4D97-AF65-F5344CB8AC3E}">
        <p14:creationId xmlns:p14="http://schemas.microsoft.com/office/powerpoint/2010/main" val="297092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5E7CA4-6E54-0B4F-A25E-B8A317E996A6}" type="datetimeFigureOut">
              <a:rPr lang="en-US" smtClean="0"/>
              <a:t>2/21/2017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1E976-BA09-5040-9D52-E642216805B2}" type="slidenum">
              <a:rPr lang="en-US" smtClean="0"/>
              <a:t>‹#›</a:t>
            </a:fld>
            <a:endParaRPr lang="en-US"/>
          </a:p>
        </p:txBody>
      </p:sp>
    </p:spTree>
    <p:extLst>
      <p:ext uri="{BB962C8B-B14F-4D97-AF65-F5344CB8AC3E}">
        <p14:creationId xmlns:p14="http://schemas.microsoft.com/office/powerpoint/2010/main" val="993397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5E7CA4-6E54-0B4F-A25E-B8A317E996A6}" type="datetimeFigureOut">
              <a:rPr lang="en-US" smtClean="0"/>
              <a:t>2/21/2017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1E976-BA09-5040-9D52-E642216805B2}" type="slidenum">
              <a:rPr lang="en-US" smtClean="0"/>
              <a:t>‹#›</a:t>
            </a:fld>
            <a:endParaRPr lang="en-US"/>
          </a:p>
        </p:txBody>
      </p:sp>
    </p:spTree>
    <p:extLst>
      <p:ext uri="{BB962C8B-B14F-4D97-AF65-F5344CB8AC3E}">
        <p14:creationId xmlns:p14="http://schemas.microsoft.com/office/powerpoint/2010/main" val="3091299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5E7CA4-6E54-0B4F-A25E-B8A317E996A6}" type="datetimeFigureOut">
              <a:rPr lang="en-US" smtClean="0"/>
              <a:t>2/21/2017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1E976-BA09-5040-9D52-E642216805B2}" type="slidenum">
              <a:rPr lang="en-US" smtClean="0"/>
              <a:t>‹#›</a:t>
            </a:fld>
            <a:endParaRPr lang="en-US"/>
          </a:p>
        </p:txBody>
      </p:sp>
    </p:spTree>
    <p:extLst>
      <p:ext uri="{BB962C8B-B14F-4D97-AF65-F5344CB8AC3E}">
        <p14:creationId xmlns:p14="http://schemas.microsoft.com/office/powerpoint/2010/main" val="1090655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3BD206-F618-4EB7-8C26-20C41FADA776}"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108424-6A53-42BE-9043-ED9BF149F9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366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3BD206-F618-4EB7-8C26-20C41FADA776}"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108424-6A53-42BE-9043-ED9BF149F9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222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3BD206-F618-4EB7-8C26-20C41FADA776}"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108424-6A53-42BE-9043-ED9BF149F9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526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3BD206-F618-4EB7-8C26-20C41FADA776}" type="datetimeFigureOut">
              <a:rPr lang="en-US" smtClean="0">
                <a:solidFill>
                  <a:prstClr val="black">
                    <a:tint val="75000"/>
                  </a:prstClr>
                </a:solidFill>
              </a:rPr>
              <a:pPr/>
              <a:t>2/21/2017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108424-6A53-42BE-9043-ED9BF149F9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556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3BD206-F618-4EB7-8C26-20C41FADA776}" type="datetimeFigureOut">
              <a:rPr lang="en-US" smtClean="0">
                <a:solidFill>
                  <a:prstClr val="black">
                    <a:tint val="75000"/>
                  </a:prstClr>
                </a:solidFill>
              </a:rPr>
              <a:pPr/>
              <a:t>2/21/2017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108424-6A53-42BE-9043-ED9BF149F9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881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3BD206-F618-4EB7-8C26-20C41FADA776}" type="datetimeFigureOut">
              <a:rPr lang="en-US" smtClean="0">
                <a:solidFill>
                  <a:prstClr val="black">
                    <a:tint val="75000"/>
                  </a:prstClr>
                </a:solidFill>
              </a:rPr>
              <a:pPr/>
              <a:t>2/21/2017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108424-6A53-42BE-9043-ED9BF149F9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305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3BD206-F618-4EB7-8C26-20C41FADA776}" type="datetimeFigureOut">
              <a:rPr lang="en-US" smtClean="0">
                <a:solidFill>
                  <a:prstClr val="black">
                    <a:tint val="75000"/>
                  </a:prstClr>
                </a:solidFill>
              </a:rPr>
              <a:pPr/>
              <a:t>2/21/2017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108424-6A53-42BE-9043-ED9BF149F9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585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3BD206-F618-4EB7-8C26-20C41FADA776}" type="datetimeFigureOut">
              <a:rPr lang="en-US" smtClean="0">
                <a:solidFill>
                  <a:prstClr val="black">
                    <a:tint val="75000"/>
                  </a:prstClr>
                </a:solidFill>
              </a:rPr>
              <a:pPr/>
              <a:t>2/21/2017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108424-6A53-42BE-9043-ED9BF149F9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370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5E7CA4-6E54-0B4F-A25E-B8A317E996A6}" type="datetimeFigureOut">
              <a:rPr lang="en-US" smtClean="0"/>
              <a:t>2/21/2017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1E976-BA09-5040-9D52-E642216805B2}" type="slidenum">
              <a:rPr lang="en-US" smtClean="0"/>
              <a:t>‹#›</a:t>
            </a:fld>
            <a:endParaRPr lang="en-US"/>
          </a:p>
        </p:txBody>
      </p:sp>
    </p:spTree>
    <p:extLst>
      <p:ext uri="{BB962C8B-B14F-4D97-AF65-F5344CB8AC3E}">
        <p14:creationId xmlns:p14="http://schemas.microsoft.com/office/powerpoint/2010/main" val="3776432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3BD206-F618-4EB7-8C26-20C41FADA776}" type="datetimeFigureOut">
              <a:rPr lang="en-US" smtClean="0">
                <a:solidFill>
                  <a:prstClr val="black">
                    <a:tint val="75000"/>
                  </a:prstClr>
                </a:solidFill>
              </a:rPr>
              <a:pPr/>
              <a:t>2/21/2017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108424-6A53-42BE-9043-ED9BF149F9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594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3BD206-F618-4EB7-8C26-20C41FADA776}"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108424-6A53-42BE-9043-ED9BF149F9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461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3BD206-F618-4EB7-8C26-20C41FADA776}" type="datetimeFigureOut">
              <a:rPr lang="en-US" smtClean="0">
                <a:solidFill>
                  <a:prstClr val="black">
                    <a:tint val="75000"/>
                  </a:prstClr>
                </a:solidFill>
              </a:rPr>
              <a:pPr/>
              <a:t>2/21/2017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108424-6A53-42BE-9043-ED9BF149F9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934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5E7CA4-6E54-0B4F-A25E-B8A317E996A6}" type="datetimeFigureOut">
              <a:rPr lang="en-US" smtClean="0"/>
              <a:t>2/21/2017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1E976-BA09-5040-9D52-E642216805B2}" type="slidenum">
              <a:rPr lang="en-US" smtClean="0"/>
              <a:t>‹#›</a:t>
            </a:fld>
            <a:endParaRPr lang="en-US"/>
          </a:p>
        </p:txBody>
      </p:sp>
    </p:spTree>
    <p:extLst>
      <p:ext uri="{BB962C8B-B14F-4D97-AF65-F5344CB8AC3E}">
        <p14:creationId xmlns:p14="http://schemas.microsoft.com/office/powerpoint/2010/main" val="690205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5E7CA4-6E54-0B4F-A25E-B8A317E996A6}" type="datetimeFigureOut">
              <a:rPr lang="en-US" smtClean="0"/>
              <a:t>2/21/2017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1E976-BA09-5040-9D52-E642216805B2}" type="slidenum">
              <a:rPr lang="en-US" smtClean="0"/>
              <a:t>‹#›</a:t>
            </a:fld>
            <a:endParaRPr lang="en-US"/>
          </a:p>
        </p:txBody>
      </p:sp>
    </p:spTree>
    <p:extLst>
      <p:ext uri="{BB962C8B-B14F-4D97-AF65-F5344CB8AC3E}">
        <p14:creationId xmlns:p14="http://schemas.microsoft.com/office/powerpoint/2010/main" val="4179523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5E7CA4-6E54-0B4F-A25E-B8A317E996A6}" type="datetimeFigureOut">
              <a:rPr lang="en-US" smtClean="0"/>
              <a:t>2/21/2017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01E976-BA09-5040-9D52-E642216805B2}" type="slidenum">
              <a:rPr lang="en-US" smtClean="0"/>
              <a:t>‹#›</a:t>
            </a:fld>
            <a:endParaRPr lang="en-US"/>
          </a:p>
        </p:txBody>
      </p:sp>
    </p:spTree>
    <p:extLst>
      <p:ext uri="{BB962C8B-B14F-4D97-AF65-F5344CB8AC3E}">
        <p14:creationId xmlns:p14="http://schemas.microsoft.com/office/powerpoint/2010/main" val="3860867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5E7CA4-6E54-0B4F-A25E-B8A317E996A6}" type="datetimeFigureOut">
              <a:rPr lang="en-US" smtClean="0"/>
              <a:t>2/21/2017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01E976-BA09-5040-9D52-E642216805B2}" type="slidenum">
              <a:rPr lang="en-US" smtClean="0"/>
              <a:t>‹#›</a:t>
            </a:fld>
            <a:endParaRPr lang="en-US"/>
          </a:p>
        </p:txBody>
      </p:sp>
    </p:spTree>
    <p:extLst>
      <p:ext uri="{BB962C8B-B14F-4D97-AF65-F5344CB8AC3E}">
        <p14:creationId xmlns:p14="http://schemas.microsoft.com/office/powerpoint/2010/main" val="1809875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5E7CA4-6E54-0B4F-A25E-B8A317E996A6}" type="datetimeFigureOut">
              <a:rPr lang="en-US" smtClean="0"/>
              <a:t>2/21/2017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01E976-BA09-5040-9D52-E642216805B2}" type="slidenum">
              <a:rPr lang="en-US" smtClean="0"/>
              <a:t>‹#›</a:t>
            </a:fld>
            <a:endParaRPr lang="en-US"/>
          </a:p>
        </p:txBody>
      </p:sp>
    </p:spTree>
    <p:extLst>
      <p:ext uri="{BB962C8B-B14F-4D97-AF65-F5344CB8AC3E}">
        <p14:creationId xmlns:p14="http://schemas.microsoft.com/office/powerpoint/2010/main" val="3736233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5E7CA4-6E54-0B4F-A25E-B8A317E996A6}" type="datetimeFigureOut">
              <a:rPr lang="en-US" smtClean="0"/>
              <a:t>2/21/2017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1E976-BA09-5040-9D52-E642216805B2}" type="slidenum">
              <a:rPr lang="en-US" smtClean="0"/>
              <a:t>‹#›</a:t>
            </a:fld>
            <a:endParaRPr lang="en-US"/>
          </a:p>
        </p:txBody>
      </p:sp>
    </p:spTree>
    <p:extLst>
      <p:ext uri="{BB962C8B-B14F-4D97-AF65-F5344CB8AC3E}">
        <p14:creationId xmlns:p14="http://schemas.microsoft.com/office/powerpoint/2010/main" val="3900495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5E7CA4-6E54-0B4F-A25E-B8A317E996A6}" type="datetimeFigureOut">
              <a:rPr lang="en-US" smtClean="0"/>
              <a:t>2/21/2017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1E976-BA09-5040-9D52-E642216805B2}" type="slidenum">
              <a:rPr lang="en-US" smtClean="0"/>
              <a:t>‹#›</a:t>
            </a:fld>
            <a:endParaRPr lang="en-US"/>
          </a:p>
        </p:txBody>
      </p:sp>
    </p:spTree>
    <p:extLst>
      <p:ext uri="{BB962C8B-B14F-4D97-AF65-F5344CB8AC3E}">
        <p14:creationId xmlns:p14="http://schemas.microsoft.com/office/powerpoint/2010/main" val="3242934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5E7CA4-6E54-0B4F-A25E-B8A317E996A6}" type="datetimeFigureOut">
              <a:rPr lang="en-US" smtClean="0"/>
              <a:t>2/21/2017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1E976-BA09-5040-9D52-E642216805B2}" type="slidenum">
              <a:rPr lang="en-US" smtClean="0"/>
              <a:t>‹#›</a:t>
            </a:fld>
            <a:endParaRPr lang="en-US"/>
          </a:p>
        </p:txBody>
      </p:sp>
    </p:spTree>
    <p:extLst>
      <p:ext uri="{BB962C8B-B14F-4D97-AF65-F5344CB8AC3E}">
        <p14:creationId xmlns:p14="http://schemas.microsoft.com/office/powerpoint/2010/main" val="158019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863BD206-F618-4EB7-8C26-20C41FADA776}" type="datetimeFigureOut">
              <a:rPr lang="en-US" smtClean="0">
                <a:solidFill>
                  <a:prstClr val="black">
                    <a:tint val="75000"/>
                  </a:prstClr>
                </a:solidFill>
              </a:rPr>
              <a:pPr defTabSz="685800"/>
              <a:t>2/21/2017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F108424-6A53-42BE-9043-ED9BF149F91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046471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chart" Target="../charts/chart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8751" y="1150896"/>
            <a:ext cx="8013659" cy="2532063"/>
          </a:xfrm>
        </p:spPr>
        <p:txBody>
          <a:bodyPr>
            <a:normAutofit/>
          </a:bodyPr>
          <a:lstStyle/>
          <a:p>
            <a:r>
              <a:rPr lang="en-US" sz="2800" dirty="0" smtClean="0"/>
              <a:t>LAA Closure with the Amulet Device</a:t>
            </a:r>
            <a:endParaRPr lang="en-US" sz="2800" dirty="0"/>
          </a:p>
        </p:txBody>
      </p:sp>
      <p:sp>
        <p:nvSpPr>
          <p:cNvPr id="3" name="Subtitle 2"/>
          <p:cNvSpPr>
            <a:spLocks noGrp="1"/>
          </p:cNvSpPr>
          <p:nvPr>
            <p:ph type="subTitle" idx="1"/>
          </p:nvPr>
        </p:nvSpPr>
        <p:spPr>
          <a:xfrm>
            <a:off x="1085850" y="2995927"/>
            <a:ext cx="6858000" cy="652462"/>
          </a:xfrm>
        </p:spPr>
        <p:txBody>
          <a:bodyPr>
            <a:normAutofit/>
          </a:bodyPr>
          <a:lstStyle/>
          <a:p>
            <a:pPr>
              <a:lnSpc>
                <a:spcPct val="100000"/>
              </a:lnSpc>
            </a:pPr>
            <a:r>
              <a:rPr lang="en-US" sz="2800" dirty="0" smtClean="0"/>
              <a:t>Sameer A. Gafoor, MD</a:t>
            </a:r>
          </a:p>
        </p:txBody>
      </p:sp>
      <p:pic>
        <p:nvPicPr>
          <p:cNvPr id="1028" name="Picture 4" descr="Image result for swedish hospi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96559" cy="18110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Image result for mount rain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 y="5046950"/>
            <a:ext cx="2337457" cy="18110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txBox="1">
            <a:spLocks noChangeArrowheads="1"/>
          </p:cNvSpPr>
          <p:nvPr/>
        </p:nvSpPr>
        <p:spPr>
          <a:xfrm>
            <a:off x="1436173" y="3326144"/>
            <a:ext cx="6055519" cy="22780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sz="1000" dirty="0">
              <a:solidFill>
                <a:schemeClr val="tx1"/>
              </a:solidFill>
            </a:endParaRPr>
          </a:p>
          <a:p>
            <a:pPr>
              <a:defRPr/>
            </a:pPr>
            <a:r>
              <a:rPr lang="en-US" sz="1000" u="sng" baseline="30000" dirty="0">
                <a:solidFill>
                  <a:schemeClr val="tx1"/>
                </a:solidFill>
              </a:rPr>
              <a:t>1</a:t>
            </a:r>
            <a:r>
              <a:rPr lang="en-US" sz="1000" u="sng" dirty="0" smtClean="0">
                <a:solidFill>
                  <a:schemeClr val="tx1"/>
                </a:solidFill>
              </a:rPr>
              <a:t>Swedish Heart and Vascular</a:t>
            </a:r>
            <a:r>
              <a:rPr lang="en-US" sz="1000" dirty="0" smtClean="0">
                <a:solidFill>
                  <a:schemeClr val="tx1"/>
                </a:solidFill>
              </a:rPr>
              <a:t>: Ming Zhang, Paul Huang, Darryl Wells, Adam </a:t>
            </a:r>
            <a:r>
              <a:rPr lang="en-US" sz="1000" dirty="0" err="1" smtClean="0">
                <a:solidFill>
                  <a:schemeClr val="tx1"/>
                </a:solidFill>
              </a:rPr>
              <a:t>Zivin</a:t>
            </a:r>
            <a:r>
              <a:rPr lang="en-US" sz="1000" dirty="0" smtClean="0">
                <a:solidFill>
                  <a:schemeClr val="tx1"/>
                </a:solidFill>
              </a:rPr>
              <a:t>, Eric Williams, </a:t>
            </a:r>
          </a:p>
          <a:p>
            <a:pPr>
              <a:defRPr/>
            </a:pPr>
            <a:r>
              <a:rPr lang="en-US" sz="1000" dirty="0" smtClean="0">
                <a:solidFill>
                  <a:schemeClr val="tx1"/>
                </a:solidFill>
              </a:rPr>
              <a:t>John Petersen II, </a:t>
            </a:r>
            <a:r>
              <a:rPr lang="en-US" sz="1000" dirty="0" err="1" smtClean="0">
                <a:solidFill>
                  <a:schemeClr val="tx1"/>
                </a:solidFill>
              </a:rPr>
              <a:t>Madalena</a:t>
            </a:r>
            <a:r>
              <a:rPr lang="en-US" sz="1000" dirty="0" smtClean="0">
                <a:solidFill>
                  <a:schemeClr val="tx1"/>
                </a:solidFill>
              </a:rPr>
              <a:t> </a:t>
            </a:r>
            <a:r>
              <a:rPr lang="en-US" sz="1000" dirty="0" err="1" smtClean="0">
                <a:solidFill>
                  <a:schemeClr val="tx1"/>
                </a:solidFill>
              </a:rPr>
              <a:t>Petrescu</a:t>
            </a:r>
            <a:r>
              <a:rPr lang="en-US" sz="1000" dirty="0" smtClean="0">
                <a:solidFill>
                  <a:schemeClr val="tx1"/>
                </a:solidFill>
              </a:rPr>
              <a:t>, </a:t>
            </a:r>
            <a:r>
              <a:rPr lang="en-US" sz="1000" dirty="0" err="1" smtClean="0">
                <a:solidFill>
                  <a:schemeClr val="tx1"/>
                </a:solidFill>
              </a:rPr>
              <a:t>Nimish</a:t>
            </a:r>
            <a:r>
              <a:rPr lang="en-US" sz="1000" dirty="0" smtClean="0">
                <a:solidFill>
                  <a:schemeClr val="tx1"/>
                </a:solidFill>
              </a:rPr>
              <a:t> Muni, Robert </a:t>
            </a:r>
            <a:r>
              <a:rPr lang="en-US" sz="1000" dirty="0" err="1" smtClean="0">
                <a:solidFill>
                  <a:schemeClr val="tx1"/>
                </a:solidFill>
              </a:rPr>
              <a:t>Bersin</a:t>
            </a:r>
            <a:r>
              <a:rPr lang="en-US" sz="1000" dirty="0" smtClean="0">
                <a:solidFill>
                  <a:schemeClr val="tx1"/>
                </a:solidFill>
              </a:rPr>
              <a:t>, </a:t>
            </a:r>
            <a:r>
              <a:rPr lang="en-US" sz="1000" dirty="0">
                <a:solidFill>
                  <a:schemeClr val="tx1"/>
                </a:solidFill>
              </a:rPr>
              <a:t>Eric Lehr, </a:t>
            </a:r>
            <a:r>
              <a:rPr lang="en-US" sz="1000" dirty="0" smtClean="0">
                <a:solidFill>
                  <a:schemeClr val="tx1"/>
                </a:solidFill>
              </a:rPr>
              <a:t>Sam Youssef, Glenn Barnhart, Irina </a:t>
            </a:r>
            <a:r>
              <a:rPr lang="en-US" sz="1000" dirty="0" err="1" smtClean="0">
                <a:solidFill>
                  <a:schemeClr val="tx1"/>
                </a:solidFill>
              </a:rPr>
              <a:t>Penev</a:t>
            </a:r>
            <a:r>
              <a:rPr lang="en-US" sz="1000" dirty="0" smtClean="0">
                <a:solidFill>
                  <a:schemeClr val="tx1"/>
                </a:solidFill>
              </a:rPr>
              <a:t>, Amanda Ray, </a:t>
            </a:r>
            <a:r>
              <a:rPr lang="en-US" sz="1000" dirty="0" err="1" smtClean="0">
                <a:solidFill>
                  <a:schemeClr val="tx1"/>
                </a:solidFill>
              </a:rPr>
              <a:t>Cale</a:t>
            </a:r>
            <a:r>
              <a:rPr lang="en-US" sz="1000" dirty="0" smtClean="0">
                <a:solidFill>
                  <a:schemeClr val="tx1"/>
                </a:solidFill>
              </a:rPr>
              <a:t> Peterson, Julia </a:t>
            </a:r>
            <a:r>
              <a:rPr lang="en-US" sz="1000" dirty="0" err="1" smtClean="0">
                <a:solidFill>
                  <a:schemeClr val="tx1"/>
                </a:solidFill>
              </a:rPr>
              <a:t>Antonyuk</a:t>
            </a:r>
            <a:r>
              <a:rPr lang="en-US" sz="1000" dirty="0" smtClean="0">
                <a:solidFill>
                  <a:schemeClr val="tx1"/>
                </a:solidFill>
              </a:rPr>
              <a:t>, </a:t>
            </a:r>
            <a:r>
              <a:rPr lang="en-US" sz="1000" dirty="0" err="1" smtClean="0">
                <a:solidFill>
                  <a:schemeClr val="tx1"/>
                </a:solidFill>
              </a:rPr>
              <a:t>Thearry</a:t>
            </a:r>
            <a:r>
              <a:rPr lang="en-US" sz="1000" dirty="0" smtClean="0">
                <a:solidFill>
                  <a:schemeClr val="tx1"/>
                </a:solidFill>
              </a:rPr>
              <a:t> </a:t>
            </a:r>
            <a:r>
              <a:rPr lang="en-US" sz="1000" dirty="0" err="1" smtClean="0">
                <a:solidFill>
                  <a:schemeClr val="tx1"/>
                </a:solidFill>
              </a:rPr>
              <a:t>Deap</a:t>
            </a:r>
            <a:r>
              <a:rPr lang="en-US" sz="1000" dirty="0" smtClean="0">
                <a:solidFill>
                  <a:schemeClr val="tx1"/>
                </a:solidFill>
              </a:rPr>
              <a:t>, Zachary Newhart, </a:t>
            </a:r>
          </a:p>
          <a:p>
            <a:pPr>
              <a:defRPr/>
            </a:pPr>
            <a:r>
              <a:rPr lang="en-US" sz="1000" u="sng" baseline="30000" dirty="0" smtClean="0">
                <a:solidFill>
                  <a:schemeClr val="tx1"/>
                </a:solidFill>
              </a:rPr>
              <a:t>2</a:t>
            </a:r>
            <a:r>
              <a:rPr lang="en-US" sz="1000" u="sng" dirty="0" smtClean="0">
                <a:solidFill>
                  <a:schemeClr val="tx1"/>
                </a:solidFill>
              </a:rPr>
              <a:t>CVC </a:t>
            </a:r>
            <a:r>
              <a:rPr lang="en-US" sz="1000" u="sng" dirty="0">
                <a:solidFill>
                  <a:schemeClr val="tx1"/>
                </a:solidFill>
              </a:rPr>
              <a:t>Frankfurt</a:t>
            </a:r>
            <a:r>
              <a:rPr lang="en-US" sz="1000" dirty="0">
                <a:solidFill>
                  <a:schemeClr val="tx1"/>
                </a:solidFill>
              </a:rPr>
              <a:t>: Jennifer </a:t>
            </a:r>
            <a:r>
              <a:rPr lang="en-US" sz="1000" dirty="0" err="1">
                <a:solidFill>
                  <a:schemeClr val="tx1"/>
                </a:solidFill>
              </a:rPr>
              <a:t>Franke</a:t>
            </a:r>
            <a:r>
              <a:rPr lang="en-US" sz="1000" dirty="0">
                <a:solidFill>
                  <a:schemeClr val="tx1"/>
                </a:solidFill>
              </a:rPr>
              <a:t>, Simon Lam, Stefan Bertog, Laura Vaskelyte, </a:t>
            </a:r>
          </a:p>
          <a:p>
            <a:pPr>
              <a:defRPr/>
            </a:pPr>
            <a:r>
              <a:rPr lang="en-US" sz="1000" dirty="0" err="1">
                <a:solidFill>
                  <a:schemeClr val="tx1"/>
                </a:solidFill>
              </a:rPr>
              <a:t>Ilona</a:t>
            </a:r>
            <a:r>
              <a:rPr lang="en-US" sz="1000" dirty="0">
                <a:solidFill>
                  <a:schemeClr val="tx1"/>
                </a:solidFill>
              </a:rPr>
              <a:t> Hofmann, Markus Reinartz, Horst Sievert</a:t>
            </a:r>
          </a:p>
          <a:p>
            <a:pPr>
              <a:defRPr/>
            </a:pPr>
            <a:r>
              <a:rPr lang="en-US" sz="1000" dirty="0" smtClean="0">
                <a:solidFill>
                  <a:schemeClr val="tx1"/>
                </a:solidFill>
              </a:rPr>
              <a:t> </a:t>
            </a:r>
          </a:p>
          <a:p>
            <a:pPr>
              <a:defRPr/>
            </a:pPr>
            <a:r>
              <a:rPr lang="en-US" sz="1000" dirty="0">
                <a:solidFill>
                  <a:schemeClr val="tx1"/>
                </a:solidFill>
              </a:rPr>
              <a:t>Swedish Heart and Vascular: Swedish Medical Center, Seattle, WA, </a:t>
            </a:r>
            <a:r>
              <a:rPr lang="en-US" sz="1000" dirty="0" smtClean="0">
                <a:solidFill>
                  <a:schemeClr val="tx1"/>
                </a:solidFill>
              </a:rPr>
              <a:t>USA</a:t>
            </a:r>
          </a:p>
          <a:p>
            <a:pPr>
              <a:defRPr/>
            </a:pPr>
            <a:r>
              <a:rPr lang="en-US" sz="1000" dirty="0" smtClean="0">
                <a:solidFill>
                  <a:schemeClr val="tx1"/>
                </a:solidFill>
              </a:rPr>
              <a:t>CVC: CardioVascular Center Frankfurt, Frankfurt, Germany</a:t>
            </a:r>
          </a:p>
        </p:txBody>
      </p:sp>
      <p:pic>
        <p:nvPicPr>
          <p:cNvPr id="4" name="Picture 3"/>
          <p:cNvPicPr>
            <a:picLocks noChangeAspect="1"/>
          </p:cNvPicPr>
          <p:nvPr/>
        </p:nvPicPr>
        <p:blipFill>
          <a:blip r:embed="rId4"/>
          <a:stretch>
            <a:fillRect/>
          </a:stretch>
        </p:blipFill>
        <p:spPr>
          <a:xfrm>
            <a:off x="5872049" y="-1"/>
            <a:ext cx="3271951" cy="1811051"/>
          </a:xfrm>
          <a:prstGeom prst="rect">
            <a:avLst/>
          </a:prstGeom>
        </p:spPr>
      </p:pic>
      <p:pic>
        <p:nvPicPr>
          <p:cNvPr id="5" name="Picture 4"/>
          <p:cNvPicPr>
            <a:picLocks noChangeAspect="1"/>
          </p:cNvPicPr>
          <p:nvPr/>
        </p:nvPicPr>
        <p:blipFill>
          <a:blip r:embed="rId5"/>
          <a:stretch>
            <a:fillRect/>
          </a:stretch>
        </p:blipFill>
        <p:spPr>
          <a:xfrm>
            <a:off x="6412166" y="5036776"/>
            <a:ext cx="2731834" cy="1821223"/>
          </a:xfrm>
          <a:prstGeom prst="rect">
            <a:avLst/>
          </a:prstGeom>
        </p:spPr>
      </p:pic>
      <p:pic>
        <p:nvPicPr>
          <p:cNvPr id="6" name="Picture 5"/>
          <p:cNvPicPr>
            <a:picLocks noChangeAspect="1"/>
          </p:cNvPicPr>
          <p:nvPr/>
        </p:nvPicPr>
        <p:blipFill>
          <a:blip r:embed="rId6"/>
          <a:stretch>
            <a:fillRect/>
          </a:stretch>
        </p:blipFill>
        <p:spPr>
          <a:xfrm>
            <a:off x="5872049" y="-1"/>
            <a:ext cx="805396" cy="692980"/>
          </a:xfrm>
          <a:prstGeom prst="rect">
            <a:avLst/>
          </a:prstGeom>
        </p:spPr>
      </p:pic>
    </p:spTree>
    <p:extLst>
      <p:ext uri="{BB962C8B-B14F-4D97-AF65-F5344CB8AC3E}">
        <p14:creationId xmlns:p14="http://schemas.microsoft.com/office/powerpoint/2010/main" val="2381440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srcRect t="4699" r="3159" b="2349"/>
          <a:stretch/>
        </p:blipFill>
        <p:spPr>
          <a:xfrm>
            <a:off x="0" y="0"/>
            <a:ext cx="9144000" cy="5485557"/>
          </a:xfrm>
          <a:prstGeom prst="rect">
            <a:avLst/>
          </a:prstGeom>
        </p:spPr>
      </p:pic>
      <p:sp>
        <p:nvSpPr>
          <p:cNvPr id="5" name="Content Placeholder 3"/>
          <p:cNvSpPr txBox="1">
            <a:spLocks/>
          </p:cNvSpPr>
          <p:nvPr/>
        </p:nvSpPr>
        <p:spPr>
          <a:xfrm>
            <a:off x="0" y="5602390"/>
            <a:ext cx="9144000" cy="1179410"/>
          </a:xfrm>
          <a:prstGeom prst="rect">
            <a:avLst/>
          </a:prstGeom>
        </p:spPr>
        <p:txBody>
          <a:bodyPr/>
          <a:lstStyle>
            <a:lvl1pPr marL="342900" indent="-342900" algn="l" rtl="0" eaLnBrk="0" fontAlgn="base" hangingPunct="0">
              <a:spcBef>
                <a:spcPct val="20000"/>
              </a:spcBef>
              <a:spcAft>
                <a:spcPct val="0"/>
              </a:spcAft>
              <a:buClr>
                <a:srgbClr val="FF0000"/>
              </a:buClr>
              <a:buChar char="•"/>
              <a:defRPr sz="32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rgbClr val="FF0000"/>
              </a:buClr>
              <a:buChar char="•"/>
              <a:defRPr sz="2400">
                <a:solidFill>
                  <a:schemeClr val="bg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rgbClr val="FF0000"/>
              </a:buClr>
              <a:buChar char="-"/>
              <a:defRPr sz="2000">
                <a:solidFill>
                  <a:schemeClr val="bg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rgbClr val="FF0000"/>
              </a:buClr>
              <a:buChar char="•"/>
              <a:defRPr sz="2000">
                <a:solidFill>
                  <a:schemeClr val="bg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rgbClr val="FF0000"/>
              </a:buClr>
              <a:buChar char="•"/>
              <a:defRPr sz="2000">
                <a:solidFill>
                  <a:schemeClr val="bg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rgbClr val="FF0000"/>
              </a:buClr>
              <a:buChar char="•"/>
              <a:defRPr sz="2000">
                <a:solidFill>
                  <a:schemeClr val="bg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rgbClr val="FF0000"/>
              </a:buClr>
              <a:buChar char="•"/>
              <a:defRPr sz="2000">
                <a:solidFill>
                  <a:schemeClr val="bg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rgbClr val="FF0000"/>
              </a:buClr>
              <a:buChar char="•"/>
              <a:defRPr sz="2000">
                <a:solidFill>
                  <a:schemeClr val="bg1"/>
                </a:solidFill>
                <a:effectLst>
                  <a:outerShdw blurRad="38100" dist="38100" dir="2700000" algn="tl">
                    <a:srgbClr val="000000"/>
                  </a:outerShdw>
                </a:effectLst>
                <a:latin typeface="+mn-lt"/>
              </a:defRPr>
            </a:lvl9pPr>
          </a:lstStyle>
          <a:p>
            <a:pPr defTabSz="914400">
              <a:spcBef>
                <a:spcPts val="0"/>
              </a:spcBef>
            </a:pPr>
            <a:r>
              <a:rPr lang="de-DE" sz="2000" kern="0" dirty="0" smtClean="0">
                <a:solidFill>
                  <a:schemeClr val="tx1"/>
                </a:solidFill>
                <a:effectLst/>
              </a:rPr>
              <a:t>Yellow and red marks the device</a:t>
            </a:r>
          </a:p>
          <a:p>
            <a:pPr defTabSz="914400">
              <a:spcBef>
                <a:spcPts val="0"/>
              </a:spcBef>
            </a:pPr>
            <a:r>
              <a:rPr lang="de-DE" sz="2000" kern="0" dirty="0" smtClean="0">
                <a:solidFill>
                  <a:schemeClr val="tx1"/>
                </a:solidFill>
                <a:effectLst/>
              </a:rPr>
              <a:t>Red and white marks the mitral valve</a:t>
            </a:r>
            <a:endParaRPr lang="de-DE" sz="1800" kern="0" dirty="0" smtClean="0">
              <a:solidFill>
                <a:schemeClr val="tx1"/>
              </a:solidFill>
              <a:effectLst/>
            </a:endParaRPr>
          </a:p>
        </p:txBody>
      </p:sp>
    </p:spTree>
    <p:extLst>
      <p:ext uri="{BB962C8B-B14F-4D97-AF65-F5344CB8AC3E}">
        <p14:creationId xmlns:p14="http://schemas.microsoft.com/office/powerpoint/2010/main" val="29172431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title"/>
          </p:nvPr>
        </p:nvSpPr>
        <p:spPr/>
        <p:txBody>
          <a:bodyPr/>
          <a:lstStyle/>
          <a:p>
            <a:r>
              <a:rPr lang="nl-BE" dirty="0" smtClean="0"/>
              <a:t>Five Signs of Proper Deployment</a:t>
            </a:r>
            <a:endParaRPr lang="nl-BE" dirty="0"/>
          </a:p>
        </p:txBody>
      </p:sp>
      <p:sp>
        <p:nvSpPr>
          <p:cNvPr id="12" name="Tijdelijke aanduiding voor inhoud 2"/>
          <p:cNvSpPr>
            <a:spLocks noGrp="1"/>
          </p:cNvSpPr>
          <p:nvPr>
            <p:ph idx="1"/>
          </p:nvPr>
        </p:nvSpPr>
        <p:spPr/>
        <p:txBody>
          <a:bodyPr>
            <a:normAutofit fontScale="92500" lnSpcReduction="10000"/>
          </a:bodyPr>
          <a:lstStyle/>
          <a:p>
            <a:pPr marL="0" indent="0">
              <a:buNone/>
            </a:pPr>
            <a:r>
              <a:rPr lang="en-US" dirty="0" smtClean="0"/>
              <a:t>Before device release, always check the five signs </a:t>
            </a:r>
            <a:br>
              <a:rPr lang="en-US" dirty="0" smtClean="0"/>
            </a:br>
            <a:r>
              <a:rPr lang="en-US" dirty="0" smtClean="0"/>
              <a:t>of proper Amulet™ deployment:</a:t>
            </a:r>
          </a:p>
          <a:p>
            <a:pPr marL="457200" indent="-457200">
              <a:spcBef>
                <a:spcPts val="1000"/>
              </a:spcBef>
              <a:buFont typeface="+mj-lt"/>
              <a:buAutoNum type="arabicPeriod"/>
            </a:pPr>
            <a:r>
              <a:rPr lang="en-US" sz="2000" dirty="0" smtClean="0"/>
              <a:t>Compression on the lobe</a:t>
            </a:r>
            <a:endParaRPr lang="en-US" sz="2000" dirty="0"/>
          </a:p>
          <a:p>
            <a:pPr marL="457200" indent="-457200">
              <a:spcBef>
                <a:spcPts val="1000"/>
              </a:spcBef>
              <a:buFont typeface="+mj-lt"/>
              <a:buAutoNum type="arabicPeriod"/>
            </a:pPr>
            <a:r>
              <a:rPr lang="en-US" sz="2000" dirty="0"/>
              <a:t>Separation between the device lobe </a:t>
            </a:r>
            <a:r>
              <a:rPr lang="en-US" sz="2000" dirty="0" smtClean="0"/>
              <a:t/>
            </a:r>
            <a:br>
              <a:rPr lang="en-US" sz="2000" dirty="0" smtClean="0"/>
            </a:br>
            <a:r>
              <a:rPr lang="en-US" sz="2000" dirty="0" smtClean="0"/>
              <a:t>and </a:t>
            </a:r>
            <a:r>
              <a:rPr lang="en-US" sz="2000" dirty="0"/>
              <a:t>disc </a:t>
            </a:r>
          </a:p>
          <a:p>
            <a:pPr marL="457200" indent="-457200">
              <a:spcBef>
                <a:spcPts val="1000"/>
              </a:spcBef>
              <a:buFont typeface="+mj-lt"/>
              <a:buAutoNum type="arabicPeriod"/>
            </a:pPr>
            <a:r>
              <a:rPr lang="en-US" sz="2000" dirty="0"/>
              <a:t>Concave disc </a:t>
            </a:r>
          </a:p>
          <a:p>
            <a:pPr marL="457200" indent="-457200">
              <a:spcBef>
                <a:spcPts val="1000"/>
              </a:spcBef>
              <a:buFont typeface="+mj-lt"/>
              <a:buAutoNum type="arabicPeriod"/>
            </a:pPr>
            <a:r>
              <a:rPr lang="en-US" sz="2000" dirty="0"/>
              <a:t>Axis of device lobe in line with axis of </a:t>
            </a:r>
            <a:r>
              <a:rPr lang="en-US" sz="2000" dirty="0" smtClean="0"/>
              <a:t/>
            </a:r>
            <a:br>
              <a:rPr lang="en-US" sz="2000" dirty="0" smtClean="0"/>
            </a:br>
            <a:r>
              <a:rPr lang="en-US" sz="2000" dirty="0" smtClean="0"/>
              <a:t>the LAA neck </a:t>
            </a:r>
            <a:endParaRPr lang="en-US" sz="2000" dirty="0"/>
          </a:p>
          <a:p>
            <a:pPr marL="457200" indent="-457200">
              <a:spcBef>
                <a:spcPts val="1000"/>
              </a:spcBef>
              <a:buFont typeface="+mj-lt"/>
              <a:buAutoNum type="arabicPeriod"/>
            </a:pPr>
            <a:r>
              <a:rPr lang="en-US" sz="2000" dirty="0" smtClean="0"/>
              <a:t>Two-thirds device </a:t>
            </a:r>
            <a:r>
              <a:rPr lang="en-US" sz="2000" dirty="0"/>
              <a:t>lobe distal to the left </a:t>
            </a:r>
            <a:r>
              <a:rPr lang="en-US" sz="2000" dirty="0" smtClean="0"/>
              <a:t/>
            </a:r>
            <a:br>
              <a:rPr lang="en-US" sz="2000" dirty="0" smtClean="0"/>
            </a:br>
            <a:r>
              <a:rPr lang="en-US" sz="2000" dirty="0" smtClean="0"/>
              <a:t>circumflex artery </a:t>
            </a:r>
          </a:p>
          <a:p>
            <a:pPr marL="457200" indent="-457200">
              <a:buFont typeface="+mj-lt"/>
              <a:buAutoNum type="arabicPeriod"/>
            </a:pPr>
            <a:endParaRPr lang="en-US" sz="1600" dirty="0"/>
          </a:p>
          <a:p>
            <a:pPr marL="0" indent="0">
              <a:buNone/>
            </a:pPr>
            <a:r>
              <a:rPr lang="en-US" sz="2000" i="1" dirty="0" smtClean="0"/>
              <a:t>If device position is unsatisfactory, recapture the device and redeploy per the IFU.</a:t>
            </a:r>
          </a:p>
          <a:p>
            <a:pPr marL="457200" indent="-457200">
              <a:buFont typeface="+mj-lt"/>
              <a:buAutoNum type="arabicPeriod"/>
            </a:pPr>
            <a:endParaRPr lang="nl-BE" dirty="0" smtClean="0"/>
          </a:p>
          <a:p>
            <a:endParaRPr lang="nl-BE" dirty="0"/>
          </a:p>
        </p:txBody>
      </p:sp>
      <p:pic>
        <p:nvPicPr>
          <p:cNvPr id="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419" t="8157" r="5245" b="8712"/>
          <a:stretch/>
        </p:blipFill>
        <p:spPr bwMode="auto">
          <a:xfrm>
            <a:off x="5924062" y="2388759"/>
            <a:ext cx="2438400" cy="250873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Slide Number Placeholder 2"/>
          <p:cNvSpPr>
            <a:spLocks noGrp="1"/>
          </p:cNvSpPr>
          <p:nvPr>
            <p:ph type="sldNum" sz="quarter" idx="10"/>
          </p:nvPr>
        </p:nvSpPr>
        <p:spPr/>
        <p:txBody>
          <a:bodyPr/>
          <a:lstStyle/>
          <a:p>
            <a:pPr>
              <a:defRPr/>
            </a:pPr>
            <a:fld id="{DD6CFD07-A5A1-4B4C-ABE3-60101EB2F779}" type="slidenum">
              <a:rPr lang="en-US" smtClean="0"/>
              <a:pPr>
                <a:defRPr/>
              </a:pPr>
              <a:t>11</a:t>
            </a:fld>
            <a:endParaRPr lang="en-US"/>
          </a:p>
        </p:txBody>
      </p:sp>
    </p:spTree>
    <p:extLst>
      <p:ext uri="{BB962C8B-B14F-4D97-AF65-F5344CB8AC3E}">
        <p14:creationId xmlns:p14="http://schemas.microsoft.com/office/powerpoint/2010/main" val="26277893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bwMode="auto">
          <a:xfrm>
            <a:off x="1231458" y="6394196"/>
            <a:ext cx="6841393"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54000" tIns="63500" rIns="12700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b="1" i="0" dirty="0" smtClean="0">
                <a:solidFill>
                  <a:srgbClr val="FFFFFF"/>
                </a:solidFill>
                <a:latin typeface="Arial"/>
                <a:cs typeface="Arial"/>
              </a:rPr>
              <a:t>From: OAC Therapy Prescription in Patients With AF Across the Spectrum of Stroke Risk:  Insights From the NCDR PINNACLE Registry</a:t>
            </a:r>
          </a:p>
        </p:txBody>
      </p:sp>
      <p:sp>
        <p:nvSpPr>
          <p:cNvPr id="5" name="Text Placeholder 2"/>
          <p:cNvSpPr txBox="1">
            <a:spLocks/>
          </p:cNvSpPr>
          <p:nvPr/>
        </p:nvSpPr>
        <p:spPr bwMode="auto">
          <a:xfrm>
            <a:off x="2411683" y="6628493"/>
            <a:ext cx="5300866"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54000" tIns="0" rIns="127000" bIns="635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200" b="1" i="0" dirty="0" smtClean="0">
                <a:solidFill>
                  <a:srgbClr val="FFFFFF"/>
                </a:solidFill>
                <a:latin typeface="Arial"/>
                <a:cs typeface="Arial"/>
              </a:rPr>
              <a:t>JAMA </a:t>
            </a:r>
            <a:r>
              <a:rPr lang="en-US" sz="1200" b="1" i="0" dirty="0" err="1" smtClean="0">
                <a:solidFill>
                  <a:srgbClr val="FFFFFF"/>
                </a:solidFill>
                <a:latin typeface="Arial"/>
                <a:cs typeface="Arial"/>
              </a:rPr>
              <a:t>Cardiol</a:t>
            </a:r>
            <a:r>
              <a:rPr lang="en-US" sz="1200" b="1" i="0" dirty="0" smtClean="0">
                <a:solidFill>
                  <a:srgbClr val="FFFFFF"/>
                </a:solidFill>
                <a:latin typeface="Arial"/>
                <a:cs typeface="Arial"/>
              </a:rPr>
              <a:t>. 2016;1(1):55-62</a:t>
            </a:r>
          </a:p>
        </p:txBody>
      </p:sp>
      <p:sp>
        <p:nvSpPr>
          <p:cNvPr id="6" name="Text Placeholder 2"/>
          <p:cNvSpPr txBox="1">
            <a:spLocks/>
          </p:cNvSpPr>
          <p:nvPr/>
        </p:nvSpPr>
        <p:spPr bwMode="auto">
          <a:xfrm>
            <a:off x="0" y="996430"/>
            <a:ext cx="9144000" cy="980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54000" tIns="63500" rIns="12700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800" b="1" i="0" dirty="0" smtClean="0">
                <a:solidFill>
                  <a:srgbClr val="FF0000"/>
                </a:solidFill>
                <a:latin typeface="Arial"/>
                <a:cs typeface="Helvetica" charset="0"/>
              </a:rPr>
              <a:t>In this </a:t>
            </a:r>
            <a:r>
              <a:rPr lang="fr-FR" sz="2800" b="1" i="0" dirty="0" smtClean="0">
                <a:solidFill>
                  <a:srgbClr val="FF0000"/>
                </a:solidFill>
                <a:latin typeface="Arial"/>
              </a:rPr>
              <a:t>429</a:t>
            </a:r>
            <a:r>
              <a:rPr lang="fr-FR" sz="2800" b="1" i="0" dirty="0">
                <a:solidFill>
                  <a:srgbClr val="FF0000"/>
                </a:solidFill>
                <a:latin typeface="Arial"/>
              </a:rPr>
              <a:t> 417 </a:t>
            </a:r>
            <a:r>
              <a:rPr lang="fr-FR" sz="2800" b="1" i="0" dirty="0" smtClean="0">
                <a:solidFill>
                  <a:srgbClr val="FF0000"/>
                </a:solidFill>
                <a:latin typeface="Arial"/>
              </a:rPr>
              <a:t>patients US </a:t>
            </a:r>
            <a:r>
              <a:rPr lang="en-US" sz="2800" b="1" i="0" dirty="0" smtClean="0">
                <a:solidFill>
                  <a:srgbClr val="FF0000"/>
                </a:solidFill>
                <a:latin typeface="Arial"/>
                <a:cs typeface="Helvetica" charset="0"/>
              </a:rPr>
              <a:t>registry &lt;50% of patients are treated according to the Guidelines!</a:t>
            </a:r>
          </a:p>
        </p:txBody>
      </p:sp>
      <p:pic>
        <p:nvPicPr>
          <p:cNvPr id="7" name="Picture 6"/>
          <p:cNvPicPr>
            <a:picLocks noChangeAspect="1"/>
          </p:cNvPicPr>
          <p:nvPr/>
        </p:nvPicPr>
        <p:blipFill rotWithShape="1">
          <a:blip r:embed="rId2"/>
          <a:srcRect t="2164"/>
          <a:stretch/>
        </p:blipFill>
        <p:spPr>
          <a:xfrm>
            <a:off x="457200" y="2093914"/>
            <a:ext cx="8345565" cy="4067985"/>
          </a:xfrm>
          <a:prstGeom prst="rect">
            <a:avLst/>
          </a:prstGeom>
        </p:spPr>
      </p:pic>
      <p:cxnSp>
        <p:nvCxnSpPr>
          <p:cNvPr id="8" name="Straight Connector 7"/>
          <p:cNvCxnSpPr/>
          <p:nvPr/>
        </p:nvCxnSpPr>
        <p:spPr>
          <a:xfrm>
            <a:off x="43293" y="6421476"/>
            <a:ext cx="9072000" cy="0"/>
          </a:xfrm>
          <a:prstGeom prst="line">
            <a:avLst/>
          </a:prstGeom>
          <a:ln w="12700" cmpd="sng">
            <a:noFill/>
          </a:ln>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457200" y="27945"/>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2800" b="1" i="0" dirty="0" smtClean="0">
                <a:solidFill>
                  <a:sysClr val="windowText" lastClr="000000"/>
                </a:solidFill>
                <a:latin typeface="Arial"/>
                <a:ea typeface="ＭＳ Ｐゴシック"/>
                <a:cs typeface="Arial"/>
              </a:rPr>
              <a:t>Real World OAC for AF – PINNACLE Registry</a:t>
            </a:r>
            <a:endParaRPr lang="en-US" sz="2800" b="1" i="0" dirty="0">
              <a:solidFill>
                <a:sysClr val="windowText" lastClr="000000"/>
              </a:solidFill>
              <a:latin typeface="Arial"/>
              <a:ea typeface="ＭＳ Ｐゴシック"/>
              <a:cs typeface="Arial"/>
            </a:endParaRPr>
          </a:p>
        </p:txBody>
      </p:sp>
    </p:spTree>
    <p:extLst>
      <p:ext uri="{BB962C8B-B14F-4D97-AF65-F5344CB8AC3E}">
        <p14:creationId xmlns:p14="http://schemas.microsoft.com/office/powerpoint/2010/main" val="3488759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eft atrial appendage occlusion for stroke prevention in atrial fibrillation: multicentre experience with the AMPLATZER Cardiac Plug"/>
          <p:cNvPicPr>
            <a:picLocks noChangeAspect="1"/>
          </p:cNvPicPr>
          <p:nvPr/>
        </p:nvPicPr>
        <p:blipFill>
          <a:blip r:embed="rId2"/>
          <a:stretch>
            <a:fillRect/>
          </a:stretch>
        </p:blipFill>
        <p:spPr>
          <a:xfrm>
            <a:off x="99446" y="952500"/>
            <a:ext cx="9041130" cy="5143500"/>
          </a:xfrm>
          <a:prstGeom prst="rect">
            <a:avLst/>
          </a:prstGeom>
        </p:spPr>
      </p:pic>
      <p:sp>
        <p:nvSpPr>
          <p:cNvPr id="5" name="Rectangle 4"/>
          <p:cNvSpPr/>
          <p:nvPr/>
        </p:nvSpPr>
        <p:spPr>
          <a:xfrm>
            <a:off x="0" y="6324600"/>
            <a:ext cx="6553200" cy="369332"/>
          </a:xfrm>
          <a:prstGeom prst="rect">
            <a:avLst/>
          </a:prstGeom>
        </p:spPr>
        <p:txBody>
          <a:bodyPr wrap="square">
            <a:spAutoFit/>
          </a:bodyPr>
          <a:lstStyle/>
          <a:p>
            <a:r>
              <a:rPr lang="it-IT" dirty="0" err="1" smtClean="0"/>
              <a:t>Tzikas</a:t>
            </a:r>
            <a:r>
              <a:rPr lang="it-IT" dirty="0" smtClean="0"/>
              <a:t> A et al, </a:t>
            </a:r>
            <a:r>
              <a:rPr lang="it-IT" dirty="0" err="1" smtClean="0"/>
              <a:t>EuroIntervention</a:t>
            </a:r>
            <a:r>
              <a:rPr lang="it-IT" dirty="0"/>
              <a:t>. 2016 </a:t>
            </a:r>
            <a:r>
              <a:rPr lang="it-IT" dirty="0" err="1"/>
              <a:t>Feb</a:t>
            </a:r>
            <a:r>
              <a:rPr lang="it-IT" dirty="0"/>
              <a:t> 20;11(10):1170-9</a:t>
            </a:r>
            <a:endParaRPr lang="en-US" dirty="0"/>
          </a:p>
        </p:txBody>
      </p:sp>
      <p:sp>
        <p:nvSpPr>
          <p:cNvPr id="6" name="Rectangle 5"/>
          <p:cNvSpPr/>
          <p:nvPr/>
        </p:nvSpPr>
        <p:spPr>
          <a:xfrm>
            <a:off x="0" y="224135"/>
            <a:ext cx="9144000" cy="461665"/>
          </a:xfrm>
          <a:prstGeom prst="rect">
            <a:avLst/>
          </a:prstGeom>
        </p:spPr>
        <p:txBody>
          <a:bodyPr wrap="square">
            <a:spAutoFit/>
          </a:bodyPr>
          <a:lstStyle/>
          <a:p>
            <a:pPr lvl="0" algn="ctr" fontAlgn="base"/>
            <a:r>
              <a:rPr lang="en-US" sz="2400" dirty="0" err="1" smtClean="0">
                <a:solidFill>
                  <a:srgbClr val="000000"/>
                </a:solidFill>
              </a:rPr>
              <a:t>Multicentre</a:t>
            </a:r>
            <a:r>
              <a:rPr lang="en-US" sz="2400" dirty="0" smtClean="0">
                <a:solidFill>
                  <a:srgbClr val="000000"/>
                </a:solidFill>
              </a:rPr>
              <a:t> </a:t>
            </a:r>
            <a:r>
              <a:rPr lang="en-US" sz="2400" dirty="0">
                <a:solidFill>
                  <a:srgbClr val="000000"/>
                </a:solidFill>
              </a:rPr>
              <a:t>experience with the AMPLATZER Cardiac </a:t>
            </a:r>
            <a:r>
              <a:rPr lang="en-US" sz="2400" dirty="0" smtClean="0">
                <a:solidFill>
                  <a:srgbClr val="000000"/>
                </a:solidFill>
              </a:rPr>
              <a:t>Plug</a:t>
            </a:r>
            <a:endParaRPr lang="en-US" sz="2400" dirty="0">
              <a:solidFill>
                <a:srgbClr val="000000"/>
              </a:solidFill>
            </a:endParaRPr>
          </a:p>
        </p:txBody>
      </p:sp>
    </p:spTree>
    <p:extLst>
      <p:ext uri="{BB962C8B-B14F-4D97-AF65-F5344CB8AC3E}">
        <p14:creationId xmlns:p14="http://schemas.microsoft.com/office/powerpoint/2010/main" val="23144264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90525" y="1387475"/>
            <a:ext cx="3894138" cy="4094163"/>
          </a:xfrm>
          <a:prstGeom prst="rect">
            <a:avLst/>
          </a:prstGeom>
          <a:noFill/>
          <a:ln w="9525">
            <a:noFill/>
            <a:miter lim="800000"/>
            <a:headEnd/>
            <a:tailEnd/>
          </a:ln>
        </p:spPr>
        <p:txBody>
          <a:bodyPr>
            <a:spAutoFit/>
          </a:bodyPr>
          <a:lstStyle/>
          <a:p>
            <a:pPr marL="284163" indent="-284163" defTabSz="457200" fontAlgn="auto">
              <a:spcBef>
                <a:spcPts val="0"/>
              </a:spcBef>
              <a:spcAft>
                <a:spcPts val="0"/>
              </a:spcAft>
              <a:buClr>
                <a:srgbClr val="A4C408"/>
              </a:buClr>
              <a:buFontTx/>
              <a:buChar char="•"/>
              <a:defRPr/>
            </a:pPr>
            <a:r>
              <a:rPr lang="en-US" sz="2000" i="0" dirty="0">
                <a:solidFill>
                  <a:prstClr val="black"/>
                </a:solidFill>
                <a:latin typeface="Calibri"/>
                <a:ea typeface="+mn-ea"/>
                <a:cs typeface="ヒラギノ角ゴ Pro W3"/>
              </a:rPr>
              <a:t>DESIGN: </a:t>
            </a:r>
            <a:r>
              <a:rPr lang="en-US" sz="2000" b="0" i="0" dirty="0">
                <a:solidFill>
                  <a:prstClr val="black"/>
                </a:solidFill>
                <a:latin typeface="Calibri"/>
                <a:ea typeface="+mn-ea"/>
                <a:cs typeface="ヒラギノ角ゴ Pro W3"/>
              </a:rPr>
              <a:t>Non-randomized, single-arm, multi-center clinical evaluation of the ACP for stroke prevention in non-rheumatic AF patients</a:t>
            </a:r>
          </a:p>
          <a:p>
            <a:pPr marL="284163" indent="-284163" defTabSz="457200" fontAlgn="auto">
              <a:spcBef>
                <a:spcPts val="0"/>
              </a:spcBef>
              <a:spcAft>
                <a:spcPts val="0"/>
              </a:spcAft>
              <a:buClr>
                <a:srgbClr val="A4C408"/>
              </a:buClr>
              <a:buFontTx/>
              <a:buChar char="•"/>
              <a:defRPr/>
            </a:pPr>
            <a:endParaRPr lang="en-US" sz="2000" b="0" i="0" dirty="0">
              <a:solidFill>
                <a:prstClr val="black"/>
              </a:solidFill>
              <a:latin typeface="Calibri"/>
              <a:ea typeface="+mn-ea"/>
              <a:cs typeface="ヒラギノ角ゴ Pro W3"/>
            </a:endParaRPr>
          </a:p>
          <a:p>
            <a:pPr marL="284163" indent="-284163" defTabSz="457200" fontAlgn="auto">
              <a:spcBef>
                <a:spcPts val="0"/>
              </a:spcBef>
              <a:spcAft>
                <a:spcPts val="0"/>
              </a:spcAft>
              <a:buClr>
                <a:srgbClr val="A4C408"/>
              </a:buClr>
              <a:buFontTx/>
              <a:buChar char="•"/>
              <a:defRPr/>
            </a:pPr>
            <a:r>
              <a:rPr lang="en-US" sz="2000" i="0" dirty="0">
                <a:solidFill>
                  <a:srgbClr val="000000"/>
                </a:solidFill>
                <a:latin typeface="Calibri"/>
                <a:ea typeface="+mn-ea"/>
                <a:cs typeface="ヒラギノ角ゴ Pro W3"/>
              </a:rPr>
              <a:t>OBJECTIVE: </a:t>
            </a:r>
            <a:r>
              <a:rPr lang="en-US" sz="2000" b="0" i="0" dirty="0">
                <a:solidFill>
                  <a:prstClr val="black"/>
                </a:solidFill>
                <a:latin typeface="Calibri"/>
                <a:ea typeface="+mn-ea"/>
                <a:cs typeface="ヒラギノ角ゴ Pro W3"/>
              </a:rPr>
              <a:t>To evaluate the acute and long-term safety and effectiveness of the ACP in clinical practice</a:t>
            </a:r>
          </a:p>
          <a:p>
            <a:pPr marL="284163" indent="-284163" defTabSz="457200" fontAlgn="auto">
              <a:spcBef>
                <a:spcPts val="0"/>
              </a:spcBef>
              <a:spcAft>
                <a:spcPts val="0"/>
              </a:spcAft>
              <a:buClr>
                <a:srgbClr val="A4C408"/>
              </a:buClr>
              <a:buFontTx/>
              <a:buChar char="•"/>
              <a:defRPr/>
            </a:pPr>
            <a:endParaRPr lang="en-US" sz="2000" b="0" i="0" dirty="0">
              <a:solidFill>
                <a:srgbClr val="1F497D"/>
              </a:solidFill>
              <a:latin typeface="Calibri"/>
              <a:ea typeface="+mn-ea"/>
              <a:cs typeface="ヒラギノ角ゴ Pro W3"/>
            </a:endParaRPr>
          </a:p>
          <a:p>
            <a:pPr marL="284163" indent="-284163" defTabSz="457200" fontAlgn="auto">
              <a:spcBef>
                <a:spcPts val="0"/>
              </a:spcBef>
              <a:spcAft>
                <a:spcPts val="0"/>
              </a:spcAft>
              <a:buClr>
                <a:srgbClr val="A4C408"/>
              </a:buClr>
              <a:buFontTx/>
              <a:buChar char="•"/>
              <a:defRPr/>
            </a:pPr>
            <a:r>
              <a:rPr lang="en-US" sz="2000" i="0" dirty="0">
                <a:solidFill>
                  <a:srgbClr val="000000"/>
                </a:solidFill>
                <a:latin typeface="Calibri"/>
                <a:ea typeface="+mn-ea"/>
                <a:cs typeface="ヒラギノ角ゴ Pro W3"/>
              </a:rPr>
              <a:t>PRINCIPAL INVESTIGATOR      </a:t>
            </a:r>
            <a:r>
              <a:rPr lang="en-US" sz="2000" b="0" i="0" dirty="0">
                <a:solidFill>
                  <a:prstClr val="black"/>
                </a:solidFill>
                <a:latin typeface="Calibri"/>
                <a:ea typeface="+mn-ea"/>
                <a:cs typeface="ヒラギノ角ゴ Pro W3"/>
              </a:rPr>
              <a:t>Apostolos Tzikas, Greece</a:t>
            </a:r>
          </a:p>
        </p:txBody>
      </p:sp>
      <p:sp>
        <p:nvSpPr>
          <p:cNvPr id="23" name="TextBox 2"/>
          <p:cNvSpPr txBox="1">
            <a:spLocks noChangeArrowheads="1"/>
          </p:cNvSpPr>
          <p:nvPr/>
        </p:nvSpPr>
        <p:spPr bwMode="auto">
          <a:xfrm>
            <a:off x="0" y="6654081"/>
            <a:ext cx="671979"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defTabSz="457200" eaLnBrk="1" fontAlgn="auto" hangingPunct="1">
              <a:spcBef>
                <a:spcPts val="0"/>
              </a:spcBef>
              <a:spcAft>
                <a:spcPts val="0"/>
              </a:spcAft>
            </a:pPr>
            <a:r>
              <a:rPr lang="en-US" sz="700" b="0" i="0" dirty="0">
                <a:solidFill>
                  <a:prstClr val="black"/>
                </a:solidFill>
              </a:rPr>
              <a:t>Tzikas </a:t>
            </a:r>
            <a:r>
              <a:rPr lang="en-US" sz="700" b="0" i="0" dirty="0" smtClean="0">
                <a:solidFill>
                  <a:prstClr val="black"/>
                </a:solidFill>
              </a:rPr>
              <a:t>2015</a:t>
            </a:r>
            <a:endParaRPr lang="en-US" sz="700" b="0" i="0" dirty="0">
              <a:solidFill>
                <a:prstClr val="black"/>
              </a:solidFill>
            </a:endParaRPr>
          </a:p>
        </p:txBody>
      </p:sp>
      <p:pic>
        <p:nvPicPr>
          <p:cNvPr id="3" name="Picture 2"/>
          <p:cNvPicPr>
            <a:picLocks noChangeAspect="1"/>
          </p:cNvPicPr>
          <p:nvPr/>
        </p:nvPicPr>
        <p:blipFill>
          <a:blip r:embed="rId3"/>
          <a:stretch>
            <a:fillRect/>
          </a:stretch>
        </p:blipFill>
        <p:spPr>
          <a:xfrm>
            <a:off x="4256157" y="993472"/>
            <a:ext cx="4470400" cy="5130800"/>
          </a:xfrm>
          <a:prstGeom prst="rect">
            <a:avLst/>
          </a:prstGeom>
        </p:spPr>
      </p:pic>
      <p:sp>
        <p:nvSpPr>
          <p:cNvPr id="7" name="Title 1"/>
          <p:cNvSpPr txBox="1">
            <a:spLocks/>
          </p:cNvSpPr>
          <p:nvPr/>
        </p:nvSpPr>
        <p:spPr>
          <a:xfrm>
            <a:off x="457200" y="2794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Arial"/>
                <a:cs typeface="Arial"/>
              </a:rPr>
              <a:t>Study Flow Chart</a:t>
            </a:r>
            <a:endParaRPr lang="en-US" sz="3600" b="1" dirty="0">
              <a:latin typeface="Arial"/>
              <a:cs typeface="Arial"/>
            </a:endParaRPr>
          </a:p>
        </p:txBody>
      </p:sp>
    </p:spTree>
    <p:extLst>
      <p:ext uri="{BB962C8B-B14F-4D97-AF65-F5344CB8AC3E}">
        <p14:creationId xmlns:p14="http://schemas.microsoft.com/office/powerpoint/2010/main" val="25081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noGrp="1"/>
          </p:cNvGraphicFramePr>
          <p:nvPr>
            <p:ph idx="1"/>
            <p:extLst>
              <p:ext uri="{D42A27DB-BD31-4B8C-83A1-F6EECF244321}">
                <p14:modId xmlns:p14="http://schemas.microsoft.com/office/powerpoint/2010/main" val="1427552584"/>
              </p:ext>
            </p:extLst>
          </p:nvPr>
        </p:nvGraphicFramePr>
        <p:xfrm>
          <a:off x="318150" y="1538905"/>
          <a:ext cx="8519653" cy="3920547"/>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335664" y="5181287"/>
            <a:ext cx="672630" cy="276999"/>
          </a:xfrm>
          <a:prstGeom prst="rect">
            <a:avLst/>
          </a:prstGeom>
          <a:noFill/>
        </p:spPr>
        <p:txBody>
          <a:bodyPr wrap="none" rtlCol="0">
            <a:spAutoFit/>
          </a:bodyPr>
          <a:lstStyle/>
          <a:p>
            <a:pPr defTabSz="457200" fontAlgn="auto">
              <a:spcBef>
                <a:spcPts val="0"/>
              </a:spcBef>
              <a:spcAft>
                <a:spcPts val="0"/>
              </a:spcAft>
            </a:pPr>
            <a:r>
              <a:rPr lang="en-US" sz="1200" b="0" i="0" dirty="0" smtClean="0">
                <a:latin typeface="Calibri"/>
                <a:ea typeface="+mn-ea"/>
                <a:cs typeface="+mn-cs"/>
              </a:rPr>
              <a:t>N=1047</a:t>
            </a:r>
            <a:endParaRPr lang="en-US" sz="1200" b="0" i="0" dirty="0">
              <a:latin typeface="Calibri"/>
              <a:ea typeface="+mn-ea"/>
              <a:cs typeface="+mn-cs"/>
            </a:endParaRPr>
          </a:p>
        </p:txBody>
      </p:sp>
      <p:sp>
        <p:nvSpPr>
          <p:cNvPr id="11" name="Rectangle 10"/>
          <p:cNvSpPr/>
          <p:nvPr/>
        </p:nvSpPr>
        <p:spPr>
          <a:xfrm>
            <a:off x="335664" y="5651554"/>
            <a:ext cx="8502139" cy="369332"/>
          </a:xfrm>
          <a:prstGeom prst="rect">
            <a:avLst/>
          </a:prstGeom>
        </p:spPr>
        <p:txBody>
          <a:bodyPr wrap="square">
            <a:spAutoFit/>
          </a:bodyPr>
          <a:lstStyle/>
          <a:p>
            <a:pPr algn="ctr" defTabSz="457200" fontAlgn="auto">
              <a:spcBef>
                <a:spcPts val="0"/>
              </a:spcBef>
              <a:spcAft>
                <a:spcPts val="0"/>
              </a:spcAft>
            </a:pPr>
            <a:r>
              <a:rPr lang="en-US" b="0" i="0" dirty="0">
                <a:solidFill>
                  <a:prstClr val="black"/>
                </a:solidFill>
                <a:latin typeface="Calibri"/>
                <a:ea typeface="+mn-ea"/>
                <a:cs typeface="+mn-cs"/>
              </a:rPr>
              <a:t>C</a:t>
            </a:r>
            <a:r>
              <a:rPr lang="en-US" b="0" i="0" dirty="0" smtClean="0">
                <a:solidFill>
                  <a:prstClr val="black"/>
                </a:solidFill>
                <a:latin typeface="Calibri"/>
                <a:ea typeface="+mn-ea"/>
                <a:cs typeface="+mn-cs"/>
              </a:rPr>
              <a:t>omposite </a:t>
            </a:r>
            <a:r>
              <a:rPr lang="en-US" b="0" i="0" dirty="0">
                <a:solidFill>
                  <a:prstClr val="black"/>
                </a:solidFill>
                <a:latin typeface="Calibri"/>
                <a:ea typeface="+mn-ea"/>
                <a:cs typeface="+mn-cs"/>
              </a:rPr>
              <a:t>of previous bleeding (major or minor) and high bleeding </a:t>
            </a:r>
            <a:r>
              <a:rPr lang="en-US" b="0" i="0" dirty="0" smtClean="0">
                <a:solidFill>
                  <a:prstClr val="black"/>
                </a:solidFill>
                <a:latin typeface="Calibri"/>
                <a:ea typeface="+mn-ea"/>
                <a:cs typeface="+mn-cs"/>
              </a:rPr>
              <a:t>risk = </a:t>
            </a:r>
            <a:r>
              <a:rPr lang="en-US" b="0" i="0" dirty="0">
                <a:solidFill>
                  <a:prstClr val="black"/>
                </a:solidFill>
                <a:latin typeface="Calibri"/>
                <a:ea typeface="+mn-ea"/>
                <a:cs typeface="+mn-cs"/>
              </a:rPr>
              <a:t>73</a:t>
            </a:r>
            <a:r>
              <a:rPr lang="en-US" b="0" i="0" dirty="0" smtClean="0">
                <a:solidFill>
                  <a:prstClr val="black"/>
                </a:solidFill>
                <a:latin typeface="Calibri"/>
                <a:ea typeface="+mn-ea"/>
                <a:cs typeface="+mn-cs"/>
              </a:rPr>
              <a:t>%</a:t>
            </a:r>
            <a:endParaRPr lang="en-US" b="0" i="0" dirty="0">
              <a:solidFill>
                <a:prstClr val="black"/>
              </a:solidFill>
              <a:latin typeface="Calibri"/>
              <a:ea typeface="+mn-ea"/>
              <a:cs typeface="+mn-cs"/>
            </a:endParaRPr>
          </a:p>
        </p:txBody>
      </p:sp>
      <p:sp>
        <p:nvSpPr>
          <p:cNvPr id="13" name="Rectangle 12"/>
          <p:cNvSpPr/>
          <p:nvPr/>
        </p:nvSpPr>
        <p:spPr>
          <a:xfrm>
            <a:off x="335664" y="2043895"/>
            <a:ext cx="2321224" cy="394181"/>
          </a:xfrm>
          <a:prstGeom prst="rect">
            <a:avLst/>
          </a:prstGeom>
          <a:noFill/>
          <a:ln w="381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8" name="Title 1"/>
          <p:cNvSpPr txBox="1">
            <a:spLocks/>
          </p:cNvSpPr>
          <p:nvPr/>
        </p:nvSpPr>
        <p:spPr>
          <a:xfrm>
            <a:off x="457200" y="2794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Arial"/>
                <a:cs typeface="Arial"/>
              </a:rPr>
              <a:t>Indications for LAAO</a:t>
            </a:r>
            <a:endParaRPr lang="en-US" sz="3600" b="1" dirty="0">
              <a:latin typeface="Arial"/>
              <a:cs typeface="Arial"/>
            </a:endParaRPr>
          </a:p>
        </p:txBody>
      </p:sp>
    </p:spTree>
    <p:custDataLst>
      <p:tags r:id="rId1"/>
    </p:custDataLst>
    <p:extLst>
      <p:ext uri="{BB962C8B-B14F-4D97-AF65-F5344CB8AC3E}">
        <p14:creationId xmlns:p14="http://schemas.microsoft.com/office/powerpoint/2010/main" val="3898037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eft atrial appendage occlusion for stroke prevention in atrial fibrillation: multicentre experience with the AMPLATZER Cardiac Plug"/>
          <p:cNvPicPr>
            <a:picLocks noChangeAspect="1"/>
          </p:cNvPicPr>
          <p:nvPr/>
        </p:nvPicPr>
        <p:blipFill>
          <a:blip r:embed="rId2"/>
          <a:stretch>
            <a:fillRect/>
          </a:stretch>
        </p:blipFill>
        <p:spPr>
          <a:xfrm>
            <a:off x="99446" y="952500"/>
            <a:ext cx="9041130" cy="5143500"/>
          </a:xfrm>
          <a:prstGeom prst="rect">
            <a:avLst/>
          </a:prstGeom>
        </p:spPr>
      </p:pic>
      <p:sp>
        <p:nvSpPr>
          <p:cNvPr id="5" name="Rectangle 4"/>
          <p:cNvSpPr/>
          <p:nvPr/>
        </p:nvSpPr>
        <p:spPr>
          <a:xfrm>
            <a:off x="0" y="6324600"/>
            <a:ext cx="6553200" cy="369332"/>
          </a:xfrm>
          <a:prstGeom prst="rect">
            <a:avLst/>
          </a:prstGeom>
        </p:spPr>
        <p:txBody>
          <a:bodyPr wrap="square">
            <a:spAutoFit/>
          </a:bodyPr>
          <a:lstStyle/>
          <a:p>
            <a:r>
              <a:rPr lang="it-IT" dirty="0" err="1" smtClean="0"/>
              <a:t>Tzikas</a:t>
            </a:r>
            <a:r>
              <a:rPr lang="it-IT" dirty="0" smtClean="0"/>
              <a:t> A et al, </a:t>
            </a:r>
            <a:r>
              <a:rPr lang="it-IT" dirty="0" err="1" smtClean="0"/>
              <a:t>EuroIntervention</a:t>
            </a:r>
            <a:r>
              <a:rPr lang="it-IT" dirty="0"/>
              <a:t>. 2016 </a:t>
            </a:r>
            <a:r>
              <a:rPr lang="it-IT" dirty="0" err="1"/>
              <a:t>Feb</a:t>
            </a:r>
            <a:r>
              <a:rPr lang="it-IT" dirty="0"/>
              <a:t> 20;11(10):1170-9</a:t>
            </a:r>
            <a:endParaRPr lang="en-US" dirty="0"/>
          </a:p>
        </p:txBody>
      </p:sp>
      <p:sp>
        <p:nvSpPr>
          <p:cNvPr id="6" name="Rectangle 5"/>
          <p:cNvSpPr/>
          <p:nvPr/>
        </p:nvSpPr>
        <p:spPr>
          <a:xfrm>
            <a:off x="0" y="224135"/>
            <a:ext cx="9144000" cy="461665"/>
          </a:xfrm>
          <a:prstGeom prst="rect">
            <a:avLst/>
          </a:prstGeom>
        </p:spPr>
        <p:txBody>
          <a:bodyPr wrap="square">
            <a:spAutoFit/>
          </a:bodyPr>
          <a:lstStyle/>
          <a:p>
            <a:pPr lvl="0" algn="ctr" fontAlgn="base"/>
            <a:r>
              <a:rPr lang="en-US" sz="2400" dirty="0" err="1" smtClean="0">
                <a:solidFill>
                  <a:srgbClr val="000000"/>
                </a:solidFill>
              </a:rPr>
              <a:t>Multicentre</a:t>
            </a:r>
            <a:r>
              <a:rPr lang="en-US" sz="2400" dirty="0" smtClean="0">
                <a:solidFill>
                  <a:srgbClr val="000000"/>
                </a:solidFill>
              </a:rPr>
              <a:t> </a:t>
            </a:r>
            <a:r>
              <a:rPr lang="en-US" sz="2400" dirty="0">
                <a:solidFill>
                  <a:srgbClr val="000000"/>
                </a:solidFill>
              </a:rPr>
              <a:t>experience with the AMPLATZER Cardiac </a:t>
            </a:r>
            <a:r>
              <a:rPr lang="en-US" sz="2400" dirty="0" smtClean="0">
                <a:solidFill>
                  <a:srgbClr val="000000"/>
                </a:solidFill>
              </a:rPr>
              <a:t>Plug</a:t>
            </a:r>
            <a:endParaRPr lang="en-US" sz="2400" dirty="0">
              <a:solidFill>
                <a:srgbClr val="000000"/>
              </a:solidFill>
            </a:endParaRPr>
          </a:p>
        </p:txBody>
      </p:sp>
    </p:spTree>
    <p:extLst>
      <p:ext uri="{BB962C8B-B14F-4D97-AF65-F5344CB8AC3E}">
        <p14:creationId xmlns:p14="http://schemas.microsoft.com/office/powerpoint/2010/main" val="27641698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Chart 44"/>
          <p:cNvGraphicFramePr/>
          <p:nvPr>
            <p:extLst>
              <p:ext uri="{D42A27DB-BD31-4B8C-83A1-F6EECF244321}">
                <p14:modId xmlns:p14="http://schemas.microsoft.com/office/powerpoint/2010/main" val="4010070198"/>
              </p:ext>
            </p:extLst>
          </p:nvPr>
        </p:nvGraphicFramePr>
        <p:xfrm>
          <a:off x="586678" y="1039553"/>
          <a:ext cx="3828278" cy="31633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6" name="Group 37"/>
          <p:cNvGraphicFramePr>
            <a:graphicFrameLocks/>
          </p:cNvGraphicFramePr>
          <p:nvPr>
            <p:extLst>
              <p:ext uri="{D42A27DB-BD31-4B8C-83A1-F6EECF244321}">
                <p14:modId xmlns:p14="http://schemas.microsoft.com/office/powerpoint/2010/main" val="2331828524"/>
              </p:ext>
            </p:extLst>
          </p:nvPr>
        </p:nvGraphicFramePr>
        <p:xfrm>
          <a:off x="586678" y="4242883"/>
          <a:ext cx="3828279" cy="893321"/>
        </p:xfrm>
        <a:graphic>
          <a:graphicData uri="http://schemas.openxmlformats.org/drawingml/2006/table">
            <a:tbl>
              <a:tblPr firstRow="1" firstCol="1"/>
              <a:tblGrid>
                <a:gridCol w="817793"/>
                <a:gridCol w="993534"/>
                <a:gridCol w="1008476"/>
                <a:gridCol w="1008476"/>
              </a:tblGrid>
              <a:tr h="327838">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kern="1200" cap="none" normalizeH="0" baseline="0" dirty="0" smtClean="0">
                        <a:ln>
                          <a:noFill/>
                        </a:ln>
                        <a:solidFill>
                          <a:srgbClr val="FFFFFF"/>
                        </a:solidFill>
                        <a:effectLst/>
                        <a:latin typeface="Calibri"/>
                        <a:ea typeface="ＭＳ Ｐゴシック"/>
                        <a:cs typeface="Calibri"/>
                      </a:endParaRPr>
                    </a:p>
                  </a:txBody>
                  <a:tcPr marL="51945" marR="51945" marT="24528" marB="24528"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9525" cap="flat" cmpd="sng" algn="ctr">
                      <a:solidFill>
                        <a:srgbClr val="95B2E1"/>
                      </a:solid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rgbClr val="D8E5F2"/>
                    </a:solid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6699"/>
                          </a:solidFill>
                          <a:effectLst/>
                          <a:latin typeface="Calibri"/>
                          <a:cs typeface="Calibri"/>
                        </a:rPr>
                        <a:t>Patients</a:t>
                      </a:r>
                      <a:endParaRPr kumimoji="0" lang="en-US" sz="1000" b="1" i="0" u="none" strike="noStrike" cap="none" normalizeH="0" baseline="0" dirty="0" smtClean="0">
                        <a:ln>
                          <a:noFill/>
                        </a:ln>
                        <a:solidFill>
                          <a:srgbClr val="006699"/>
                        </a:solidFill>
                        <a:effectLst/>
                        <a:latin typeface="Calibri"/>
                        <a:ea typeface="ＭＳ Ｐゴシック"/>
                        <a:cs typeface="Calibri"/>
                      </a:endParaRPr>
                    </a:p>
                  </a:txBody>
                  <a:tcPr marL="51945" marR="51945" marT="24528" marB="24528"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9525" cap="flat" cmpd="sng" algn="ctr">
                      <a:solidFill>
                        <a:srgbClr val="95B2E1"/>
                      </a:solid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rgbClr val="D8E5F2"/>
                    </a:solid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6699"/>
                          </a:solidFill>
                          <a:effectLst/>
                          <a:latin typeface="Calibri"/>
                          <a:cs typeface="Calibri"/>
                        </a:rPr>
                        <a:t>Total Patient Years</a:t>
                      </a:r>
                      <a:endParaRPr kumimoji="0" lang="en-US" sz="1000" b="1" i="0" u="none" strike="noStrike" cap="none" normalizeH="0" baseline="0" dirty="0" smtClean="0">
                        <a:ln>
                          <a:noFill/>
                        </a:ln>
                        <a:solidFill>
                          <a:srgbClr val="006699"/>
                        </a:solidFill>
                        <a:effectLst/>
                        <a:latin typeface="Calibri"/>
                        <a:ea typeface="ＭＳ Ｐゴシック"/>
                        <a:cs typeface="Calibri"/>
                      </a:endParaRPr>
                    </a:p>
                  </a:txBody>
                  <a:tcPr marL="51945" marR="51945" marT="24528" marB="24528"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9525" cap="flat" cmpd="sng" algn="ctr">
                      <a:solidFill>
                        <a:srgbClr val="95B2E1"/>
                      </a:solid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rgbClr val="D8E5F2"/>
                    </a:solid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6699"/>
                          </a:solidFill>
                          <a:effectLst/>
                          <a:latin typeface="Calibri"/>
                          <a:cs typeface="Calibri"/>
                        </a:rPr>
                        <a:t>CHA</a:t>
                      </a:r>
                      <a:r>
                        <a:rPr kumimoji="0" lang="en-US" sz="1000" u="none" strike="noStrike" cap="none" normalizeH="0" baseline="-25000" dirty="0" smtClean="0">
                          <a:ln>
                            <a:noFill/>
                          </a:ln>
                          <a:solidFill>
                            <a:srgbClr val="006699"/>
                          </a:solidFill>
                          <a:effectLst/>
                          <a:latin typeface="Calibri"/>
                          <a:cs typeface="Calibri"/>
                        </a:rPr>
                        <a:t>2</a:t>
                      </a:r>
                      <a:r>
                        <a:rPr kumimoji="0" lang="en-US" sz="1000" u="none" strike="noStrike" cap="none" normalizeH="0" baseline="0" dirty="0" smtClean="0">
                          <a:ln>
                            <a:noFill/>
                          </a:ln>
                          <a:solidFill>
                            <a:srgbClr val="006699"/>
                          </a:solidFill>
                          <a:effectLst/>
                          <a:latin typeface="Calibri"/>
                          <a:cs typeface="Calibri"/>
                        </a:rPr>
                        <a:t>DS</a:t>
                      </a:r>
                      <a:r>
                        <a:rPr kumimoji="0" lang="en-US" sz="1000" u="none" strike="noStrike" cap="none" normalizeH="0" baseline="-25000" dirty="0" smtClean="0">
                          <a:ln>
                            <a:noFill/>
                          </a:ln>
                          <a:solidFill>
                            <a:srgbClr val="006699"/>
                          </a:solidFill>
                          <a:effectLst/>
                          <a:latin typeface="Calibri"/>
                          <a:cs typeface="Calibri"/>
                        </a:rPr>
                        <a:t>2</a:t>
                      </a:r>
                      <a:r>
                        <a:rPr kumimoji="0" lang="en-US" sz="1000" u="none" strike="noStrike" cap="none" normalizeH="0" baseline="0" dirty="0" smtClean="0">
                          <a:ln>
                            <a:noFill/>
                          </a:ln>
                          <a:solidFill>
                            <a:srgbClr val="006699"/>
                          </a:solidFill>
                          <a:effectLst/>
                          <a:latin typeface="Calibri"/>
                          <a:cs typeface="Calibri"/>
                        </a:rPr>
                        <a:t>-VASc Score</a:t>
                      </a:r>
                      <a:endParaRPr kumimoji="0" lang="en-US" sz="1000" b="1" i="0" u="none" strike="noStrike" cap="none" normalizeH="0" baseline="0" dirty="0" smtClean="0">
                        <a:ln>
                          <a:noFill/>
                        </a:ln>
                        <a:solidFill>
                          <a:srgbClr val="006699"/>
                        </a:solidFill>
                        <a:effectLst/>
                        <a:latin typeface="Calibri"/>
                        <a:ea typeface="ＭＳ Ｐゴシック"/>
                        <a:cs typeface="Calibri"/>
                      </a:endParaRPr>
                    </a:p>
                  </a:txBody>
                  <a:tcPr marL="51945" marR="51945" marT="24528" marB="24528"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9525" cap="flat" cmpd="sng" algn="ctr">
                      <a:solidFill>
                        <a:srgbClr val="95B2E1"/>
                      </a:solid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rgbClr val="D8E5F2"/>
                    </a:solidFill>
                  </a:tcPr>
                </a:tc>
              </a:tr>
              <a:tr h="172275">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8890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2E4B"/>
                          </a:solidFill>
                          <a:effectLst/>
                          <a:latin typeface="Calibri"/>
                          <a:ea typeface="+mn-ea"/>
                          <a:cs typeface="Calibri"/>
                        </a:rPr>
                        <a:t>IC Bleeding</a:t>
                      </a:r>
                      <a:endParaRPr kumimoji="0" lang="en-US" sz="1000" b="0" i="0" u="none" strike="noStrike" cap="none" normalizeH="0" baseline="0" dirty="0" smtClean="0">
                        <a:ln>
                          <a:noFill/>
                        </a:ln>
                        <a:solidFill>
                          <a:srgbClr val="002E4B"/>
                        </a:solidFill>
                        <a:effectLst/>
                        <a:latin typeface="Calibri"/>
                        <a:ea typeface="ＭＳ Ｐゴシック"/>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2E4B"/>
                          </a:solidFill>
                          <a:effectLst/>
                          <a:latin typeface="Calibri"/>
                          <a:ea typeface="+mn-ea"/>
                          <a:cs typeface="Calibri"/>
                        </a:rPr>
                        <a:t>188</a:t>
                      </a:r>
                      <a:endParaRPr kumimoji="0" lang="en-US" sz="1000" b="0" i="0" u="none" strike="noStrike" cap="none" normalizeH="0" baseline="0" dirty="0" smtClean="0">
                        <a:ln>
                          <a:noFill/>
                        </a:ln>
                        <a:solidFill>
                          <a:srgbClr val="002E4B"/>
                        </a:solidFill>
                        <a:effectLst/>
                        <a:latin typeface="Calibri"/>
                        <a:ea typeface="ＭＳ Ｐゴシック"/>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smtClean="0">
                          <a:ln>
                            <a:noFill/>
                          </a:ln>
                          <a:solidFill>
                            <a:srgbClr val="002E4B"/>
                          </a:solidFill>
                          <a:effectLst/>
                          <a:latin typeface="Calibri"/>
                          <a:cs typeface="Calibri"/>
                        </a:rPr>
                        <a:t>287</a:t>
                      </a: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2E4B"/>
                          </a:solidFill>
                          <a:effectLst/>
                          <a:latin typeface="Calibri"/>
                          <a:cs typeface="Calibri"/>
                        </a:rPr>
                        <a:t>4.5</a:t>
                      </a:r>
                      <a:endParaRPr kumimoji="0" lang="en-US" sz="1000" b="0" u="none" strike="noStrike" cap="none" normalizeH="0" baseline="0" dirty="0" smtClean="0">
                        <a:ln>
                          <a:noFill/>
                        </a:ln>
                        <a:solidFill>
                          <a:srgbClr val="002E4B"/>
                        </a:solidFill>
                        <a:effectLst/>
                        <a:latin typeface="Calibri"/>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72275">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88900" marR="0" lvl="0" indent="0" algn="l"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2E4B"/>
                          </a:solidFill>
                          <a:effectLst/>
                          <a:latin typeface="Calibri"/>
                          <a:cs typeface="Calibri"/>
                        </a:rPr>
                        <a:t>Other</a:t>
                      </a:r>
                      <a:endParaRPr kumimoji="0" lang="en-US" sz="1000" b="0" i="0" u="none" strike="noStrike" cap="none" normalizeH="0" baseline="0" dirty="0" smtClean="0">
                        <a:ln>
                          <a:noFill/>
                        </a:ln>
                        <a:solidFill>
                          <a:srgbClr val="002E4B"/>
                        </a:solidFill>
                        <a:effectLst/>
                        <a:latin typeface="Calibri"/>
                        <a:ea typeface="ＭＳ Ｐゴシック"/>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2E4B"/>
                          </a:solidFill>
                          <a:effectLst/>
                          <a:latin typeface="Calibri"/>
                          <a:ea typeface="+mn-ea"/>
                          <a:cs typeface="Calibri"/>
                        </a:rPr>
                        <a:t>813</a:t>
                      </a:r>
                      <a:endParaRPr kumimoji="0" lang="en-US" sz="1000" b="0" i="0" u="none" strike="noStrike" cap="none" normalizeH="0" baseline="0" dirty="0" smtClean="0">
                        <a:ln>
                          <a:noFill/>
                        </a:ln>
                        <a:solidFill>
                          <a:srgbClr val="002E4B"/>
                        </a:solidFill>
                        <a:effectLst/>
                        <a:latin typeface="Calibri"/>
                        <a:ea typeface="ＭＳ Ｐゴシック"/>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smtClean="0">
                          <a:ln>
                            <a:noFill/>
                          </a:ln>
                          <a:solidFill>
                            <a:srgbClr val="002E4B"/>
                          </a:solidFill>
                          <a:effectLst/>
                          <a:latin typeface="Calibri"/>
                          <a:cs typeface="Calibri"/>
                        </a:rPr>
                        <a:t>1062</a:t>
                      </a: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2E4B"/>
                          </a:solidFill>
                          <a:effectLst/>
                          <a:latin typeface="Calibri"/>
                          <a:cs typeface="Calibri"/>
                        </a:rPr>
                        <a:t>4.4</a:t>
                      </a:r>
                      <a:endParaRPr kumimoji="0" lang="en-US" sz="1000" b="0" u="none" strike="noStrike" cap="none" normalizeH="0" baseline="0" dirty="0" smtClean="0">
                        <a:ln>
                          <a:noFill/>
                        </a:ln>
                        <a:solidFill>
                          <a:srgbClr val="002E4B"/>
                        </a:solidFill>
                        <a:effectLst/>
                        <a:latin typeface="Calibri"/>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noFill/>
                  </a:tcPr>
                </a:tc>
              </a:tr>
              <a:tr h="194915">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179388" marR="0" lvl="0" indent="-90488" algn="l"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rgbClr val="002E4B"/>
                          </a:solidFill>
                          <a:effectLst/>
                          <a:latin typeface="Calibri"/>
                          <a:cs typeface="Calibri"/>
                        </a:rPr>
                        <a:t>Total</a:t>
                      </a:r>
                      <a:endParaRPr kumimoji="0" lang="en-US" sz="1000" b="1" i="0" u="none" strike="noStrike" cap="none" normalizeH="0" baseline="0" dirty="0" smtClean="0">
                        <a:ln>
                          <a:noFill/>
                        </a:ln>
                        <a:solidFill>
                          <a:srgbClr val="002E4B"/>
                        </a:solidFill>
                        <a:effectLst/>
                        <a:latin typeface="Calibri"/>
                        <a:ea typeface="ＭＳ Ｐゴシック"/>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9525" cap="flat" cmpd="sng" algn="ctr">
                      <a:solidFill>
                        <a:srgbClr val="95B2E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2E4B"/>
                          </a:solidFill>
                          <a:effectLst/>
                          <a:latin typeface="Calibri"/>
                          <a:ea typeface="+mn-ea"/>
                          <a:cs typeface="Calibri"/>
                        </a:rPr>
                        <a:t>1001</a:t>
                      </a:r>
                      <a:endParaRPr kumimoji="0" lang="en-US" sz="1000" b="1" i="0" u="none" strike="noStrike" cap="none" normalizeH="0" baseline="0" dirty="0" smtClean="0">
                        <a:ln>
                          <a:noFill/>
                        </a:ln>
                        <a:solidFill>
                          <a:srgbClr val="002E4B"/>
                        </a:solidFill>
                        <a:effectLst/>
                        <a:latin typeface="Calibri"/>
                        <a:ea typeface="ＭＳ Ｐゴシック"/>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9525" cap="flat" cmpd="sng" algn="ctr">
                      <a:solidFill>
                        <a:srgbClr val="95B2E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2E4B"/>
                          </a:solidFill>
                          <a:effectLst/>
                          <a:latin typeface="Calibri"/>
                          <a:ea typeface="+mn-ea"/>
                          <a:cs typeface="Calibri"/>
                        </a:rPr>
                        <a:t>1349</a:t>
                      </a:r>
                      <a:endParaRPr kumimoji="0" lang="en-US" sz="1000" b="1" i="0" u="none" strike="noStrike" cap="none" normalizeH="0" baseline="0" dirty="0" smtClean="0">
                        <a:ln>
                          <a:noFill/>
                        </a:ln>
                        <a:solidFill>
                          <a:srgbClr val="002E4B"/>
                        </a:solidFill>
                        <a:effectLst/>
                        <a:latin typeface="Calibri"/>
                        <a:ea typeface="ＭＳ Ｐゴシック"/>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9525" cap="flat" cmpd="sng" algn="ctr">
                      <a:solidFill>
                        <a:srgbClr val="95B2E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rgbClr val="002E4B"/>
                          </a:solidFill>
                          <a:effectLst/>
                          <a:latin typeface="Calibri"/>
                          <a:cs typeface="Calibri"/>
                        </a:rPr>
                        <a:t>4.4 </a:t>
                      </a: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9525" cap="flat" cmpd="sng" algn="ctr">
                      <a:solidFill>
                        <a:srgbClr val="95B2E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47" name="Group 37"/>
          <p:cNvGraphicFramePr>
            <a:graphicFrameLocks/>
          </p:cNvGraphicFramePr>
          <p:nvPr>
            <p:extLst>
              <p:ext uri="{D42A27DB-BD31-4B8C-83A1-F6EECF244321}">
                <p14:modId xmlns:p14="http://schemas.microsoft.com/office/powerpoint/2010/main" val="2344168530"/>
              </p:ext>
            </p:extLst>
          </p:nvPr>
        </p:nvGraphicFramePr>
        <p:xfrm>
          <a:off x="580328" y="5234076"/>
          <a:ext cx="3834628" cy="909516"/>
        </p:xfrm>
        <a:graphic>
          <a:graphicData uri="http://schemas.openxmlformats.org/drawingml/2006/table">
            <a:tbl>
              <a:tblPr firstRow="1"/>
              <a:tblGrid>
                <a:gridCol w="809201"/>
                <a:gridCol w="1515188"/>
                <a:gridCol w="1510239"/>
              </a:tblGrid>
              <a:tr h="33827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cap="none" normalizeH="0" baseline="0" dirty="0" smtClean="0">
                        <a:ln>
                          <a:noFill/>
                        </a:ln>
                        <a:solidFill>
                          <a:srgbClr val="006699"/>
                        </a:solidFill>
                        <a:effectLst/>
                        <a:latin typeface="Calibri"/>
                        <a:ea typeface="ＭＳ Ｐゴシック"/>
                        <a:cs typeface="Calibri"/>
                      </a:endParaRPr>
                    </a:p>
                  </a:txBody>
                  <a:tcPr marL="51945" marR="51945" marT="24528" marB="24528"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9525" cap="flat" cmpd="sng" algn="ctr">
                      <a:solidFill>
                        <a:srgbClr val="95B2E1"/>
                      </a:solid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rgbClr val="D8E5F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6699"/>
                          </a:solidFill>
                          <a:effectLst/>
                          <a:latin typeface="Calibri"/>
                          <a:cs typeface="Calibri"/>
                        </a:rPr>
                        <a:t>Estimated Annual Stroke Rate per </a:t>
                      </a:r>
                      <a:r>
                        <a:rPr kumimoji="0" lang="en-US" sz="1000" b="1" u="none" strike="noStrike" cap="none" normalizeH="0" baseline="0" dirty="0" smtClean="0">
                          <a:ln>
                            <a:noFill/>
                          </a:ln>
                          <a:solidFill>
                            <a:srgbClr val="006699"/>
                          </a:solidFill>
                          <a:effectLst/>
                          <a:latin typeface="Calibri"/>
                          <a:cs typeface="Calibri"/>
                        </a:rPr>
                        <a:t>CHA</a:t>
                      </a:r>
                      <a:r>
                        <a:rPr kumimoji="0" lang="en-US" sz="1000" b="1" u="none" strike="noStrike" cap="none" normalizeH="0" baseline="-25000" dirty="0" smtClean="0">
                          <a:ln>
                            <a:noFill/>
                          </a:ln>
                          <a:solidFill>
                            <a:srgbClr val="006699"/>
                          </a:solidFill>
                          <a:effectLst/>
                          <a:latin typeface="Calibri"/>
                          <a:cs typeface="Calibri"/>
                        </a:rPr>
                        <a:t>2</a:t>
                      </a:r>
                      <a:r>
                        <a:rPr kumimoji="0" lang="en-US" sz="1000" b="1" u="none" strike="noStrike" cap="none" normalizeH="0" baseline="0" dirty="0" smtClean="0">
                          <a:ln>
                            <a:noFill/>
                          </a:ln>
                          <a:solidFill>
                            <a:srgbClr val="006699"/>
                          </a:solidFill>
                          <a:effectLst/>
                          <a:latin typeface="Calibri"/>
                          <a:cs typeface="Calibri"/>
                        </a:rPr>
                        <a:t>DS</a:t>
                      </a:r>
                      <a:r>
                        <a:rPr kumimoji="0" lang="en-US" sz="1000" b="1" u="none" strike="noStrike" cap="none" normalizeH="0" baseline="-25000" dirty="0" smtClean="0">
                          <a:ln>
                            <a:noFill/>
                          </a:ln>
                          <a:solidFill>
                            <a:srgbClr val="006699"/>
                          </a:solidFill>
                          <a:effectLst/>
                          <a:latin typeface="Calibri"/>
                          <a:cs typeface="Calibri"/>
                        </a:rPr>
                        <a:t>2</a:t>
                      </a:r>
                      <a:r>
                        <a:rPr kumimoji="0" lang="en-US" sz="1000" b="1" u="none" strike="noStrike" cap="none" normalizeH="0" baseline="0" dirty="0" smtClean="0">
                          <a:ln>
                            <a:noFill/>
                          </a:ln>
                          <a:solidFill>
                            <a:srgbClr val="006699"/>
                          </a:solidFill>
                          <a:effectLst/>
                          <a:latin typeface="Calibri"/>
                          <a:cs typeface="Calibri"/>
                        </a:rPr>
                        <a:t>-VASc</a:t>
                      </a:r>
                      <a:endParaRPr kumimoji="0" lang="en-US" sz="1000" b="1" i="0" u="none" strike="noStrike" cap="none" normalizeH="0" baseline="0" dirty="0" smtClean="0">
                        <a:ln>
                          <a:noFill/>
                        </a:ln>
                        <a:solidFill>
                          <a:srgbClr val="006699"/>
                        </a:solidFill>
                        <a:effectLst/>
                        <a:latin typeface="Calibri"/>
                        <a:ea typeface="ＭＳ Ｐゴシック"/>
                        <a:cs typeface="Calibri"/>
                      </a:endParaRPr>
                    </a:p>
                  </a:txBody>
                  <a:tcPr marL="51945" marR="51945" marT="24528" marB="24528"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9525" cap="flat" cmpd="sng" algn="ctr">
                      <a:solidFill>
                        <a:srgbClr val="95B2E1"/>
                      </a:solid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rgbClr val="D8E5F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6699"/>
                          </a:solidFill>
                          <a:effectLst/>
                          <a:latin typeface="Calibri"/>
                          <a:cs typeface="Calibri"/>
                        </a:rPr>
                        <a:t>Observed Annual Stroke Rate</a:t>
                      </a:r>
                      <a:r>
                        <a:rPr kumimoji="0" lang="en-US" sz="800" u="none" strike="noStrike" cap="none" normalizeH="0" baseline="0" dirty="0" smtClean="0">
                          <a:ln>
                            <a:noFill/>
                          </a:ln>
                          <a:solidFill>
                            <a:srgbClr val="006699"/>
                          </a:solidFill>
                          <a:effectLst/>
                          <a:latin typeface="Calibri"/>
                          <a:cs typeface="Calibri"/>
                        </a:rPr>
                        <a:t> (N strokes + TIA)</a:t>
                      </a:r>
                      <a:endParaRPr kumimoji="0" lang="en-US" sz="800" b="1" i="0" u="none" strike="noStrike" cap="none" normalizeH="0" baseline="0" dirty="0" smtClean="0">
                        <a:ln>
                          <a:noFill/>
                        </a:ln>
                        <a:solidFill>
                          <a:srgbClr val="006699"/>
                        </a:solidFill>
                        <a:effectLst/>
                        <a:latin typeface="Calibri"/>
                        <a:ea typeface="ＭＳ Ｐゴシック"/>
                        <a:cs typeface="Calibri"/>
                      </a:endParaRPr>
                    </a:p>
                  </a:txBody>
                  <a:tcPr marL="51945" marR="51945" marT="24528" marB="24528"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9525" cap="flat" cmpd="sng" algn="ctr">
                      <a:solidFill>
                        <a:srgbClr val="95B2E1"/>
                      </a:solid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rgbClr val="D8E5F2"/>
                    </a:solidFill>
                  </a:tcPr>
                </a:tc>
              </a:tr>
              <a:tr h="177447">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8890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2E4B"/>
                          </a:solidFill>
                          <a:effectLst/>
                          <a:latin typeface="Calibri"/>
                          <a:ea typeface="+mn-ea"/>
                          <a:cs typeface="Calibri"/>
                        </a:rPr>
                        <a:t>IC Bleeding</a:t>
                      </a:r>
                      <a:endParaRPr kumimoji="0" lang="en-US" sz="1000" b="0" i="0" u="none" strike="noStrike" cap="none" normalizeH="0" baseline="0" dirty="0" smtClean="0">
                        <a:ln>
                          <a:noFill/>
                        </a:ln>
                        <a:solidFill>
                          <a:srgbClr val="002E4B"/>
                        </a:solidFill>
                        <a:effectLst/>
                        <a:latin typeface="Calibri"/>
                        <a:ea typeface="ＭＳ Ｐゴシック"/>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40211E"/>
                          </a:solidFill>
                          <a:effectLst/>
                          <a:latin typeface="Calibri"/>
                          <a:ea typeface="ＭＳ Ｐゴシック"/>
                          <a:cs typeface="Calibri"/>
                        </a:rPr>
                        <a:t>5.8%</a:t>
                      </a:r>
                    </a:p>
                  </a:txBody>
                  <a:tcPr marL="51945" marR="51945"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40211E"/>
                          </a:solidFill>
                          <a:effectLst/>
                          <a:latin typeface="Calibri"/>
                          <a:ea typeface="ＭＳ Ｐゴシック"/>
                          <a:cs typeface="Calibri"/>
                        </a:rPr>
                        <a:t>1.4%</a:t>
                      </a:r>
                      <a:r>
                        <a:rPr kumimoji="0" lang="en-US" sz="900" b="0" i="0" u="none" strike="noStrike" cap="none" normalizeH="0" baseline="0" dirty="0" smtClean="0">
                          <a:ln>
                            <a:noFill/>
                          </a:ln>
                          <a:solidFill>
                            <a:srgbClr val="40211E"/>
                          </a:solidFill>
                          <a:effectLst/>
                          <a:latin typeface="Calibri"/>
                          <a:ea typeface="ＭＳ Ｐゴシック"/>
                          <a:cs typeface="Calibri"/>
                        </a:rPr>
                        <a:t> (4)</a:t>
                      </a:r>
                      <a:endParaRPr kumimoji="0" lang="en-US" sz="1000" b="0" i="0" u="none" strike="noStrike" cap="none" normalizeH="0" baseline="0" dirty="0" smtClean="0">
                        <a:ln>
                          <a:noFill/>
                        </a:ln>
                        <a:solidFill>
                          <a:srgbClr val="40211E"/>
                        </a:solidFill>
                        <a:effectLst/>
                        <a:latin typeface="Calibri"/>
                        <a:ea typeface="ＭＳ Ｐゴシック"/>
                        <a:cs typeface="Calibri"/>
                      </a:endParaRPr>
                    </a:p>
                  </a:txBody>
                  <a:tcPr marL="51945" marR="51945"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12700" cmpd="sng">
                      <a:noFill/>
                    </a:lnB>
                    <a:lnTlToBr w="12700" cmpd="sng">
                      <a:noFill/>
                      <a:prstDash val="solid"/>
                    </a:lnTlToBr>
                    <a:lnBlToTr w="12700" cmpd="sng">
                      <a:noFill/>
                      <a:prstDash val="solid"/>
                    </a:lnBlToTr>
                    <a:solidFill>
                      <a:sysClr val="window" lastClr="FFFFFF"/>
                    </a:solidFill>
                  </a:tcPr>
                </a:tc>
              </a:tr>
              <a:tr h="177447">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88900" marR="0" lvl="0" indent="0" algn="l"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2E4B"/>
                          </a:solidFill>
                          <a:effectLst/>
                          <a:latin typeface="Calibri"/>
                          <a:cs typeface="Calibri"/>
                        </a:rPr>
                        <a:t>Other</a:t>
                      </a:r>
                      <a:endParaRPr kumimoji="0" lang="en-US" sz="1000" b="0" i="0" u="none" strike="noStrike" cap="none" normalizeH="0" baseline="0" dirty="0" smtClean="0">
                        <a:ln>
                          <a:noFill/>
                        </a:ln>
                        <a:solidFill>
                          <a:srgbClr val="002E4B"/>
                        </a:solidFill>
                        <a:effectLst/>
                        <a:latin typeface="Calibri"/>
                        <a:ea typeface="ＭＳ Ｐゴシック"/>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mpd="sng">
                      <a:noFill/>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40211E"/>
                          </a:solidFill>
                          <a:effectLst/>
                          <a:latin typeface="Calibri"/>
                          <a:ea typeface="ＭＳ Ｐゴシック"/>
                          <a:cs typeface="Calibri"/>
                        </a:rPr>
                        <a:t>5.6%</a:t>
                      </a:r>
                    </a:p>
                  </a:txBody>
                  <a:tcPr marL="51945" marR="51945"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mpd="sng">
                      <a:noFill/>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40211E"/>
                          </a:solidFill>
                          <a:effectLst/>
                          <a:latin typeface="Calibri"/>
                          <a:ea typeface="ＭＳ Ｐゴシック"/>
                          <a:cs typeface="Calibri"/>
                        </a:rPr>
                        <a:t>2.5%</a:t>
                      </a:r>
                      <a:r>
                        <a:rPr kumimoji="0" lang="en-US" sz="900" b="0" i="0" u="none" strike="noStrike" cap="none" normalizeH="0" baseline="0" dirty="0" smtClean="0">
                          <a:ln>
                            <a:noFill/>
                          </a:ln>
                          <a:solidFill>
                            <a:srgbClr val="40211E"/>
                          </a:solidFill>
                          <a:effectLst/>
                          <a:latin typeface="Calibri"/>
                          <a:ea typeface="ＭＳ Ｐゴシック"/>
                          <a:cs typeface="Calibri"/>
                        </a:rPr>
                        <a:t> (27)</a:t>
                      </a:r>
                      <a:endParaRPr kumimoji="0" lang="en-US" sz="1000" b="0" i="0" u="none" strike="noStrike" cap="none" normalizeH="0" baseline="0" dirty="0" smtClean="0">
                        <a:ln>
                          <a:noFill/>
                        </a:ln>
                        <a:solidFill>
                          <a:srgbClr val="40211E"/>
                        </a:solidFill>
                        <a:effectLst/>
                        <a:latin typeface="Calibri"/>
                        <a:ea typeface="ＭＳ Ｐゴシック"/>
                        <a:cs typeface="Calibri"/>
                      </a:endParaRPr>
                    </a:p>
                  </a:txBody>
                  <a:tcPr marL="51945" marR="51945"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mpd="sng">
                      <a:noFill/>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200766">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179388" marR="0" lvl="0" indent="-90488" algn="l"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rgbClr val="002E4B"/>
                          </a:solidFill>
                          <a:effectLst/>
                          <a:latin typeface="Calibri"/>
                          <a:cs typeface="Calibri"/>
                        </a:rPr>
                        <a:t>Total</a:t>
                      </a:r>
                      <a:endParaRPr kumimoji="0" lang="en-US" sz="1000" b="1" i="0" u="none" strike="noStrike" cap="none" normalizeH="0" baseline="0" dirty="0" smtClean="0">
                        <a:ln>
                          <a:noFill/>
                        </a:ln>
                        <a:solidFill>
                          <a:srgbClr val="002E4B"/>
                        </a:solidFill>
                        <a:effectLst/>
                        <a:latin typeface="Calibri"/>
                        <a:ea typeface="ＭＳ Ｐゴシック"/>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9525" cap="flat" cmpd="sng" algn="ctr">
                      <a:solidFill>
                        <a:srgbClr val="95B2E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rgbClr val="002E4B"/>
                          </a:solidFill>
                          <a:effectLst/>
                          <a:latin typeface="Calibri"/>
                          <a:cs typeface="Calibri"/>
                        </a:rPr>
                        <a:t>5.6%</a:t>
                      </a:r>
                      <a:endParaRPr kumimoji="0" lang="en-US" sz="1000" b="1" i="0" u="none" strike="noStrike" cap="none" normalizeH="0" baseline="0" dirty="0" smtClean="0">
                        <a:ln>
                          <a:noFill/>
                        </a:ln>
                        <a:solidFill>
                          <a:srgbClr val="002E4B"/>
                        </a:solidFill>
                        <a:effectLst/>
                        <a:latin typeface="Calibri"/>
                        <a:ea typeface="ＭＳ Ｐゴシック"/>
                        <a:cs typeface="Calibri"/>
                      </a:endParaRPr>
                    </a:p>
                  </a:txBody>
                  <a:tcPr marL="51945" marR="51945"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9525" cap="flat" cmpd="sng" algn="ctr">
                      <a:solidFill>
                        <a:srgbClr val="95B2E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rgbClr val="002E4B"/>
                          </a:solidFill>
                          <a:effectLst/>
                          <a:latin typeface="Calibri"/>
                          <a:cs typeface="Calibri"/>
                        </a:rPr>
                        <a:t>2.3%</a:t>
                      </a:r>
                      <a:r>
                        <a:rPr kumimoji="0" lang="en-US" sz="900" b="1" u="none" strike="noStrike" cap="none" normalizeH="0" baseline="0" dirty="0" smtClean="0">
                          <a:ln>
                            <a:noFill/>
                          </a:ln>
                          <a:solidFill>
                            <a:srgbClr val="002E4B"/>
                          </a:solidFill>
                          <a:effectLst/>
                          <a:latin typeface="Calibri"/>
                          <a:cs typeface="Calibri"/>
                        </a:rPr>
                        <a:t> (31)</a:t>
                      </a:r>
                      <a:endParaRPr kumimoji="0" lang="en-US" sz="1000" b="1" i="0" u="none" strike="noStrike" cap="none" normalizeH="0" baseline="0" dirty="0" smtClean="0">
                        <a:ln>
                          <a:noFill/>
                        </a:ln>
                        <a:solidFill>
                          <a:srgbClr val="002E4B"/>
                        </a:solidFill>
                        <a:effectLst/>
                        <a:latin typeface="Calibri"/>
                        <a:ea typeface="ＭＳ Ｐゴシック"/>
                        <a:cs typeface="Calibri"/>
                      </a:endParaRPr>
                    </a:p>
                  </a:txBody>
                  <a:tcPr marL="51945" marR="51945"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9525" cap="flat" cmpd="sng" algn="ctr">
                      <a:solidFill>
                        <a:srgbClr val="95B2E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bl>
          </a:graphicData>
        </a:graphic>
      </p:graphicFrame>
      <p:grpSp>
        <p:nvGrpSpPr>
          <p:cNvPr id="48" name="Group 47"/>
          <p:cNvGrpSpPr/>
          <p:nvPr/>
        </p:nvGrpSpPr>
        <p:grpSpPr>
          <a:xfrm>
            <a:off x="1331640" y="1823718"/>
            <a:ext cx="2312264" cy="1813212"/>
            <a:chOff x="1342215" y="2002262"/>
            <a:chExt cx="2245603" cy="1735249"/>
          </a:xfrm>
        </p:grpSpPr>
        <p:sp>
          <p:nvSpPr>
            <p:cNvPr id="49" name="Rechthoek 15"/>
            <p:cNvSpPr/>
            <p:nvPr/>
          </p:nvSpPr>
          <p:spPr>
            <a:xfrm>
              <a:off x="3255142" y="3414887"/>
              <a:ext cx="332676" cy="223024"/>
            </a:xfrm>
            <a:prstGeom prst="rect">
              <a:avLst/>
            </a:prstGeom>
            <a:no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50" name="Rechthoek 14"/>
            <p:cNvSpPr/>
            <p:nvPr/>
          </p:nvSpPr>
          <p:spPr>
            <a:xfrm>
              <a:off x="2988866" y="2007222"/>
              <a:ext cx="332676" cy="223024"/>
            </a:xfrm>
            <a:prstGeom prst="rect">
              <a:avLst/>
            </a:prstGeom>
            <a:no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cxnSp>
          <p:nvCxnSpPr>
            <p:cNvPr id="51" name="Gebogen verbindingslijn 17"/>
            <p:cNvCxnSpPr/>
            <p:nvPr/>
          </p:nvCxnSpPr>
          <p:spPr>
            <a:xfrm>
              <a:off x="3313320" y="2118734"/>
              <a:ext cx="104886" cy="1010668"/>
            </a:xfrm>
            <a:prstGeom prst="bentConnector2">
              <a:avLst/>
            </a:prstGeom>
            <a:noFill/>
            <a:ln w="12700" cap="flat" cmpd="sng" algn="ctr">
              <a:gradFill flip="none" rotWithShape="1">
                <a:gsLst>
                  <a:gs pos="0">
                    <a:srgbClr val="A1BEF8"/>
                  </a:gs>
                  <a:gs pos="100000">
                    <a:srgbClr val="FFFFFF"/>
                  </a:gs>
                  <a:gs pos="99000">
                    <a:srgbClr val="3872B7"/>
                  </a:gs>
                </a:gsLst>
                <a:lin ang="0" scaled="1"/>
                <a:tileRect/>
              </a:gradFill>
              <a:prstDash val="solid"/>
              <a:headEnd type="none"/>
              <a:tailEnd type="arrow"/>
            </a:ln>
            <a:effectLst>
              <a:outerShdw blurRad="40000" dist="23000" dir="5400000" rotWithShape="0">
                <a:srgbClr val="000000">
                  <a:alpha val="35000"/>
                </a:srgbClr>
              </a:outerShdw>
            </a:effectLst>
          </p:spPr>
        </p:cxnSp>
        <p:sp>
          <p:nvSpPr>
            <p:cNvPr id="52" name="Rechthoek 28"/>
            <p:cNvSpPr/>
            <p:nvPr/>
          </p:nvSpPr>
          <p:spPr>
            <a:xfrm>
              <a:off x="2423536" y="2607163"/>
              <a:ext cx="332676" cy="223024"/>
            </a:xfrm>
            <a:prstGeom prst="rect">
              <a:avLst/>
            </a:prstGeom>
            <a:no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53" name="Rechthoek 29"/>
            <p:cNvSpPr/>
            <p:nvPr/>
          </p:nvSpPr>
          <p:spPr>
            <a:xfrm>
              <a:off x="2165369" y="2007222"/>
              <a:ext cx="332676" cy="223024"/>
            </a:xfrm>
            <a:prstGeom prst="rect">
              <a:avLst/>
            </a:prstGeom>
            <a:no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54" name="Rechthoek 26"/>
            <p:cNvSpPr/>
            <p:nvPr/>
          </p:nvSpPr>
          <p:spPr>
            <a:xfrm>
              <a:off x="1608768" y="3514487"/>
              <a:ext cx="332676" cy="223024"/>
            </a:xfrm>
            <a:prstGeom prst="rect">
              <a:avLst/>
            </a:prstGeom>
            <a:no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55" name="Rechthoek 25"/>
            <p:cNvSpPr/>
            <p:nvPr/>
          </p:nvSpPr>
          <p:spPr>
            <a:xfrm>
              <a:off x="1342215" y="2002262"/>
              <a:ext cx="332676" cy="223024"/>
            </a:xfrm>
            <a:prstGeom prst="rect">
              <a:avLst/>
            </a:prstGeom>
            <a:no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cxnSp>
          <p:nvCxnSpPr>
            <p:cNvPr id="56" name="Gebogen verbindingslijn 27"/>
            <p:cNvCxnSpPr>
              <a:stCxn id="55" idx="3"/>
            </p:cNvCxnSpPr>
            <p:nvPr/>
          </p:nvCxnSpPr>
          <p:spPr>
            <a:xfrm>
              <a:off x="1674890" y="2113774"/>
              <a:ext cx="104886" cy="1309180"/>
            </a:xfrm>
            <a:prstGeom prst="bentConnector2">
              <a:avLst/>
            </a:prstGeom>
            <a:noFill/>
            <a:ln w="12700" cap="flat" cmpd="sng" algn="ctr">
              <a:gradFill flip="none" rotWithShape="1">
                <a:gsLst>
                  <a:gs pos="0">
                    <a:srgbClr val="A1BEF8"/>
                  </a:gs>
                  <a:gs pos="100000">
                    <a:srgbClr val="FFFFFF"/>
                  </a:gs>
                  <a:gs pos="99000">
                    <a:srgbClr val="3872B7"/>
                  </a:gs>
                </a:gsLst>
                <a:lin ang="0" scaled="1"/>
                <a:tileRect/>
              </a:gradFill>
              <a:prstDash val="solid"/>
              <a:headEnd type="none"/>
              <a:tailEnd type="arrow"/>
            </a:ln>
            <a:effectLst>
              <a:outerShdw blurRad="40000" dist="23000" dir="5400000" rotWithShape="0">
                <a:srgbClr val="000000">
                  <a:alpha val="35000"/>
                </a:srgbClr>
              </a:outerShdw>
            </a:effectLst>
          </p:spPr>
        </p:cxnSp>
        <p:cxnSp>
          <p:nvCxnSpPr>
            <p:cNvPr id="57" name="Gebogen verbindingslijn 30"/>
            <p:cNvCxnSpPr>
              <a:stCxn id="53" idx="3"/>
            </p:cNvCxnSpPr>
            <p:nvPr/>
          </p:nvCxnSpPr>
          <p:spPr>
            <a:xfrm>
              <a:off x="2498045" y="2118734"/>
              <a:ext cx="87672" cy="927809"/>
            </a:xfrm>
            <a:prstGeom prst="bentConnector2">
              <a:avLst/>
            </a:prstGeom>
            <a:noFill/>
            <a:ln w="12700" cap="flat" cmpd="sng" algn="ctr">
              <a:gradFill flip="none" rotWithShape="1">
                <a:gsLst>
                  <a:gs pos="0">
                    <a:srgbClr val="A1BEF8"/>
                  </a:gs>
                  <a:gs pos="100000">
                    <a:srgbClr val="FFFFFF"/>
                  </a:gs>
                  <a:gs pos="99000">
                    <a:srgbClr val="3872B7"/>
                  </a:gs>
                </a:gsLst>
                <a:lin ang="0" scaled="1"/>
                <a:tileRect/>
              </a:gradFill>
              <a:prstDash val="solid"/>
              <a:headEnd type="none"/>
              <a:tailEnd type="arrow"/>
            </a:ln>
            <a:effectLst>
              <a:outerShdw blurRad="40000" dist="23000" dir="5400000" rotWithShape="0">
                <a:srgbClr val="000000">
                  <a:alpha val="35000"/>
                </a:srgbClr>
              </a:outerShdw>
            </a:effectLst>
          </p:spPr>
        </p:cxnSp>
        <p:sp>
          <p:nvSpPr>
            <p:cNvPr id="58" name="TextBox 2"/>
            <p:cNvSpPr txBox="1"/>
            <p:nvPr/>
          </p:nvSpPr>
          <p:spPr>
            <a:xfrm>
              <a:off x="1633391" y="2626302"/>
              <a:ext cx="291543" cy="154635"/>
            </a:xfrm>
            <a:prstGeom prst="rect">
              <a:avLst/>
            </a:prstGeom>
            <a:solidFill>
              <a:srgbClr val="FFFFFF">
                <a:alpha val="70000"/>
              </a:srgbClr>
            </a:solidFill>
            <a:ln>
              <a:noFill/>
            </a:ln>
          </p:spPr>
          <p:txBody>
            <a:bodyPr wrap="square" lIns="0" tIns="0" rIns="0" bIns="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40211E"/>
                  </a:solidFill>
                  <a:effectLst/>
                  <a:uLnTx/>
                  <a:uFillTx/>
                  <a:latin typeface="Calibri"/>
                  <a:ea typeface="+mn-ea"/>
                  <a:cs typeface="+mn-cs"/>
                </a:rPr>
                <a:t>-75%</a:t>
              </a:r>
              <a:endParaRPr kumimoji="0" lang="en-US" sz="1050" b="0" i="0" u="none" strike="noStrike" kern="0" cap="none" spc="0" normalizeH="0" baseline="0" noProof="0" dirty="0">
                <a:ln>
                  <a:noFill/>
                </a:ln>
                <a:solidFill>
                  <a:srgbClr val="40211E"/>
                </a:solidFill>
                <a:effectLst/>
                <a:uLnTx/>
                <a:uFillTx/>
                <a:latin typeface="Calibri"/>
                <a:ea typeface="+mn-ea"/>
                <a:cs typeface="+mn-cs"/>
              </a:endParaRPr>
            </a:p>
          </p:txBody>
        </p:sp>
        <p:sp>
          <p:nvSpPr>
            <p:cNvPr id="59" name="TextBox 2"/>
            <p:cNvSpPr txBox="1"/>
            <p:nvPr/>
          </p:nvSpPr>
          <p:spPr>
            <a:xfrm>
              <a:off x="2435783" y="2614709"/>
              <a:ext cx="291543" cy="154635"/>
            </a:xfrm>
            <a:prstGeom prst="rect">
              <a:avLst/>
            </a:prstGeom>
            <a:solidFill>
              <a:srgbClr val="FFFFFF">
                <a:alpha val="70000"/>
              </a:srgbClr>
            </a:solidFill>
            <a:ln>
              <a:noFill/>
            </a:ln>
          </p:spPr>
          <p:txBody>
            <a:bodyPr wrap="square" lIns="0" tIns="0" rIns="0" bIns="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40211E"/>
                  </a:solidFill>
                  <a:effectLst/>
                  <a:uLnTx/>
                  <a:uFillTx/>
                  <a:latin typeface="Calibri"/>
                  <a:ea typeface="+mn-ea"/>
                  <a:cs typeface="+mn-cs"/>
                </a:rPr>
                <a:t>-55%</a:t>
              </a:r>
              <a:endParaRPr kumimoji="0" lang="en-US" sz="1050" b="0" i="0" u="none" strike="noStrike" kern="0" cap="none" spc="0" normalizeH="0" baseline="0" noProof="0" dirty="0">
                <a:ln>
                  <a:noFill/>
                </a:ln>
                <a:solidFill>
                  <a:srgbClr val="40211E"/>
                </a:solidFill>
                <a:effectLst/>
                <a:uLnTx/>
                <a:uFillTx/>
                <a:latin typeface="Calibri"/>
                <a:ea typeface="+mn-ea"/>
                <a:cs typeface="+mn-cs"/>
              </a:endParaRPr>
            </a:p>
          </p:txBody>
        </p:sp>
        <p:sp>
          <p:nvSpPr>
            <p:cNvPr id="60" name="TextBox 2"/>
            <p:cNvSpPr txBox="1"/>
            <p:nvPr/>
          </p:nvSpPr>
          <p:spPr>
            <a:xfrm>
              <a:off x="3287803" y="2623994"/>
              <a:ext cx="291543" cy="154635"/>
            </a:xfrm>
            <a:prstGeom prst="rect">
              <a:avLst/>
            </a:prstGeom>
            <a:solidFill>
              <a:srgbClr val="FFFFFF">
                <a:alpha val="70000"/>
              </a:srgbClr>
            </a:solidFill>
            <a:ln>
              <a:noFill/>
            </a:ln>
          </p:spPr>
          <p:txBody>
            <a:bodyPr wrap="square" lIns="0" tIns="0" rIns="0" bIns="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40211E"/>
                  </a:solidFill>
                  <a:effectLst/>
                  <a:uLnTx/>
                  <a:uFillTx/>
                  <a:latin typeface="Calibri"/>
                  <a:ea typeface="+mn-ea"/>
                  <a:cs typeface="+mn-cs"/>
                </a:rPr>
                <a:t>-59%</a:t>
              </a:r>
              <a:endParaRPr kumimoji="0" lang="en-US" sz="1050" b="0" i="0" u="none" strike="noStrike" kern="0" cap="none" spc="0" normalizeH="0" baseline="0" noProof="0" dirty="0">
                <a:ln>
                  <a:noFill/>
                </a:ln>
                <a:solidFill>
                  <a:srgbClr val="40211E"/>
                </a:solidFill>
                <a:effectLst/>
                <a:uLnTx/>
                <a:uFillTx/>
                <a:latin typeface="Calibri"/>
                <a:ea typeface="+mn-ea"/>
                <a:cs typeface="+mn-cs"/>
              </a:endParaRPr>
            </a:p>
          </p:txBody>
        </p:sp>
      </p:grpSp>
      <p:graphicFrame>
        <p:nvGraphicFramePr>
          <p:cNvPr id="61" name="Group 37"/>
          <p:cNvGraphicFramePr>
            <a:graphicFrameLocks/>
          </p:cNvGraphicFramePr>
          <p:nvPr>
            <p:extLst>
              <p:ext uri="{D42A27DB-BD31-4B8C-83A1-F6EECF244321}">
                <p14:modId xmlns:p14="http://schemas.microsoft.com/office/powerpoint/2010/main" val="2996677800"/>
              </p:ext>
            </p:extLst>
          </p:nvPr>
        </p:nvGraphicFramePr>
        <p:xfrm>
          <a:off x="4629917" y="4242883"/>
          <a:ext cx="3828277" cy="902627"/>
        </p:xfrm>
        <a:graphic>
          <a:graphicData uri="http://schemas.openxmlformats.org/drawingml/2006/table">
            <a:tbl>
              <a:tblPr firstRow="1"/>
              <a:tblGrid>
                <a:gridCol w="793730"/>
                <a:gridCol w="999351"/>
                <a:gridCol w="1017598"/>
                <a:gridCol w="1017598"/>
              </a:tblGrid>
              <a:tr h="32783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u="none" strike="noStrike" kern="1200" cap="none" normalizeH="0" baseline="0" dirty="0" smtClean="0">
                        <a:ln>
                          <a:noFill/>
                        </a:ln>
                        <a:solidFill>
                          <a:srgbClr val="006699"/>
                        </a:solidFill>
                        <a:effectLst/>
                        <a:latin typeface="Calibri"/>
                        <a:ea typeface="+mn-ea"/>
                        <a:cs typeface="Calibri"/>
                      </a:endParaRPr>
                    </a:p>
                  </a:txBody>
                  <a:tcPr marL="51945" marR="51945" marT="24528" marB="24528"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9525" cap="flat" cmpd="sng" algn="ctr">
                      <a:solidFill>
                        <a:srgbClr val="95B2E1"/>
                      </a:solid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rgbClr val="D8E5F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6699"/>
                          </a:solidFill>
                          <a:effectLst/>
                          <a:latin typeface="Calibri"/>
                          <a:cs typeface="Calibri"/>
                        </a:rPr>
                        <a:t>Patients</a:t>
                      </a:r>
                      <a:endParaRPr kumimoji="0" lang="en-US" sz="1000" b="1" i="0" u="none" strike="noStrike" cap="none" normalizeH="0" baseline="0" dirty="0" smtClean="0">
                        <a:ln>
                          <a:noFill/>
                        </a:ln>
                        <a:solidFill>
                          <a:srgbClr val="006699"/>
                        </a:solidFill>
                        <a:effectLst/>
                        <a:latin typeface="Calibri"/>
                        <a:ea typeface="ＭＳ Ｐゴシック"/>
                        <a:cs typeface="Calibri"/>
                      </a:endParaRPr>
                    </a:p>
                  </a:txBody>
                  <a:tcPr marL="51945" marR="51945" marT="24528" marB="24528"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9525" cap="flat" cmpd="sng" algn="ctr">
                      <a:solidFill>
                        <a:srgbClr val="95B2E1"/>
                      </a:solid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rgbClr val="D8E5F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6699"/>
                          </a:solidFill>
                          <a:effectLst/>
                          <a:latin typeface="Calibri"/>
                          <a:cs typeface="Calibri"/>
                        </a:rPr>
                        <a:t>Total Patient Years</a:t>
                      </a:r>
                      <a:endParaRPr kumimoji="0" lang="en-US" sz="1000" b="1" i="0" u="none" strike="noStrike" cap="none" normalizeH="0" baseline="0" dirty="0" smtClean="0">
                        <a:ln>
                          <a:noFill/>
                        </a:ln>
                        <a:solidFill>
                          <a:srgbClr val="006699"/>
                        </a:solidFill>
                        <a:effectLst/>
                        <a:latin typeface="Calibri"/>
                        <a:ea typeface="ＭＳ Ｐゴシック"/>
                        <a:cs typeface="Calibri"/>
                      </a:endParaRPr>
                    </a:p>
                  </a:txBody>
                  <a:tcPr marL="51945" marR="51945" marT="24528" marB="24528"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9525" cap="flat" cmpd="sng" algn="ctr">
                      <a:solidFill>
                        <a:srgbClr val="95B2E1"/>
                      </a:solid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rgbClr val="D8E5F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6699"/>
                          </a:solidFill>
                          <a:effectLst/>
                          <a:latin typeface="Calibri"/>
                          <a:cs typeface="Calibri"/>
                        </a:rPr>
                        <a:t>HAS-BLED Score</a:t>
                      </a:r>
                      <a:endParaRPr kumimoji="0" lang="en-US" sz="1000" b="1" i="0" u="none" strike="noStrike" cap="none" normalizeH="0" baseline="0" dirty="0" smtClean="0">
                        <a:ln>
                          <a:noFill/>
                        </a:ln>
                        <a:solidFill>
                          <a:srgbClr val="006699"/>
                        </a:solidFill>
                        <a:effectLst/>
                        <a:latin typeface="Calibri"/>
                        <a:ea typeface="ＭＳ Ｐゴシック"/>
                        <a:cs typeface="Calibri"/>
                      </a:endParaRPr>
                    </a:p>
                  </a:txBody>
                  <a:tcPr marL="51945" marR="51945" marT="24528" marB="24528"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9525" cap="flat" cmpd="sng" algn="ctr">
                      <a:solidFill>
                        <a:srgbClr val="95B2E1"/>
                      </a:solid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rgbClr val="D8E5F2"/>
                    </a:solidFill>
                  </a:tcPr>
                </a:tc>
              </a:tr>
              <a:tr h="172275">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8890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2E4B"/>
                          </a:solidFill>
                          <a:effectLst/>
                          <a:latin typeface="Calibri"/>
                          <a:ea typeface="+mn-ea"/>
                          <a:cs typeface="Calibri"/>
                        </a:rPr>
                        <a:t>IC Bleeding</a:t>
                      </a:r>
                      <a:endParaRPr kumimoji="0" lang="en-US" sz="1000" b="0" i="0" u="none" strike="noStrike" cap="none" normalizeH="0" baseline="0" dirty="0" smtClean="0">
                        <a:ln>
                          <a:noFill/>
                        </a:ln>
                        <a:solidFill>
                          <a:srgbClr val="002E4B"/>
                        </a:solidFill>
                        <a:effectLst/>
                        <a:latin typeface="Calibri"/>
                        <a:ea typeface="ＭＳ Ｐゴシック"/>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2E4B"/>
                          </a:solidFill>
                          <a:effectLst/>
                          <a:latin typeface="Calibri"/>
                          <a:ea typeface="ＭＳ Ｐゴシック"/>
                          <a:cs typeface="Calibri"/>
                        </a:rPr>
                        <a:t>188</a:t>
                      </a:r>
                    </a:p>
                  </a:txBody>
                  <a:tcPr marL="51945" marR="51945" marT="24528"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smtClean="0">
                          <a:ln>
                            <a:noFill/>
                          </a:ln>
                          <a:solidFill>
                            <a:srgbClr val="002E4B"/>
                          </a:solidFill>
                          <a:effectLst/>
                          <a:latin typeface="Calibri"/>
                          <a:cs typeface="Calibri"/>
                        </a:rPr>
                        <a:t>287</a:t>
                      </a: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smtClean="0">
                          <a:ln>
                            <a:noFill/>
                          </a:ln>
                          <a:solidFill>
                            <a:srgbClr val="002E4B"/>
                          </a:solidFill>
                          <a:effectLst/>
                          <a:latin typeface="Calibri"/>
                          <a:cs typeface="Calibri"/>
                        </a:rPr>
                        <a:t>3.5</a:t>
                      </a:r>
                    </a:p>
                  </a:txBody>
                  <a:tcPr marL="51945" marR="51945" marT="24528"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12700" cmpd="sng">
                      <a:noFill/>
                    </a:lnB>
                    <a:lnTlToBr w="12700" cmpd="sng">
                      <a:noFill/>
                      <a:prstDash val="solid"/>
                    </a:lnTlToBr>
                    <a:lnBlToTr w="12700" cmpd="sng">
                      <a:noFill/>
                      <a:prstDash val="solid"/>
                    </a:lnBlToTr>
                    <a:solidFill>
                      <a:sysClr val="window" lastClr="FFFFFF"/>
                    </a:solidFill>
                  </a:tcPr>
                </a:tc>
              </a:tr>
              <a:tr h="162690">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88900" marR="0" lvl="0" indent="0" algn="l"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2E4B"/>
                          </a:solidFill>
                          <a:effectLst/>
                          <a:latin typeface="Calibri"/>
                          <a:cs typeface="Calibri"/>
                        </a:rPr>
                        <a:t>Other</a:t>
                      </a:r>
                      <a:endParaRPr kumimoji="0" lang="en-US" sz="1000" b="0" i="0" u="none" strike="noStrike" cap="none" normalizeH="0" baseline="0" dirty="0" smtClean="0">
                        <a:ln>
                          <a:noFill/>
                        </a:ln>
                        <a:solidFill>
                          <a:srgbClr val="002E4B"/>
                        </a:solidFill>
                        <a:effectLst/>
                        <a:latin typeface="Calibri"/>
                        <a:ea typeface="ＭＳ Ｐゴシック"/>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mpd="sng">
                      <a:noFill/>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2E4B"/>
                          </a:solidFill>
                          <a:effectLst/>
                          <a:latin typeface="Calibri"/>
                          <a:ea typeface="ＭＳ Ｐゴシック"/>
                          <a:cs typeface="Calibri"/>
                        </a:rPr>
                        <a:t>813</a:t>
                      </a:r>
                    </a:p>
                  </a:txBody>
                  <a:tcPr marL="51945" marR="51945" marT="24528"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mpd="sng">
                      <a:noFill/>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smtClean="0">
                          <a:ln>
                            <a:noFill/>
                          </a:ln>
                          <a:solidFill>
                            <a:srgbClr val="002E4B"/>
                          </a:solidFill>
                          <a:effectLst/>
                          <a:latin typeface="Calibri"/>
                          <a:cs typeface="Calibri"/>
                        </a:rPr>
                        <a:t>1062</a:t>
                      </a: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mpd="sng">
                      <a:noFill/>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u="none" strike="noStrike" cap="none" normalizeH="0" baseline="0" dirty="0" smtClean="0">
                          <a:ln>
                            <a:noFill/>
                          </a:ln>
                          <a:solidFill>
                            <a:srgbClr val="002E4B"/>
                          </a:solidFill>
                          <a:effectLst/>
                          <a:latin typeface="Calibri"/>
                          <a:cs typeface="Calibri"/>
                        </a:rPr>
                        <a:t>3.1</a:t>
                      </a:r>
                    </a:p>
                  </a:txBody>
                  <a:tcPr marL="51945" marR="51945" marT="24528"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mpd="sng">
                      <a:noFill/>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194915">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179388" marR="0" lvl="0" indent="-90488" algn="l"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rgbClr val="002E4B"/>
                          </a:solidFill>
                          <a:effectLst/>
                          <a:latin typeface="Calibri"/>
                          <a:cs typeface="Calibri"/>
                        </a:rPr>
                        <a:t>Total</a:t>
                      </a:r>
                      <a:endParaRPr kumimoji="0" lang="en-US" sz="1000" b="1" i="0" u="none" strike="noStrike" cap="none" normalizeH="0" baseline="0" dirty="0" smtClean="0">
                        <a:ln>
                          <a:noFill/>
                        </a:ln>
                        <a:solidFill>
                          <a:srgbClr val="002E4B"/>
                        </a:solidFill>
                        <a:effectLst/>
                        <a:latin typeface="Calibri"/>
                        <a:ea typeface="ＭＳ Ｐゴシック"/>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9525" cap="flat" cmpd="sng" algn="ctr">
                      <a:solidFill>
                        <a:srgbClr val="95B2E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2E4B"/>
                          </a:solidFill>
                          <a:effectLst/>
                          <a:latin typeface="Calibri"/>
                          <a:ea typeface="+mn-ea"/>
                          <a:cs typeface="Calibri"/>
                        </a:rPr>
                        <a:t>1001</a:t>
                      </a:r>
                      <a:endParaRPr kumimoji="0" lang="en-US" sz="1000" b="1" i="0" u="none" strike="noStrike" cap="none" normalizeH="0" baseline="0" dirty="0" smtClean="0">
                        <a:ln>
                          <a:noFill/>
                        </a:ln>
                        <a:solidFill>
                          <a:srgbClr val="002E4B"/>
                        </a:solidFill>
                        <a:effectLst/>
                        <a:latin typeface="Calibri"/>
                        <a:ea typeface="ＭＳ Ｐゴシック"/>
                        <a:cs typeface="Calibri"/>
                      </a:endParaRPr>
                    </a:p>
                  </a:txBody>
                  <a:tcPr marL="51945" marR="51945" marT="24528"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9525" cap="flat" cmpd="sng" algn="ctr">
                      <a:solidFill>
                        <a:srgbClr val="95B2E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2E4B"/>
                          </a:solidFill>
                          <a:effectLst/>
                          <a:latin typeface="Calibri"/>
                          <a:ea typeface="+mn-ea"/>
                          <a:cs typeface="Calibri"/>
                        </a:rPr>
                        <a:t>1349</a:t>
                      </a:r>
                      <a:endParaRPr kumimoji="0" lang="en-US" sz="1000" b="1" i="0" u="none" strike="noStrike" cap="none" normalizeH="0" baseline="0" dirty="0" smtClean="0">
                        <a:ln>
                          <a:noFill/>
                        </a:ln>
                        <a:solidFill>
                          <a:srgbClr val="002E4B"/>
                        </a:solidFill>
                        <a:effectLst/>
                        <a:latin typeface="Calibri"/>
                        <a:ea typeface="ＭＳ Ｐゴシック"/>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9525" cap="flat" cmpd="sng" algn="ctr">
                      <a:solidFill>
                        <a:srgbClr val="95B2E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rgbClr val="002E4B"/>
                          </a:solidFill>
                          <a:effectLst/>
                          <a:latin typeface="Calibri"/>
                          <a:cs typeface="Calibri"/>
                        </a:rPr>
                        <a:t>3.1</a:t>
                      </a:r>
                    </a:p>
                  </a:txBody>
                  <a:tcPr marL="51945" marR="51945" marT="24528"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9525" cap="flat" cmpd="sng" algn="ctr">
                      <a:solidFill>
                        <a:srgbClr val="95B2E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bl>
          </a:graphicData>
        </a:graphic>
      </p:graphicFrame>
      <p:graphicFrame>
        <p:nvGraphicFramePr>
          <p:cNvPr id="62" name="Group 37"/>
          <p:cNvGraphicFramePr>
            <a:graphicFrameLocks/>
          </p:cNvGraphicFramePr>
          <p:nvPr>
            <p:extLst>
              <p:ext uri="{D42A27DB-BD31-4B8C-83A1-F6EECF244321}">
                <p14:modId xmlns:p14="http://schemas.microsoft.com/office/powerpoint/2010/main" val="4109621564"/>
              </p:ext>
            </p:extLst>
          </p:nvPr>
        </p:nvGraphicFramePr>
        <p:xfrm>
          <a:off x="4629917" y="5234075"/>
          <a:ext cx="3834628" cy="893932"/>
        </p:xfrm>
        <a:graphic>
          <a:graphicData uri="http://schemas.openxmlformats.org/drawingml/2006/table">
            <a:tbl>
              <a:tblPr firstRow="1"/>
              <a:tblGrid>
                <a:gridCol w="781986"/>
                <a:gridCol w="1526321"/>
                <a:gridCol w="1526321"/>
              </a:tblGrid>
              <a:tr h="32375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cap="none" normalizeH="0" baseline="0" dirty="0" smtClean="0">
                        <a:ln>
                          <a:noFill/>
                        </a:ln>
                        <a:solidFill>
                          <a:srgbClr val="006699"/>
                        </a:solidFill>
                        <a:effectLst/>
                        <a:latin typeface="Calibri"/>
                        <a:ea typeface="ＭＳ Ｐゴシック"/>
                        <a:cs typeface="Calibri"/>
                      </a:endParaRPr>
                    </a:p>
                  </a:txBody>
                  <a:tcPr marL="51945" marR="51945" marT="24528" marB="24528"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9525" cap="flat" cmpd="sng" algn="ctr">
                      <a:solidFill>
                        <a:srgbClr val="95B2E1"/>
                      </a:solid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rgbClr val="D8E5F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6699"/>
                          </a:solidFill>
                          <a:effectLst/>
                          <a:latin typeface="Calibri"/>
                          <a:cs typeface="Calibri"/>
                        </a:rPr>
                        <a:t>Estimated Annual Bleeding Rate per </a:t>
                      </a:r>
                      <a:r>
                        <a:rPr kumimoji="0" lang="en-US" sz="1000" b="1" u="none" strike="noStrike" cap="none" normalizeH="0" baseline="0" dirty="0" smtClean="0">
                          <a:ln>
                            <a:noFill/>
                          </a:ln>
                          <a:solidFill>
                            <a:srgbClr val="006699"/>
                          </a:solidFill>
                          <a:effectLst/>
                          <a:latin typeface="Calibri"/>
                          <a:cs typeface="Calibri"/>
                        </a:rPr>
                        <a:t>HAS-BLED</a:t>
                      </a:r>
                      <a:endParaRPr kumimoji="0" lang="en-US" sz="1000" b="1" i="0" u="none" strike="noStrike" cap="none" normalizeH="0" baseline="0" dirty="0" smtClean="0">
                        <a:ln>
                          <a:noFill/>
                        </a:ln>
                        <a:solidFill>
                          <a:srgbClr val="006699"/>
                        </a:solidFill>
                        <a:effectLst/>
                        <a:latin typeface="Calibri"/>
                        <a:ea typeface="ＭＳ Ｐゴシック"/>
                        <a:cs typeface="Calibri"/>
                      </a:endParaRPr>
                    </a:p>
                  </a:txBody>
                  <a:tcPr marL="51945" marR="51945" marT="24528" marB="24528"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9525" cap="flat" cmpd="sng" algn="ctr">
                      <a:solidFill>
                        <a:srgbClr val="95B2E1"/>
                      </a:solid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rgbClr val="D8E5F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u="none" strike="noStrike" kern="1200" cap="none" normalizeH="0" baseline="0" dirty="0" smtClean="0">
                          <a:ln>
                            <a:noFill/>
                          </a:ln>
                          <a:solidFill>
                            <a:srgbClr val="006699"/>
                          </a:solidFill>
                          <a:effectLst/>
                          <a:latin typeface="Calibri"/>
                          <a:ea typeface="+mn-ea"/>
                          <a:cs typeface="Calibri"/>
                        </a:rPr>
                        <a:t>Observed Annual Bleeding Rate</a:t>
                      </a:r>
                      <a:r>
                        <a:rPr kumimoji="0" lang="en-US" sz="800" b="1" u="none" strike="noStrike" kern="1200" cap="none" normalizeH="0" baseline="0" dirty="0" smtClean="0">
                          <a:ln>
                            <a:noFill/>
                          </a:ln>
                          <a:solidFill>
                            <a:srgbClr val="006699"/>
                          </a:solidFill>
                          <a:effectLst/>
                          <a:latin typeface="Calibri"/>
                          <a:ea typeface="+mn-ea"/>
                          <a:cs typeface="Calibri"/>
                        </a:rPr>
                        <a:t> (N Bleedings)</a:t>
                      </a:r>
                      <a:endParaRPr kumimoji="0" lang="en-US" sz="800" b="1" i="0" u="none" strike="noStrike" kern="1200" cap="none" normalizeH="0" baseline="0" dirty="0" smtClean="0">
                        <a:ln>
                          <a:noFill/>
                        </a:ln>
                        <a:solidFill>
                          <a:srgbClr val="006699"/>
                        </a:solidFill>
                        <a:effectLst/>
                        <a:latin typeface="Calibri"/>
                        <a:ea typeface="ＭＳ Ｐゴシック"/>
                        <a:cs typeface="Calibri"/>
                      </a:endParaRPr>
                    </a:p>
                  </a:txBody>
                  <a:tcPr marL="51945" marR="51945" marT="24528" marB="24528"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9525" cap="flat" cmpd="sng" algn="ctr">
                      <a:solidFill>
                        <a:srgbClr val="95B2E1"/>
                      </a:solidFill>
                      <a:prstDash val="solid"/>
                      <a:round/>
                      <a:headEnd type="none" w="med" len="med"/>
                      <a:tailEnd type="none" w="med" len="med"/>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rgbClr val="D8E5F2"/>
                    </a:solidFill>
                  </a:tcPr>
                </a:tc>
              </a:tr>
              <a:tr h="172470">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8890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2E4B"/>
                          </a:solidFill>
                          <a:effectLst/>
                          <a:latin typeface="Calibri"/>
                          <a:ea typeface="+mn-ea"/>
                          <a:cs typeface="Calibri"/>
                        </a:rPr>
                        <a:t>IC Bleeding</a:t>
                      </a:r>
                      <a:endParaRPr kumimoji="0" lang="en-US" sz="1000" b="0" i="0" u="none" strike="noStrike" cap="none" normalizeH="0" baseline="0" dirty="0" smtClean="0">
                        <a:ln>
                          <a:noFill/>
                        </a:ln>
                        <a:solidFill>
                          <a:srgbClr val="002E4B"/>
                        </a:solidFill>
                        <a:effectLst/>
                        <a:latin typeface="Calibri"/>
                        <a:ea typeface="ＭＳ Ｐゴシック"/>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2E4B"/>
                          </a:solidFill>
                          <a:effectLst/>
                          <a:latin typeface="Calibri"/>
                          <a:ea typeface="ＭＳ Ｐゴシック"/>
                          <a:cs typeface="Calibri"/>
                        </a:rPr>
                        <a:t>6.4%</a:t>
                      </a:r>
                    </a:p>
                  </a:txBody>
                  <a:tcPr marL="51945" marR="51945"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2E4B"/>
                          </a:solidFill>
                          <a:effectLst/>
                          <a:latin typeface="Calibri"/>
                          <a:ea typeface="ＭＳ Ｐゴシック"/>
                          <a:cs typeface="Calibri"/>
                        </a:rPr>
                        <a:t>0.7%</a:t>
                      </a:r>
                      <a:r>
                        <a:rPr kumimoji="0" lang="en-US" sz="900" b="0" i="0" u="none" strike="noStrike" cap="none" normalizeH="0" baseline="0" dirty="0" smtClean="0">
                          <a:ln>
                            <a:noFill/>
                          </a:ln>
                          <a:solidFill>
                            <a:srgbClr val="002E4B"/>
                          </a:solidFill>
                          <a:effectLst/>
                          <a:latin typeface="Calibri"/>
                          <a:ea typeface="ＭＳ Ｐゴシック"/>
                          <a:cs typeface="Calibri"/>
                        </a:rPr>
                        <a:t> (2)</a:t>
                      </a:r>
                      <a:endParaRPr kumimoji="0" lang="en-US" sz="1000" b="0" i="0" u="none" strike="noStrike" cap="none" normalizeH="0" baseline="0" dirty="0" smtClean="0">
                        <a:ln>
                          <a:noFill/>
                        </a:ln>
                        <a:solidFill>
                          <a:srgbClr val="002E4B"/>
                        </a:solidFill>
                        <a:effectLst/>
                        <a:latin typeface="Calibri"/>
                        <a:ea typeface="ＭＳ Ｐゴシック"/>
                        <a:cs typeface="Calibri"/>
                      </a:endParaRPr>
                    </a:p>
                  </a:txBody>
                  <a:tcPr marL="51945" marR="51945"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12700" cmpd="sng">
                      <a:noFill/>
                    </a:lnB>
                    <a:lnTlToBr w="12700" cmpd="sng">
                      <a:noFill/>
                      <a:prstDash val="solid"/>
                    </a:lnTlToBr>
                    <a:lnBlToTr w="12700" cmpd="sng">
                      <a:noFill/>
                      <a:prstDash val="solid"/>
                    </a:lnBlToTr>
                    <a:solidFill>
                      <a:sysClr val="window" lastClr="FFFFFF"/>
                    </a:solidFill>
                  </a:tcPr>
                </a:tc>
              </a:tr>
              <a:tr h="172470">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88900" marR="0" lvl="0" indent="0" algn="l" defTabSz="9144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smtClean="0">
                          <a:ln>
                            <a:noFill/>
                          </a:ln>
                          <a:solidFill>
                            <a:srgbClr val="002E4B"/>
                          </a:solidFill>
                          <a:effectLst/>
                          <a:latin typeface="Calibri"/>
                          <a:cs typeface="Calibri"/>
                        </a:rPr>
                        <a:t>Other</a:t>
                      </a:r>
                      <a:endParaRPr kumimoji="0" lang="en-US" sz="1000" b="0" i="0" u="none" strike="noStrike" cap="none" normalizeH="0" baseline="0" dirty="0" smtClean="0">
                        <a:ln>
                          <a:noFill/>
                        </a:ln>
                        <a:solidFill>
                          <a:srgbClr val="002E4B"/>
                        </a:solidFill>
                        <a:effectLst/>
                        <a:latin typeface="Calibri"/>
                        <a:ea typeface="ＭＳ Ｐゴシック"/>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mpd="sng">
                      <a:noFill/>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2E4B"/>
                          </a:solidFill>
                          <a:effectLst/>
                          <a:latin typeface="Calibri"/>
                          <a:ea typeface="ＭＳ Ｐゴシック"/>
                          <a:cs typeface="Calibri"/>
                        </a:rPr>
                        <a:t>5.1%</a:t>
                      </a:r>
                    </a:p>
                  </a:txBody>
                  <a:tcPr marL="51945" marR="51945"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mpd="sng">
                      <a:noFill/>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2E4B"/>
                          </a:solidFill>
                          <a:effectLst/>
                          <a:latin typeface="Calibri"/>
                          <a:ea typeface="ＭＳ Ｐゴシック"/>
                          <a:cs typeface="Calibri"/>
                        </a:rPr>
                        <a:t>2.4%</a:t>
                      </a:r>
                      <a:r>
                        <a:rPr kumimoji="0" lang="en-US" sz="900" b="0" i="0" u="none" strike="noStrike" cap="none" normalizeH="0" baseline="0" dirty="0" smtClean="0">
                          <a:ln>
                            <a:noFill/>
                          </a:ln>
                          <a:solidFill>
                            <a:srgbClr val="002E4B"/>
                          </a:solidFill>
                          <a:effectLst/>
                          <a:latin typeface="Calibri"/>
                          <a:ea typeface="ＭＳ Ｐゴシック"/>
                          <a:cs typeface="Calibri"/>
                        </a:rPr>
                        <a:t> (26)</a:t>
                      </a:r>
                      <a:endParaRPr kumimoji="0" lang="en-US" sz="1000" b="0" i="0" u="none" strike="noStrike" cap="none" normalizeH="0" baseline="0" dirty="0" smtClean="0">
                        <a:ln>
                          <a:noFill/>
                        </a:ln>
                        <a:solidFill>
                          <a:srgbClr val="002E4B"/>
                        </a:solidFill>
                        <a:effectLst/>
                        <a:latin typeface="Calibri"/>
                        <a:ea typeface="ＭＳ Ｐゴシック"/>
                        <a:cs typeface="Calibri"/>
                      </a:endParaRPr>
                    </a:p>
                  </a:txBody>
                  <a:tcPr marL="51945" marR="51945"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mpd="sng">
                      <a:noFill/>
                    </a:lnT>
                    <a:lnB w="12700" cap="flat" cmpd="sng" algn="ctr">
                      <a:solidFill>
                        <a:srgbClr val="A0C7D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195136">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179388" marR="0" lvl="0" indent="-90488" algn="l"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rgbClr val="002E4B"/>
                          </a:solidFill>
                          <a:effectLst/>
                          <a:latin typeface="Calibri"/>
                          <a:cs typeface="Calibri"/>
                        </a:rPr>
                        <a:t>Total</a:t>
                      </a:r>
                      <a:endParaRPr kumimoji="0" lang="en-US" sz="1000" b="1" i="0" u="none" strike="noStrike" cap="none" normalizeH="0" baseline="0" dirty="0" smtClean="0">
                        <a:ln>
                          <a:noFill/>
                        </a:ln>
                        <a:solidFill>
                          <a:srgbClr val="002E4B"/>
                        </a:solidFill>
                        <a:effectLst/>
                        <a:latin typeface="Calibri"/>
                        <a:ea typeface="ＭＳ Ｐゴシック"/>
                        <a:cs typeface="Calibri"/>
                      </a:endParaRPr>
                    </a:p>
                  </a:txBody>
                  <a:tcPr marL="0" marR="0"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9525" cap="flat" cmpd="sng" algn="ctr">
                      <a:solidFill>
                        <a:srgbClr val="95B2E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rgbClr val="002E4B"/>
                          </a:solidFill>
                          <a:effectLst/>
                          <a:latin typeface="Calibri"/>
                          <a:cs typeface="Calibri"/>
                        </a:rPr>
                        <a:t>5.7%</a:t>
                      </a:r>
                      <a:endParaRPr kumimoji="0" lang="en-US" sz="1000" b="1" i="0" u="none" strike="noStrike" cap="none" normalizeH="0" baseline="0" dirty="0" smtClean="0">
                        <a:ln>
                          <a:noFill/>
                        </a:ln>
                        <a:solidFill>
                          <a:srgbClr val="002E4B"/>
                        </a:solidFill>
                        <a:effectLst/>
                        <a:latin typeface="Calibri"/>
                        <a:ea typeface="ＭＳ Ｐゴシック"/>
                        <a:cs typeface="Calibri"/>
                      </a:endParaRPr>
                    </a:p>
                  </a:txBody>
                  <a:tcPr marL="51945" marR="51945"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9525" cap="flat" cmpd="sng" algn="ctr">
                      <a:solidFill>
                        <a:srgbClr val="95B2E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u="none" strike="noStrike" cap="none" normalizeH="0" baseline="0" dirty="0" smtClean="0">
                          <a:ln>
                            <a:noFill/>
                          </a:ln>
                          <a:solidFill>
                            <a:srgbClr val="002E4B"/>
                          </a:solidFill>
                          <a:effectLst/>
                          <a:latin typeface="Calibri"/>
                          <a:cs typeface="Calibri"/>
                        </a:rPr>
                        <a:t>2.1%</a:t>
                      </a:r>
                      <a:r>
                        <a:rPr kumimoji="0" lang="en-US" sz="900" b="1" u="none" strike="noStrike" cap="none" normalizeH="0" baseline="0" dirty="0" smtClean="0">
                          <a:ln>
                            <a:noFill/>
                          </a:ln>
                          <a:solidFill>
                            <a:srgbClr val="002E4B"/>
                          </a:solidFill>
                          <a:effectLst/>
                          <a:latin typeface="Calibri"/>
                          <a:cs typeface="Calibri"/>
                        </a:rPr>
                        <a:t> (28)</a:t>
                      </a:r>
                      <a:endParaRPr kumimoji="0" lang="en-US" sz="1000" b="1" i="0" u="none" strike="noStrike" cap="none" normalizeH="0" baseline="0" dirty="0" smtClean="0">
                        <a:ln>
                          <a:noFill/>
                        </a:ln>
                        <a:solidFill>
                          <a:srgbClr val="002E4B"/>
                        </a:solidFill>
                        <a:effectLst/>
                        <a:latin typeface="Calibri"/>
                        <a:ea typeface="ＭＳ Ｐゴシック"/>
                        <a:cs typeface="Calibri"/>
                      </a:endParaRPr>
                    </a:p>
                  </a:txBody>
                  <a:tcPr marL="51945" marR="51945" marT="0" marB="0" anchor="ctr" horzOverflow="overflow">
                    <a:lnL w="9525" cap="flat" cmpd="sng" algn="ctr">
                      <a:solidFill>
                        <a:srgbClr val="95B2E1"/>
                      </a:solidFill>
                      <a:prstDash val="solid"/>
                      <a:round/>
                      <a:headEnd type="none" w="med" len="med"/>
                      <a:tailEnd type="none" w="med" len="med"/>
                    </a:lnL>
                    <a:lnR w="9525" cap="flat" cmpd="sng" algn="ctr">
                      <a:solidFill>
                        <a:srgbClr val="95B2E1"/>
                      </a:solidFill>
                      <a:prstDash val="solid"/>
                      <a:round/>
                      <a:headEnd type="none" w="med" len="med"/>
                      <a:tailEnd type="none" w="med" len="med"/>
                    </a:lnR>
                    <a:lnT w="12700" cap="flat" cmpd="sng" algn="ctr">
                      <a:solidFill>
                        <a:srgbClr val="A0C7D0"/>
                      </a:solidFill>
                      <a:prstDash val="solid"/>
                      <a:round/>
                      <a:headEnd type="none" w="med" len="med"/>
                      <a:tailEnd type="none" w="med" len="med"/>
                    </a:lnT>
                    <a:lnB w="9525" cap="flat" cmpd="sng" algn="ctr">
                      <a:solidFill>
                        <a:srgbClr val="95B2E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bl>
          </a:graphicData>
        </a:graphic>
      </p:graphicFrame>
      <p:sp>
        <p:nvSpPr>
          <p:cNvPr id="63" name="Plus 62"/>
          <p:cNvSpPr/>
          <p:nvPr/>
        </p:nvSpPr>
        <p:spPr>
          <a:xfrm>
            <a:off x="1949422" y="3577104"/>
            <a:ext cx="148628" cy="132282"/>
          </a:xfrm>
          <a:prstGeom prst="mathPlus">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64" name="Equal 63"/>
          <p:cNvSpPr/>
          <p:nvPr/>
        </p:nvSpPr>
        <p:spPr>
          <a:xfrm>
            <a:off x="2735626" y="3552204"/>
            <a:ext cx="158990" cy="165483"/>
          </a:xfrm>
          <a:prstGeom prst="mathEqual">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graphicFrame>
        <p:nvGraphicFramePr>
          <p:cNvPr id="65" name="Chart 64"/>
          <p:cNvGraphicFramePr/>
          <p:nvPr>
            <p:extLst>
              <p:ext uri="{D42A27DB-BD31-4B8C-83A1-F6EECF244321}">
                <p14:modId xmlns:p14="http://schemas.microsoft.com/office/powerpoint/2010/main" val="1503855195"/>
              </p:ext>
            </p:extLst>
          </p:nvPr>
        </p:nvGraphicFramePr>
        <p:xfrm>
          <a:off x="4629917" y="1042914"/>
          <a:ext cx="3828278" cy="3163301"/>
        </p:xfrm>
        <a:graphic>
          <a:graphicData uri="http://schemas.openxmlformats.org/drawingml/2006/chart">
            <c:chart xmlns:c="http://schemas.openxmlformats.org/drawingml/2006/chart" xmlns:r="http://schemas.openxmlformats.org/officeDocument/2006/relationships" r:id="rId5"/>
          </a:graphicData>
        </a:graphic>
      </p:graphicFrame>
      <p:grpSp>
        <p:nvGrpSpPr>
          <p:cNvPr id="66" name="Group 65"/>
          <p:cNvGrpSpPr/>
          <p:nvPr/>
        </p:nvGrpSpPr>
        <p:grpSpPr>
          <a:xfrm>
            <a:off x="5370378" y="1859375"/>
            <a:ext cx="2316765" cy="1978195"/>
            <a:chOff x="1337844" y="2033169"/>
            <a:chExt cx="2249974" cy="1893139"/>
          </a:xfrm>
        </p:grpSpPr>
        <p:sp>
          <p:nvSpPr>
            <p:cNvPr id="67" name="Rechthoek 15"/>
            <p:cNvSpPr/>
            <p:nvPr/>
          </p:nvSpPr>
          <p:spPr>
            <a:xfrm>
              <a:off x="3255142" y="3565529"/>
              <a:ext cx="332676" cy="223024"/>
            </a:xfrm>
            <a:prstGeom prst="rect">
              <a:avLst/>
            </a:prstGeom>
            <a:noFill/>
            <a:ln w="12700" cap="flat" cmpd="sng" algn="ctr">
              <a:noFill/>
              <a:prstDash val="solid"/>
              <a:headEnd type="none"/>
              <a:tailEnd type="arrow"/>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68" name="Rechthoek 14"/>
            <p:cNvSpPr/>
            <p:nvPr/>
          </p:nvSpPr>
          <p:spPr>
            <a:xfrm>
              <a:off x="2988866" y="2508099"/>
              <a:ext cx="332676" cy="223024"/>
            </a:xfrm>
            <a:prstGeom prst="rect">
              <a:avLst/>
            </a:prstGeom>
            <a:noFill/>
            <a:ln w="12700" cap="flat" cmpd="sng" algn="ctr">
              <a:noFill/>
              <a:prstDash val="solid"/>
              <a:headEnd type="none"/>
              <a:tailEnd type="arrow"/>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cxnSp>
          <p:nvCxnSpPr>
            <p:cNvPr id="69" name="Gebogen verbindingslijn 17"/>
            <p:cNvCxnSpPr/>
            <p:nvPr/>
          </p:nvCxnSpPr>
          <p:spPr>
            <a:xfrm>
              <a:off x="3321542" y="2279287"/>
              <a:ext cx="99937" cy="964652"/>
            </a:xfrm>
            <a:prstGeom prst="bentConnector2">
              <a:avLst/>
            </a:prstGeom>
            <a:noFill/>
            <a:ln w="12700" cap="flat" cmpd="sng" algn="ctr">
              <a:gradFill flip="none" rotWithShape="1">
                <a:gsLst>
                  <a:gs pos="0">
                    <a:srgbClr val="FAA1A0"/>
                  </a:gs>
                  <a:gs pos="100000">
                    <a:srgbClr val="FFFFFF"/>
                  </a:gs>
                  <a:gs pos="99000">
                    <a:srgbClr val="BA3734"/>
                  </a:gs>
                </a:gsLst>
                <a:lin ang="0" scaled="1"/>
                <a:tileRect/>
              </a:gradFill>
              <a:prstDash val="solid"/>
              <a:headEnd type="none"/>
              <a:tailEnd type="arrow"/>
            </a:ln>
            <a:effectLst>
              <a:outerShdw blurRad="40000" dist="23000" dir="5400000" rotWithShape="0">
                <a:srgbClr val="000000">
                  <a:alpha val="35000"/>
                </a:srgbClr>
              </a:outerShdw>
            </a:effectLst>
          </p:spPr>
        </p:cxnSp>
        <p:sp>
          <p:nvSpPr>
            <p:cNvPr id="70" name="Rechthoek 28"/>
            <p:cNvSpPr/>
            <p:nvPr/>
          </p:nvSpPr>
          <p:spPr>
            <a:xfrm>
              <a:off x="2396872" y="2033169"/>
              <a:ext cx="222720" cy="223024"/>
            </a:xfrm>
            <a:prstGeom prst="rect">
              <a:avLst/>
            </a:prstGeom>
            <a:noFill/>
            <a:ln w="12700" cap="flat" cmpd="sng" algn="ctr">
              <a:noFill/>
              <a:prstDash val="solid"/>
              <a:headEnd type="none"/>
              <a:tailEnd type="arrow"/>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71" name="Rechthoek 29"/>
            <p:cNvSpPr/>
            <p:nvPr/>
          </p:nvSpPr>
          <p:spPr>
            <a:xfrm>
              <a:off x="2023066" y="2553935"/>
              <a:ext cx="394372" cy="223024"/>
            </a:xfrm>
            <a:prstGeom prst="rect">
              <a:avLst/>
            </a:prstGeom>
            <a:noFill/>
            <a:ln w="12700" cap="flat" cmpd="sng" algn="ctr">
              <a:noFill/>
              <a:prstDash val="solid"/>
              <a:headEnd type="none"/>
              <a:tailEnd type="arrow"/>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72" name="Rechthoek 26"/>
            <p:cNvSpPr/>
            <p:nvPr/>
          </p:nvSpPr>
          <p:spPr>
            <a:xfrm>
              <a:off x="1608768" y="3703284"/>
              <a:ext cx="332676" cy="223024"/>
            </a:xfrm>
            <a:prstGeom prst="rect">
              <a:avLst/>
            </a:prstGeom>
            <a:noFill/>
            <a:ln w="12700" cap="flat" cmpd="sng" algn="ctr">
              <a:noFill/>
              <a:prstDash val="solid"/>
              <a:headEnd type="none"/>
              <a:tailEnd type="arrow"/>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73" name="Rechthoek 25"/>
            <p:cNvSpPr/>
            <p:nvPr/>
          </p:nvSpPr>
          <p:spPr>
            <a:xfrm>
              <a:off x="1337844" y="2469999"/>
              <a:ext cx="332676" cy="223024"/>
            </a:xfrm>
            <a:prstGeom prst="rect">
              <a:avLst/>
            </a:prstGeom>
            <a:noFill/>
            <a:ln w="12700" cap="flat" cmpd="sng" algn="ctr">
              <a:noFill/>
              <a:prstDash val="solid"/>
              <a:headEnd type="none"/>
              <a:tailEnd type="arrow"/>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cxnSp>
          <p:nvCxnSpPr>
            <p:cNvPr id="74" name="Gebogen verbindingslijn 27"/>
            <p:cNvCxnSpPr/>
            <p:nvPr/>
          </p:nvCxnSpPr>
          <p:spPr>
            <a:xfrm>
              <a:off x="1686966" y="2176376"/>
              <a:ext cx="104585" cy="1584793"/>
            </a:xfrm>
            <a:prstGeom prst="bentConnector2">
              <a:avLst/>
            </a:prstGeom>
            <a:noFill/>
            <a:ln w="12700" cap="flat" cmpd="sng" algn="ctr">
              <a:gradFill flip="none" rotWithShape="1">
                <a:gsLst>
                  <a:gs pos="0">
                    <a:srgbClr val="FAA1A0"/>
                  </a:gs>
                  <a:gs pos="100000">
                    <a:srgbClr val="FFFFFF"/>
                  </a:gs>
                  <a:gs pos="99000">
                    <a:srgbClr val="BA3734"/>
                  </a:gs>
                </a:gsLst>
                <a:lin ang="0" scaled="1"/>
                <a:tileRect/>
              </a:gradFill>
              <a:prstDash val="solid"/>
              <a:headEnd type="none"/>
              <a:tailEnd type="arrow"/>
            </a:ln>
            <a:effectLst>
              <a:outerShdw blurRad="40000" dist="23000" dir="5400000" rotWithShape="0">
                <a:srgbClr val="000000">
                  <a:alpha val="35000"/>
                </a:srgbClr>
              </a:outerShdw>
            </a:effectLst>
          </p:spPr>
        </p:cxnSp>
        <p:sp>
          <p:nvSpPr>
            <p:cNvPr id="76" name="TextBox 2"/>
            <p:cNvSpPr txBox="1"/>
            <p:nvPr/>
          </p:nvSpPr>
          <p:spPr>
            <a:xfrm>
              <a:off x="1629334" y="2741861"/>
              <a:ext cx="291543" cy="154635"/>
            </a:xfrm>
            <a:prstGeom prst="rect">
              <a:avLst/>
            </a:prstGeom>
            <a:solidFill>
              <a:sysClr val="window" lastClr="FFFFFF">
                <a:alpha val="70000"/>
              </a:sysClr>
            </a:solidFill>
            <a:ln w="12700" cap="flat" cmpd="sng" algn="ctr">
              <a:noFill/>
              <a:prstDash val="solid"/>
              <a:headEnd type="none"/>
              <a:tailEnd type="arrow"/>
            </a:ln>
            <a:effectLst/>
          </p:spPr>
          <p:txBody>
            <a:bodyPr wrap="square" lIns="0" tIns="0" rIns="0" bIns="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40211E"/>
                  </a:solidFill>
                  <a:effectLst/>
                  <a:uLnTx/>
                  <a:uFillTx/>
                  <a:latin typeface="Calibri"/>
                  <a:ea typeface="+mn-ea"/>
                  <a:cs typeface="+mn-cs"/>
                </a:rPr>
                <a:t>-89%</a:t>
              </a:r>
              <a:endParaRPr kumimoji="0" lang="en-US" sz="1050" b="0" i="0" u="none" strike="noStrike" kern="0" cap="none" spc="0" normalizeH="0" baseline="0" noProof="0" dirty="0">
                <a:ln>
                  <a:noFill/>
                </a:ln>
                <a:solidFill>
                  <a:srgbClr val="40211E"/>
                </a:solidFill>
                <a:effectLst/>
                <a:uLnTx/>
                <a:uFillTx/>
                <a:latin typeface="Calibri"/>
                <a:ea typeface="+mn-ea"/>
                <a:cs typeface="+mn-cs"/>
              </a:endParaRPr>
            </a:p>
          </p:txBody>
        </p:sp>
        <p:sp>
          <p:nvSpPr>
            <p:cNvPr id="77" name="TextBox 2"/>
            <p:cNvSpPr txBox="1"/>
            <p:nvPr/>
          </p:nvSpPr>
          <p:spPr>
            <a:xfrm>
              <a:off x="2401351" y="2738382"/>
              <a:ext cx="291543" cy="154635"/>
            </a:xfrm>
            <a:prstGeom prst="rect">
              <a:avLst/>
            </a:prstGeom>
            <a:solidFill>
              <a:sysClr val="window" lastClr="FFFFFF">
                <a:alpha val="70000"/>
              </a:sysClr>
            </a:solidFill>
            <a:ln w="12700" cap="flat" cmpd="sng" algn="ctr">
              <a:noFill/>
              <a:prstDash val="solid"/>
              <a:headEnd type="none"/>
              <a:tailEnd type="arrow"/>
            </a:ln>
            <a:effectLst/>
          </p:spPr>
          <p:txBody>
            <a:bodyPr wrap="square" lIns="0" tIns="0" rIns="0" bIns="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050" b="0" i="0" kern="0" dirty="0" smtClean="0">
                  <a:solidFill>
                    <a:srgbClr val="40211E"/>
                  </a:solidFill>
                  <a:latin typeface="Calibri"/>
                </a:rPr>
                <a:t>-47</a:t>
              </a:r>
              <a:r>
                <a:rPr kumimoji="0" lang="en-US" sz="1050" b="0" i="0" u="none" strike="noStrike" kern="0" cap="none" spc="0" normalizeH="0" baseline="0" noProof="0" dirty="0" smtClean="0">
                  <a:ln>
                    <a:noFill/>
                  </a:ln>
                  <a:solidFill>
                    <a:srgbClr val="40211E"/>
                  </a:solidFill>
                  <a:effectLst/>
                  <a:uLnTx/>
                  <a:uFillTx/>
                  <a:latin typeface="Calibri"/>
                  <a:ea typeface="+mn-ea"/>
                  <a:cs typeface="+mn-cs"/>
                </a:rPr>
                <a:t>%</a:t>
              </a:r>
              <a:endParaRPr kumimoji="0" lang="en-US" sz="1050" b="0" i="0" u="none" strike="noStrike" kern="0" cap="none" spc="0" normalizeH="0" baseline="0" noProof="0" dirty="0">
                <a:ln>
                  <a:noFill/>
                </a:ln>
                <a:solidFill>
                  <a:srgbClr val="40211E"/>
                </a:solidFill>
                <a:effectLst/>
                <a:uLnTx/>
                <a:uFillTx/>
                <a:latin typeface="Calibri"/>
                <a:ea typeface="+mn-ea"/>
                <a:cs typeface="+mn-cs"/>
              </a:endParaRPr>
            </a:p>
          </p:txBody>
        </p:sp>
        <p:sp>
          <p:nvSpPr>
            <p:cNvPr id="78" name="TextBox 2"/>
            <p:cNvSpPr txBox="1"/>
            <p:nvPr/>
          </p:nvSpPr>
          <p:spPr>
            <a:xfrm>
              <a:off x="3230242" y="2737221"/>
              <a:ext cx="291543" cy="154635"/>
            </a:xfrm>
            <a:prstGeom prst="rect">
              <a:avLst/>
            </a:prstGeom>
            <a:solidFill>
              <a:sysClr val="window" lastClr="FFFFFF">
                <a:alpha val="70000"/>
              </a:sysClr>
            </a:solidFill>
            <a:ln w="12700" cap="flat" cmpd="sng" algn="ctr">
              <a:noFill/>
              <a:prstDash val="solid"/>
              <a:headEnd type="none"/>
              <a:tailEnd type="arrow"/>
            </a:ln>
            <a:effectLst/>
          </p:spPr>
          <p:txBody>
            <a:bodyPr wrap="square" lIns="0" tIns="0" rIns="0" bIns="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40211E"/>
                  </a:solidFill>
                  <a:effectLst/>
                  <a:uLnTx/>
                  <a:uFillTx/>
                  <a:latin typeface="Calibri"/>
                  <a:ea typeface="+mn-ea"/>
                  <a:cs typeface="+mn-cs"/>
                </a:rPr>
                <a:t>-60%</a:t>
              </a:r>
              <a:endParaRPr kumimoji="0" lang="en-US" sz="1050" b="0" i="0" u="none" strike="noStrike" kern="0" cap="none" spc="0" normalizeH="0" baseline="0" noProof="0" dirty="0">
                <a:ln>
                  <a:noFill/>
                </a:ln>
                <a:solidFill>
                  <a:srgbClr val="40211E"/>
                </a:solidFill>
                <a:effectLst/>
                <a:uLnTx/>
                <a:uFillTx/>
                <a:latin typeface="Calibri"/>
                <a:ea typeface="+mn-ea"/>
                <a:cs typeface="+mn-cs"/>
              </a:endParaRPr>
            </a:p>
          </p:txBody>
        </p:sp>
      </p:grpSp>
      <p:sp>
        <p:nvSpPr>
          <p:cNvPr id="79" name="Plus 78"/>
          <p:cNvSpPr/>
          <p:nvPr/>
        </p:nvSpPr>
        <p:spPr>
          <a:xfrm>
            <a:off x="5992661" y="3580465"/>
            <a:ext cx="148628" cy="132282"/>
          </a:xfrm>
          <a:prstGeom prst="mathPlus">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80" name="Equal 79"/>
          <p:cNvSpPr/>
          <p:nvPr/>
        </p:nvSpPr>
        <p:spPr>
          <a:xfrm>
            <a:off x="6778865" y="3555565"/>
            <a:ext cx="158990" cy="165483"/>
          </a:xfrm>
          <a:prstGeom prst="mathEqual">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a typeface="+mn-ea"/>
              <a:cs typeface="+mn-cs"/>
            </a:endParaRPr>
          </a:p>
        </p:txBody>
      </p:sp>
      <p:cxnSp>
        <p:nvCxnSpPr>
          <p:cNvPr id="92" name="Gebogen verbindingslijn 17"/>
          <p:cNvCxnSpPr/>
          <p:nvPr/>
        </p:nvCxnSpPr>
        <p:spPr>
          <a:xfrm>
            <a:off x="6566296" y="2218152"/>
            <a:ext cx="102904" cy="827995"/>
          </a:xfrm>
          <a:prstGeom prst="bentConnector2">
            <a:avLst/>
          </a:prstGeom>
          <a:noFill/>
          <a:ln w="12700" cap="flat" cmpd="sng" algn="ctr">
            <a:gradFill flip="none" rotWithShape="1">
              <a:gsLst>
                <a:gs pos="0">
                  <a:srgbClr val="FAA1A0"/>
                </a:gs>
                <a:gs pos="100000">
                  <a:srgbClr val="FFFFFF"/>
                </a:gs>
                <a:gs pos="99000">
                  <a:srgbClr val="BA3734"/>
                </a:gs>
              </a:gsLst>
              <a:lin ang="0" scaled="1"/>
              <a:tileRect/>
            </a:gradFill>
            <a:prstDash val="solid"/>
            <a:headEnd type="none"/>
            <a:tailEnd type="arrow"/>
          </a:ln>
          <a:effectLst>
            <a:outerShdw blurRad="40000" dist="23000" dir="5400000" rotWithShape="0">
              <a:srgbClr val="000000">
                <a:alpha val="35000"/>
              </a:srgbClr>
            </a:outerShdw>
          </a:effectLst>
        </p:spPr>
      </p:cxnSp>
      <p:sp>
        <p:nvSpPr>
          <p:cNvPr id="94" name="Oval 93"/>
          <p:cNvSpPr/>
          <p:nvPr/>
        </p:nvSpPr>
        <p:spPr bwMode="auto">
          <a:xfrm>
            <a:off x="1284380" y="3116945"/>
            <a:ext cx="851444" cy="813392"/>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smtClean="0">
              <a:ln>
                <a:solidFill>
                  <a:srgbClr val="FF3300"/>
                </a:solid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95" name="Oval 94"/>
          <p:cNvSpPr/>
          <p:nvPr/>
        </p:nvSpPr>
        <p:spPr bwMode="auto">
          <a:xfrm>
            <a:off x="5405371" y="3448841"/>
            <a:ext cx="612457" cy="518453"/>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1" i="1" u="none" strike="noStrike" cap="none" normalizeH="0" baseline="0" smtClean="0">
              <a:ln>
                <a:solidFill>
                  <a:srgbClr val="FF3300"/>
                </a:solid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42" name="Title 1"/>
          <p:cNvSpPr txBox="1">
            <a:spLocks/>
          </p:cNvSpPr>
          <p:nvPr/>
        </p:nvSpPr>
        <p:spPr>
          <a:xfrm>
            <a:off x="457200" y="2794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a:cs typeface="Arial"/>
              </a:rPr>
              <a:t>Stroke &amp; Bleeding Reduction </a:t>
            </a:r>
            <a:r>
              <a:rPr lang="en-US" sz="2800" b="1" dirty="0" smtClean="0">
                <a:latin typeface="Arial"/>
                <a:cs typeface="Arial"/>
              </a:rPr>
              <a:t>– ICB patients</a:t>
            </a:r>
            <a:endParaRPr lang="en-US" sz="2800" b="1" dirty="0">
              <a:latin typeface="Arial"/>
              <a:cs typeface="Arial"/>
            </a:endParaRPr>
          </a:p>
        </p:txBody>
      </p:sp>
    </p:spTree>
    <p:custDataLst>
      <p:tags r:id="rId1"/>
    </p:custDataLst>
    <p:extLst>
      <p:ext uri="{BB962C8B-B14F-4D97-AF65-F5344CB8AC3E}">
        <p14:creationId xmlns:p14="http://schemas.microsoft.com/office/powerpoint/2010/main" val="3164673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circle(in)">
                                      <p:cBhvr>
                                        <p:cTn id="7" dur="20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circle(in)">
                                      <p:cBhvr>
                                        <p:cTn id="12" dur="2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ctrTitle"/>
          </p:nvPr>
        </p:nvSpPr>
        <p:spPr>
          <a:xfrm>
            <a:off x="685800" y="1170945"/>
            <a:ext cx="7772400" cy="1470025"/>
          </a:xfrm>
          <a:ln>
            <a:solidFill>
              <a:schemeClr val="tx1"/>
            </a:solidFill>
          </a:ln>
        </p:spPr>
        <p:txBody>
          <a:bodyPr>
            <a:normAutofit fontScale="90000"/>
          </a:bodyPr>
          <a:lstStyle/>
          <a:p>
            <a:r>
              <a:rPr lang="en-US" sz="3100" b="1" dirty="0" smtClean="0">
                <a:solidFill>
                  <a:srgbClr val="000000"/>
                </a:solidFill>
              </a:rPr>
              <a:t>LAA occlusion vs. standard care in patients with AF and </a:t>
            </a:r>
            <a:r>
              <a:rPr lang="en-US" sz="3100" b="1" dirty="0" err="1" smtClean="0">
                <a:solidFill>
                  <a:srgbClr val="000000"/>
                </a:solidFill>
              </a:rPr>
              <a:t>intracerebral</a:t>
            </a:r>
            <a:r>
              <a:rPr lang="en-US" sz="3100" b="1" dirty="0" smtClean="0">
                <a:solidFill>
                  <a:srgbClr val="000000"/>
                </a:solidFill>
              </a:rPr>
              <a:t> hemorrhage</a:t>
            </a:r>
            <a:br>
              <a:rPr lang="en-US" sz="3100" b="1" dirty="0" smtClean="0">
                <a:solidFill>
                  <a:srgbClr val="000000"/>
                </a:solidFill>
              </a:rPr>
            </a:br>
            <a:r>
              <a:rPr lang="en-US" sz="3100" dirty="0" smtClean="0">
                <a:solidFill>
                  <a:srgbClr val="000000"/>
                </a:solidFill>
              </a:rPr>
              <a:t>A </a:t>
            </a:r>
            <a:r>
              <a:rPr lang="en-US" sz="3100" dirty="0">
                <a:solidFill>
                  <a:srgbClr val="000000"/>
                </a:solidFill>
              </a:rPr>
              <a:t>propensity score matched follow-up </a:t>
            </a:r>
            <a:r>
              <a:rPr lang="en-US" sz="3100" dirty="0" smtClean="0">
                <a:solidFill>
                  <a:srgbClr val="000000"/>
                </a:solidFill>
              </a:rPr>
              <a:t>study</a:t>
            </a:r>
            <a:endParaRPr lang="en-US" sz="4000" b="1" dirty="0"/>
          </a:p>
        </p:txBody>
      </p:sp>
      <p:sp>
        <p:nvSpPr>
          <p:cNvPr id="5" name="Sous-titre 2"/>
          <p:cNvSpPr>
            <a:spLocks noGrp="1"/>
          </p:cNvSpPr>
          <p:nvPr>
            <p:ph type="subTitle" idx="1"/>
          </p:nvPr>
        </p:nvSpPr>
        <p:spPr>
          <a:xfrm>
            <a:off x="1371600" y="6472739"/>
            <a:ext cx="6400800" cy="370992"/>
          </a:xfrm>
        </p:spPr>
        <p:txBody>
          <a:bodyPr>
            <a:normAutofit/>
          </a:bodyPr>
          <a:lstStyle/>
          <a:p>
            <a:r>
              <a:rPr lang="en-US" sz="1200" b="1" dirty="0" smtClean="0">
                <a:solidFill>
                  <a:schemeClr val="tx1"/>
                </a:solidFill>
                <a:latin typeface="Arial"/>
                <a:cs typeface="Arial"/>
              </a:rPr>
              <a:t>J-E Nielsen-</a:t>
            </a:r>
            <a:r>
              <a:rPr lang="en-US" sz="1200" b="1" dirty="0" err="1" smtClean="0">
                <a:solidFill>
                  <a:schemeClr val="tx1"/>
                </a:solidFill>
                <a:latin typeface="Arial"/>
                <a:cs typeface="Arial"/>
              </a:rPr>
              <a:t>Kudsk</a:t>
            </a:r>
            <a:r>
              <a:rPr lang="en-US" sz="1200" b="1" dirty="0">
                <a:solidFill>
                  <a:schemeClr val="tx1"/>
                </a:solidFill>
                <a:latin typeface="Arial"/>
                <a:cs typeface="Arial"/>
              </a:rPr>
              <a:t> </a:t>
            </a:r>
            <a:r>
              <a:rPr lang="en-US" sz="1200" b="1" dirty="0" smtClean="0">
                <a:solidFill>
                  <a:schemeClr val="tx1"/>
                </a:solidFill>
                <a:latin typeface="Arial"/>
                <a:cs typeface="Arial"/>
              </a:rPr>
              <a:t>– </a:t>
            </a:r>
            <a:r>
              <a:rPr lang="en-US" sz="1200" b="1" dirty="0" err="1" smtClean="0">
                <a:solidFill>
                  <a:schemeClr val="tx1"/>
                </a:solidFill>
                <a:latin typeface="Arial"/>
                <a:cs typeface="Arial"/>
              </a:rPr>
              <a:t>EuroPCR</a:t>
            </a:r>
            <a:r>
              <a:rPr lang="en-US" sz="1200" b="1" dirty="0" smtClean="0">
                <a:solidFill>
                  <a:schemeClr val="tx1"/>
                </a:solidFill>
                <a:latin typeface="Arial"/>
                <a:cs typeface="Arial"/>
              </a:rPr>
              <a:t> 2016</a:t>
            </a:r>
            <a:endParaRPr lang="en-US" sz="1200" b="1" dirty="0">
              <a:solidFill>
                <a:schemeClr val="tx1"/>
              </a:solidFill>
              <a:latin typeface="Arial"/>
              <a:cs typeface="Arial"/>
            </a:endParaRPr>
          </a:p>
        </p:txBody>
      </p:sp>
      <p:sp>
        <p:nvSpPr>
          <p:cNvPr id="6" name="Title 1"/>
          <p:cNvSpPr txBox="1">
            <a:spLocks/>
          </p:cNvSpPr>
          <p:nvPr/>
        </p:nvSpPr>
        <p:spPr>
          <a:xfrm>
            <a:off x="457200" y="2794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Arial"/>
                <a:cs typeface="Arial"/>
              </a:rPr>
              <a:t>LAAO in IC Bleeding patients</a:t>
            </a:r>
            <a:endParaRPr lang="en-US" sz="3600" b="1" dirty="0">
              <a:latin typeface="Arial"/>
              <a:cs typeface="Arial"/>
            </a:endParaRPr>
          </a:p>
        </p:txBody>
      </p:sp>
      <p:sp>
        <p:nvSpPr>
          <p:cNvPr id="8" name="Espace réservé du contenu 2"/>
          <p:cNvSpPr txBox="1">
            <a:spLocks/>
          </p:cNvSpPr>
          <p:nvPr/>
        </p:nvSpPr>
        <p:spPr>
          <a:xfrm>
            <a:off x="685799" y="2733430"/>
            <a:ext cx="5952883" cy="3330861"/>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spcBef>
                <a:spcPts val="1680"/>
              </a:spcBef>
            </a:pPr>
            <a:r>
              <a:rPr lang="en-GB" sz="2200" dirty="0" smtClean="0">
                <a:solidFill>
                  <a:srgbClr val="000000"/>
                </a:solidFill>
                <a:latin typeface="Calibri" charset="0"/>
                <a:ea typeface="Calibri" charset="0"/>
                <a:cs typeface="Calibri" charset="0"/>
              </a:rPr>
              <a:t>Endpoint and Results</a:t>
            </a:r>
          </a:p>
          <a:p>
            <a:pPr lvl="1" algn="l">
              <a:lnSpc>
                <a:spcPct val="90000"/>
              </a:lnSpc>
              <a:buFont typeface="Wingdings" charset="2"/>
              <a:buChar char="Ø"/>
            </a:pPr>
            <a:r>
              <a:rPr lang="en-GB" sz="2000" dirty="0" smtClean="0">
                <a:solidFill>
                  <a:srgbClr val="000000"/>
                </a:solidFill>
                <a:latin typeface="Calibri" charset="0"/>
                <a:ea typeface="Calibri" charset="0"/>
                <a:cs typeface="Calibri" charset="0"/>
              </a:rPr>
              <a:t>Primary composite endpoint of all-cause mortality, </a:t>
            </a:r>
            <a:br>
              <a:rPr lang="en-GB" sz="2000" dirty="0" smtClean="0">
                <a:solidFill>
                  <a:srgbClr val="000000"/>
                </a:solidFill>
                <a:latin typeface="Calibri" charset="0"/>
                <a:ea typeface="Calibri" charset="0"/>
                <a:cs typeface="Calibri" charset="0"/>
              </a:rPr>
            </a:br>
            <a:r>
              <a:rPr lang="en-GB" sz="2000" dirty="0" smtClean="0">
                <a:solidFill>
                  <a:srgbClr val="000000"/>
                </a:solidFill>
                <a:latin typeface="Calibri" charset="0"/>
                <a:ea typeface="Calibri" charset="0"/>
                <a:cs typeface="Calibri" charset="0"/>
              </a:rPr>
              <a:t>ischemic stroke and major bleeding</a:t>
            </a:r>
          </a:p>
          <a:p>
            <a:pPr lvl="1" algn="l">
              <a:lnSpc>
                <a:spcPct val="90000"/>
              </a:lnSpc>
              <a:buFont typeface="Wingdings" charset="2"/>
              <a:buChar char="Ø"/>
            </a:pPr>
            <a:r>
              <a:rPr lang="en-GB" sz="2000" dirty="0" smtClean="0">
                <a:solidFill>
                  <a:srgbClr val="000000"/>
                </a:solidFill>
                <a:latin typeface="Calibri" charset="0"/>
                <a:ea typeface="Calibri" charset="0"/>
                <a:cs typeface="Calibri" charset="0"/>
              </a:rPr>
              <a:t>LAAO: Lower risk of composite outcome</a:t>
            </a:r>
            <a:br>
              <a:rPr lang="en-GB" sz="2000" dirty="0" smtClean="0">
                <a:solidFill>
                  <a:srgbClr val="000000"/>
                </a:solidFill>
                <a:latin typeface="Calibri" charset="0"/>
                <a:ea typeface="Calibri" charset="0"/>
                <a:cs typeface="Calibri" charset="0"/>
              </a:rPr>
            </a:br>
            <a:r>
              <a:rPr lang="en-GB" sz="1600" dirty="0" smtClean="0">
                <a:solidFill>
                  <a:srgbClr val="000000"/>
                </a:solidFill>
                <a:latin typeface="Calibri" charset="0"/>
                <a:ea typeface="Calibri" charset="0"/>
                <a:cs typeface="Calibri" charset="0"/>
              </a:rPr>
              <a:t>(Relative Risk Reduction: 81%) </a:t>
            </a:r>
            <a:endParaRPr lang="en-GB" sz="2000" dirty="0" smtClean="0">
              <a:solidFill>
                <a:srgbClr val="000000"/>
              </a:solidFill>
              <a:latin typeface="Calibri" charset="0"/>
              <a:ea typeface="Calibri" charset="0"/>
              <a:cs typeface="Calibri" charset="0"/>
            </a:endParaRPr>
          </a:p>
          <a:p>
            <a:pPr lvl="1" algn="l">
              <a:lnSpc>
                <a:spcPct val="90000"/>
              </a:lnSpc>
              <a:buFont typeface="Wingdings" charset="2"/>
              <a:buChar char="Ø"/>
            </a:pPr>
            <a:r>
              <a:rPr lang="en-GB" sz="2000" dirty="0" smtClean="0">
                <a:solidFill>
                  <a:srgbClr val="000000"/>
                </a:solidFill>
                <a:latin typeface="Calibri" charset="0"/>
                <a:ea typeface="Calibri" charset="0"/>
                <a:cs typeface="Calibri" charset="0"/>
              </a:rPr>
              <a:t>LAAO: Lower risk of </a:t>
            </a:r>
            <a:r>
              <a:rPr lang="en-GB" sz="2000" u="sng" dirty="0" smtClean="0">
                <a:solidFill>
                  <a:srgbClr val="000000"/>
                </a:solidFill>
                <a:latin typeface="Calibri" charset="0"/>
                <a:ea typeface="Calibri" charset="0"/>
                <a:cs typeface="Calibri" charset="0"/>
              </a:rPr>
              <a:t>mortality</a:t>
            </a:r>
            <a:r>
              <a:rPr lang="en-GB" sz="1800" dirty="0" smtClean="0">
                <a:solidFill>
                  <a:srgbClr val="000000"/>
                </a:solidFill>
                <a:latin typeface="Calibri" charset="0"/>
                <a:ea typeface="Calibri" charset="0"/>
                <a:cs typeface="Calibri" charset="0"/>
              </a:rPr>
              <a:t/>
            </a:r>
            <a:br>
              <a:rPr lang="en-GB" sz="1800" dirty="0" smtClean="0">
                <a:solidFill>
                  <a:srgbClr val="000000"/>
                </a:solidFill>
                <a:latin typeface="Calibri" charset="0"/>
                <a:ea typeface="Calibri" charset="0"/>
                <a:cs typeface="Calibri" charset="0"/>
              </a:rPr>
            </a:br>
            <a:r>
              <a:rPr lang="en-GB" sz="1800" dirty="0" smtClean="0">
                <a:solidFill>
                  <a:srgbClr val="000000"/>
                </a:solidFill>
                <a:latin typeface="Calibri" charset="0"/>
                <a:ea typeface="Calibri" charset="0"/>
                <a:cs typeface="Calibri" charset="0"/>
              </a:rPr>
              <a:t>(</a:t>
            </a:r>
            <a:r>
              <a:rPr lang="en-GB" sz="1600" dirty="0" smtClean="0">
                <a:solidFill>
                  <a:srgbClr val="000000"/>
                </a:solidFill>
                <a:latin typeface="Calibri" charset="0"/>
                <a:ea typeface="Calibri" charset="0"/>
                <a:cs typeface="Calibri" charset="0"/>
              </a:rPr>
              <a:t>Relative Risk Reduction: 92%)</a:t>
            </a:r>
          </a:p>
          <a:p>
            <a:pPr lvl="1" algn="l">
              <a:lnSpc>
                <a:spcPct val="90000"/>
              </a:lnSpc>
              <a:buFont typeface="Wingdings" charset="2"/>
              <a:buChar char="Ø"/>
            </a:pPr>
            <a:r>
              <a:rPr lang="en-GB" sz="2000" dirty="0" smtClean="0">
                <a:solidFill>
                  <a:srgbClr val="000000"/>
                </a:solidFill>
                <a:latin typeface="Calibri" charset="0"/>
                <a:ea typeface="Calibri" charset="0"/>
                <a:cs typeface="Calibri" charset="0"/>
              </a:rPr>
              <a:t>LAAO: Reduced risk for Stroke and major bleeding</a:t>
            </a:r>
            <a:r>
              <a:rPr lang="en-GB" sz="1600" dirty="0" smtClean="0">
                <a:solidFill>
                  <a:srgbClr val="000000"/>
                </a:solidFill>
                <a:latin typeface="Calibri" charset="0"/>
                <a:ea typeface="Calibri" charset="0"/>
                <a:cs typeface="Calibri" charset="0"/>
              </a:rPr>
              <a:t/>
            </a:r>
            <a:br>
              <a:rPr lang="en-GB" sz="1600" dirty="0" smtClean="0">
                <a:solidFill>
                  <a:srgbClr val="000000"/>
                </a:solidFill>
                <a:latin typeface="Calibri" charset="0"/>
                <a:ea typeface="Calibri" charset="0"/>
                <a:cs typeface="Calibri" charset="0"/>
              </a:rPr>
            </a:br>
            <a:r>
              <a:rPr lang="en-GB" sz="1600" dirty="0" smtClean="0">
                <a:solidFill>
                  <a:srgbClr val="000000"/>
                </a:solidFill>
                <a:latin typeface="Calibri" charset="0"/>
                <a:ea typeface="Calibri" charset="0"/>
                <a:cs typeface="Calibri" charset="0"/>
              </a:rPr>
              <a:t>(Stroke RR 65%, major bleeding: 61%)</a:t>
            </a:r>
          </a:p>
          <a:p>
            <a:pPr algn="l">
              <a:lnSpc>
                <a:spcPct val="90000"/>
              </a:lnSpc>
              <a:spcBef>
                <a:spcPts val="1680"/>
              </a:spcBef>
            </a:pPr>
            <a:r>
              <a:rPr lang="en-GB" sz="2200" dirty="0" smtClean="0">
                <a:solidFill>
                  <a:srgbClr val="000000"/>
                </a:solidFill>
                <a:latin typeface="Calibri" charset="0"/>
                <a:ea typeface="Calibri" charset="0"/>
                <a:cs typeface="Calibri" charset="0"/>
              </a:rPr>
              <a:t>LAAO is suggested to be of </a:t>
            </a:r>
            <a:r>
              <a:rPr lang="en-GB" sz="2200" u="sng" dirty="0" smtClean="0">
                <a:solidFill>
                  <a:srgbClr val="000000"/>
                </a:solidFill>
                <a:latin typeface="Calibri" charset="0"/>
                <a:ea typeface="Calibri" charset="0"/>
                <a:cs typeface="Calibri" charset="0"/>
              </a:rPr>
              <a:t>major clinical benefit </a:t>
            </a:r>
            <a:r>
              <a:rPr lang="en-GB" sz="2200" dirty="0" smtClean="0">
                <a:solidFill>
                  <a:srgbClr val="000000"/>
                </a:solidFill>
                <a:latin typeface="Calibri" charset="0"/>
                <a:ea typeface="Calibri" charset="0"/>
                <a:cs typeface="Calibri" charset="0"/>
              </a:rPr>
              <a:t>in AF patients with prior ICH</a:t>
            </a:r>
          </a:p>
        </p:txBody>
      </p:sp>
      <p:grpSp>
        <p:nvGrpSpPr>
          <p:cNvPr id="9" name="Group 8"/>
          <p:cNvGrpSpPr/>
          <p:nvPr/>
        </p:nvGrpSpPr>
        <p:grpSpPr>
          <a:xfrm>
            <a:off x="6638682" y="2918577"/>
            <a:ext cx="2184400" cy="2067460"/>
            <a:chOff x="6612328" y="3143637"/>
            <a:chExt cx="2184400" cy="2067460"/>
          </a:xfrm>
        </p:grpSpPr>
        <p:sp>
          <p:nvSpPr>
            <p:cNvPr id="10" name="Rectangle 9"/>
            <p:cNvSpPr/>
            <p:nvPr/>
          </p:nvSpPr>
          <p:spPr>
            <a:xfrm>
              <a:off x="7060341" y="3143637"/>
              <a:ext cx="1435100" cy="4031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t>AF + ICH</a:t>
              </a:r>
              <a:endParaRPr lang="en-US" b="1" dirty="0"/>
            </a:p>
          </p:txBody>
        </p:sp>
        <p:grpSp>
          <p:nvGrpSpPr>
            <p:cNvPr id="11" name="Group 10"/>
            <p:cNvGrpSpPr/>
            <p:nvPr/>
          </p:nvGrpSpPr>
          <p:grpSpPr>
            <a:xfrm>
              <a:off x="6612328" y="3508465"/>
              <a:ext cx="2184400" cy="1702632"/>
              <a:chOff x="6612328" y="3508465"/>
              <a:chExt cx="2184400" cy="1558052"/>
            </a:xfrm>
          </p:grpSpPr>
          <p:sp>
            <p:nvSpPr>
              <p:cNvPr id="12" name="Rectangle 11"/>
              <p:cNvSpPr/>
              <p:nvPr/>
            </p:nvSpPr>
            <p:spPr>
              <a:xfrm>
                <a:off x="6612328" y="4030973"/>
                <a:ext cx="832419" cy="33535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176</a:t>
                </a:r>
                <a:endParaRPr lang="en-US" dirty="0"/>
              </a:p>
            </p:txBody>
          </p:sp>
          <p:sp>
            <p:nvSpPr>
              <p:cNvPr id="13" name="Rectangle 12"/>
              <p:cNvSpPr/>
              <p:nvPr/>
            </p:nvSpPr>
            <p:spPr>
              <a:xfrm>
                <a:off x="7964309" y="4030973"/>
                <a:ext cx="832419" cy="33535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787 </a:t>
                </a:r>
                <a:endParaRPr lang="en-US" dirty="0"/>
              </a:p>
            </p:txBody>
          </p:sp>
          <p:sp>
            <p:nvSpPr>
              <p:cNvPr id="14" name="Rectangle 13"/>
              <p:cNvSpPr/>
              <p:nvPr/>
            </p:nvSpPr>
            <p:spPr>
              <a:xfrm>
                <a:off x="6612328" y="4731160"/>
                <a:ext cx="832419" cy="33535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147</a:t>
                </a:r>
                <a:endParaRPr lang="en-US" dirty="0"/>
              </a:p>
            </p:txBody>
          </p:sp>
          <p:sp>
            <p:nvSpPr>
              <p:cNvPr id="15" name="Rectangle 14"/>
              <p:cNvSpPr/>
              <p:nvPr/>
            </p:nvSpPr>
            <p:spPr>
              <a:xfrm>
                <a:off x="7964309" y="4731160"/>
                <a:ext cx="832419" cy="33535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147</a:t>
                </a:r>
                <a:endParaRPr lang="en-US" dirty="0"/>
              </a:p>
            </p:txBody>
          </p:sp>
          <p:cxnSp>
            <p:nvCxnSpPr>
              <p:cNvPr id="16" name="Elbow Connector 15"/>
              <p:cNvCxnSpPr>
                <a:stCxn id="10" idx="2"/>
                <a:endCxn id="13" idx="0"/>
              </p:cNvCxnSpPr>
              <p:nvPr/>
            </p:nvCxnSpPr>
            <p:spPr>
              <a:xfrm rot="16200000" flipH="1">
                <a:off x="7837129" y="3487583"/>
                <a:ext cx="484152" cy="602628"/>
              </a:xfrm>
              <a:prstGeom prst="bentConnector3">
                <a:avLst/>
              </a:prstGeom>
            </p:spPr>
            <p:style>
              <a:lnRef idx="2">
                <a:schemeClr val="accent4"/>
              </a:lnRef>
              <a:fillRef idx="0">
                <a:schemeClr val="accent4"/>
              </a:fillRef>
              <a:effectRef idx="1">
                <a:schemeClr val="accent4"/>
              </a:effectRef>
              <a:fontRef idx="minor">
                <a:schemeClr val="tx1"/>
              </a:fontRef>
            </p:style>
          </p:cxnSp>
          <p:cxnSp>
            <p:nvCxnSpPr>
              <p:cNvPr id="17" name="Elbow Connector 16"/>
              <p:cNvCxnSpPr>
                <a:stCxn id="10" idx="2"/>
                <a:endCxn id="12" idx="0"/>
              </p:cNvCxnSpPr>
              <p:nvPr/>
            </p:nvCxnSpPr>
            <p:spPr>
              <a:xfrm rot="5400000">
                <a:off x="7161139" y="3414221"/>
                <a:ext cx="484152" cy="749353"/>
              </a:xfrm>
              <a:prstGeom prst="bentConnector3">
                <a:avLst>
                  <a:gd name="adj1" fmla="val 50000"/>
                </a:avLst>
              </a:prstGeom>
            </p:spPr>
            <p:style>
              <a:lnRef idx="2">
                <a:schemeClr val="accent4"/>
              </a:lnRef>
              <a:fillRef idx="0">
                <a:schemeClr val="accent4"/>
              </a:fillRef>
              <a:effectRef idx="1">
                <a:schemeClr val="accent4"/>
              </a:effectRef>
              <a:fontRef idx="minor">
                <a:schemeClr val="tx1"/>
              </a:fontRef>
            </p:style>
          </p:cxnSp>
          <p:cxnSp>
            <p:nvCxnSpPr>
              <p:cNvPr id="18" name="Straight Connector 17"/>
              <p:cNvCxnSpPr>
                <a:stCxn id="12" idx="2"/>
                <a:endCxn id="14" idx="0"/>
              </p:cNvCxnSpPr>
              <p:nvPr/>
            </p:nvCxnSpPr>
            <p:spPr>
              <a:xfrm>
                <a:off x="7028538" y="4366331"/>
                <a:ext cx="0" cy="364829"/>
              </a:xfrm>
              <a:prstGeom prst="line">
                <a:avLst/>
              </a:prstGeom>
              <a:ln>
                <a:prstDash val="sysDash"/>
              </a:ln>
            </p:spPr>
            <p:style>
              <a:lnRef idx="2">
                <a:schemeClr val="accent4"/>
              </a:lnRef>
              <a:fillRef idx="0">
                <a:schemeClr val="accent4"/>
              </a:fillRef>
              <a:effectRef idx="1">
                <a:schemeClr val="accent4"/>
              </a:effectRef>
              <a:fontRef idx="minor">
                <a:schemeClr val="tx1"/>
              </a:fontRef>
            </p:style>
          </p:cxnSp>
          <p:cxnSp>
            <p:nvCxnSpPr>
              <p:cNvPr id="19" name="Straight Connector 18"/>
              <p:cNvCxnSpPr>
                <a:stCxn id="13" idx="2"/>
                <a:endCxn id="15" idx="0"/>
              </p:cNvCxnSpPr>
              <p:nvPr/>
            </p:nvCxnSpPr>
            <p:spPr>
              <a:xfrm>
                <a:off x="8380519" y="4366331"/>
                <a:ext cx="0" cy="364829"/>
              </a:xfrm>
              <a:prstGeom prst="line">
                <a:avLst/>
              </a:prstGeom>
              <a:ln>
                <a:prstDash val="sysDash"/>
              </a:ln>
            </p:spPr>
            <p:style>
              <a:lnRef idx="2">
                <a:schemeClr val="accent4"/>
              </a:lnRef>
              <a:fillRef idx="0">
                <a:schemeClr val="accent4"/>
              </a:fillRef>
              <a:effectRef idx="1">
                <a:schemeClr val="accent4"/>
              </a:effectRef>
              <a:fontRef idx="minor">
                <a:schemeClr val="tx1"/>
              </a:fontRef>
            </p:style>
          </p:cxnSp>
          <p:sp>
            <p:nvSpPr>
              <p:cNvPr id="20" name="Rectangle 19"/>
              <p:cNvSpPr/>
              <p:nvPr/>
            </p:nvSpPr>
            <p:spPr>
              <a:xfrm>
                <a:off x="6879028" y="3508720"/>
                <a:ext cx="637610" cy="307777"/>
              </a:xfrm>
              <a:prstGeom prst="rect">
                <a:avLst/>
              </a:prstGeom>
            </p:spPr>
            <p:txBody>
              <a:bodyPr wrap="none">
                <a:spAutoFit/>
              </a:bodyPr>
              <a:lstStyle/>
              <a:p>
                <a:r>
                  <a:rPr lang="en-US" sz="1400" b="1" dirty="0" smtClean="0"/>
                  <a:t>LAAO </a:t>
                </a:r>
                <a:endParaRPr lang="en-US" sz="1400" dirty="0"/>
              </a:p>
            </p:txBody>
          </p:sp>
          <p:sp>
            <p:nvSpPr>
              <p:cNvPr id="21" name="Rectangle 20"/>
              <p:cNvSpPr/>
              <p:nvPr/>
            </p:nvSpPr>
            <p:spPr>
              <a:xfrm>
                <a:off x="7833386" y="3508465"/>
                <a:ext cx="857351" cy="307777"/>
              </a:xfrm>
              <a:prstGeom prst="rect">
                <a:avLst/>
              </a:prstGeom>
            </p:spPr>
            <p:txBody>
              <a:bodyPr wrap="none">
                <a:spAutoFit/>
              </a:bodyPr>
              <a:lstStyle/>
              <a:p>
                <a:r>
                  <a:rPr lang="en-US" sz="1400" b="1" dirty="0" smtClean="0"/>
                  <a:t>Standard</a:t>
                </a:r>
                <a:endParaRPr lang="en-US" sz="1400" dirty="0"/>
              </a:p>
            </p:txBody>
          </p:sp>
          <p:sp>
            <p:nvSpPr>
              <p:cNvPr id="22" name="Rectangle 21"/>
              <p:cNvSpPr/>
              <p:nvPr/>
            </p:nvSpPr>
            <p:spPr>
              <a:xfrm>
                <a:off x="6770376" y="4431453"/>
                <a:ext cx="1853904" cy="215444"/>
              </a:xfrm>
              <a:prstGeom prst="rect">
                <a:avLst/>
              </a:prstGeom>
              <a:solidFill>
                <a:schemeClr val="bg1">
                  <a:alpha val="50000"/>
                </a:schemeClr>
              </a:solidFill>
            </p:spPr>
            <p:txBody>
              <a:bodyPr wrap="none" lIns="0" tIns="0" rIns="0" bIns="0">
                <a:spAutoFit/>
              </a:bodyPr>
              <a:lstStyle/>
              <a:p>
                <a:pPr algn="ctr"/>
                <a:r>
                  <a:rPr lang="en-US" sz="1400" b="1" smtClean="0"/>
                  <a:t>Propensity Score Match*</a:t>
                </a:r>
                <a:endParaRPr lang="en-US" sz="1400" dirty="0"/>
              </a:p>
            </p:txBody>
          </p:sp>
        </p:grpSp>
      </p:grpSp>
      <p:sp>
        <p:nvSpPr>
          <p:cNvPr id="2" name="TextBox 1"/>
          <p:cNvSpPr txBox="1"/>
          <p:nvPr/>
        </p:nvSpPr>
        <p:spPr>
          <a:xfrm rot="20619309">
            <a:off x="6763281" y="5323819"/>
            <a:ext cx="1680092" cy="707886"/>
          </a:xfrm>
          <a:prstGeom prst="rect">
            <a:avLst/>
          </a:prstGeom>
          <a:noFill/>
          <a:ln w="38100" cmpd="sng">
            <a:solidFill>
              <a:srgbClr val="FF0000"/>
            </a:solidFill>
          </a:ln>
        </p:spPr>
        <p:txBody>
          <a:bodyPr wrap="none" rtlCol="0">
            <a:spAutoFit/>
          </a:bodyPr>
          <a:lstStyle/>
          <a:p>
            <a:pPr algn="ctr"/>
            <a:r>
              <a:rPr lang="en-US" sz="2000" b="1" dirty="0" smtClean="0">
                <a:ln>
                  <a:solidFill>
                    <a:srgbClr val="FF0000"/>
                  </a:solidFill>
                </a:ln>
                <a:solidFill>
                  <a:srgbClr val="FF0000"/>
                </a:solidFill>
              </a:rPr>
              <a:t>STROKECLOSE</a:t>
            </a:r>
          </a:p>
          <a:p>
            <a:pPr algn="ctr"/>
            <a:r>
              <a:rPr lang="en-US" sz="2000" b="1" dirty="0" smtClean="0">
                <a:ln>
                  <a:solidFill>
                    <a:srgbClr val="FF0000"/>
                  </a:solidFill>
                </a:ln>
                <a:solidFill>
                  <a:srgbClr val="FF0000"/>
                </a:solidFill>
              </a:rPr>
              <a:t>RCT</a:t>
            </a:r>
            <a:endParaRPr lang="en-US" sz="1600" b="1" dirty="0">
              <a:ln>
                <a:solidFill>
                  <a:srgbClr val="FF0000"/>
                </a:solidFill>
              </a:ln>
              <a:solidFill>
                <a:srgbClr val="FF0000"/>
              </a:solidFill>
            </a:endParaRPr>
          </a:p>
        </p:txBody>
      </p:sp>
    </p:spTree>
    <p:extLst>
      <p:ext uri="{BB962C8B-B14F-4D97-AF65-F5344CB8AC3E}">
        <p14:creationId xmlns:p14="http://schemas.microsoft.com/office/powerpoint/2010/main" val="2235201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50062"/>
          <a:stretch/>
        </p:blipFill>
        <p:spPr>
          <a:xfrm>
            <a:off x="457200" y="1247717"/>
            <a:ext cx="8229600" cy="1905723"/>
          </a:xfrm>
          <a:prstGeom prst="rect">
            <a:avLst/>
          </a:prstGeom>
          <a:ln>
            <a:solidFill>
              <a:srgbClr val="000000"/>
            </a:solidFill>
          </a:ln>
        </p:spPr>
      </p:pic>
      <p:sp>
        <p:nvSpPr>
          <p:cNvPr id="5" name="TextBox 2"/>
          <p:cNvSpPr txBox="1">
            <a:spLocks noChangeArrowheads="1"/>
          </p:cNvSpPr>
          <p:nvPr/>
        </p:nvSpPr>
        <p:spPr bwMode="auto">
          <a:xfrm>
            <a:off x="0" y="6654081"/>
            <a:ext cx="671979"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fontAlgn="auto" hangingPunct="1">
              <a:spcBef>
                <a:spcPts val="0"/>
              </a:spcBef>
              <a:spcAft>
                <a:spcPts val="0"/>
              </a:spcAft>
            </a:pPr>
            <a:r>
              <a:rPr lang="en-US" sz="700" b="0" i="0" dirty="0">
                <a:solidFill>
                  <a:prstClr val="black"/>
                </a:solidFill>
              </a:rPr>
              <a:t>Tzikas </a:t>
            </a:r>
            <a:r>
              <a:rPr lang="en-US" sz="700" b="0" i="0" dirty="0" smtClean="0">
                <a:solidFill>
                  <a:prstClr val="black"/>
                </a:solidFill>
              </a:rPr>
              <a:t>2016</a:t>
            </a:r>
            <a:endParaRPr lang="en-US" sz="700" b="0" i="0" dirty="0">
              <a:solidFill>
                <a:prstClr val="black"/>
              </a:solidFill>
            </a:endParaRPr>
          </a:p>
        </p:txBody>
      </p:sp>
      <p:sp>
        <p:nvSpPr>
          <p:cNvPr id="6" name="TextBox 5"/>
          <p:cNvSpPr txBox="1"/>
          <p:nvPr/>
        </p:nvSpPr>
        <p:spPr>
          <a:xfrm>
            <a:off x="3834382" y="6515581"/>
            <a:ext cx="1458978" cy="276999"/>
          </a:xfrm>
          <a:prstGeom prst="rect">
            <a:avLst/>
          </a:prstGeom>
          <a:noFill/>
        </p:spPr>
        <p:txBody>
          <a:bodyPr wrap="none" rtlCol="0">
            <a:spAutoFit/>
          </a:bodyPr>
          <a:lstStyle/>
          <a:p>
            <a:pPr fontAlgn="auto">
              <a:spcBef>
                <a:spcPts val="0"/>
              </a:spcBef>
              <a:spcAft>
                <a:spcPts val="0"/>
              </a:spcAft>
            </a:pPr>
            <a:r>
              <a:rPr lang="en-US" sz="1200" b="1" i="0" dirty="0" err="1" smtClean="0">
                <a:latin typeface="Arial"/>
                <a:ea typeface="+mn-ea"/>
                <a:cs typeface="Arial"/>
              </a:rPr>
              <a:t>Int</a:t>
            </a:r>
            <a:r>
              <a:rPr lang="en-US" sz="1200" b="1" i="0" dirty="0" smtClean="0">
                <a:latin typeface="Arial"/>
                <a:ea typeface="+mn-ea"/>
                <a:cs typeface="Arial"/>
              </a:rPr>
              <a:t> J </a:t>
            </a:r>
            <a:r>
              <a:rPr lang="en-US" sz="1200" b="1" i="0" dirty="0" err="1" smtClean="0">
                <a:latin typeface="Arial"/>
                <a:ea typeface="+mn-ea"/>
                <a:cs typeface="Arial"/>
              </a:rPr>
              <a:t>Cardiol</a:t>
            </a:r>
            <a:r>
              <a:rPr lang="en-US" sz="1200" b="1" i="0" dirty="0" smtClean="0">
                <a:latin typeface="Arial"/>
                <a:ea typeface="+mn-ea"/>
                <a:cs typeface="Arial"/>
              </a:rPr>
              <a:t> 2016</a:t>
            </a:r>
            <a:endParaRPr lang="en-US" sz="1200" b="1" i="0" dirty="0">
              <a:latin typeface="Arial"/>
              <a:ea typeface="+mn-ea"/>
              <a:cs typeface="Arial"/>
            </a:endParaRPr>
          </a:p>
        </p:txBody>
      </p:sp>
      <p:sp>
        <p:nvSpPr>
          <p:cNvPr id="7" name="Title 1"/>
          <p:cNvSpPr txBox="1">
            <a:spLocks/>
          </p:cNvSpPr>
          <p:nvPr/>
        </p:nvSpPr>
        <p:spPr>
          <a:xfrm>
            <a:off x="457200" y="2794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Arial"/>
                <a:cs typeface="Arial"/>
              </a:rPr>
              <a:t>LAAO &amp; Renal Disease</a:t>
            </a:r>
            <a:endParaRPr lang="en-US" sz="3600" b="1" dirty="0">
              <a:latin typeface="Arial"/>
              <a:cs typeface="Arial"/>
            </a:endParaRPr>
          </a:p>
        </p:txBody>
      </p:sp>
      <p:pic>
        <p:nvPicPr>
          <p:cNvPr id="8" name="Picture 7"/>
          <p:cNvPicPr>
            <a:picLocks noChangeAspect="1"/>
          </p:cNvPicPr>
          <p:nvPr/>
        </p:nvPicPr>
        <p:blipFill rotWithShape="1">
          <a:blip r:embed="rId3"/>
          <a:srcRect b="22394"/>
          <a:stretch/>
        </p:blipFill>
        <p:spPr>
          <a:xfrm>
            <a:off x="4527775" y="3328628"/>
            <a:ext cx="4370340" cy="2905252"/>
          </a:xfrm>
          <a:prstGeom prst="rect">
            <a:avLst/>
          </a:prstGeom>
        </p:spPr>
      </p:pic>
      <p:sp>
        <p:nvSpPr>
          <p:cNvPr id="9" name="TextBox 8"/>
          <p:cNvSpPr txBox="1"/>
          <p:nvPr/>
        </p:nvSpPr>
        <p:spPr>
          <a:xfrm>
            <a:off x="457200" y="3282198"/>
            <a:ext cx="4106671" cy="2775119"/>
          </a:xfrm>
          <a:prstGeom prst="rect">
            <a:avLst/>
          </a:prstGeom>
          <a:noFill/>
        </p:spPr>
        <p:txBody>
          <a:bodyPr wrap="square" rtlCol="0">
            <a:spAutoFit/>
          </a:bodyPr>
          <a:lstStyle/>
          <a:p>
            <a:pPr marL="285750" indent="-285750">
              <a:lnSpc>
                <a:spcPct val="90000"/>
              </a:lnSpc>
              <a:spcAft>
                <a:spcPts val="1200"/>
              </a:spcAft>
              <a:buFont typeface="Arial"/>
              <a:buChar char="•"/>
            </a:pPr>
            <a:r>
              <a:rPr lang="en-US" sz="2000" dirty="0" smtClean="0"/>
              <a:t>375 </a:t>
            </a:r>
            <a:r>
              <a:rPr lang="en-US" sz="2000" dirty="0"/>
              <a:t>patients </a:t>
            </a:r>
            <a:r>
              <a:rPr lang="en-US" sz="2000" dirty="0" smtClean="0"/>
              <a:t>with Chronic Kidney Disease (GFR&lt;60)</a:t>
            </a:r>
          </a:p>
          <a:p>
            <a:pPr marL="342900" indent="-342900">
              <a:lnSpc>
                <a:spcPct val="90000"/>
              </a:lnSpc>
              <a:spcAft>
                <a:spcPts val="1200"/>
              </a:spcAft>
              <a:buFont typeface="Arial"/>
              <a:buChar char="•"/>
            </a:pPr>
            <a:r>
              <a:rPr lang="en-US" sz="2000" u="sng" dirty="0" smtClean="0"/>
              <a:t>Similar procedural safety</a:t>
            </a:r>
          </a:p>
          <a:p>
            <a:pPr marL="342900" indent="-342900">
              <a:lnSpc>
                <a:spcPct val="90000"/>
              </a:lnSpc>
              <a:spcAft>
                <a:spcPts val="1200"/>
              </a:spcAft>
              <a:buFont typeface="Arial"/>
              <a:buChar char="•"/>
            </a:pPr>
            <a:r>
              <a:rPr lang="en-US" sz="2000" dirty="0" smtClean="0"/>
              <a:t>Dramatic </a:t>
            </a:r>
            <a:r>
              <a:rPr lang="en-US" sz="2000" u="sng" dirty="0" smtClean="0"/>
              <a:t>reduction</a:t>
            </a:r>
            <a:r>
              <a:rPr lang="en-US" sz="2000" dirty="0" smtClean="0"/>
              <a:t> in Stroke/TIA, persistent in all stages of CKD</a:t>
            </a:r>
          </a:p>
          <a:p>
            <a:pPr marL="342900" indent="-342900">
              <a:lnSpc>
                <a:spcPct val="90000"/>
              </a:lnSpc>
              <a:spcAft>
                <a:spcPts val="1200"/>
              </a:spcAft>
              <a:buFont typeface="Arial"/>
              <a:buChar char="•"/>
            </a:pPr>
            <a:r>
              <a:rPr lang="en-US" sz="2000" dirty="0" smtClean="0"/>
              <a:t>Patients with </a:t>
            </a:r>
            <a:r>
              <a:rPr lang="en-US" sz="2000" u="sng" dirty="0" smtClean="0"/>
              <a:t>end-stage CKD </a:t>
            </a:r>
            <a:r>
              <a:rPr lang="en-US" sz="2000" dirty="0" smtClean="0"/>
              <a:t>had overall lower survival but the same frequency of MAEs at FU</a:t>
            </a:r>
          </a:p>
        </p:txBody>
      </p:sp>
    </p:spTree>
    <p:extLst>
      <p:ext uri="{BB962C8B-B14F-4D97-AF65-F5344CB8AC3E}">
        <p14:creationId xmlns:p14="http://schemas.microsoft.com/office/powerpoint/2010/main" val="3563294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44001" b="39428"/>
          <a:stretch/>
        </p:blipFill>
        <p:spPr>
          <a:xfrm>
            <a:off x="0" y="5148399"/>
            <a:ext cx="9144000" cy="852352"/>
          </a:xfrm>
          <a:prstGeom prst="rect">
            <a:avLst/>
          </a:prstGeom>
        </p:spPr>
      </p:pic>
      <p:sp>
        <p:nvSpPr>
          <p:cNvPr id="12" name="Title 1"/>
          <p:cNvSpPr>
            <a:spLocks noGrp="1"/>
          </p:cNvSpPr>
          <p:nvPr/>
        </p:nvSpPr>
        <p:spPr>
          <a:xfrm>
            <a:off x="1434018" y="1042977"/>
            <a:ext cx="6413494" cy="320602"/>
          </a:xfrm>
          <a:prstGeom prst="rect">
            <a:avLst/>
          </a:prstGeom>
        </p:spPr>
        <p:txBody>
          <a:bodyPr vert="horz" lIns="68580" tIns="34290" rIns="68580" bIns="3429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en-US" sz="2400" b="1" dirty="0">
                <a:solidFill>
                  <a:prstClr val="black"/>
                </a:solidFill>
                <a:latin typeface="Arial" panose="020B0604020202020204" pitchFamily="34" charset="0"/>
                <a:cs typeface="Arial" panose="020B0604020202020204" pitchFamily="34" charset="0"/>
              </a:rPr>
              <a:t>Disclosure Statement of Financial Interest</a:t>
            </a:r>
            <a:endParaRPr lang="en-US" sz="2400" dirty="0">
              <a:solidFill>
                <a:prstClr val="black"/>
              </a:solidFill>
            </a:endParaRPr>
          </a:p>
        </p:txBody>
      </p:sp>
      <p:sp>
        <p:nvSpPr>
          <p:cNvPr id="13" name="Subtitle 2"/>
          <p:cNvSpPr>
            <a:spLocks noGrp="1"/>
          </p:cNvSpPr>
          <p:nvPr/>
        </p:nvSpPr>
        <p:spPr>
          <a:xfrm>
            <a:off x="1639731" y="1963944"/>
            <a:ext cx="6207781" cy="988651"/>
          </a:xfrm>
          <a:prstGeom prst="rect">
            <a:avLst/>
          </a:prstGeom>
        </p:spPr>
        <p:txBody>
          <a:bodyPr vert="horz" lIns="68580" tIns="34290" rIns="68580" bIns="3429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altLang="en-US" sz="1500" b="1" dirty="0">
                <a:solidFill>
                  <a:prstClr val="black"/>
                </a:solidFill>
                <a:latin typeface="Arial" panose="020B0604020202020204" pitchFamily="34" charset="0"/>
                <a:ea typeface="ヒラギノ角ゴ Pro W3"/>
                <a:cs typeface="Arial" panose="020B0604020202020204" pitchFamily="34" charset="0"/>
              </a:rPr>
              <a:t>Within the past 12 months, I or my spouse/partner have had a financial interest/arrangement or affiliation with the organization(s) listed below.</a:t>
            </a:r>
            <a:endParaRPr lang="en-US" altLang="en-US" sz="1500" b="1" i="1" dirty="0">
              <a:solidFill>
                <a:prstClr val="black"/>
              </a:solidFill>
              <a:latin typeface="Arial" panose="020B0604020202020204" pitchFamily="34" charset="0"/>
              <a:ea typeface="ヒラギノ角ゴ Pro W3"/>
              <a:cs typeface="Arial" panose="020B0604020202020204" pitchFamily="34" charset="0"/>
            </a:endParaRPr>
          </a:p>
          <a:p>
            <a:endParaRPr lang="en-US" sz="2400" dirty="0">
              <a:solidFill>
                <a:prstClr val="black"/>
              </a:solidFill>
            </a:endParaRPr>
          </a:p>
        </p:txBody>
      </p:sp>
      <p:sp>
        <p:nvSpPr>
          <p:cNvPr id="14" name="Text Box 8"/>
          <p:cNvSpPr txBox="1">
            <a:spLocks noChangeArrowheads="1"/>
          </p:cNvSpPr>
          <p:nvPr/>
        </p:nvSpPr>
        <p:spPr bwMode="auto">
          <a:xfrm>
            <a:off x="1039545" y="3003532"/>
            <a:ext cx="372935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n-US" altLang="en-US" sz="2100" dirty="0">
                <a:solidFill>
                  <a:prstClr val="black"/>
                </a:solidFill>
                <a:ea typeface="ヒラギノ角ゴ Pro W3"/>
                <a:cs typeface="ヒラギノ角ゴ Pro W3"/>
              </a:rPr>
              <a:t>Affiliation/Financial Relationship</a:t>
            </a:r>
          </a:p>
        </p:txBody>
      </p:sp>
      <p:sp>
        <p:nvSpPr>
          <p:cNvPr id="15" name="Text Box 8"/>
          <p:cNvSpPr txBox="1">
            <a:spLocks noChangeArrowheads="1"/>
          </p:cNvSpPr>
          <p:nvPr/>
        </p:nvSpPr>
        <p:spPr bwMode="auto">
          <a:xfrm>
            <a:off x="5562507" y="3003532"/>
            <a:ext cx="12424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pPr>
            <a:r>
              <a:rPr lang="en-US" altLang="en-US" sz="2100" dirty="0">
                <a:solidFill>
                  <a:prstClr val="black"/>
                </a:solidFill>
                <a:ea typeface="ヒラギノ角ゴ Pro W3"/>
                <a:cs typeface="ヒラギノ角ゴ Pro W3"/>
              </a:rPr>
              <a:t>Company</a:t>
            </a:r>
            <a:r>
              <a:rPr lang="en-US" altLang="en-US" sz="1013" dirty="0">
                <a:solidFill>
                  <a:prstClr val="black"/>
                </a:solidFill>
                <a:ea typeface="ヒラギノ角ゴ Pro W3"/>
                <a:cs typeface="ヒラギノ角ゴ Pro W3"/>
              </a:rPr>
              <a:t> </a:t>
            </a:r>
          </a:p>
        </p:txBody>
      </p:sp>
      <p:sp>
        <p:nvSpPr>
          <p:cNvPr id="16" name="TextBox 15"/>
          <p:cNvSpPr txBox="1">
            <a:spLocks noChangeArrowheads="1"/>
          </p:cNvSpPr>
          <p:nvPr/>
        </p:nvSpPr>
        <p:spPr>
          <a:xfrm>
            <a:off x="1656059" y="3223887"/>
            <a:ext cx="3138797" cy="1260938"/>
          </a:xfrm>
          <a:prstGeom prst="rect">
            <a:avLst/>
          </a:prstGeom>
        </p:spPr>
        <p:txBody>
          <a:bodyPr vert="horz" lIns="51435" tIns="25718" rIns="51435" bIns="25718"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buClr>
                <a:prstClr val="white"/>
              </a:buClr>
              <a:defRPr/>
            </a:pPr>
            <a:endParaRPr lang="en-US" altLang="en-US" sz="1500" dirty="0">
              <a:solidFill>
                <a:prstClr val="black"/>
              </a:solidFill>
            </a:endParaRPr>
          </a:p>
          <a:p>
            <a:pPr>
              <a:lnSpc>
                <a:spcPct val="80000"/>
              </a:lnSpc>
              <a:buClr>
                <a:prstClr val="white"/>
              </a:buClr>
              <a:defRPr/>
            </a:pPr>
            <a:r>
              <a:rPr lang="en-US" altLang="en-US" sz="1500" dirty="0">
                <a:solidFill>
                  <a:prstClr val="black"/>
                </a:solidFill>
              </a:rPr>
              <a:t>Grant/Research Support</a:t>
            </a:r>
          </a:p>
          <a:p>
            <a:pPr>
              <a:lnSpc>
                <a:spcPct val="80000"/>
              </a:lnSpc>
              <a:buClr>
                <a:prstClr val="white"/>
              </a:buClr>
              <a:defRPr/>
            </a:pPr>
            <a:r>
              <a:rPr lang="en-US" altLang="en-US" sz="1500" dirty="0">
                <a:solidFill>
                  <a:prstClr val="black"/>
                </a:solidFill>
              </a:rPr>
              <a:t>Consulting </a:t>
            </a:r>
            <a:r>
              <a:rPr lang="en-US" altLang="en-US" sz="1500" dirty="0" smtClean="0">
                <a:solidFill>
                  <a:prstClr val="black"/>
                </a:solidFill>
              </a:rPr>
              <a:t>Fees/Honoraria</a:t>
            </a:r>
            <a:endParaRPr lang="en-US" altLang="en-US" sz="1500" dirty="0">
              <a:solidFill>
                <a:prstClr val="black"/>
              </a:solidFill>
            </a:endParaRPr>
          </a:p>
        </p:txBody>
      </p:sp>
      <p:sp>
        <p:nvSpPr>
          <p:cNvPr id="17" name="TextBox 16"/>
          <p:cNvSpPr txBox="1">
            <a:spLocks noChangeArrowheads="1"/>
          </p:cNvSpPr>
          <p:nvPr/>
        </p:nvSpPr>
        <p:spPr>
          <a:xfrm>
            <a:off x="5503285" y="3209537"/>
            <a:ext cx="3192659" cy="1406613"/>
          </a:xfrm>
          <a:prstGeom prst="rect">
            <a:avLst/>
          </a:prstGeom>
        </p:spPr>
        <p:txBody>
          <a:bodyPr vert="horz" lIns="51435" tIns="25718" rIns="51435" bIns="25718"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buClr>
                <a:prstClr val="white"/>
              </a:buClr>
              <a:defRPr/>
            </a:pPr>
            <a:endParaRPr lang="en-US" altLang="en-US" sz="1500" dirty="0">
              <a:solidFill>
                <a:prstClr val="black"/>
              </a:solidFill>
            </a:endParaRPr>
          </a:p>
          <a:p>
            <a:pPr>
              <a:lnSpc>
                <a:spcPct val="80000"/>
              </a:lnSpc>
              <a:buClr>
                <a:prstClr val="white"/>
              </a:buClr>
              <a:defRPr/>
            </a:pPr>
            <a:r>
              <a:rPr lang="en-US" altLang="en-US" sz="1500" dirty="0" smtClean="0">
                <a:solidFill>
                  <a:prstClr val="black"/>
                </a:solidFill>
              </a:rPr>
              <a:t>Boston </a:t>
            </a:r>
            <a:r>
              <a:rPr lang="en-US" altLang="en-US" sz="1500" dirty="0" err="1" smtClean="0">
                <a:solidFill>
                  <a:prstClr val="black"/>
                </a:solidFill>
              </a:rPr>
              <a:t>Sci</a:t>
            </a:r>
            <a:r>
              <a:rPr lang="en-US" altLang="en-US" sz="1500" dirty="0" smtClean="0">
                <a:solidFill>
                  <a:prstClr val="black"/>
                </a:solidFill>
              </a:rPr>
              <a:t>, Abbott </a:t>
            </a:r>
            <a:r>
              <a:rPr lang="en-US" altLang="en-US" sz="1500" dirty="0" err="1" smtClean="0">
                <a:solidFill>
                  <a:prstClr val="black"/>
                </a:solidFill>
              </a:rPr>
              <a:t>Vasc</a:t>
            </a:r>
            <a:r>
              <a:rPr lang="en-US" altLang="en-US" sz="1500" dirty="0" smtClean="0">
                <a:solidFill>
                  <a:prstClr val="black"/>
                </a:solidFill>
              </a:rPr>
              <a:t>, Medtronic</a:t>
            </a:r>
          </a:p>
          <a:p>
            <a:pPr>
              <a:lnSpc>
                <a:spcPct val="80000"/>
              </a:lnSpc>
              <a:buClr>
                <a:prstClr val="white"/>
              </a:buClr>
              <a:defRPr/>
            </a:pPr>
            <a:r>
              <a:rPr lang="en-US" altLang="en-US" sz="1500" dirty="0">
                <a:solidFill>
                  <a:prstClr val="black"/>
                </a:solidFill>
              </a:rPr>
              <a:t>Boston </a:t>
            </a:r>
            <a:r>
              <a:rPr lang="en-US" altLang="en-US" sz="1500" dirty="0" err="1">
                <a:solidFill>
                  <a:prstClr val="black"/>
                </a:solidFill>
              </a:rPr>
              <a:t>Sci</a:t>
            </a:r>
            <a:r>
              <a:rPr lang="en-US" altLang="en-US" sz="1500" dirty="0">
                <a:solidFill>
                  <a:prstClr val="black"/>
                </a:solidFill>
              </a:rPr>
              <a:t>, Abbott </a:t>
            </a:r>
            <a:r>
              <a:rPr lang="en-US" altLang="en-US" sz="1500" dirty="0" err="1">
                <a:solidFill>
                  <a:prstClr val="black"/>
                </a:solidFill>
              </a:rPr>
              <a:t>Vasc</a:t>
            </a:r>
            <a:r>
              <a:rPr lang="en-US" altLang="en-US" sz="1500" dirty="0">
                <a:solidFill>
                  <a:prstClr val="black"/>
                </a:solidFill>
              </a:rPr>
              <a:t>, </a:t>
            </a:r>
            <a:r>
              <a:rPr lang="en-US" altLang="en-US" sz="1500" dirty="0" smtClean="0">
                <a:solidFill>
                  <a:prstClr val="black"/>
                </a:solidFill>
              </a:rPr>
              <a:t>Medtronic</a:t>
            </a:r>
            <a:endParaRPr lang="en-US" altLang="en-US" sz="1500" dirty="0">
              <a:solidFill>
                <a:prstClr val="black"/>
              </a:solidFill>
            </a:endParaRPr>
          </a:p>
          <a:p>
            <a:pPr>
              <a:lnSpc>
                <a:spcPct val="80000"/>
              </a:lnSpc>
              <a:buClr>
                <a:prstClr val="white"/>
              </a:buClr>
              <a:defRPr/>
            </a:pPr>
            <a:endParaRPr lang="en-US" altLang="en-US" sz="1500" dirty="0">
              <a:solidFill>
                <a:prstClr val="black"/>
              </a:solidFill>
            </a:endParaRPr>
          </a:p>
        </p:txBody>
      </p:sp>
    </p:spTree>
    <p:extLst>
      <p:ext uri="{BB962C8B-B14F-4D97-AF65-F5344CB8AC3E}">
        <p14:creationId xmlns:p14="http://schemas.microsoft.com/office/powerpoint/2010/main" val="3441063819"/>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7321"/>
          <a:stretch/>
        </p:blipFill>
        <p:spPr>
          <a:xfrm>
            <a:off x="1094871" y="1170945"/>
            <a:ext cx="7138561" cy="2468227"/>
          </a:xfrm>
          <a:prstGeom prst="rect">
            <a:avLst/>
          </a:prstGeom>
          <a:ln>
            <a:solidFill>
              <a:srgbClr val="000000"/>
            </a:solidFill>
          </a:ln>
        </p:spPr>
      </p:pic>
      <p:sp>
        <p:nvSpPr>
          <p:cNvPr id="8" name="TextBox 7"/>
          <p:cNvSpPr txBox="1"/>
          <p:nvPr/>
        </p:nvSpPr>
        <p:spPr>
          <a:xfrm>
            <a:off x="3894314" y="6515581"/>
            <a:ext cx="1352253" cy="276999"/>
          </a:xfrm>
          <a:prstGeom prst="rect">
            <a:avLst/>
          </a:prstGeom>
          <a:noFill/>
        </p:spPr>
        <p:txBody>
          <a:bodyPr wrap="none" rtlCol="0">
            <a:spAutoFit/>
          </a:bodyPr>
          <a:lstStyle/>
          <a:p>
            <a:pPr fontAlgn="auto">
              <a:spcBef>
                <a:spcPts val="0"/>
              </a:spcBef>
              <a:spcAft>
                <a:spcPts val="0"/>
              </a:spcAft>
            </a:pPr>
            <a:r>
              <a:rPr lang="en-US" sz="1200" b="1" i="0" dirty="0" smtClean="0">
                <a:latin typeface="Arial"/>
                <a:ea typeface="+mn-ea"/>
                <a:cs typeface="Arial"/>
              </a:rPr>
              <a:t>Am J Card 2016</a:t>
            </a:r>
            <a:endParaRPr lang="en-US" sz="1200" b="1" i="0" dirty="0">
              <a:latin typeface="Arial"/>
              <a:ea typeface="+mn-ea"/>
              <a:cs typeface="Arial"/>
            </a:endParaRPr>
          </a:p>
        </p:txBody>
      </p:sp>
      <p:sp>
        <p:nvSpPr>
          <p:cNvPr id="7" name="TextBox 2"/>
          <p:cNvSpPr txBox="1">
            <a:spLocks noChangeArrowheads="1"/>
          </p:cNvSpPr>
          <p:nvPr/>
        </p:nvSpPr>
        <p:spPr bwMode="auto">
          <a:xfrm>
            <a:off x="0" y="6654081"/>
            <a:ext cx="671979"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fontAlgn="auto" hangingPunct="1">
              <a:spcBef>
                <a:spcPts val="0"/>
              </a:spcBef>
              <a:spcAft>
                <a:spcPts val="0"/>
              </a:spcAft>
            </a:pPr>
            <a:r>
              <a:rPr lang="en-US" sz="700" b="0" i="0" dirty="0">
                <a:solidFill>
                  <a:prstClr val="black"/>
                </a:solidFill>
              </a:rPr>
              <a:t>Tzikas </a:t>
            </a:r>
            <a:r>
              <a:rPr lang="en-US" sz="700" b="0" i="0" dirty="0" smtClean="0">
                <a:solidFill>
                  <a:prstClr val="black"/>
                </a:solidFill>
              </a:rPr>
              <a:t>2016</a:t>
            </a:r>
            <a:endParaRPr lang="en-US" sz="700" b="0" i="0" dirty="0">
              <a:solidFill>
                <a:prstClr val="black"/>
              </a:solidFill>
            </a:endParaRPr>
          </a:p>
        </p:txBody>
      </p:sp>
      <p:sp>
        <p:nvSpPr>
          <p:cNvPr id="9" name="Title 1"/>
          <p:cNvSpPr txBox="1">
            <a:spLocks/>
          </p:cNvSpPr>
          <p:nvPr/>
        </p:nvSpPr>
        <p:spPr>
          <a:xfrm>
            <a:off x="457200" y="2794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Arial"/>
                <a:cs typeface="Arial"/>
              </a:rPr>
              <a:t>LAAO in the Elderly</a:t>
            </a:r>
            <a:endParaRPr lang="en-US" sz="3600" b="1" dirty="0">
              <a:latin typeface="Arial"/>
              <a:cs typeface="Arial"/>
            </a:endParaRPr>
          </a:p>
        </p:txBody>
      </p:sp>
      <p:sp>
        <p:nvSpPr>
          <p:cNvPr id="3" name="Rectangle 2"/>
          <p:cNvSpPr/>
          <p:nvPr/>
        </p:nvSpPr>
        <p:spPr>
          <a:xfrm>
            <a:off x="1094871" y="3794058"/>
            <a:ext cx="7138561" cy="2122632"/>
          </a:xfrm>
          <a:prstGeom prst="rect">
            <a:avLst/>
          </a:prstGeom>
        </p:spPr>
        <p:txBody>
          <a:bodyPr wrap="square">
            <a:spAutoFit/>
          </a:bodyPr>
          <a:lstStyle/>
          <a:p>
            <a:pPr marL="342900" lvl="0" indent="-342900">
              <a:lnSpc>
                <a:spcPct val="120000"/>
              </a:lnSpc>
              <a:buFont typeface="Arial"/>
              <a:buChar char="•"/>
            </a:pPr>
            <a:r>
              <a:rPr lang="en-US" sz="2000" dirty="0">
                <a:solidFill>
                  <a:prstClr val="black"/>
                </a:solidFill>
              </a:rPr>
              <a:t>LAAO was associated </a:t>
            </a:r>
            <a:r>
              <a:rPr lang="en-US" sz="2000" dirty="0" smtClean="0">
                <a:solidFill>
                  <a:prstClr val="black"/>
                </a:solidFill>
              </a:rPr>
              <a:t>with: </a:t>
            </a:r>
          </a:p>
          <a:p>
            <a:pPr marL="342900" indent="-342900">
              <a:lnSpc>
                <a:spcPct val="120000"/>
              </a:lnSpc>
              <a:buFont typeface="Wingdings" charset="2"/>
              <a:buChar char="Ø"/>
            </a:pPr>
            <a:r>
              <a:rPr lang="en-US" sz="2000" u="sng" dirty="0" smtClean="0">
                <a:solidFill>
                  <a:prstClr val="black"/>
                </a:solidFill>
              </a:rPr>
              <a:t>similar </a:t>
            </a:r>
            <a:r>
              <a:rPr lang="en-US" sz="2000" u="sng" dirty="0">
                <a:solidFill>
                  <a:prstClr val="black"/>
                </a:solidFill>
              </a:rPr>
              <a:t>procedural success </a:t>
            </a:r>
            <a:r>
              <a:rPr lang="en-US" sz="2000" dirty="0">
                <a:solidFill>
                  <a:prstClr val="black"/>
                </a:solidFill>
              </a:rPr>
              <a:t>in patients aged &lt;75 and ≥75 </a:t>
            </a:r>
            <a:r>
              <a:rPr lang="en-US" sz="2000" dirty="0" smtClean="0">
                <a:solidFill>
                  <a:prstClr val="black"/>
                </a:solidFill>
              </a:rPr>
              <a:t>years </a:t>
            </a:r>
          </a:p>
          <a:p>
            <a:pPr marL="342900" indent="-342900">
              <a:lnSpc>
                <a:spcPct val="120000"/>
              </a:lnSpc>
              <a:buFont typeface="Wingdings" charset="2"/>
              <a:buChar char="Ø"/>
            </a:pPr>
            <a:r>
              <a:rPr lang="en-US" sz="2000" dirty="0" smtClean="0">
                <a:solidFill>
                  <a:prstClr val="black"/>
                </a:solidFill>
              </a:rPr>
              <a:t>older </a:t>
            </a:r>
            <a:r>
              <a:rPr lang="en-US" sz="2000" dirty="0">
                <a:solidFill>
                  <a:prstClr val="black"/>
                </a:solidFill>
              </a:rPr>
              <a:t>patients had a higher incidence of cardiac </a:t>
            </a:r>
            <a:r>
              <a:rPr lang="en-US" sz="2000" dirty="0" err="1" smtClean="0">
                <a:solidFill>
                  <a:prstClr val="black"/>
                </a:solidFill>
              </a:rPr>
              <a:t>tamponade</a:t>
            </a:r>
            <a:endParaRPr lang="en-US" sz="2000" dirty="0" smtClean="0">
              <a:solidFill>
                <a:prstClr val="black"/>
              </a:solidFill>
            </a:endParaRPr>
          </a:p>
          <a:p>
            <a:pPr marL="342900" lvl="0" indent="-342900">
              <a:lnSpc>
                <a:spcPct val="120000"/>
              </a:lnSpc>
              <a:buFont typeface="Arial"/>
              <a:buChar char="•"/>
            </a:pPr>
            <a:endParaRPr lang="en-US" sz="1050" dirty="0" smtClean="0">
              <a:solidFill>
                <a:prstClr val="black"/>
              </a:solidFill>
            </a:endParaRPr>
          </a:p>
          <a:p>
            <a:pPr marL="342900" lvl="0" indent="-342900">
              <a:lnSpc>
                <a:spcPct val="120000"/>
              </a:lnSpc>
              <a:buFont typeface="Arial"/>
              <a:buChar char="•"/>
            </a:pPr>
            <a:r>
              <a:rPr lang="en-US" sz="2000" dirty="0" smtClean="0">
                <a:solidFill>
                  <a:prstClr val="black"/>
                </a:solidFill>
              </a:rPr>
              <a:t>At </a:t>
            </a:r>
            <a:r>
              <a:rPr lang="en-US" sz="2000" dirty="0">
                <a:solidFill>
                  <a:prstClr val="black"/>
                </a:solidFill>
              </a:rPr>
              <a:t>follow-</a:t>
            </a:r>
            <a:r>
              <a:rPr lang="en-US" sz="2000" dirty="0" smtClean="0">
                <a:solidFill>
                  <a:prstClr val="black"/>
                </a:solidFill>
              </a:rPr>
              <a:t>up:</a:t>
            </a:r>
          </a:p>
          <a:p>
            <a:pPr marL="342900" indent="-342900">
              <a:lnSpc>
                <a:spcPct val="120000"/>
              </a:lnSpc>
              <a:buFont typeface="Wingdings" charset="2"/>
              <a:buChar char="Ø"/>
            </a:pPr>
            <a:r>
              <a:rPr lang="en-US" sz="2000" u="sng" dirty="0" smtClean="0">
                <a:solidFill>
                  <a:prstClr val="black"/>
                </a:solidFill>
              </a:rPr>
              <a:t>stroke </a:t>
            </a:r>
            <a:r>
              <a:rPr lang="en-US" sz="2000" u="sng" dirty="0">
                <a:solidFill>
                  <a:prstClr val="black"/>
                </a:solidFill>
              </a:rPr>
              <a:t>and major bleeding rates were similar </a:t>
            </a:r>
            <a:r>
              <a:rPr lang="en-US" sz="2000" dirty="0">
                <a:solidFill>
                  <a:prstClr val="black"/>
                </a:solidFill>
              </a:rPr>
              <a:t>among </a:t>
            </a:r>
            <a:r>
              <a:rPr lang="en-US" sz="2000" dirty="0" smtClean="0">
                <a:solidFill>
                  <a:prstClr val="black"/>
                </a:solidFill>
              </a:rPr>
              <a:t>groups</a:t>
            </a:r>
            <a:endParaRPr lang="en-US" sz="2000" dirty="0">
              <a:solidFill>
                <a:prstClr val="black"/>
              </a:solidFill>
            </a:endParaRPr>
          </a:p>
        </p:txBody>
      </p:sp>
    </p:spTree>
    <p:extLst>
      <p:ext uri="{BB962C8B-B14F-4D97-AF65-F5344CB8AC3E}">
        <p14:creationId xmlns:p14="http://schemas.microsoft.com/office/powerpoint/2010/main" val="3288559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71921" y="6516225"/>
            <a:ext cx="4572000" cy="276999"/>
          </a:xfrm>
          <a:prstGeom prst="rect">
            <a:avLst/>
          </a:prstGeom>
        </p:spPr>
        <p:txBody>
          <a:bodyPr>
            <a:spAutoFit/>
          </a:bodyPr>
          <a:lstStyle/>
          <a:p>
            <a:pPr algn="ctr"/>
            <a:r>
              <a:rPr lang="en-US" sz="1200" b="1" dirty="0">
                <a:solidFill>
                  <a:srgbClr val="000000"/>
                </a:solidFill>
              </a:rPr>
              <a:t>Am J </a:t>
            </a:r>
            <a:r>
              <a:rPr lang="en-US" sz="1200" b="1" dirty="0" err="1">
                <a:solidFill>
                  <a:srgbClr val="000000"/>
                </a:solidFill>
              </a:rPr>
              <a:t>Cardiol</a:t>
            </a:r>
            <a:r>
              <a:rPr lang="en-US" sz="1200" b="1" dirty="0">
                <a:solidFill>
                  <a:srgbClr val="000000"/>
                </a:solidFill>
              </a:rPr>
              <a:t>. </a:t>
            </a:r>
            <a:r>
              <a:rPr lang="en-US" sz="1200" b="1" dirty="0" smtClean="0">
                <a:solidFill>
                  <a:srgbClr val="000000"/>
                </a:solidFill>
              </a:rPr>
              <a:t>2016 (in press)</a:t>
            </a:r>
            <a:endParaRPr lang="en-US" sz="1200" b="1" dirty="0">
              <a:solidFill>
                <a:srgbClr val="000000"/>
              </a:solidFill>
            </a:endParaRPr>
          </a:p>
        </p:txBody>
      </p:sp>
      <p:sp>
        <p:nvSpPr>
          <p:cNvPr id="5" name="Title 1"/>
          <p:cNvSpPr>
            <a:spLocks noGrp="1"/>
          </p:cNvSpPr>
          <p:nvPr>
            <p:ph type="title"/>
          </p:nvPr>
        </p:nvSpPr>
        <p:spPr>
          <a:xfrm>
            <a:off x="457200" y="27945"/>
            <a:ext cx="8229600" cy="1143000"/>
          </a:xfrm>
        </p:spPr>
        <p:txBody>
          <a:bodyPr>
            <a:normAutofit/>
          </a:bodyPr>
          <a:lstStyle/>
          <a:p>
            <a:r>
              <a:rPr lang="en-US" sz="3600" b="1" dirty="0" smtClean="0">
                <a:latin typeface="Arial"/>
                <a:cs typeface="Arial"/>
              </a:rPr>
              <a:t>Stroke Severity after LAAO?</a:t>
            </a:r>
            <a:endParaRPr lang="en-US" sz="3600" b="1" dirty="0">
              <a:latin typeface="Arial"/>
              <a:cs typeface="Arial"/>
            </a:endParaRPr>
          </a:p>
        </p:txBody>
      </p:sp>
      <p:sp>
        <p:nvSpPr>
          <p:cNvPr id="6" name="TextBox 5"/>
          <p:cNvSpPr txBox="1"/>
          <p:nvPr/>
        </p:nvSpPr>
        <p:spPr>
          <a:xfrm>
            <a:off x="875898" y="3795059"/>
            <a:ext cx="4079546" cy="1513235"/>
          </a:xfrm>
          <a:prstGeom prst="rect">
            <a:avLst/>
          </a:prstGeom>
          <a:noFill/>
        </p:spPr>
        <p:txBody>
          <a:bodyPr wrap="square" rtlCol="0">
            <a:spAutoFit/>
          </a:bodyPr>
          <a:lstStyle/>
          <a:p>
            <a:pPr marL="285750" indent="-285750">
              <a:lnSpc>
                <a:spcPct val="90000"/>
              </a:lnSpc>
              <a:spcAft>
                <a:spcPts val="1200"/>
              </a:spcAft>
              <a:buFont typeface="Arial"/>
              <a:buChar char="•"/>
            </a:pPr>
            <a:r>
              <a:rPr lang="en-US" sz="2000" dirty="0" smtClean="0"/>
              <a:t>LAAO with ACP: </a:t>
            </a:r>
            <a:r>
              <a:rPr lang="en-US" sz="2000" dirty="0"/>
              <a:t>1001 </a:t>
            </a:r>
            <a:r>
              <a:rPr lang="en-US" sz="2000" dirty="0" smtClean="0"/>
              <a:t>patients </a:t>
            </a:r>
          </a:p>
          <a:p>
            <a:pPr marL="285750" indent="-285750">
              <a:lnSpc>
                <a:spcPct val="90000"/>
              </a:lnSpc>
              <a:spcAft>
                <a:spcPts val="1200"/>
              </a:spcAft>
              <a:buFont typeface="Arial"/>
              <a:buChar char="•"/>
            </a:pPr>
            <a:r>
              <a:rPr lang="en-US" sz="2000" dirty="0" smtClean="0"/>
              <a:t>N of Strokes at FU: 0.8% per year</a:t>
            </a:r>
          </a:p>
          <a:p>
            <a:pPr marL="285750" indent="-285750">
              <a:lnSpc>
                <a:spcPct val="90000"/>
              </a:lnSpc>
              <a:spcAft>
                <a:spcPts val="1200"/>
              </a:spcAft>
              <a:buFont typeface="Arial"/>
              <a:buChar char="•"/>
            </a:pPr>
            <a:r>
              <a:rPr lang="en-US" sz="2000" dirty="0" smtClean="0"/>
              <a:t>81% of Strokes were </a:t>
            </a:r>
            <a:r>
              <a:rPr lang="en-US" sz="2000" u="sng" dirty="0" smtClean="0"/>
              <a:t>Non Disabling</a:t>
            </a:r>
            <a:r>
              <a:rPr lang="en-US" sz="2000" dirty="0" smtClean="0"/>
              <a:t> (</a:t>
            </a:r>
            <a:r>
              <a:rPr lang="en-US" sz="2000" dirty="0" err="1" smtClean="0"/>
              <a:t>mRS</a:t>
            </a:r>
            <a:r>
              <a:rPr lang="en-US" sz="2000" dirty="0" smtClean="0"/>
              <a:t>&lt;3)</a:t>
            </a:r>
          </a:p>
        </p:txBody>
      </p:sp>
      <p:pic>
        <p:nvPicPr>
          <p:cNvPr id="7" name="Picture 6"/>
          <p:cNvPicPr>
            <a:picLocks noChangeAspect="1"/>
          </p:cNvPicPr>
          <p:nvPr/>
        </p:nvPicPr>
        <p:blipFill rotWithShape="1">
          <a:blip r:embed="rId2"/>
          <a:srcRect t="14587" b="5122"/>
          <a:stretch/>
        </p:blipFill>
        <p:spPr>
          <a:xfrm>
            <a:off x="875897" y="1170945"/>
            <a:ext cx="7255348" cy="2394278"/>
          </a:xfrm>
          <a:prstGeom prst="rect">
            <a:avLst/>
          </a:prstGeom>
          <a:ln>
            <a:solidFill>
              <a:srgbClr val="000000"/>
            </a:solidFill>
          </a:ln>
        </p:spPr>
      </p:pic>
      <p:pic>
        <p:nvPicPr>
          <p:cNvPr id="10" name="Picture 9"/>
          <p:cNvPicPr>
            <a:picLocks noChangeAspect="1"/>
          </p:cNvPicPr>
          <p:nvPr/>
        </p:nvPicPr>
        <p:blipFill rotWithShape="1">
          <a:blip r:embed="rId3"/>
          <a:srcRect t="3419"/>
          <a:stretch/>
        </p:blipFill>
        <p:spPr>
          <a:xfrm>
            <a:off x="4955444" y="3683874"/>
            <a:ext cx="3175801" cy="2173612"/>
          </a:xfrm>
          <a:prstGeom prst="rect">
            <a:avLst/>
          </a:prstGeom>
        </p:spPr>
      </p:pic>
    </p:spTree>
    <p:extLst>
      <p:ext uri="{BB962C8B-B14F-4D97-AF65-F5344CB8AC3E}">
        <p14:creationId xmlns:p14="http://schemas.microsoft.com/office/powerpoint/2010/main" val="1743071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6588" y="3237615"/>
            <a:ext cx="4675369" cy="3036729"/>
          </a:xfrm>
          <a:prstGeom prst="rect">
            <a:avLst/>
          </a:prstGeom>
          <a:noFill/>
        </p:spPr>
        <p:txBody>
          <a:bodyPr wrap="square" rtlCol="0">
            <a:spAutoFit/>
          </a:bodyPr>
          <a:lstStyle/>
          <a:p>
            <a:pPr marL="285750" indent="-285750">
              <a:lnSpc>
                <a:spcPct val="120000"/>
              </a:lnSpc>
              <a:buFont typeface="Arial"/>
              <a:buChar char="•"/>
            </a:pPr>
            <a:r>
              <a:rPr lang="en-US" sz="2000" dirty="0" smtClean="0"/>
              <a:t>344 post procedural TEEs</a:t>
            </a:r>
          </a:p>
          <a:p>
            <a:pPr marL="285750" indent="-285750">
              <a:lnSpc>
                <a:spcPct val="120000"/>
              </a:lnSpc>
              <a:buFont typeface="Arial"/>
              <a:buChar char="•"/>
            </a:pPr>
            <a:r>
              <a:rPr lang="en-US" sz="2000" dirty="0"/>
              <a:t>I</a:t>
            </a:r>
            <a:r>
              <a:rPr lang="en-US" sz="2000" dirty="0" smtClean="0"/>
              <a:t>ndependent adjudication (</a:t>
            </a:r>
            <a:r>
              <a:rPr lang="en-US" sz="2000" dirty="0" err="1" smtClean="0"/>
              <a:t>Cardialysis</a:t>
            </a:r>
            <a:r>
              <a:rPr lang="en-US" sz="2000" dirty="0" smtClean="0"/>
              <a:t>)</a:t>
            </a:r>
          </a:p>
          <a:p>
            <a:pPr marL="285750" indent="-285750">
              <a:lnSpc>
                <a:spcPct val="120000"/>
              </a:lnSpc>
              <a:buFont typeface="Arial"/>
              <a:buChar char="•"/>
            </a:pPr>
            <a:r>
              <a:rPr lang="en-US" sz="2000" dirty="0" smtClean="0"/>
              <a:t>Device-associated thrombus 3.2%</a:t>
            </a:r>
          </a:p>
          <a:p>
            <a:pPr marL="285750" indent="-285750">
              <a:lnSpc>
                <a:spcPct val="120000"/>
              </a:lnSpc>
              <a:buFont typeface="Arial"/>
              <a:buChar char="•"/>
            </a:pPr>
            <a:r>
              <a:rPr lang="en-US" sz="2000" dirty="0" err="1" smtClean="0"/>
              <a:t>Peri</a:t>
            </a:r>
            <a:r>
              <a:rPr lang="en-US" sz="2000" dirty="0" smtClean="0"/>
              <a:t>-device leaks</a:t>
            </a:r>
          </a:p>
          <a:p>
            <a:pPr>
              <a:lnSpc>
                <a:spcPct val="120000"/>
              </a:lnSpc>
            </a:pPr>
            <a:r>
              <a:rPr lang="en-US" sz="2000" dirty="0"/>
              <a:t>	</a:t>
            </a:r>
            <a:r>
              <a:rPr lang="en-US" sz="2000" dirty="0" smtClean="0"/>
              <a:t>	</a:t>
            </a:r>
            <a:r>
              <a:rPr lang="en-US" dirty="0" smtClean="0"/>
              <a:t>minimal (&lt;1mm) 		5.5</a:t>
            </a:r>
            <a:r>
              <a:rPr lang="en-US" dirty="0"/>
              <a:t>% </a:t>
            </a:r>
            <a:r>
              <a:rPr lang="en-US" dirty="0" smtClean="0"/>
              <a:t> </a:t>
            </a:r>
          </a:p>
          <a:p>
            <a:pPr>
              <a:lnSpc>
                <a:spcPct val="120000"/>
              </a:lnSpc>
            </a:pPr>
            <a:r>
              <a:rPr lang="en-US" dirty="0" smtClean="0"/>
              <a:t>		mild (1-3mm)			5.8% </a:t>
            </a:r>
          </a:p>
          <a:p>
            <a:pPr>
              <a:lnSpc>
                <a:spcPct val="120000"/>
              </a:lnSpc>
            </a:pPr>
            <a:r>
              <a:rPr lang="en-US" dirty="0" smtClean="0"/>
              <a:t>		</a:t>
            </a:r>
            <a:r>
              <a:rPr lang="en-US" u="sng" dirty="0" smtClean="0"/>
              <a:t>moderate (3-5mm)		0.6</a:t>
            </a:r>
            <a:r>
              <a:rPr lang="en-US" u="sng" dirty="0"/>
              <a:t>% </a:t>
            </a:r>
          </a:p>
          <a:p>
            <a:pPr>
              <a:lnSpc>
                <a:spcPct val="120000"/>
              </a:lnSpc>
            </a:pPr>
            <a:r>
              <a:rPr lang="en-US" dirty="0" smtClean="0"/>
              <a:t>		</a:t>
            </a:r>
            <a:r>
              <a:rPr lang="en-US" u="sng" dirty="0" smtClean="0"/>
              <a:t>severe (&gt;5mm)		0.6% </a:t>
            </a:r>
            <a:endParaRPr lang="en-US" u="sng" dirty="0"/>
          </a:p>
        </p:txBody>
      </p:sp>
      <p:sp>
        <p:nvSpPr>
          <p:cNvPr id="5" name="TextBox 4"/>
          <p:cNvSpPr txBox="1"/>
          <p:nvPr/>
        </p:nvSpPr>
        <p:spPr>
          <a:xfrm>
            <a:off x="866588" y="1160691"/>
            <a:ext cx="7455647" cy="2008242"/>
          </a:xfrm>
          <a:prstGeom prst="rect">
            <a:avLst/>
          </a:prstGeom>
          <a:noFill/>
          <a:ln>
            <a:solidFill>
              <a:schemeClr val="tx1"/>
            </a:solidFill>
          </a:ln>
        </p:spPr>
        <p:txBody>
          <a:bodyPr wrap="square" rtlCol="0">
            <a:spAutoFit/>
          </a:bodyPr>
          <a:lstStyle/>
          <a:p>
            <a:pPr algn="ctr"/>
            <a:r>
              <a:rPr lang="en-US" sz="2400" b="1" dirty="0"/>
              <a:t>Incidence and clinical impact of device-associated thrombus and </a:t>
            </a:r>
            <a:r>
              <a:rPr lang="en-US" sz="2400" b="1" dirty="0" err="1"/>
              <a:t>peri</a:t>
            </a:r>
            <a:r>
              <a:rPr lang="en-US" sz="2400" b="1" dirty="0"/>
              <a:t>-device leak following left atrial appendage closure with the </a:t>
            </a:r>
            <a:r>
              <a:rPr lang="en-US" sz="2400" b="1" u="sng" dirty="0" err="1"/>
              <a:t>Amplatzer</a:t>
            </a:r>
            <a:r>
              <a:rPr lang="en-US" sz="2400" b="1" u="sng" dirty="0"/>
              <a:t> Cardiac </a:t>
            </a:r>
            <a:r>
              <a:rPr lang="en-US" sz="2400" b="1" u="sng" dirty="0" smtClean="0"/>
              <a:t>Plug</a:t>
            </a:r>
            <a:r>
              <a:rPr lang="en-US" sz="2400" u="sng" dirty="0" smtClean="0"/>
              <a:t> </a:t>
            </a:r>
          </a:p>
          <a:p>
            <a:pPr algn="ctr"/>
            <a:endParaRPr lang="en-US" sz="1050" dirty="0" smtClean="0"/>
          </a:p>
          <a:p>
            <a:pPr algn="ctr"/>
            <a:r>
              <a:rPr lang="en-US" sz="1050" dirty="0" smtClean="0"/>
              <a:t>Jacqueline </a:t>
            </a:r>
            <a:r>
              <a:rPr lang="en-US" sz="1050" dirty="0"/>
              <a:t>Saw</a:t>
            </a:r>
            <a:r>
              <a:rPr lang="en-US" sz="1050" baseline="30000" dirty="0"/>
              <a:t>1</a:t>
            </a:r>
            <a:r>
              <a:rPr lang="en-US" sz="1050" dirty="0"/>
              <a:t>, MD, Apostolos Tzikas</a:t>
            </a:r>
            <a:r>
              <a:rPr lang="en-US" sz="1050" baseline="30000" dirty="0"/>
              <a:t>2,3</a:t>
            </a:r>
            <a:r>
              <a:rPr lang="en-US" sz="1050" dirty="0"/>
              <a:t>, MD, PhD, </a:t>
            </a:r>
            <a:r>
              <a:rPr lang="en-US" sz="1050" dirty="0" err="1"/>
              <a:t>Samera</a:t>
            </a:r>
            <a:r>
              <a:rPr lang="en-US" sz="1050" dirty="0"/>
              <a:t> Shakir</a:t>
            </a:r>
            <a:r>
              <a:rPr lang="en-US" sz="1050" baseline="30000" dirty="0"/>
              <a:t>4</a:t>
            </a:r>
            <a:r>
              <a:rPr lang="en-US" sz="1050" dirty="0"/>
              <a:t>, MD, Sameer Gafoor</a:t>
            </a:r>
            <a:r>
              <a:rPr lang="en-US" sz="1050" baseline="30000" dirty="0"/>
              <a:t>5</a:t>
            </a:r>
            <a:r>
              <a:rPr lang="en-US" sz="1050" dirty="0"/>
              <a:t>, MD, </a:t>
            </a:r>
            <a:r>
              <a:rPr lang="en-US" sz="1050" dirty="0" err="1"/>
              <a:t>Heyder</a:t>
            </a:r>
            <a:r>
              <a:rPr lang="en-US" sz="1050" dirty="0"/>
              <a:t> Omran</a:t>
            </a:r>
            <a:r>
              <a:rPr lang="en-US" sz="1050" baseline="30000" dirty="0"/>
              <a:t>6</a:t>
            </a:r>
            <a:r>
              <a:rPr lang="en-US" sz="1050" dirty="0"/>
              <a:t>, MD, Jens Erik Nielsen-Kudsk</a:t>
            </a:r>
            <a:r>
              <a:rPr lang="en-US" sz="1050" baseline="30000" dirty="0"/>
              <a:t>7</a:t>
            </a:r>
            <a:r>
              <a:rPr lang="en-US" sz="1050" dirty="0"/>
              <a:t>, MD, Joelle Kefer</a:t>
            </a:r>
            <a:r>
              <a:rPr lang="en-US" sz="1050" baseline="30000" dirty="0"/>
              <a:t>8</a:t>
            </a:r>
            <a:r>
              <a:rPr lang="en-US" sz="1050" dirty="0"/>
              <a:t>, MD,  Adel Aminian</a:t>
            </a:r>
            <a:r>
              <a:rPr lang="en-US" sz="1050" baseline="30000" dirty="0"/>
              <a:t>9</a:t>
            </a:r>
            <a:r>
              <a:rPr lang="en-US" sz="1050" dirty="0"/>
              <a:t>, MD, Sergio Berti</a:t>
            </a:r>
            <a:r>
              <a:rPr lang="en-US" sz="1050" baseline="30000" dirty="0"/>
              <a:t>10</a:t>
            </a:r>
            <a:r>
              <a:rPr lang="en-US" sz="1050" dirty="0"/>
              <a:t>, MD, </a:t>
            </a:r>
            <a:r>
              <a:rPr lang="en-US" sz="1050" dirty="0" err="1"/>
              <a:t>Gennaro</a:t>
            </a:r>
            <a:r>
              <a:rPr lang="en-US" sz="1050" dirty="0"/>
              <a:t> Santoro</a:t>
            </a:r>
            <a:r>
              <a:rPr lang="en-US" sz="1050" baseline="30000" dirty="0"/>
              <a:t>11</a:t>
            </a:r>
            <a:r>
              <a:rPr lang="en-US" sz="1050" dirty="0"/>
              <a:t>, MD, Fabian Nietlispach</a:t>
            </a:r>
            <a:r>
              <a:rPr lang="en-US" sz="1050" baseline="30000" dirty="0"/>
              <a:t>12</a:t>
            </a:r>
            <a:r>
              <a:rPr lang="en-US" sz="1050" dirty="0"/>
              <a:t>, MD, </a:t>
            </a:r>
            <a:r>
              <a:rPr lang="en-US" sz="1050" dirty="0" err="1"/>
              <a:t>Aris</a:t>
            </a:r>
            <a:r>
              <a:rPr lang="en-US" sz="1050" dirty="0"/>
              <a:t> Moschovitis</a:t>
            </a:r>
            <a:r>
              <a:rPr lang="en-US" sz="1050" baseline="30000" dirty="0"/>
              <a:t>4 </a:t>
            </a:r>
            <a:r>
              <a:rPr lang="en-US" sz="1050" dirty="0"/>
              <a:t>, MD, Ignacio Cruz-Gonzalez</a:t>
            </a:r>
            <a:r>
              <a:rPr lang="en-US" sz="1050" baseline="30000" dirty="0"/>
              <a:t>13</a:t>
            </a:r>
            <a:r>
              <a:rPr lang="en-US" sz="1050" dirty="0"/>
              <a:t>, MD, Francis Stammen</a:t>
            </a:r>
            <a:r>
              <a:rPr lang="en-US" sz="1050" baseline="30000" dirty="0"/>
              <a:t>14</a:t>
            </a:r>
            <a:r>
              <a:rPr lang="en-US" sz="1050" dirty="0"/>
              <a:t>, MD, Tobias Tichelbäcker</a:t>
            </a:r>
            <a:r>
              <a:rPr lang="en-US" sz="1050" baseline="30000" dirty="0"/>
              <a:t>15</a:t>
            </a:r>
            <a:r>
              <a:rPr lang="en-US" sz="1050" dirty="0"/>
              <a:t>, MD, Xavier Freixa</a:t>
            </a:r>
            <a:r>
              <a:rPr lang="en-US" sz="1050" baseline="30000" dirty="0"/>
              <a:t>16</a:t>
            </a:r>
            <a:r>
              <a:rPr lang="en-US" sz="1050" dirty="0"/>
              <a:t>, MD, </a:t>
            </a:r>
            <a:r>
              <a:rPr lang="en-US" sz="1050" dirty="0" err="1"/>
              <a:t>Reda</a:t>
            </a:r>
            <a:r>
              <a:rPr lang="en-US" sz="1050" dirty="0"/>
              <a:t> Ibrahim</a:t>
            </a:r>
            <a:r>
              <a:rPr lang="en-US" sz="1050" baseline="30000" dirty="0"/>
              <a:t>17</a:t>
            </a:r>
            <a:r>
              <a:rPr lang="en-US" sz="1050" dirty="0"/>
              <a:t>, MD, Wolfgang Schillinger</a:t>
            </a:r>
            <a:r>
              <a:rPr lang="en-US" sz="1050" baseline="30000" dirty="0"/>
              <a:t>15</a:t>
            </a:r>
            <a:r>
              <a:rPr lang="en-US" sz="1050" dirty="0"/>
              <a:t>, MD, Bernhard Meier</a:t>
            </a:r>
            <a:r>
              <a:rPr lang="en-US" sz="1050" baseline="30000" dirty="0"/>
              <a:t>4</a:t>
            </a:r>
            <a:r>
              <a:rPr lang="en-US" sz="1050" dirty="0"/>
              <a:t>, MD, Horst Sievert</a:t>
            </a:r>
            <a:r>
              <a:rPr lang="en-US" sz="1050" baseline="30000" dirty="0"/>
              <a:t>5</a:t>
            </a:r>
            <a:r>
              <a:rPr lang="en-US" sz="1050" dirty="0"/>
              <a:t>, MD, Steffen Gloekler</a:t>
            </a:r>
            <a:r>
              <a:rPr lang="en-US" sz="1050" baseline="30000" dirty="0"/>
              <a:t>4</a:t>
            </a:r>
            <a:r>
              <a:rPr lang="en-US" sz="1050" dirty="0"/>
              <a:t>, MD </a:t>
            </a:r>
          </a:p>
        </p:txBody>
      </p:sp>
      <p:sp>
        <p:nvSpPr>
          <p:cNvPr id="6" name="TextBox 5"/>
          <p:cNvSpPr txBox="1"/>
          <p:nvPr/>
        </p:nvSpPr>
        <p:spPr>
          <a:xfrm>
            <a:off x="3787515" y="6490728"/>
            <a:ext cx="1673655" cy="276999"/>
          </a:xfrm>
          <a:prstGeom prst="rect">
            <a:avLst/>
          </a:prstGeom>
          <a:noFill/>
        </p:spPr>
        <p:txBody>
          <a:bodyPr wrap="none" rtlCol="0">
            <a:spAutoFit/>
          </a:bodyPr>
          <a:lstStyle/>
          <a:p>
            <a:r>
              <a:rPr lang="en-US" sz="1200" b="1" dirty="0" smtClean="0">
                <a:solidFill>
                  <a:srgbClr val="000000"/>
                </a:solidFill>
              </a:rPr>
              <a:t>JACC </a:t>
            </a:r>
            <a:r>
              <a:rPr lang="en-US" sz="1200" b="1" dirty="0" err="1" smtClean="0">
                <a:solidFill>
                  <a:srgbClr val="000000"/>
                </a:solidFill>
              </a:rPr>
              <a:t>Int</a:t>
            </a:r>
            <a:r>
              <a:rPr lang="en-US" sz="1200" b="1" dirty="0" smtClean="0">
                <a:solidFill>
                  <a:srgbClr val="000000"/>
                </a:solidFill>
              </a:rPr>
              <a:t> 2016 (in press)</a:t>
            </a:r>
            <a:endParaRPr lang="en-US" sz="1200" b="1" dirty="0">
              <a:solidFill>
                <a:srgbClr val="000000"/>
              </a:solidFill>
            </a:endParaRPr>
          </a:p>
        </p:txBody>
      </p:sp>
      <p:sp>
        <p:nvSpPr>
          <p:cNvPr id="7" name="Title 1"/>
          <p:cNvSpPr>
            <a:spLocks noGrp="1"/>
          </p:cNvSpPr>
          <p:nvPr>
            <p:ph type="title"/>
          </p:nvPr>
        </p:nvSpPr>
        <p:spPr>
          <a:xfrm>
            <a:off x="457200" y="27945"/>
            <a:ext cx="8229600" cy="1143000"/>
          </a:xfrm>
        </p:spPr>
        <p:txBody>
          <a:bodyPr>
            <a:normAutofit/>
          </a:bodyPr>
          <a:lstStyle/>
          <a:p>
            <a:r>
              <a:rPr lang="en-US" sz="3600" b="1" dirty="0" err="1" smtClean="0">
                <a:latin typeface="Arial"/>
                <a:cs typeface="Arial"/>
              </a:rPr>
              <a:t>Peri</a:t>
            </a:r>
            <a:r>
              <a:rPr lang="en-US" sz="3600" b="1" dirty="0" smtClean="0">
                <a:latin typeface="Arial"/>
                <a:cs typeface="Arial"/>
              </a:rPr>
              <a:t>-device Leaks</a:t>
            </a:r>
            <a:endParaRPr lang="en-US" sz="3600" b="1" dirty="0">
              <a:latin typeface="Arial"/>
              <a:cs typeface="Arial"/>
            </a:endParaRPr>
          </a:p>
        </p:txBody>
      </p:sp>
      <p:pic>
        <p:nvPicPr>
          <p:cNvPr id="2" name="Picture 1" descr="ACP leak TE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170" y="3423920"/>
            <a:ext cx="2871216" cy="2377440"/>
          </a:xfrm>
          <a:prstGeom prst="rect">
            <a:avLst/>
          </a:prstGeom>
        </p:spPr>
      </p:pic>
    </p:spTree>
    <p:extLst>
      <p:ext uri="{BB962C8B-B14F-4D97-AF65-F5344CB8AC3E}">
        <p14:creationId xmlns:p14="http://schemas.microsoft.com/office/powerpoint/2010/main" val="2610192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mod="1">
    <p:ext uri="{E180D4A7-C9FB-4DFB-919C-405C955672EB}">
      <p14:showEvtLst xmlns:p14="http://schemas.microsoft.com/office/powerpoint/2010/main">
        <p14:playEvt time="0" objId="8"/>
        <p14:playEvt time="10423" objId="8"/>
        <p14:playEvt time="20718" objId="8"/>
        <p14:playEvt time="31017" objId="8"/>
        <p14:stopEvt time="35516" objId="8"/>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7664"/>
            <a:ext cx="8229600" cy="1143000"/>
          </a:xfrm>
        </p:spPr>
        <p:txBody>
          <a:bodyPr/>
          <a:lstStyle/>
          <a:p>
            <a:r>
              <a:rPr lang="en-US" dirty="0" smtClean="0"/>
              <a:t>Thank You</a:t>
            </a:r>
            <a:endParaRPr lang="en-US" dirty="0"/>
          </a:p>
        </p:txBody>
      </p:sp>
    </p:spTree>
    <p:extLst>
      <p:ext uri="{BB962C8B-B14F-4D97-AF65-F5344CB8AC3E}">
        <p14:creationId xmlns:p14="http://schemas.microsoft.com/office/powerpoint/2010/main" val="2043120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idx="1"/>
          </p:nvPr>
        </p:nvSpPr>
        <p:spPr/>
        <p:txBody>
          <a:bodyPr/>
          <a:lstStyle/>
          <a:p>
            <a:r>
              <a:rPr lang="en-US" dirty="0" smtClean="0"/>
              <a:t>Device</a:t>
            </a:r>
          </a:p>
          <a:p>
            <a:r>
              <a:rPr lang="en-US" dirty="0" smtClean="0"/>
              <a:t>Case</a:t>
            </a:r>
          </a:p>
          <a:p>
            <a:r>
              <a:rPr lang="en-US" dirty="0" smtClean="0"/>
              <a:t>Data</a:t>
            </a:r>
          </a:p>
        </p:txBody>
      </p:sp>
    </p:spTree>
    <p:extLst>
      <p:ext uri="{BB962C8B-B14F-4D97-AF65-F5344CB8AC3E}">
        <p14:creationId xmlns:p14="http://schemas.microsoft.com/office/powerpoint/2010/main" val="21631264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685800" y="76200"/>
            <a:ext cx="7772400" cy="1143000"/>
          </a:xfrm>
        </p:spPr>
        <p:txBody>
          <a:bodyPr/>
          <a:lstStyle/>
          <a:p>
            <a:pPr eaLnBrk="1" hangingPunct="1">
              <a:defRPr/>
            </a:pPr>
            <a:r>
              <a:rPr lang="de-DE" dirty="0" smtClean="0"/>
              <a:t>Amplatzer Cardiac Plug</a:t>
            </a:r>
          </a:p>
        </p:txBody>
      </p:sp>
      <p:pic>
        <p:nvPicPr>
          <p:cNvPr id="4" name="Picture 7" descr="ACP_Oblique_HR"/>
          <p:cNvPicPr>
            <a:picLocks noChangeAspect="1" noChangeArrowheads="1"/>
          </p:cNvPicPr>
          <p:nvPr/>
        </p:nvPicPr>
        <p:blipFill>
          <a:blip r:embed="rId3">
            <a:clrChange>
              <a:clrFrom>
                <a:srgbClr val="FFFFFF"/>
              </a:clrFrom>
              <a:clrTo>
                <a:srgbClr val="FFFFFF">
                  <a:alpha val="0"/>
                </a:srgbClr>
              </a:clrTo>
            </a:clrChange>
          </a:blip>
          <a:srcRect l="-8298" r="-12794"/>
          <a:stretch>
            <a:fillRect/>
          </a:stretch>
        </p:blipFill>
        <p:spPr bwMode="auto">
          <a:xfrm rot="1592037">
            <a:off x="230117" y="1215342"/>
            <a:ext cx="4638291" cy="3829590"/>
          </a:xfrm>
          <a:prstGeom prst="rect">
            <a:avLst/>
          </a:prstGeom>
          <a:noFill/>
          <a:ln w="9525">
            <a:noFill/>
            <a:miter lim="800000"/>
            <a:headEnd/>
            <a:tailEnd/>
          </a:ln>
        </p:spPr>
      </p:pic>
      <p:pic>
        <p:nvPicPr>
          <p:cNvPr id="5" name="Picture 1"/>
          <p:cNvPicPr>
            <a:picLocks noChangeAspect="1"/>
          </p:cNvPicPr>
          <p:nvPr/>
        </p:nvPicPr>
        <p:blipFill>
          <a:blip r:embed="rId4"/>
          <a:srcRect/>
          <a:stretch>
            <a:fillRect/>
          </a:stretch>
        </p:blipFill>
        <p:spPr bwMode="auto">
          <a:xfrm>
            <a:off x="4173599" y="1219200"/>
            <a:ext cx="4503760" cy="3809999"/>
          </a:xfrm>
          <a:prstGeom prst="rect">
            <a:avLst/>
          </a:prstGeom>
          <a:noFill/>
          <a:ln w="9525">
            <a:noFill/>
            <a:miter lim="800000"/>
            <a:headEnd/>
            <a:tailEnd/>
          </a:ln>
        </p:spPr>
      </p:pic>
      <p:sp>
        <p:nvSpPr>
          <p:cNvPr id="8" name="Content Placeholder 2"/>
          <p:cNvSpPr>
            <a:spLocks noGrp="1"/>
          </p:cNvSpPr>
          <p:nvPr>
            <p:ph sz="half" idx="4294967295"/>
          </p:nvPr>
        </p:nvSpPr>
        <p:spPr>
          <a:xfrm>
            <a:off x="4495800" y="5029199"/>
            <a:ext cx="4587875" cy="1579564"/>
          </a:xfrm>
          <a:prstGeom prst="rect">
            <a:avLst/>
          </a:prstGeom>
        </p:spPr>
        <p:txBody>
          <a:bodyPr/>
          <a:lstStyle/>
          <a:p>
            <a:pPr>
              <a:spcBef>
                <a:spcPts val="0"/>
              </a:spcBef>
            </a:pPr>
            <a:r>
              <a:rPr lang="de-DE" sz="2400" dirty="0" smtClean="0">
                <a:solidFill>
                  <a:schemeClr val="tx1"/>
                </a:solidFill>
                <a:effectLst/>
              </a:rPr>
              <a:t>Lobe diameter 16-30mm</a:t>
            </a:r>
          </a:p>
          <a:p>
            <a:pPr>
              <a:spcBef>
                <a:spcPts val="0"/>
              </a:spcBef>
            </a:pPr>
            <a:r>
              <a:rPr lang="de-DE" sz="2400" dirty="0" smtClean="0">
                <a:solidFill>
                  <a:schemeClr val="tx1"/>
                </a:solidFill>
                <a:effectLst/>
              </a:rPr>
              <a:t>Lobe length 6.5mm</a:t>
            </a:r>
          </a:p>
          <a:p>
            <a:pPr>
              <a:spcBef>
                <a:spcPts val="0"/>
              </a:spcBef>
            </a:pPr>
            <a:r>
              <a:rPr lang="de-DE" sz="2400" dirty="0" smtClean="0">
                <a:solidFill>
                  <a:schemeClr val="tx1"/>
                </a:solidFill>
                <a:effectLst/>
              </a:rPr>
              <a:t>Disk diameter 20-36mm</a:t>
            </a:r>
          </a:p>
          <a:p>
            <a:pPr>
              <a:spcBef>
                <a:spcPts val="0"/>
              </a:spcBef>
            </a:pPr>
            <a:r>
              <a:rPr lang="de-DE" sz="2400" dirty="0" smtClean="0">
                <a:solidFill>
                  <a:schemeClr val="tx1"/>
                </a:solidFill>
                <a:effectLst/>
              </a:rPr>
              <a:t>9, 10 or 13F sheath</a:t>
            </a:r>
            <a:endParaRPr lang="de-DE" sz="2400" dirty="0">
              <a:solidFill>
                <a:schemeClr val="tx1"/>
              </a:solidFill>
              <a:effectLst/>
            </a:endParaRPr>
          </a:p>
        </p:txBody>
      </p:sp>
    </p:spTree>
    <p:extLst>
      <p:ext uri="{BB962C8B-B14F-4D97-AF65-F5344CB8AC3E}">
        <p14:creationId xmlns:p14="http://schemas.microsoft.com/office/powerpoint/2010/main" val="26034532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85800" y="152400"/>
            <a:ext cx="7772400" cy="1143000"/>
          </a:xfrm>
        </p:spPr>
        <p:txBody>
          <a:bodyPr/>
          <a:lstStyle/>
          <a:p>
            <a:r>
              <a:rPr lang="en-US" dirty="0" smtClean="0"/>
              <a:t>Amulet</a:t>
            </a:r>
          </a:p>
        </p:txBody>
      </p:sp>
      <p:sp>
        <p:nvSpPr>
          <p:cNvPr id="14339" name="Content Placeholder 2"/>
          <p:cNvSpPr>
            <a:spLocks noGrp="1"/>
          </p:cNvSpPr>
          <p:nvPr>
            <p:ph idx="1"/>
          </p:nvPr>
        </p:nvSpPr>
        <p:spPr>
          <a:xfrm>
            <a:off x="457200" y="1473200"/>
            <a:ext cx="5105400" cy="4114800"/>
          </a:xfrm>
        </p:spPr>
        <p:txBody>
          <a:bodyPr>
            <a:normAutofit fontScale="92500" lnSpcReduction="10000"/>
          </a:bodyPr>
          <a:lstStyle/>
          <a:p>
            <a:pPr>
              <a:lnSpc>
                <a:spcPct val="95000"/>
              </a:lnSpc>
            </a:pPr>
            <a:r>
              <a:rPr lang="en-US" sz="2800" dirty="0" smtClean="0"/>
              <a:t>Pre-loaded</a:t>
            </a:r>
          </a:p>
          <a:p>
            <a:pPr>
              <a:lnSpc>
                <a:spcPct val="95000"/>
              </a:lnSpc>
            </a:pPr>
            <a:r>
              <a:rPr lang="en-US" sz="2800" dirty="0" smtClean="0"/>
              <a:t>Recessed end </a:t>
            </a:r>
            <a:r>
              <a:rPr lang="en-US" sz="2800" dirty="0"/>
              <a:t>s</a:t>
            </a:r>
            <a:r>
              <a:rPr lang="en-US" sz="2800" dirty="0" smtClean="0"/>
              <a:t>crew</a:t>
            </a:r>
          </a:p>
          <a:p>
            <a:pPr>
              <a:lnSpc>
                <a:spcPct val="95000"/>
              </a:lnSpc>
            </a:pPr>
            <a:r>
              <a:rPr lang="en-US" sz="2800" dirty="0" smtClean="0"/>
              <a:t>Larger disc </a:t>
            </a:r>
            <a:r>
              <a:rPr lang="en-US" sz="2800" dirty="0"/>
              <a:t>d</a:t>
            </a:r>
            <a:r>
              <a:rPr lang="en-US" sz="2800" dirty="0" smtClean="0"/>
              <a:t>iameter</a:t>
            </a:r>
          </a:p>
          <a:p>
            <a:pPr>
              <a:lnSpc>
                <a:spcPct val="95000"/>
              </a:lnSpc>
            </a:pPr>
            <a:r>
              <a:rPr lang="en-US" sz="2800" dirty="0" smtClean="0"/>
              <a:t>Longer lobe </a:t>
            </a:r>
            <a:r>
              <a:rPr lang="en-US" sz="2800" dirty="0"/>
              <a:t>l</a:t>
            </a:r>
            <a:r>
              <a:rPr lang="en-US" sz="2800" dirty="0" smtClean="0"/>
              <a:t>ength</a:t>
            </a:r>
          </a:p>
          <a:p>
            <a:pPr>
              <a:lnSpc>
                <a:spcPct val="95000"/>
              </a:lnSpc>
            </a:pPr>
            <a:r>
              <a:rPr lang="en-US" sz="2800" dirty="0" smtClean="0"/>
              <a:t>Longer waist </a:t>
            </a:r>
            <a:r>
              <a:rPr lang="en-US" sz="2800" dirty="0"/>
              <a:t>l</a:t>
            </a:r>
            <a:r>
              <a:rPr lang="en-US" sz="2800" dirty="0" smtClean="0"/>
              <a:t>ength</a:t>
            </a:r>
          </a:p>
          <a:p>
            <a:pPr>
              <a:lnSpc>
                <a:spcPct val="95000"/>
              </a:lnSpc>
            </a:pPr>
            <a:r>
              <a:rPr lang="en-US" sz="2800" dirty="0" smtClean="0"/>
              <a:t>Larger sizes up to 34mm </a:t>
            </a:r>
          </a:p>
          <a:p>
            <a:pPr>
              <a:lnSpc>
                <a:spcPct val="95000"/>
              </a:lnSpc>
            </a:pPr>
            <a:r>
              <a:rPr lang="en-US" sz="2800" dirty="0" smtClean="0"/>
              <a:t>Stiffer stabilizing </a:t>
            </a:r>
            <a:r>
              <a:rPr lang="en-US" sz="2800" dirty="0"/>
              <a:t>w</a:t>
            </a:r>
            <a:r>
              <a:rPr lang="en-US" sz="2800" dirty="0" smtClean="0"/>
              <a:t>ires </a:t>
            </a:r>
            <a:br>
              <a:rPr lang="en-US" sz="2800" dirty="0" smtClean="0"/>
            </a:br>
            <a:r>
              <a:rPr lang="en-US" sz="2800" dirty="0" smtClean="0"/>
              <a:t>(.0065)</a:t>
            </a:r>
          </a:p>
          <a:p>
            <a:pPr>
              <a:lnSpc>
                <a:spcPct val="95000"/>
              </a:lnSpc>
            </a:pPr>
            <a:r>
              <a:rPr lang="en-US" sz="2800" dirty="0" smtClean="0"/>
              <a:t>More stabilizing </a:t>
            </a:r>
            <a:r>
              <a:rPr lang="en-US" sz="2800" dirty="0"/>
              <a:t>w</a:t>
            </a:r>
            <a:r>
              <a:rPr lang="en-US" sz="2800" dirty="0" smtClean="0"/>
              <a:t>ires on larger devices</a:t>
            </a:r>
          </a:p>
        </p:txBody>
      </p:sp>
      <p:sp>
        <p:nvSpPr>
          <p:cNvPr id="14340" name="Rectangle 2"/>
          <p:cNvSpPr>
            <a:spLocks noChangeArrowheads="1"/>
          </p:cNvSpPr>
          <p:nvPr/>
        </p:nvSpPr>
        <p:spPr bwMode="auto">
          <a:xfrm>
            <a:off x="0" y="1295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solidFill>
                <a:srgbClr val="000000"/>
              </a:solidFill>
            </a:endParaRPr>
          </a:p>
        </p:txBody>
      </p:sp>
      <p:sp>
        <p:nvSpPr>
          <p:cNvPr id="14341" name="Rectangle 3"/>
          <p:cNvSpPr>
            <a:spLocks noChangeArrowheads="1"/>
          </p:cNvSpPr>
          <p:nvPr/>
        </p:nvSpPr>
        <p:spPr bwMode="auto">
          <a:xfrm>
            <a:off x="0" y="1295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solidFill>
                <a:srgbClr val="000000"/>
              </a:solidFill>
            </a:endParaRPr>
          </a:p>
        </p:txBody>
      </p:sp>
      <p:sp>
        <p:nvSpPr>
          <p:cNvPr id="14342" name="Rectangle 4"/>
          <p:cNvSpPr>
            <a:spLocks noChangeArrowheads="1"/>
          </p:cNvSpPr>
          <p:nvPr/>
        </p:nvSpPr>
        <p:spPr bwMode="auto">
          <a:xfrm>
            <a:off x="0" y="1295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solidFill>
                <a:srgbClr val="000000"/>
              </a:solidFill>
            </a:endParaRPr>
          </a:p>
        </p:txBody>
      </p:sp>
      <p:sp>
        <p:nvSpPr>
          <p:cNvPr id="14343" name="Rectangle 5"/>
          <p:cNvSpPr>
            <a:spLocks noChangeArrowheads="1"/>
          </p:cNvSpPr>
          <p:nvPr/>
        </p:nvSpPr>
        <p:spPr bwMode="auto">
          <a:xfrm>
            <a:off x="0" y="1295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solidFill>
                <a:srgbClr val="000000"/>
              </a:solidFill>
            </a:endParaRPr>
          </a:p>
        </p:txBody>
      </p:sp>
      <p:sp>
        <p:nvSpPr>
          <p:cNvPr id="14344" name="Rectangle 6"/>
          <p:cNvSpPr>
            <a:spLocks noChangeArrowheads="1"/>
          </p:cNvSpPr>
          <p:nvPr/>
        </p:nvSpPr>
        <p:spPr bwMode="auto">
          <a:xfrm>
            <a:off x="0" y="1295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solidFill>
                <a:srgbClr val="000000"/>
              </a:solidFill>
            </a:endParaRPr>
          </a:p>
        </p:txBody>
      </p:sp>
      <p:pic>
        <p:nvPicPr>
          <p:cNvPr id="14345" name="Picture 9" descr="W:\Engineering\Deron\ACP2\pics white\DSC06443 crop.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1447800"/>
            <a:ext cx="2971800" cy="2524432"/>
          </a:xfrm>
          <a:prstGeom prst="rect">
            <a:avLst/>
          </a:prstGeom>
          <a:noFill/>
          <a:ln w="44450">
            <a:noFill/>
            <a:miter lim="800000"/>
            <a:headEnd/>
            <a:tailEnd/>
          </a:ln>
          <a:extLst>
            <a:ext uri="{909E8E84-426E-40dd-AFC4-6F175D3DCCD1}">
              <a14:hiddenFill xmlns:a14="http://schemas.microsoft.com/office/drawing/2010/main" xmlns="">
                <a:solidFill>
                  <a:srgbClr val="FFFFFF"/>
                </a:solidFill>
              </a14:hiddenFill>
            </a:ext>
          </a:extLst>
        </p:spPr>
      </p:pic>
      <p:pic>
        <p:nvPicPr>
          <p:cNvPr id="14346" name="Picture 11" descr="W:\Engineering\Deron\ACP2\pics white\DSC06445 crop.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0" y="4126323"/>
            <a:ext cx="2971800" cy="2350677"/>
          </a:xfrm>
          <a:prstGeom prst="rect">
            <a:avLst/>
          </a:prstGeom>
          <a:noFill/>
          <a:ln w="44450">
            <a:no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691659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Recessed End Screw</a:t>
            </a:r>
          </a:p>
        </p:txBody>
      </p:sp>
      <p:sp>
        <p:nvSpPr>
          <p:cNvPr id="18435" name="Content Placeholder 2"/>
          <p:cNvSpPr>
            <a:spLocks noGrp="1"/>
          </p:cNvSpPr>
          <p:nvPr>
            <p:ph idx="1"/>
          </p:nvPr>
        </p:nvSpPr>
        <p:spPr/>
        <p:txBody>
          <a:bodyPr/>
          <a:lstStyle/>
          <a:p>
            <a:r>
              <a:rPr lang="en-US" dirty="0" smtClean="0"/>
              <a:t>Recessed end screw creates a uniform surface in the left atrium</a:t>
            </a:r>
          </a:p>
          <a:p>
            <a:endParaRPr lang="en-US" dirty="0" smtClean="0"/>
          </a:p>
        </p:txBody>
      </p:sp>
      <p:pic>
        <p:nvPicPr>
          <p:cNvPr id="18438"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39900" y="2578100"/>
            <a:ext cx="2374900" cy="2374900"/>
          </a:xfrm>
          <a:prstGeom prst="rect">
            <a:avLst/>
          </a:prstGeom>
          <a:noFill/>
          <a:ln w="44450">
            <a:noFill/>
            <a:miter lim="800000"/>
            <a:headEnd/>
            <a:tailEnd/>
          </a:ln>
          <a:extLst>
            <a:ext uri="{909E8E84-426E-40dd-AFC4-6F175D3DCCD1}">
              <a14:hiddenFill xmlns:a14="http://schemas.microsoft.com/office/drawing/2010/main" xmlns="">
                <a:solidFill>
                  <a:srgbClr val="FFFFFF"/>
                </a:solidFill>
              </a14:hiddenFill>
            </a:ext>
          </a:extLst>
        </p:spPr>
      </p:pic>
      <p:pic>
        <p:nvPicPr>
          <p:cNvPr id="18436"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b="13889"/>
          <a:stretch/>
        </p:blipFill>
        <p:spPr bwMode="auto">
          <a:xfrm>
            <a:off x="4791260" y="2590800"/>
            <a:ext cx="3359150"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437" name="Rectangle 6"/>
          <p:cNvSpPr>
            <a:spLocks noChangeArrowheads="1"/>
          </p:cNvSpPr>
          <p:nvPr/>
        </p:nvSpPr>
        <p:spPr bwMode="auto">
          <a:xfrm>
            <a:off x="4835756" y="4799111"/>
            <a:ext cx="3411599" cy="30777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400" b="0" dirty="0" smtClean="0"/>
              <a:t>90 days — Preclinical canine model</a:t>
            </a:r>
            <a:endParaRPr lang="en-US" sz="1400" b="0" dirty="0"/>
          </a:p>
        </p:txBody>
      </p:sp>
      <p:sp>
        <p:nvSpPr>
          <p:cNvPr id="7" name="Freeform 6"/>
          <p:cNvSpPr/>
          <p:nvPr/>
        </p:nvSpPr>
        <p:spPr>
          <a:xfrm>
            <a:off x="7057748" y="2556769"/>
            <a:ext cx="1189607" cy="745724"/>
          </a:xfrm>
          <a:custGeom>
            <a:avLst/>
            <a:gdLst>
              <a:gd name="connsiteX0" fmla="*/ 0 w 1189607"/>
              <a:gd name="connsiteY0" fmla="*/ 8878 h 745724"/>
              <a:gd name="connsiteX1" fmla="*/ 26633 w 1189607"/>
              <a:gd name="connsiteY1" fmla="*/ 470516 h 745724"/>
              <a:gd name="connsiteX2" fmla="*/ 1083075 w 1189607"/>
              <a:gd name="connsiteY2" fmla="*/ 745724 h 745724"/>
              <a:gd name="connsiteX3" fmla="*/ 1189607 w 1189607"/>
              <a:gd name="connsiteY3" fmla="*/ 97654 h 745724"/>
              <a:gd name="connsiteX4" fmla="*/ 1056442 w 1189607"/>
              <a:gd name="connsiteY4" fmla="*/ 0 h 745724"/>
              <a:gd name="connsiteX5" fmla="*/ 0 w 1189607"/>
              <a:gd name="connsiteY5" fmla="*/ 8878 h 7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607" h="745724">
                <a:moveTo>
                  <a:pt x="0" y="8878"/>
                </a:moveTo>
                <a:lnTo>
                  <a:pt x="26633" y="470516"/>
                </a:lnTo>
                <a:lnTo>
                  <a:pt x="1083075" y="745724"/>
                </a:lnTo>
                <a:lnTo>
                  <a:pt x="1189607" y="97654"/>
                </a:lnTo>
                <a:lnTo>
                  <a:pt x="1056442" y="0"/>
                </a:lnTo>
                <a:lnTo>
                  <a:pt x="0" y="8878"/>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0"/>
          </p:nvPr>
        </p:nvSpPr>
        <p:spPr/>
        <p:txBody>
          <a:bodyPr/>
          <a:lstStyle/>
          <a:p>
            <a:pPr>
              <a:defRPr/>
            </a:pPr>
            <a:fld id="{DD6CFD07-A5A1-4B4C-ABE3-60101EB2F779}" type="slidenum">
              <a:rPr lang="en-US" b="0" smtClean="0"/>
              <a:pPr>
                <a:defRPr/>
              </a:pPr>
              <a:t>6</a:t>
            </a:fld>
            <a:endParaRPr lang="en-US" b="0"/>
          </a:p>
        </p:txBody>
      </p:sp>
    </p:spTree>
    <p:extLst>
      <p:ext uri="{BB962C8B-B14F-4D97-AF65-F5344CB8AC3E}">
        <p14:creationId xmlns:p14="http://schemas.microsoft.com/office/powerpoint/2010/main" val="5578077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t>Stabilizing Wire Changes</a:t>
            </a:r>
          </a:p>
        </p:txBody>
      </p:sp>
      <p:sp>
        <p:nvSpPr>
          <p:cNvPr id="19459" name="Content Placeholder 2"/>
          <p:cNvSpPr>
            <a:spLocks noGrp="1"/>
          </p:cNvSpPr>
          <p:nvPr>
            <p:ph idx="1"/>
          </p:nvPr>
        </p:nvSpPr>
        <p:spPr/>
        <p:txBody>
          <a:bodyPr/>
          <a:lstStyle/>
          <a:p>
            <a:r>
              <a:rPr lang="en-US" dirty="0" smtClean="0"/>
              <a:t>Number of stabilizing wires dependent on lobe diameter</a:t>
            </a:r>
          </a:p>
          <a:p>
            <a:r>
              <a:rPr lang="en-US" dirty="0" smtClean="0"/>
              <a:t>Designed to increase stability of the lobe inside the left atrial appendage</a:t>
            </a:r>
          </a:p>
        </p:txBody>
      </p:sp>
      <p:sp>
        <p:nvSpPr>
          <p:cNvPr id="8" name="Slide Number Placeholder 7"/>
          <p:cNvSpPr>
            <a:spLocks noGrp="1"/>
          </p:cNvSpPr>
          <p:nvPr>
            <p:ph type="sldNum" sz="quarter" idx="10"/>
          </p:nvPr>
        </p:nvSpPr>
        <p:spPr>
          <a:prstGeom prst="rect">
            <a:avLst/>
          </a:prstGeom>
        </p:spPr>
        <p:txBody>
          <a:bodyPr/>
          <a:lstStyle/>
          <a:p>
            <a:pPr>
              <a:defRPr/>
            </a:pPr>
            <a:fld id="{EB1B4E73-EA5B-428E-8342-2C1359B30854}" type="slidenum">
              <a:rPr lang="en-US" b="0" smtClean="0"/>
              <a:pPr>
                <a:defRPr/>
              </a:pPr>
              <a:t>7</a:t>
            </a:fld>
            <a:endParaRPr lang="en-US" b="0" dirty="0"/>
          </a:p>
        </p:txBody>
      </p:sp>
      <p:pic>
        <p:nvPicPr>
          <p:cNvPr id="5" name="Picture 12" descr="DSC02216 crop"/>
          <p:cNvPicPr>
            <a:picLocks noChangeAspect="1" noChangeArrowheads="1"/>
          </p:cNvPicPr>
          <p:nvPr/>
        </p:nvPicPr>
        <p:blipFill>
          <a:blip r:embed="rId3"/>
          <a:srcRect/>
          <a:stretch>
            <a:fillRect/>
          </a:stretch>
        </p:blipFill>
        <p:spPr bwMode="auto">
          <a:xfrm>
            <a:off x="1986925" y="3652044"/>
            <a:ext cx="2208213" cy="1900238"/>
          </a:xfrm>
          <a:prstGeom prst="rect">
            <a:avLst/>
          </a:prstGeom>
          <a:noFill/>
          <a:ln w="12700" cap="flat" cmpd="sng" algn="ctr">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pic>
      <p:pic>
        <p:nvPicPr>
          <p:cNvPr id="6" name="Picture 11" descr="DSC02215 crop"/>
          <p:cNvPicPr>
            <a:picLocks noChangeAspect="1" noChangeArrowheads="1"/>
          </p:cNvPicPr>
          <p:nvPr/>
        </p:nvPicPr>
        <p:blipFill>
          <a:blip r:embed="rId4"/>
          <a:srcRect/>
          <a:stretch>
            <a:fillRect/>
          </a:stretch>
        </p:blipFill>
        <p:spPr bwMode="auto">
          <a:xfrm>
            <a:off x="4953000" y="3652044"/>
            <a:ext cx="2133600" cy="1901825"/>
          </a:xfrm>
          <a:prstGeom prst="rect">
            <a:avLst/>
          </a:prstGeom>
          <a:noFill/>
          <a:ln w="12700" cap="flat" cmpd="sng" algn="ctr">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pic>
      <p:sp>
        <p:nvSpPr>
          <p:cNvPr id="19462" name="Text Box 7"/>
          <p:cNvSpPr txBox="1">
            <a:spLocks noChangeArrowheads="1"/>
          </p:cNvSpPr>
          <p:nvPr/>
        </p:nvSpPr>
        <p:spPr bwMode="auto">
          <a:xfrm>
            <a:off x="1659356" y="5663407"/>
            <a:ext cx="29474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ea typeface="ヒラギノ角ゴ Pro W3" pitchFamily="-112" charset="-128"/>
              </a:defRPr>
            </a:lvl1pPr>
            <a:lvl2pPr marL="742950" indent="-285750" eaLnBrk="0" hangingPunct="0">
              <a:defRPr b="1">
                <a:solidFill>
                  <a:schemeClr val="tx1"/>
                </a:solidFill>
                <a:latin typeface="Arial" charset="0"/>
                <a:ea typeface="ヒラギノ角ゴ Pro W3" pitchFamily="-112" charset="-128"/>
              </a:defRPr>
            </a:lvl2pPr>
            <a:lvl3pPr marL="1143000" indent="-228600" eaLnBrk="0" hangingPunct="0">
              <a:defRPr b="1">
                <a:solidFill>
                  <a:schemeClr val="tx1"/>
                </a:solidFill>
                <a:latin typeface="Arial" charset="0"/>
                <a:ea typeface="ヒラギノ角ゴ Pro W3" pitchFamily="-112" charset="-128"/>
              </a:defRPr>
            </a:lvl3pPr>
            <a:lvl4pPr marL="1600200" indent="-228600" eaLnBrk="0" hangingPunct="0">
              <a:defRPr b="1">
                <a:solidFill>
                  <a:schemeClr val="tx1"/>
                </a:solidFill>
                <a:latin typeface="Arial" charset="0"/>
                <a:ea typeface="ヒラギノ角ゴ Pro W3" pitchFamily="-112" charset="-128"/>
              </a:defRPr>
            </a:lvl4pPr>
            <a:lvl5pPr marL="2057400" indent="-228600" eaLnBrk="0" hangingPunct="0">
              <a:defRPr b="1">
                <a:solidFill>
                  <a:schemeClr val="tx1"/>
                </a:solidFill>
                <a:latin typeface="Arial" charset="0"/>
                <a:ea typeface="ヒラギノ角ゴ Pro W3" pitchFamily="-112" charset="-128"/>
              </a:defRPr>
            </a:lvl5pPr>
            <a:lvl6pPr marL="2514600" indent="-228600" eaLnBrk="0" fontAlgn="base" hangingPunct="0">
              <a:spcBef>
                <a:spcPct val="0"/>
              </a:spcBef>
              <a:spcAft>
                <a:spcPct val="0"/>
              </a:spcAft>
              <a:defRPr b="1">
                <a:solidFill>
                  <a:schemeClr val="tx1"/>
                </a:solidFill>
                <a:latin typeface="Arial" charset="0"/>
                <a:ea typeface="ヒラギノ角ゴ Pro W3" pitchFamily="-112" charset="-128"/>
              </a:defRPr>
            </a:lvl6pPr>
            <a:lvl7pPr marL="2971800" indent="-228600" eaLnBrk="0" fontAlgn="base" hangingPunct="0">
              <a:spcBef>
                <a:spcPct val="0"/>
              </a:spcBef>
              <a:spcAft>
                <a:spcPct val="0"/>
              </a:spcAft>
              <a:defRPr b="1">
                <a:solidFill>
                  <a:schemeClr val="tx1"/>
                </a:solidFill>
                <a:latin typeface="Arial" charset="0"/>
                <a:ea typeface="ヒラギノ角ゴ Pro W3" pitchFamily="-112" charset="-128"/>
              </a:defRPr>
            </a:lvl7pPr>
            <a:lvl8pPr marL="3429000" indent="-228600" eaLnBrk="0" fontAlgn="base" hangingPunct="0">
              <a:spcBef>
                <a:spcPct val="0"/>
              </a:spcBef>
              <a:spcAft>
                <a:spcPct val="0"/>
              </a:spcAft>
              <a:defRPr b="1">
                <a:solidFill>
                  <a:schemeClr val="tx1"/>
                </a:solidFill>
                <a:latin typeface="Arial" charset="0"/>
                <a:ea typeface="ヒラギノ角ゴ Pro W3" pitchFamily="-112" charset="-128"/>
              </a:defRPr>
            </a:lvl8pPr>
            <a:lvl9pPr marL="3886200" indent="-228600" eaLnBrk="0" fontAlgn="base" hangingPunct="0">
              <a:spcBef>
                <a:spcPct val="0"/>
              </a:spcBef>
              <a:spcAft>
                <a:spcPct val="0"/>
              </a:spcAft>
              <a:defRPr b="1">
                <a:solidFill>
                  <a:schemeClr val="tx1"/>
                </a:solidFill>
                <a:latin typeface="Arial" charset="0"/>
                <a:ea typeface="ヒラギノ角ゴ Pro W3" pitchFamily="-112" charset="-128"/>
              </a:defRPr>
            </a:lvl9pPr>
          </a:lstStyle>
          <a:p>
            <a:pPr algn="ctr" eaLnBrk="1" hangingPunct="1"/>
            <a:r>
              <a:rPr lang="en-US" sz="1600" dirty="0" smtClean="0"/>
              <a:t>AMPLATZER™ Cardiac Plug</a:t>
            </a:r>
          </a:p>
          <a:p>
            <a:pPr algn="ctr" eaLnBrk="1" fontAlgn="auto" hangingPunct="1">
              <a:spcBef>
                <a:spcPts val="0"/>
              </a:spcBef>
              <a:spcAft>
                <a:spcPts val="0"/>
              </a:spcAft>
              <a:defRPr/>
            </a:pPr>
            <a:r>
              <a:rPr lang="en-US" sz="1600" b="0" dirty="0" smtClean="0"/>
              <a:t>Sizes </a:t>
            </a:r>
            <a:r>
              <a:rPr lang="en-US" sz="1600" b="0" dirty="0"/>
              <a:t>16 – </a:t>
            </a:r>
            <a:r>
              <a:rPr lang="en-US" sz="1600" b="0" dirty="0" smtClean="0"/>
              <a:t>30 mm</a:t>
            </a:r>
            <a:r>
              <a:rPr lang="en-US" sz="1600" b="0" dirty="0"/>
              <a:t>: </a:t>
            </a:r>
            <a:r>
              <a:rPr lang="en-US" sz="1600" b="0" dirty="0" smtClean="0"/>
              <a:t>6 pairs</a:t>
            </a:r>
            <a:endParaRPr lang="en-US" b="0" i="1" dirty="0"/>
          </a:p>
        </p:txBody>
      </p:sp>
      <p:sp>
        <p:nvSpPr>
          <p:cNvPr id="19463" name="Text Box 7"/>
          <p:cNvSpPr txBox="1">
            <a:spLocks noChangeArrowheads="1"/>
          </p:cNvSpPr>
          <p:nvPr/>
        </p:nvSpPr>
        <p:spPr bwMode="auto">
          <a:xfrm>
            <a:off x="4800600" y="5633244"/>
            <a:ext cx="3048000" cy="13542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ea typeface="ヒラギノ角ゴ Pro W3" pitchFamily="-112" charset="-128"/>
              </a:defRPr>
            </a:lvl1pPr>
            <a:lvl2pPr marL="742950" indent="-285750" eaLnBrk="0" hangingPunct="0">
              <a:defRPr b="1">
                <a:solidFill>
                  <a:schemeClr val="tx1"/>
                </a:solidFill>
                <a:latin typeface="Arial" charset="0"/>
                <a:ea typeface="ヒラギノ角ゴ Pro W3" pitchFamily="-112" charset="-128"/>
              </a:defRPr>
            </a:lvl2pPr>
            <a:lvl3pPr marL="1143000" indent="-228600" eaLnBrk="0" hangingPunct="0">
              <a:defRPr b="1">
                <a:solidFill>
                  <a:schemeClr val="tx1"/>
                </a:solidFill>
                <a:latin typeface="Arial" charset="0"/>
                <a:ea typeface="ヒラギノ角ゴ Pro W3" pitchFamily="-112" charset="-128"/>
              </a:defRPr>
            </a:lvl3pPr>
            <a:lvl4pPr marL="1600200" indent="-228600" eaLnBrk="0" hangingPunct="0">
              <a:defRPr b="1">
                <a:solidFill>
                  <a:schemeClr val="tx1"/>
                </a:solidFill>
                <a:latin typeface="Arial" charset="0"/>
                <a:ea typeface="ヒラギノ角ゴ Pro W3" pitchFamily="-112" charset="-128"/>
              </a:defRPr>
            </a:lvl4pPr>
            <a:lvl5pPr marL="2057400" indent="-228600" eaLnBrk="0" hangingPunct="0">
              <a:defRPr b="1">
                <a:solidFill>
                  <a:schemeClr val="tx1"/>
                </a:solidFill>
                <a:latin typeface="Arial" charset="0"/>
                <a:ea typeface="ヒラギノ角ゴ Pro W3" pitchFamily="-112" charset="-128"/>
              </a:defRPr>
            </a:lvl5pPr>
            <a:lvl6pPr marL="2514600" indent="-228600" eaLnBrk="0" fontAlgn="base" hangingPunct="0">
              <a:spcBef>
                <a:spcPct val="0"/>
              </a:spcBef>
              <a:spcAft>
                <a:spcPct val="0"/>
              </a:spcAft>
              <a:defRPr b="1">
                <a:solidFill>
                  <a:schemeClr val="tx1"/>
                </a:solidFill>
                <a:latin typeface="Arial" charset="0"/>
                <a:ea typeface="ヒラギノ角ゴ Pro W3" pitchFamily="-112" charset="-128"/>
              </a:defRPr>
            </a:lvl6pPr>
            <a:lvl7pPr marL="2971800" indent="-228600" eaLnBrk="0" fontAlgn="base" hangingPunct="0">
              <a:spcBef>
                <a:spcPct val="0"/>
              </a:spcBef>
              <a:spcAft>
                <a:spcPct val="0"/>
              </a:spcAft>
              <a:defRPr b="1">
                <a:solidFill>
                  <a:schemeClr val="tx1"/>
                </a:solidFill>
                <a:latin typeface="Arial" charset="0"/>
                <a:ea typeface="ヒラギノ角ゴ Pro W3" pitchFamily="-112" charset="-128"/>
              </a:defRPr>
            </a:lvl7pPr>
            <a:lvl8pPr marL="3429000" indent="-228600" eaLnBrk="0" fontAlgn="base" hangingPunct="0">
              <a:spcBef>
                <a:spcPct val="0"/>
              </a:spcBef>
              <a:spcAft>
                <a:spcPct val="0"/>
              </a:spcAft>
              <a:defRPr b="1">
                <a:solidFill>
                  <a:schemeClr val="tx1"/>
                </a:solidFill>
                <a:latin typeface="Arial" charset="0"/>
                <a:ea typeface="ヒラギノ角ゴ Pro W3" pitchFamily="-112" charset="-128"/>
              </a:defRPr>
            </a:lvl8pPr>
            <a:lvl9pPr marL="3886200" indent="-228600" eaLnBrk="0" fontAlgn="base" hangingPunct="0">
              <a:spcBef>
                <a:spcPct val="0"/>
              </a:spcBef>
              <a:spcAft>
                <a:spcPct val="0"/>
              </a:spcAft>
              <a:defRPr b="1">
                <a:solidFill>
                  <a:schemeClr val="tx1"/>
                </a:solidFill>
                <a:latin typeface="Arial" charset="0"/>
                <a:ea typeface="ヒラギノ角ゴ Pro W3" pitchFamily="-112" charset="-128"/>
              </a:defRPr>
            </a:lvl9pPr>
          </a:lstStyle>
          <a:p>
            <a:pPr algn="ctr" eaLnBrk="1" hangingPunct="1"/>
            <a:r>
              <a:rPr lang="en-US" sz="1600" dirty="0" smtClean="0"/>
              <a:t>Amulet™ Device</a:t>
            </a:r>
          </a:p>
          <a:p>
            <a:pPr lvl="0" eaLnBrk="1" fontAlgn="auto" hangingPunct="1">
              <a:spcBef>
                <a:spcPts val="0"/>
              </a:spcBef>
              <a:spcAft>
                <a:spcPts val="0"/>
              </a:spcAft>
              <a:defRPr/>
            </a:pPr>
            <a:r>
              <a:rPr lang="en-US" sz="1600" b="0" dirty="0" smtClean="0">
                <a:solidFill>
                  <a:srgbClr val="404040"/>
                </a:solidFill>
              </a:rPr>
              <a:t>Sizes </a:t>
            </a:r>
            <a:r>
              <a:rPr lang="en-US" sz="1600" b="0" dirty="0">
                <a:solidFill>
                  <a:srgbClr val="404040"/>
                </a:solidFill>
              </a:rPr>
              <a:t>16 – </a:t>
            </a:r>
            <a:r>
              <a:rPr lang="en-US" sz="1600" b="0" dirty="0" smtClean="0">
                <a:solidFill>
                  <a:srgbClr val="404040"/>
                </a:solidFill>
              </a:rPr>
              <a:t>18 mm</a:t>
            </a:r>
            <a:r>
              <a:rPr lang="en-US" sz="1600" b="0" dirty="0">
                <a:solidFill>
                  <a:srgbClr val="404040"/>
                </a:solidFill>
              </a:rPr>
              <a:t>: </a:t>
            </a:r>
            <a:r>
              <a:rPr lang="en-US" sz="1600" b="0" dirty="0" smtClean="0">
                <a:solidFill>
                  <a:srgbClr val="404040"/>
                </a:solidFill>
              </a:rPr>
              <a:t>6 pairs</a:t>
            </a:r>
          </a:p>
          <a:p>
            <a:pPr lvl="0" eaLnBrk="1" fontAlgn="auto" hangingPunct="1">
              <a:spcBef>
                <a:spcPts val="0"/>
              </a:spcBef>
              <a:spcAft>
                <a:spcPts val="0"/>
              </a:spcAft>
              <a:defRPr/>
            </a:pPr>
            <a:r>
              <a:rPr lang="en-US" sz="1600" b="0" dirty="0" smtClean="0">
                <a:solidFill>
                  <a:srgbClr val="404040"/>
                </a:solidFill>
              </a:rPr>
              <a:t>Sizes 20 – 25 mm: 8 pairs</a:t>
            </a:r>
          </a:p>
          <a:p>
            <a:pPr lvl="0" eaLnBrk="1" fontAlgn="auto" hangingPunct="1">
              <a:spcBef>
                <a:spcPts val="0"/>
              </a:spcBef>
              <a:spcAft>
                <a:spcPts val="0"/>
              </a:spcAft>
              <a:defRPr/>
            </a:pPr>
            <a:r>
              <a:rPr lang="en-US" sz="1600" b="0" dirty="0" smtClean="0">
                <a:solidFill>
                  <a:srgbClr val="404040"/>
                </a:solidFill>
              </a:rPr>
              <a:t>Sizes 28 – 34 mm: 10 pairs</a:t>
            </a:r>
            <a:endParaRPr lang="en-US" b="0" dirty="0">
              <a:solidFill>
                <a:srgbClr val="404040"/>
              </a:solidFill>
            </a:endParaRPr>
          </a:p>
          <a:p>
            <a:pPr algn="ctr" eaLnBrk="1" hangingPunct="1"/>
            <a:endParaRPr lang="en-US" b="0" i="1" dirty="0"/>
          </a:p>
        </p:txBody>
      </p:sp>
    </p:spTree>
    <p:extLst>
      <p:ext uri="{BB962C8B-B14F-4D97-AF65-F5344CB8AC3E}">
        <p14:creationId xmlns:p14="http://schemas.microsoft.com/office/powerpoint/2010/main" val="35108872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Device Specifications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93176581"/>
              </p:ext>
            </p:extLst>
          </p:nvPr>
        </p:nvGraphicFramePr>
        <p:xfrm>
          <a:off x="255542" y="1295400"/>
          <a:ext cx="8534400" cy="3261058"/>
        </p:xfrm>
        <a:graphic>
          <a:graphicData uri="http://schemas.openxmlformats.org/drawingml/2006/table">
            <a:tbl>
              <a:tblPr firstRow="1" bandRow="1">
                <a:tableStyleId>{5C22544A-7EE6-4342-B048-85BDC9FD1C3A}</a:tableStyleId>
              </a:tblPr>
              <a:tblGrid>
                <a:gridCol w="1945230"/>
                <a:gridCol w="401374"/>
                <a:gridCol w="401374"/>
                <a:gridCol w="401374"/>
                <a:gridCol w="401374"/>
                <a:gridCol w="401374"/>
                <a:gridCol w="401374"/>
                <a:gridCol w="401374"/>
                <a:gridCol w="401374"/>
                <a:gridCol w="401374"/>
                <a:gridCol w="417463"/>
                <a:gridCol w="465589"/>
                <a:gridCol w="387991"/>
                <a:gridCol w="334453"/>
                <a:gridCol w="131136"/>
                <a:gridCol w="401972"/>
                <a:gridCol w="457200"/>
                <a:gridCol w="381000"/>
              </a:tblGrid>
              <a:tr h="501446">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u="none" strike="noStrike" cap="none" normalizeH="0" baseline="0" dirty="0" smtClean="0">
                          <a:ln>
                            <a:noFill/>
                          </a:ln>
                          <a:effectLst/>
                        </a:rPr>
                        <a:t>Feature</a:t>
                      </a:r>
                      <a:endParaRPr kumimoji="0" lang="en-US" sz="1800" b="1" i="0" u="none" strike="noStrike" cap="none" normalizeH="0" baseline="0" dirty="0" smtClean="0">
                        <a:ln>
                          <a:noFill/>
                        </a:ln>
                        <a:solidFill>
                          <a:schemeClr val="bg1"/>
                        </a:solidFill>
                        <a:effectLst/>
                        <a:latin typeface="Arial" charset="0"/>
                      </a:endParaRPr>
                    </a:p>
                  </a:txBody>
                  <a:tcPr marL="91433" marR="91433" marT="45718" marB="45718" anchor="ctr" horzOverflow="overflow">
                    <a:lnR w="57150" cap="flat" cmpd="sng" algn="ctr">
                      <a:solidFill>
                        <a:schemeClr val="bg1"/>
                      </a:solidFill>
                      <a:prstDash val="solid"/>
                      <a:round/>
                      <a:headEnd type="none" w="med" len="med"/>
                      <a:tailEnd type="none" w="med" len="med"/>
                    </a:lnR>
                  </a:tcPr>
                </a:tc>
                <a:tc gridSpan="8">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1800" b="1" i="0" u="none" strike="noStrike" cap="none" normalizeH="0" baseline="0" dirty="0" smtClean="0">
                          <a:ln>
                            <a:noFill/>
                          </a:ln>
                          <a:solidFill>
                            <a:schemeClr val="bg1"/>
                          </a:solidFill>
                          <a:effectLst/>
                          <a:latin typeface="Arial" charset="0"/>
                        </a:rPr>
                        <a:t>AMPLATZER™ Amulet™</a:t>
                      </a:r>
                    </a:p>
                  </a:txBody>
                  <a:tcPr marL="91433" marR="91433" marT="45718" marB="45718"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tcPr>
                </a:tc>
                <a:tc hMerge="1">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2000" b="1" i="0" u="none" strike="noStrike" cap="none" normalizeH="0" baseline="0" dirty="0" smtClean="0">
                        <a:ln>
                          <a:noFill/>
                        </a:ln>
                        <a:solidFill>
                          <a:schemeClr val="bg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2000" b="1" i="0" u="none" strike="noStrike" cap="none" normalizeH="0" baseline="0" dirty="0" smtClean="0">
                        <a:ln>
                          <a:noFill/>
                        </a:ln>
                        <a:solidFill>
                          <a:schemeClr val="bg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2000" b="1" i="0" u="none" strike="noStrike" cap="none" normalizeH="0" baseline="0" dirty="0" smtClean="0">
                        <a:ln>
                          <a:noFill/>
                        </a:ln>
                        <a:solidFill>
                          <a:schemeClr val="bg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2000" b="1" i="0" u="none" strike="noStrike" cap="none" normalizeH="0" baseline="0" dirty="0" smtClean="0">
                        <a:ln>
                          <a:noFill/>
                        </a:ln>
                        <a:solidFill>
                          <a:schemeClr val="bg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2000" b="1" i="0" u="none" strike="noStrike" cap="none" normalizeH="0" baseline="0" dirty="0" smtClean="0">
                        <a:ln>
                          <a:noFill/>
                        </a:ln>
                        <a:solidFill>
                          <a:schemeClr val="bg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2000" b="1" i="0" u="none" strike="noStrike" cap="none" normalizeH="0" baseline="0" dirty="0" smtClean="0">
                        <a:ln>
                          <a:noFill/>
                        </a:ln>
                        <a:solidFill>
                          <a:schemeClr val="bg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2000" b="1" i="0" u="none" strike="noStrike" cap="none" normalizeH="0" baseline="0" dirty="0" smtClean="0">
                        <a:ln>
                          <a:noFill/>
                        </a:ln>
                        <a:solidFill>
                          <a:schemeClr val="bg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9">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1800" b="1" i="0" u="none" strike="noStrike" kern="1200" cap="none" normalizeH="0" baseline="0" dirty="0" smtClean="0">
                          <a:ln>
                            <a:noFill/>
                          </a:ln>
                          <a:solidFill>
                            <a:schemeClr val="bg1"/>
                          </a:solidFill>
                          <a:effectLst/>
                          <a:latin typeface="Arial" charset="0"/>
                          <a:ea typeface="+mn-ea"/>
                          <a:cs typeface="+mn-cs"/>
                        </a:rPr>
                        <a:t>AMPLATZER™ Cardiac Plug</a:t>
                      </a:r>
                    </a:p>
                  </a:txBody>
                  <a:tcPr marL="91433" marR="91433" marT="45718" marB="45718" anchor="ctr" horzOverflow="overflow">
                    <a:lnL w="57150" cap="flat" cmpd="sng" algn="ctr">
                      <a:solidFill>
                        <a:schemeClr val="bg1"/>
                      </a:solidFill>
                      <a:prstDash val="solid"/>
                      <a:round/>
                      <a:headEnd type="none" w="med" len="med"/>
                      <a:tailEnd type="none" w="med" len="med"/>
                    </a:lnL>
                  </a:tcPr>
                </a:tc>
                <a:tc hMerge="1">
                  <a:txBody>
                    <a:bodyPr/>
                    <a:lstStyle/>
                    <a:p>
                      <a:endParaRPr lang="en-US"/>
                    </a:p>
                  </a:txBody>
                  <a:tcPr/>
                </a:tc>
                <a:tc hMerge="1">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sz="2000" b="1" i="0" u="none" strike="noStrike" cap="none" normalizeH="0" baseline="0" dirty="0" smtClean="0">
                        <a:ln>
                          <a:noFill/>
                        </a:ln>
                        <a:solidFill>
                          <a:schemeClr val="bg1"/>
                        </a:solidFill>
                        <a:effectLst/>
                        <a:latin typeface="Arial" charset="0"/>
                      </a:endParaRPr>
                    </a:p>
                  </a:txBody>
                  <a:tcPr marT="45725" marB="45725" horzOverflow="overflow"/>
                </a:tc>
                <a:tc hMerge="1">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2000" b="1" i="0" u="none" strike="noStrike" cap="none" normalizeH="0" baseline="0" dirty="0" smtClean="0">
                        <a:ln>
                          <a:noFill/>
                        </a:ln>
                        <a:solidFill>
                          <a:schemeClr val="bg1"/>
                        </a:solidFill>
                        <a:effectLst/>
                        <a:latin typeface="Arial" charset="0"/>
                      </a:endParaRPr>
                    </a:p>
                  </a:txBody>
                  <a:tcPr marT="45725" marB="45725" horzOverflow="overflow"/>
                </a:tc>
                <a:tc hMerge="1">
                  <a:txBody>
                    <a:bodyPr/>
                    <a:lstStyle/>
                    <a:p>
                      <a:endParaRPr lang="en-US"/>
                    </a:p>
                  </a:txBody>
                  <a:tcPr/>
                </a:tc>
                <a:tc hMerge="1">
                  <a:txBody>
                    <a:bodyPr/>
                    <a:lstStyle/>
                    <a:p>
                      <a:endParaRPr lang="en-US" dirty="0"/>
                    </a:p>
                  </a:txBody>
                  <a:tcPr marT="45725" marB="45725" horzOverflow="overflow"/>
                </a:tc>
                <a:tc hMerge="1">
                  <a:txBody>
                    <a:bodyPr/>
                    <a:lstStyle/>
                    <a:p>
                      <a:endParaRPr lang="en-US"/>
                    </a:p>
                  </a:txBody>
                  <a:tcPr/>
                </a:tc>
                <a:tc hMerge="1">
                  <a:txBody>
                    <a:bodyPr/>
                    <a:lstStyle/>
                    <a:p>
                      <a:endParaRPr lang="en-US" dirty="0"/>
                    </a:p>
                  </a:txBody>
                  <a:tcPr marT="45725" marB="45725" horzOverflow="overflow"/>
                </a:tc>
                <a:tc hMerge="1">
                  <a:txBody>
                    <a:bodyPr/>
                    <a:lstStyle/>
                    <a:p>
                      <a:endParaRPr lang="en-US" dirty="0"/>
                    </a:p>
                  </a:txBody>
                  <a:tcPr marT="45725" marB="45725" horzOverflow="overflow"/>
                </a:tc>
              </a:tr>
              <a:tr h="417871">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b="1" u="none" strike="noStrike" cap="none" normalizeH="0" baseline="0" dirty="0" smtClean="0">
                          <a:ln>
                            <a:noFill/>
                          </a:ln>
                          <a:effectLst/>
                        </a:rPr>
                        <a:t>Size / </a:t>
                      </a:r>
                    </a:p>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b="1" u="none" strike="noStrike" cap="none" normalizeH="0" baseline="0" dirty="0" smtClean="0">
                          <a:ln>
                            <a:noFill/>
                          </a:ln>
                          <a:effectLst/>
                        </a:rPr>
                        <a:t>Lobe Diameter (mm)</a:t>
                      </a:r>
                      <a:endParaRPr kumimoji="0" lang="en-US" sz="1400" b="1" i="0" u="none" strike="noStrike" cap="none" normalizeH="0" baseline="0" dirty="0" smtClean="0">
                        <a:ln>
                          <a:noFill/>
                        </a:ln>
                        <a:solidFill>
                          <a:schemeClr val="tx1"/>
                        </a:solidFill>
                        <a:effectLst/>
                        <a:latin typeface="+mn-lt"/>
                      </a:endParaRPr>
                    </a:p>
                  </a:txBody>
                  <a:tcPr marL="91433" marR="91433" marT="45718" marB="45718" anchor="ctr" horzOverflow="overflow">
                    <a:lnR w="57150" cap="flat" cmpd="sng" algn="ctr">
                      <a:solidFill>
                        <a:schemeClr val="bg1"/>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u="none" strike="noStrike" kern="1200" cap="none" normalizeH="0" baseline="0" dirty="0" smtClean="0">
                          <a:ln>
                            <a:noFill/>
                          </a:ln>
                          <a:solidFill>
                            <a:schemeClr val="dk1"/>
                          </a:solidFill>
                          <a:effectLst/>
                          <a:latin typeface="+mn-lt"/>
                          <a:ea typeface="+mn-ea"/>
                          <a:cs typeface="+mn-cs"/>
                        </a:rPr>
                        <a:t>16</a:t>
                      </a:r>
                    </a:p>
                  </a:txBody>
                  <a:tcPr marL="91433" marR="91433" marT="45718" marB="45718" anchor="ctr" horzOverflow="overflow">
                    <a:lnL w="57150" cap="flat" cmpd="sng" algn="ctr">
                      <a:solidFill>
                        <a:schemeClr val="bg1"/>
                      </a:solidFill>
                      <a:prstDash val="solid"/>
                      <a:round/>
                      <a:headEnd type="none" w="med" len="med"/>
                      <a:tailEnd type="none" w="med" len="med"/>
                    </a:ln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u="none" strike="noStrike" kern="1200" cap="none" normalizeH="0" baseline="0" dirty="0" smtClean="0">
                          <a:ln>
                            <a:noFill/>
                          </a:ln>
                          <a:solidFill>
                            <a:schemeClr val="dk1"/>
                          </a:solidFill>
                          <a:effectLst/>
                          <a:latin typeface="+mn-lt"/>
                          <a:ea typeface="+mn-ea"/>
                          <a:cs typeface="+mn-cs"/>
                        </a:rPr>
                        <a:t>18</a:t>
                      </a:r>
                    </a:p>
                  </a:txBody>
                  <a:tcPr marL="91433" marR="91433" marT="45718" marB="45718"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u="none" strike="noStrike" kern="1200" cap="none" normalizeH="0" baseline="0" dirty="0" smtClean="0">
                          <a:ln>
                            <a:noFill/>
                          </a:ln>
                          <a:solidFill>
                            <a:schemeClr val="dk1"/>
                          </a:solidFill>
                          <a:effectLst/>
                          <a:latin typeface="+mn-lt"/>
                          <a:ea typeface="+mn-ea"/>
                          <a:cs typeface="+mn-cs"/>
                        </a:rPr>
                        <a:t>20</a:t>
                      </a:r>
                    </a:p>
                  </a:txBody>
                  <a:tcPr marL="91433" marR="91433" marT="45718" marB="45718"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u="none" strike="noStrike" kern="1200" cap="none" normalizeH="0" baseline="0" dirty="0" smtClean="0">
                          <a:ln>
                            <a:noFill/>
                          </a:ln>
                          <a:solidFill>
                            <a:schemeClr val="dk1"/>
                          </a:solidFill>
                          <a:effectLst/>
                          <a:latin typeface="+mn-lt"/>
                          <a:ea typeface="+mn-ea"/>
                          <a:cs typeface="+mn-cs"/>
                        </a:rPr>
                        <a:t>22</a:t>
                      </a:r>
                    </a:p>
                  </a:txBody>
                  <a:tcPr marL="91433" marR="91433" marT="45718" marB="45718"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u="none" strike="noStrike" kern="1200" cap="none" normalizeH="0" baseline="0" dirty="0" smtClean="0">
                          <a:ln>
                            <a:noFill/>
                          </a:ln>
                          <a:solidFill>
                            <a:schemeClr val="dk1"/>
                          </a:solidFill>
                          <a:effectLst/>
                          <a:latin typeface="+mn-lt"/>
                          <a:ea typeface="+mn-ea"/>
                          <a:cs typeface="+mn-cs"/>
                        </a:rPr>
                        <a:t>25</a:t>
                      </a:r>
                    </a:p>
                  </a:txBody>
                  <a:tcPr marL="91433" marR="91433" marT="45718" marB="45718"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u="none" strike="noStrike" kern="1200" cap="none" normalizeH="0" baseline="0" dirty="0" smtClean="0">
                          <a:ln>
                            <a:noFill/>
                          </a:ln>
                          <a:solidFill>
                            <a:schemeClr val="dk1"/>
                          </a:solidFill>
                          <a:effectLst/>
                          <a:latin typeface="+mn-lt"/>
                          <a:ea typeface="+mn-ea"/>
                          <a:cs typeface="+mn-cs"/>
                        </a:rPr>
                        <a:t>28</a:t>
                      </a:r>
                    </a:p>
                  </a:txBody>
                  <a:tcPr marL="91433" marR="91433" marT="45718" marB="45718"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u="none" strike="noStrike" kern="1200" cap="none" normalizeH="0" baseline="0" dirty="0" smtClean="0">
                          <a:ln>
                            <a:noFill/>
                          </a:ln>
                          <a:solidFill>
                            <a:schemeClr val="dk1"/>
                          </a:solidFill>
                          <a:effectLst/>
                          <a:latin typeface="+mn-lt"/>
                          <a:ea typeface="+mn-ea"/>
                          <a:cs typeface="+mn-cs"/>
                        </a:rPr>
                        <a:t>31</a:t>
                      </a:r>
                    </a:p>
                  </a:txBody>
                  <a:tcPr marL="91433" marR="91433" marT="45718" marB="45718"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u="none" strike="noStrike" kern="1200" cap="none" normalizeH="0" baseline="0" dirty="0" smtClean="0">
                          <a:ln>
                            <a:noFill/>
                          </a:ln>
                          <a:solidFill>
                            <a:schemeClr val="dk1"/>
                          </a:solidFill>
                          <a:effectLst/>
                          <a:latin typeface="+mn-lt"/>
                          <a:ea typeface="+mn-ea"/>
                          <a:cs typeface="+mn-cs"/>
                        </a:rPr>
                        <a:t>34</a:t>
                      </a:r>
                      <a:endParaRPr kumimoji="0" lang="en-US" sz="1400" u="none" strike="noStrike" kern="1200" cap="none" normalizeH="0" baseline="0" dirty="0">
                        <a:ln>
                          <a:noFill/>
                        </a:ln>
                        <a:solidFill>
                          <a:schemeClr val="dk1"/>
                        </a:solidFill>
                        <a:effectLst/>
                        <a:latin typeface="+mn-lt"/>
                        <a:ea typeface="+mn-ea"/>
                        <a:cs typeface="+mn-cs"/>
                      </a:endParaRPr>
                    </a:p>
                  </a:txBody>
                  <a:tcPr marL="91433" marR="91433" marT="45718" marB="45718" anchor="ctr" horzOverflow="overflow">
                    <a:lnR w="57150" cap="flat" cmpd="sng" algn="ctr">
                      <a:solidFill>
                        <a:schemeClr val="bg1"/>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mn-lt"/>
                        </a:rPr>
                        <a:t>16</a:t>
                      </a:r>
                    </a:p>
                  </a:txBody>
                  <a:tcPr marL="91433" marR="91433" marT="45718" marB="45718" anchor="ctr" horzOverflow="overflow">
                    <a:lnL w="57150" cap="flat" cmpd="sng" algn="ctr">
                      <a:solidFill>
                        <a:schemeClr val="bg1"/>
                      </a:solidFill>
                      <a:prstDash val="solid"/>
                      <a:round/>
                      <a:headEnd type="none" w="med" len="med"/>
                      <a:tailEnd type="none" w="med" len="med"/>
                    </a:ln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1400" b="0" i="0" u="none" strike="noStrike" cap="none" normalizeH="0" baseline="0" dirty="0" smtClean="0">
                          <a:ln>
                            <a:noFill/>
                          </a:ln>
                          <a:solidFill>
                            <a:schemeClr val="tx1"/>
                          </a:solidFill>
                          <a:effectLst/>
                          <a:latin typeface="+mn-lt"/>
                        </a:rPr>
                        <a:t>18</a:t>
                      </a:r>
                    </a:p>
                  </a:txBody>
                  <a:tcPr marL="91433" marR="91433" marT="45718" marB="45718" anchor="ctr" horzOverflow="overflow"/>
                </a:tc>
                <a:tc>
                  <a:txBody>
                    <a:bodyPr/>
                    <a:lstStyle/>
                    <a:p>
                      <a:pPr algn="ctr"/>
                      <a:r>
                        <a:rPr lang="en-US" sz="1400" dirty="0" smtClean="0">
                          <a:latin typeface="+mn-lt"/>
                        </a:rPr>
                        <a:t>20</a:t>
                      </a:r>
                      <a:endParaRPr lang="en-US" sz="1400" dirty="0">
                        <a:latin typeface="+mn-lt"/>
                      </a:endParaRPr>
                    </a:p>
                  </a:txBody>
                  <a:tcPr marL="91433" marR="91433" marT="45718" marB="45718" anchor="ctr" horzOverflow="overflow"/>
                </a:tc>
                <a:tc>
                  <a:txBody>
                    <a:bodyPr/>
                    <a:lstStyle/>
                    <a:p>
                      <a:pPr algn="ctr"/>
                      <a:r>
                        <a:rPr lang="en-US" sz="1400" dirty="0" smtClean="0">
                          <a:latin typeface="+mn-lt"/>
                        </a:rPr>
                        <a:t>22</a:t>
                      </a:r>
                      <a:endParaRPr lang="en-US" sz="1400" dirty="0">
                        <a:latin typeface="+mn-lt"/>
                      </a:endParaRPr>
                    </a:p>
                  </a:txBody>
                  <a:tcPr marL="91433" marR="91433" marT="45718" marB="45718" anchor="ctr" horzOverflow="overflow"/>
                </a:tc>
                <a:tc gridSpan="2">
                  <a:txBody>
                    <a:bodyPr/>
                    <a:lstStyle/>
                    <a:p>
                      <a:pPr algn="ctr"/>
                      <a:r>
                        <a:rPr lang="en-US" sz="1400" dirty="0" smtClean="0">
                          <a:latin typeface="+mn-lt"/>
                        </a:rPr>
                        <a:t>24</a:t>
                      </a:r>
                      <a:endParaRPr lang="en-US" sz="1400" dirty="0">
                        <a:latin typeface="+mn-lt"/>
                      </a:endParaRPr>
                    </a:p>
                  </a:txBody>
                  <a:tcPr marL="91433" marR="91433" marT="45718" marB="45718" anchor="ctr" horzOverflow="overflow"/>
                </a:tc>
                <a:tc hMerge="1">
                  <a:txBody>
                    <a:bodyPr/>
                    <a:lstStyle/>
                    <a:p>
                      <a:pPr algn="ctr"/>
                      <a:endParaRPr lang="en-US" sz="1400" dirty="0">
                        <a:latin typeface="+mn-lt"/>
                      </a:endParaRPr>
                    </a:p>
                  </a:txBody>
                  <a:tcPr marL="91433" marR="91433" marT="45718" marB="45718" anchor="ctr" horzOverflow="overflow"/>
                </a:tc>
                <a:tc>
                  <a:txBody>
                    <a:bodyPr/>
                    <a:lstStyle/>
                    <a:p>
                      <a:pPr algn="ctr"/>
                      <a:r>
                        <a:rPr lang="en-US" sz="1400" dirty="0" smtClean="0">
                          <a:latin typeface="+mn-lt"/>
                        </a:rPr>
                        <a:t>26</a:t>
                      </a:r>
                      <a:endParaRPr lang="en-US" sz="1400" dirty="0">
                        <a:latin typeface="+mn-lt"/>
                      </a:endParaRPr>
                    </a:p>
                  </a:txBody>
                  <a:tcPr marL="91433" marR="91433" marT="45718" marB="45718" anchor="ctr" horzOverflow="overflow"/>
                </a:tc>
                <a:tc>
                  <a:txBody>
                    <a:bodyPr/>
                    <a:lstStyle/>
                    <a:p>
                      <a:pPr algn="ctr"/>
                      <a:r>
                        <a:rPr lang="en-US" sz="1400" dirty="0" smtClean="0">
                          <a:latin typeface="+mn-lt"/>
                        </a:rPr>
                        <a:t>28</a:t>
                      </a:r>
                      <a:endParaRPr lang="en-US" sz="1400" dirty="0">
                        <a:latin typeface="+mn-lt"/>
                      </a:endParaRPr>
                    </a:p>
                  </a:txBody>
                  <a:tcPr marL="91433" marR="91433" marT="45718" marB="45718" anchor="ctr" horzOverflow="overflow"/>
                </a:tc>
                <a:tc>
                  <a:txBody>
                    <a:bodyPr/>
                    <a:lstStyle/>
                    <a:p>
                      <a:pPr algn="ctr"/>
                      <a:r>
                        <a:rPr lang="en-US" sz="1400" dirty="0" smtClean="0">
                          <a:latin typeface="+mn-lt"/>
                        </a:rPr>
                        <a:t>30</a:t>
                      </a:r>
                      <a:endParaRPr lang="en-US" sz="1400" dirty="0">
                        <a:latin typeface="+mn-lt"/>
                      </a:endParaRPr>
                    </a:p>
                  </a:txBody>
                  <a:tcPr marL="91433" marR="91433" marT="45718" marB="45718" anchor="ctr" horzOverflow="overflow"/>
                </a:tc>
              </a:tr>
              <a:tr h="417871">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b="1" u="none" strike="noStrike" cap="none" normalizeH="0" baseline="0" dirty="0" smtClean="0">
                          <a:ln>
                            <a:noFill/>
                          </a:ln>
                          <a:effectLst/>
                        </a:rPr>
                        <a:t>Disc Diameter</a:t>
                      </a:r>
                      <a:endParaRPr kumimoji="0" lang="en-US" sz="1400" b="1" i="0" u="none" strike="noStrike" cap="none" normalizeH="0" baseline="0" dirty="0" smtClean="0">
                        <a:ln>
                          <a:noFill/>
                        </a:ln>
                        <a:solidFill>
                          <a:schemeClr val="tx1"/>
                        </a:solidFill>
                        <a:effectLst/>
                        <a:latin typeface="+mn-lt"/>
                      </a:endParaRPr>
                    </a:p>
                  </a:txBody>
                  <a:tcPr marL="91433" marR="91433" marT="45718" marB="45718" anchor="ctr" horzOverflow="overflow">
                    <a:lnR w="57150" cap="flat" cmpd="sng" algn="ctr">
                      <a:solidFill>
                        <a:schemeClr val="bg1"/>
                      </a:solidFill>
                      <a:prstDash val="solid"/>
                      <a:round/>
                      <a:headEnd type="none" w="med" len="med"/>
                      <a:tailEnd type="none" w="med" len="med"/>
                    </a:lnR>
                  </a:tcPr>
                </a:tc>
                <a:tc gridSpan="4">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u="none" strike="noStrike" kern="1200" cap="none" normalizeH="0" baseline="0" dirty="0" smtClean="0">
                          <a:ln>
                            <a:noFill/>
                          </a:ln>
                          <a:solidFill>
                            <a:schemeClr val="dk1"/>
                          </a:solidFill>
                          <a:effectLst/>
                          <a:latin typeface="+mn-lt"/>
                          <a:ea typeface="+mn-ea"/>
                          <a:cs typeface="+mn-cs"/>
                        </a:rPr>
                        <a:t>Lobe + 6 mm</a:t>
                      </a:r>
                    </a:p>
                  </a:txBody>
                  <a:tcPr marL="91433" marR="91433" marT="45718" marB="45718" anchor="ctr" horzOverflow="overflow">
                    <a:lnL w="57150" cap="flat" cmpd="sng" algn="ctr">
                      <a:solidFill>
                        <a:schemeClr val="bg1"/>
                      </a:solidFill>
                      <a:prstDash val="solid"/>
                      <a:round/>
                      <a:headEnd type="none" w="med" len="med"/>
                      <a:tailEnd type="none" w="med" len="med"/>
                    </a:ln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gridSpan="4">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u="none" strike="noStrike" kern="1200" cap="none" normalizeH="0" baseline="0" dirty="0" smtClean="0">
                          <a:ln>
                            <a:noFill/>
                          </a:ln>
                          <a:solidFill>
                            <a:schemeClr val="dk1"/>
                          </a:solidFill>
                          <a:effectLst/>
                          <a:latin typeface="+mn-lt"/>
                          <a:ea typeface="+mn-ea"/>
                          <a:cs typeface="+mn-cs"/>
                        </a:rPr>
                        <a:t>Lobe + 7 mm</a:t>
                      </a:r>
                    </a:p>
                  </a:txBody>
                  <a:tcPr marL="91433" marR="91433" marT="45718" marB="45718" anchor="ctr" horzOverflow="overflow">
                    <a:lnR w="57150" cap="flat" cmpd="sng" algn="ctr">
                      <a:solidFill>
                        <a:schemeClr val="bg1"/>
                      </a:solidFill>
                      <a:prstDash val="solid"/>
                      <a:round/>
                      <a:headEnd type="none" w="med" len="med"/>
                      <a:tailEnd type="none" w="med" len="med"/>
                    </a:lnR>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gridSpan="4">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mn-lt"/>
                        </a:rPr>
                        <a:t>Lobe + 4 mm</a:t>
                      </a:r>
                    </a:p>
                  </a:txBody>
                  <a:tcPr marL="91433" marR="91433" marT="45718" marB="45718" anchor="ctr" horzOverflow="overflow">
                    <a:lnL w="57150" cap="flat" cmpd="sng" algn="ctr">
                      <a:solidFill>
                        <a:schemeClr val="bg1"/>
                      </a:solidFill>
                      <a:prstDash val="solid"/>
                      <a:round/>
                      <a:headEnd type="none" w="med" len="med"/>
                      <a:tailEnd type="none" w="med" len="med"/>
                    </a:lnL>
                  </a:tcPr>
                </a:tc>
                <a:tc hMerge="1">
                  <a:txBody>
                    <a:bodyPr/>
                    <a:lstStyle/>
                    <a:p>
                      <a:endParaRPr lang="en-US"/>
                    </a:p>
                  </a:txBody>
                  <a:tcPr/>
                </a:tc>
                <a:tc hMerge="1">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25" marB="45725" horzOverflow="overflow"/>
                </a:tc>
                <a:tc hMerge="1">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25" marB="45725" horzOverflow="overflow"/>
                </a:tc>
                <a:tc gridSpan="5">
                  <a:txBody>
                    <a:bodyPr/>
                    <a:lstStyle/>
                    <a:p>
                      <a:pPr algn="ctr"/>
                      <a:r>
                        <a:rPr lang="en-US" sz="1400" dirty="0" smtClean="0">
                          <a:latin typeface="+mn-lt"/>
                        </a:rPr>
                        <a:t>Lobe + 6 mm</a:t>
                      </a:r>
                      <a:endParaRPr lang="en-US" sz="1400" dirty="0">
                        <a:latin typeface="+mn-lt"/>
                      </a:endParaRPr>
                    </a:p>
                  </a:txBody>
                  <a:tcPr marL="91433" marR="91433" marT="45718" marB="45718" anchor="ctr" horzOverflow="overflow"/>
                </a:tc>
                <a:tc hMerge="1">
                  <a:txBody>
                    <a:bodyPr/>
                    <a:lstStyle/>
                    <a:p>
                      <a:pPr algn="ctr"/>
                      <a:endParaRPr lang="en-US" sz="1400" dirty="0">
                        <a:latin typeface="+mn-lt"/>
                      </a:endParaRPr>
                    </a:p>
                  </a:txBody>
                  <a:tcPr marL="91433" marR="91433" marT="45718" marB="45718" anchor="ctr" horzOverflow="overflow"/>
                </a:tc>
                <a:tc hMerge="1">
                  <a:txBody>
                    <a:bodyPr/>
                    <a:lstStyle/>
                    <a:p>
                      <a:endParaRPr lang="en-US"/>
                    </a:p>
                  </a:txBody>
                  <a:tcPr/>
                </a:tc>
                <a:tc hMerge="1">
                  <a:txBody>
                    <a:bodyPr/>
                    <a:lstStyle/>
                    <a:p>
                      <a:endParaRPr lang="en-US" dirty="0"/>
                    </a:p>
                  </a:txBody>
                  <a:tcPr marT="45725" marB="45725" horzOverflow="overflow"/>
                </a:tc>
                <a:tc hMerge="1">
                  <a:txBody>
                    <a:bodyPr/>
                    <a:lstStyle/>
                    <a:p>
                      <a:endParaRPr lang="en-US" dirty="0"/>
                    </a:p>
                  </a:txBody>
                  <a:tcPr marT="45725" marB="45725" horzOverflow="overflow"/>
                </a:tc>
              </a:tr>
              <a:tr h="417871">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b="1" u="none" strike="noStrike" cap="none" normalizeH="0" baseline="0" dirty="0" smtClean="0">
                          <a:ln>
                            <a:noFill/>
                          </a:ln>
                          <a:effectLst/>
                        </a:rPr>
                        <a:t>Lobe Length</a:t>
                      </a:r>
                      <a:endParaRPr kumimoji="0" lang="en-US" sz="1400" b="1" i="0" u="none" strike="noStrike" cap="none" normalizeH="0" baseline="0" dirty="0" smtClean="0">
                        <a:ln>
                          <a:noFill/>
                        </a:ln>
                        <a:solidFill>
                          <a:schemeClr val="tx1"/>
                        </a:solidFill>
                        <a:effectLst/>
                        <a:latin typeface="+mn-lt"/>
                      </a:endParaRPr>
                    </a:p>
                  </a:txBody>
                  <a:tcPr marL="91433" marR="91433" marT="45718" marB="45718" anchor="ctr" horzOverflow="overflow">
                    <a:lnR w="57150" cap="flat" cmpd="sng" algn="ctr">
                      <a:solidFill>
                        <a:schemeClr val="bg1"/>
                      </a:solidFill>
                      <a:prstDash val="solid"/>
                      <a:round/>
                      <a:headEnd type="none" w="med" len="med"/>
                      <a:tailEnd type="none" w="med" len="med"/>
                    </a:lnR>
                  </a:tcPr>
                </a:tc>
                <a:tc gridSpan="4">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u="none" strike="noStrike" kern="1200" cap="none" normalizeH="0" baseline="0" dirty="0" smtClean="0">
                          <a:ln>
                            <a:noFill/>
                          </a:ln>
                          <a:solidFill>
                            <a:schemeClr val="dk1"/>
                          </a:solidFill>
                          <a:effectLst/>
                          <a:latin typeface="+mn-lt"/>
                          <a:ea typeface="+mn-ea"/>
                          <a:cs typeface="+mn-cs"/>
                        </a:rPr>
                        <a:t>7.5 mm</a:t>
                      </a:r>
                    </a:p>
                  </a:txBody>
                  <a:tcPr marL="91433" marR="91433" marT="45718" marB="45718" anchor="ctr" horzOverflow="overflow">
                    <a:lnL w="57150" cap="flat" cmpd="sng" algn="ctr">
                      <a:solidFill>
                        <a:schemeClr val="bg1"/>
                      </a:solidFill>
                      <a:prstDash val="solid"/>
                      <a:round/>
                      <a:headEnd type="none" w="med" len="med"/>
                      <a:tailEnd type="none" w="med" len="med"/>
                    </a:ln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4D1"/>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4D1"/>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4D1"/>
                    </a:solidFill>
                  </a:tcPr>
                </a:tc>
                <a:tc gridSpan="4">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u="none" strike="noStrike" kern="1200" cap="none" normalizeH="0" baseline="0" dirty="0" smtClean="0">
                          <a:ln>
                            <a:noFill/>
                          </a:ln>
                          <a:solidFill>
                            <a:schemeClr val="dk1"/>
                          </a:solidFill>
                          <a:effectLst/>
                          <a:latin typeface="+mn-lt"/>
                          <a:ea typeface="+mn-ea"/>
                          <a:cs typeface="+mn-cs"/>
                        </a:rPr>
                        <a:t>10 mm</a:t>
                      </a:r>
                    </a:p>
                  </a:txBody>
                  <a:tcPr marL="91433" marR="91433" marT="45718" marB="45718" anchor="ctr" horzOverflow="overflow">
                    <a:lnR w="571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lnTlToBr>
                      <a:noFill/>
                    </a:lnTlToBr>
                    <a:lnBlToTr>
                      <a:noFill/>
                    </a:lnBlToTr>
                    <a:solidFill>
                      <a:srgbClr val="CBD4D1"/>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4D1"/>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4D1"/>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4D1"/>
                    </a:solidFill>
                  </a:tcPr>
                </a:tc>
                <a:tc gridSpan="9">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mn-lt"/>
                        </a:rPr>
                        <a:t>6.5 mm</a:t>
                      </a:r>
                    </a:p>
                  </a:txBody>
                  <a:tcPr marL="91433" marR="91433" marT="45718" marB="45718" anchor="ctr" horzOverflow="overflow">
                    <a:lnL w="5715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lnTlToBr>
                      <a:noFill/>
                    </a:lnTlToBr>
                    <a:lnBlToTr>
                      <a:noFill/>
                    </a:lnBlToTr>
                    <a:solidFill>
                      <a:srgbClr val="CBD4D1"/>
                    </a:solidFill>
                  </a:tcPr>
                </a:tc>
                <a:tc hMerge="1">
                  <a:txBody>
                    <a:bodyPr/>
                    <a:lstStyle/>
                    <a:p>
                      <a:endParaRPr lang="en-US"/>
                    </a:p>
                  </a:txBody>
                  <a:tcPr>
                    <a:lnB w="12700" cap="flat" cmpd="sng" algn="ctr">
                      <a:solidFill>
                        <a:schemeClr val="bg1"/>
                      </a:solidFill>
                      <a:prstDash val="solid"/>
                      <a:round/>
                      <a:headEnd type="none" w="med" len="med"/>
                      <a:tailEnd type="none" w="med" len="med"/>
                    </a:lnB>
                    <a:lnTlToBr>
                      <a:noFill/>
                    </a:lnTlToBr>
                    <a:lnBlToTr>
                      <a:noFill/>
                    </a:lnBlToTr>
                    <a:solidFill>
                      <a:srgbClr val="CBD4D1"/>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marT="45725" marB="45725" horzOverflow="overflow">
                    <a:lnB w="12700" cap="flat" cmpd="sng" algn="ctr">
                      <a:solidFill>
                        <a:schemeClr val="bg1"/>
                      </a:solidFill>
                      <a:prstDash val="solid"/>
                      <a:round/>
                      <a:headEnd type="none" w="med" len="med"/>
                      <a:tailEnd type="none" w="med" len="med"/>
                    </a:lnB>
                    <a:lnTlToBr>
                      <a:noFill/>
                    </a:lnTlToBr>
                    <a:lnBlToTr>
                      <a:noFill/>
                    </a:lnBlToTr>
                    <a:solidFill>
                      <a:srgbClr val="CBD4D1"/>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marT="45725" marB="45725" horzOverflow="overflow">
                    <a:lnB w="12700" cap="flat" cmpd="sng" algn="ctr">
                      <a:solidFill>
                        <a:schemeClr val="bg1"/>
                      </a:solidFill>
                      <a:prstDash val="solid"/>
                      <a:round/>
                      <a:headEnd type="none" w="med" len="med"/>
                      <a:tailEnd type="none" w="med" len="med"/>
                    </a:lnB>
                    <a:lnTlToBr>
                      <a:noFill/>
                    </a:lnTlToBr>
                    <a:lnBlToTr>
                      <a:noFill/>
                    </a:lnBlToTr>
                    <a:solidFill>
                      <a:srgbClr val="CBD4D1"/>
                    </a:solidFill>
                  </a:tcPr>
                </a:tc>
                <a:tc hMerge="1">
                  <a:txBody>
                    <a:bodyPr/>
                    <a:lstStyle/>
                    <a:p>
                      <a:endParaRPr lang="en-US"/>
                    </a:p>
                  </a:txBody>
                  <a:tcPr/>
                </a:tc>
                <a:tc hMerge="1">
                  <a:txBody>
                    <a:bodyPr/>
                    <a:lstStyle/>
                    <a:p>
                      <a:pPr algn="ctr"/>
                      <a:endParaRPr lang="en-US" sz="1600"/>
                    </a:p>
                  </a:txBody>
                  <a:tcPr marT="45725" marB="45725" horzOverflow="overflow">
                    <a:lnB w="12700" cap="flat" cmpd="sng" algn="ctr">
                      <a:solidFill>
                        <a:schemeClr val="bg1"/>
                      </a:solidFill>
                      <a:prstDash val="solid"/>
                      <a:round/>
                      <a:headEnd type="none" w="med" len="med"/>
                      <a:tailEnd type="none" w="med" len="med"/>
                    </a:lnB>
                    <a:lnTlToBr>
                      <a:noFill/>
                    </a:lnTlToBr>
                    <a:lnBlToTr>
                      <a:noFill/>
                    </a:lnBlToTr>
                    <a:solidFill>
                      <a:srgbClr val="CBD4D1"/>
                    </a:solidFill>
                  </a:tcPr>
                </a:tc>
                <a:tc hMerge="1">
                  <a:txBody>
                    <a:bodyPr/>
                    <a:lstStyle/>
                    <a:p>
                      <a:endParaRPr lang="en-US"/>
                    </a:p>
                  </a:txBody>
                  <a:tcPr/>
                </a:tc>
                <a:tc hMerge="1">
                  <a:txBody>
                    <a:bodyPr/>
                    <a:lstStyle/>
                    <a:p>
                      <a:pPr algn="ctr"/>
                      <a:endParaRPr lang="en-US" sz="1600"/>
                    </a:p>
                  </a:txBody>
                  <a:tcPr marT="45725" marB="45725" horzOverflow="overflow">
                    <a:lnB w="12700" cap="flat" cmpd="sng" algn="ctr">
                      <a:solidFill>
                        <a:schemeClr val="bg1"/>
                      </a:solidFill>
                      <a:prstDash val="solid"/>
                      <a:round/>
                      <a:headEnd type="none" w="med" len="med"/>
                      <a:tailEnd type="none" w="med" len="med"/>
                    </a:lnB>
                    <a:lnTlToBr>
                      <a:noFill/>
                    </a:lnTlToBr>
                    <a:lnBlToTr>
                      <a:noFill/>
                    </a:lnBlToTr>
                    <a:solidFill>
                      <a:srgbClr val="CBD4D1"/>
                    </a:solidFill>
                  </a:tcPr>
                </a:tc>
                <a:tc hMerge="1">
                  <a:txBody>
                    <a:bodyPr/>
                    <a:lstStyle/>
                    <a:p>
                      <a:pPr algn="ctr"/>
                      <a:endParaRPr lang="en-US" sz="1600" dirty="0"/>
                    </a:p>
                  </a:txBody>
                  <a:tcPr marT="45725" marB="45725" horzOverflow="overflow">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lnTlToBr>
                      <a:noFill/>
                    </a:lnTlToBr>
                    <a:lnBlToTr>
                      <a:noFill/>
                    </a:lnBlToTr>
                    <a:solidFill>
                      <a:srgbClr val="CBD4D1"/>
                    </a:solidFill>
                  </a:tcPr>
                </a:tc>
              </a:tr>
              <a:tr h="417871">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b="1" u="none" strike="noStrike" cap="none" normalizeH="0" baseline="0" dirty="0" smtClean="0">
                          <a:ln>
                            <a:noFill/>
                          </a:ln>
                          <a:effectLst/>
                        </a:rPr>
                        <a:t>Waist Length </a:t>
                      </a:r>
                      <a:endParaRPr kumimoji="0" lang="en-US" sz="1400" b="1" i="0" u="none" strike="noStrike" cap="none" normalizeH="0" baseline="0" dirty="0" smtClean="0">
                        <a:ln>
                          <a:noFill/>
                        </a:ln>
                        <a:solidFill>
                          <a:schemeClr val="tx1"/>
                        </a:solidFill>
                        <a:effectLst/>
                        <a:latin typeface="+mn-lt"/>
                      </a:endParaRPr>
                    </a:p>
                  </a:txBody>
                  <a:tcPr marL="91433" marR="91433" marT="45718" marB="45718" anchor="ctr" horzOverflow="overflow">
                    <a:lnR w="57150" cap="flat" cmpd="sng" algn="ctr">
                      <a:solidFill>
                        <a:schemeClr val="bg1"/>
                      </a:solidFill>
                      <a:prstDash val="solid"/>
                      <a:round/>
                      <a:headEnd type="none" w="med" len="med"/>
                      <a:tailEnd type="none" w="med" len="med"/>
                    </a:lnR>
                  </a:tcPr>
                </a:tc>
                <a:tc gridSpan="4">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u="none" strike="noStrike" kern="1200" cap="none" normalizeH="0" baseline="0" dirty="0" smtClean="0">
                          <a:ln>
                            <a:noFill/>
                          </a:ln>
                          <a:solidFill>
                            <a:schemeClr val="dk1"/>
                          </a:solidFill>
                          <a:effectLst/>
                          <a:latin typeface="+mn-lt"/>
                          <a:ea typeface="+mn-ea"/>
                          <a:cs typeface="+mn-cs"/>
                        </a:rPr>
                        <a:t>5.5 mm</a:t>
                      </a:r>
                    </a:p>
                  </a:txBody>
                  <a:tcPr marL="91433" marR="91433" marT="45718" marB="45718" anchor="ctr" horzOverflow="overflow">
                    <a:lnL w="57150" cap="flat" cmpd="sng" algn="ctr">
                      <a:solidFill>
                        <a:schemeClr val="bg1"/>
                      </a:solidFill>
                      <a:prstDash val="solid"/>
                      <a:round/>
                      <a:headEnd type="none" w="med" len="med"/>
                      <a:tailEnd type="none" w="med" len="med"/>
                    </a:ln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gridSpan="4">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u="none" strike="noStrike" kern="1200" cap="none" normalizeH="0" baseline="0" dirty="0" smtClean="0">
                          <a:ln>
                            <a:noFill/>
                          </a:ln>
                          <a:solidFill>
                            <a:schemeClr val="dk1"/>
                          </a:solidFill>
                          <a:effectLst/>
                          <a:latin typeface="+mn-lt"/>
                          <a:ea typeface="+mn-ea"/>
                          <a:cs typeface="+mn-cs"/>
                        </a:rPr>
                        <a:t>8 mm</a:t>
                      </a:r>
                    </a:p>
                  </a:txBody>
                  <a:tcPr marL="91433" marR="91433" marT="45718" marB="45718" anchor="ctr" horzOverflow="overflow">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gridSpan="9">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mn-lt"/>
                        </a:rPr>
                        <a:t>4 mm</a:t>
                      </a:r>
                    </a:p>
                  </a:txBody>
                  <a:tcPr marL="91433" marR="91433" marT="45718" marB="45718" anchor="ctr" horzOverflow="overflow">
                    <a:lnL w="571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hMerge="1">
                  <a:txBody>
                    <a:bodyPr/>
                    <a:lstStyle/>
                    <a:p>
                      <a:endParaRPr lang="en-US"/>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T="45725" marB="45725"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T="45725" marB="45725"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hMerge="1">
                  <a:txBody>
                    <a:bodyPr/>
                    <a:lstStyle/>
                    <a:p>
                      <a:endParaRPr lang="en-US"/>
                    </a:p>
                  </a:txBody>
                  <a:tcPr/>
                </a:tc>
                <a:tc hMerge="1">
                  <a:txBody>
                    <a:bodyPr/>
                    <a:lstStyle/>
                    <a:p>
                      <a:pPr algn="ctr"/>
                      <a:endParaRPr lang="en-US" sz="1400" dirty="0">
                        <a:latin typeface="+mn-lt"/>
                      </a:endParaRPr>
                    </a:p>
                  </a:txBody>
                  <a:tcPr marT="45725" marB="45725"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hMerge="1">
                  <a:txBody>
                    <a:bodyPr/>
                    <a:lstStyle/>
                    <a:p>
                      <a:endParaRPr lang="en-US"/>
                    </a:p>
                  </a:txBody>
                  <a:tcPr/>
                </a:tc>
                <a:tc hMerge="1">
                  <a:txBody>
                    <a:bodyPr/>
                    <a:lstStyle/>
                    <a:p>
                      <a:pPr algn="ctr"/>
                      <a:endParaRPr lang="en-US" sz="1400" dirty="0">
                        <a:latin typeface="+mn-lt"/>
                      </a:endParaRPr>
                    </a:p>
                  </a:txBody>
                  <a:tcPr marT="45725" marB="45725"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c hMerge="1">
                  <a:txBody>
                    <a:bodyPr/>
                    <a:lstStyle/>
                    <a:p>
                      <a:pPr algn="ctr"/>
                      <a:endParaRPr lang="en-US" sz="1400" dirty="0">
                        <a:latin typeface="+mn-lt"/>
                      </a:endParaRPr>
                    </a:p>
                  </a:txBody>
                  <a:tcPr marT="45725" marB="45725"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E9"/>
                    </a:solidFill>
                  </a:tcPr>
                </a:tc>
              </a:tr>
              <a:tr h="417871">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b="1" i="0" u="none" strike="noStrike" cap="none" normalizeH="0" baseline="0" dirty="0" smtClean="0">
                          <a:ln>
                            <a:noFill/>
                          </a:ln>
                          <a:solidFill>
                            <a:schemeClr val="tx1"/>
                          </a:solidFill>
                          <a:effectLst/>
                          <a:latin typeface="+mn-lt"/>
                        </a:rPr>
                        <a:t>Stabilizing Wires</a:t>
                      </a:r>
                    </a:p>
                  </a:txBody>
                  <a:tcPr marL="91433" marR="91433" marT="45718" marB="45718" anchor="ctr" horzOverflow="overflow">
                    <a:lnR w="57150" cap="flat" cmpd="sng" algn="ctr">
                      <a:solidFill>
                        <a:schemeClr val="bg1"/>
                      </a:solidFill>
                      <a:prstDash val="solid"/>
                      <a:round/>
                      <a:headEnd type="none" w="med" len="med"/>
                      <a:tailEnd type="none" w="med" len="med"/>
                    </a:lnR>
                  </a:tcPr>
                </a:tc>
                <a:tc gridSpan="2">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u="none" strike="noStrike" kern="1200" cap="none" normalizeH="0" baseline="0" dirty="0" smtClean="0">
                          <a:ln>
                            <a:noFill/>
                          </a:ln>
                          <a:solidFill>
                            <a:schemeClr val="dk1"/>
                          </a:solidFill>
                          <a:effectLst/>
                          <a:latin typeface="+mn-lt"/>
                          <a:ea typeface="+mn-ea"/>
                          <a:cs typeface="+mn-cs"/>
                        </a:rPr>
                        <a:t>6 pairs</a:t>
                      </a:r>
                      <a:endParaRPr kumimoji="0" lang="en-US" sz="1400" u="none" strike="noStrike" kern="1200" cap="none" normalizeH="0" baseline="0" dirty="0">
                        <a:ln>
                          <a:noFill/>
                        </a:ln>
                        <a:solidFill>
                          <a:schemeClr val="dk1"/>
                        </a:solidFill>
                        <a:effectLst/>
                        <a:latin typeface="+mn-lt"/>
                        <a:ea typeface="+mn-ea"/>
                        <a:cs typeface="+mn-cs"/>
                      </a:endParaRPr>
                    </a:p>
                  </a:txBody>
                  <a:tcPr marL="91433" marR="91433" marT="45718" marB="45718" anchor="ctr" horzOverflow="overflow">
                    <a:lnL w="57150" cap="flat" cmpd="sng" algn="ctr">
                      <a:solidFill>
                        <a:schemeClr val="bg1"/>
                      </a:solidFill>
                      <a:prstDash val="solid"/>
                      <a:round/>
                      <a:headEnd type="none" w="med" len="med"/>
                      <a:tailEnd type="none" w="med" len="med"/>
                    </a:lnL>
                  </a:tcPr>
                </a:tc>
                <a:tc hMerge="1">
                  <a:txBody>
                    <a:bodyPr/>
                    <a:lstStyle/>
                    <a:p>
                      <a:endParaRPr lang="en-US" dirty="0"/>
                    </a:p>
                  </a:txBody>
                  <a:tcPr marL="91433" marR="91433" marT="45718" marB="45718" anchor="ctr" horzOverflow="overflow"/>
                </a:tc>
                <a:tc gridSpan="3">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u="none" strike="noStrike" kern="1200" cap="none" normalizeH="0" baseline="0" dirty="0" smtClean="0">
                          <a:ln>
                            <a:noFill/>
                          </a:ln>
                          <a:solidFill>
                            <a:schemeClr val="dk1"/>
                          </a:solidFill>
                          <a:effectLst/>
                          <a:latin typeface="+mn-lt"/>
                          <a:ea typeface="+mn-ea"/>
                          <a:cs typeface="+mn-cs"/>
                        </a:rPr>
                        <a:t>8 pairs</a:t>
                      </a:r>
                      <a:endParaRPr kumimoji="0" lang="en-US" sz="1400" u="none" strike="noStrike" kern="1200" cap="none" normalizeH="0" baseline="0" dirty="0">
                        <a:ln>
                          <a:noFill/>
                        </a:ln>
                        <a:solidFill>
                          <a:schemeClr val="dk1"/>
                        </a:solidFill>
                        <a:effectLst/>
                        <a:latin typeface="+mn-lt"/>
                        <a:ea typeface="+mn-ea"/>
                        <a:cs typeface="+mn-cs"/>
                      </a:endParaRPr>
                    </a:p>
                  </a:txBody>
                  <a:tcPr marL="91433" marR="91433" marT="45718" marB="45718" anchor="ctr" horzOverflow="overflow"/>
                </a:tc>
                <a:tc hMerge="1">
                  <a:txBody>
                    <a:bodyPr/>
                    <a:lstStyle/>
                    <a:p>
                      <a:endParaRPr lang="en-US" dirty="0"/>
                    </a:p>
                  </a:txBody>
                  <a:tcPr marL="91433" marR="91433" marT="45718" marB="45718" anchor="ctr" horzOverflow="overflow"/>
                </a:tc>
                <a:tc hMerge="1">
                  <a:txBody>
                    <a:bodyPr/>
                    <a:lstStyle/>
                    <a:p>
                      <a:endParaRPr lang="en-US" dirty="0"/>
                    </a:p>
                  </a:txBody>
                  <a:tcPr marL="91433" marR="91433" marT="45718" marB="45718" anchor="ctr" horzOverflow="overflow">
                    <a:lnT w="12700" cap="flat" cmpd="sng" algn="ctr">
                      <a:solidFill>
                        <a:schemeClr val="bg1"/>
                      </a:solidFill>
                      <a:prstDash val="solid"/>
                      <a:round/>
                      <a:headEnd type="none" w="med" len="med"/>
                      <a:tailEnd type="none" w="med" len="med"/>
                    </a:lnT>
                  </a:tcPr>
                </a:tc>
                <a:tc gridSpan="3">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u="none" strike="noStrike" kern="1200" cap="none" normalizeH="0" baseline="0" dirty="0" smtClean="0">
                          <a:ln>
                            <a:noFill/>
                          </a:ln>
                          <a:solidFill>
                            <a:schemeClr val="dk1"/>
                          </a:solidFill>
                          <a:effectLst/>
                          <a:latin typeface="+mn-lt"/>
                          <a:ea typeface="+mn-ea"/>
                          <a:cs typeface="+mn-cs"/>
                        </a:rPr>
                        <a:t>10 pairs</a:t>
                      </a:r>
                      <a:endParaRPr kumimoji="0" lang="en-US" sz="1400" u="none" strike="noStrike" kern="1200" cap="none" normalizeH="0" baseline="0" dirty="0">
                        <a:ln>
                          <a:noFill/>
                        </a:ln>
                        <a:solidFill>
                          <a:schemeClr val="dk1"/>
                        </a:solidFill>
                        <a:effectLst/>
                        <a:latin typeface="+mn-lt"/>
                        <a:ea typeface="+mn-ea"/>
                        <a:cs typeface="+mn-cs"/>
                      </a:endParaRPr>
                    </a:p>
                  </a:txBody>
                  <a:tcPr marL="91433" marR="91433" marT="45718" marB="45718" anchor="ctr" horzOverflow="overflow">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hMerge="1">
                  <a:txBody>
                    <a:bodyPr/>
                    <a:lstStyle/>
                    <a:p>
                      <a:endParaRPr lang="en-US" dirty="0"/>
                    </a:p>
                  </a:txBody>
                  <a:tcPr marL="91433" marR="91433" marT="45718" marB="45718" anchor="ctr" horzOverflow="overflow">
                    <a:lnT w="12700" cap="flat" cmpd="sng" algn="ctr">
                      <a:solidFill>
                        <a:schemeClr val="bg1"/>
                      </a:solidFill>
                      <a:prstDash val="solid"/>
                      <a:round/>
                      <a:headEnd type="none" w="med" len="med"/>
                      <a:tailEnd type="none" w="med" len="med"/>
                    </a:lnT>
                  </a:tcPr>
                </a:tc>
                <a:tc hMerge="1">
                  <a:txBody>
                    <a:bodyPr/>
                    <a:lstStyle/>
                    <a:p>
                      <a:endParaRPr lang="en-US" dirty="0"/>
                    </a:p>
                  </a:txBody>
                  <a:tcPr marL="91433" marR="91433" marT="45718" marB="45718" anchor="ctr" horzOverflow="overflow">
                    <a:lnT w="12700" cap="flat" cmpd="sng" algn="ctr">
                      <a:solidFill>
                        <a:schemeClr val="bg1"/>
                      </a:solidFill>
                      <a:prstDash val="solid"/>
                      <a:round/>
                      <a:headEnd type="none" w="med" len="med"/>
                      <a:tailEnd type="none" w="med" len="med"/>
                    </a:lnT>
                  </a:tcPr>
                </a:tc>
                <a:tc gridSpan="9">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b="0" i="0" u="none" strike="noStrike" cap="none" normalizeH="0" baseline="0" dirty="0" smtClean="0">
                          <a:ln>
                            <a:noFill/>
                          </a:ln>
                          <a:solidFill>
                            <a:schemeClr val="tx1"/>
                          </a:solidFill>
                          <a:effectLst/>
                          <a:latin typeface="+mn-lt"/>
                        </a:rPr>
                        <a:t>6 pairs</a:t>
                      </a:r>
                    </a:p>
                  </a:txBody>
                  <a:tcPr marL="91433" marR="91433" marT="45718" marB="45718" anchor="ctr" horzOverflow="overflow">
                    <a:lnL w="571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en-US" dirty="0"/>
                    </a:p>
                  </a:txBody>
                  <a:tcPr marL="91433" marR="91433" marT="45718" marB="45718" anchor="ctr" horzOverflow="overflow">
                    <a:lnT w="12700" cap="flat" cmpd="sng" algn="ctr">
                      <a:solidFill>
                        <a:schemeClr val="bg1"/>
                      </a:solidFill>
                      <a:prstDash val="solid"/>
                      <a:round/>
                      <a:headEnd type="none" w="med" len="med"/>
                      <a:tailEnd type="none" w="med" len="med"/>
                    </a:lnT>
                  </a:tcPr>
                </a:tc>
                <a:tc hMerge="1">
                  <a:txBody>
                    <a:bodyPr/>
                    <a:lstStyle/>
                    <a:p>
                      <a:endParaRPr lang="en-US"/>
                    </a:p>
                  </a:txBody>
                  <a:tcPr>
                    <a:lnT w="12700" cap="flat" cmpd="sng" algn="ctr">
                      <a:solidFill>
                        <a:schemeClr val="bg1"/>
                      </a:solidFill>
                      <a:prstDash val="solid"/>
                      <a:round/>
                      <a:headEnd type="none" w="med" len="med"/>
                      <a:tailEnd type="none" w="med" len="med"/>
                    </a:lnT>
                  </a:tcPr>
                </a:tc>
                <a:tc hMerge="1">
                  <a:txBody>
                    <a:bodyPr/>
                    <a:lstStyle/>
                    <a:p>
                      <a:endParaRPr lang="en-US"/>
                    </a:p>
                  </a:txBody>
                  <a:tcPr>
                    <a:lnT w="12700"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L="91433" marR="91433" marT="45718" marB="45718" anchor="ctr" horzOverflow="overflow">
                    <a:lnT w="12700"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endParaRPr lang="en-US"/>
                    </a:p>
                  </a:txBody>
                  <a:tcPr>
                    <a:lnT w="12700" cap="flat" cmpd="sng" algn="ctr">
                      <a:solidFill>
                        <a:schemeClr val="bg1"/>
                      </a:solidFill>
                      <a:prstDash val="solid"/>
                      <a:round/>
                      <a:headEnd type="none" w="med" len="med"/>
                      <a:tailEnd type="none" w="med" len="med"/>
                    </a:lnT>
                  </a:tcPr>
                </a:tc>
                <a:tc hMerge="1">
                  <a:txBody>
                    <a:bodyPr/>
                    <a:lstStyle/>
                    <a:p>
                      <a:endParaRPr lang="en-US"/>
                    </a:p>
                  </a:txBody>
                  <a:tcPr>
                    <a:lnT w="12700" cap="flat" cmpd="sng" algn="ctr">
                      <a:solidFill>
                        <a:schemeClr val="bg1"/>
                      </a:solidFill>
                      <a:prstDash val="solid"/>
                      <a:round/>
                      <a:headEnd type="none" w="med" len="med"/>
                      <a:tailEnd type="none" w="med" len="med"/>
                    </a:lnT>
                  </a:tcPr>
                </a:tc>
              </a:tr>
              <a:tr h="417871">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sz="1400" b="1" u="none" strike="noStrike" cap="none" normalizeH="0" baseline="0" dirty="0" smtClean="0">
                          <a:ln>
                            <a:noFill/>
                          </a:ln>
                          <a:effectLst/>
                        </a:rPr>
                        <a:t>Sheath Diameter</a:t>
                      </a:r>
                      <a:endParaRPr kumimoji="0" lang="en-US" sz="1400" b="1" i="0" u="none" strike="noStrike" cap="none" normalizeH="0" baseline="0" dirty="0" smtClean="0">
                        <a:ln>
                          <a:noFill/>
                        </a:ln>
                        <a:solidFill>
                          <a:schemeClr val="tx1"/>
                        </a:solidFill>
                        <a:effectLst/>
                        <a:latin typeface="+mn-lt"/>
                      </a:endParaRPr>
                    </a:p>
                  </a:txBody>
                  <a:tcPr marL="91433" marR="91433" marT="45718" marB="45718" anchor="ctr" horzOverflow="overflow">
                    <a:lnR w="57150" cap="flat" cmpd="sng" algn="ctr">
                      <a:solidFill>
                        <a:schemeClr val="bg1"/>
                      </a:solidFill>
                      <a:prstDash val="solid"/>
                      <a:round/>
                      <a:headEnd type="none" w="med" len="med"/>
                      <a:tailEnd type="none" w="med" len="med"/>
                    </a:lnR>
                  </a:tcPr>
                </a:tc>
                <a:tc gridSpan="5">
                  <a:txBody>
                    <a:bodyPr/>
                    <a:lstStyle/>
                    <a:p>
                      <a:pPr marL="46355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sz="1300" u="none" strike="noStrike" kern="1200" cap="none" normalizeH="0" baseline="0" dirty="0" smtClean="0">
                          <a:ln>
                            <a:noFill/>
                          </a:ln>
                          <a:solidFill>
                            <a:schemeClr val="dk1"/>
                          </a:solidFill>
                          <a:effectLst/>
                          <a:latin typeface="+mn-lt"/>
                          <a:ea typeface="+mn-ea"/>
                          <a:cs typeface="+mn-cs"/>
                        </a:rPr>
                        <a:t>12F</a:t>
                      </a:r>
                    </a:p>
                    <a:p>
                      <a:pPr marL="46355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300" u="none" strike="noStrike" kern="1200" cap="none" normalizeH="0" baseline="0" dirty="0" smtClean="0">
                          <a:ln>
                            <a:noFill/>
                          </a:ln>
                          <a:solidFill>
                            <a:schemeClr val="dk1"/>
                          </a:solidFill>
                          <a:effectLst/>
                          <a:latin typeface="+mn-lt"/>
                          <a:ea typeface="+mn-ea"/>
                          <a:cs typeface="+mn-cs"/>
                        </a:rPr>
                        <a:t>14F (with Adaptor)</a:t>
                      </a:r>
                    </a:p>
                  </a:txBody>
                  <a:tcPr marL="91433" marR="91433" marT="45718" marB="45718" anchor="ctr" horzOverflow="overflow">
                    <a:lnL w="57150" cap="flat" cmpd="sng" algn="ctr">
                      <a:solidFill>
                        <a:schemeClr val="bg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L="91433" marR="91433" marT="45718" marB="45718" horzOverflow="overflow"/>
                </a:tc>
                <a:tc gridSpan="3">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300" u="none" strike="noStrike" kern="1200" cap="none" normalizeH="0" baseline="0" dirty="0" smtClean="0">
                          <a:ln>
                            <a:noFill/>
                          </a:ln>
                          <a:solidFill>
                            <a:schemeClr val="dk1"/>
                          </a:solidFill>
                          <a:effectLst/>
                          <a:latin typeface="+mn-lt"/>
                          <a:ea typeface="+mn-ea"/>
                          <a:cs typeface="+mn-cs"/>
                        </a:rPr>
                        <a:t>14F</a:t>
                      </a:r>
                    </a:p>
                  </a:txBody>
                  <a:tcPr marL="91433" marR="91433" marT="45718" marB="45718" anchor="ctr" horzOverflow="overflow">
                    <a:lnR w="57150" cap="flat" cmpd="sng" algn="ctr">
                      <a:solidFill>
                        <a:schemeClr val="bg1"/>
                      </a:solidFill>
                      <a:prstDash val="solid"/>
                      <a:round/>
                      <a:headEnd type="none" w="med" len="med"/>
                      <a:tailEnd type="none" w="med" len="med"/>
                    </a:lnR>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300" u="none" strike="noStrike" kern="1200" cap="none" normalizeH="0" baseline="0" dirty="0" smtClean="0">
                        <a:ln>
                          <a:noFill/>
                        </a:ln>
                        <a:solidFill>
                          <a:schemeClr val="dk1"/>
                        </a:solidFill>
                        <a:effectLst/>
                        <a:latin typeface="+mn-lt"/>
                        <a:ea typeface="+mn-ea"/>
                        <a:cs typeface="+mn-cs"/>
                      </a:endParaRPr>
                    </a:p>
                  </a:txBody>
                  <a:tcPr marL="91433" marR="91433" marT="45718" marB="45718" anchor="ctr" horzOverflow="overflow"/>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L="91433" marR="91433" marT="45718" marB="45718"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300" b="0" i="0" u="none" strike="noStrike" cap="none" normalizeH="0" baseline="0" dirty="0" smtClean="0">
                          <a:ln>
                            <a:noFill/>
                          </a:ln>
                          <a:solidFill>
                            <a:schemeClr val="tx1"/>
                          </a:solidFill>
                          <a:effectLst/>
                          <a:latin typeface="+mn-lt"/>
                        </a:rPr>
                        <a:t>9F</a:t>
                      </a:r>
                    </a:p>
                  </a:txBody>
                  <a:tcPr marL="91433" marR="91433" marT="45718" marB="45718" anchor="ctr" horzOverflow="overflow">
                    <a:lnL w="57150" cap="flat" cmpd="sng" algn="ctr">
                      <a:solidFill>
                        <a:schemeClr val="bg1"/>
                      </a:solidFill>
                      <a:prstDash val="solid"/>
                      <a:round/>
                      <a:headEnd type="none" w="med" len="med"/>
                      <a:tailEnd type="none" w="med" len="med"/>
                    </a:lnL>
                  </a:tcPr>
                </a:tc>
                <a:tc gridSpan="4">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300" b="0" i="0" u="none" strike="noStrike" cap="none" normalizeH="0" baseline="0" dirty="0" smtClean="0">
                          <a:ln>
                            <a:noFill/>
                          </a:ln>
                          <a:solidFill>
                            <a:schemeClr val="tx1"/>
                          </a:solidFill>
                          <a:effectLst/>
                          <a:latin typeface="+mn-lt"/>
                        </a:rPr>
                        <a:t>10F</a:t>
                      </a:r>
                    </a:p>
                  </a:txBody>
                  <a:tcPr marL="91433" marR="91433" marT="45718" marB="45718" anchor="ctr" horzOverflow="overflow"/>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L="91433" marR="91433" marT="45718" marB="45718" horzOverflow="overflow"/>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L="91433" marR="91433" marT="45718" marB="45718" horzOverflow="overflow"/>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0" lang="en-US" sz="1300" b="0" i="0" u="none" strike="noStrike" cap="none" normalizeH="0" baseline="0" dirty="0" smtClean="0">
                          <a:ln>
                            <a:noFill/>
                          </a:ln>
                          <a:solidFill>
                            <a:schemeClr val="tx1"/>
                          </a:solidFill>
                          <a:effectLst/>
                          <a:latin typeface="+mn-lt"/>
                        </a:rPr>
                        <a:t>13F</a:t>
                      </a:r>
                    </a:p>
                  </a:txBody>
                  <a:tcPr marL="91433" marR="91433" marT="45718" marB="45718" anchor="ctr" horzOverflow="overflow"/>
                </a:tc>
                <a:tc hMerge="1">
                  <a:txBody>
                    <a:bodyPr/>
                    <a:lstStyle/>
                    <a:p>
                      <a:endParaRPr lang="en-US"/>
                    </a:p>
                  </a:txBody>
                  <a:tcPr/>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L="91433" marR="91433" marT="45718" marB="45718" horzOverflow="overflow"/>
                </a:tc>
                <a:tc hMerge="1">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400" b="0" i="0" u="none" strike="noStrike" cap="none" normalizeH="0" baseline="0" dirty="0" smtClean="0">
                        <a:ln>
                          <a:noFill/>
                        </a:ln>
                        <a:solidFill>
                          <a:schemeClr val="tx1"/>
                        </a:solidFill>
                        <a:effectLst/>
                        <a:latin typeface="+mn-lt"/>
                      </a:endParaRPr>
                    </a:p>
                  </a:txBody>
                  <a:tcPr marL="91433" marR="91433" marT="45718" marB="45718" horzOverflow="overflow"/>
                </a:tc>
              </a:tr>
            </a:tbl>
          </a:graphicData>
        </a:graphic>
      </p:graphicFrame>
      <p:pic>
        <p:nvPicPr>
          <p:cNvPr id="6"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078819" y="4652568"/>
            <a:ext cx="1595832" cy="1595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29400" y="4800600"/>
            <a:ext cx="1447800" cy="1447800"/>
          </a:xfrm>
          <a:prstGeom prst="rect">
            <a:avLst/>
          </a:prstGeom>
        </p:spPr>
      </p:pic>
      <p:sp>
        <p:nvSpPr>
          <p:cNvPr id="3" name="Slide Number Placeholder 2"/>
          <p:cNvSpPr>
            <a:spLocks noGrp="1"/>
          </p:cNvSpPr>
          <p:nvPr>
            <p:ph type="sldNum" sz="quarter" idx="10"/>
          </p:nvPr>
        </p:nvSpPr>
        <p:spPr/>
        <p:txBody>
          <a:bodyPr/>
          <a:lstStyle/>
          <a:p>
            <a:pPr>
              <a:defRPr/>
            </a:pPr>
            <a:fld id="{DD6CFD07-A5A1-4B4C-ABE3-60101EB2F779}" type="slidenum">
              <a:rPr lang="en-US" b="0" smtClean="0"/>
              <a:pPr>
                <a:defRPr/>
              </a:pPr>
              <a:t>8</a:t>
            </a:fld>
            <a:endParaRPr lang="en-US" b="0" dirty="0"/>
          </a:p>
        </p:txBody>
      </p:sp>
    </p:spTree>
    <p:extLst>
      <p:ext uri="{BB962C8B-B14F-4D97-AF65-F5344CB8AC3E}">
        <p14:creationId xmlns:p14="http://schemas.microsoft.com/office/powerpoint/2010/main" val="35760300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8928100" cy="5969000"/>
          </a:xfrm>
          <a:prstGeom prst="rect">
            <a:avLst/>
          </a:prstGeom>
        </p:spPr>
      </p:pic>
      <p:sp>
        <p:nvSpPr>
          <p:cNvPr id="5" name="TextBox 4"/>
          <p:cNvSpPr txBox="1"/>
          <p:nvPr/>
        </p:nvSpPr>
        <p:spPr>
          <a:xfrm>
            <a:off x="257237" y="6015343"/>
            <a:ext cx="4051496" cy="923330"/>
          </a:xfrm>
          <a:prstGeom prst="rect">
            <a:avLst/>
          </a:prstGeom>
          <a:noFill/>
        </p:spPr>
        <p:txBody>
          <a:bodyPr wrap="square" rtlCol="0">
            <a:spAutoFit/>
          </a:bodyPr>
          <a:lstStyle/>
          <a:p>
            <a:pPr marL="342900" indent="-342900">
              <a:buAutoNum type="alphaUcPeriod"/>
            </a:pPr>
            <a:r>
              <a:rPr lang="en-US" dirty="0" smtClean="0"/>
              <a:t>Ball position</a:t>
            </a:r>
          </a:p>
          <a:p>
            <a:pPr marL="342900" indent="-342900">
              <a:buAutoNum type="alphaUcPeriod"/>
            </a:pPr>
            <a:r>
              <a:rPr lang="en-US" dirty="0" err="1" smtClean="0"/>
              <a:t>Counterclokckwise</a:t>
            </a:r>
            <a:r>
              <a:rPr lang="en-US" dirty="0" smtClean="0"/>
              <a:t> rotation</a:t>
            </a:r>
          </a:p>
          <a:p>
            <a:pPr marL="342900" indent="-342900">
              <a:buAutoNum type="alphaUcPeriod"/>
            </a:pPr>
            <a:r>
              <a:rPr lang="en-US" dirty="0" smtClean="0"/>
              <a:t>Deployment of lobe</a:t>
            </a:r>
          </a:p>
        </p:txBody>
      </p:sp>
      <p:sp>
        <p:nvSpPr>
          <p:cNvPr id="6" name="TextBox 5"/>
          <p:cNvSpPr txBox="1"/>
          <p:nvPr/>
        </p:nvSpPr>
        <p:spPr>
          <a:xfrm>
            <a:off x="5369839" y="6015343"/>
            <a:ext cx="3119008" cy="923330"/>
          </a:xfrm>
          <a:prstGeom prst="rect">
            <a:avLst/>
          </a:prstGeom>
          <a:noFill/>
        </p:spPr>
        <p:txBody>
          <a:bodyPr wrap="square" rtlCol="0">
            <a:spAutoFit/>
          </a:bodyPr>
          <a:lstStyle/>
          <a:p>
            <a:r>
              <a:rPr lang="en-US" dirty="0" smtClean="0"/>
              <a:t>D. Deployment of disc</a:t>
            </a:r>
          </a:p>
          <a:p>
            <a:r>
              <a:rPr lang="en-US" dirty="0" smtClean="0"/>
              <a:t>E. Device stability evaluation</a:t>
            </a:r>
          </a:p>
          <a:p>
            <a:r>
              <a:rPr lang="en-US" dirty="0" smtClean="0"/>
              <a:t>F. Gentle tug test</a:t>
            </a:r>
            <a:endParaRPr lang="en-US" dirty="0"/>
          </a:p>
        </p:txBody>
      </p:sp>
    </p:spTree>
    <p:extLst>
      <p:ext uri="{BB962C8B-B14F-4D97-AF65-F5344CB8AC3E}">
        <p14:creationId xmlns:p14="http://schemas.microsoft.com/office/powerpoint/2010/main" val="37244811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4"/>
</p:tagLst>
</file>

<file path=ppt/tags/tag2.xml><?xml version="1.0" encoding="utf-8"?>
<p:tagLst xmlns:a="http://schemas.openxmlformats.org/drawingml/2006/main" xmlns:r="http://schemas.openxmlformats.org/officeDocument/2006/relationships" xmlns:p="http://schemas.openxmlformats.org/presentationml/2006/main">
  <p:tag name="TIMING" val="|3.8|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108</TotalTime>
  <Words>2030</Words>
  <Application>Microsoft Office PowerPoint</Application>
  <PresentationFormat>On-screen Show (4:3)</PresentationFormat>
  <Paragraphs>325</Paragraphs>
  <Slides>23</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ＭＳ Ｐゴシック</vt:lpstr>
      <vt:lpstr>Arial</vt:lpstr>
      <vt:lpstr>Calibri</vt:lpstr>
      <vt:lpstr>Calibri Light</vt:lpstr>
      <vt:lpstr>Helvetica</vt:lpstr>
      <vt:lpstr>Wingdings</vt:lpstr>
      <vt:lpstr>ヒラギノ角ゴ Pro W3</vt:lpstr>
      <vt:lpstr>Office Theme</vt:lpstr>
      <vt:lpstr>1_Office Theme</vt:lpstr>
      <vt:lpstr>LAA Closure with the Amulet Device</vt:lpstr>
      <vt:lpstr>PowerPoint Presentation</vt:lpstr>
      <vt:lpstr>Topics</vt:lpstr>
      <vt:lpstr>Amplatzer Cardiac Plug</vt:lpstr>
      <vt:lpstr>Amulet</vt:lpstr>
      <vt:lpstr>Recessed End Screw</vt:lpstr>
      <vt:lpstr>Stabilizing Wire Changes</vt:lpstr>
      <vt:lpstr>Device Specifications</vt:lpstr>
      <vt:lpstr>PowerPoint Presentation</vt:lpstr>
      <vt:lpstr>PowerPoint Presentation</vt:lpstr>
      <vt:lpstr>Five Signs of Proper Deployment</vt:lpstr>
      <vt:lpstr>PowerPoint Presentation</vt:lpstr>
      <vt:lpstr>PowerPoint Presentation</vt:lpstr>
      <vt:lpstr>PowerPoint Presentation</vt:lpstr>
      <vt:lpstr>PowerPoint Presentation</vt:lpstr>
      <vt:lpstr>PowerPoint Presentation</vt:lpstr>
      <vt:lpstr>PowerPoint Presentation</vt:lpstr>
      <vt:lpstr>LAA occlusion vs. standard care in patients with AF and intracerebral hemorrhage A propensity score matched follow-up study</vt:lpstr>
      <vt:lpstr>PowerPoint Presentation</vt:lpstr>
      <vt:lpstr>PowerPoint Presentation</vt:lpstr>
      <vt:lpstr>Stroke Severity after LAAO?</vt:lpstr>
      <vt:lpstr>Peri-device Leaks</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LAA Closure with the Amulet Device</dc:title>
  <dc:creator>Sameer Gafoor</dc:creator>
  <cp:lastModifiedBy>Checkin 010</cp:lastModifiedBy>
  <cp:revision>18</cp:revision>
  <dcterms:created xsi:type="dcterms:W3CDTF">2017-02-21T13:51:56Z</dcterms:created>
  <dcterms:modified xsi:type="dcterms:W3CDTF">2017-02-21T13:42:47Z</dcterms:modified>
</cp:coreProperties>
</file>