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679" r:id="rId5"/>
  </p:sldMasterIdLst>
  <p:notesMasterIdLst>
    <p:notesMasterId r:id="rId34"/>
  </p:notesMasterIdLst>
  <p:sldIdLst>
    <p:sldId id="258" r:id="rId6"/>
    <p:sldId id="370" r:id="rId7"/>
    <p:sldId id="10878" r:id="rId8"/>
    <p:sldId id="394" r:id="rId9"/>
    <p:sldId id="10899" r:id="rId10"/>
    <p:sldId id="276" r:id="rId11"/>
    <p:sldId id="10900" r:id="rId12"/>
    <p:sldId id="771" r:id="rId13"/>
    <p:sldId id="10852" r:id="rId14"/>
    <p:sldId id="10866" r:id="rId15"/>
    <p:sldId id="291" r:id="rId16"/>
    <p:sldId id="366" r:id="rId17"/>
    <p:sldId id="323" r:id="rId18"/>
    <p:sldId id="10656" r:id="rId19"/>
    <p:sldId id="10652" r:id="rId20"/>
    <p:sldId id="367" r:id="rId21"/>
    <p:sldId id="10890" r:id="rId22"/>
    <p:sldId id="10893" r:id="rId23"/>
    <p:sldId id="10876" r:id="rId24"/>
    <p:sldId id="10869" r:id="rId25"/>
    <p:sldId id="10870" r:id="rId26"/>
    <p:sldId id="10897" r:id="rId27"/>
    <p:sldId id="10880" r:id="rId28"/>
    <p:sldId id="10879" r:id="rId29"/>
    <p:sldId id="309" r:id="rId30"/>
    <p:sldId id="10867" r:id="rId31"/>
    <p:sldId id="10895" r:id="rId32"/>
    <p:sldId id="3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4F2242-886C-4C89-B8D7-AAA422D14189}">
          <p14:sldIdLst>
            <p14:sldId id="258"/>
            <p14:sldId id="370"/>
            <p14:sldId id="10878"/>
            <p14:sldId id="394"/>
            <p14:sldId id="10899"/>
            <p14:sldId id="276"/>
            <p14:sldId id="10900"/>
            <p14:sldId id="771"/>
            <p14:sldId id="10852"/>
            <p14:sldId id="10866"/>
            <p14:sldId id="291"/>
            <p14:sldId id="366"/>
            <p14:sldId id="323"/>
            <p14:sldId id="10656"/>
            <p14:sldId id="10652"/>
            <p14:sldId id="367"/>
            <p14:sldId id="10890"/>
            <p14:sldId id="10893"/>
            <p14:sldId id="10876"/>
            <p14:sldId id="10869"/>
            <p14:sldId id="10870"/>
            <p14:sldId id="10897"/>
            <p14:sldId id="10880"/>
            <p14:sldId id="10879"/>
            <p14:sldId id="309"/>
            <p14:sldId id="10867"/>
            <p14:sldId id="10895"/>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92" userDrawn="1">
          <p15:clr>
            <a:srgbClr val="A4A3A4"/>
          </p15:clr>
        </p15:guide>
        <p15:guide id="4" pos="7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hy, Martin [STS]" initials="FM[ [2]" lastIdx="9" clrIdx="6">
    <p:extLst>
      <p:ext uri="{19B8F6BF-5375-455C-9EA6-DF929625EA0E}">
        <p15:presenceInfo xmlns:p15="http://schemas.microsoft.com/office/powerpoint/2012/main" userId="S::fahym6@medtronic.com::acbe7c06-a61e-4058-a47b-3f4b24278c9c" providerId="AD"/>
      </p:ext>
    </p:extLst>
  </p:cmAuthor>
  <p:cmAuthor id="1" name="Hettrick, Doug" initials="HD" lastIdx="18" clrIdx="0">
    <p:extLst>
      <p:ext uri="{19B8F6BF-5375-455C-9EA6-DF929625EA0E}">
        <p15:presenceInfo xmlns:p15="http://schemas.microsoft.com/office/powerpoint/2012/main" userId="S-1-5-21-602162358-448539723-682003330-44112" providerId="AD"/>
      </p:ext>
    </p:extLst>
  </p:cmAuthor>
  <p:cmAuthor id="2" name="Pateraki, Sofia" initials="PS" lastIdx="44" clrIdx="1">
    <p:extLst>
      <p:ext uri="{19B8F6BF-5375-455C-9EA6-DF929625EA0E}">
        <p15:presenceInfo xmlns:p15="http://schemas.microsoft.com/office/powerpoint/2012/main" userId="S-1-5-21-602162358-448539723-682003330-92402" providerId="AD"/>
      </p:ext>
    </p:extLst>
  </p:cmAuthor>
  <p:cmAuthor id="3" name="Fahy, Martin [STS]" initials="FM[" lastIdx="9" clrIdx="2">
    <p:extLst>
      <p:ext uri="{19B8F6BF-5375-455C-9EA6-DF929625EA0E}">
        <p15:presenceInfo xmlns:p15="http://schemas.microsoft.com/office/powerpoint/2012/main" userId="S-1-5-21-602162358-448539723-682003330-705085" providerId="AD"/>
      </p:ext>
    </p:extLst>
  </p:cmAuthor>
  <p:cmAuthor id="4" name="Pateraki, Sofia" initials="PS [2]" lastIdx="61" clrIdx="3">
    <p:extLst>
      <p:ext uri="{19B8F6BF-5375-455C-9EA6-DF929625EA0E}">
        <p15:presenceInfo xmlns:p15="http://schemas.microsoft.com/office/powerpoint/2012/main" userId="S::paters1@medtronic.com::0bc23257-cdaf-499b-a8e0-a3d96eac0114" providerId="AD"/>
      </p:ext>
    </p:extLst>
  </p:cmAuthor>
  <p:cmAuthor id="5" name="Michael Böhm" initials="MB" lastIdx="1" clrIdx="4">
    <p:extLst>
      <p:ext uri="{19B8F6BF-5375-455C-9EA6-DF929625EA0E}">
        <p15:presenceInfo xmlns:p15="http://schemas.microsoft.com/office/powerpoint/2012/main" userId="Michael Böhm" providerId="None"/>
      </p:ext>
    </p:extLst>
  </p:cmAuthor>
  <p:cmAuthor id="6" name="Vanessa DeBruin" initials="VD" lastIdx="7" clrIdx="5">
    <p:extLst>
      <p:ext uri="{19B8F6BF-5375-455C-9EA6-DF929625EA0E}">
        <p15:presenceInfo xmlns:p15="http://schemas.microsoft.com/office/powerpoint/2012/main" userId="S::debruv1@medtronic.com::9f1686da-7586-426d-97b3-e8d12ed6df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9242"/>
    <a:srgbClr val="372D83"/>
    <a:srgbClr val="7F7F7F"/>
    <a:srgbClr val="002060"/>
    <a:srgbClr val="0067A6"/>
    <a:srgbClr val="FF6600"/>
    <a:srgbClr val="001E46"/>
    <a:srgbClr val="DAE3F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3" autoAdjust="0"/>
    <p:restoredTop sz="80563" autoAdjust="0"/>
  </p:normalViewPr>
  <p:slideViewPr>
    <p:cSldViewPr snapToGrid="0" snapToObjects="1" showGuides="1">
      <p:cViewPr varScale="1">
        <p:scale>
          <a:sx n="82" d="100"/>
          <a:sy n="82" d="100"/>
        </p:scale>
        <p:origin x="222" y="84"/>
      </p:cViewPr>
      <p:guideLst>
        <p:guide orient="horz" pos="2160"/>
        <p:guide pos="3840"/>
        <p:guide pos="792"/>
        <p:guide pos="705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1.6122319185934181E-2"/>
          <c:w val="0.9117671362486599"/>
          <c:h val="0.823147380369678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square"/>
            <c:size val="11"/>
            <c:spPr>
              <a:solidFill>
                <a:schemeClr val="accent1"/>
              </a:solidFill>
              <a:ln w="9525">
                <a:noFill/>
              </a:ln>
              <a:effectLst/>
            </c:spPr>
          </c:marker>
          <c:errBars>
            <c:errDir val="x"/>
            <c:errBarType val="both"/>
            <c:errValType val="cust"/>
            <c:noEndCap val="1"/>
            <c:plus>
              <c:numRef>
                <c:f>Sheet1!$E$2:$E$7</c:f>
                <c:numCache>
                  <c:formatCode>General</c:formatCode>
                  <c:ptCount val="6"/>
                  <c:pt idx="0">
                    <c:v>4.6000000000000005</c:v>
                  </c:pt>
                  <c:pt idx="1">
                    <c:v>2.6</c:v>
                  </c:pt>
                  <c:pt idx="2">
                    <c:v>2.2000000000000002</c:v>
                  </c:pt>
                  <c:pt idx="3">
                    <c:v>6</c:v>
                  </c:pt>
                  <c:pt idx="4">
                    <c:v>3.6000000000000005</c:v>
                  </c:pt>
                  <c:pt idx="5">
                    <c:v>3.0999999999999996</c:v>
                  </c:pt>
                </c:numCache>
              </c:numRef>
            </c:plus>
            <c:minus>
              <c:numRef>
                <c:f>Sheet1!$D$2:$D$7</c:f>
                <c:numCache>
                  <c:formatCode>General</c:formatCode>
                  <c:ptCount val="6"/>
                  <c:pt idx="0">
                    <c:v>4.6999999999999993</c:v>
                  </c:pt>
                  <c:pt idx="1">
                    <c:v>2.6</c:v>
                  </c:pt>
                  <c:pt idx="2">
                    <c:v>2.2000000000000002</c:v>
                  </c:pt>
                  <c:pt idx="3">
                    <c:v>6.1</c:v>
                  </c:pt>
                  <c:pt idx="4">
                    <c:v>3.5</c:v>
                  </c:pt>
                  <c:pt idx="5">
                    <c:v>3</c:v>
                  </c:pt>
                </c:numCache>
              </c:numRef>
            </c:minus>
            <c:spPr>
              <a:noFill/>
              <a:ln w="22225" cap="sq" cmpd="sng" algn="ctr">
                <a:solidFill>
                  <a:schemeClr val="accent2"/>
                </a:solidFill>
                <a:round/>
              </a:ln>
              <a:effectLst/>
            </c:spPr>
          </c:errBars>
          <c:xVal>
            <c:numRef>
              <c:f>Sheet1!$A$2:$A$7</c:f>
              <c:numCache>
                <c:formatCode>General</c:formatCode>
                <c:ptCount val="6"/>
                <c:pt idx="0">
                  <c:v>-4.9000000000000004</c:v>
                </c:pt>
                <c:pt idx="1">
                  <c:v>-3.6</c:v>
                </c:pt>
                <c:pt idx="2">
                  <c:v>-4</c:v>
                </c:pt>
                <c:pt idx="3">
                  <c:v>-7.1</c:v>
                </c:pt>
                <c:pt idx="4">
                  <c:v>-6.4</c:v>
                </c:pt>
                <c:pt idx="5">
                  <c:v>-6.6</c:v>
                </c:pt>
              </c:numCache>
            </c:numRef>
          </c:xVal>
          <c:yVal>
            <c:numRef>
              <c:f>Sheet1!$B$2:$B$7</c:f>
              <c:numCache>
                <c:formatCode>General</c:formatCode>
                <c:ptCount val="6"/>
                <c:pt idx="0">
                  <c:v>7</c:v>
                </c:pt>
                <c:pt idx="1">
                  <c:v>6</c:v>
                </c:pt>
                <c:pt idx="2">
                  <c:v>5</c:v>
                </c:pt>
                <c:pt idx="3">
                  <c:v>3</c:v>
                </c:pt>
                <c:pt idx="4">
                  <c:v>2</c:v>
                </c:pt>
                <c:pt idx="5">
                  <c:v>1</c:v>
                </c:pt>
              </c:numCache>
            </c:numRef>
          </c:yVal>
          <c:smooth val="0"/>
          <c:extLst>
            <c:ext xmlns:c16="http://schemas.microsoft.com/office/drawing/2014/chart" uri="{C3380CC4-5D6E-409C-BE32-E72D297353CC}">
              <c16:uniqueId val="{00000000-00D2-457E-8590-01CF2763D1CF}"/>
            </c:ext>
          </c:extLst>
        </c:ser>
        <c:dLbls>
          <c:showLegendKey val="0"/>
          <c:showVal val="0"/>
          <c:showCatName val="0"/>
          <c:showSerName val="0"/>
          <c:showPercent val="0"/>
          <c:showBubbleSize val="0"/>
        </c:dLbls>
        <c:axId val="710066176"/>
        <c:axId val="710044528"/>
      </c:scatterChart>
      <c:valAx>
        <c:axId val="710066176"/>
        <c:scaling>
          <c:orientation val="minMax"/>
          <c:max val="10"/>
          <c:min val="-15"/>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0044528"/>
        <c:crosses val="autoZero"/>
        <c:crossBetween val="midCat"/>
      </c:valAx>
      <c:valAx>
        <c:axId val="710044528"/>
        <c:scaling>
          <c:orientation val="minMax"/>
          <c:max val="8"/>
          <c:min val="0"/>
        </c:scaling>
        <c:delete val="1"/>
        <c:axPos val="l"/>
        <c:numFmt formatCode="General" sourceLinked="1"/>
        <c:majorTickMark val="out"/>
        <c:minorTickMark val="none"/>
        <c:tickLblPos val="nextTo"/>
        <c:crossAx val="710066176"/>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Baseline (N=164)</c:v>
                </c:pt>
              </c:strCache>
            </c:strRef>
          </c:tx>
          <c:spPr>
            <a:ln w="47625" cap="rnd">
              <a:solidFill>
                <a:srgbClr val="7F7F7F"/>
              </a:solidFill>
              <a:prstDash val="solid"/>
              <a:round/>
            </a:ln>
            <a:effectLst/>
          </c:spPr>
          <c:marker>
            <c:symbol val="none"/>
          </c:marker>
          <c:errBars>
            <c:errDir val="y"/>
            <c:errBarType val="plus"/>
            <c:errValType val="cust"/>
            <c:noEndCap val="0"/>
            <c:plus>
              <c:numRef>
                <c:f>Sheet1!$H$2:$H$25</c:f>
                <c:numCache>
                  <c:formatCode>General</c:formatCode>
                  <c:ptCount val="24"/>
                  <c:pt idx="0">
                    <c:v>1.28454713798025</c:v>
                  </c:pt>
                  <c:pt idx="1">
                    <c:v>1.1435602569824177</c:v>
                  </c:pt>
                  <c:pt idx="2">
                    <c:v>1.3042191741885212</c:v>
                  </c:pt>
                  <c:pt idx="3">
                    <c:v>1.2923797424801298</c:v>
                  </c:pt>
                  <c:pt idx="4">
                    <c:v>1.0932163332202425</c:v>
                  </c:pt>
                  <c:pt idx="5">
                    <c:v>1.2062210929814543</c:v>
                  </c:pt>
                  <c:pt idx="6">
                    <c:v>1.1478771498812546</c:v>
                  </c:pt>
                  <c:pt idx="7">
                    <c:v>1.3240254824816891</c:v>
                  </c:pt>
                  <c:pt idx="8">
                    <c:v>1.3604029559404984</c:v>
                  </c:pt>
                  <c:pt idx="9">
                    <c:v>1.1929547458478991</c:v>
                  </c:pt>
                  <c:pt idx="10">
                    <c:v>1.1971303267014333</c:v>
                  </c:pt>
                  <c:pt idx="11">
                    <c:v>1.2846199621697341</c:v>
                  </c:pt>
                  <c:pt idx="12">
                    <c:v>1.3006046005777563</c:v>
                  </c:pt>
                  <c:pt idx="13">
                    <c:v>1.2012914991053523</c:v>
                  </c:pt>
                  <c:pt idx="14">
                    <c:v>1.3008816216822241</c:v>
                  </c:pt>
                  <c:pt idx="15">
                    <c:v>1.2886281465186145</c:v>
                  </c:pt>
                  <c:pt idx="16">
                    <c:v>1.2490996757665098</c:v>
                  </c:pt>
                  <c:pt idx="17">
                    <c:v>1.4731790150068016</c:v>
                  </c:pt>
                  <c:pt idx="18">
                    <c:v>1.2885056901621532</c:v>
                  </c:pt>
                  <c:pt idx="19">
                    <c:v>1.2847435688633935</c:v>
                  </c:pt>
                  <c:pt idx="20">
                    <c:v>1.1785113019775793</c:v>
                  </c:pt>
                  <c:pt idx="21">
                    <c:v>1.2570787221094177</c:v>
                  </c:pt>
                  <c:pt idx="22">
                    <c:v>1.3312331945162044</c:v>
                  </c:pt>
                  <c:pt idx="23">
                    <c:v>1.3628731829790457</c:v>
                  </c:pt>
                </c:numCache>
              </c:numRef>
            </c:plus>
            <c:minus>
              <c:numLit>
                <c:formatCode>General</c:formatCode>
                <c:ptCount val="1"/>
                <c:pt idx="0">
                  <c:v>0</c:v>
                </c:pt>
              </c:numLit>
            </c:minus>
            <c:spPr>
              <a:noFill/>
              <a:ln w="6350" cap="flat" cmpd="sng" algn="ctr">
                <a:solidFill>
                  <a:sysClr val="window" lastClr="FFFFFF">
                    <a:lumMod val="65000"/>
                  </a:sysClr>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Sheet1!$B$2:$B$25</c:f>
              <c:numCache>
                <c:formatCode>General</c:formatCode>
                <c:ptCount val="24"/>
                <c:pt idx="0">
                  <c:v>141.30000000000001</c:v>
                </c:pt>
                <c:pt idx="1">
                  <c:v>139.1</c:v>
                </c:pt>
                <c:pt idx="2">
                  <c:v>138.19999999999999</c:v>
                </c:pt>
                <c:pt idx="3">
                  <c:v>136.80000000000001</c:v>
                </c:pt>
                <c:pt idx="4">
                  <c:v>137.1</c:v>
                </c:pt>
                <c:pt idx="5">
                  <c:v>140.19999999999999</c:v>
                </c:pt>
                <c:pt idx="6">
                  <c:v>145.19999999999999</c:v>
                </c:pt>
                <c:pt idx="7">
                  <c:v>150.5</c:v>
                </c:pt>
                <c:pt idx="8">
                  <c:v>155.6</c:v>
                </c:pt>
                <c:pt idx="9">
                  <c:v>156.80000000000001</c:v>
                </c:pt>
                <c:pt idx="10">
                  <c:v>159</c:v>
                </c:pt>
                <c:pt idx="11">
                  <c:v>158.69999999999999</c:v>
                </c:pt>
                <c:pt idx="12">
                  <c:v>158.5</c:v>
                </c:pt>
                <c:pt idx="13">
                  <c:v>157.4</c:v>
                </c:pt>
                <c:pt idx="14">
                  <c:v>153.30000000000001</c:v>
                </c:pt>
                <c:pt idx="15">
                  <c:v>155.80000000000001</c:v>
                </c:pt>
                <c:pt idx="16">
                  <c:v>157.5</c:v>
                </c:pt>
                <c:pt idx="17">
                  <c:v>155.6</c:v>
                </c:pt>
                <c:pt idx="18">
                  <c:v>157.9</c:v>
                </c:pt>
                <c:pt idx="19">
                  <c:v>158.19999999999999</c:v>
                </c:pt>
                <c:pt idx="20">
                  <c:v>156.30000000000001</c:v>
                </c:pt>
                <c:pt idx="21">
                  <c:v>154.19999999999999</c:v>
                </c:pt>
                <c:pt idx="22">
                  <c:v>151.19999999999999</c:v>
                </c:pt>
                <c:pt idx="23">
                  <c:v>145.5</c:v>
                </c:pt>
              </c:numCache>
            </c:numRef>
          </c:val>
          <c:smooth val="0"/>
          <c:extLst>
            <c:ext xmlns:c16="http://schemas.microsoft.com/office/drawing/2014/chart" uri="{C3380CC4-5D6E-409C-BE32-E72D297353CC}">
              <c16:uniqueId val="{00000000-9881-41D4-BB53-FD8BE00D48E7}"/>
            </c:ext>
          </c:extLst>
        </c:ser>
        <c:ser>
          <c:idx val="1"/>
          <c:order val="1"/>
          <c:tx>
            <c:strRef>
              <c:f>Sheet1!$C$1</c:f>
              <c:strCache>
                <c:ptCount val="1"/>
                <c:pt idx="0">
                  <c:v>3 Months (n=134)</c:v>
                </c:pt>
              </c:strCache>
            </c:strRef>
          </c:tx>
          <c:spPr>
            <a:ln w="47625" cap="rnd">
              <a:solidFill>
                <a:srgbClr val="C00000"/>
              </a:solidFill>
              <a:prstDash val="solid"/>
              <a:round/>
            </a:ln>
            <a:effectLst/>
          </c:spPr>
          <c:marker>
            <c:symbol val="none"/>
          </c:marker>
          <c:errBars>
            <c:errDir val="y"/>
            <c:errBarType val="minus"/>
            <c:errValType val="cust"/>
            <c:noEndCap val="0"/>
            <c:plus>
              <c:numLit>
                <c:formatCode>General</c:formatCode>
                <c:ptCount val="1"/>
                <c:pt idx="0">
                  <c:v>0</c:v>
                </c:pt>
              </c:numLit>
            </c:plus>
            <c:minus>
              <c:numRef>
                <c:f>Sheet1!$I$2:$I$25</c:f>
                <c:numCache>
                  <c:formatCode>General</c:formatCode>
                  <c:ptCount val="24"/>
                  <c:pt idx="0">
                    <c:v>1.5868112442291396</c:v>
                  </c:pt>
                  <c:pt idx="1">
                    <c:v>1.5895179030697024</c:v>
                  </c:pt>
                  <c:pt idx="2">
                    <c:v>1.5928105519946354</c:v>
                  </c:pt>
                  <c:pt idx="3">
                    <c:v>1.4740869481910039</c:v>
                  </c:pt>
                  <c:pt idx="4">
                    <c:v>1.5174424466672098</c:v>
                  </c:pt>
                  <c:pt idx="5">
                    <c:v>1.5579950208034956</c:v>
                  </c:pt>
                  <c:pt idx="6">
                    <c:v>1.5549631660464482</c:v>
                  </c:pt>
                  <c:pt idx="7">
                    <c:v>1.5954823439243806</c:v>
                  </c:pt>
                  <c:pt idx="8">
                    <c:v>1.6099689437998486</c:v>
                  </c:pt>
                  <c:pt idx="9">
                    <c:v>1.5495935951330981</c:v>
                  </c:pt>
                  <c:pt idx="10">
                    <c:v>1.3630323337533643</c:v>
                  </c:pt>
                  <c:pt idx="11">
                    <c:v>1.3206763594884356</c:v>
                  </c:pt>
                  <c:pt idx="12">
                    <c:v>1.5733125881400682</c:v>
                  </c:pt>
                  <c:pt idx="13">
                    <c:v>1.6687747482225825</c:v>
                  </c:pt>
                  <c:pt idx="14">
                    <c:v>1.6137867555249337</c:v>
                  </c:pt>
                  <c:pt idx="15">
                    <c:v>1.6041534436196219</c:v>
                  </c:pt>
                  <c:pt idx="16">
                    <c:v>1.6617009357883867</c:v>
                  </c:pt>
                  <c:pt idx="17">
                    <c:v>1.5173103734011606</c:v>
                  </c:pt>
                  <c:pt idx="18">
                    <c:v>1.7320726767591934</c:v>
                  </c:pt>
                  <c:pt idx="19">
                    <c:v>1.3142863024655187</c:v>
                  </c:pt>
                  <c:pt idx="20">
                    <c:v>1.4351349773107669</c:v>
                  </c:pt>
                  <c:pt idx="21">
                    <c:v>1.4081055336976169</c:v>
                  </c:pt>
                  <c:pt idx="22">
                    <c:v>1.5202450585902059</c:v>
                  </c:pt>
                  <c:pt idx="23">
                    <c:v>1.5868112442291396</c:v>
                  </c:pt>
                </c:numCache>
              </c:numRef>
            </c:minus>
            <c:spPr>
              <a:noFill/>
              <a:ln w="6350" cap="flat" cmpd="sng" algn="ctr">
                <a:solidFill>
                  <a:srgbClr val="C00000"/>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Sheet1!$C$2:$C$25</c:f>
              <c:numCache>
                <c:formatCode>General</c:formatCode>
                <c:ptCount val="24"/>
                <c:pt idx="0">
                  <c:v>140.80000000000001</c:v>
                </c:pt>
                <c:pt idx="1">
                  <c:v>138.9</c:v>
                </c:pt>
                <c:pt idx="2">
                  <c:v>137.69999999999999</c:v>
                </c:pt>
                <c:pt idx="3">
                  <c:v>137.4</c:v>
                </c:pt>
                <c:pt idx="4">
                  <c:v>137.30000000000001</c:v>
                </c:pt>
                <c:pt idx="5">
                  <c:v>139.5</c:v>
                </c:pt>
                <c:pt idx="6">
                  <c:v>142.19999999999999</c:v>
                </c:pt>
                <c:pt idx="7">
                  <c:v>148.4</c:v>
                </c:pt>
                <c:pt idx="8">
                  <c:v>155</c:v>
                </c:pt>
                <c:pt idx="9">
                  <c:v>155.9</c:v>
                </c:pt>
                <c:pt idx="10">
                  <c:v>158.6</c:v>
                </c:pt>
                <c:pt idx="11">
                  <c:v>158.69999999999999</c:v>
                </c:pt>
                <c:pt idx="12">
                  <c:v>157.69999999999999</c:v>
                </c:pt>
                <c:pt idx="13">
                  <c:v>156.19999999999999</c:v>
                </c:pt>
                <c:pt idx="14">
                  <c:v>154.6</c:v>
                </c:pt>
                <c:pt idx="15">
                  <c:v>156.1</c:v>
                </c:pt>
                <c:pt idx="16">
                  <c:v>155.6</c:v>
                </c:pt>
                <c:pt idx="17">
                  <c:v>156.1</c:v>
                </c:pt>
                <c:pt idx="18">
                  <c:v>158.5</c:v>
                </c:pt>
                <c:pt idx="19">
                  <c:v>157.4</c:v>
                </c:pt>
                <c:pt idx="20">
                  <c:v>156</c:v>
                </c:pt>
                <c:pt idx="21">
                  <c:v>153.5</c:v>
                </c:pt>
                <c:pt idx="22">
                  <c:v>150.30000000000001</c:v>
                </c:pt>
                <c:pt idx="23">
                  <c:v>144.19999999999999</c:v>
                </c:pt>
              </c:numCache>
            </c:numRef>
          </c:val>
          <c:smooth val="0"/>
          <c:extLst>
            <c:ext xmlns:c16="http://schemas.microsoft.com/office/drawing/2014/chart" uri="{C3380CC4-5D6E-409C-BE32-E72D297353CC}">
              <c16:uniqueId val="{00000001-9881-41D4-BB53-FD8BE00D48E7}"/>
            </c:ext>
          </c:extLst>
        </c:ser>
        <c:dLbls>
          <c:showLegendKey val="0"/>
          <c:showVal val="0"/>
          <c:showCatName val="0"/>
          <c:showSerName val="0"/>
          <c:showPercent val="0"/>
          <c:showBubbleSize val="0"/>
        </c:dLbls>
        <c:smooth val="0"/>
        <c:axId val="507093264"/>
        <c:axId val="507092936"/>
      </c:lineChart>
      <c:catAx>
        <c:axId val="507093264"/>
        <c:scaling>
          <c:orientation val="minMax"/>
        </c:scaling>
        <c:delete val="0"/>
        <c:axPos val="b"/>
        <c:numFmt formatCode="h:mm" sourceLinked="1"/>
        <c:majorTickMark val="out"/>
        <c:minorTickMark val="none"/>
        <c:tickLblPos val="nextTo"/>
        <c:spPr>
          <a:noFill/>
          <a:ln w="19050" cap="flat" cmpd="sng" algn="ctr">
            <a:solidFill>
              <a:sysClr val="windowText" lastClr="000000">
                <a:lumMod val="50000"/>
                <a:lumOff val="50000"/>
              </a:sysClr>
            </a:solidFill>
            <a:round/>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507092936"/>
        <c:crosses val="autoZero"/>
        <c:auto val="1"/>
        <c:lblAlgn val="ctr"/>
        <c:lblOffset val="100"/>
        <c:noMultiLvlLbl val="0"/>
      </c:catAx>
      <c:valAx>
        <c:axId val="507092936"/>
        <c:scaling>
          <c:orientation val="minMax"/>
          <c:max val="161"/>
          <c:min val="130"/>
        </c:scaling>
        <c:delete val="0"/>
        <c:axPos val="l"/>
        <c:numFmt formatCode="General" sourceLinked="1"/>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507093264"/>
        <c:crosses val="autoZero"/>
        <c:crossBetween val="between"/>
        <c:majorUnit val="1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Baseline (N=164)</c:v>
                </c:pt>
              </c:strCache>
            </c:strRef>
          </c:tx>
          <c:spPr>
            <a:ln w="47625" cap="rnd">
              <a:solidFill>
                <a:schemeClr val="bg1">
                  <a:lumMod val="50000"/>
                </a:schemeClr>
              </a:solidFill>
              <a:prstDash val="solid"/>
              <a:round/>
            </a:ln>
            <a:effectLst/>
          </c:spPr>
          <c:marker>
            <c:symbol val="none"/>
          </c:marker>
          <c:errBars>
            <c:errDir val="y"/>
            <c:errBarType val="plus"/>
            <c:errValType val="cust"/>
            <c:noEndCap val="0"/>
            <c:plus>
              <c:numRef>
                <c:f>Sheet1!$G$2:$G$25</c:f>
                <c:numCache>
                  <c:formatCode>General</c:formatCode>
                  <c:ptCount val="24"/>
                  <c:pt idx="0">
                    <c:v>1.3196682879587212</c:v>
                  </c:pt>
                  <c:pt idx="1">
                    <c:v>1.210346654636697</c:v>
                  </c:pt>
                  <c:pt idx="2">
                    <c:v>1.1278950479826586</c:v>
                  </c:pt>
                  <c:pt idx="3">
                    <c:v>1.1863680439907631</c:v>
                  </c:pt>
                  <c:pt idx="4">
                    <c:v>1.1357276524825382</c:v>
                  </c:pt>
                  <c:pt idx="5">
                    <c:v>1.4309306412261917</c:v>
                  </c:pt>
                  <c:pt idx="6">
                    <c:v>1.1979278174834329</c:v>
                  </c:pt>
                  <c:pt idx="7">
                    <c:v>1.5990701411932173</c:v>
                  </c:pt>
                  <c:pt idx="8">
                    <c:v>1.3683585287822555</c:v>
                  </c:pt>
                  <c:pt idx="9">
                    <c:v>1.3126695188899544</c:v>
                  </c:pt>
                  <c:pt idx="10">
                    <c:v>1.2570053699169308</c:v>
                  </c:pt>
                  <c:pt idx="11">
                    <c:v>1.3047139460481971</c:v>
                  </c:pt>
                  <c:pt idx="12">
                    <c:v>1.3727094412843102</c:v>
                  </c:pt>
                  <c:pt idx="13">
                    <c:v>1.3487668347502813</c:v>
                  </c:pt>
                  <c:pt idx="14">
                    <c:v>1.2172026447888671</c:v>
                  </c:pt>
                  <c:pt idx="15">
                    <c:v>1.1689355227771361</c:v>
                  </c:pt>
                  <c:pt idx="16">
                    <c:v>1.3719792432923894</c:v>
                  </c:pt>
                  <c:pt idx="17">
                    <c:v>1.3290636765822232</c:v>
                  </c:pt>
                  <c:pt idx="18">
                    <c:v>1.3085351164349377</c:v>
                  </c:pt>
                  <c:pt idx="19">
                    <c:v>1.4028365231055993</c:v>
                  </c:pt>
                  <c:pt idx="20">
                    <c:v>1.2373333377953879</c:v>
                  </c:pt>
                  <c:pt idx="21">
                    <c:v>1.1706545599643954</c:v>
                  </c:pt>
                  <c:pt idx="22">
                    <c:v>1.1979278174834329</c:v>
                  </c:pt>
                  <c:pt idx="23">
                    <c:v>1.3949554190432081</c:v>
                  </c:pt>
                </c:numCache>
              </c:numRef>
            </c:plus>
            <c:minus>
              <c:numLit>
                <c:formatCode>General</c:formatCode>
                <c:ptCount val="1"/>
                <c:pt idx="0">
                  <c:v>0</c:v>
                </c:pt>
              </c:numLit>
            </c:minus>
            <c:spPr>
              <a:noFill/>
              <a:ln w="3175" cap="flat" cmpd="sng" algn="ctr">
                <a:solidFill>
                  <a:schemeClr val="bg1">
                    <a:lumMod val="50000"/>
                  </a:schemeClr>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Sheet1!$B$2:$B$25</c:f>
              <c:numCache>
                <c:formatCode>General</c:formatCode>
                <c:ptCount val="24"/>
                <c:pt idx="0">
                  <c:v>144.1</c:v>
                </c:pt>
                <c:pt idx="1">
                  <c:v>140.80000000000001</c:v>
                </c:pt>
                <c:pt idx="2">
                  <c:v>139.9</c:v>
                </c:pt>
                <c:pt idx="3">
                  <c:v>139.9</c:v>
                </c:pt>
                <c:pt idx="4">
                  <c:v>139.19999999999999</c:v>
                </c:pt>
                <c:pt idx="5">
                  <c:v>142</c:v>
                </c:pt>
                <c:pt idx="6">
                  <c:v>146</c:v>
                </c:pt>
                <c:pt idx="7">
                  <c:v>154.1</c:v>
                </c:pt>
                <c:pt idx="8">
                  <c:v>156</c:v>
                </c:pt>
                <c:pt idx="9">
                  <c:v>158.6</c:v>
                </c:pt>
                <c:pt idx="10">
                  <c:v>159.19999999999999</c:v>
                </c:pt>
                <c:pt idx="11">
                  <c:v>158.9</c:v>
                </c:pt>
                <c:pt idx="12">
                  <c:v>157.4</c:v>
                </c:pt>
                <c:pt idx="13">
                  <c:v>153.5</c:v>
                </c:pt>
                <c:pt idx="14">
                  <c:v>154.80000000000001</c:v>
                </c:pt>
                <c:pt idx="15">
                  <c:v>155.1</c:v>
                </c:pt>
                <c:pt idx="16">
                  <c:v>154.4</c:v>
                </c:pt>
                <c:pt idx="17">
                  <c:v>154.69999999999999</c:v>
                </c:pt>
                <c:pt idx="18">
                  <c:v>156.4</c:v>
                </c:pt>
                <c:pt idx="19">
                  <c:v>158</c:v>
                </c:pt>
                <c:pt idx="20">
                  <c:v>155.30000000000001</c:v>
                </c:pt>
                <c:pt idx="21">
                  <c:v>156</c:v>
                </c:pt>
                <c:pt idx="22">
                  <c:v>151.5</c:v>
                </c:pt>
                <c:pt idx="23">
                  <c:v>147.4</c:v>
                </c:pt>
              </c:numCache>
            </c:numRef>
          </c:val>
          <c:smooth val="0"/>
          <c:extLst>
            <c:ext xmlns:c16="http://schemas.microsoft.com/office/drawing/2014/chart" uri="{C3380CC4-5D6E-409C-BE32-E72D297353CC}">
              <c16:uniqueId val="{00000000-8BFE-490B-9233-F290839B47A6}"/>
            </c:ext>
          </c:extLst>
        </c:ser>
        <c:ser>
          <c:idx val="1"/>
          <c:order val="1"/>
          <c:tx>
            <c:strRef>
              <c:f>Sheet1!$C$1</c:f>
              <c:strCache>
                <c:ptCount val="1"/>
                <c:pt idx="0">
                  <c:v>3 Months (n=143)</c:v>
                </c:pt>
              </c:strCache>
            </c:strRef>
          </c:tx>
          <c:spPr>
            <a:ln w="47625" cap="rnd">
              <a:solidFill>
                <a:srgbClr val="002060"/>
              </a:solidFill>
              <a:prstDash val="solid"/>
              <a:round/>
            </a:ln>
            <a:effectLst/>
          </c:spPr>
          <c:marker>
            <c:symbol val="none"/>
          </c:marker>
          <c:errBars>
            <c:errDir val="y"/>
            <c:errBarType val="minus"/>
            <c:errValType val="cust"/>
            <c:noEndCap val="0"/>
            <c:plus>
              <c:numLit>
                <c:formatCode>General</c:formatCode>
                <c:ptCount val="1"/>
                <c:pt idx="0">
                  <c:v>0</c:v>
                </c:pt>
              </c:numLit>
            </c:plus>
            <c:minus>
              <c:numRef>
                <c:f>Sheet1!$H$2:$H$25</c:f>
                <c:numCache>
                  <c:formatCode>General</c:formatCode>
                  <c:ptCount val="24"/>
                  <c:pt idx="0">
                    <c:v>1.5550838287004705</c:v>
                  </c:pt>
                  <c:pt idx="1">
                    <c:v>1.4536653181330483</c:v>
                  </c:pt>
                  <c:pt idx="2">
                    <c:v>1.4634235175124088</c:v>
                  </c:pt>
                  <c:pt idx="3">
                    <c:v>1.4114076053966227</c:v>
                  </c:pt>
                  <c:pt idx="4">
                    <c:v>1.446698677312267</c:v>
                  </c:pt>
                  <c:pt idx="5">
                    <c:v>1.2632278815997784</c:v>
                  </c:pt>
                  <c:pt idx="6">
                    <c:v>1.4249574018623514</c:v>
                  </c:pt>
                  <c:pt idx="7">
                    <c:v>1.4758487376431495</c:v>
                  </c:pt>
                  <c:pt idx="8">
                    <c:v>1.3642861121277607</c:v>
                  </c:pt>
                  <c:pt idx="9">
                    <c:v>1.5891052433531754</c:v>
                  </c:pt>
                  <c:pt idx="10">
                    <c:v>1.6599502349795598</c:v>
                  </c:pt>
                  <c:pt idx="11">
                    <c:v>1.74928556845359</c:v>
                  </c:pt>
                  <c:pt idx="12">
                    <c:v>1.6659974325476838</c:v>
                  </c:pt>
                  <c:pt idx="13">
                    <c:v>1.5466322861531854</c:v>
                  </c:pt>
                  <c:pt idx="14">
                    <c:v>1.6061923965075107</c:v>
                  </c:pt>
                  <c:pt idx="15">
                    <c:v>1.5916671308157209</c:v>
                  </c:pt>
                  <c:pt idx="16">
                    <c:v>1.5637725587132596</c:v>
                  </c:pt>
                  <c:pt idx="17">
                    <c:v>1.6599502349795598</c:v>
                  </c:pt>
                  <c:pt idx="18">
                    <c:v>1.5495595347623947</c:v>
                  </c:pt>
                  <c:pt idx="19">
                    <c:v>1.6258999737492099</c:v>
                  </c:pt>
                  <c:pt idx="20">
                    <c:v>1.5237491900581599</c:v>
                  </c:pt>
                  <c:pt idx="21">
                    <c:v>1.5043745734167595</c:v>
                  </c:pt>
                  <c:pt idx="22">
                    <c:v>1.600088650026386</c:v>
                  </c:pt>
                  <c:pt idx="23">
                    <c:v>1.6306719195138271</c:v>
                  </c:pt>
                </c:numCache>
              </c:numRef>
            </c:minus>
            <c:spPr>
              <a:noFill/>
              <a:ln w="3175" cap="flat" cmpd="sng" algn="ctr">
                <a:solidFill>
                  <a:schemeClr val="accent1"/>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Sheet1!$C$2:$C$25</c:f>
              <c:numCache>
                <c:formatCode>General</c:formatCode>
                <c:ptCount val="24"/>
                <c:pt idx="0">
                  <c:v>137.5</c:v>
                </c:pt>
                <c:pt idx="1">
                  <c:v>133.6</c:v>
                </c:pt>
                <c:pt idx="2">
                  <c:v>133.5</c:v>
                </c:pt>
                <c:pt idx="3">
                  <c:v>134.80000000000001</c:v>
                </c:pt>
                <c:pt idx="4">
                  <c:v>134.9</c:v>
                </c:pt>
                <c:pt idx="5">
                  <c:v>136.69999999999999</c:v>
                </c:pt>
                <c:pt idx="6">
                  <c:v>140.19999999999999</c:v>
                </c:pt>
                <c:pt idx="7">
                  <c:v>146.80000000000001</c:v>
                </c:pt>
                <c:pt idx="8">
                  <c:v>150</c:v>
                </c:pt>
                <c:pt idx="9">
                  <c:v>153.30000000000001</c:v>
                </c:pt>
                <c:pt idx="10">
                  <c:v>156.6</c:v>
                </c:pt>
                <c:pt idx="11">
                  <c:v>153.4</c:v>
                </c:pt>
                <c:pt idx="12">
                  <c:v>150.9</c:v>
                </c:pt>
                <c:pt idx="13">
                  <c:v>149.4</c:v>
                </c:pt>
                <c:pt idx="14">
                  <c:v>149.6</c:v>
                </c:pt>
                <c:pt idx="15">
                  <c:v>149.30000000000001</c:v>
                </c:pt>
                <c:pt idx="16">
                  <c:v>151.30000000000001</c:v>
                </c:pt>
                <c:pt idx="17">
                  <c:v>154.19999999999999</c:v>
                </c:pt>
                <c:pt idx="18">
                  <c:v>153.30000000000001</c:v>
                </c:pt>
                <c:pt idx="19">
                  <c:v>153.9</c:v>
                </c:pt>
                <c:pt idx="20">
                  <c:v>150.80000000000001</c:v>
                </c:pt>
                <c:pt idx="21">
                  <c:v>148.5</c:v>
                </c:pt>
                <c:pt idx="22">
                  <c:v>145.4</c:v>
                </c:pt>
                <c:pt idx="23">
                  <c:v>142.19999999999999</c:v>
                </c:pt>
              </c:numCache>
            </c:numRef>
          </c:val>
          <c:smooth val="0"/>
          <c:extLst>
            <c:ext xmlns:c16="http://schemas.microsoft.com/office/drawing/2014/chart" uri="{C3380CC4-5D6E-409C-BE32-E72D297353CC}">
              <c16:uniqueId val="{00000001-8BFE-490B-9233-F290839B47A6}"/>
            </c:ext>
          </c:extLst>
        </c:ser>
        <c:dLbls>
          <c:showLegendKey val="0"/>
          <c:showVal val="0"/>
          <c:showCatName val="0"/>
          <c:showSerName val="0"/>
          <c:showPercent val="0"/>
          <c:showBubbleSize val="0"/>
        </c:dLbls>
        <c:smooth val="0"/>
        <c:axId val="507093264"/>
        <c:axId val="507092936"/>
      </c:lineChart>
      <c:catAx>
        <c:axId val="507093264"/>
        <c:scaling>
          <c:orientation val="minMax"/>
        </c:scaling>
        <c:delete val="0"/>
        <c:axPos val="b"/>
        <c:numFmt formatCode="h:mm" sourceLinked="1"/>
        <c:majorTickMark val="out"/>
        <c:minorTickMark val="none"/>
        <c:tickLblPos val="nextTo"/>
        <c:spPr>
          <a:noFill/>
          <a:ln w="19050"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092936"/>
        <c:crosses val="autoZero"/>
        <c:auto val="1"/>
        <c:lblAlgn val="ctr"/>
        <c:lblOffset val="100"/>
        <c:noMultiLvlLbl val="0"/>
      </c:catAx>
      <c:valAx>
        <c:axId val="507092936"/>
        <c:scaling>
          <c:orientation val="minMax"/>
          <c:max val="161"/>
          <c:min val="130"/>
        </c:scaling>
        <c:delete val="0"/>
        <c:axPos val="l"/>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507093264"/>
        <c:crosses val="autoZero"/>
        <c:crossBetween val="between"/>
        <c:majorUnit val="1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Baseline (N=164)</c:v>
                </c:pt>
              </c:strCache>
            </c:strRef>
          </c:tx>
          <c:spPr>
            <a:ln w="47625" cap="rnd">
              <a:solidFill>
                <a:sysClr val="window" lastClr="FFFFFF">
                  <a:lumMod val="50000"/>
                </a:sysClr>
              </a:solidFill>
              <a:round/>
            </a:ln>
            <a:effectLst/>
          </c:spPr>
          <c:marker>
            <c:symbol val="none"/>
          </c:marker>
          <c:errBars>
            <c:errDir val="y"/>
            <c:errBarType val="both"/>
            <c:errValType val="cust"/>
            <c:noEndCap val="0"/>
            <c:plus>
              <c:numRef>
                <c:f>Sheet1!$H$2:$H$25</c:f>
                <c:numCache>
                  <c:formatCode>General</c:formatCode>
                  <c:ptCount val="24"/>
                  <c:pt idx="0">
                    <c:v>1.0151294522759395</c:v>
                  </c:pt>
                  <c:pt idx="1">
                    <c:v>0.97608601180378796</c:v>
                  </c:pt>
                  <c:pt idx="2">
                    <c:v>0.91641472648591005</c:v>
                  </c:pt>
                  <c:pt idx="3">
                    <c:v>1.0213764617139021</c:v>
                  </c:pt>
                  <c:pt idx="4">
                    <c:v>0.98690816698482631</c:v>
                  </c:pt>
                  <c:pt idx="5">
                    <c:v>1.0198345454043023</c:v>
                  </c:pt>
                  <c:pt idx="6">
                    <c:v>0.94573248748692074</c:v>
                  </c:pt>
                  <c:pt idx="7">
                    <c:v>1.0740023336372355</c:v>
                  </c:pt>
                  <c:pt idx="8">
                    <c:v>0.96262431385263325</c:v>
                  </c:pt>
                  <c:pt idx="9">
                    <c:v>1.0183133237449344</c:v>
                  </c:pt>
                  <c:pt idx="10">
                    <c:v>0.93287190974967193</c:v>
                  </c:pt>
                  <c:pt idx="11">
                    <c:v>0.91489087680208947</c:v>
                  </c:pt>
                  <c:pt idx="12">
                    <c:v>1.0375129498079088</c:v>
                  </c:pt>
                  <c:pt idx="13">
                    <c:v>1.0295320809632327</c:v>
                  </c:pt>
                  <c:pt idx="14">
                    <c:v>0.97057988669439055</c:v>
                  </c:pt>
                  <c:pt idx="15">
                    <c:v>0.98478814590128594</c:v>
                  </c:pt>
                  <c:pt idx="16">
                    <c:v>1.078550156576676</c:v>
                  </c:pt>
                  <c:pt idx="17">
                    <c:v>1.0248201843525577</c:v>
                  </c:pt>
                  <c:pt idx="18">
                    <c:v>1.0230365455764059</c:v>
                  </c:pt>
                  <c:pt idx="19">
                    <c:v>1.0718301524851768</c:v>
                  </c:pt>
                  <c:pt idx="20">
                    <c:v>1.0324246321732218</c:v>
                  </c:pt>
                  <c:pt idx="21">
                    <c:v>1.0370899457402696</c:v>
                  </c:pt>
                  <c:pt idx="22">
                    <c:v>1.0481868402980039</c:v>
                  </c:pt>
                  <c:pt idx="23">
                    <c:v>1.0166624240484399</c:v>
                  </c:pt>
                </c:numCache>
              </c:numRef>
            </c:plus>
            <c:minus>
              <c:numLit>
                <c:formatCode>General</c:formatCode>
                <c:ptCount val="1"/>
                <c:pt idx="0">
                  <c:v>0</c:v>
                </c:pt>
              </c:numLit>
            </c:minus>
            <c:spPr>
              <a:noFill/>
              <a:ln w="6350" cap="flat" cmpd="sng" algn="ctr">
                <a:solidFill>
                  <a:sysClr val="window" lastClr="FFFFFF">
                    <a:lumMod val="65000"/>
                  </a:sysClr>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Sheet1!$B$2:$B$25</c:f>
              <c:numCache>
                <c:formatCode>General</c:formatCode>
                <c:ptCount val="24"/>
                <c:pt idx="0">
                  <c:v>90.5</c:v>
                </c:pt>
                <c:pt idx="1">
                  <c:v>87.8</c:v>
                </c:pt>
                <c:pt idx="2">
                  <c:v>88.3</c:v>
                </c:pt>
                <c:pt idx="3">
                  <c:v>88.7</c:v>
                </c:pt>
                <c:pt idx="4">
                  <c:v>89.3</c:v>
                </c:pt>
                <c:pt idx="5">
                  <c:v>91.1</c:v>
                </c:pt>
                <c:pt idx="6">
                  <c:v>95</c:v>
                </c:pt>
                <c:pt idx="7">
                  <c:v>99.2</c:v>
                </c:pt>
                <c:pt idx="8">
                  <c:v>101.9</c:v>
                </c:pt>
                <c:pt idx="9">
                  <c:v>103.2</c:v>
                </c:pt>
                <c:pt idx="10">
                  <c:v>105.2</c:v>
                </c:pt>
                <c:pt idx="11">
                  <c:v>104</c:v>
                </c:pt>
                <c:pt idx="12">
                  <c:v>103.1</c:v>
                </c:pt>
                <c:pt idx="13">
                  <c:v>101.5</c:v>
                </c:pt>
                <c:pt idx="14">
                  <c:v>102.3</c:v>
                </c:pt>
                <c:pt idx="15">
                  <c:v>101.1</c:v>
                </c:pt>
                <c:pt idx="16">
                  <c:v>100.4</c:v>
                </c:pt>
                <c:pt idx="17">
                  <c:v>102.4</c:v>
                </c:pt>
                <c:pt idx="18">
                  <c:v>102.5</c:v>
                </c:pt>
                <c:pt idx="19">
                  <c:v>103</c:v>
                </c:pt>
                <c:pt idx="20">
                  <c:v>100.7</c:v>
                </c:pt>
                <c:pt idx="21">
                  <c:v>101</c:v>
                </c:pt>
                <c:pt idx="22">
                  <c:v>96.2</c:v>
                </c:pt>
                <c:pt idx="23">
                  <c:v>92.7</c:v>
                </c:pt>
              </c:numCache>
            </c:numRef>
          </c:val>
          <c:smooth val="0"/>
          <c:extLst>
            <c:ext xmlns:c16="http://schemas.microsoft.com/office/drawing/2014/chart" uri="{C3380CC4-5D6E-409C-BE32-E72D297353CC}">
              <c16:uniqueId val="{00000000-BD19-4D60-A9FA-1D8E92BE6B57}"/>
            </c:ext>
          </c:extLst>
        </c:ser>
        <c:ser>
          <c:idx val="1"/>
          <c:order val="1"/>
          <c:tx>
            <c:strRef>
              <c:f>Sheet1!$C$1</c:f>
              <c:strCache>
                <c:ptCount val="1"/>
                <c:pt idx="0">
                  <c:v>3 Months (n=143)</c:v>
                </c:pt>
              </c:strCache>
            </c:strRef>
          </c:tx>
          <c:spPr>
            <a:ln w="47625" cap="rnd">
              <a:solidFill>
                <a:srgbClr val="002060"/>
              </a:solidFill>
              <a:prstDash val="solid"/>
              <a:round/>
            </a:ln>
            <a:effectLst/>
          </c:spPr>
          <c:marker>
            <c:symbol val="none"/>
          </c:marker>
          <c:errBars>
            <c:errDir val="y"/>
            <c:errBarType val="minus"/>
            <c:errValType val="cust"/>
            <c:noEndCap val="0"/>
            <c:plus>
              <c:numLit>
                <c:formatCode>General</c:formatCode>
                <c:ptCount val="1"/>
                <c:pt idx="0">
                  <c:v>0</c:v>
                </c:pt>
              </c:numLit>
            </c:plus>
            <c:minus>
              <c:numRef>
                <c:f>Sheet1!$I$2:$I$25</c:f>
                <c:numCache>
                  <c:formatCode>General</c:formatCode>
                  <c:ptCount val="24"/>
                  <c:pt idx="0">
                    <c:v>1.217022126809064</c:v>
                  </c:pt>
                  <c:pt idx="1">
                    <c:v>1.1240551587889271</c:v>
                  </c:pt>
                  <c:pt idx="2">
                    <c:v>1.087114613009218</c:v>
                  </c:pt>
                  <c:pt idx="3">
                    <c:v>1.022636648221505</c:v>
                  </c:pt>
                  <c:pt idx="4">
                    <c:v>1.0034904120085089</c:v>
                  </c:pt>
                  <c:pt idx="5">
                    <c:v>0.97689622843716195</c:v>
                  </c:pt>
                  <c:pt idx="6">
                    <c:v>0.97541726913196658</c:v>
                  </c:pt>
                  <c:pt idx="7">
                    <c:v>1.0347904942095645</c:v>
                  </c:pt>
                  <c:pt idx="8">
                    <c:v>1.0442683821224836</c:v>
                  </c:pt>
                  <c:pt idx="9">
                    <c:v>1.1875571442262978</c:v>
                  </c:pt>
                  <c:pt idx="10">
                    <c:v>1.1662214471394856</c:v>
                  </c:pt>
                  <c:pt idx="11">
                    <c:v>1.1490405204548091</c:v>
                  </c:pt>
                  <c:pt idx="12">
                    <c:v>1.1021213784546215</c:v>
                  </c:pt>
                  <c:pt idx="13">
                    <c:v>1.1071520736943568</c:v>
                  </c:pt>
                  <c:pt idx="14">
                    <c:v>1.1704699910719625</c:v>
                  </c:pt>
                  <c:pt idx="15">
                    <c:v>1.1284835742291355</c:v>
                  </c:pt>
                  <c:pt idx="16">
                    <c:v>1.1707388140099271</c:v>
                  </c:pt>
                  <c:pt idx="17">
                    <c:v>1.0215078369104984</c:v>
                  </c:pt>
                  <c:pt idx="18">
                    <c:v>1.0611114205438139</c:v>
                  </c:pt>
                  <c:pt idx="19">
                    <c:v>1.2853973614457104</c:v>
                  </c:pt>
                  <c:pt idx="20">
                    <c:v>1.1151460552939607</c:v>
                  </c:pt>
                  <c:pt idx="21">
                    <c:v>1.1747644140726381</c:v>
                  </c:pt>
                  <c:pt idx="22">
                    <c:v>1.2800709200211089</c:v>
                  </c:pt>
                  <c:pt idx="23">
                    <c:v>1.3630744763115581</c:v>
                  </c:pt>
                </c:numCache>
              </c:numRef>
            </c:minus>
            <c:spPr>
              <a:noFill/>
              <a:ln w="6350" cap="flat" cmpd="sng" algn="ctr">
                <a:solidFill>
                  <a:srgbClr val="001E46"/>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Sheet1!$C$2:$C$25</c:f>
              <c:numCache>
                <c:formatCode>General</c:formatCode>
                <c:ptCount val="24"/>
                <c:pt idx="0">
                  <c:v>85</c:v>
                </c:pt>
                <c:pt idx="1">
                  <c:v>83.1</c:v>
                </c:pt>
                <c:pt idx="2">
                  <c:v>83.3</c:v>
                </c:pt>
                <c:pt idx="3">
                  <c:v>84.3</c:v>
                </c:pt>
                <c:pt idx="4">
                  <c:v>85.6</c:v>
                </c:pt>
                <c:pt idx="5">
                  <c:v>87.9</c:v>
                </c:pt>
                <c:pt idx="6">
                  <c:v>90.2</c:v>
                </c:pt>
                <c:pt idx="7">
                  <c:v>95</c:v>
                </c:pt>
                <c:pt idx="8">
                  <c:v>97.9</c:v>
                </c:pt>
                <c:pt idx="9">
                  <c:v>100.2</c:v>
                </c:pt>
                <c:pt idx="10">
                  <c:v>103.1</c:v>
                </c:pt>
                <c:pt idx="11">
                  <c:v>100.5</c:v>
                </c:pt>
                <c:pt idx="12">
                  <c:v>98.5</c:v>
                </c:pt>
                <c:pt idx="13">
                  <c:v>96.5</c:v>
                </c:pt>
                <c:pt idx="14">
                  <c:v>97.1</c:v>
                </c:pt>
                <c:pt idx="15">
                  <c:v>98.1</c:v>
                </c:pt>
                <c:pt idx="16">
                  <c:v>97.1</c:v>
                </c:pt>
                <c:pt idx="17">
                  <c:v>100</c:v>
                </c:pt>
                <c:pt idx="18">
                  <c:v>100.2</c:v>
                </c:pt>
                <c:pt idx="19">
                  <c:v>98.6</c:v>
                </c:pt>
                <c:pt idx="20">
                  <c:v>97.5</c:v>
                </c:pt>
                <c:pt idx="21">
                  <c:v>97.3</c:v>
                </c:pt>
                <c:pt idx="22">
                  <c:v>93.6</c:v>
                </c:pt>
                <c:pt idx="23">
                  <c:v>89.8</c:v>
                </c:pt>
              </c:numCache>
            </c:numRef>
          </c:val>
          <c:smooth val="0"/>
          <c:extLst>
            <c:ext xmlns:c16="http://schemas.microsoft.com/office/drawing/2014/chart" uri="{C3380CC4-5D6E-409C-BE32-E72D297353CC}">
              <c16:uniqueId val="{00000001-BD19-4D60-A9FA-1D8E92BE6B57}"/>
            </c:ext>
          </c:extLst>
        </c:ser>
        <c:dLbls>
          <c:showLegendKey val="0"/>
          <c:showVal val="0"/>
          <c:showCatName val="0"/>
          <c:showSerName val="0"/>
          <c:showPercent val="0"/>
          <c:showBubbleSize val="0"/>
        </c:dLbls>
        <c:smooth val="0"/>
        <c:axId val="507093264"/>
        <c:axId val="507092936"/>
      </c:lineChart>
      <c:catAx>
        <c:axId val="507093264"/>
        <c:scaling>
          <c:orientation val="minMax"/>
        </c:scaling>
        <c:delete val="0"/>
        <c:axPos val="b"/>
        <c:numFmt formatCode="h:mm" sourceLinked="1"/>
        <c:majorTickMark val="out"/>
        <c:minorTickMark val="none"/>
        <c:tickLblPos val="nextTo"/>
        <c:spPr>
          <a:noFill/>
          <a:ln w="19050"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092936"/>
        <c:crosses val="autoZero"/>
        <c:auto val="1"/>
        <c:lblAlgn val="ctr"/>
        <c:lblOffset val="100"/>
        <c:noMultiLvlLbl val="0"/>
      </c:catAx>
      <c:valAx>
        <c:axId val="507092936"/>
        <c:scaling>
          <c:orientation val="minMax"/>
          <c:max val="111"/>
          <c:min val="80"/>
        </c:scaling>
        <c:delete val="0"/>
        <c:axPos val="l"/>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0932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Baseline (N=164)</c:v>
                </c:pt>
              </c:strCache>
            </c:strRef>
          </c:tx>
          <c:spPr>
            <a:ln w="47625" cap="rnd">
              <a:solidFill>
                <a:srgbClr val="7F7F7F"/>
              </a:solidFill>
              <a:prstDash val="solid"/>
              <a:round/>
            </a:ln>
            <a:effectLst/>
          </c:spPr>
          <c:marker>
            <c:symbol val="none"/>
          </c:marker>
          <c:errBars>
            <c:errDir val="y"/>
            <c:errBarType val="plus"/>
            <c:errValType val="cust"/>
            <c:noEndCap val="0"/>
            <c:plus>
              <c:numRef>
                <c:f>Sheet1!$H$2:$H$25</c:f>
                <c:numCache>
                  <c:formatCode>General</c:formatCode>
                  <c:ptCount val="24"/>
                  <c:pt idx="0">
                    <c:v>1.1513928614822972</c:v>
                  </c:pt>
                  <c:pt idx="1">
                    <c:v>0.98690816698482631</c:v>
                  </c:pt>
                  <c:pt idx="2">
                    <c:v>0.99780623567435034</c:v>
                  </c:pt>
                  <c:pt idx="3">
                    <c:v>0.9399125399855488</c:v>
                  </c:pt>
                  <c:pt idx="4">
                    <c:v>0.89799913085948491</c:v>
                  </c:pt>
                  <c:pt idx="5">
                    <c:v>0.9555777489853079</c:v>
                  </c:pt>
                  <c:pt idx="6">
                    <c:v>1.0619815808425213</c:v>
                  </c:pt>
                  <c:pt idx="7">
                    <c:v>1.1269978809219139</c:v>
                  </c:pt>
                  <c:pt idx="8">
                    <c:v>1.034224469428449</c:v>
                  </c:pt>
                  <c:pt idx="9">
                    <c:v>1.0088073689720489</c:v>
                  </c:pt>
                  <c:pt idx="10">
                    <c:v>1.0375129498079088</c:v>
                  </c:pt>
                  <c:pt idx="11">
                    <c:v>0.98513800779887584</c:v>
                  </c:pt>
                  <c:pt idx="12">
                    <c:v>0.97545345043331733</c:v>
                  </c:pt>
                  <c:pt idx="13">
                    <c:v>1.0262688965866917</c:v>
                  </c:pt>
                  <c:pt idx="14">
                    <c:v>1.0774172940312898</c:v>
                  </c:pt>
                  <c:pt idx="15">
                    <c:v>1.0830800986076698</c:v>
                  </c:pt>
                  <c:pt idx="16">
                    <c:v>1.0198345454043023</c:v>
                  </c:pt>
                  <c:pt idx="17">
                    <c:v>1.0888714458745925</c:v>
                  </c:pt>
                  <c:pt idx="18">
                    <c:v>0.89566858950296024</c:v>
                  </c:pt>
                  <c:pt idx="19">
                    <c:v>0.91993983943304714</c:v>
                  </c:pt>
                  <c:pt idx="20">
                    <c:v>0.91923881554251174</c:v>
                  </c:pt>
                  <c:pt idx="21">
                    <c:v>1.0370899457402696</c:v>
                  </c:pt>
                  <c:pt idx="22">
                    <c:v>1.0743285429429017</c:v>
                  </c:pt>
                  <c:pt idx="23">
                    <c:v>1.1513928614822972</c:v>
                  </c:pt>
                </c:numCache>
              </c:numRef>
            </c:plus>
            <c:minus>
              <c:numLit>
                <c:formatCode>General</c:formatCode>
                <c:ptCount val="1"/>
                <c:pt idx="0">
                  <c:v>0</c:v>
                </c:pt>
              </c:numLit>
            </c:minus>
            <c:spPr>
              <a:noFill/>
              <a:ln w="6350" cap="flat" cmpd="sng" algn="ctr">
                <a:solidFill>
                  <a:sysClr val="window" lastClr="FFFFFF">
                    <a:lumMod val="65000"/>
                  </a:sysClr>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Sheet1!$B$2:$B$25</c:f>
              <c:numCache>
                <c:formatCode>General</c:formatCode>
                <c:ptCount val="24"/>
                <c:pt idx="0">
                  <c:v>89.2</c:v>
                </c:pt>
                <c:pt idx="1">
                  <c:v>88.2</c:v>
                </c:pt>
                <c:pt idx="2">
                  <c:v>86.9</c:v>
                </c:pt>
                <c:pt idx="3">
                  <c:v>86.7</c:v>
                </c:pt>
                <c:pt idx="4">
                  <c:v>88.3</c:v>
                </c:pt>
                <c:pt idx="5">
                  <c:v>92.2</c:v>
                </c:pt>
                <c:pt idx="6">
                  <c:v>95.8</c:v>
                </c:pt>
                <c:pt idx="7">
                  <c:v>99.8</c:v>
                </c:pt>
                <c:pt idx="8">
                  <c:v>102.8</c:v>
                </c:pt>
                <c:pt idx="9">
                  <c:v>105.4</c:v>
                </c:pt>
                <c:pt idx="10">
                  <c:v>106.8</c:v>
                </c:pt>
                <c:pt idx="11">
                  <c:v>106.4</c:v>
                </c:pt>
                <c:pt idx="12">
                  <c:v>106.1</c:v>
                </c:pt>
                <c:pt idx="13">
                  <c:v>104.5</c:v>
                </c:pt>
                <c:pt idx="14">
                  <c:v>101</c:v>
                </c:pt>
                <c:pt idx="15">
                  <c:v>102.4</c:v>
                </c:pt>
                <c:pt idx="16">
                  <c:v>103.5</c:v>
                </c:pt>
                <c:pt idx="17">
                  <c:v>103.1</c:v>
                </c:pt>
                <c:pt idx="18">
                  <c:v>104.1</c:v>
                </c:pt>
                <c:pt idx="19">
                  <c:v>104.6</c:v>
                </c:pt>
                <c:pt idx="20">
                  <c:v>103.5</c:v>
                </c:pt>
                <c:pt idx="21">
                  <c:v>100.7</c:v>
                </c:pt>
                <c:pt idx="22">
                  <c:v>99</c:v>
                </c:pt>
                <c:pt idx="23">
                  <c:v>93.3</c:v>
                </c:pt>
              </c:numCache>
            </c:numRef>
          </c:val>
          <c:smooth val="0"/>
          <c:extLst>
            <c:ext xmlns:c16="http://schemas.microsoft.com/office/drawing/2014/chart" uri="{C3380CC4-5D6E-409C-BE32-E72D297353CC}">
              <c16:uniqueId val="{00000000-07D6-41A7-951E-540DDA4801F5}"/>
            </c:ext>
          </c:extLst>
        </c:ser>
        <c:ser>
          <c:idx val="1"/>
          <c:order val="1"/>
          <c:tx>
            <c:strRef>
              <c:f>Sheet1!$C$1</c:f>
              <c:strCache>
                <c:ptCount val="1"/>
                <c:pt idx="0">
                  <c:v>3 Months (n=134)</c:v>
                </c:pt>
              </c:strCache>
            </c:strRef>
          </c:tx>
          <c:spPr>
            <a:ln w="47625" cap="rnd">
              <a:solidFill>
                <a:srgbClr val="C00000"/>
              </a:solidFill>
              <a:prstDash val="solid"/>
              <a:round/>
            </a:ln>
            <a:effectLst/>
          </c:spPr>
          <c:marker>
            <c:symbol val="none"/>
          </c:marker>
          <c:errBars>
            <c:errDir val="y"/>
            <c:errBarType val="minus"/>
            <c:errValType val="cust"/>
            <c:noEndCap val="0"/>
            <c:plus>
              <c:numLit>
                <c:formatCode>General</c:formatCode>
                <c:ptCount val="1"/>
                <c:pt idx="0">
                  <c:v>0</c:v>
                </c:pt>
              </c:numLit>
            </c:plus>
            <c:minus>
              <c:numRef>
                <c:f>Sheet1!$I$2:$I$25</c:f>
                <c:numCache>
                  <c:formatCode>General</c:formatCode>
                  <c:ptCount val="24"/>
                  <c:pt idx="0">
                    <c:v>1.3006649542861799</c:v>
                  </c:pt>
                  <c:pt idx="1">
                    <c:v>1.3217186911394809</c:v>
                  </c:pt>
                  <c:pt idx="2">
                    <c:v>1.2098397088921</c:v>
                  </c:pt>
                  <c:pt idx="3">
                    <c:v>1.08388746190515</c:v>
                  </c:pt>
                  <c:pt idx="4">
                    <c:v>1.1012296612956323</c:v>
                  </c:pt>
                  <c:pt idx="5">
                    <c:v>1.1140969981164663</c:v>
                  </c:pt>
                  <c:pt idx="6">
                    <c:v>1.3217186911394809</c:v>
                  </c:pt>
                  <c:pt idx="7">
                    <c:v>1.2312961567242502</c:v>
                  </c:pt>
                  <c:pt idx="8">
                    <c:v>1.3595293303198721</c:v>
                  </c:pt>
                  <c:pt idx="9">
                    <c:v>1.2326312688558734</c:v>
                  </c:pt>
                  <c:pt idx="10">
                    <c:v>1.1581320482871722</c:v>
                  </c:pt>
                  <c:pt idx="11">
                    <c:v>1.0741501057172611</c:v>
                  </c:pt>
                  <c:pt idx="12">
                    <c:v>1.1490485194281397</c:v>
                  </c:pt>
                  <c:pt idx="13">
                    <c:v>1.2581338415918946</c:v>
                  </c:pt>
                  <c:pt idx="14">
                    <c:v>1.350669349732825</c:v>
                  </c:pt>
                  <c:pt idx="15">
                    <c:v>1.3440204527623858</c:v>
                  </c:pt>
                  <c:pt idx="16">
                    <c:v>1.2374368670764582</c:v>
                  </c:pt>
                  <c:pt idx="17">
                    <c:v>1.1401754250991381</c:v>
                  </c:pt>
                  <c:pt idx="18">
                    <c:v>1.2446552400832396</c:v>
                  </c:pt>
                  <c:pt idx="19">
                    <c:v>1.044465935734187</c:v>
                  </c:pt>
                  <c:pt idx="20">
                    <c:v>1.0125185422744674</c:v>
                  </c:pt>
                  <c:pt idx="21">
                    <c:v>1.1662223745348361</c:v>
                  </c:pt>
                  <c:pt idx="22">
                    <c:v>1.15328935479257</c:v>
                  </c:pt>
                  <c:pt idx="23">
                    <c:v>1.3006649542861799</c:v>
                  </c:pt>
                </c:numCache>
              </c:numRef>
            </c:minus>
            <c:spPr>
              <a:noFill/>
              <a:ln w="6350" cap="flat" cmpd="sng" algn="ctr">
                <a:solidFill>
                  <a:srgbClr val="C00000"/>
                </a:solidFill>
                <a:round/>
              </a:ln>
              <a:effectLst/>
            </c:spPr>
          </c:errBars>
          <c:cat>
            <c:numRef>
              <c:f>Sheet1!$A$2:$A$25</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Sheet1!$C$2:$C$25</c:f>
              <c:numCache>
                <c:formatCode>General</c:formatCode>
                <c:ptCount val="24"/>
                <c:pt idx="0">
                  <c:v>89.5</c:v>
                </c:pt>
                <c:pt idx="1">
                  <c:v>88.3</c:v>
                </c:pt>
                <c:pt idx="2">
                  <c:v>87.4</c:v>
                </c:pt>
                <c:pt idx="3">
                  <c:v>87.7</c:v>
                </c:pt>
                <c:pt idx="4">
                  <c:v>88.2</c:v>
                </c:pt>
                <c:pt idx="5">
                  <c:v>90</c:v>
                </c:pt>
                <c:pt idx="6">
                  <c:v>93.8</c:v>
                </c:pt>
                <c:pt idx="7">
                  <c:v>98.2</c:v>
                </c:pt>
                <c:pt idx="8">
                  <c:v>103.3</c:v>
                </c:pt>
                <c:pt idx="9">
                  <c:v>106.5</c:v>
                </c:pt>
                <c:pt idx="10">
                  <c:v>106.1</c:v>
                </c:pt>
                <c:pt idx="11">
                  <c:v>107.2</c:v>
                </c:pt>
                <c:pt idx="12">
                  <c:v>105.7</c:v>
                </c:pt>
                <c:pt idx="13">
                  <c:v>103.9</c:v>
                </c:pt>
                <c:pt idx="14">
                  <c:v>101.6</c:v>
                </c:pt>
                <c:pt idx="15">
                  <c:v>101.8</c:v>
                </c:pt>
                <c:pt idx="16">
                  <c:v>102.8</c:v>
                </c:pt>
                <c:pt idx="17">
                  <c:v>103.2</c:v>
                </c:pt>
                <c:pt idx="18">
                  <c:v>104.5</c:v>
                </c:pt>
                <c:pt idx="19">
                  <c:v>104.2</c:v>
                </c:pt>
                <c:pt idx="20">
                  <c:v>102.3</c:v>
                </c:pt>
                <c:pt idx="21">
                  <c:v>100.8</c:v>
                </c:pt>
                <c:pt idx="22">
                  <c:v>97.9</c:v>
                </c:pt>
                <c:pt idx="23">
                  <c:v>92.6</c:v>
                </c:pt>
              </c:numCache>
            </c:numRef>
          </c:val>
          <c:smooth val="0"/>
          <c:extLst>
            <c:ext xmlns:c16="http://schemas.microsoft.com/office/drawing/2014/chart" uri="{C3380CC4-5D6E-409C-BE32-E72D297353CC}">
              <c16:uniqueId val="{00000001-07D6-41A7-951E-540DDA4801F5}"/>
            </c:ext>
          </c:extLst>
        </c:ser>
        <c:dLbls>
          <c:showLegendKey val="0"/>
          <c:showVal val="0"/>
          <c:showCatName val="0"/>
          <c:showSerName val="0"/>
          <c:showPercent val="0"/>
          <c:showBubbleSize val="0"/>
        </c:dLbls>
        <c:smooth val="0"/>
        <c:axId val="507093264"/>
        <c:axId val="507092936"/>
      </c:lineChart>
      <c:catAx>
        <c:axId val="507093264"/>
        <c:scaling>
          <c:orientation val="minMax"/>
        </c:scaling>
        <c:delete val="0"/>
        <c:axPos val="b"/>
        <c:numFmt formatCode="h:mm" sourceLinked="1"/>
        <c:majorTickMark val="out"/>
        <c:minorTickMark val="none"/>
        <c:tickLblPos val="nextTo"/>
        <c:spPr>
          <a:noFill/>
          <a:ln w="19050"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092936"/>
        <c:crosses val="autoZero"/>
        <c:auto val="1"/>
        <c:lblAlgn val="ctr"/>
        <c:lblOffset val="100"/>
        <c:noMultiLvlLbl val="0"/>
      </c:catAx>
      <c:valAx>
        <c:axId val="507092936"/>
        <c:scaling>
          <c:orientation val="minMax"/>
          <c:max val="111"/>
          <c:min val="80"/>
        </c:scaling>
        <c:delete val="0"/>
        <c:axPos val="l"/>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70932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91059551415542E-2"/>
          <c:y val="2.1724103970429561E-2"/>
          <c:w val="0.83139820223257443"/>
          <c:h val="0.9331218074960159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square"/>
            <c:size val="9"/>
            <c:spPr>
              <a:solidFill>
                <a:schemeClr val="accent1"/>
              </a:solidFill>
              <a:ln w="9525">
                <a:noFill/>
              </a:ln>
              <a:effectLst/>
            </c:spPr>
          </c:marker>
          <c:errBars>
            <c:errDir val="x"/>
            <c:errBarType val="both"/>
            <c:errValType val="cust"/>
            <c:noEndCap val="1"/>
            <c:plus>
              <c:numRef>
                <c:f>Sheet1!$E$2:$E$15</c:f>
                <c:numCache>
                  <c:formatCode>General</c:formatCode>
                  <c:ptCount val="14"/>
                  <c:pt idx="0">
                    <c:v>2.38</c:v>
                  </c:pt>
                  <c:pt idx="1">
                    <c:v>7.43</c:v>
                  </c:pt>
                  <c:pt idx="2">
                    <c:v>2.5999999999999996</c:v>
                  </c:pt>
                  <c:pt idx="3">
                    <c:v>4.3100000000000005</c:v>
                  </c:pt>
                  <c:pt idx="4">
                    <c:v>3.89</c:v>
                  </c:pt>
                  <c:pt idx="5">
                    <c:v>3.65</c:v>
                  </c:pt>
                  <c:pt idx="6">
                    <c:v>4.42</c:v>
                  </c:pt>
                  <c:pt idx="7">
                    <c:v>6.07</c:v>
                  </c:pt>
                  <c:pt idx="8">
                    <c:v>4.6100000000000003</c:v>
                  </c:pt>
                  <c:pt idx="9">
                    <c:v>2.8899999999999997</c:v>
                  </c:pt>
                  <c:pt idx="10">
                    <c:v>33.79</c:v>
                  </c:pt>
                  <c:pt idx="11">
                    <c:v>2.2599999999999998</c:v>
                  </c:pt>
                  <c:pt idx="12">
                    <c:v>4.5600000000000005</c:v>
                  </c:pt>
                  <c:pt idx="13">
                    <c:v>4.45</c:v>
                  </c:pt>
                </c:numCache>
              </c:numRef>
            </c:plus>
            <c:minus>
              <c:numRef>
                <c:f>Sheet1!$D$2:$D$15</c:f>
                <c:numCache>
                  <c:formatCode>General</c:formatCode>
                  <c:ptCount val="14"/>
                  <c:pt idx="0">
                    <c:v>2.3700000000000006</c:v>
                  </c:pt>
                  <c:pt idx="1">
                    <c:v>7.419999999999999</c:v>
                  </c:pt>
                  <c:pt idx="2">
                    <c:v>2.6100000000000003</c:v>
                  </c:pt>
                  <c:pt idx="3">
                    <c:v>4.3100000000000005</c:v>
                  </c:pt>
                  <c:pt idx="4">
                    <c:v>3.9000000000000004</c:v>
                  </c:pt>
                  <c:pt idx="5">
                    <c:v>3.6500000000000004</c:v>
                  </c:pt>
                  <c:pt idx="6">
                    <c:v>4.419999999999999</c:v>
                  </c:pt>
                  <c:pt idx="7">
                    <c:v>6.07</c:v>
                  </c:pt>
                  <c:pt idx="8">
                    <c:v>4.62</c:v>
                  </c:pt>
                  <c:pt idx="9">
                    <c:v>2.8900000000000006</c:v>
                  </c:pt>
                  <c:pt idx="10">
                    <c:v>33.78</c:v>
                  </c:pt>
                  <c:pt idx="11">
                    <c:v>2.2700000000000005</c:v>
                  </c:pt>
                  <c:pt idx="12">
                    <c:v>4.57</c:v>
                  </c:pt>
                  <c:pt idx="13">
                    <c:v>4.45</c:v>
                  </c:pt>
                </c:numCache>
              </c:numRef>
            </c:minus>
            <c:spPr>
              <a:noFill/>
              <a:ln w="22225" cap="sq" cmpd="sng" algn="ctr">
                <a:solidFill>
                  <a:schemeClr val="tx2"/>
                </a:solidFill>
                <a:round/>
              </a:ln>
              <a:effectLst/>
            </c:spPr>
          </c:errBars>
          <c:xVal>
            <c:numRef>
              <c:f>Sheet1!$A$2:$A$15</c:f>
              <c:numCache>
                <c:formatCode>General</c:formatCode>
                <c:ptCount val="14"/>
                <c:pt idx="0">
                  <c:v>-3.78</c:v>
                </c:pt>
                <c:pt idx="1">
                  <c:v>-6.2</c:v>
                </c:pt>
                <c:pt idx="2">
                  <c:v>-4.7699999999999996</c:v>
                </c:pt>
                <c:pt idx="3">
                  <c:v>-2.48</c:v>
                </c:pt>
                <c:pt idx="4">
                  <c:v>-4.66</c:v>
                </c:pt>
                <c:pt idx="5">
                  <c:v>-3</c:v>
                </c:pt>
                <c:pt idx="6">
                  <c:v>-4.12</c:v>
                </c:pt>
                <c:pt idx="7">
                  <c:v>-5.67</c:v>
                </c:pt>
                <c:pt idx="8">
                  <c:v>-1.55</c:v>
                </c:pt>
                <c:pt idx="9">
                  <c:v>-4.84</c:v>
                </c:pt>
                <c:pt idx="10">
                  <c:v>-2.11</c:v>
                </c:pt>
                <c:pt idx="11">
                  <c:v>-4.05</c:v>
                </c:pt>
                <c:pt idx="12">
                  <c:v>-2.16</c:v>
                </c:pt>
                <c:pt idx="13">
                  <c:v>-2.66</c:v>
                </c:pt>
              </c:numCache>
            </c:numRef>
          </c:xVal>
          <c:yVal>
            <c:numRef>
              <c:f>Sheet1!$B$2:$B$15</c:f>
              <c:numCache>
                <c:formatCode>General</c:formatCode>
                <c:ptCount val="14"/>
                <c:pt idx="0">
                  <c:v>14</c:v>
                </c:pt>
                <c:pt idx="1">
                  <c:v>13</c:v>
                </c:pt>
                <c:pt idx="2">
                  <c:v>12</c:v>
                </c:pt>
                <c:pt idx="3">
                  <c:v>11</c:v>
                </c:pt>
                <c:pt idx="4">
                  <c:v>10</c:v>
                </c:pt>
                <c:pt idx="5">
                  <c:v>9</c:v>
                </c:pt>
                <c:pt idx="6">
                  <c:v>8</c:v>
                </c:pt>
                <c:pt idx="7">
                  <c:v>7</c:v>
                </c:pt>
                <c:pt idx="8">
                  <c:v>6</c:v>
                </c:pt>
                <c:pt idx="9">
                  <c:v>5</c:v>
                </c:pt>
                <c:pt idx="10">
                  <c:v>4</c:v>
                </c:pt>
                <c:pt idx="11">
                  <c:v>3</c:v>
                </c:pt>
                <c:pt idx="12">
                  <c:v>2</c:v>
                </c:pt>
                <c:pt idx="13">
                  <c:v>1</c:v>
                </c:pt>
              </c:numCache>
            </c:numRef>
          </c:yVal>
          <c:smooth val="0"/>
          <c:extLst>
            <c:ext xmlns:c16="http://schemas.microsoft.com/office/drawing/2014/chart" uri="{C3380CC4-5D6E-409C-BE32-E72D297353CC}">
              <c16:uniqueId val="{00000000-E50D-46D6-85A9-1F5A9174DE41}"/>
            </c:ext>
          </c:extLst>
        </c:ser>
        <c:dLbls>
          <c:showLegendKey val="0"/>
          <c:showVal val="0"/>
          <c:showCatName val="0"/>
          <c:showSerName val="0"/>
          <c:showPercent val="0"/>
          <c:showBubbleSize val="0"/>
        </c:dLbls>
        <c:axId val="710066176"/>
        <c:axId val="710044528"/>
      </c:scatterChart>
      <c:valAx>
        <c:axId val="710066176"/>
        <c:scaling>
          <c:orientation val="minMax"/>
          <c:max val="15"/>
          <c:min val="-15"/>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710044528"/>
        <c:crosses val="autoZero"/>
        <c:crossBetween val="midCat"/>
      </c:valAx>
      <c:valAx>
        <c:axId val="710044528"/>
        <c:scaling>
          <c:orientation val="minMax"/>
          <c:max val="15"/>
          <c:min val="0"/>
        </c:scaling>
        <c:delete val="1"/>
        <c:axPos val="l"/>
        <c:numFmt formatCode="General" sourceLinked="1"/>
        <c:majorTickMark val="out"/>
        <c:minorTickMark val="none"/>
        <c:tickLblPos val="nextTo"/>
        <c:crossAx val="710066176"/>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40546829813376E-2"/>
          <c:y val="0.10183183012009629"/>
          <c:w val="0.90325536841662102"/>
          <c:h val="0.75934374462514276"/>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dLbl>
              <c:idx val="0"/>
              <c:tx>
                <c:rich>
                  <a:bodyPr/>
                  <a:lstStyle/>
                  <a:p>
                    <a:fld id="{35418284-5A14-4FC3-B210-C92CC0197D34}" type="VALUE">
                      <a:rPr lang="en-US" sz="2000" b="1"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D2-4A25-82D6-0B9821F8D33C}"/>
                </c:ext>
              </c:extLst>
            </c:dLbl>
            <c:dLbl>
              <c:idx val="1"/>
              <c:layout>
                <c:manualLayout>
                  <c:x val="-4.4742126376602466E-3"/>
                  <c:y val="8.3404864841853279E-17"/>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Arial Narrow" panose="020B0606020202030204" pitchFamily="34" charset="0"/>
                        <a:ea typeface="+mn-ea"/>
                        <a:cs typeface="+mn-cs"/>
                      </a:defRPr>
                    </a:pPr>
                    <a:fld id="{982C0C3D-2B0F-4683-8B38-FF2A756C28F2}" type="VALUE">
                      <a:rPr lang="en-US" sz="2000" b="1" smtClean="0">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solidFill>
                          <a:latin typeface="Arial Narrow" panose="020B0606020202030204" pitchFamily="34" charset="0"/>
                        </a:defRPr>
                      </a:pPr>
                      <a:t>[VALUE]</a:t>
                    </a:fld>
                    <a:endParaRPr lang="en-US" sz="1600" b="1" i="0" u="none" strike="noStrike" kern="1200"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solidFill>
                        <a:latin typeface="Arial Narrow" panose="020B0606020202030204" pitchFamily="34" charset="0"/>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D2-4A25-82D6-0B9821F8D33C}"/>
                </c:ext>
              </c:extLst>
            </c:dLbl>
            <c:dLbl>
              <c:idx val="2"/>
              <c:layout>
                <c:manualLayout>
                  <c:x val="0"/>
                  <c:y val="4.549408818652863E-3"/>
                </c:manualLayout>
              </c:layout>
              <c:tx>
                <c:rich>
                  <a:bodyPr/>
                  <a:lstStyle/>
                  <a:p>
                    <a:fld id="{989C31F0-5AF8-4A43-B580-63575D9516C6}" type="VALUE">
                      <a:rPr lang="en-US" sz="2000" b="1" smtClean="0">
                        <a:solidFill>
                          <a:schemeClr val="tx1"/>
                        </a:solidFill>
                      </a:rPr>
                      <a:pPr/>
                      <a:t>[VALUE]</a:t>
                    </a:fld>
                    <a:endParaRPr lang="en-US" sz="1600" b="0" i="0" u="none" strike="noStrike" kern="1200" baseline="0" dirty="0">
                      <a:solidFill>
                        <a:schemeClr val="tx1"/>
                      </a:solidFill>
                    </a:endParaRPr>
                  </a:p>
                  <a:p>
                    <a:r>
                      <a:rPr lang="en-US" sz="1400" b="0" i="0" u="none" strike="noStrike" kern="1200" baseline="0" dirty="0">
                        <a:solidFill>
                          <a:prstClr val="black"/>
                        </a:solidFill>
                        <a:latin typeface="Arial Narrow" panose="020B0606020202030204" pitchFamily="34" charset="0"/>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D2-4A25-82D6-0B9821F8D33C}"/>
                </c:ext>
              </c:extLst>
            </c:dLbl>
            <c:dLbl>
              <c:idx val="3"/>
              <c:tx>
                <c:rich>
                  <a:bodyPr/>
                  <a:lstStyle/>
                  <a:p>
                    <a:fld id="{FEDF5FE6-5CE3-432A-ADEC-795D3AF3E465}" type="VALUE">
                      <a:rPr lang="en-US" sz="2000" b="1" smtClean="0">
                        <a:solidFill>
                          <a:schemeClr val="tx1"/>
                        </a:solidFill>
                      </a:rPr>
                      <a:pPr/>
                      <a:t>[VALUE]</a:t>
                    </a:fld>
                    <a:endParaRPr lang="en-US" sz="1600" b="1" i="0" u="none" strike="noStrike" kern="1200" baseline="0" dirty="0">
                      <a:solidFill>
                        <a:schemeClr val="tx1"/>
                      </a:solidFill>
                    </a:endParaRPr>
                  </a:p>
                  <a:p>
                    <a:r>
                      <a:rPr lang="en-US" sz="1400" b="0" i="0" u="none" strike="noStrike" kern="1200" baseline="0" dirty="0">
                        <a:solidFill>
                          <a:prstClr val="black"/>
                        </a:solidFill>
                        <a:latin typeface="Arial Narrow" panose="020B0606020202030204" pitchFamily="34" charset="0"/>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D2-4A25-82D6-0B9821F8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24hr SBP</c:v>
                </c:pt>
                <c:pt idx="1">
                  <c:v>24hr DBP</c:v>
                </c:pt>
                <c:pt idx="2">
                  <c:v>Office SBP</c:v>
                </c:pt>
                <c:pt idx="3">
                  <c:v>Office DBP</c:v>
                </c:pt>
              </c:strCache>
            </c:strRef>
          </c:cat>
          <c:val>
            <c:numRef>
              <c:f>Sheet1!$B$2:$B$5</c:f>
              <c:numCache>
                <c:formatCode>General</c:formatCode>
                <c:ptCount val="4"/>
                <c:pt idx="0">
                  <c:v>-4.5</c:v>
                </c:pt>
                <c:pt idx="1">
                  <c:v>-3.6</c:v>
                </c:pt>
                <c:pt idx="2">
                  <c:v>-11.2</c:v>
                </c:pt>
                <c:pt idx="3">
                  <c:v>-5.6</c:v>
                </c:pt>
              </c:numCache>
            </c:numRef>
          </c:val>
          <c:extLst>
            <c:ext xmlns:c16="http://schemas.microsoft.com/office/drawing/2014/chart" uri="{C3380CC4-5D6E-409C-BE32-E72D297353CC}">
              <c16:uniqueId val="{00000004-97D2-4A25-82D6-0B9821F8D33C}"/>
            </c:ext>
          </c:extLst>
        </c:ser>
        <c:ser>
          <c:idx val="1"/>
          <c:order val="1"/>
          <c:tx>
            <c:strRef>
              <c:f>Sheet1!$C$1</c:f>
              <c:strCache>
                <c:ptCount val="1"/>
                <c:pt idx="0">
                  <c:v>Sham control</c:v>
                </c:pt>
              </c:strCache>
            </c:strRef>
          </c:tx>
          <c:spPr>
            <a:solidFill>
              <a:schemeClr val="accent4"/>
            </a:solidFill>
            <a:ln>
              <a:noFill/>
            </a:ln>
            <a:effectLst/>
          </c:spPr>
          <c:invertIfNegative val="0"/>
          <c:dLbls>
            <c:dLbl>
              <c:idx val="0"/>
              <c:layout>
                <c:manualLayout>
                  <c:x val="-1.1529860238821987E-3"/>
                  <c:y val="6.1868860288977068E-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Narrow" panose="020B0606020202030204" pitchFamily="34" charset="0"/>
                        <a:ea typeface="+mn-ea"/>
                        <a:cs typeface="+mn-cs"/>
                      </a:defRPr>
                    </a:pPr>
                    <a:fld id="{FFF4C332-2545-49E1-97AC-AA8492049F71}" type="VALUE">
                      <a:rPr lang="en-US" sz="2000" b="1" smtClean="0"/>
                      <a:pPr>
                        <a:defRPr sz="1600">
                          <a:solidFill>
                            <a:schemeClr val="tx1"/>
                          </a:solidFill>
                          <a:latin typeface="Arial Narrow" panose="020B0606020202030204" pitchFamily="34" charset="0"/>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1980730670214276E-2"/>
                      <c:h val="7.3361413546723153E-2"/>
                    </c:manualLayout>
                  </c15:layout>
                  <c15:dlblFieldTable/>
                  <c15:showDataLabelsRange val="0"/>
                </c:ext>
                <c:ext xmlns:c16="http://schemas.microsoft.com/office/drawing/2014/chart" uri="{C3380CC4-5D6E-409C-BE32-E72D297353CC}">
                  <c16:uniqueId val="{00000005-97D2-4A25-82D6-0B9821F8D33C}"/>
                </c:ext>
              </c:extLst>
            </c:dLbl>
            <c:dLbl>
              <c:idx val="1"/>
              <c:layout>
                <c:manualLayout>
                  <c:x val="9.1920765779507976E-5"/>
                  <c:y val="4.1245906856917219E-7"/>
                </c:manualLayout>
              </c:layout>
              <c:tx>
                <c:rich>
                  <a:bodyPr/>
                  <a:lstStyle/>
                  <a:p>
                    <a:fld id="{000DDD80-778C-47C7-8621-5C96198B1BE2}" type="VALUE">
                      <a:rPr lang="en-US" sz="2000" b="1" smtClean="0">
                        <a:solidFill>
                          <a:schemeClr val="tx1"/>
                        </a:solidFill>
                      </a:rPr>
                      <a:pPr/>
                      <a:t>[VALUE]</a:t>
                    </a:fld>
                    <a:endParaRPr lang="en-US" sz="1600" b="1" i="0" u="none" strike="noStrike" kern="1200" baseline="0" dirty="0">
                      <a:solidFill>
                        <a:schemeClr val="tx1"/>
                      </a:solidFill>
                    </a:endParaRPr>
                  </a:p>
                  <a:p>
                    <a:r>
                      <a:rPr lang="en-US" sz="1400" b="0" i="0" u="none" strike="noStrike" kern="1200" baseline="0" dirty="0">
                        <a:solidFill>
                          <a:prstClr val="black"/>
                        </a:solidFill>
                        <a:latin typeface="Arial Narrow" panose="020B0606020202030204" pitchFamily="34" charset="0"/>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7D2-4A25-82D6-0B9821F8D33C}"/>
                </c:ext>
              </c:extLst>
            </c:dLbl>
            <c:dLbl>
              <c:idx val="2"/>
              <c:layout>
                <c:manualLayout>
                  <c:x val="1.4777603995538608E-4"/>
                  <c:y val="6.1868860288977068E-7"/>
                </c:manualLayout>
              </c:layout>
              <c:tx>
                <c:rich>
                  <a:bodyPr/>
                  <a:lstStyle/>
                  <a:p>
                    <a:fld id="{6E43AC12-DCD3-49CE-A13B-01ED465EB553}" type="VALUE">
                      <a:rPr lang="en-US" sz="2000" b="1" smtClean="0">
                        <a:solidFill>
                          <a:schemeClr val="tx1"/>
                        </a:solidFill>
                      </a:rPr>
                      <a:pPr/>
                      <a:t>[VALUE]</a:t>
                    </a:fld>
                    <a:endParaRPr lang="en-US" sz="1600" b="1" i="0" u="none" strike="noStrike" kern="1200" baseline="0" dirty="0">
                      <a:solidFill>
                        <a:schemeClr val="tx1"/>
                      </a:solidFill>
                    </a:endParaRPr>
                  </a:p>
                  <a:p>
                    <a:r>
                      <a:rPr lang="en-US" sz="1400" b="0" i="0" u="none" strike="noStrike" kern="1200" baseline="0" dirty="0">
                        <a:solidFill>
                          <a:prstClr val="black"/>
                        </a:solidFill>
                        <a:latin typeface="Arial Narrow" panose="020B0606020202030204" pitchFamily="34" charset="0"/>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7D2-4A25-82D6-0B9821F8D33C}"/>
                </c:ext>
              </c:extLst>
            </c:dLbl>
            <c:dLbl>
              <c:idx val="3"/>
              <c:layout>
                <c:manualLayout>
                  <c:x val="9.3400375691451761E-6"/>
                  <c:y val="-3.8688660634040331E-4"/>
                </c:manualLayout>
              </c:layout>
              <c:tx>
                <c:rich>
                  <a:bodyPr/>
                  <a:lstStyle/>
                  <a:p>
                    <a:fld id="{694C586E-7B84-4B53-8545-355557A4EC0C}" type="VALUE">
                      <a:rPr lang="en-US" sz="2000" b="1" smtClean="0">
                        <a:solidFill>
                          <a:schemeClr val="tx1"/>
                        </a:solidFill>
                      </a:rPr>
                      <a:pPr/>
                      <a:t>[VALUE]</a:t>
                    </a:fld>
                    <a:endParaRPr lang="en-US" sz="1600" b="1" i="0" u="none" strike="noStrike" kern="1200" baseline="0" dirty="0">
                      <a:solidFill>
                        <a:schemeClr val="tx1"/>
                      </a:solidFill>
                    </a:endParaRPr>
                  </a:p>
                  <a:p>
                    <a:r>
                      <a:rPr lang="en-US" sz="1400" b="0" i="0" u="none" strike="noStrike" kern="1200" baseline="0" dirty="0">
                        <a:solidFill>
                          <a:prstClr val="black"/>
                        </a:solidFill>
                        <a:latin typeface="Arial Narrow" panose="020B0606020202030204" pitchFamily="34" charset="0"/>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7D2-4A25-82D6-0B9821F8D3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24hr SBP</c:v>
                </c:pt>
                <c:pt idx="1">
                  <c:v>24hr DBP</c:v>
                </c:pt>
                <c:pt idx="2">
                  <c:v>Office SBP</c:v>
                </c:pt>
                <c:pt idx="3">
                  <c:v>Office DBP</c:v>
                </c:pt>
              </c:strCache>
            </c:strRef>
          </c:cat>
          <c:val>
            <c:numRef>
              <c:f>Sheet1!$C$2:$C$5</c:f>
              <c:numCache>
                <c:formatCode>General</c:formatCode>
                <c:ptCount val="4"/>
                <c:pt idx="0">
                  <c:v>-1.1000000000000001</c:v>
                </c:pt>
                <c:pt idx="1">
                  <c:v>-1.1000000000000001</c:v>
                </c:pt>
                <c:pt idx="2">
                  <c:v>-3.9</c:v>
                </c:pt>
                <c:pt idx="3">
                  <c:v>-1.3</c:v>
                </c:pt>
              </c:numCache>
            </c:numRef>
          </c:val>
          <c:extLst>
            <c:ext xmlns:c16="http://schemas.microsoft.com/office/drawing/2014/chart" uri="{C3380CC4-5D6E-409C-BE32-E72D297353CC}">
              <c16:uniqueId val="{00000009-97D2-4A25-82D6-0B9821F8D33C}"/>
            </c:ext>
          </c:extLst>
        </c:ser>
        <c:dLbls>
          <c:showLegendKey val="0"/>
          <c:showVal val="0"/>
          <c:showCatName val="0"/>
          <c:showSerName val="0"/>
          <c:showPercent val="0"/>
          <c:showBubbleSize val="0"/>
        </c:dLbls>
        <c:gapWidth val="150"/>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2"/>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i="0" kern="1200" baseline="0" dirty="0">
                    <a:solidFill>
                      <a:srgbClr val="000000"/>
                    </a:solidFill>
                    <a:effectLst/>
                    <a:latin typeface="Arial" panose="020B0604020202020204" pitchFamily="34" charset="0"/>
                    <a:cs typeface="Arial" panose="020B0604020202020204" pitchFamily="34" charset="0"/>
                  </a:rPr>
                  <a:t>Blood pressure change at 3 months (mmHg)</a:t>
                </a:r>
                <a:endParaRPr lang="en-US" sz="1400" dirty="0">
                  <a:effectLst/>
                  <a:latin typeface="Arial" panose="020B0604020202020204" pitchFamily="34" charset="0"/>
                  <a:cs typeface="Arial" panose="020B0604020202020204" pitchFamily="34" charset="0"/>
                </a:endParaRPr>
              </a:p>
            </c:rich>
          </c:tx>
          <c:layout>
            <c:manualLayout>
              <c:xMode val="edge"/>
              <c:yMode val="edge"/>
              <c:x val="4.6977614704215341E-3"/>
              <c:y val="0.107205948649670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4531232"/>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1408645416783"/>
          <c:y val="0.11566146824239561"/>
          <c:w val="0.80193807099267389"/>
          <c:h val="0.7948304610071889"/>
        </c:manualLayout>
      </c:layout>
      <c:barChart>
        <c:barDir val="col"/>
        <c:grouping val="clustered"/>
        <c:varyColors val="0"/>
        <c:ser>
          <c:idx val="0"/>
          <c:order val="0"/>
          <c:tx>
            <c:strRef>
              <c:f>Sheet1!$B$1</c:f>
              <c:strCache>
                <c:ptCount val="1"/>
                <c:pt idx="0">
                  <c:v>Series 1</c:v>
                </c:pt>
              </c:strCache>
            </c:strRef>
          </c:tx>
          <c:spPr>
            <a:solidFill>
              <a:srgbClr val="C00000"/>
            </a:solidFill>
            <a:ln>
              <a:solidFill>
                <a:schemeClr val="tx1"/>
              </a:solidFill>
            </a:ln>
          </c:spPr>
          <c:invertIfNegative val="0"/>
          <c:dPt>
            <c:idx val="0"/>
            <c:invertIfNegative val="0"/>
            <c:bubble3D val="0"/>
            <c:spPr>
              <a:solidFill>
                <a:srgbClr val="001E46"/>
              </a:solidFill>
              <a:ln>
                <a:solidFill>
                  <a:schemeClr val="tx1"/>
                </a:solidFill>
              </a:ln>
            </c:spPr>
            <c:extLst>
              <c:ext xmlns:c16="http://schemas.microsoft.com/office/drawing/2014/chart" uri="{C3380CC4-5D6E-409C-BE32-E72D297353CC}">
                <c16:uniqueId val="{00000001-9CE1-457C-BFA7-A1B606A006B6}"/>
              </c:ext>
            </c:extLst>
          </c:dPt>
          <c:dPt>
            <c:idx val="1"/>
            <c:invertIfNegative val="0"/>
            <c:bubble3D val="0"/>
            <c:spPr>
              <a:solidFill>
                <a:srgbClr val="001E46"/>
              </a:solidFill>
              <a:ln>
                <a:solidFill>
                  <a:schemeClr val="tx1"/>
                </a:solidFill>
              </a:ln>
            </c:spPr>
            <c:extLst>
              <c:ext xmlns:c16="http://schemas.microsoft.com/office/drawing/2014/chart" uri="{C3380CC4-5D6E-409C-BE32-E72D297353CC}">
                <c16:uniqueId val="{00000003-9CE1-457C-BFA7-A1B606A006B6}"/>
              </c:ext>
            </c:extLst>
          </c:dPt>
          <c:dPt>
            <c:idx val="2"/>
            <c:invertIfNegative val="0"/>
            <c:bubble3D val="0"/>
            <c:spPr>
              <a:solidFill>
                <a:srgbClr val="001E46"/>
              </a:solidFill>
              <a:ln>
                <a:solidFill>
                  <a:schemeClr val="tx1"/>
                </a:solidFill>
              </a:ln>
            </c:spPr>
            <c:extLst>
              <c:ext xmlns:c16="http://schemas.microsoft.com/office/drawing/2014/chart" uri="{C3380CC4-5D6E-409C-BE32-E72D297353CC}">
                <c16:uniqueId val="{00000005-9CE1-457C-BFA7-A1B606A006B6}"/>
              </c:ext>
            </c:extLst>
          </c:dPt>
          <c:dPt>
            <c:idx val="3"/>
            <c:invertIfNegative val="0"/>
            <c:bubble3D val="0"/>
            <c:spPr>
              <a:solidFill>
                <a:srgbClr val="001E46"/>
              </a:solidFill>
              <a:ln>
                <a:solidFill>
                  <a:schemeClr val="tx1"/>
                </a:solidFill>
              </a:ln>
            </c:spPr>
            <c:extLst>
              <c:ext xmlns:c16="http://schemas.microsoft.com/office/drawing/2014/chart" uri="{C3380CC4-5D6E-409C-BE32-E72D297353CC}">
                <c16:uniqueId val="{00000007-9CE1-457C-BFA7-A1B606A006B6}"/>
              </c:ext>
            </c:extLst>
          </c:dPt>
          <c:dPt>
            <c:idx val="4"/>
            <c:invertIfNegative val="0"/>
            <c:bubble3D val="0"/>
            <c:spPr>
              <a:solidFill>
                <a:srgbClr val="001E46"/>
              </a:solidFill>
              <a:ln>
                <a:solidFill>
                  <a:schemeClr val="tx1"/>
                </a:solidFill>
              </a:ln>
            </c:spPr>
            <c:extLst>
              <c:ext xmlns:c16="http://schemas.microsoft.com/office/drawing/2014/chart" uri="{C3380CC4-5D6E-409C-BE32-E72D297353CC}">
                <c16:uniqueId val="{00000009-9CE1-457C-BFA7-A1B606A006B6}"/>
              </c:ext>
            </c:extLst>
          </c:dPt>
          <c:dLbls>
            <c:dLbl>
              <c:idx val="0"/>
              <c:tx>
                <c:rich>
                  <a:bodyPr/>
                  <a:lstStyle/>
                  <a:p>
                    <a:fld id="{73CC69C6-453C-4159-B8D2-D7AA0E6B9052}"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E1-457C-BFA7-A1B606A006B6}"/>
                </c:ext>
              </c:extLst>
            </c:dLbl>
            <c:numFmt formatCode="0%" sourceLinked="0"/>
            <c:spPr>
              <a:noFill/>
              <a:ln w="24915">
                <a:noFill/>
              </a:ln>
            </c:spPr>
            <c:txPr>
              <a:bodyPr/>
              <a:lstStyle/>
              <a:p>
                <a:pPr>
                  <a:defRPr lang="en-US" sz="1568" b="1">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Major CVD</c:v>
                </c:pt>
                <c:pt idx="1">
                  <c:v>CHD</c:v>
                </c:pt>
                <c:pt idx="2">
                  <c:v>Stroke</c:v>
                </c:pt>
                <c:pt idx="3">
                  <c:v>HF</c:v>
                </c:pt>
                <c:pt idx="4">
                  <c:v>Mortality</c:v>
                </c:pt>
              </c:strCache>
            </c:strRef>
          </c:cat>
          <c:val>
            <c:numRef>
              <c:f>Sheet1!$B$2:$B$6</c:f>
              <c:numCache>
                <c:formatCode>General</c:formatCode>
                <c:ptCount val="5"/>
                <c:pt idx="0">
                  <c:v>-0.2</c:v>
                </c:pt>
                <c:pt idx="1">
                  <c:v>-0.17</c:v>
                </c:pt>
                <c:pt idx="2">
                  <c:v>-0.27</c:v>
                </c:pt>
                <c:pt idx="3">
                  <c:v>-0.28000000000000003</c:v>
                </c:pt>
                <c:pt idx="4">
                  <c:v>-0.13</c:v>
                </c:pt>
              </c:numCache>
            </c:numRef>
          </c:val>
          <c:extLst>
            <c:ext xmlns:c16="http://schemas.microsoft.com/office/drawing/2014/chart" uri="{C3380CC4-5D6E-409C-BE32-E72D297353CC}">
              <c16:uniqueId val="{0000000A-9CE1-457C-BFA7-A1B606A006B6}"/>
            </c:ext>
          </c:extLst>
        </c:ser>
        <c:ser>
          <c:idx val="1"/>
          <c:order val="1"/>
          <c:tx>
            <c:strRef>
              <c:f>Sheet1!$C$1</c:f>
              <c:strCache>
                <c:ptCount val="1"/>
                <c:pt idx="0">
                  <c:v>Column1</c:v>
                </c:pt>
              </c:strCache>
            </c:strRef>
          </c:tx>
          <c:invertIfNegative val="0"/>
          <c:cat>
            <c:strRef>
              <c:f>Sheet1!$A$2:$A$6</c:f>
              <c:strCache>
                <c:ptCount val="5"/>
                <c:pt idx="0">
                  <c:v>Major CVD</c:v>
                </c:pt>
                <c:pt idx="1">
                  <c:v>CHD</c:v>
                </c:pt>
                <c:pt idx="2">
                  <c:v>Stroke</c:v>
                </c:pt>
                <c:pt idx="3">
                  <c:v>HF</c:v>
                </c:pt>
                <c:pt idx="4">
                  <c:v>Mortality</c:v>
                </c:pt>
              </c:strCache>
            </c:strRef>
          </c:cat>
          <c:val>
            <c:numRef>
              <c:f>Sheet1!$C$2:$C$6</c:f>
              <c:numCache>
                <c:formatCode>General</c:formatCode>
                <c:ptCount val="5"/>
              </c:numCache>
            </c:numRef>
          </c:val>
          <c:extLst>
            <c:ext xmlns:c16="http://schemas.microsoft.com/office/drawing/2014/chart" uri="{C3380CC4-5D6E-409C-BE32-E72D297353CC}">
              <c16:uniqueId val="{0000000B-9CE1-457C-BFA7-A1B606A006B6}"/>
            </c:ext>
          </c:extLst>
        </c:ser>
        <c:ser>
          <c:idx val="2"/>
          <c:order val="2"/>
          <c:tx>
            <c:strRef>
              <c:f>Sheet1!$D$1</c:f>
              <c:strCache>
                <c:ptCount val="1"/>
                <c:pt idx="0">
                  <c:v>Column2</c:v>
                </c:pt>
              </c:strCache>
            </c:strRef>
          </c:tx>
          <c:invertIfNegative val="0"/>
          <c:cat>
            <c:strRef>
              <c:f>Sheet1!$A$2:$A$6</c:f>
              <c:strCache>
                <c:ptCount val="5"/>
                <c:pt idx="0">
                  <c:v>Major CVD</c:v>
                </c:pt>
                <c:pt idx="1">
                  <c:v>CHD</c:v>
                </c:pt>
                <c:pt idx="2">
                  <c:v>Stroke</c:v>
                </c:pt>
                <c:pt idx="3">
                  <c:v>HF</c:v>
                </c:pt>
                <c:pt idx="4">
                  <c:v>Mortality</c:v>
                </c:pt>
              </c:strCache>
            </c:strRef>
          </c:cat>
          <c:val>
            <c:numRef>
              <c:f>Sheet1!$D$2:$D$6</c:f>
              <c:numCache>
                <c:formatCode>General</c:formatCode>
                <c:ptCount val="5"/>
              </c:numCache>
            </c:numRef>
          </c:val>
          <c:extLst>
            <c:ext xmlns:c16="http://schemas.microsoft.com/office/drawing/2014/chart" uri="{C3380CC4-5D6E-409C-BE32-E72D297353CC}">
              <c16:uniqueId val="{0000000C-9CE1-457C-BFA7-A1B606A006B6}"/>
            </c:ext>
          </c:extLst>
        </c:ser>
        <c:dLbls>
          <c:showLegendKey val="0"/>
          <c:showVal val="0"/>
          <c:showCatName val="0"/>
          <c:showSerName val="0"/>
          <c:showPercent val="0"/>
          <c:showBubbleSize val="0"/>
        </c:dLbls>
        <c:gapWidth val="48"/>
        <c:overlap val="100"/>
        <c:axId val="376748192"/>
        <c:axId val="376743488"/>
      </c:barChart>
      <c:catAx>
        <c:axId val="376748192"/>
        <c:scaling>
          <c:orientation val="minMax"/>
        </c:scaling>
        <c:delete val="0"/>
        <c:axPos val="b"/>
        <c:numFmt formatCode="General" sourceLinked="0"/>
        <c:majorTickMark val="in"/>
        <c:minorTickMark val="none"/>
        <c:tickLblPos val="high"/>
        <c:spPr>
          <a:ln w="6350">
            <a:solidFill>
              <a:schemeClr val="bg1">
                <a:lumMod val="65000"/>
              </a:schemeClr>
            </a:solidFill>
          </a:ln>
        </c:spPr>
        <c:txPr>
          <a:bodyPr anchor="ctr" anchorCtr="1"/>
          <a:lstStyle/>
          <a:p>
            <a:pPr>
              <a:defRPr lang="en-US" sz="1800" b="1">
                <a:solidFill>
                  <a:srgbClr val="002060"/>
                </a:solidFill>
              </a:defRPr>
            </a:pPr>
            <a:endParaRPr lang="en-US"/>
          </a:p>
        </c:txPr>
        <c:crossAx val="376743488"/>
        <c:crosses val="autoZero"/>
        <c:auto val="1"/>
        <c:lblAlgn val="ctr"/>
        <c:lblOffset val="100"/>
        <c:noMultiLvlLbl val="0"/>
      </c:catAx>
      <c:valAx>
        <c:axId val="376743488"/>
        <c:scaling>
          <c:orientation val="minMax"/>
        </c:scaling>
        <c:delete val="0"/>
        <c:axPos val="l"/>
        <c:title>
          <c:tx>
            <c:rich>
              <a:bodyPr/>
              <a:lstStyle/>
              <a:p>
                <a:pPr>
                  <a:defRPr sz="1400" b="1">
                    <a:solidFill>
                      <a:schemeClr val="accent1"/>
                    </a:solidFill>
                  </a:defRPr>
                </a:pPr>
                <a:r>
                  <a:rPr lang="en-US" sz="1400" b="1" dirty="0">
                    <a:solidFill>
                      <a:schemeClr val="accent1"/>
                    </a:solidFill>
                  </a:rPr>
                  <a:t>% Risk reduction</a:t>
                </a:r>
              </a:p>
            </c:rich>
          </c:tx>
          <c:layout>
            <c:manualLayout>
              <c:xMode val="edge"/>
              <c:yMode val="edge"/>
              <c:x val="3.6501201453303211E-2"/>
              <c:y val="0.30674131002372906"/>
            </c:manualLayout>
          </c:layout>
          <c:overlay val="0"/>
        </c:title>
        <c:numFmt formatCode="0%" sourceLinked="0"/>
        <c:majorTickMark val="out"/>
        <c:minorTickMark val="none"/>
        <c:tickLblPos val="nextTo"/>
        <c:spPr>
          <a:ln w="6350">
            <a:solidFill>
              <a:schemeClr val="bg1">
                <a:lumMod val="65000"/>
              </a:schemeClr>
            </a:solidFill>
          </a:ln>
        </c:spPr>
        <c:txPr>
          <a:bodyPr/>
          <a:lstStyle/>
          <a:p>
            <a:pPr>
              <a:defRPr lang="en-US" sz="1200" b="0">
                <a:solidFill>
                  <a:srgbClr val="002060"/>
                </a:solidFill>
                <a:latin typeface="Arial" panose="020B0604020202020204" pitchFamily="34" charset="0"/>
                <a:cs typeface="Arial" panose="020B0604020202020204" pitchFamily="34" charset="0"/>
              </a:defRPr>
            </a:pPr>
            <a:endParaRPr lang="en-US"/>
          </a:p>
        </c:txPr>
        <c:crossAx val="376748192"/>
        <c:crosses val="autoZero"/>
        <c:crossBetween val="between"/>
        <c:majorUnit val="0.1"/>
        <c:minorUnit val="5.000000000000001E-2"/>
      </c:valAx>
      <c:spPr>
        <a:noFill/>
        <a:ln w="25375">
          <a:noFill/>
        </a:ln>
      </c:spPr>
    </c:plotArea>
    <c:plotVisOnly val="1"/>
    <c:dispBlanksAs val="gap"/>
    <c:showDLblsOverMax val="0"/>
  </c:chart>
  <c:spPr>
    <a:solidFill>
      <a:schemeClr val="bg1"/>
    </a:solidFill>
  </c:spPr>
  <c:txPr>
    <a:bodyPr/>
    <a:lstStyle/>
    <a:p>
      <a:pPr>
        <a:defRPr sz="176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dr:relSizeAnchor xmlns:cdr="http://schemas.openxmlformats.org/drawingml/2006/chartDrawing">
    <cdr:from>
      <cdr:x>0.39495</cdr:x>
      <cdr:y>0.00097</cdr:y>
    </cdr:from>
    <cdr:to>
      <cdr:x>0.48401</cdr:x>
      <cdr:y>0.07459</cdr:y>
    </cdr:to>
    <cdr:sp macro="" textlink="">
      <cdr:nvSpPr>
        <cdr:cNvPr id="5" name="TextBox 1"/>
        <cdr:cNvSpPr txBox="1"/>
      </cdr:nvSpPr>
      <cdr:spPr>
        <a:xfrm xmlns:a="http://schemas.openxmlformats.org/drawingml/2006/main">
          <a:off x="4484195" y="5442"/>
          <a:ext cx="1011183" cy="4110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F39D7-7066-4956-B56D-1FFDBEE08F78}" type="datetimeFigureOut">
              <a:rPr lang="en-US" smtClean="0"/>
              <a:t>19-Mar-20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C42FC-DDD7-4B51-A8B6-A425B902888D}" type="slidenum">
              <a:rPr lang="en-US" smtClean="0"/>
              <a:t>‹#›</a:t>
            </a:fld>
            <a:endParaRPr lang="en-US"/>
          </a:p>
        </p:txBody>
      </p:sp>
    </p:spTree>
    <p:extLst>
      <p:ext uri="{BB962C8B-B14F-4D97-AF65-F5344CB8AC3E}">
        <p14:creationId xmlns:p14="http://schemas.microsoft.com/office/powerpoint/2010/main" val="21383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ACC.20 World Congress of Cardiology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Session 406 – Late Breaking Clinical Trials III</a:t>
            </a:r>
          </a:p>
          <a:p>
            <a:r>
              <a:rPr lang="en-US" sz="1200" b="0" i="0" u="none" strike="noStrike" kern="1200" dirty="0">
                <a:solidFill>
                  <a:schemeClr val="tx1"/>
                </a:solidFill>
                <a:effectLst/>
                <a:latin typeface="+mn-lt"/>
                <a:ea typeface="+mn-ea"/>
                <a:cs typeface="+mn-cs"/>
              </a:rPr>
              <a:t>Session time:   </a:t>
            </a:r>
            <a:r>
              <a:rPr lang="en-US" dirty="0">
                <a:effectLst/>
              </a:rPr>
              <a:t>March 29, 2020 at </a:t>
            </a:r>
            <a:r>
              <a:rPr lang="en-US" sz="1200" b="0" i="0" kern="1200" dirty="0">
                <a:solidFill>
                  <a:schemeClr val="tx1"/>
                </a:solidFill>
                <a:effectLst/>
                <a:latin typeface="+mn-lt"/>
                <a:ea typeface="+mn-ea"/>
                <a:cs typeface="+mn-cs"/>
              </a:rPr>
              <a:t>10:45 am - 12:00 pm Central Time</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D5C42FC-DDD7-4B51-A8B6-A425B902888D}" type="slidenum">
              <a:rPr lang="en-US" smtClean="0"/>
              <a:t>0</a:t>
            </a:fld>
            <a:endParaRPr lang="en-US"/>
          </a:p>
        </p:txBody>
      </p:sp>
    </p:spTree>
    <p:extLst>
      <p:ext uri="{BB962C8B-B14F-4D97-AF65-F5344CB8AC3E}">
        <p14:creationId xmlns:p14="http://schemas.microsoft.com/office/powerpoint/2010/main" val="189311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12</a:t>
            </a:fld>
            <a:endParaRPr lang="en-US"/>
          </a:p>
        </p:txBody>
      </p:sp>
    </p:spTree>
    <p:extLst>
      <p:ext uri="{BB962C8B-B14F-4D97-AF65-F5344CB8AC3E}">
        <p14:creationId xmlns:p14="http://schemas.microsoft.com/office/powerpoint/2010/main" val="258704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13</a:t>
            </a:fld>
            <a:endParaRPr lang="en-US"/>
          </a:p>
        </p:txBody>
      </p:sp>
    </p:spTree>
    <p:extLst>
      <p:ext uri="{BB962C8B-B14F-4D97-AF65-F5344CB8AC3E}">
        <p14:creationId xmlns:p14="http://schemas.microsoft.com/office/powerpoint/2010/main" val="197679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14</a:t>
            </a:fld>
            <a:endParaRPr lang="en-US"/>
          </a:p>
        </p:txBody>
      </p:sp>
    </p:spTree>
    <p:extLst>
      <p:ext uri="{BB962C8B-B14F-4D97-AF65-F5344CB8AC3E}">
        <p14:creationId xmlns:p14="http://schemas.microsoft.com/office/powerpoint/2010/main" val="53688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15</a:t>
            </a:fld>
            <a:endParaRPr lang="en-US"/>
          </a:p>
        </p:txBody>
      </p:sp>
    </p:spTree>
    <p:extLst>
      <p:ext uri="{BB962C8B-B14F-4D97-AF65-F5344CB8AC3E}">
        <p14:creationId xmlns:p14="http://schemas.microsoft.com/office/powerpoint/2010/main" val="416875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CEA571-A625-4F21-8029-7DBC388061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36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linked datafile</a:t>
            </a:r>
          </a:p>
        </p:txBody>
      </p:sp>
      <p:sp>
        <p:nvSpPr>
          <p:cNvPr id="4" name="Slide Number Placeholder 3"/>
          <p:cNvSpPr>
            <a:spLocks noGrp="1"/>
          </p:cNvSpPr>
          <p:nvPr>
            <p:ph type="sldNum" sz="quarter" idx="5"/>
          </p:nvPr>
        </p:nvSpPr>
        <p:spPr/>
        <p:txBody>
          <a:bodyPr/>
          <a:lstStyle/>
          <a:p>
            <a:fld id="{FD5C42FC-DDD7-4B51-A8B6-A425B902888D}" type="slidenum">
              <a:rPr lang="en-US" smtClean="0"/>
              <a:t>17</a:t>
            </a:fld>
            <a:endParaRPr lang="en-US"/>
          </a:p>
        </p:txBody>
      </p:sp>
    </p:spTree>
    <p:extLst>
      <p:ext uri="{BB962C8B-B14F-4D97-AF65-F5344CB8AC3E}">
        <p14:creationId xmlns:p14="http://schemas.microsoft.com/office/powerpoint/2010/main" val="178326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used Bayesian design and analysis to allow more efficient trial design and analysis. By being able to utilize data generated in the pilot study, we were able to shorten enrollment time and decrease the number of subjects exposed to sham control.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first pre-specified interim analysis, the Bayesian Analysis plotted here in what is called a “prior distribution” demonstrates that with &gt;99.9% probability that RDN is superior to the sham control for both 24 hour systolic BP and office BP.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That is demonstrated by the density plot showing almost all of the data to the left of the red line at “0” plotted here for both BP measurement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treatment effect was -3.9mmHg for 24hr SBP and -6.5mmHg for office, matching very closely the prespecified frequentist analysis BP decreases of 4.0mmHg and 6.6mmHg.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conclusion, both powered efficacy endpoints were met</a:t>
            </a:r>
          </a:p>
          <a:p>
            <a:endParaRPr lang="en-US" dirty="0"/>
          </a:p>
          <a:p>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18</a:t>
            </a:fld>
            <a:endParaRPr lang="en-US"/>
          </a:p>
        </p:txBody>
      </p:sp>
    </p:spTree>
    <p:extLst>
      <p:ext uri="{BB962C8B-B14F-4D97-AF65-F5344CB8AC3E}">
        <p14:creationId xmlns:p14="http://schemas.microsoft.com/office/powerpoint/2010/main" val="347343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linked data</a:t>
            </a:r>
          </a:p>
        </p:txBody>
      </p:sp>
      <p:sp>
        <p:nvSpPr>
          <p:cNvPr id="4" name="Slide Number Placeholder 3"/>
          <p:cNvSpPr>
            <a:spLocks noGrp="1"/>
          </p:cNvSpPr>
          <p:nvPr>
            <p:ph type="sldNum" sz="quarter" idx="5"/>
          </p:nvPr>
        </p:nvSpPr>
        <p:spPr/>
        <p:txBody>
          <a:bodyPr/>
          <a:lstStyle/>
          <a:p>
            <a:fld id="{ED533D82-7914-41DD-9E90-F9E3E251C7C4}" type="slidenum">
              <a:rPr lang="en-US" smtClean="0"/>
              <a:t>19</a:t>
            </a:fld>
            <a:endParaRPr lang="en-US"/>
          </a:p>
        </p:txBody>
      </p:sp>
    </p:spTree>
    <p:extLst>
      <p:ext uri="{BB962C8B-B14F-4D97-AF65-F5344CB8AC3E}">
        <p14:creationId xmlns:p14="http://schemas.microsoft.com/office/powerpoint/2010/main" val="405104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linked data</a:t>
            </a:r>
          </a:p>
          <a:p>
            <a:endParaRPr lang="en-US" dirty="0"/>
          </a:p>
        </p:txBody>
      </p:sp>
      <p:sp>
        <p:nvSpPr>
          <p:cNvPr id="4" name="Slide Number Placeholder 3"/>
          <p:cNvSpPr>
            <a:spLocks noGrp="1"/>
          </p:cNvSpPr>
          <p:nvPr>
            <p:ph type="sldNum" sz="quarter" idx="5"/>
          </p:nvPr>
        </p:nvSpPr>
        <p:spPr/>
        <p:txBody>
          <a:bodyPr/>
          <a:lstStyle/>
          <a:p>
            <a:fld id="{ED533D82-7914-41DD-9E90-F9E3E251C7C4}" type="slidenum">
              <a:rPr lang="en-US" smtClean="0"/>
              <a:t>20</a:t>
            </a:fld>
            <a:endParaRPr lang="en-US"/>
          </a:p>
        </p:txBody>
      </p:sp>
    </p:spTree>
    <p:extLst>
      <p:ext uri="{BB962C8B-B14F-4D97-AF65-F5344CB8AC3E}">
        <p14:creationId xmlns:p14="http://schemas.microsoft.com/office/powerpoint/2010/main" val="78746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linked data</a:t>
            </a:r>
          </a:p>
          <a:p>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21</a:t>
            </a:fld>
            <a:endParaRPr lang="en-US"/>
          </a:p>
        </p:txBody>
      </p:sp>
    </p:spTree>
    <p:extLst>
      <p:ext uri="{BB962C8B-B14F-4D97-AF65-F5344CB8AC3E}">
        <p14:creationId xmlns:p14="http://schemas.microsoft.com/office/powerpoint/2010/main" val="193303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Over 1/3 adults have hypertension (HTN)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Increased risk of cardiovascular events and stroke, especially at 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Medication typically reduces office blood pressure (BP) in range of 5-10 mmHg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Many patients remain uncontrolled; medication adherence is a major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Unmet need for HTN treatment, independent of daily patient adherence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85000"/>
                    <a:lumOff val="15000"/>
                  </a:schemeClr>
                </a:solidFill>
              </a:rPr>
              <a:t>Renal denervation (RDN) targets the sympathetic nervous system to reduce BP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85000"/>
                  <a:lumOff val="1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4EE6C-159A-E742-90FA-2120E185D0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4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85000"/>
                    <a:lumOff val="15000"/>
                  </a:schemeClr>
                </a:solidFill>
              </a:rPr>
              <a:t>This rigorously designed, powered, hypothesis driven trial demonstrated that RDN lowers BP</a:t>
            </a:r>
          </a:p>
          <a:p>
            <a:endParaRPr lang="de-DE" dirty="0"/>
          </a:p>
        </p:txBody>
      </p:sp>
      <p:sp>
        <p:nvSpPr>
          <p:cNvPr id="4" name="Foliennummernplatzhalter 3"/>
          <p:cNvSpPr>
            <a:spLocks noGrp="1"/>
          </p:cNvSpPr>
          <p:nvPr>
            <p:ph type="sldNum" sz="quarter" idx="10"/>
          </p:nvPr>
        </p:nvSpPr>
        <p:spPr/>
        <p:txBody>
          <a:bodyPr/>
          <a:lstStyle/>
          <a:p>
            <a:fld id="{FD5C42FC-DDD7-4B51-A8B6-A425B902888D}" type="slidenum">
              <a:rPr lang="en-US" smtClean="0"/>
              <a:t>23</a:t>
            </a:fld>
            <a:endParaRPr lang="en-US"/>
          </a:p>
        </p:txBody>
      </p:sp>
    </p:spTree>
    <p:extLst>
      <p:ext uri="{BB962C8B-B14F-4D97-AF65-F5344CB8AC3E}">
        <p14:creationId xmlns:p14="http://schemas.microsoft.com/office/powerpoint/2010/main" val="343654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5C42FC-DDD7-4B51-A8B6-A425B902888D}" type="slidenum">
              <a:rPr lang="en-US" smtClean="0"/>
              <a:t>24</a:t>
            </a:fld>
            <a:endParaRPr lang="en-US"/>
          </a:p>
        </p:txBody>
      </p:sp>
    </p:spTree>
    <p:extLst>
      <p:ext uri="{BB962C8B-B14F-4D97-AF65-F5344CB8AC3E}">
        <p14:creationId xmlns:p14="http://schemas.microsoft.com/office/powerpoint/2010/main" val="403808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5C42FC-DDD7-4B51-A8B6-A425B902888D}" type="slidenum">
              <a:rPr lang="en-US" smtClean="0"/>
              <a:t>25</a:t>
            </a:fld>
            <a:endParaRPr lang="en-US"/>
          </a:p>
        </p:txBody>
      </p:sp>
    </p:spTree>
    <p:extLst>
      <p:ext uri="{BB962C8B-B14F-4D97-AF65-F5344CB8AC3E}">
        <p14:creationId xmlns:p14="http://schemas.microsoft.com/office/powerpoint/2010/main" val="345135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704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Ettehad</a:t>
            </a:r>
            <a:r>
              <a:rPr lang="en-US" dirty="0"/>
              <a:t> D, et al. Blood pressure lowering for prevention of cardiovascular disease and death: a systematic review and meta-analysis. </a:t>
            </a:r>
            <a:r>
              <a:rPr lang="en-US" i="1" dirty="0"/>
              <a:t>Lancet</a:t>
            </a:r>
            <a:r>
              <a:rPr lang="en-US" dirty="0"/>
              <a:t> 2016; 387: 957-67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ABSTRACT:</a:t>
            </a:r>
          </a:p>
          <a:p>
            <a:r>
              <a:rPr lang="en-US" sz="1200" b="0" i="0" kern="1200" cap="all" dirty="0">
                <a:solidFill>
                  <a:schemeClr val="tx1"/>
                </a:solidFill>
                <a:effectLst/>
                <a:latin typeface="+mn-lt"/>
                <a:ea typeface="+mn-ea"/>
                <a:cs typeface="+mn-cs"/>
              </a:rPr>
              <a:t>BACKGROUND: </a:t>
            </a:r>
            <a:r>
              <a:rPr lang="en-US" sz="1200" b="0" i="0" kern="1200" dirty="0">
                <a:solidFill>
                  <a:schemeClr val="tx1"/>
                </a:solidFill>
                <a:effectLst/>
                <a:latin typeface="+mn-lt"/>
                <a:ea typeface="+mn-ea"/>
                <a:cs typeface="+mn-cs"/>
              </a:rPr>
              <a:t>The benefits of blood pressure lowering treatment for prevention of cardiovascular disease are well established. However, the extent to which these effects differ by baseline blood pressure, presence of comorbidities, or drug class is less clear. We therefore performed a systematic review and meta-analysis to clarify these differences.</a:t>
            </a:r>
          </a:p>
          <a:p>
            <a:r>
              <a:rPr lang="en-US" sz="1200" b="0" i="0" kern="1200" cap="all" dirty="0">
                <a:solidFill>
                  <a:schemeClr val="tx1"/>
                </a:solidFill>
                <a:effectLst/>
                <a:latin typeface="+mn-lt"/>
                <a:ea typeface="+mn-ea"/>
                <a:cs typeface="+mn-cs"/>
              </a:rPr>
              <a:t>METHOD: </a:t>
            </a:r>
            <a:r>
              <a:rPr lang="en-US" sz="1200" b="0" i="0" kern="1200" dirty="0">
                <a:solidFill>
                  <a:schemeClr val="tx1"/>
                </a:solidFill>
                <a:effectLst/>
                <a:latin typeface="+mn-lt"/>
                <a:ea typeface="+mn-ea"/>
                <a:cs typeface="+mn-cs"/>
              </a:rPr>
              <a:t>For this systematic review and meta-analysis, we searched MEDLINE for large-scale blood pressure lowering trials, published between Jan 1, 1966, and July 7, 2015, and we searched the medical literature to identify trials up to Nov 9, 2015. All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controlled trials of blood pressure lowering treatment were eligible for inclusion if they included a minimum of 1000 patient-years of follow-up in each study arm. No trials were excluded because of presence of baseline comorbidities, and trials of antihypertensive drugs for indications other than hypertension were eligible. We extracted summary-level data about study characteristics and the outcomes of major cardiovascular disease events, coronary heart disease, stroke, heart failure, renal failure, and all-cause mortality. We used inverse variance weighted fixed-effects meta-analyses to pool the estimates.</a:t>
            </a:r>
          </a:p>
          <a:p>
            <a:r>
              <a:rPr lang="en-US" sz="1200" b="0" i="0" kern="1200" cap="all"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We identified 123 studies with 613,815 participants for the tabular meta-analysis. Meta-regression analyses showed relative risk reductions proportional to the magnitude of the blood pressure reductions achieved. Every 10 mm Hg reduction in systolic blood pressure significantly reduced the risk of major cardiovascular disease events (relative risk [RR] 0·80, 95% CI 0·77-0·83), coronary heart disease (0·83, 0·78-0·88), stroke (0·73, 0·68-0·77), and heart failure (0·72, 0·67-0·78), which, in the populations studied, led to a significant 13% reduction in all-cause mortality (0·87, 0·84-0·91). However, the effect on renal failure was not significant (0·95, 0·84-1·07). Similar proportional risk reductions (per 10 mm Hg lower systolic blood pressure) were noted in trials with higher mean baseline systolic blood pressure and trials with lower mean baseline systolic blood pressure (all </a:t>
            </a:r>
            <a:r>
              <a:rPr lang="en-US" sz="1200" b="0" i="0" kern="1200" dirty="0" err="1">
                <a:solidFill>
                  <a:schemeClr val="tx1"/>
                </a:solidFill>
                <a:effectLst/>
                <a:latin typeface="+mn-lt"/>
                <a:ea typeface="+mn-ea"/>
                <a:cs typeface="+mn-cs"/>
              </a:rPr>
              <a:t>ptrend</a:t>
            </a:r>
            <a:r>
              <a:rPr lang="en-US" sz="1200" b="0" i="0" kern="1200" dirty="0">
                <a:solidFill>
                  <a:schemeClr val="tx1"/>
                </a:solidFill>
                <a:effectLst/>
                <a:latin typeface="+mn-lt"/>
                <a:ea typeface="+mn-ea"/>
                <a:cs typeface="+mn-cs"/>
              </a:rPr>
              <a:t>&gt;0·05). There was no clear evidence that proportional risk reductions in major cardiovascular disease differed by baseline disease history, except for diabetes and chronic kidney disease, for which smaller, but significant, risk reductions were detected. β blockers were inferior to other drugs for the prevention of major cardiovascular disease events, stroke, and renal failure. Calcium channel blockers were superior to other drugs for the prevention of stroke. For the prevention of heart failure, calcium channel blockers were inferior and diuretics were superior to other drug classes. Risk of bias was judged to be low for 113 trials and unclear for 10 trials. Heterogeneity for outcomes was low to moderate; the I(2) statistic for heterogeneity for major cardiovascular disease events was 41%, for coronary heart disease 25%, for stroke 26%, for heart failure 37%, for renal failure 28%, and for all-cause mortality 35%.</a:t>
            </a:r>
          </a:p>
          <a:p>
            <a:r>
              <a:rPr lang="en-US" sz="1200" b="0" i="0" kern="1200" cap="all" dirty="0">
                <a:solidFill>
                  <a:schemeClr val="tx1"/>
                </a:solidFill>
                <a:effectLst/>
                <a:latin typeface="+mn-lt"/>
                <a:ea typeface="+mn-ea"/>
                <a:cs typeface="+mn-cs"/>
              </a:rPr>
              <a:t>INTERPRETATION: </a:t>
            </a:r>
            <a:r>
              <a:rPr lang="en-US" sz="1200" b="0" i="0" kern="1200" dirty="0">
                <a:solidFill>
                  <a:schemeClr val="tx1"/>
                </a:solidFill>
                <a:effectLst/>
                <a:latin typeface="+mn-lt"/>
                <a:ea typeface="+mn-ea"/>
                <a:cs typeface="+mn-cs"/>
              </a:rPr>
              <a:t>Blood pressure lowering significantly reduces vascular risk across various baseline blood pressure levels and comorbidities. Our results provide strong support for lowering blood pressure to systolic blood pressures less than 130 mm Hg and providing blood pressure lowering treatment to individuals with a history of cardiovascular disease, coronary heart disease, stroke, diabetes, heart failure, and chronic kidney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27</a:t>
            </a:fld>
            <a:endParaRPr lang="en-US"/>
          </a:p>
        </p:txBody>
      </p:sp>
    </p:spTree>
    <p:extLst>
      <p:ext uri="{BB962C8B-B14F-4D97-AF65-F5344CB8AC3E}">
        <p14:creationId xmlns:p14="http://schemas.microsoft.com/office/powerpoint/2010/main" val="135312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C42FC-DDD7-4B51-A8B6-A425B90288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43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SPYRAL HTN-OFF MED PIVOTAL trial is evaluating renal denervation in the absence of any antihypertensive medications compared to a sham-controlled population.</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Prior to randomization, patients will undergo an antihypertensive medication washout period of three to four weeks.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Patients in both groups will be systematically titrated back into anti-hypertensive medical therapy as appropriate three months following randomization.</a:t>
            </a:r>
            <a:r>
              <a:rPr lang="en-US" baseline="0" dirty="0"/>
              <a:t> </a:t>
            </a:r>
            <a:r>
              <a:rPr lang="en-US" dirty="0"/>
              <a:t>The off-medication trial will help isolate the effect of renal denervation on blood pressure reduction, and was requested by both the FDA and many clinicians. </a:t>
            </a:r>
          </a:p>
        </p:txBody>
      </p:sp>
      <p:sp>
        <p:nvSpPr>
          <p:cNvPr id="4" name="Slide Number Placeholder 3"/>
          <p:cNvSpPr>
            <a:spLocks noGrp="1"/>
          </p:cNvSpPr>
          <p:nvPr>
            <p:ph type="sldNum" sz="quarter" idx="5"/>
          </p:nvPr>
        </p:nvSpPr>
        <p:spPr/>
        <p:txBody>
          <a:bodyPr/>
          <a:lstStyle/>
          <a:p>
            <a:fld id="{FD5C42FC-DDD7-4B51-A8B6-A425B902888D}" type="slidenum">
              <a:rPr lang="en-US" smtClean="0"/>
              <a:t>4</a:t>
            </a:fld>
            <a:endParaRPr lang="en-US"/>
          </a:p>
        </p:txBody>
      </p:sp>
    </p:spTree>
    <p:extLst>
      <p:ext uri="{BB962C8B-B14F-4D97-AF65-F5344CB8AC3E}">
        <p14:creationId xmlns:p14="http://schemas.microsoft.com/office/powerpoint/2010/main" val="252743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6</a:t>
            </a:fld>
            <a:endParaRPr lang="en-US"/>
          </a:p>
        </p:txBody>
      </p:sp>
    </p:spTree>
    <p:extLst>
      <p:ext uri="{BB962C8B-B14F-4D97-AF65-F5344CB8AC3E}">
        <p14:creationId xmlns:p14="http://schemas.microsoft.com/office/powerpoint/2010/main" val="413179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1E46"/>
                </a:solidFill>
                <a:latin typeface="Arial" panose="020B0604020202020204" pitchFamily="34" charset="0"/>
                <a:ea typeface="Calibri" panose="020F0502020204030204" pitchFamily="34" charset="0"/>
                <a:cs typeface="Arial" panose="020B0604020202020204" pitchFamily="34" charset="0"/>
              </a:rPr>
              <a:t>The SPYRAL HTN OFF MED Pivotal trial utilizes a Bayesian adaptive design that efficiently leverages data from the SPYRAL HTN OFF MED Pilot trial to support the Pivotal results</a:t>
            </a:r>
          </a:p>
          <a:p>
            <a:endParaRPr lang="en-US" sz="1200" dirty="0">
              <a:solidFill>
                <a:srgbClr val="001E46"/>
              </a:solidFill>
              <a:latin typeface="Arial" panose="020B0604020202020204" pitchFamily="34" charset="0"/>
              <a:cs typeface="Arial" panose="020B0604020202020204" pitchFamily="34" charset="0"/>
            </a:endParaRPr>
          </a:p>
          <a:p>
            <a:pPr lvl="0"/>
            <a:r>
              <a:rPr lang="en-US" sz="1200" b="1" kern="1200" dirty="0">
                <a:solidFill>
                  <a:schemeClr val="tx1"/>
                </a:solidFill>
                <a:effectLst/>
                <a:latin typeface="+mn-lt"/>
                <a:ea typeface="+mn-ea"/>
                <a:cs typeface="+mn-cs"/>
              </a:rPr>
              <a:t>Bayesian methodology: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Design and analyses developed in collaboration with academia, industry, and FDA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Uses prior data (pilot study) to be included in the analysis based on its similarity to the pivotal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Benefits:</a:t>
            </a:r>
          </a:p>
          <a:p>
            <a:pPr marL="685800" lvl="1" indent="-228600">
              <a:buFont typeface="+mj-lt"/>
              <a:buAutoNum type="arabicPeriod"/>
            </a:pPr>
            <a:r>
              <a:rPr lang="en-US" sz="1200" kern="1200" dirty="0">
                <a:solidFill>
                  <a:schemeClr val="tx1"/>
                </a:solidFill>
                <a:effectLst/>
                <a:latin typeface="+mn-lt"/>
                <a:ea typeface="+mn-ea"/>
                <a:cs typeface="+mn-cs"/>
              </a:rPr>
              <a:t>Reduces patient risk (less patients with HTN exposed to sham control,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without any BP treatment)</a:t>
            </a:r>
          </a:p>
          <a:p>
            <a:pPr marL="685800" lvl="1" indent="-228600">
              <a:buFont typeface="+mj-lt"/>
              <a:buAutoNum type="arabicPeriod"/>
            </a:pPr>
            <a:r>
              <a:rPr lang="en-US" sz="1200" kern="1200" dirty="0">
                <a:solidFill>
                  <a:schemeClr val="tx1"/>
                </a:solidFill>
                <a:effectLst/>
                <a:latin typeface="+mn-lt"/>
                <a:ea typeface="+mn-ea"/>
                <a:cs typeface="+mn-cs"/>
              </a:rPr>
              <a:t>Allows for the results to be announced faster</a:t>
            </a:r>
          </a:p>
          <a:p>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8</a:t>
            </a:fld>
            <a:endParaRPr lang="en-US"/>
          </a:p>
        </p:txBody>
      </p:sp>
    </p:spTree>
    <p:extLst>
      <p:ext uri="{BB962C8B-B14F-4D97-AF65-F5344CB8AC3E}">
        <p14:creationId xmlns:p14="http://schemas.microsoft.com/office/powerpoint/2010/main" val="114133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C42FC-DDD7-4B51-A8B6-A425B902888D}" type="slidenum">
              <a:rPr lang="en-US" smtClean="0"/>
              <a:t>9</a:t>
            </a:fld>
            <a:endParaRPr lang="en-US"/>
          </a:p>
        </p:txBody>
      </p:sp>
    </p:spTree>
    <p:extLst>
      <p:ext uri="{BB962C8B-B14F-4D97-AF65-F5344CB8AC3E}">
        <p14:creationId xmlns:p14="http://schemas.microsoft.com/office/powerpoint/2010/main" val="31965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10</a:t>
            </a:fld>
            <a:endParaRPr lang="en-US"/>
          </a:p>
        </p:txBody>
      </p:sp>
    </p:spTree>
    <p:extLst>
      <p:ext uri="{BB962C8B-B14F-4D97-AF65-F5344CB8AC3E}">
        <p14:creationId xmlns:p14="http://schemas.microsoft.com/office/powerpoint/2010/main" val="118501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11</a:t>
            </a:fld>
            <a:endParaRPr lang="en-US"/>
          </a:p>
        </p:txBody>
      </p:sp>
    </p:spTree>
    <p:extLst>
      <p:ext uri="{BB962C8B-B14F-4D97-AF65-F5344CB8AC3E}">
        <p14:creationId xmlns:p14="http://schemas.microsoft.com/office/powerpoint/2010/main" val="421413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1"/>
            <a:ext cx="12191999" cy="686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906000" cy="2387600"/>
          </a:xfrm>
        </p:spPr>
        <p:txBody>
          <a:bodyPr anchor="b"/>
          <a:lstStyle>
            <a:lvl1pPr algn="l">
              <a:defRPr sz="6000"/>
            </a:lvl1pPr>
          </a:lstStyle>
          <a:p>
            <a:r>
              <a:rPr lang="en-US" dirty="0"/>
              <a:t>Presentation Title</a:t>
            </a:r>
          </a:p>
        </p:txBody>
      </p:sp>
      <p:sp>
        <p:nvSpPr>
          <p:cNvPr id="3" name="Subtitle 2"/>
          <p:cNvSpPr>
            <a:spLocks noGrp="1"/>
          </p:cNvSpPr>
          <p:nvPr>
            <p:ph type="subTitle" idx="1" hasCustomPrompt="1"/>
          </p:nvPr>
        </p:nvSpPr>
        <p:spPr>
          <a:xfrm>
            <a:off x="1524000" y="3652837"/>
            <a:ext cx="9906000" cy="512762"/>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name(s)</a:t>
            </a:r>
          </a:p>
        </p:txBody>
      </p:sp>
      <p:sp>
        <p:nvSpPr>
          <p:cNvPr id="5" name="Footer Placeholder 4"/>
          <p:cNvSpPr>
            <a:spLocks noGrp="1"/>
          </p:cNvSpPr>
          <p:nvPr>
            <p:ph type="ftr" sz="quarter" idx="11"/>
          </p:nvPr>
        </p:nvSpPr>
        <p:spPr>
          <a:xfrm>
            <a:off x="1524000" y="6173787"/>
            <a:ext cx="9906000" cy="436472"/>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7F09B629-A246-E84C-8FE3-BF8AEC28030D}" type="slidenum">
              <a:rPr lang="en-US" smtClean="0"/>
              <a:pPr/>
              <a:t>‹#›</a:t>
            </a:fld>
            <a:endParaRPr lang="en-US"/>
          </a:p>
        </p:txBody>
      </p:sp>
      <p:sp>
        <p:nvSpPr>
          <p:cNvPr id="11" name="Text Placeholder 10"/>
          <p:cNvSpPr>
            <a:spLocks noGrp="1"/>
          </p:cNvSpPr>
          <p:nvPr>
            <p:ph type="body" sz="quarter" idx="13" hasCustomPrompt="1"/>
          </p:nvPr>
        </p:nvSpPr>
        <p:spPr>
          <a:xfrm>
            <a:off x="1524000" y="4284663"/>
            <a:ext cx="9906000" cy="693737"/>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Institution(s)</a:t>
            </a:r>
          </a:p>
        </p:txBody>
      </p:sp>
      <p:sp>
        <p:nvSpPr>
          <p:cNvPr id="12" name="Rectangle 11"/>
          <p:cNvSpPr/>
          <p:nvPr userDrawn="1"/>
        </p:nvSpPr>
        <p:spPr>
          <a:xfrm>
            <a:off x="869375" y="0"/>
            <a:ext cx="330777" cy="6858000"/>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869375" y="4544499"/>
            <a:ext cx="330777" cy="2317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7240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EB2A23C5-C748-A348-BDA4-8FA2FE2144DD}" type="datetimeFigureOut">
              <a:rPr lang="fr-FR" smtClean="0"/>
              <a:pPr/>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2C451-6E66-F94C-BF6B-69D21E5EA907}" type="slidenum">
              <a:rPr lang="fr-FR" smtClean="0"/>
              <a:pPr/>
              <a:t>‹#›</a:t>
            </a:fld>
            <a:endParaRPr lang="fr-FR"/>
          </a:p>
        </p:txBody>
      </p:sp>
    </p:spTree>
    <p:extLst>
      <p:ext uri="{BB962C8B-B14F-4D97-AF65-F5344CB8AC3E}">
        <p14:creationId xmlns:p14="http://schemas.microsoft.com/office/powerpoint/2010/main" val="149591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15376" y="782697"/>
            <a:ext cx="5945483" cy="3597392"/>
          </a:xfrm>
        </p:spPr>
        <p:txBody>
          <a:bodyPr>
            <a:normAutofit/>
          </a:bodyPr>
          <a:lstStyle>
            <a:lvl1pPr algn="r">
              <a:defRPr sz="3733" b="1" i="0">
                <a:solidFill>
                  <a:srgbClr val="372D8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930428" y="4322703"/>
            <a:ext cx="5945483" cy="1752600"/>
          </a:xfrm>
        </p:spPr>
        <p:txBody>
          <a:bodyPr>
            <a:normAutofit/>
          </a:bodyPr>
          <a:lstStyle>
            <a:lvl1pPr marL="0" indent="0" algn="r">
              <a:buNone/>
              <a:defRPr sz="2400" b="1" i="0">
                <a:solidFill>
                  <a:srgbClr val="372D83"/>
                </a:solidFill>
                <a:latin typeface="Arial Narrow" panose="020B0604020202020204" pitchFamily="34" charset="0"/>
                <a:cs typeface="Arial Narrow"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828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733"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b="0" i="0">
                <a:latin typeface="Arial Narrow" panose="020B0604020202020204" pitchFamily="34" charset="0"/>
                <a:cs typeface="Arial Narrow" panose="020B0604020202020204" pitchFamily="34" charset="0"/>
              </a:defRPr>
            </a:lvl1pPr>
            <a:lvl2pPr>
              <a:defRPr sz="3200" b="0" i="0">
                <a:latin typeface="Arial Narrow" panose="020B0604020202020204" pitchFamily="34" charset="0"/>
                <a:cs typeface="Arial Narrow" panose="020B0604020202020204" pitchFamily="34" charset="0"/>
              </a:defRPr>
            </a:lvl2pPr>
            <a:lvl3pPr>
              <a:defRPr sz="3200" b="0" i="0">
                <a:latin typeface="Arial Narrow" panose="020B0604020202020204" pitchFamily="34" charset="0"/>
                <a:cs typeface="Arial Narrow" panose="020B0604020202020204" pitchFamily="34" charset="0"/>
              </a:defRPr>
            </a:lvl3pPr>
            <a:lvl4pPr>
              <a:defRPr sz="3200" b="0" i="0">
                <a:latin typeface="Arial Narrow" panose="020B0604020202020204" pitchFamily="34" charset="0"/>
                <a:cs typeface="Arial Narrow" panose="020B0604020202020204" pitchFamily="34" charset="0"/>
              </a:defRPr>
            </a:lvl4pPr>
            <a:lvl5pPr>
              <a:defRPr sz="3200" b="0" i="0">
                <a:latin typeface="Arial Narrow" panose="020B0604020202020204" pitchFamily="34" charset="0"/>
                <a:cs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a:extLst>
              <a:ext uri="{FF2B5EF4-FFF2-40B4-BE49-F238E27FC236}">
                <a16:creationId xmlns:a16="http://schemas.microsoft.com/office/drawing/2014/main" id="{0CC94058-B16A-2943-954B-B2731749096E}"/>
              </a:ext>
            </a:extLst>
          </p:cNvPr>
          <p:cNvCxnSpPr>
            <a:cxnSpLocks/>
          </p:cNvCxnSpPr>
          <p:nvPr userDrawn="1"/>
        </p:nvCxnSpPr>
        <p:spPr>
          <a:xfrm>
            <a:off x="609600" y="1294459"/>
            <a:ext cx="115824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5497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733"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b="0" i="0">
                <a:latin typeface="Arial Narrow" panose="020B0604020202020204" pitchFamily="34" charset="0"/>
                <a:cs typeface="Arial Narrow" panose="020B0604020202020204" pitchFamily="34" charset="0"/>
              </a:defRPr>
            </a:lvl1pPr>
            <a:lvl2pPr>
              <a:defRPr sz="3200" b="0" i="0">
                <a:latin typeface="Arial Narrow" panose="020B0604020202020204" pitchFamily="34" charset="0"/>
                <a:cs typeface="Arial Narrow" panose="020B0604020202020204" pitchFamily="34" charset="0"/>
              </a:defRPr>
            </a:lvl2pPr>
            <a:lvl3pPr>
              <a:defRPr sz="3200" b="0" i="0">
                <a:latin typeface="Arial Narrow" panose="020B0604020202020204" pitchFamily="34" charset="0"/>
                <a:cs typeface="Arial Narrow" panose="020B0604020202020204" pitchFamily="34" charset="0"/>
              </a:defRPr>
            </a:lvl3pPr>
            <a:lvl4pPr>
              <a:defRPr sz="3200" b="0" i="0">
                <a:latin typeface="Arial Narrow" panose="020B0604020202020204" pitchFamily="34" charset="0"/>
                <a:cs typeface="Arial Narrow" panose="020B0604020202020204" pitchFamily="34" charset="0"/>
              </a:defRPr>
            </a:lvl4pPr>
            <a:lvl5pPr>
              <a:defRPr sz="3200" b="0" i="0">
                <a:latin typeface="Arial Narrow" panose="020B0604020202020204" pitchFamily="34" charset="0"/>
                <a:cs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a:extLst>
              <a:ext uri="{FF2B5EF4-FFF2-40B4-BE49-F238E27FC236}">
                <a16:creationId xmlns:a16="http://schemas.microsoft.com/office/drawing/2014/main" id="{0CC94058-B16A-2943-954B-B2731749096E}"/>
              </a:ext>
            </a:extLst>
          </p:cNvPr>
          <p:cNvCxnSpPr>
            <a:cxnSpLocks/>
          </p:cNvCxnSpPr>
          <p:nvPr userDrawn="1"/>
        </p:nvCxnSpPr>
        <p:spPr>
          <a:xfrm>
            <a:off x="609600" y="1294459"/>
            <a:ext cx="115824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248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667" b="0" i="0">
                <a:latin typeface="Arial Narrow" panose="020B0604020202020204" pitchFamily="34" charset="0"/>
                <a:cs typeface="Arial Narrow" panose="020B0604020202020204" pitchFamily="34" charset="0"/>
              </a:defRPr>
            </a:lvl1pPr>
            <a:lvl2pPr>
              <a:defRPr sz="2667" b="0" i="0">
                <a:latin typeface="Arial Narrow" panose="020B0604020202020204" pitchFamily="34" charset="0"/>
                <a:cs typeface="Arial Narrow" panose="020B0604020202020204" pitchFamily="34" charset="0"/>
              </a:defRPr>
            </a:lvl2pPr>
            <a:lvl3pPr>
              <a:defRPr sz="2667" b="0" i="0">
                <a:latin typeface="Arial Narrow" panose="020B0604020202020204" pitchFamily="34" charset="0"/>
                <a:cs typeface="Arial Narrow" panose="020B0604020202020204" pitchFamily="34" charset="0"/>
              </a:defRPr>
            </a:lvl3pPr>
            <a:lvl4pPr>
              <a:defRPr sz="2667" b="0" i="0">
                <a:latin typeface="Arial Narrow" panose="020B0604020202020204" pitchFamily="34" charset="0"/>
                <a:cs typeface="Arial Narrow" panose="020B0604020202020204" pitchFamily="34" charset="0"/>
              </a:defRPr>
            </a:lvl4pPr>
            <a:lvl5pPr>
              <a:defRPr sz="2667" b="0" i="0">
                <a:latin typeface="Arial Narrow" panose="020B0604020202020204" pitchFamily="34" charset="0"/>
                <a:cs typeface="Arial Narrow"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667" b="0" i="0">
                <a:latin typeface="Arial Narrow" panose="020B0604020202020204" pitchFamily="34" charset="0"/>
                <a:cs typeface="Arial Narrow" panose="020B0604020202020204" pitchFamily="34" charset="0"/>
              </a:defRPr>
            </a:lvl1pPr>
            <a:lvl2pPr>
              <a:defRPr sz="2667" b="0" i="0">
                <a:latin typeface="Arial Narrow" panose="020B0604020202020204" pitchFamily="34" charset="0"/>
                <a:cs typeface="Arial Narrow" panose="020B0604020202020204" pitchFamily="34" charset="0"/>
              </a:defRPr>
            </a:lvl2pPr>
            <a:lvl3pPr>
              <a:defRPr sz="2667" b="0" i="0">
                <a:latin typeface="Arial Narrow" panose="020B0604020202020204" pitchFamily="34" charset="0"/>
                <a:cs typeface="Arial Narrow" panose="020B0604020202020204" pitchFamily="34" charset="0"/>
              </a:defRPr>
            </a:lvl3pPr>
            <a:lvl4pPr>
              <a:defRPr sz="2667" b="0" i="0">
                <a:latin typeface="Arial Narrow" panose="020B0604020202020204" pitchFamily="34" charset="0"/>
                <a:cs typeface="Arial Narrow" panose="020B0604020202020204" pitchFamily="34" charset="0"/>
              </a:defRPr>
            </a:lvl4pPr>
            <a:lvl5pPr>
              <a:defRPr sz="2667" b="0" i="0">
                <a:latin typeface="Arial Narrow" panose="020B0604020202020204" pitchFamily="34" charset="0"/>
                <a:cs typeface="Arial Narrow"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a:extLst>
              <a:ext uri="{FF2B5EF4-FFF2-40B4-BE49-F238E27FC236}">
                <a16:creationId xmlns:a16="http://schemas.microsoft.com/office/drawing/2014/main" id="{27E89F54-FF28-B044-83B7-699D4E0694F4}"/>
              </a:ext>
            </a:extLst>
          </p:cNvPr>
          <p:cNvCxnSpPr>
            <a:cxnSpLocks/>
          </p:cNvCxnSpPr>
          <p:nvPr userDrawn="1"/>
        </p:nvCxnSpPr>
        <p:spPr>
          <a:xfrm>
            <a:off x="609600" y="1294459"/>
            <a:ext cx="115824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250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733"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i="0">
                <a:solidFill>
                  <a:srgbClr val="372D83"/>
                </a:solidFill>
                <a:latin typeface="Arial Narrow" panose="020B0604020202020204" pitchFamily="34" charset="0"/>
                <a:cs typeface="Arial Narrow"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b="0" i="0">
                <a:latin typeface="Arial Narrow" panose="020B0604020202020204" pitchFamily="34" charset="0"/>
                <a:cs typeface="Arial Narrow" panose="020B0604020202020204" pitchFamily="34" charset="0"/>
              </a:defRPr>
            </a:lvl1pPr>
            <a:lvl2pPr>
              <a:defRPr sz="2667" b="0" i="0">
                <a:latin typeface="Arial Narrow" panose="020B0604020202020204" pitchFamily="34" charset="0"/>
                <a:cs typeface="Arial Narrow" panose="020B0604020202020204" pitchFamily="34" charset="0"/>
              </a:defRPr>
            </a:lvl2pPr>
            <a:lvl3pPr>
              <a:defRPr sz="2400" b="0" i="0">
                <a:latin typeface="Arial Narrow" panose="020B0604020202020204" pitchFamily="34" charset="0"/>
                <a:cs typeface="Arial Narrow" panose="020B0604020202020204" pitchFamily="34" charset="0"/>
              </a:defRPr>
            </a:lvl3pPr>
            <a:lvl4pPr>
              <a:defRPr sz="2133" b="0" i="0">
                <a:latin typeface="Arial Narrow" panose="020B0604020202020204" pitchFamily="34" charset="0"/>
                <a:cs typeface="Arial Narrow" panose="020B0604020202020204" pitchFamily="34" charset="0"/>
              </a:defRPr>
            </a:lvl4pPr>
            <a:lvl5pPr>
              <a:defRPr sz="2133" b="0" i="0">
                <a:latin typeface="Arial Narrow" panose="020B0604020202020204" pitchFamily="34" charset="0"/>
                <a:cs typeface="Arial Narrow" panose="020B0604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i="0">
                <a:solidFill>
                  <a:srgbClr val="372D83"/>
                </a:solidFill>
                <a:latin typeface="Arial Narrow" panose="020B0604020202020204" pitchFamily="34" charset="0"/>
                <a:cs typeface="Arial Narrow"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b="0" i="0">
                <a:latin typeface="Arial Narrow" panose="020B0604020202020204" pitchFamily="34" charset="0"/>
                <a:cs typeface="Arial Narrow" panose="020B0604020202020204" pitchFamily="34" charset="0"/>
              </a:defRPr>
            </a:lvl1pPr>
            <a:lvl2pPr>
              <a:defRPr sz="2667" b="0" i="0">
                <a:latin typeface="Arial Narrow" panose="020B0604020202020204" pitchFamily="34" charset="0"/>
                <a:cs typeface="Arial Narrow" panose="020B0604020202020204" pitchFamily="34" charset="0"/>
              </a:defRPr>
            </a:lvl2pPr>
            <a:lvl3pPr>
              <a:defRPr sz="2400" b="0" i="0">
                <a:latin typeface="Arial Narrow" panose="020B0604020202020204" pitchFamily="34" charset="0"/>
                <a:cs typeface="Arial Narrow" panose="020B0604020202020204" pitchFamily="34" charset="0"/>
              </a:defRPr>
            </a:lvl3pPr>
            <a:lvl4pPr>
              <a:defRPr sz="2133" b="0" i="0">
                <a:latin typeface="Arial Narrow" panose="020B0604020202020204" pitchFamily="34" charset="0"/>
                <a:cs typeface="Arial Narrow" panose="020B0604020202020204" pitchFamily="34" charset="0"/>
              </a:defRPr>
            </a:lvl4pPr>
            <a:lvl5pPr>
              <a:defRPr sz="2133" b="0" i="0">
                <a:latin typeface="Arial Narrow" panose="020B0604020202020204" pitchFamily="34" charset="0"/>
                <a:cs typeface="Arial Narrow" panose="020B0604020202020204"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a:extLst>
              <a:ext uri="{FF2B5EF4-FFF2-40B4-BE49-F238E27FC236}">
                <a16:creationId xmlns:a16="http://schemas.microsoft.com/office/drawing/2014/main" id="{DD52EB42-83FE-3643-804C-81BF373DB7F3}"/>
              </a:ext>
            </a:extLst>
          </p:cNvPr>
          <p:cNvCxnSpPr>
            <a:cxnSpLocks/>
          </p:cNvCxnSpPr>
          <p:nvPr userDrawn="1"/>
        </p:nvCxnSpPr>
        <p:spPr>
          <a:xfrm>
            <a:off x="609600" y="1294459"/>
            <a:ext cx="115824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4202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733" b="1" i="0">
                <a:solidFill>
                  <a:srgbClr val="372D83"/>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a:extLst>
              <a:ext uri="{FF2B5EF4-FFF2-40B4-BE49-F238E27FC236}">
                <a16:creationId xmlns:a16="http://schemas.microsoft.com/office/drawing/2014/main" id="{71547BEE-548D-8244-943C-C7518F48639F}"/>
              </a:ext>
            </a:extLst>
          </p:cNvPr>
          <p:cNvCxnSpPr>
            <a:cxnSpLocks/>
          </p:cNvCxnSpPr>
          <p:nvPr userDrawn="1"/>
        </p:nvCxnSpPr>
        <p:spPr>
          <a:xfrm>
            <a:off x="609600" y="1294459"/>
            <a:ext cx="11582400" cy="0"/>
          </a:xfrm>
          <a:prstGeom prst="line">
            <a:avLst/>
          </a:prstGeom>
          <a:ln>
            <a:solidFill>
              <a:srgbClr val="372D83"/>
            </a:solidFill>
          </a:ln>
        </p:spPr>
        <p:style>
          <a:lnRef idx="2">
            <a:schemeClr val="dk1"/>
          </a:lnRef>
          <a:fillRef idx="0">
            <a:schemeClr val="dk1"/>
          </a:fillRef>
          <a:effectRef idx="1">
            <a:schemeClr val="dk1"/>
          </a:effectRef>
          <a:fontRef idx="minor">
            <a:schemeClr val="tx1"/>
          </a:fontRef>
        </p:style>
      </p:cxnSp>
      <p:sp>
        <p:nvSpPr>
          <p:cNvPr id="8" name="Picture Placeholder 7">
            <a:extLst>
              <a:ext uri="{FF2B5EF4-FFF2-40B4-BE49-F238E27FC236}">
                <a16:creationId xmlns:a16="http://schemas.microsoft.com/office/drawing/2014/main" id="{20B3A799-45EE-E745-8F88-F856AB52E7E1}"/>
              </a:ext>
            </a:extLst>
          </p:cNvPr>
          <p:cNvSpPr>
            <a:spLocks noGrp="1"/>
          </p:cNvSpPr>
          <p:nvPr>
            <p:ph type="pic" sz="quarter" idx="13"/>
          </p:nvPr>
        </p:nvSpPr>
        <p:spPr>
          <a:xfrm>
            <a:off x="609601" y="1625601"/>
            <a:ext cx="10972799" cy="3937940"/>
          </a:xfrm>
        </p:spPr>
        <p:txBody>
          <a:bodyPr/>
          <a:lstStyle/>
          <a:p>
            <a:endParaRPr lang="en-US"/>
          </a:p>
        </p:txBody>
      </p:sp>
    </p:spTree>
    <p:extLst>
      <p:ext uri="{BB962C8B-B14F-4D97-AF65-F5344CB8AC3E}">
        <p14:creationId xmlns:p14="http://schemas.microsoft.com/office/powerpoint/2010/main" val="1133820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19-Mar-20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795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0" y="3461735"/>
            <a:ext cx="12191998" cy="0"/>
          </a:xfrm>
          <a:prstGeom prst="line">
            <a:avLst/>
          </a:prstGeom>
          <a:noFill/>
          <a:ln w="25400">
            <a:solidFill>
              <a:schemeClr val="accent1"/>
            </a:solidFill>
            <a:miter lim="800000"/>
            <a:headEnd/>
            <a:tailEnd type="none" w="med" len="med"/>
          </a:ln>
          <a:effectLst/>
        </p:spPr>
      </p:cxnSp>
      <p:sp>
        <p:nvSpPr>
          <p:cNvPr id="2" name="Title 1"/>
          <p:cNvSpPr>
            <a:spLocks noGrp="1"/>
          </p:cNvSpPr>
          <p:nvPr>
            <p:ph type="title" hasCustomPrompt="1"/>
          </p:nvPr>
        </p:nvSpPr>
        <p:spPr>
          <a:xfrm>
            <a:off x="365760" y="1642006"/>
            <a:ext cx="11460480" cy="1751997"/>
          </a:xfrm>
        </p:spPr>
        <p:txBody>
          <a:bodyPr anchor="b">
            <a:normAutofit/>
          </a:bodyPr>
          <a:lstStyle>
            <a:lvl1pPr>
              <a:defRPr sz="3400"/>
            </a:lvl1pPr>
          </a:lstStyle>
          <a:p>
            <a:r>
              <a:rPr lang="en-US" dirty="0"/>
              <a:t>DIVIDER SLIDE TITLE</a:t>
            </a:r>
          </a:p>
        </p:txBody>
      </p:sp>
      <p:sp>
        <p:nvSpPr>
          <p:cNvPr id="3" name="Text Placeholder 2"/>
          <p:cNvSpPr>
            <a:spLocks noGrp="1"/>
          </p:cNvSpPr>
          <p:nvPr>
            <p:ph type="body" idx="1" hasCustomPrompt="1"/>
          </p:nvPr>
        </p:nvSpPr>
        <p:spPr>
          <a:xfrm>
            <a:off x="365760" y="3560162"/>
            <a:ext cx="11460480" cy="1500187"/>
          </a:xfrm>
        </p:spPr>
        <p:txBody>
          <a:bodyPr>
            <a:normAutofit/>
          </a:bodyPr>
          <a:lstStyle>
            <a:lvl1pPr marL="0" indent="0">
              <a:buNone/>
              <a:defRPr sz="28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7F09B629-A246-E84C-8FE3-BF8AEC28030D}" type="slidenum">
              <a:rPr lang="en-US" smtClean="0"/>
              <a:pPr/>
              <a:t>‹#›</a:t>
            </a:fld>
            <a:endParaRPr lang="en-US"/>
          </a:p>
        </p:txBody>
      </p:sp>
    </p:spTree>
    <p:extLst>
      <p:ext uri="{BB962C8B-B14F-4D97-AF65-F5344CB8AC3E}">
        <p14:creationId xmlns:p14="http://schemas.microsoft.com/office/powerpoint/2010/main" val="136805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129618"/>
            <a:ext cx="11460480" cy="463050"/>
          </a:xfrm>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B629-A246-E84C-8FE3-BF8AEC28030D}" type="slidenum">
              <a:rPr lang="en-US" smtClean="0"/>
              <a:t>‹#›</a:t>
            </a:fld>
            <a:endParaRPr lang="en-US"/>
          </a:p>
        </p:txBody>
      </p:sp>
      <p:sp>
        <p:nvSpPr>
          <p:cNvPr id="7" name="Text Placeholder 8"/>
          <p:cNvSpPr>
            <a:spLocks noGrp="1"/>
          </p:cNvSpPr>
          <p:nvPr>
            <p:ph type="body" sz="quarter" idx="13" hasCustomPrompt="1"/>
          </p:nvPr>
        </p:nvSpPr>
        <p:spPr>
          <a:xfrm>
            <a:off x="365125" y="575208"/>
            <a:ext cx="11461750" cy="542925"/>
          </a:xfrm>
        </p:spPr>
        <p:txBody>
          <a:bodyPr>
            <a:noAutofit/>
          </a:bodyPr>
          <a:lstStyle>
            <a:lvl1pPr marL="0" indent="0">
              <a:buNone/>
              <a:defRPr sz="3000" b="1" baseline="0"/>
            </a:lvl1pPr>
            <a:lvl2pPr marL="457200" indent="0">
              <a:buNone/>
              <a:defRPr sz="3000" b="1"/>
            </a:lvl2pPr>
            <a:lvl3pPr marL="914400" indent="0">
              <a:buNone/>
              <a:defRPr sz="3000" b="1"/>
            </a:lvl3pPr>
            <a:lvl4pPr marL="1371600" indent="0">
              <a:buNone/>
              <a:defRPr sz="3000" b="1"/>
            </a:lvl4pPr>
            <a:lvl5pPr marL="1828800" indent="0">
              <a:buNone/>
              <a:defRPr sz="3000" b="1"/>
            </a:lvl5pPr>
          </a:lstStyle>
          <a:p>
            <a:pPr lvl="0"/>
            <a:r>
              <a:rPr lang="en-US" dirty="0"/>
              <a:t>Click to edit Master text styles</a:t>
            </a:r>
          </a:p>
        </p:txBody>
      </p:sp>
      <p:sp>
        <p:nvSpPr>
          <p:cNvPr id="8"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23860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B629-A246-E84C-8FE3-BF8AEC28030D}" type="slidenum">
              <a:rPr lang="en-US" smtClean="0"/>
              <a:t>‹#›</a:t>
            </a:fld>
            <a:endParaRPr lang="en-US"/>
          </a:p>
        </p:txBody>
      </p:sp>
      <p:sp>
        <p:nvSpPr>
          <p:cNvPr id="8"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68579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B629-A246-E84C-8FE3-BF8AEC28030D}" type="slidenum">
              <a:rPr lang="en-US" smtClean="0"/>
              <a:t>‹#›</a:t>
            </a:fld>
            <a:endParaRPr lang="en-US"/>
          </a:p>
        </p:txBody>
      </p:sp>
      <p:sp>
        <p:nvSpPr>
          <p:cNvPr id="15" name="Title 1"/>
          <p:cNvSpPr>
            <a:spLocks noGrp="1"/>
          </p:cNvSpPr>
          <p:nvPr>
            <p:ph type="title"/>
          </p:nvPr>
        </p:nvSpPr>
        <p:spPr>
          <a:xfrm>
            <a:off x="365760" y="129617"/>
            <a:ext cx="11460480" cy="955116"/>
          </a:xfrm>
        </p:spPr>
        <p:txBody>
          <a:bodyPr/>
          <a:lstStyle/>
          <a:p>
            <a:r>
              <a:rPr lang="en-US"/>
              <a:t>Click to edit Master title style</a:t>
            </a:r>
          </a:p>
        </p:txBody>
      </p:sp>
      <p:sp>
        <p:nvSpPr>
          <p:cNvPr id="16"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91054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B629-A246-E84C-8FE3-BF8AEC28030D}" type="slidenum">
              <a:rPr lang="en-US" smtClean="0"/>
              <a:t>‹#›</a:t>
            </a:fld>
            <a:endParaRPr lang="en-US"/>
          </a:p>
        </p:txBody>
      </p:sp>
      <p:sp>
        <p:nvSpPr>
          <p:cNvPr id="16"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
        <p:nvSpPr>
          <p:cNvPr id="8" name="Title 1"/>
          <p:cNvSpPr>
            <a:spLocks noGrp="1"/>
          </p:cNvSpPr>
          <p:nvPr>
            <p:ph type="title"/>
          </p:nvPr>
        </p:nvSpPr>
        <p:spPr>
          <a:xfrm>
            <a:off x="365760" y="129618"/>
            <a:ext cx="11460480" cy="463050"/>
          </a:xfrm>
        </p:spPr>
        <p:txBody>
          <a:bodyPr anchor="t"/>
          <a:lstStyle/>
          <a:p>
            <a:r>
              <a:rPr lang="en-US"/>
              <a:t>Click to edit Master title style</a:t>
            </a:r>
          </a:p>
        </p:txBody>
      </p:sp>
      <p:sp>
        <p:nvSpPr>
          <p:cNvPr id="9" name="Text Placeholder 8"/>
          <p:cNvSpPr>
            <a:spLocks noGrp="1"/>
          </p:cNvSpPr>
          <p:nvPr>
            <p:ph type="body" sz="quarter" idx="13" hasCustomPrompt="1"/>
          </p:nvPr>
        </p:nvSpPr>
        <p:spPr>
          <a:xfrm>
            <a:off x="365125" y="575208"/>
            <a:ext cx="11461750" cy="542925"/>
          </a:xfrm>
        </p:spPr>
        <p:txBody>
          <a:bodyPr>
            <a:noAutofit/>
          </a:bodyPr>
          <a:lstStyle>
            <a:lvl1pPr marL="0" indent="0">
              <a:buNone/>
              <a:defRPr sz="3000" b="1" baseline="0"/>
            </a:lvl1pPr>
            <a:lvl2pPr marL="457200" indent="0">
              <a:buNone/>
              <a:defRPr sz="3000" b="1"/>
            </a:lvl2pPr>
            <a:lvl3pPr marL="914400" indent="0">
              <a:buNone/>
              <a:defRPr sz="3000" b="1"/>
            </a:lvl3pPr>
            <a:lvl4pPr marL="1371600" indent="0">
              <a:buNone/>
              <a:defRPr sz="3000" b="1"/>
            </a:lvl4pPr>
            <a:lvl5pPr marL="1828800" indent="0">
              <a:buNone/>
              <a:defRPr sz="3000" b="1"/>
            </a:lvl5pPr>
          </a:lstStyle>
          <a:p>
            <a:pPr lvl="0"/>
            <a:r>
              <a:rPr lang="en-US" dirty="0"/>
              <a:t>Click to edit Master text styles</a:t>
            </a:r>
          </a:p>
        </p:txBody>
      </p:sp>
    </p:spTree>
    <p:extLst>
      <p:ext uri="{BB962C8B-B14F-4D97-AF65-F5344CB8AC3E}">
        <p14:creationId xmlns:p14="http://schemas.microsoft.com/office/powerpoint/2010/main" val="75348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9B629-A246-E84C-8FE3-BF8AEC28030D}" type="slidenum">
              <a:rPr lang="en-US" smtClean="0"/>
              <a:t>‹#›</a:t>
            </a:fld>
            <a:endParaRPr lang="en-US"/>
          </a:p>
        </p:txBody>
      </p:sp>
      <p:sp>
        <p:nvSpPr>
          <p:cNvPr id="7"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6761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9B629-A246-E84C-8FE3-BF8AEC28030D}" type="slidenum">
              <a:rPr lang="en-US" smtClean="0"/>
              <a:t>‹#›</a:t>
            </a:fld>
            <a:endParaRPr lang="en-US"/>
          </a:p>
        </p:txBody>
      </p:sp>
      <p:sp>
        <p:nvSpPr>
          <p:cNvPr id="5" name="Rectangle 4"/>
          <p:cNvSpPr/>
          <p:nvPr userDrawn="1"/>
        </p:nvSpPr>
        <p:spPr>
          <a:xfrm>
            <a:off x="-1" y="0"/>
            <a:ext cx="12191999" cy="1321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78520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a:xfrm>
            <a:off x="508000" y="6561141"/>
            <a:ext cx="508000" cy="190500"/>
          </a:xfrm>
          <a:prstGeom prst="rect">
            <a:avLst/>
          </a:prstGeom>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8" name="Footer Placeholder 7"/>
          <p:cNvSpPr>
            <a:spLocks noGrp="1"/>
          </p:cNvSpPr>
          <p:nvPr>
            <p:ph type="ftr" sz="quarter" idx="10"/>
          </p:nvPr>
        </p:nvSpPr>
        <p:spPr>
          <a:xfrm>
            <a:off x="1016000" y="6561141"/>
            <a:ext cx="7366000" cy="190500"/>
          </a:xfrm>
          <a:prstGeom prst="rect">
            <a:avLst/>
          </a:prstGeom>
        </p:spPr>
        <p:txBody>
          <a:bodyPr/>
          <a:lstStyle/>
          <a:p>
            <a:r>
              <a:rPr lang="en-US">
                <a:solidFill>
                  <a:srgbClr val="FFFFFF"/>
                </a:solidFill>
              </a:rPr>
              <a:t>Medtronic Renal Denervation  |   Confidential</a:t>
            </a:r>
            <a:endParaRPr lang="en-US" dirty="0">
              <a:solidFill>
                <a:srgbClr val="FFFFFF"/>
              </a:solidFill>
            </a:endParaRPr>
          </a:p>
        </p:txBody>
      </p:sp>
      <p:sp>
        <p:nvSpPr>
          <p:cNvPr id="2" name="Title 1"/>
          <p:cNvSpPr>
            <a:spLocks noGrp="1"/>
          </p:cNvSpPr>
          <p:nvPr>
            <p:ph type="title"/>
          </p:nvPr>
        </p:nvSpPr>
        <p:spPr>
          <a:xfrm>
            <a:off x="504471" y="351554"/>
            <a:ext cx="111760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504472" y="652618"/>
            <a:ext cx="11176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4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1284324" y="6613949"/>
            <a:ext cx="907676" cy="244069"/>
          </a:xfrm>
          <a:prstGeom prst="rect">
            <a:avLst/>
          </a:prstGeom>
          <a:solidFill>
            <a:srgbClr val="0067A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Narrow" charset="0"/>
              <a:ea typeface="Arial Narrow" charset="0"/>
              <a:cs typeface="Arial Narrow" charset="0"/>
            </a:endParaRPr>
          </a:p>
        </p:txBody>
      </p:sp>
      <p:sp>
        <p:nvSpPr>
          <p:cNvPr id="11" name="Rectangle 10"/>
          <p:cNvSpPr/>
          <p:nvPr userDrawn="1"/>
        </p:nvSpPr>
        <p:spPr>
          <a:xfrm>
            <a:off x="0" y="6613949"/>
            <a:ext cx="11284324" cy="244069"/>
          </a:xfrm>
          <a:prstGeom prst="rect">
            <a:avLst/>
          </a:prstGeom>
          <a:solidFill>
            <a:srgbClr val="001E4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Narrow" charset="0"/>
              <a:ea typeface="Arial Narrow" charset="0"/>
              <a:cs typeface="Arial Narrow" charset="0"/>
            </a:endParaRPr>
          </a:p>
        </p:txBody>
      </p:sp>
      <p:cxnSp>
        <p:nvCxnSpPr>
          <p:cNvPr id="12" name="Straight Connector 11"/>
          <p:cNvCxnSpPr/>
          <p:nvPr userDrawn="1"/>
        </p:nvCxnSpPr>
        <p:spPr>
          <a:xfrm>
            <a:off x="0" y="1084732"/>
            <a:ext cx="12192000" cy="0"/>
          </a:xfrm>
          <a:prstGeom prst="line">
            <a:avLst/>
          </a:prstGeom>
          <a:noFill/>
          <a:ln w="25400">
            <a:solidFill>
              <a:srgbClr val="001E46"/>
            </a:solidFill>
            <a:miter lim="800000"/>
            <a:headEnd/>
            <a:tailEnd type="none" w="med" len="med"/>
          </a:ln>
          <a:effectLst/>
        </p:spPr>
      </p:cxnSp>
      <p:sp>
        <p:nvSpPr>
          <p:cNvPr id="2" name="Title Placeholder 1"/>
          <p:cNvSpPr>
            <a:spLocks noGrp="1"/>
          </p:cNvSpPr>
          <p:nvPr>
            <p:ph type="title"/>
          </p:nvPr>
        </p:nvSpPr>
        <p:spPr>
          <a:xfrm>
            <a:off x="365760" y="129617"/>
            <a:ext cx="11460480" cy="95511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65760" y="1825625"/>
            <a:ext cx="1146048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5760" y="6173787"/>
            <a:ext cx="11460480" cy="365125"/>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1826240" y="6613949"/>
            <a:ext cx="365759" cy="244051"/>
          </a:xfrm>
          <a:prstGeom prst="rect">
            <a:avLst/>
          </a:prstGeom>
        </p:spPr>
        <p:txBody>
          <a:bodyPr vert="horz" lIns="91440" tIns="45720" rIns="91440" bIns="45720" rtlCol="0" anchor="ctr"/>
          <a:lstStyle>
            <a:lvl1pPr algn="r">
              <a:defRPr sz="900">
                <a:solidFill>
                  <a:schemeClr val="bg1"/>
                </a:solidFill>
              </a:defRPr>
            </a:lvl1pPr>
          </a:lstStyle>
          <a:p>
            <a:fld id="{7F09B629-A246-E84C-8FE3-BF8AEC28030D}" type="slidenum">
              <a:rPr lang="en-US" smtClean="0"/>
              <a:pPr/>
              <a:t>‹#›</a:t>
            </a:fld>
            <a:endParaRPr lang="en-US"/>
          </a:p>
        </p:txBody>
      </p:sp>
    </p:spTree>
    <p:extLst>
      <p:ext uri="{BB962C8B-B14F-4D97-AF65-F5344CB8AC3E}">
        <p14:creationId xmlns:p14="http://schemas.microsoft.com/office/powerpoint/2010/main" val="7047209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76" r:id="rId6"/>
    <p:sldLayoutId id="2147483654" r:id="rId7"/>
    <p:sldLayoutId id="2147483655" r:id="rId8"/>
    <p:sldLayoutId id="2147483692" r:id="rId9"/>
    <p:sldLayoutId id="2147483695" r:id="rId10"/>
  </p:sldLayoutIdLst>
  <p:txStyles>
    <p:titleStyle>
      <a:lvl1pPr algn="l" defTabSz="914400" rtl="0" eaLnBrk="1" latinLnBrk="0" hangingPunct="1">
        <a:lnSpc>
          <a:spcPct val="90000"/>
        </a:lnSpc>
        <a:spcBef>
          <a:spcPct val="0"/>
        </a:spcBef>
        <a:buNone/>
        <a:defRPr kumimoji="0" lang="en-US" sz="3400" b="1" i="0" u="none" strike="noStrike" kern="1200" cap="none" spc="0" normalizeH="0" baseline="0" dirty="0" smtClean="0">
          <a:ln>
            <a:noFill/>
          </a:ln>
          <a:solidFill>
            <a:srgbClr val="001E46"/>
          </a:solidFill>
          <a:effectLst/>
          <a:uLnTx/>
          <a:uFillTx/>
          <a:latin typeface="Arial Narrow"/>
          <a:ea typeface="+mn-ea"/>
          <a:cs typeface="+mn-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600" kern="1200">
          <a:solidFill>
            <a:schemeClr val="tx1">
              <a:lumMod val="75000"/>
              <a:lumOff val="25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200" kern="1200">
          <a:solidFill>
            <a:schemeClr val="tx1">
              <a:lumMod val="75000"/>
              <a:lumOff val="25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417905575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6" r:id="rId3"/>
    <p:sldLayoutId id="2147483682" r:id="rId4"/>
    <p:sldLayoutId id="2147483683" r:id="rId5"/>
    <p:sldLayoutId id="2147483684" r:id="rId6"/>
    <p:sldLayoutId id="2147483685" r:id="rId7"/>
  </p:sldLayoutIdLst>
  <p:txStyles>
    <p:titleStyle>
      <a:lvl1pPr algn="l" defTabSz="609585" rtl="0" eaLnBrk="1" latinLnBrk="0" hangingPunct="1">
        <a:spcBef>
          <a:spcPct val="0"/>
        </a:spcBef>
        <a:buNone/>
        <a:defRPr sz="3733" b="1" i="0" kern="1200">
          <a:solidFill>
            <a:srgbClr val="372D83"/>
          </a:solidFill>
          <a:latin typeface="Arial Narrow" panose="020B0604020202020204" pitchFamily="34" charset="0"/>
          <a:ea typeface="+mj-ea"/>
          <a:cs typeface="Arial Narrow" panose="020B0604020202020204" pitchFamily="34" charset="0"/>
        </a:defRPr>
      </a:lvl1pPr>
    </p:titleStyle>
    <p:bodyStyle>
      <a:lvl1pPr marL="457189" indent="-457189"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1pPr>
      <a:lvl2pPr marL="990575" indent="-380990"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2pPr>
      <a:lvl3pPr marL="1523962"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boehm@uks.eu"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ubmed/29803589"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linicaltrials.gov/show/NCT02439775"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ncbi.nlm.nih.gov/pubmed/?term=Ettehad++Blood+pressure+lowering+for+prevention+of+cardiovascular+disease+and+death"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ubmed/2885994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3203448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3203448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3203448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ncbi.nlm.nih.gov/pubmed/288599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E9A3-C3EE-4D50-906E-2C079E18B637}"/>
              </a:ext>
            </a:extLst>
          </p:cNvPr>
          <p:cNvSpPr txBox="1">
            <a:spLocks/>
          </p:cNvSpPr>
          <p:nvPr/>
        </p:nvSpPr>
        <p:spPr>
          <a:xfrm>
            <a:off x="982133" y="286985"/>
            <a:ext cx="10758311" cy="2772303"/>
          </a:xfrm>
          <a:prstGeom prst="rect">
            <a:avLst/>
          </a:prstGeom>
        </p:spPr>
        <p:txBody>
          <a:bodyPr>
            <a:normAutofit lnSpcReduction="10000"/>
          </a:bodyPr>
          <a:lstStyle>
            <a:lvl1pPr algn="l" defTabSz="609585" rtl="0" eaLnBrk="1" latinLnBrk="0" hangingPunct="1">
              <a:spcBef>
                <a:spcPct val="0"/>
              </a:spcBef>
              <a:buNone/>
              <a:defRPr sz="3733" b="1" i="0" kern="1200">
                <a:solidFill>
                  <a:srgbClr val="372D83"/>
                </a:solidFill>
                <a:latin typeface="Arial Narrow" panose="020B0604020202020204" pitchFamily="34" charset="0"/>
                <a:ea typeface="+mj-ea"/>
                <a:cs typeface="Arial Narrow" panose="020B0604020202020204" pitchFamily="34" charset="0"/>
              </a:defRPr>
            </a:lvl1pPr>
          </a:lstStyle>
          <a:p>
            <a:pPr algn="ctr"/>
            <a:r>
              <a:rPr lang="en-US" sz="4400" dirty="0">
                <a:effectLst>
                  <a:outerShdw blurRad="38100" dist="38100" dir="2700000" algn="tl">
                    <a:srgbClr val="000000">
                      <a:alpha val="43137"/>
                    </a:srgbClr>
                  </a:outerShdw>
                </a:effectLst>
                <a:latin typeface="Arial Narrow" panose="020B0606020202030204" pitchFamily="34" charset="0"/>
              </a:rPr>
              <a:t>Catheter-based Renal Denervation in the Absence of Antihypertensive Medications: </a:t>
            </a:r>
          </a:p>
          <a:p>
            <a:pPr algn="ctr"/>
            <a:r>
              <a:rPr lang="en-US" sz="4400" dirty="0">
                <a:effectLst>
                  <a:outerShdw blurRad="38100" dist="38100" dir="2700000" algn="tl">
                    <a:srgbClr val="000000">
                      <a:alpha val="43137"/>
                    </a:srgbClr>
                  </a:outerShdw>
                </a:effectLst>
                <a:latin typeface="Arial Narrow" panose="020B0606020202030204" pitchFamily="34" charset="0"/>
              </a:rPr>
              <a:t>Primary Results from the </a:t>
            </a:r>
          </a:p>
          <a:p>
            <a:pPr algn="ctr"/>
            <a:r>
              <a:rPr lang="en-US" sz="4400" dirty="0">
                <a:effectLst>
                  <a:outerShdw blurRad="38100" dist="38100" dir="2700000" algn="tl">
                    <a:srgbClr val="000000">
                      <a:alpha val="43137"/>
                    </a:srgbClr>
                  </a:outerShdw>
                </a:effectLst>
                <a:latin typeface="Arial Narrow" panose="020B0606020202030204" pitchFamily="34" charset="0"/>
              </a:rPr>
              <a:t>SPYRAL HTN-OFF MED Pivotal Trial</a:t>
            </a:r>
          </a:p>
        </p:txBody>
      </p:sp>
      <p:sp>
        <p:nvSpPr>
          <p:cNvPr id="3" name="Subtitle 2">
            <a:extLst>
              <a:ext uri="{FF2B5EF4-FFF2-40B4-BE49-F238E27FC236}">
                <a16:creationId xmlns:a16="http://schemas.microsoft.com/office/drawing/2014/main" id="{AF4662D6-A29E-4439-BC9C-4BD2201C7618}"/>
              </a:ext>
            </a:extLst>
          </p:cNvPr>
          <p:cNvSpPr txBox="1">
            <a:spLocks/>
          </p:cNvSpPr>
          <p:nvPr/>
        </p:nvSpPr>
        <p:spPr>
          <a:xfrm>
            <a:off x="982133" y="3244231"/>
            <a:ext cx="10758311" cy="512762"/>
          </a:xfrm>
          <a:prstGeom prst="rect">
            <a:avLst/>
          </a:prstGeom>
        </p:spPr>
        <p:txBody>
          <a:bodyPr/>
          <a:lstStyle>
            <a:lvl1pPr marL="457189" indent="-457189"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1pPr>
            <a:lvl2pPr marL="990575" indent="-380990"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2pPr>
            <a:lvl3pPr marL="1523962"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2800" b="1" dirty="0"/>
              <a:t>Michael Böhm</a:t>
            </a:r>
          </a:p>
        </p:txBody>
      </p:sp>
      <p:sp>
        <p:nvSpPr>
          <p:cNvPr id="4" name="Text Placeholder 3">
            <a:extLst>
              <a:ext uri="{FF2B5EF4-FFF2-40B4-BE49-F238E27FC236}">
                <a16:creationId xmlns:a16="http://schemas.microsoft.com/office/drawing/2014/main" id="{E260C279-9207-4A0E-8E99-99470561D158}"/>
              </a:ext>
            </a:extLst>
          </p:cNvPr>
          <p:cNvSpPr txBox="1">
            <a:spLocks/>
          </p:cNvSpPr>
          <p:nvPr/>
        </p:nvSpPr>
        <p:spPr>
          <a:xfrm>
            <a:off x="982133" y="3697155"/>
            <a:ext cx="10758311" cy="693737"/>
          </a:xfrm>
          <a:prstGeom prst="rect">
            <a:avLst/>
          </a:prstGeom>
        </p:spPr>
        <p:txBody>
          <a:bodyPr/>
          <a:lstStyle>
            <a:lvl1pPr marL="457189" indent="-457189"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1pPr>
            <a:lvl2pPr marL="990575" indent="-380990"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2pPr>
            <a:lvl3pPr marL="1523962"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1600" dirty="0" err="1"/>
              <a:t>Klinik</a:t>
            </a:r>
            <a:r>
              <a:rPr lang="en-US" sz="1600" dirty="0"/>
              <a:t> </a:t>
            </a:r>
            <a:r>
              <a:rPr lang="en-US" sz="1600" dirty="0" err="1"/>
              <a:t>für</a:t>
            </a:r>
            <a:r>
              <a:rPr lang="en-US" sz="1600" dirty="0"/>
              <a:t> </a:t>
            </a:r>
            <a:r>
              <a:rPr lang="en-US" sz="1600" dirty="0" err="1"/>
              <a:t>Innere</a:t>
            </a:r>
            <a:r>
              <a:rPr lang="en-US" sz="1600" dirty="0"/>
              <a:t> </a:t>
            </a:r>
            <a:r>
              <a:rPr lang="en-US" sz="1600" dirty="0" err="1"/>
              <a:t>Medizin</a:t>
            </a:r>
            <a:r>
              <a:rPr lang="en-US" sz="1600" dirty="0"/>
              <a:t> III, </a:t>
            </a:r>
            <a:r>
              <a:rPr lang="en-US" sz="1600" dirty="0" err="1"/>
              <a:t>Universitätsklinikum</a:t>
            </a:r>
            <a:r>
              <a:rPr lang="en-US" sz="1600" dirty="0"/>
              <a:t> des </a:t>
            </a:r>
            <a:r>
              <a:rPr lang="en-US" sz="1600" dirty="0" err="1"/>
              <a:t>Saarlandes</a:t>
            </a:r>
            <a:r>
              <a:rPr lang="en-US" sz="1600" dirty="0"/>
              <a:t>, Homburg/Saar, Germany</a:t>
            </a:r>
          </a:p>
          <a:p>
            <a:pPr marL="0" indent="0" algn="ctr">
              <a:buNone/>
            </a:pPr>
            <a:r>
              <a:rPr lang="de-DE" sz="1600" dirty="0">
                <a:hlinkClick r:id="rId3"/>
              </a:rPr>
              <a:t>michael.boehm@uks.eu</a:t>
            </a:r>
            <a:r>
              <a:rPr lang="de-DE" sz="1600" dirty="0"/>
              <a:t>  </a:t>
            </a:r>
            <a:endParaRPr lang="en-US" sz="1600" dirty="0"/>
          </a:p>
          <a:p>
            <a:pPr marL="0" indent="0" algn="ctr">
              <a:buNone/>
            </a:pPr>
            <a:endParaRPr lang="en-US" sz="2000" dirty="0"/>
          </a:p>
          <a:p>
            <a:pPr marL="0" indent="0" algn="ctr">
              <a:buNone/>
            </a:pPr>
            <a:r>
              <a:rPr lang="en-US" sz="2000" dirty="0"/>
              <a:t>and Kazuomi Kario, David Kandzari, Felix Mahfoud, Michael Weber, Roland Schmieder, Konstantinos Tsioufis, Stuart Pocock, Martin Fahy, Vanessa DeBruin, Sidney Cohen, Sandeep Brar, Raymond Townsend</a:t>
            </a:r>
          </a:p>
          <a:p>
            <a:pPr marL="0" indent="0" algn="ctr">
              <a:buNone/>
            </a:pPr>
            <a:r>
              <a:rPr lang="en-US" sz="2000" b="1" dirty="0"/>
              <a:t>on behalf of the SPYRAL HTN-OFF MED PIVOTAL Trial Investigators</a:t>
            </a:r>
          </a:p>
        </p:txBody>
      </p:sp>
    </p:spTree>
    <p:extLst>
      <p:ext uri="{BB962C8B-B14F-4D97-AF65-F5344CB8AC3E}">
        <p14:creationId xmlns:p14="http://schemas.microsoft.com/office/powerpoint/2010/main" val="171848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endParaRPr lang="en-US" sz="3200" dirty="0">
              <a:solidFill>
                <a:srgbClr val="372D83"/>
              </a:solidFill>
              <a:latin typeface="Arial Narrow" panose="020B0604020202020204" pitchFamily="34" charset="0"/>
              <a:ea typeface="+mj-ea"/>
            </a:endParaRPr>
          </a:p>
        </p:txBody>
      </p:sp>
      <p:sp>
        <p:nvSpPr>
          <p:cNvPr id="4" name="Text Placeholder 3"/>
          <p:cNvSpPr>
            <a:spLocks noGrp="1"/>
          </p:cNvSpPr>
          <p:nvPr>
            <p:ph type="body" sz="quarter" idx="13"/>
          </p:nvPr>
        </p:nvSpPr>
        <p:spPr>
          <a:xfrm>
            <a:off x="365125" y="575208"/>
            <a:ext cx="11461750" cy="542925"/>
          </a:xfrm>
        </p:spPr>
        <p:txBody>
          <a:bodyPr/>
          <a:lstStyle/>
          <a:p>
            <a:r>
              <a:rPr lang="en-US" dirty="0"/>
              <a:t>Patient Flowchart</a:t>
            </a:r>
          </a:p>
        </p:txBody>
      </p:sp>
      <p:sp>
        <p:nvSpPr>
          <p:cNvPr id="7" name="TextBox 6"/>
          <p:cNvSpPr txBox="1"/>
          <p:nvPr/>
        </p:nvSpPr>
        <p:spPr>
          <a:xfrm>
            <a:off x="4450080" y="2829971"/>
            <a:ext cx="3291840" cy="673733"/>
          </a:xfrm>
          <a:prstGeom prst="rect">
            <a:avLst/>
          </a:prstGeom>
          <a:solidFill>
            <a:schemeClr val="accent2"/>
          </a:solidFill>
          <a:ln>
            <a:noFill/>
          </a:ln>
          <a:effectLst>
            <a:outerShdw blurRad="50800" dist="38100" dir="2700000" algn="tl" rotWithShape="0">
              <a:prstClr val="black">
                <a:alpha val="40000"/>
              </a:prstClr>
            </a:outerShdw>
          </a:effectLst>
        </p:spPr>
        <p:txBody>
          <a:bodyPr wrap="square" rtlCol="0" anchor="ctr">
            <a:noAutofit/>
          </a:bodyPr>
          <a:lstStyle/>
          <a:p>
            <a:pPr algn="ctr">
              <a:lnSpc>
                <a:spcPct val="90000"/>
              </a:lnSpc>
            </a:pPr>
            <a:r>
              <a:rPr lang="en-US" b="1" dirty="0">
                <a:solidFill>
                  <a:schemeClr val="bg1"/>
                </a:solidFill>
                <a:latin typeface="Arial Narrow" panose="020B0606020202030204" pitchFamily="34" charset="0"/>
              </a:rPr>
              <a:t>331 Randomized patients</a:t>
            </a:r>
          </a:p>
          <a:p>
            <a:pPr algn="ctr">
              <a:lnSpc>
                <a:spcPct val="90000"/>
              </a:lnSpc>
            </a:pPr>
            <a:r>
              <a:rPr lang="en-US" b="1" dirty="0">
                <a:solidFill>
                  <a:schemeClr val="bg1"/>
                </a:solidFill>
                <a:latin typeface="Arial Narrow" panose="020B0606020202030204" pitchFamily="34" charset="0"/>
              </a:rPr>
              <a:t>(Primary Analysis)</a:t>
            </a:r>
          </a:p>
        </p:txBody>
      </p:sp>
      <p:sp>
        <p:nvSpPr>
          <p:cNvPr id="8" name="TextBox 7"/>
          <p:cNvSpPr txBox="1"/>
          <p:nvPr/>
        </p:nvSpPr>
        <p:spPr>
          <a:xfrm>
            <a:off x="1938300" y="1483309"/>
            <a:ext cx="3566160" cy="731520"/>
          </a:xfrm>
          <a:prstGeom prst="rect">
            <a:avLst/>
          </a:prstGeom>
          <a:solidFill>
            <a:srgbClr val="009242"/>
          </a:solidFill>
          <a:ln>
            <a:noFill/>
          </a:ln>
          <a:effectLst>
            <a:outerShdw blurRad="50800" dist="38100" dir="2700000" algn="tl" rotWithShape="0">
              <a:prstClr val="black">
                <a:alpha val="40000"/>
              </a:prstClr>
            </a:outerShdw>
          </a:effectLst>
        </p:spPr>
        <p:txBody>
          <a:bodyPr wrap="square" rtlCol="0" anchor="ctr">
            <a:noAutofit/>
          </a:bodyPr>
          <a:lstStyle/>
          <a:p>
            <a:pPr algn="ctr"/>
            <a:r>
              <a:rPr lang="en-US" sz="1600" b="1" dirty="0">
                <a:solidFill>
                  <a:schemeClr val="bg1"/>
                </a:solidFill>
                <a:latin typeface="Arial Narrow" panose="020B0606020202030204" pitchFamily="34" charset="0"/>
              </a:rPr>
              <a:t>80 Patients randomized in</a:t>
            </a:r>
          </a:p>
          <a:p>
            <a:pPr algn="ctr"/>
            <a:r>
              <a:rPr lang="en-US" sz="1600" b="1" dirty="0">
                <a:solidFill>
                  <a:schemeClr val="bg1"/>
                </a:solidFill>
                <a:latin typeface="Arial Narrow" panose="020B0606020202030204" pitchFamily="34" charset="0"/>
              </a:rPr>
              <a:t> SPYRAL HTN – OFF MED Pilot trial</a:t>
            </a:r>
          </a:p>
        </p:txBody>
      </p:sp>
      <p:sp>
        <p:nvSpPr>
          <p:cNvPr id="10" name="TextBox 9"/>
          <p:cNvSpPr txBox="1"/>
          <p:nvPr/>
        </p:nvSpPr>
        <p:spPr>
          <a:xfrm>
            <a:off x="6676358" y="1483519"/>
            <a:ext cx="3566160" cy="731520"/>
          </a:xfrm>
          <a:prstGeom prst="rect">
            <a:avLst/>
          </a:prstGeom>
          <a:solidFill>
            <a:srgbClr val="372D83"/>
          </a:solidFill>
          <a:ln>
            <a:noFill/>
          </a:ln>
          <a:effectLst>
            <a:outerShdw blurRad="50800" dist="38100" dir="2700000" algn="tl" rotWithShape="0">
              <a:prstClr val="black">
                <a:alpha val="40000"/>
              </a:prstClr>
            </a:outerShdw>
          </a:effectLst>
        </p:spPr>
        <p:txBody>
          <a:bodyPr wrap="square" rtlCol="0" anchor="ctr">
            <a:noAutofit/>
          </a:bodyPr>
          <a:lstStyle/>
          <a:p>
            <a:pPr algn="ctr"/>
            <a:r>
              <a:rPr lang="en-US" sz="1600" b="1" dirty="0">
                <a:solidFill>
                  <a:schemeClr val="bg1"/>
                </a:solidFill>
                <a:latin typeface="Arial Narrow" panose="020B0606020202030204" pitchFamily="34" charset="0"/>
              </a:rPr>
              <a:t>251 Patients randomized in </a:t>
            </a:r>
          </a:p>
          <a:p>
            <a:pPr algn="ctr"/>
            <a:r>
              <a:rPr lang="en-US" sz="1600" b="1" dirty="0">
                <a:solidFill>
                  <a:schemeClr val="bg1"/>
                </a:solidFill>
                <a:latin typeface="Arial Narrow" panose="020B0606020202030204" pitchFamily="34" charset="0"/>
              </a:rPr>
              <a:t>SPYRAL HTN – OFF MED Pivotal cohort</a:t>
            </a:r>
          </a:p>
        </p:txBody>
      </p:sp>
      <p:grpSp>
        <p:nvGrpSpPr>
          <p:cNvPr id="3" name="Group 2">
            <a:extLst>
              <a:ext uri="{FF2B5EF4-FFF2-40B4-BE49-F238E27FC236}">
                <a16:creationId xmlns:a16="http://schemas.microsoft.com/office/drawing/2014/main" id="{D3EC0EF6-C373-410C-8A47-A68DEC253DB5}"/>
              </a:ext>
            </a:extLst>
          </p:cNvPr>
          <p:cNvGrpSpPr/>
          <p:nvPr/>
        </p:nvGrpSpPr>
        <p:grpSpPr>
          <a:xfrm>
            <a:off x="3721380" y="2214829"/>
            <a:ext cx="4738058" cy="615142"/>
            <a:chOff x="3721380" y="2214829"/>
            <a:chExt cx="4738058" cy="615142"/>
          </a:xfrm>
        </p:grpSpPr>
        <p:cxnSp>
          <p:nvCxnSpPr>
            <p:cNvPr id="75" name="Connector: Elbow 74">
              <a:extLst>
                <a:ext uri="{FF2B5EF4-FFF2-40B4-BE49-F238E27FC236}">
                  <a16:creationId xmlns:a16="http://schemas.microsoft.com/office/drawing/2014/main" id="{8B6654D6-EC41-4424-949C-1A632CC4A3BF}"/>
                </a:ext>
              </a:extLst>
            </p:cNvPr>
            <p:cNvCxnSpPr>
              <a:cxnSpLocks/>
              <a:stCxn id="8" idx="2"/>
              <a:endCxn id="10" idx="2"/>
            </p:cNvCxnSpPr>
            <p:nvPr/>
          </p:nvCxnSpPr>
          <p:spPr>
            <a:xfrm rot="16200000" flipH="1">
              <a:off x="6090304" y="-154095"/>
              <a:ext cx="210" cy="4738058"/>
            </a:xfrm>
            <a:prstGeom prst="bentConnector3">
              <a:avLst>
                <a:gd name="adj1" fmla="val 108957143"/>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E4E071F-CDED-4345-846C-64983EFF8899}"/>
                </a:ext>
              </a:extLst>
            </p:cNvPr>
            <p:cNvCxnSpPr>
              <a:cxnSpLocks/>
              <a:endCxn id="7" idx="0"/>
            </p:cNvCxnSpPr>
            <p:nvPr/>
          </p:nvCxnSpPr>
          <p:spPr>
            <a:xfrm flipH="1">
              <a:off x="6096000" y="2456095"/>
              <a:ext cx="849" cy="373876"/>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076431" y="4139310"/>
            <a:ext cx="3291840" cy="638851"/>
          </a:xfrm>
          <a:prstGeom prst="rect">
            <a:avLst/>
          </a:prstGeom>
          <a:solidFill>
            <a:schemeClr val="accent1"/>
          </a:solidFill>
          <a:ln>
            <a:solidFill>
              <a:schemeClr val="accent1"/>
            </a:solidFill>
          </a:ln>
          <a:effectLst>
            <a:outerShdw blurRad="50800" dist="38100" dir="5400000" algn="t" rotWithShape="0">
              <a:prstClr val="black">
                <a:alpha val="40000"/>
              </a:prstClr>
            </a:outerShdw>
          </a:effectLst>
        </p:spPr>
        <p:txBody>
          <a:bodyPr wrap="square" rtlCol="0">
            <a:noAutofit/>
          </a:bodyPr>
          <a:lstStyle>
            <a:defPPr>
              <a:defRPr lang="en-US"/>
            </a:defPPr>
            <a:lvl1pPr algn="ctr">
              <a:defRPr sz="1600" b="1">
                <a:solidFill>
                  <a:schemeClr val="bg1"/>
                </a:solidFill>
                <a:latin typeface="Arial Narrow" panose="020B0606020202030204" pitchFamily="34" charset="0"/>
              </a:defRPr>
            </a:lvl1pPr>
          </a:lstStyle>
          <a:p>
            <a:r>
              <a:rPr lang="en-CA" dirty="0"/>
              <a:t>RDN group </a:t>
            </a:r>
          </a:p>
          <a:p>
            <a:r>
              <a:rPr lang="en-CA" dirty="0"/>
              <a:t>N = 166 patients (ITT)</a:t>
            </a:r>
            <a:endParaRPr lang="en-US" dirty="0"/>
          </a:p>
        </p:txBody>
      </p:sp>
      <p:sp>
        <p:nvSpPr>
          <p:cNvPr id="12" name="TextBox 11"/>
          <p:cNvSpPr txBox="1"/>
          <p:nvPr/>
        </p:nvSpPr>
        <p:spPr>
          <a:xfrm>
            <a:off x="6823730" y="4139310"/>
            <a:ext cx="3291840" cy="638851"/>
          </a:xfrm>
          <a:prstGeom prst="rect">
            <a:avLst/>
          </a:prstGeom>
          <a:solidFill>
            <a:schemeClr val="tx1">
              <a:lumMod val="50000"/>
              <a:lumOff val="50000"/>
            </a:schemeClr>
          </a:solidFill>
          <a:ln>
            <a:solidFill>
              <a:schemeClr val="tx1">
                <a:lumMod val="50000"/>
                <a:lumOff val="50000"/>
              </a:schemeClr>
            </a:solidFill>
          </a:ln>
          <a:effectLst>
            <a:outerShdw blurRad="50800" dist="38100" dir="5400000" algn="t" rotWithShape="0">
              <a:prstClr val="black">
                <a:alpha val="40000"/>
              </a:prstClr>
            </a:outerShdw>
          </a:effectLst>
        </p:spPr>
        <p:txBody>
          <a:bodyPr wrap="square" rtlCol="0">
            <a:noAutofit/>
          </a:bodyPr>
          <a:lstStyle>
            <a:defPPr>
              <a:defRPr lang="en-US"/>
            </a:defPPr>
            <a:lvl1pPr algn="ctr">
              <a:defRPr sz="1600" b="1">
                <a:solidFill>
                  <a:schemeClr val="bg1"/>
                </a:solidFill>
                <a:latin typeface="Arial Narrow" panose="020B0606020202030204" pitchFamily="34" charset="0"/>
              </a:defRPr>
            </a:lvl1pPr>
          </a:lstStyle>
          <a:p>
            <a:r>
              <a:rPr lang="en-CA" dirty="0"/>
              <a:t>Sham control group</a:t>
            </a:r>
          </a:p>
          <a:p>
            <a:r>
              <a:rPr lang="en-CA" dirty="0"/>
              <a:t>N = 165 patients (ITT)</a:t>
            </a:r>
          </a:p>
        </p:txBody>
      </p:sp>
      <p:grpSp>
        <p:nvGrpSpPr>
          <p:cNvPr id="6" name="Group 5">
            <a:extLst>
              <a:ext uri="{FF2B5EF4-FFF2-40B4-BE49-F238E27FC236}">
                <a16:creationId xmlns:a16="http://schemas.microsoft.com/office/drawing/2014/main" id="{8CF22B28-DF76-4D2E-89FF-2A8ED74F32DC}"/>
              </a:ext>
            </a:extLst>
          </p:cNvPr>
          <p:cNvGrpSpPr/>
          <p:nvPr/>
        </p:nvGrpSpPr>
        <p:grpSpPr>
          <a:xfrm>
            <a:off x="3728700" y="3503704"/>
            <a:ext cx="4747299" cy="641957"/>
            <a:chOff x="3728700" y="3503704"/>
            <a:chExt cx="4747299" cy="641957"/>
          </a:xfrm>
        </p:grpSpPr>
        <p:cxnSp>
          <p:nvCxnSpPr>
            <p:cNvPr id="48" name="Straight Connector 47">
              <a:extLst>
                <a:ext uri="{FF2B5EF4-FFF2-40B4-BE49-F238E27FC236}">
                  <a16:creationId xmlns:a16="http://schemas.microsoft.com/office/drawing/2014/main" id="{49BCCD53-4AA4-435B-BC37-19CB044B9662}"/>
                </a:ext>
              </a:extLst>
            </p:cNvPr>
            <p:cNvCxnSpPr>
              <a:cxnSpLocks/>
              <a:stCxn id="7" idx="2"/>
            </p:cNvCxnSpPr>
            <p:nvPr/>
          </p:nvCxnSpPr>
          <p:spPr>
            <a:xfrm>
              <a:off x="6096000" y="3503704"/>
              <a:ext cx="0" cy="333005"/>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E3047682-9F0F-4DD0-9D9F-90A7FC9716A8}"/>
                </a:ext>
              </a:extLst>
            </p:cNvPr>
            <p:cNvCxnSpPr>
              <a:cxnSpLocks/>
              <a:stCxn id="11" idx="0"/>
              <a:endCxn id="12" idx="0"/>
            </p:cNvCxnSpPr>
            <p:nvPr/>
          </p:nvCxnSpPr>
          <p:spPr>
            <a:xfrm rot="5400000" flipH="1" flipV="1">
              <a:off x="6096000" y="1765661"/>
              <a:ext cx="12700" cy="4747299"/>
            </a:xfrm>
            <a:prstGeom prst="bentConnector3">
              <a:avLst>
                <a:gd name="adj1" fmla="val 2417142"/>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B65EAB6-5525-4702-BC45-E25D4C48C710}"/>
              </a:ext>
            </a:extLst>
          </p:cNvPr>
          <p:cNvGrpSpPr/>
          <p:nvPr/>
        </p:nvGrpSpPr>
        <p:grpSpPr>
          <a:xfrm>
            <a:off x="7280930" y="4778161"/>
            <a:ext cx="3521417" cy="1276683"/>
            <a:chOff x="7280930" y="4778161"/>
            <a:chExt cx="3521417" cy="1276683"/>
          </a:xfrm>
        </p:grpSpPr>
        <p:sp>
          <p:nvSpPr>
            <p:cNvPr id="59" name="TextBox 58">
              <a:extLst>
                <a:ext uri="{FF2B5EF4-FFF2-40B4-BE49-F238E27FC236}">
                  <a16:creationId xmlns:a16="http://schemas.microsoft.com/office/drawing/2014/main" id="{161C5181-3A84-4074-831C-A3A2B9083270}"/>
                </a:ext>
              </a:extLst>
            </p:cNvPr>
            <p:cNvSpPr txBox="1"/>
            <p:nvPr/>
          </p:nvSpPr>
          <p:spPr>
            <a:xfrm>
              <a:off x="7280930" y="5551924"/>
              <a:ext cx="2377440" cy="502920"/>
            </a:xfrm>
            <a:prstGeom prst="rect">
              <a:avLst/>
            </a:prstGeom>
            <a:noFill/>
            <a:ln>
              <a:solidFill>
                <a:schemeClr val="tx1">
                  <a:lumMod val="50000"/>
                  <a:lumOff val="50000"/>
                </a:schemeClr>
              </a:solidFill>
            </a:ln>
          </p:spPr>
          <p:txBody>
            <a:bodyPr wrap="square" rtlCol="0">
              <a:noAutofit/>
            </a:bodyPr>
            <a:lstStyle/>
            <a:p>
              <a:pPr algn="ctr"/>
              <a:r>
                <a:rPr lang="en-CA" sz="1400" b="1" dirty="0">
                  <a:latin typeface="Arial Narrow" panose="020B0606020202030204" pitchFamily="34" charset="0"/>
                </a:rPr>
                <a:t>3-Month Clinical FU</a:t>
              </a:r>
            </a:p>
            <a:p>
              <a:pPr algn="ctr"/>
              <a:r>
                <a:rPr lang="en-CA" sz="1400" dirty="0">
                  <a:latin typeface="Arial Narrow" panose="020B0606020202030204" pitchFamily="34" charset="0"/>
                </a:rPr>
                <a:t>n=164 (99.4%)</a:t>
              </a:r>
            </a:p>
          </p:txBody>
        </p:sp>
        <p:sp>
          <p:nvSpPr>
            <p:cNvPr id="65" name="TextBox 64">
              <a:extLst>
                <a:ext uri="{FF2B5EF4-FFF2-40B4-BE49-F238E27FC236}">
                  <a16:creationId xmlns:a16="http://schemas.microsoft.com/office/drawing/2014/main" id="{9CFAD7B6-738A-4C9B-BB81-72D99375F458}"/>
                </a:ext>
              </a:extLst>
            </p:cNvPr>
            <p:cNvSpPr txBox="1"/>
            <p:nvPr/>
          </p:nvSpPr>
          <p:spPr>
            <a:xfrm>
              <a:off x="9503899" y="4954051"/>
              <a:ext cx="1298448" cy="502920"/>
            </a:xfrm>
            <a:prstGeom prst="rect">
              <a:avLst/>
            </a:prstGeom>
            <a:noFill/>
            <a:ln>
              <a:noFill/>
            </a:ln>
          </p:spPr>
          <p:txBody>
            <a:bodyPr wrap="square" rtlCol="0" anchor="ctr">
              <a:noAutofit/>
            </a:bodyPr>
            <a:lstStyle/>
            <a:p>
              <a:pPr>
                <a:lnSpc>
                  <a:spcPct val="80000"/>
                </a:lnSpc>
              </a:pPr>
              <a:r>
                <a:rPr lang="en-CA" sz="1200" dirty="0">
                  <a:latin typeface="Arial Narrow" panose="020B0606020202030204" pitchFamily="34" charset="0"/>
                </a:rPr>
                <a:t>1: missed visit </a:t>
              </a:r>
            </a:p>
          </p:txBody>
        </p:sp>
        <p:cxnSp>
          <p:nvCxnSpPr>
            <p:cNvPr id="68" name="Straight Connector 67">
              <a:extLst>
                <a:ext uri="{FF2B5EF4-FFF2-40B4-BE49-F238E27FC236}">
                  <a16:creationId xmlns:a16="http://schemas.microsoft.com/office/drawing/2014/main" id="{F000D983-A909-41B3-97EE-2525B4930FCA}"/>
                </a:ext>
              </a:extLst>
            </p:cNvPr>
            <p:cNvCxnSpPr>
              <a:cxnSpLocks/>
              <a:endCxn id="65" idx="1"/>
            </p:cNvCxnSpPr>
            <p:nvPr/>
          </p:nvCxnSpPr>
          <p:spPr>
            <a:xfrm>
              <a:off x="8476000" y="5205511"/>
              <a:ext cx="10278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9CC0B8-97D1-4019-9D67-1D677161D0C2}"/>
                </a:ext>
              </a:extLst>
            </p:cNvPr>
            <p:cNvCxnSpPr>
              <a:stCxn id="12" idx="2"/>
              <a:endCxn id="59" idx="0"/>
            </p:cNvCxnSpPr>
            <p:nvPr/>
          </p:nvCxnSpPr>
          <p:spPr>
            <a:xfrm>
              <a:off x="8469650" y="4778161"/>
              <a:ext cx="0" cy="773763"/>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1572CA6D-A7BB-49ED-A8DB-0CB2991DB0F1}"/>
              </a:ext>
            </a:extLst>
          </p:cNvPr>
          <p:cNvGrpSpPr/>
          <p:nvPr/>
        </p:nvGrpSpPr>
        <p:grpSpPr>
          <a:xfrm>
            <a:off x="1395048" y="4778161"/>
            <a:ext cx="3516023" cy="1276683"/>
            <a:chOff x="1395048" y="4778161"/>
            <a:chExt cx="3516023" cy="1276683"/>
          </a:xfrm>
        </p:grpSpPr>
        <p:sp>
          <p:nvSpPr>
            <p:cNvPr id="30" name="TextBox 29">
              <a:extLst>
                <a:ext uri="{FF2B5EF4-FFF2-40B4-BE49-F238E27FC236}">
                  <a16:creationId xmlns:a16="http://schemas.microsoft.com/office/drawing/2014/main" id="{6EEDFB39-5F6F-4889-A90B-E5F4CB2E2739}"/>
                </a:ext>
              </a:extLst>
            </p:cNvPr>
            <p:cNvSpPr txBox="1"/>
            <p:nvPr/>
          </p:nvSpPr>
          <p:spPr>
            <a:xfrm>
              <a:off x="2533631" y="5551924"/>
              <a:ext cx="2377440" cy="502920"/>
            </a:xfrm>
            <a:prstGeom prst="rect">
              <a:avLst/>
            </a:prstGeom>
            <a:noFill/>
            <a:ln>
              <a:solidFill>
                <a:schemeClr val="tx1">
                  <a:lumMod val="50000"/>
                  <a:lumOff val="50000"/>
                </a:schemeClr>
              </a:solidFill>
            </a:ln>
          </p:spPr>
          <p:txBody>
            <a:bodyPr wrap="square" rtlCol="0">
              <a:noAutofit/>
            </a:bodyPr>
            <a:lstStyle/>
            <a:p>
              <a:pPr algn="ctr"/>
              <a:r>
                <a:rPr lang="en-CA" sz="1400" b="1" dirty="0">
                  <a:latin typeface="Arial Narrow" panose="020B0606020202030204" pitchFamily="34" charset="0"/>
                </a:rPr>
                <a:t>3-Month Clinical FU</a:t>
              </a:r>
            </a:p>
            <a:p>
              <a:pPr algn="ctr"/>
              <a:r>
                <a:rPr lang="en-CA" sz="1400" dirty="0">
                  <a:latin typeface="Arial Narrow" panose="020B0606020202030204" pitchFamily="34" charset="0"/>
                </a:rPr>
                <a:t>n=162 (97.6%)</a:t>
              </a:r>
            </a:p>
          </p:txBody>
        </p:sp>
        <p:sp>
          <p:nvSpPr>
            <p:cNvPr id="42" name="TextBox 41">
              <a:extLst>
                <a:ext uri="{FF2B5EF4-FFF2-40B4-BE49-F238E27FC236}">
                  <a16:creationId xmlns:a16="http://schemas.microsoft.com/office/drawing/2014/main" id="{27FF5D3C-3F52-46E1-BB1A-137F10314986}"/>
                </a:ext>
              </a:extLst>
            </p:cNvPr>
            <p:cNvSpPr txBox="1"/>
            <p:nvPr/>
          </p:nvSpPr>
          <p:spPr>
            <a:xfrm>
              <a:off x="1395048" y="4954051"/>
              <a:ext cx="1299019" cy="502920"/>
            </a:xfrm>
            <a:prstGeom prst="rect">
              <a:avLst/>
            </a:prstGeom>
            <a:noFill/>
            <a:ln>
              <a:noFill/>
            </a:ln>
          </p:spPr>
          <p:txBody>
            <a:bodyPr wrap="square" rtlCol="0" anchor="ctr">
              <a:noAutofit/>
            </a:bodyPr>
            <a:lstStyle>
              <a:defPPr>
                <a:defRPr lang="en-US"/>
              </a:defPPr>
              <a:lvl1pPr>
                <a:lnSpc>
                  <a:spcPct val="80000"/>
                </a:lnSpc>
                <a:defRPr sz="1200">
                  <a:latin typeface="Arial Narrow" panose="020B0606020202030204" pitchFamily="34" charset="0"/>
                </a:defRPr>
              </a:lvl1pPr>
            </a:lstStyle>
            <a:p>
              <a:pPr algn="r"/>
              <a:r>
                <a:rPr lang="en-CA" dirty="0"/>
                <a:t>3: missed visit</a:t>
              </a:r>
            </a:p>
            <a:p>
              <a:pPr algn="r"/>
              <a:r>
                <a:rPr lang="en-CA" dirty="0"/>
                <a:t>1: withdrew consent</a:t>
              </a:r>
            </a:p>
          </p:txBody>
        </p:sp>
        <p:cxnSp>
          <p:nvCxnSpPr>
            <p:cNvPr id="21" name="Straight Connector 20">
              <a:extLst>
                <a:ext uri="{FF2B5EF4-FFF2-40B4-BE49-F238E27FC236}">
                  <a16:creationId xmlns:a16="http://schemas.microsoft.com/office/drawing/2014/main" id="{ADAA7C40-A3C5-41CF-BB3D-DB12CDE34BA8}"/>
                </a:ext>
              </a:extLst>
            </p:cNvPr>
            <p:cNvCxnSpPr>
              <a:cxnSpLocks/>
            </p:cNvCxnSpPr>
            <p:nvPr/>
          </p:nvCxnSpPr>
          <p:spPr>
            <a:xfrm flipH="1">
              <a:off x="2688100" y="5205511"/>
              <a:ext cx="104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8232B7-6A04-4B8F-BEF3-2FAAB0F69149}"/>
                </a:ext>
              </a:extLst>
            </p:cNvPr>
            <p:cNvCxnSpPr>
              <a:cxnSpLocks/>
              <a:stCxn id="11" idx="2"/>
              <a:endCxn id="30" idx="0"/>
            </p:cNvCxnSpPr>
            <p:nvPr/>
          </p:nvCxnSpPr>
          <p:spPr>
            <a:xfrm>
              <a:off x="3722351" y="4778161"/>
              <a:ext cx="0" cy="773763"/>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58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50"/>
                                        <p:tgtEl>
                                          <p:spTgt spid="3"/>
                                        </p:tgtEl>
                                      </p:cBhvr>
                                    </p:animEffect>
                                  </p:childTnLst>
                                </p:cTn>
                              </p:par>
                            </p:childTnLst>
                          </p:cTn>
                        </p:par>
                        <p:par>
                          <p:cTn id="15" fill="hold">
                            <p:stCondLst>
                              <p:cond delay="75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50"/>
                                        <p:tgtEl>
                                          <p:spTgt spid="6"/>
                                        </p:tgtEl>
                                      </p:cBhvr>
                                    </p:animEffect>
                                  </p:childTnLst>
                                </p:cTn>
                              </p:par>
                            </p:childTnLst>
                          </p:cTn>
                        </p:par>
                        <p:par>
                          <p:cTn id="24" fill="hold">
                            <p:stCondLst>
                              <p:cond delay="25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chemeClr val="accent2"/>
              </a:solidFill>
              <a:latin typeface="Arial Narrow" panose="020B0604020202020204" pitchFamily="34" charset="0"/>
              <a:ea typeface="+mj-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44554074"/>
              </p:ext>
            </p:extLst>
          </p:nvPr>
        </p:nvGraphicFramePr>
        <p:xfrm>
          <a:off x="365125" y="1188725"/>
          <a:ext cx="10058400" cy="4815840"/>
        </p:xfrm>
        <a:graphic>
          <a:graphicData uri="http://schemas.openxmlformats.org/drawingml/2006/table">
            <a:tbl>
              <a:tblPr firstRow="1" bandRow="1">
                <a:tableStyleId>{6E25E649-3F16-4E02-A733-19D2CDBF48F0}</a:tableStyleId>
              </a:tblPr>
              <a:tblGrid>
                <a:gridCol w="5117432">
                  <a:extLst>
                    <a:ext uri="{9D8B030D-6E8A-4147-A177-3AD203B41FA5}">
                      <a16:colId xmlns:a16="http://schemas.microsoft.com/office/drawing/2014/main" val="1035110852"/>
                    </a:ext>
                  </a:extLst>
                </a:gridCol>
                <a:gridCol w="2470484">
                  <a:extLst>
                    <a:ext uri="{9D8B030D-6E8A-4147-A177-3AD203B41FA5}">
                      <a16:colId xmlns:a16="http://schemas.microsoft.com/office/drawing/2014/main" val="192837990"/>
                    </a:ext>
                  </a:extLst>
                </a:gridCol>
                <a:gridCol w="2470484">
                  <a:extLst>
                    <a:ext uri="{9D8B030D-6E8A-4147-A177-3AD203B41FA5}">
                      <a16:colId xmlns:a16="http://schemas.microsoft.com/office/drawing/2014/main" val="2512803714"/>
                    </a:ext>
                  </a:extLst>
                </a:gridCol>
              </a:tblGrid>
              <a:tr h="685800">
                <a:tc>
                  <a:txBody>
                    <a:bodyPr/>
                    <a:lstStyle/>
                    <a:p>
                      <a:r>
                        <a:rPr lang="en-GB" sz="1600" b="1" kern="1200" dirty="0">
                          <a:effectLst/>
                          <a:latin typeface="Arial Narrow" panose="020B0606020202030204" pitchFamily="34" charset="0"/>
                        </a:rPr>
                        <a:t>Mean ± SD or %</a:t>
                      </a:r>
                      <a:endParaRPr lang="en-US" sz="16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 = 166)</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Age (years)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GB" sz="1800" b="1" dirty="0">
                          <a:effectLst/>
                          <a:latin typeface="Arial Narrow" panose="020B0606020202030204" pitchFamily="34" charset="0"/>
                        </a:rPr>
                        <a:t>52.4 ± 10.9</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GB" sz="1800" b="1" dirty="0">
                          <a:effectLst/>
                          <a:latin typeface="Arial Narrow" panose="020B0606020202030204" pitchFamily="34" charset="0"/>
                        </a:rPr>
                        <a:t>52.6 ± 10.4</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16536791"/>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Male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64.5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68.5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184399"/>
                  </a:ext>
                </a:extLst>
              </a:tr>
              <a:tr h="411480">
                <a:tc>
                  <a:txBody>
                    <a:bodyPr/>
                    <a:lstStyle/>
                    <a:p>
                      <a:pPr marL="0" marR="0">
                        <a:lnSpc>
                          <a:spcPct val="115000"/>
                        </a:lnSpc>
                        <a:spcBef>
                          <a:spcPts val="0"/>
                        </a:spcBef>
                        <a:spcAft>
                          <a:spcPts val="0"/>
                        </a:spcAft>
                      </a:pPr>
                      <a:r>
                        <a:rPr lang="en-US" sz="1800" b="1" strike="noStrike" dirty="0">
                          <a:effectLst/>
                          <a:latin typeface="Arial Narrow" panose="020B0606020202030204" pitchFamily="34" charset="0"/>
                        </a:rPr>
                        <a:t>Length of hypertension diagnosis &gt; 5 </a:t>
                      </a:r>
                      <a:r>
                        <a:rPr lang="en-US" sz="1800" b="1" strike="noStrike" dirty="0" err="1">
                          <a:effectLst/>
                          <a:latin typeface="Arial Narrow" panose="020B0606020202030204" pitchFamily="34" charset="0"/>
                        </a:rPr>
                        <a:t>yrs</a:t>
                      </a:r>
                      <a:endParaRPr lang="en-US" sz="1800" b="1" i="0" strike="noStrike"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US" sz="1800" b="1" strike="noStrike" kern="1200" dirty="0">
                          <a:effectLst/>
                          <a:latin typeface="Arial Narrow" panose="020B0606020202030204" pitchFamily="34" charset="0"/>
                        </a:rPr>
                        <a:t>55.4</a:t>
                      </a:r>
                      <a:endParaRPr lang="en-US" sz="1800" b="1" i="0" strike="noStrike"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strike="noStrike" kern="1200" dirty="0">
                          <a:effectLst/>
                          <a:latin typeface="Arial Narrow" panose="020B0606020202030204" pitchFamily="34" charset="0"/>
                        </a:rPr>
                        <a:t>54.5</a:t>
                      </a:r>
                      <a:endParaRPr lang="en-US" sz="1800" b="1" i="0" strike="noStrike"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118136"/>
                  </a:ext>
                </a:extLst>
              </a:tr>
              <a:tr h="411480">
                <a:tc>
                  <a:txBody>
                    <a:bodyPr/>
                    <a:lstStyle/>
                    <a:p>
                      <a:pPr marL="0" marR="0">
                        <a:lnSpc>
                          <a:spcPct val="115000"/>
                        </a:lnSpc>
                        <a:spcBef>
                          <a:spcPts val="0"/>
                        </a:spcBef>
                        <a:spcAft>
                          <a:spcPts val="0"/>
                        </a:spcAft>
                      </a:pPr>
                      <a:r>
                        <a:rPr lang="en-US" sz="1800" b="1" dirty="0">
                          <a:effectLst/>
                          <a:latin typeface="Arial Narrow" panose="020B0606020202030204" pitchFamily="34" charset="0"/>
                        </a:rPr>
                        <a:t>US African American race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US" sz="1800" b="1" kern="1200" dirty="0">
                          <a:effectLst/>
                          <a:latin typeface="Arial Narrow" panose="020B0606020202030204" pitchFamily="34" charset="0"/>
                        </a:rPr>
                        <a:t>21.7</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dirty="0">
                          <a:effectLst/>
                          <a:latin typeface="Arial Narrow" panose="020B0606020202030204" pitchFamily="34" charset="0"/>
                        </a:rPr>
                        <a:t>18.8</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1848100"/>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BMI (kg/m</a:t>
                      </a:r>
                      <a:r>
                        <a:rPr lang="en-GB" sz="1800" b="1" baseline="30000" dirty="0">
                          <a:effectLst/>
                          <a:latin typeface="Arial Narrow" panose="020B0606020202030204" pitchFamily="34" charset="0"/>
                        </a:rPr>
                        <a:t>2</a:t>
                      </a:r>
                      <a:r>
                        <a:rPr lang="en-GB" sz="1800" b="1" dirty="0">
                          <a:effectLst/>
                          <a:latin typeface="Arial Narrow" panose="020B0606020202030204" pitchFamily="34" charset="0"/>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31.1 ± 6.0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30.9 ± 5.5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855580"/>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Diabetes (type 2)</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3.6</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5.5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69039"/>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Current smoker</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US" sz="1800" b="1" kern="1200" dirty="0">
                          <a:effectLst/>
                          <a:latin typeface="Arial Narrow" panose="020B0606020202030204" pitchFamily="34" charset="0"/>
                        </a:rPr>
                        <a:t>16.9</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kern="1200" dirty="0">
                          <a:effectLst/>
                          <a:latin typeface="Arial Narrow" panose="020B0606020202030204" pitchFamily="34" charset="0"/>
                        </a:rPr>
                        <a:t>16.4</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Obstructive sleep </a:t>
                      </a:r>
                      <a:r>
                        <a:rPr lang="en-GB" sz="1800" b="1" dirty="0" err="1">
                          <a:effectLst/>
                          <a:latin typeface="Arial Narrow" panose="020B0606020202030204" pitchFamily="34" charset="0"/>
                        </a:rPr>
                        <a:t>apnea</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8.4</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7.3</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021521"/>
                  </a:ext>
                </a:extLst>
              </a:tr>
              <a:tr h="411480">
                <a:tc>
                  <a:txBody>
                    <a:bodyPr/>
                    <a:lstStyle/>
                    <a:p>
                      <a:pPr marL="0" marR="0">
                        <a:lnSpc>
                          <a:spcPct val="115000"/>
                        </a:lnSpc>
                        <a:spcBef>
                          <a:spcPts val="0"/>
                        </a:spcBef>
                        <a:spcAft>
                          <a:spcPts val="0"/>
                        </a:spcAft>
                      </a:pPr>
                      <a:r>
                        <a:rPr lang="en-GB" sz="1800" b="1" dirty="0">
                          <a:effectLst/>
                          <a:latin typeface="Arial Narrow" panose="020B0606020202030204" pitchFamily="34" charset="0"/>
                        </a:rPr>
                        <a:t>History of coronary artery disease</a:t>
                      </a:r>
                      <a:r>
                        <a:rPr lang="en-GB" sz="1800" b="1" baseline="30000" dirty="0">
                          <a:effectLst/>
                          <a:latin typeface="Arial Narrow" panose="020B0606020202030204" pitchFamily="34" charset="0"/>
                        </a:rPr>
                        <a:t>*</a:t>
                      </a:r>
                      <a:endParaRPr lang="en-US" sz="1800" b="1" i="0" baseline="30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0.0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4.8</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977045"/>
                  </a:ext>
                </a:extLst>
              </a:tr>
              <a:tr h="41148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dirty="0">
                          <a:effectLst/>
                          <a:latin typeface="Arial Narrow" panose="020B0606020202030204" pitchFamily="34" charset="0"/>
                        </a:rPr>
                        <a:t>History of stroke / transient ischemic attack</a:t>
                      </a:r>
                      <a:r>
                        <a:rPr lang="en-GB" sz="1800" b="1" baseline="30000" dirty="0">
                          <a:effectLst/>
                          <a:latin typeface="Arial Narrow" panose="020B0606020202030204" pitchFamily="34" charset="0"/>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B w="9525"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0.6</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kern="1200" dirty="0">
                          <a:effectLst/>
                          <a:latin typeface="Arial Narrow" panose="020B0606020202030204" pitchFamily="34" charset="0"/>
                        </a:rPr>
                        <a:t>0.0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28404888"/>
                  </a:ext>
                </a:extLst>
              </a:tr>
            </a:tbl>
          </a:graphicData>
        </a:graphic>
      </p:graphicFrame>
      <p:sp>
        <p:nvSpPr>
          <p:cNvPr id="4" name="Text Placeholder 3"/>
          <p:cNvSpPr>
            <a:spLocks noGrp="1"/>
          </p:cNvSpPr>
          <p:nvPr>
            <p:ph type="body" sz="quarter" idx="13"/>
          </p:nvPr>
        </p:nvSpPr>
        <p:spPr/>
        <p:txBody>
          <a:bodyPr/>
          <a:lstStyle/>
          <a:p>
            <a:r>
              <a:rPr lang="en-US"/>
              <a:t>Patient Baseline Characteristics</a:t>
            </a:r>
            <a:endParaRPr lang="en-US" dirty="0"/>
          </a:p>
        </p:txBody>
      </p:sp>
      <p:sp>
        <p:nvSpPr>
          <p:cNvPr id="5" name="Text Placeholder 4">
            <a:extLst>
              <a:ext uri="{FF2B5EF4-FFF2-40B4-BE49-F238E27FC236}">
                <a16:creationId xmlns:a16="http://schemas.microsoft.com/office/drawing/2014/main" id="{0800B8B8-386C-46CC-9D4E-9C4C99326C28}"/>
              </a:ext>
            </a:extLst>
          </p:cNvPr>
          <p:cNvSpPr>
            <a:spLocks noGrp="1"/>
          </p:cNvSpPr>
          <p:nvPr>
            <p:ph type="body" sz="quarter" idx="14"/>
          </p:nvPr>
        </p:nvSpPr>
        <p:spPr>
          <a:xfrm>
            <a:off x="365125" y="5899975"/>
            <a:ext cx="11461750" cy="704850"/>
          </a:xfrm>
        </p:spPr>
        <p:txBody>
          <a:bodyPr/>
          <a:lstStyle/>
          <a:p>
            <a:pPr>
              <a:spcBef>
                <a:spcPts val="0"/>
              </a:spcBef>
            </a:pPr>
            <a:r>
              <a:rPr lang="en-US" b="1" baseline="30000" dirty="0"/>
              <a:t>* </a:t>
            </a:r>
            <a:r>
              <a:rPr lang="en-US" b="1" dirty="0"/>
              <a:t>Occurring &gt; 3 months before randomization</a:t>
            </a:r>
            <a:endParaRPr lang="en-US" b="1" baseline="30000" dirty="0"/>
          </a:p>
        </p:txBody>
      </p:sp>
    </p:spTree>
    <p:extLst>
      <p:ext uri="{BB962C8B-B14F-4D97-AF65-F5344CB8AC3E}">
        <p14:creationId xmlns:p14="http://schemas.microsoft.com/office/powerpoint/2010/main" val="280270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0081295"/>
              </p:ext>
            </p:extLst>
          </p:nvPr>
        </p:nvGraphicFramePr>
        <p:xfrm>
          <a:off x="364488" y="1568196"/>
          <a:ext cx="10058400" cy="3721608"/>
        </p:xfrm>
        <a:graphic>
          <a:graphicData uri="http://schemas.openxmlformats.org/drawingml/2006/table">
            <a:tbl>
              <a:tblPr firstRow="1" bandRow="1">
                <a:tableStyleId>{6E25E649-3F16-4E02-A733-19D2CDBF48F0}</a:tableStyleId>
              </a:tblPr>
              <a:tblGrid>
                <a:gridCol w="5120640">
                  <a:extLst>
                    <a:ext uri="{9D8B030D-6E8A-4147-A177-3AD203B41FA5}">
                      <a16:colId xmlns:a16="http://schemas.microsoft.com/office/drawing/2014/main" val="1035110852"/>
                    </a:ext>
                  </a:extLst>
                </a:gridCol>
                <a:gridCol w="2468880">
                  <a:extLst>
                    <a:ext uri="{9D8B030D-6E8A-4147-A177-3AD203B41FA5}">
                      <a16:colId xmlns:a16="http://schemas.microsoft.com/office/drawing/2014/main" val="192837990"/>
                    </a:ext>
                  </a:extLst>
                </a:gridCol>
                <a:gridCol w="2468880">
                  <a:extLst>
                    <a:ext uri="{9D8B030D-6E8A-4147-A177-3AD203B41FA5}">
                      <a16:colId xmlns:a16="http://schemas.microsoft.com/office/drawing/2014/main" val="2512803714"/>
                    </a:ext>
                  </a:extLst>
                </a:gridCol>
              </a:tblGrid>
              <a:tr h="704088">
                <a:tc>
                  <a:txBody>
                    <a:bodyPr/>
                    <a:lstStyle/>
                    <a:p>
                      <a:r>
                        <a:rPr lang="en-GB" sz="1600" b="1" kern="1200" dirty="0">
                          <a:effectLst/>
                          <a:latin typeface="Arial Narrow" panose="020B0606020202030204" pitchFamily="34" charset="0"/>
                        </a:rPr>
                        <a:t>Mean ± SD</a:t>
                      </a:r>
                      <a:endParaRPr lang="en-US" sz="16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502920">
                <a:tc>
                  <a:txBody>
                    <a:bodyPr/>
                    <a:lstStyle/>
                    <a:p>
                      <a:pPr marL="0" marR="0" algn="l" defTabSz="914400" rtl="0" eaLnBrk="1" latinLnBrk="0" hangingPunct="1">
                        <a:lnSpc>
                          <a:spcPct val="115000"/>
                        </a:lnSpc>
                        <a:spcBef>
                          <a:spcPts val="0"/>
                        </a:spcBef>
                        <a:spcAft>
                          <a:spcPts val="0"/>
                        </a:spcAft>
                      </a:pPr>
                      <a:r>
                        <a:rPr lang="en-GB" sz="1800" b="1" kern="1200" dirty="0">
                          <a:solidFill>
                            <a:srgbClr val="002060"/>
                          </a:solidFill>
                          <a:effectLst/>
                          <a:latin typeface="Arial Narrow" panose="020B0606020202030204" pitchFamily="34" charset="0"/>
                        </a:rPr>
                        <a:t>Office measurements</a:t>
                      </a:r>
                      <a:endParaRPr lang="en-US" sz="18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600" b="1" kern="1200" dirty="0">
                          <a:solidFill>
                            <a:srgbClr val="002060"/>
                          </a:solidFill>
                          <a:effectLst/>
                          <a:latin typeface="Arial Narrow" panose="020B0606020202030204" pitchFamily="34" charset="0"/>
                        </a:rPr>
                        <a:t>N = 166</a:t>
                      </a:r>
                      <a:endParaRPr lang="en-US" sz="16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600" b="1" kern="1200" dirty="0">
                          <a:solidFill>
                            <a:srgbClr val="002060"/>
                          </a:solidFill>
                          <a:effectLst/>
                          <a:latin typeface="Arial Narrow" panose="020B0606020202030204" pitchFamily="34" charset="0"/>
                        </a:rPr>
                        <a:t>N = 165</a:t>
                      </a:r>
                      <a:endParaRPr lang="en-US" sz="16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16536791"/>
                  </a:ext>
                </a:extLst>
              </a:tr>
              <a:tr h="502920">
                <a:tc>
                  <a:txBody>
                    <a:bodyPr/>
                    <a:lstStyle/>
                    <a:p>
                      <a:pPr marL="457200" marR="0" lvl="1" algn="l"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Systolic BP (mmHg)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760" marR="182880" marT="0" marB="0" anchor="ct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162.7 ± 7.8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162.9 ± 7.5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184399"/>
                  </a:ext>
                </a:extLst>
              </a:tr>
              <a:tr h="502920">
                <a:tc>
                  <a:txBody>
                    <a:bodyPr/>
                    <a:lstStyle/>
                    <a:p>
                      <a:pPr marL="457200" marR="0" lvl="1" algn="l"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Diastolic BP (mmHg)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760" marR="182880" marT="0" marB="0" anchor="ctr">
                    <a:lnB w="9525" cap="flat" cmpd="sng" algn="ctr">
                      <a:solidFill>
                        <a:srgbClr val="00206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101.2 ± 7.0</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102.0 ± 7.1</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53421882"/>
                  </a:ext>
                </a:extLst>
              </a:tr>
              <a:tr h="502920">
                <a:tc>
                  <a:txBody>
                    <a:bodyPr/>
                    <a:lstStyle/>
                    <a:p>
                      <a:pPr marL="0" marR="0" algn="l" defTabSz="914400" rtl="0" eaLnBrk="1" latinLnBrk="0" hangingPunct="1">
                        <a:lnSpc>
                          <a:spcPct val="115000"/>
                        </a:lnSpc>
                        <a:spcBef>
                          <a:spcPts val="0"/>
                        </a:spcBef>
                        <a:spcAft>
                          <a:spcPts val="0"/>
                        </a:spcAft>
                      </a:pPr>
                      <a:r>
                        <a:rPr lang="en-GB" sz="1800" b="1" kern="1200" dirty="0">
                          <a:solidFill>
                            <a:srgbClr val="002060"/>
                          </a:solidFill>
                          <a:effectLst/>
                          <a:latin typeface="Arial Narrow" panose="020B0606020202030204" pitchFamily="34" charset="0"/>
                        </a:rPr>
                        <a:t>24-hour</a:t>
                      </a:r>
                      <a:r>
                        <a:rPr lang="en-GB" sz="1800" b="1" kern="1200" baseline="0" dirty="0">
                          <a:solidFill>
                            <a:srgbClr val="002060"/>
                          </a:solidFill>
                          <a:effectLst/>
                          <a:latin typeface="Arial Narrow" panose="020B0606020202030204" pitchFamily="34" charset="0"/>
                        </a:rPr>
                        <a:t> measurements</a:t>
                      </a:r>
                      <a:endParaRPr lang="en-US" sz="18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9525" cap="flat" cmpd="sng" algn="ctr">
                      <a:solidFill>
                        <a:srgbClr val="002060"/>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600" b="1" kern="1200" dirty="0">
                          <a:solidFill>
                            <a:srgbClr val="002060"/>
                          </a:solidFill>
                          <a:effectLst/>
                          <a:latin typeface="Arial Narrow" panose="020B0606020202030204" pitchFamily="34" charset="0"/>
                        </a:rPr>
                        <a:t>N = 164</a:t>
                      </a:r>
                      <a:endParaRPr lang="en-US" sz="16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9525" cap="flat" cmpd="sng" algn="ctr">
                      <a:solidFill>
                        <a:srgbClr val="002060"/>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600" b="1" kern="1200" dirty="0">
                          <a:solidFill>
                            <a:srgbClr val="002060"/>
                          </a:solidFill>
                          <a:effectLst/>
                          <a:latin typeface="Arial Narrow" panose="020B0606020202030204" pitchFamily="34" charset="0"/>
                        </a:rPr>
                        <a:t>N = 165</a:t>
                      </a:r>
                      <a:endParaRPr lang="en-US" sz="1600" b="1" i="0" kern="12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9525"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207855580"/>
                  </a:ext>
                </a:extLst>
              </a:tr>
              <a:tr h="502920">
                <a:tc>
                  <a:txBody>
                    <a:bodyPr/>
                    <a:lstStyle/>
                    <a:p>
                      <a:pPr marL="457200" marR="0" lvl="1" algn="l"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Mean systolic BP (mmHg)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760" marR="182880" marT="0" marB="0" anchor="ct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151.4 ± 8.1</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151.0 ± 7.5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69039"/>
                  </a:ext>
                </a:extLst>
              </a:tr>
              <a:tr h="502920">
                <a:tc>
                  <a:txBody>
                    <a:bodyPr/>
                    <a:lstStyle/>
                    <a:p>
                      <a:pPr marL="457200" marR="0" lvl="1" algn="l"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Mean diastolic BP (mmHg)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760" marR="182880" marT="0" marB="0" anchor="ctr">
                    <a:lnB w="9525" cap="flat" cmpd="sng" algn="ctr">
                      <a:solidFill>
                        <a:srgbClr val="00206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98.0 ± 7.7</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99.0 ± 7.4</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35595109"/>
                  </a:ext>
                </a:extLst>
              </a:tr>
            </a:tbl>
          </a:graphicData>
        </a:graphic>
      </p:graphicFrame>
      <p:sp>
        <p:nvSpPr>
          <p:cNvPr id="4" name="Text Placeholder 3"/>
          <p:cNvSpPr>
            <a:spLocks noGrp="1"/>
          </p:cNvSpPr>
          <p:nvPr>
            <p:ph type="body" sz="quarter" idx="13"/>
          </p:nvPr>
        </p:nvSpPr>
        <p:spPr/>
        <p:txBody>
          <a:bodyPr/>
          <a:lstStyle/>
          <a:p>
            <a:r>
              <a:rPr lang="en-US" dirty="0"/>
              <a:t>Baseline Blood Pressure</a:t>
            </a:r>
          </a:p>
        </p:txBody>
      </p:sp>
    </p:spTree>
    <p:extLst>
      <p:ext uri="{BB962C8B-B14F-4D97-AF65-F5344CB8AC3E}">
        <p14:creationId xmlns:p14="http://schemas.microsoft.com/office/powerpoint/2010/main" val="27602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p>
        </p:txBody>
      </p:sp>
      <p:sp>
        <p:nvSpPr>
          <p:cNvPr id="4" name="Text Placeholder 3"/>
          <p:cNvSpPr>
            <a:spLocks noGrp="1"/>
          </p:cNvSpPr>
          <p:nvPr>
            <p:ph type="body" sz="quarter" idx="13"/>
          </p:nvPr>
        </p:nvSpPr>
        <p:spPr/>
        <p:txBody>
          <a:bodyPr/>
          <a:lstStyle/>
          <a:p>
            <a:r>
              <a:rPr lang="en-US" dirty="0"/>
              <a:t>Procedural Details</a:t>
            </a:r>
          </a:p>
        </p:txBody>
      </p:sp>
      <p:graphicFrame>
        <p:nvGraphicFramePr>
          <p:cNvPr id="10" name="Content Placeholder 8">
            <a:extLst>
              <a:ext uri="{FF2B5EF4-FFF2-40B4-BE49-F238E27FC236}">
                <a16:creationId xmlns:a16="http://schemas.microsoft.com/office/drawing/2014/main" id="{A3D830C6-0068-401B-A880-30B440EA75C0}"/>
              </a:ext>
            </a:extLst>
          </p:cNvPr>
          <p:cNvGraphicFramePr>
            <a:graphicFrameLocks noGrp="1"/>
          </p:cNvGraphicFramePr>
          <p:nvPr>
            <p:ph idx="1"/>
            <p:extLst>
              <p:ext uri="{D42A27DB-BD31-4B8C-83A1-F6EECF244321}">
                <p14:modId xmlns:p14="http://schemas.microsoft.com/office/powerpoint/2010/main" val="452846626"/>
              </p:ext>
            </p:extLst>
          </p:nvPr>
        </p:nvGraphicFramePr>
        <p:xfrm>
          <a:off x="364488" y="1188720"/>
          <a:ext cx="10058400" cy="4724400"/>
        </p:xfrm>
        <a:graphic>
          <a:graphicData uri="http://schemas.openxmlformats.org/drawingml/2006/table">
            <a:tbl>
              <a:tblPr firstRow="1" bandRow="1">
                <a:tableStyleId>{6E25E649-3F16-4E02-A733-19D2CDBF48F0}</a:tableStyleId>
              </a:tblPr>
              <a:tblGrid>
                <a:gridCol w="5120640">
                  <a:extLst>
                    <a:ext uri="{9D8B030D-6E8A-4147-A177-3AD203B41FA5}">
                      <a16:colId xmlns:a16="http://schemas.microsoft.com/office/drawing/2014/main" val="1035110852"/>
                    </a:ext>
                  </a:extLst>
                </a:gridCol>
                <a:gridCol w="2468880">
                  <a:extLst>
                    <a:ext uri="{9D8B030D-6E8A-4147-A177-3AD203B41FA5}">
                      <a16:colId xmlns:a16="http://schemas.microsoft.com/office/drawing/2014/main" val="192837990"/>
                    </a:ext>
                  </a:extLst>
                </a:gridCol>
                <a:gridCol w="2468880">
                  <a:extLst>
                    <a:ext uri="{9D8B030D-6E8A-4147-A177-3AD203B41FA5}">
                      <a16:colId xmlns:a16="http://schemas.microsoft.com/office/drawing/2014/main" val="2512803714"/>
                    </a:ext>
                  </a:extLst>
                </a:gridCol>
              </a:tblGrid>
              <a:tr h="57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effectLst/>
                          <a:latin typeface="Arial Narrow" panose="020B0606020202030204" pitchFamily="34" charset="0"/>
                        </a:rPr>
                        <a:t>Mean ± SD</a:t>
                      </a:r>
                      <a:endParaRPr lang="en-US" sz="16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 = 166)</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Number of main renal arteries treated / </a:t>
                      </a:r>
                      <a:r>
                        <a:rPr lang="en-US" sz="1800" b="1" kern="1200" dirty="0" err="1">
                          <a:effectLst/>
                          <a:latin typeface="Arial Narrow" panose="020B0606020202030204" pitchFamily="34" charset="0"/>
                        </a:rPr>
                        <a:t>pt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2.2 ± 0.6</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16536791"/>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Number of branches</a:t>
                      </a:r>
                      <a:r>
                        <a:rPr lang="en-US" sz="1800" b="1" kern="1200" baseline="0" dirty="0">
                          <a:effectLst/>
                          <a:latin typeface="Arial Narrow" panose="020B0606020202030204" pitchFamily="34" charset="0"/>
                        </a:rPr>
                        <a:t> treated </a:t>
                      </a:r>
                      <a:r>
                        <a:rPr lang="en-US" sz="1800" b="1" kern="1200" dirty="0">
                          <a:effectLst/>
                          <a:latin typeface="Arial Narrow" panose="020B0606020202030204" pitchFamily="34" charset="0"/>
                        </a:rPr>
                        <a:t>/ </a:t>
                      </a:r>
                      <a:r>
                        <a:rPr lang="en-US" sz="1800" b="1" kern="1200" dirty="0" err="1">
                          <a:effectLst/>
                          <a:latin typeface="Arial Narrow" panose="020B0606020202030204" pitchFamily="34" charset="0"/>
                        </a:rPr>
                        <a:t>pt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5.8 ± 2.7</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764486"/>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Total number</a:t>
                      </a:r>
                      <a:r>
                        <a:rPr lang="en-US" sz="1800" b="1" kern="1200" baseline="0" dirty="0">
                          <a:effectLst/>
                          <a:latin typeface="Arial Narrow" panose="020B0606020202030204" pitchFamily="34" charset="0"/>
                        </a:rPr>
                        <a:t> of </a:t>
                      </a:r>
                      <a:r>
                        <a:rPr lang="en-US" sz="1800" b="1" kern="1200" dirty="0">
                          <a:effectLst/>
                          <a:latin typeface="Arial Narrow" panose="020B0606020202030204" pitchFamily="34" charset="0"/>
                        </a:rPr>
                        <a:t>ablations</a:t>
                      </a:r>
                      <a:r>
                        <a:rPr lang="en-US" sz="1800" b="1" kern="1200" baseline="0" dirty="0">
                          <a:effectLst/>
                          <a:latin typeface="Arial Narrow" panose="020B0606020202030204" pitchFamily="34" charset="0"/>
                        </a:rPr>
                        <a:t> </a:t>
                      </a:r>
                      <a:r>
                        <a:rPr lang="en-US" sz="1800" b="1" kern="1200" dirty="0">
                          <a:effectLst/>
                          <a:latin typeface="Arial Narrow" panose="020B0606020202030204" pitchFamily="34" charset="0"/>
                        </a:rPr>
                        <a:t>/ </a:t>
                      </a:r>
                      <a:r>
                        <a:rPr lang="en-US" sz="1800" b="1" kern="1200" dirty="0" err="1">
                          <a:effectLst/>
                          <a:latin typeface="Arial Narrow" panose="020B0606020202030204" pitchFamily="34" charset="0"/>
                        </a:rPr>
                        <a:t>pt</a:t>
                      </a:r>
                      <a:endParaRPr lang="en-US" sz="1800" b="1" kern="1200" dirty="0">
                        <a:effectLst/>
                        <a:latin typeface="Arial Narrow" panose="020B0606020202030204" pitchFamily="34" charset="0"/>
                      </a:endParaRPr>
                    </a:p>
                  </a:txBody>
                  <a:tcPr marL="182880" marR="1828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46.9 ± 15.6 </a:t>
                      </a:r>
                      <a:endParaRPr kumimoji="0" lang="en-GB" sz="1800" b="1" u="none" strike="noStrike" kern="1200" cap="none" spc="0" normalizeH="0" baseline="0" noProof="0" dirty="0">
                        <a:ln>
                          <a:noFill/>
                        </a:ln>
                        <a:effectLst/>
                        <a:highlight>
                          <a:srgbClr val="FFFF00"/>
                        </a:highlight>
                        <a:uLnTx/>
                        <a:uFillTx/>
                        <a:latin typeface="Arial Narrow" panose="020B0606020202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184399"/>
                  </a:ext>
                </a:extLst>
              </a:tr>
              <a:tr h="502920">
                <a:tc>
                  <a:txBody>
                    <a:bodyPr/>
                    <a:lstStyle/>
                    <a:p>
                      <a:pPr marL="0" marR="0" indent="338138"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Main artery ablation</a:t>
                      </a:r>
                    </a:p>
                  </a:txBody>
                  <a:tcPr marL="365760" marR="1828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18.3 ± 9.9</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3421882"/>
                  </a:ext>
                </a:extLst>
              </a:tr>
              <a:tr h="502920">
                <a:tc>
                  <a:txBody>
                    <a:bodyPr/>
                    <a:lstStyle/>
                    <a:p>
                      <a:pPr marL="0" marR="0" indent="338138"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Branch ablations</a:t>
                      </a:r>
                    </a:p>
                  </a:txBody>
                  <a:tcPr marL="365760" marR="1828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28.6 ± 15.4</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558313"/>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Catheter time (min)</a:t>
                      </a:r>
                      <a:r>
                        <a:rPr lang="en-US" sz="1800" b="1" kern="1200" baseline="30000" dirty="0">
                          <a:effectLst/>
                          <a:latin typeface="Arial Narrow" panose="020B0606020202030204" pitchFamily="34" charset="0"/>
                        </a:rPr>
                        <a:t>1</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kern="1200" dirty="0">
                          <a:effectLst/>
                          <a:latin typeface="Arial Narrow" panose="020B0606020202030204" pitchFamily="34" charset="0"/>
                        </a:rPr>
                        <a:t>60.2 ± 25.0</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Contrast volume</a:t>
                      </a:r>
                      <a:r>
                        <a:rPr lang="en-US" sz="1800" b="1" kern="1200" baseline="0" dirty="0">
                          <a:effectLst/>
                          <a:latin typeface="Arial Narrow" panose="020B0606020202030204" pitchFamily="34" charset="0"/>
                        </a:rPr>
                        <a:t> used (cc)</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dk1"/>
                          </a:solidFill>
                          <a:effectLst/>
                          <a:latin typeface="Arial Narrow" panose="020B0606020202030204" pitchFamily="34" charset="0"/>
                          <a:ea typeface="+mn-ea"/>
                          <a:cs typeface="+mn-cs"/>
                        </a:rPr>
                        <a:t>208.7 ± 96.3</a:t>
                      </a:r>
                    </a:p>
                  </a:txBody>
                  <a:tcPr marL="25400" marR="2540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dk1"/>
                          </a:solidFill>
                          <a:effectLst/>
                          <a:latin typeface="Arial Narrow" panose="020B0606020202030204" pitchFamily="34" charset="0"/>
                          <a:ea typeface="+mn-ea"/>
                          <a:cs typeface="+mn-cs"/>
                        </a:rPr>
                        <a:t>73.7 ± 35.6</a:t>
                      </a:r>
                    </a:p>
                  </a:txBody>
                  <a:tcPr marL="25400" marR="25400" marT="0" marB="0" anchor="ctr"/>
                </a:tc>
                <a:extLst>
                  <a:ext uri="{0D108BD9-81ED-4DB2-BD59-A6C34878D82A}">
                    <a16:rowId xmlns:a16="http://schemas.microsoft.com/office/drawing/2014/main" val="1055021521"/>
                  </a:ext>
                </a:extLst>
              </a:tr>
              <a:tr h="50292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Successful procedure</a:t>
                      </a:r>
                      <a:r>
                        <a:rPr lang="en-US" sz="1800" b="1" kern="1200" baseline="30000" dirty="0">
                          <a:effectLst/>
                          <a:latin typeface="Arial Narrow" panose="020B0606020202030204" pitchFamily="34" charset="0"/>
                        </a:rPr>
                        <a:t>2</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100%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NA</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69547481"/>
                  </a:ext>
                </a:extLst>
              </a:tr>
            </a:tbl>
          </a:graphicData>
        </a:graphic>
      </p:graphicFrame>
      <p:sp>
        <p:nvSpPr>
          <p:cNvPr id="7" name="Text Placeholder 4">
            <a:extLst>
              <a:ext uri="{FF2B5EF4-FFF2-40B4-BE49-F238E27FC236}">
                <a16:creationId xmlns:a16="http://schemas.microsoft.com/office/drawing/2014/main" id="{D5B17CE7-B435-4EEF-A1AE-C971089AAF54}"/>
              </a:ext>
            </a:extLst>
          </p:cNvPr>
          <p:cNvSpPr>
            <a:spLocks noGrp="1"/>
          </p:cNvSpPr>
          <p:nvPr>
            <p:ph type="body" sz="quarter" idx="14"/>
          </p:nvPr>
        </p:nvSpPr>
        <p:spPr>
          <a:xfrm>
            <a:off x="365125" y="5885907"/>
            <a:ext cx="11461750" cy="704850"/>
          </a:xfrm>
        </p:spPr>
        <p:txBody>
          <a:bodyPr/>
          <a:lstStyle/>
          <a:p>
            <a:pPr>
              <a:spcBef>
                <a:spcPts val="0"/>
              </a:spcBef>
            </a:pPr>
            <a:r>
              <a:rPr lang="en-US" b="1" baseline="30000" dirty="0"/>
              <a:t>1</a:t>
            </a:r>
            <a:r>
              <a:rPr lang="en-US" b="1" dirty="0"/>
              <a:t> Defined as time from insertion to removal of device</a:t>
            </a:r>
            <a:endParaRPr lang="en-US" b="1" baseline="30000" dirty="0"/>
          </a:p>
          <a:p>
            <a:pPr>
              <a:spcBef>
                <a:spcPts val="0"/>
              </a:spcBef>
            </a:pPr>
            <a:r>
              <a:rPr lang="en-US" b="1" baseline="30000" dirty="0"/>
              <a:t>2</a:t>
            </a:r>
            <a:r>
              <a:rPr lang="en-US" b="1" dirty="0"/>
              <a:t> Defined as successful delivery of any RF energy in the absence of in-hospital MAE</a:t>
            </a:r>
          </a:p>
        </p:txBody>
      </p:sp>
    </p:spTree>
    <p:extLst>
      <p:ext uri="{BB962C8B-B14F-4D97-AF65-F5344CB8AC3E}">
        <p14:creationId xmlns:p14="http://schemas.microsoft.com/office/powerpoint/2010/main" val="5433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p>
        </p:txBody>
      </p:sp>
      <p:sp>
        <p:nvSpPr>
          <p:cNvPr id="6" name="Text Placeholder 5"/>
          <p:cNvSpPr>
            <a:spLocks noGrp="1"/>
          </p:cNvSpPr>
          <p:nvPr>
            <p:ph type="body" sz="quarter" idx="13"/>
          </p:nvPr>
        </p:nvSpPr>
        <p:spPr/>
        <p:txBody>
          <a:bodyPr/>
          <a:lstStyle/>
          <a:p>
            <a:r>
              <a:rPr lang="en-US" dirty="0"/>
              <a:t>Safety Results at 1 Month</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4213703758"/>
              </p:ext>
            </p:extLst>
          </p:nvPr>
        </p:nvGraphicFramePr>
        <p:xfrm>
          <a:off x="364488" y="1140010"/>
          <a:ext cx="10424161" cy="4724400"/>
        </p:xfrm>
        <a:graphic>
          <a:graphicData uri="http://schemas.openxmlformats.org/drawingml/2006/table">
            <a:tbl>
              <a:tblPr firstRow="1" bandRow="1">
                <a:tableStyleId>{6E25E649-3F16-4E02-A733-19D2CDBF48F0}</a:tableStyleId>
              </a:tblPr>
              <a:tblGrid>
                <a:gridCol w="6069363">
                  <a:extLst>
                    <a:ext uri="{9D8B030D-6E8A-4147-A177-3AD203B41FA5}">
                      <a16:colId xmlns:a16="http://schemas.microsoft.com/office/drawing/2014/main" val="1035110852"/>
                    </a:ext>
                  </a:extLst>
                </a:gridCol>
                <a:gridCol w="2177399">
                  <a:extLst>
                    <a:ext uri="{9D8B030D-6E8A-4147-A177-3AD203B41FA5}">
                      <a16:colId xmlns:a16="http://schemas.microsoft.com/office/drawing/2014/main" val="192837990"/>
                    </a:ext>
                  </a:extLst>
                </a:gridCol>
                <a:gridCol w="2177399">
                  <a:extLst>
                    <a:ext uri="{9D8B030D-6E8A-4147-A177-3AD203B41FA5}">
                      <a16:colId xmlns:a16="http://schemas.microsoft.com/office/drawing/2014/main" val="2512803714"/>
                    </a:ext>
                  </a:extLst>
                </a:gridCol>
              </a:tblGrid>
              <a:tr h="370840">
                <a:tc>
                  <a:txBody>
                    <a:bodyPr/>
                    <a:lstStyle/>
                    <a:p>
                      <a:r>
                        <a:rPr lang="en-GB" sz="1600" b="1" kern="1200" dirty="0">
                          <a:effectLst/>
                          <a:latin typeface="Arial Narrow" panose="020B0606020202030204" pitchFamily="34" charset="0"/>
                        </a:rPr>
                        <a:t>%</a:t>
                      </a:r>
                      <a:endParaRPr lang="en-US" sz="1600" b="1" i="0" dirty="0">
                        <a:latin typeface="Arial Narrow" panose="020B0606020202030204" pitchFamily="34" charset="0"/>
                      </a:endParaRPr>
                    </a:p>
                  </a:txBody>
                  <a:tcPr marL="185344" marR="185344" anchor="ctr">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a:t>
                      </a:r>
                      <a:r>
                        <a:rPr lang="en-US" sz="2000" b="1" baseline="0" dirty="0">
                          <a:latin typeface="Arial Narrow" panose="020B0606020202030204" pitchFamily="34" charset="0"/>
                        </a:rPr>
                        <a:t> = 166)</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a:t>
                      </a:r>
                      <a:r>
                        <a:rPr lang="en-US" sz="2000" b="1" baseline="0" dirty="0">
                          <a:latin typeface="Arial Narrow" panose="020B0606020202030204" pitchFamily="34" charset="0"/>
                        </a:rPr>
                        <a:t>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365760">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Narrow" panose="020B0606020202030204" pitchFamily="34" charset="0"/>
                        </a:rPr>
                        <a:t>Major Adverse Events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16276653"/>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Death</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6536791"/>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New-onset end-stage renal disease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558313"/>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Sign. embolic event resulting in end-organ damage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473386"/>
                  </a:ext>
                </a:extLst>
              </a:tr>
              <a:tr h="365760">
                <a:tc>
                  <a:txBody>
                    <a:bodyPr/>
                    <a:lstStyle/>
                    <a:p>
                      <a:pPr marL="457200" marR="0">
                        <a:lnSpc>
                          <a:spcPct val="100000"/>
                        </a:lnSpc>
                        <a:spcBef>
                          <a:spcPts val="0"/>
                        </a:spcBef>
                        <a:spcAft>
                          <a:spcPts val="0"/>
                        </a:spcAft>
                      </a:pPr>
                      <a:r>
                        <a:rPr lang="en-US" sz="1800" b="1" dirty="0">
                          <a:effectLst/>
                          <a:latin typeface="Arial Narrow" panose="020B0606020202030204" pitchFamily="34" charset="0"/>
                        </a:rPr>
                        <a:t>Renal artery perforation or dissection requiring intervention</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3987721"/>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Vascular complications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Hospitalization for hypertensive crisis/emergency</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021521"/>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New stroke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0967729"/>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Major bleeding (TIMI)</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3857716"/>
                  </a:ext>
                </a:extLst>
              </a:tr>
              <a:tr h="365760">
                <a:tc>
                  <a:txBody>
                    <a:bodyPr/>
                    <a:lstStyle/>
                    <a:p>
                      <a:pPr marL="91440" marR="0">
                        <a:lnSpc>
                          <a:spcPct val="100000"/>
                        </a:lnSpc>
                        <a:spcBef>
                          <a:spcPts val="0"/>
                        </a:spcBef>
                        <a:spcAft>
                          <a:spcPts val="0"/>
                        </a:spcAft>
                      </a:pPr>
                      <a:r>
                        <a:rPr lang="en-GB" sz="1800" b="1" strike="noStrike" dirty="0">
                          <a:effectLst/>
                          <a:latin typeface="Arial Narrow" panose="020B0606020202030204" pitchFamily="34" charset="0"/>
                        </a:rPr>
                        <a:t>Serum creatinine elevation &gt;50%</a:t>
                      </a:r>
                      <a:endParaRPr lang="en-US" sz="1800" b="1" i="0" strike="noStrike"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09052"/>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New myocardial infarction</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18866215"/>
                  </a:ext>
                </a:extLst>
              </a:tr>
            </a:tbl>
          </a:graphicData>
        </a:graphic>
      </p:graphicFrame>
    </p:spTree>
    <p:extLst>
      <p:ext uri="{BB962C8B-B14F-4D97-AF65-F5344CB8AC3E}">
        <p14:creationId xmlns:p14="http://schemas.microsoft.com/office/powerpoint/2010/main" val="113675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p>
        </p:txBody>
      </p:sp>
      <p:sp>
        <p:nvSpPr>
          <p:cNvPr id="6" name="Text Placeholder 5"/>
          <p:cNvSpPr>
            <a:spLocks noGrp="1"/>
          </p:cNvSpPr>
          <p:nvPr>
            <p:ph type="body" sz="quarter" idx="13"/>
          </p:nvPr>
        </p:nvSpPr>
        <p:spPr/>
        <p:txBody>
          <a:bodyPr/>
          <a:lstStyle/>
          <a:p>
            <a:r>
              <a:rPr lang="en-US" dirty="0"/>
              <a:t>Safety Results at 3 Months</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2270652018"/>
              </p:ext>
            </p:extLst>
          </p:nvPr>
        </p:nvGraphicFramePr>
        <p:xfrm>
          <a:off x="364488" y="1140010"/>
          <a:ext cx="10424161" cy="4724400"/>
        </p:xfrm>
        <a:graphic>
          <a:graphicData uri="http://schemas.openxmlformats.org/drawingml/2006/table">
            <a:tbl>
              <a:tblPr firstRow="1" bandRow="1">
                <a:tableStyleId>{6E25E649-3F16-4E02-A733-19D2CDBF48F0}</a:tableStyleId>
              </a:tblPr>
              <a:tblGrid>
                <a:gridCol w="6069363">
                  <a:extLst>
                    <a:ext uri="{9D8B030D-6E8A-4147-A177-3AD203B41FA5}">
                      <a16:colId xmlns:a16="http://schemas.microsoft.com/office/drawing/2014/main" val="1035110852"/>
                    </a:ext>
                  </a:extLst>
                </a:gridCol>
                <a:gridCol w="2177399">
                  <a:extLst>
                    <a:ext uri="{9D8B030D-6E8A-4147-A177-3AD203B41FA5}">
                      <a16:colId xmlns:a16="http://schemas.microsoft.com/office/drawing/2014/main" val="192837990"/>
                    </a:ext>
                  </a:extLst>
                </a:gridCol>
                <a:gridCol w="2177399">
                  <a:extLst>
                    <a:ext uri="{9D8B030D-6E8A-4147-A177-3AD203B41FA5}">
                      <a16:colId xmlns:a16="http://schemas.microsoft.com/office/drawing/2014/main" val="2512803714"/>
                    </a:ext>
                  </a:extLst>
                </a:gridCol>
              </a:tblGrid>
              <a:tr h="370840">
                <a:tc>
                  <a:txBody>
                    <a:bodyPr/>
                    <a:lstStyle/>
                    <a:p>
                      <a:r>
                        <a:rPr lang="en-GB" sz="1600" b="1" kern="1200" dirty="0">
                          <a:effectLst/>
                          <a:latin typeface="Arial Narrow" panose="020B0606020202030204" pitchFamily="34" charset="0"/>
                        </a:rPr>
                        <a:t>n (%)</a:t>
                      </a:r>
                      <a:endParaRPr lang="en-US" sz="1600" b="1" i="0" dirty="0">
                        <a:latin typeface="Arial Narrow" panose="020B0606020202030204" pitchFamily="34" charset="0"/>
                      </a:endParaRPr>
                    </a:p>
                  </a:txBody>
                  <a:tcPr marL="185344" marR="185344" anchor="ctr">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a:t>
                      </a:r>
                      <a:r>
                        <a:rPr lang="en-US" sz="2000" b="1" baseline="0" dirty="0">
                          <a:latin typeface="Arial Narrow" panose="020B0606020202030204" pitchFamily="34" charset="0"/>
                        </a:rPr>
                        <a:t>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a:t>
                      </a:r>
                      <a:r>
                        <a:rPr lang="en-US" sz="2000" b="1" baseline="0" dirty="0">
                          <a:latin typeface="Arial Narrow" panose="020B0606020202030204" pitchFamily="34" charset="0"/>
                        </a:rPr>
                        <a:t>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365760">
                <a:tc>
                  <a:txBody>
                    <a:bodyPr/>
                    <a:lstStyle/>
                    <a:p>
                      <a:pPr marL="91440" marR="0">
                        <a:lnSpc>
                          <a:spcPct val="100000"/>
                        </a:lnSpc>
                        <a:spcBef>
                          <a:spcPts val="0"/>
                        </a:spcBef>
                        <a:spcAft>
                          <a:spcPts val="0"/>
                        </a:spcAft>
                      </a:pPr>
                      <a:r>
                        <a:rPr lang="en-US" sz="1800" b="1" dirty="0">
                          <a:effectLst/>
                          <a:latin typeface="Arial Narrow" panose="020B0606020202030204" pitchFamily="34" charset="0"/>
                        </a:rPr>
                        <a:t>Major Adverse Events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1 (0.6)</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16276653"/>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Death</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6536791"/>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New-onset end-stage renal disease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558313"/>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Sign. embolic event resulting in end-organ damage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473386"/>
                  </a:ext>
                </a:extLst>
              </a:tr>
              <a:tr h="365760">
                <a:tc>
                  <a:txBody>
                    <a:bodyPr/>
                    <a:lstStyle/>
                    <a:p>
                      <a:pPr marL="457200" marR="0">
                        <a:lnSpc>
                          <a:spcPct val="100000"/>
                        </a:lnSpc>
                        <a:spcBef>
                          <a:spcPts val="0"/>
                        </a:spcBef>
                        <a:spcAft>
                          <a:spcPts val="0"/>
                        </a:spcAft>
                      </a:pPr>
                      <a:r>
                        <a:rPr lang="en-US" sz="1800" b="1" dirty="0">
                          <a:effectLst/>
                          <a:latin typeface="Arial Narrow" panose="020B0606020202030204" pitchFamily="34" charset="0"/>
                        </a:rPr>
                        <a:t>Renal artery perforation or dissection requiring intervention</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3987721"/>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Vascular complications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365760">
                <a:tc>
                  <a:txBody>
                    <a:bodyPr/>
                    <a:lstStyle/>
                    <a:p>
                      <a:pPr marL="457200" marR="0">
                        <a:lnSpc>
                          <a:spcPct val="100000"/>
                        </a:lnSpc>
                        <a:spcBef>
                          <a:spcPts val="0"/>
                        </a:spcBef>
                        <a:spcAft>
                          <a:spcPts val="0"/>
                        </a:spcAft>
                      </a:pPr>
                      <a:r>
                        <a:rPr lang="en-GB" sz="1800" b="1" dirty="0">
                          <a:effectLst/>
                          <a:latin typeface="Arial Narrow" panose="020B0606020202030204" pitchFamily="34" charset="0"/>
                        </a:rPr>
                        <a:t>Hospitalization for hypertensive crisis/emergency</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1 (0.6)</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021521"/>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New stroke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1 (0.6)</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0967729"/>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Major bleeding (TIMI)</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3857716"/>
                  </a:ext>
                </a:extLst>
              </a:tr>
              <a:tr h="365760">
                <a:tc>
                  <a:txBody>
                    <a:bodyPr/>
                    <a:lstStyle/>
                    <a:p>
                      <a:pPr marL="91440" marR="0">
                        <a:lnSpc>
                          <a:spcPct val="100000"/>
                        </a:lnSpc>
                        <a:spcBef>
                          <a:spcPts val="0"/>
                        </a:spcBef>
                        <a:spcAft>
                          <a:spcPts val="0"/>
                        </a:spcAft>
                      </a:pPr>
                      <a:r>
                        <a:rPr lang="en-GB" sz="1800" b="1" strike="noStrike" dirty="0">
                          <a:effectLst/>
                          <a:latin typeface="Arial Narrow" panose="020B0606020202030204" pitchFamily="34" charset="0"/>
                        </a:rPr>
                        <a:t>Serum creatinine elevation &gt;50%</a:t>
                      </a:r>
                      <a:endParaRPr lang="en-US" sz="1800" b="1" i="0" strike="noStrike"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09052"/>
                  </a:ext>
                </a:extLst>
              </a:tr>
              <a:tr h="365760">
                <a:tc>
                  <a:txBody>
                    <a:bodyPr/>
                    <a:lstStyle/>
                    <a:p>
                      <a:pPr marL="91440" marR="0">
                        <a:lnSpc>
                          <a:spcPct val="100000"/>
                        </a:lnSpc>
                        <a:spcBef>
                          <a:spcPts val="0"/>
                        </a:spcBef>
                        <a:spcAft>
                          <a:spcPts val="0"/>
                        </a:spcAft>
                      </a:pPr>
                      <a:r>
                        <a:rPr lang="en-GB" sz="1800" b="1" dirty="0">
                          <a:effectLst/>
                          <a:latin typeface="Arial Narrow" panose="020B0606020202030204" pitchFamily="34" charset="0"/>
                        </a:rPr>
                        <a:t>New myocardial infarction</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effectLst/>
                          <a:uLnTx/>
                          <a:uFillTx/>
                          <a:latin typeface="Arial Narrow" panose="020B0606020202030204" pitchFamily="34"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18866215"/>
                  </a:ext>
                </a:extLst>
              </a:tr>
            </a:tbl>
          </a:graphicData>
        </a:graphic>
      </p:graphicFrame>
    </p:spTree>
    <p:extLst>
      <p:ext uri="{BB962C8B-B14F-4D97-AF65-F5344CB8AC3E}">
        <p14:creationId xmlns:p14="http://schemas.microsoft.com/office/powerpoint/2010/main" val="315838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rgbClr val="372D83"/>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33244813"/>
              </p:ext>
            </p:extLst>
          </p:nvPr>
        </p:nvGraphicFramePr>
        <p:xfrm>
          <a:off x="364488" y="3233670"/>
          <a:ext cx="10424160" cy="2712720"/>
        </p:xfrm>
        <a:graphic>
          <a:graphicData uri="http://schemas.openxmlformats.org/drawingml/2006/table">
            <a:tbl>
              <a:tblPr firstRow="1" bandRow="1">
                <a:tableStyleId>{6E25E649-3F16-4E02-A733-19D2CDBF48F0}</a:tableStyleId>
              </a:tblPr>
              <a:tblGrid>
                <a:gridCol w="4754880">
                  <a:extLst>
                    <a:ext uri="{9D8B030D-6E8A-4147-A177-3AD203B41FA5}">
                      <a16:colId xmlns:a16="http://schemas.microsoft.com/office/drawing/2014/main" val="1035110852"/>
                    </a:ext>
                  </a:extLst>
                </a:gridCol>
                <a:gridCol w="2194560">
                  <a:extLst>
                    <a:ext uri="{9D8B030D-6E8A-4147-A177-3AD203B41FA5}">
                      <a16:colId xmlns:a16="http://schemas.microsoft.com/office/drawing/2014/main" val="192837990"/>
                    </a:ext>
                  </a:extLst>
                </a:gridCol>
                <a:gridCol w="2194560">
                  <a:extLst>
                    <a:ext uri="{9D8B030D-6E8A-4147-A177-3AD203B41FA5}">
                      <a16:colId xmlns:a16="http://schemas.microsoft.com/office/drawing/2014/main" val="2512803714"/>
                    </a:ext>
                  </a:extLst>
                </a:gridCol>
                <a:gridCol w="1280160">
                  <a:extLst>
                    <a:ext uri="{9D8B030D-6E8A-4147-A177-3AD203B41FA5}">
                      <a16:colId xmlns:a16="http://schemas.microsoft.com/office/drawing/2014/main" val="1133822225"/>
                    </a:ext>
                  </a:extLst>
                </a:gridCol>
              </a:tblGrid>
              <a:tr h="370840">
                <a:tc>
                  <a:txBody>
                    <a:bodyPr/>
                    <a:lstStyle/>
                    <a:p>
                      <a:r>
                        <a:rPr lang="en-GB" sz="2400" b="1" i="0" kern="1200" dirty="0">
                          <a:effectLst/>
                          <a:latin typeface="Arial Narrow" panose="020B0606020202030204" pitchFamily="34" charset="0"/>
                        </a:rPr>
                        <a:t>Off Med Compliance </a:t>
                      </a:r>
                    </a:p>
                    <a:p>
                      <a:r>
                        <a:rPr lang="en-GB" sz="1600" b="1" i="0" kern="1200" dirty="0">
                          <a:effectLst/>
                          <a:latin typeface="Arial Narrow" panose="020B0606020202030204" pitchFamily="34" charset="0"/>
                        </a:rPr>
                        <a:t>(%)</a:t>
                      </a:r>
                      <a:endParaRPr lang="en-US" sz="1600" b="1" i="0" dirty="0">
                        <a:latin typeface="Arial Narrow" panose="020B0606020202030204" pitchFamily="34" charset="0"/>
                      </a:endParaRPr>
                    </a:p>
                  </a:txBody>
                  <a:tcPr marL="185344" marR="185344" anchor="ctr">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 = 166)</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i="1" dirty="0">
                          <a:latin typeface="Arial Narrow" panose="020B0606020202030204" pitchFamily="34" charset="0"/>
                        </a:rPr>
                        <a:t>P</a:t>
                      </a: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502920">
                <a:tc gridSpan="4">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No anti-HTN drug identified by drug testing</a:t>
                      </a:r>
                      <a:r>
                        <a:rPr lang="en-US" sz="1800" b="1" kern="1200" baseline="30000" dirty="0">
                          <a:effectLst/>
                          <a:latin typeface="Arial Narrow" panose="020B0606020202030204" pitchFamily="34" charset="0"/>
                        </a:rPr>
                        <a:t>2</a:t>
                      </a:r>
                      <a:r>
                        <a:rPr lang="en-US" sz="1800" b="1" kern="1200" dirty="0">
                          <a:effectLst/>
                          <a:latin typeface="Arial Narrow" panose="020B0606020202030204" pitchFamily="34" charset="0"/>
                        </a:rPr>
                        <a:t> </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28575" cap="flat" cmpd="sng" algn="ctr">
                      <a:solidFill>
                        <a:schemeClr val="bg1"/>
                      </a:solidFill>
                      <a:prstDash val="solid"/>
                      <a:round/>
                      <a:headEnd type="none" w="med" len="med"/>
                      <a:tailEnd type="none" w="med" len="med"/>
                    </a:lnT>
                  </a:tcPr>
                </a:tc>
                <a:tc hMerge="1">
                  <a:txBody>
                    <a:bodyPr/>
                    <a:lstStyle/>
                    <a:p>
                      <a:endParaRPr lang="en-US" dirty="0"/>
                    </a:p>
                  </a:txBody>
                  <a:tcPr marL="68580" marR="68580" marT="0" marB="0" anchor="ctr"/>
                </a:tc>
                <a:tc hMerge="1">
                  <a:txBody>
                    <a:bodyPr/>
                    <a:lstStyle/>
                    <a:p>
                      <a:endParaRPr lang="en-US" dirty="0"/>
                    </a:p>
                  </a:txBody>
                  <a:tcPr marL="68580" marR="68580" marT="0" marB="0" anchor="ctr"/>
                </a:tc>
                <a:tc hMerge="1">
                  <a:txBody>
                    <a:bodyPr/>
                    <a:lstStyle/>
                    <a:p>
                      <a:endParaRPr lang="en-US" dirty="0"/>
                    </a:p>
                  </a:txBody>
                  <a:tcPr marL="68580" marR="68580" marT="0" marB="0" anchor="ctr"/>
                </a:tc>
                <a:extLst>
                  <a:ext uri="{0D108BD9-81ED-4DB2-BD59-A6C34878D82A}">
                    <a16:rowId xmlns:a16="http://schemas.microsoft.com/office/drawing/2014/main" val="616536791"/>
                  </a:ext>
                </a:extLst>
              </a:tr>
              <a:tr h="502920">
                <a:tc>
                  <a:txBody>
                    <a:bodyPr/>
                    <a:lstStyle/>
                    <a:p>
                      <a:pPr marL="800100" marR="0" lvl="1" indent="-342900" algn="l" defTabSz="914400" rtl="0" eaLnBrk="1" fontAlgn="auto" latinLnBrk="0" hangingPunct="1">
                        <a:lnSpc>
                          <a:spcPct val="115000"/>
                        </a:lnSpc>
                        <a:spcBef>
                          <a:spcPts val="0"/>
                        </a:spcBef>
                        <a:spcAft>
                          <a:spcPts val="0"/>
                        </a:spcAft>
                        <a:buClr>
                          <a:schemeClr val="accent1"/>
                        </a:buClr>
                        <a:buSzPct val="80000"/>
                        <a:buFont typeface="Wingdings" panose="05000000000000000000" pitchFamily="2" charset="2"/>
                        <a:buChar char="§"/>
                        <a:tabLst/>
                        <a:defRPr/>
                      </a:pPr>
                      <a:r>
                        <a:rPr lang="en-US" sz="1800" b="1" kern="1200" dirty="0">
                          <a:effectLst/>
                          <a:latin typeface="Arial Narrow" panose="020B0606020202030204" pitchFamily="34" charset="0"/>
                        </a:rPr>
                        <a:t>At baseline </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90.9</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8378" marR="28378"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87.3</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8378" marR="28378"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0.38</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4214948"/>
                  </a:ext>
                </a:extLst>
              </a:tr>
              <a:tr h="502920">
                <a:tc>
                  <a:txBody>
                    <a:bodyPr/>
                    <a:lstStyle/>
                    <a:p>
                      <a:pPr marL="800100" marR="0" lvl="1" indent="-342900" algn="l" defTabSz="914400" rtl="0" eaLnBrk="1" fontAlgn="auto" latinLnBrk="0" hangingPunct="1">
                        <a:lnSpc>
                          <a:spcPct val="115000"/>
                        </a:lnSpc>
                        <a:spcBef>
                          <a:spcPts val="0"/>
                        </a:spcBef>
                        <a:spcAft>
                          <a:spcPts val="0"/>
                        </a:spcAft>
                        <a:buClr>
                          <a:schemeClr val="accent1"/>
                        </a:buClr>
                        <a:buSzPct val="80000"/>
                        <a:buFont typeface="Wingdings" panose="05000000000000000000" pitchFamily="2" charset="2"/>
                        <a:buChar char="§"/>
                        <a:tabLst/>
                        <a:defRPr/>
                      </a:pPr>
                      <a:r>
                        <a:rPr lang="en-US" sz="1800" b="1" kern="1200" dirty="0">
                          <a:effectLst/>
                          <a:latin typeface="Arial Narrow" panose="020B0606020202030204" pitchFamily="34" charset="0"/>
                        </a:rPr>
                        <a:t>At 3 months</a:t>
                      </a:r>
                      <a:r>
                        <a:rPr lang="en-US" sz="1800" b="1" kern="1200" baseline="30000" dirty="0">
                          <a:effectLst/>
                          <a:latin typeface="Arial Narrow" panose="020B0606020202030204" pitchFamily="34" charset="0"/>
                        </a:rPr>
                        <a:t>3</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91.2</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8378" marR="28378" marT="0" marB="0" anchor="ct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94.9</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8378" marR="28378"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0.26</a:t>
                      </a:r>
                    </a:p>
                  </a:txBody>
                  <a:tcPr marL="68580" marR="68580" marT="0" marB="0" anchor="ctr"/>
                </a:tc>
                <a:extLst>
                  <a:ext uri="{0D108BD9-81ED-4DB2-BD59-A6C34878D82A}">
                    <a16:rowId xmlns:a16="http://schemas.microsoft.com/office/drawing/2014/main" val="207855580"/>
                  </a:ext>
                </a:extLst>
              </a:tr>
              <a:tr h="502920">
                <a:tc>
                  <a:txBody>
                    <a:bodyPr/>
                    <a:lstStyle/>
                    <a:p>
                      <a:pPr marL="800100" marR="0" lvl="1" indent="-342900" algn="l" defTabSz="914400" rtl="0" eaLnBrk="1" fontAlgn="auto" latinLnBrk="0" hangingPunct="1">
                        <a:lnSpc>
                          <a:spcPct val="115000"/>
                        </a:lnSpc>
                        <a:spcBef>
                          <a:spcPts val="0"/>
                        </a:spcBef>
                        <a:spcAft>
                          <a:spcPts val="0"/>
                        </a:spcAft>
                        <a:buClr>
                          <a:schemeClr val="accent1"/>
                        </a:buClr>
                        <a:buSzPct val="80000"/>
                        <a:buFont typeface="Wingdings" panose="05000000000000000000" pitchFamily="2" charset="2"/>
                        <a:buChar char="§"/>
                        <a:tabLst/>
                        <a:defRPr/>
                      </a:pPr>
                      <a:r>
                        <a:rPr lang="en-US" sz="1800" b="1" kern="1200" dirty="0">
                          <a:effectLst/>
                          <a:latin typeface="Arial Narrow" panose="020B0606020202030204" pitchFamily="34" charset="0"/>
                        </a:rPr>
                        <a:t>At</a:t>
                      </a:r>
                      <a:r>
                        <a:rPr lang="en-US" sz="1800" b="1" kern="1200" baseline="0" dirty="0">
                          <a:effectLst/>
                          <a:latin typeface="Arial Narrow" panose="020B0606020202030204" pitchFamily="34" charset="0"/>
                        </a:rPr>
                        <a:t> </a:t>
                      </a:r>
                      <a:r>
                        <a:rPr lang="en-US" sz="1800" b="1" kern="1200" dirty="0">
                          <a:effectLst/>
                          <a:latin typeface="Arial Narrow" panose="020B0606020202030204" pitchFamily="34" charset="0"/>
                        </a:rPr>
                        <a:t>baseline and 3 months</a:t>
                      </a:r>
                      <a:r>
                        <a:rPr lang="en-US" sz="1800" b="1" kern="1200" baseline="30000" dirty="0">
                          <a:effectLst/>
                          <a:latin typeface="Arial Narrow" panose="020B0606020202030204" pitchFamily="34" charset="0"/>
                        </a:rPr>
                        <a:t>3</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85.1</a:t>
                      </a: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89.7</a:t>
                      </a:r>
                    </a:p>
                  </a:txBody>
                  <a:tcPr marL="68580" marR="68580" marT="0" marB="0" anchor="ctr">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0.29</a:t>
                      </a:r>
                    </a:p>
                  </a:txBody>
                  <a:tcPr marL="68580" marR="68580" marT="0" marB="0" anchor="ctr">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634975"/>
                  </a:ext>
                </a:extLst>
              </a:tr>
            </a:tbl>
          </a:graphicData>
        </a:graphic>
      </p:graphicFrame>
      <p:sp>
        <p:nvSpPr>
          <p:cNvPr id="4" name="Text Placeholder 3"/>
          <p:cNvSpPr>
            <a:spLocks noGrp="1"/>
          </p:cNvSpPr>
          <p:nvPr>
            <p:ph type="body" sz="quarter" idx="13"/>
          </p:nvPr>
        </p:nvSpPr>
        <p:spPr/>
        <p:txBody>
          <a:bodyPr/>
          <a:lstStyle/>
          <a:p>
            <a:r>
              <a:rPr lang="en-US" dirty="0"/>
              <a:t>Medications</a:t>
            </a:r>
          </a:p>
        </p:txBody>
      </p:sp>
      <p:sp>
        <p:nvSpPr>
          <p:cNvPr id="6" name="Text Placeholder 4"/>
          <p:cNvSpPr>
            <a:spLocks noGrp="1"/>
          </p:cNvSpPr>
          <p:nvPr>
            <p:ph type="body" sz="quarter" idx="14"/>
          </p:nvPr>
        </p:nvSpPr>
        <p:spPr>
          <a:xfrm>
            <a:off x="365125" y="5899975"/>
            <a:ext cx="11461750" cy="704850"/>
          </a:xfrm>
        </p:spPr>
        <p:txBody>
          <a:bodyPr/>
          <a:lstStyle/>
          <a:p>
            <a:pPr>
              <a:spcBef>
                <a:spcPts val="0"/>
              </a:spcBef>
            </a:pPr>
            <a:r>
              <a:rPr lang="en-US" b="1" baseline="30000" dirty="0"/>
              <a:t>1 </a:t>
            </a:r>
            <a:r>
              <a:rPr lang="en-US" b="1" dirty="0"/>
              <a:t>Escape criteria: office SBP &gt;180 mmHg or safety reasons, allowing patients to be placed back on antihypertensive medication</a:t>
            </a:r>
          </a:p>
          <a:p>
            <a:pPr>
              <a:spcBef>
                <a:spcPts val="0"/>
              </a:spcBef>
            </a:pPr>
            <a:r>
              <a:rPr lang="en-US" b="1" baseline="30000" dirty="0"/>
              <a:t>2 </a:t>
            </a:r>
            <a:r>
              <a:rPr lang="en-US" b="1" dirty="0"/>
              <a:t>Drug testing of Urine and Serum by tandem HPLC and Mass Spectroscopy</a:t>
            </a:r>
          </a:p>
          <a:p>
            <a:pPr>
              <a:spcBef>
                <a:spcPts val="0"/>
              </a:spcBef>
            </a:pPr>
            <a:r>
              <a:rPr lang="en-US" b="1" baseline="30000" dirty="0"/>
              <a:t>3 </a:t>
            </a:r>
            <a:r>
              <a:rPr lang="en-US" b="1" dirty="0"/>
              <a:t>Excluding safety escape patients</a:t>
            </a:r>
            <a:endParaRPr lang="en-US" b="1" baseline="30000" dirty="0"/>
          </a:p>
        </p:txBody>
      </p:sp>
      <p:graphicFrame>
        <p:nvGraphicFramePr>
          <p:cNvPr id="7" name="Content Placeholder 8">
            <a:extLst>
              <a:ext uri="{FF2B5EF4-FFF2-40B4-BE49-F238E27FC236}">
                <a16:creationId xmlns:a16="http://schemas.microsoft.com/office/drawing/2014/main" id="{7CFFF4A4-BBAD-4D9D-B761-6870B74F1BA6}"/>
              </a:ext>
            </a:extLst>
          </p:cNvPr>
          <p:cNvGraphicFramePr>
            <a:graphicFrameLocks/>
          </p:cNvGraphicFramePr>
          <p:nvPr>
            <p:extLst>
              <p:ext uri="{D42A27DB-BD31-4B8C-83A1-F6EECF244321}">
                <p14:modId xmlns:p14="http://schemas.microsoft.com/office/powerpoint/2010/main" val="170112958"/>
              </p:ext>
            </p:extLst>
          </p:nvPr>
        </p:nvGraphicFramePr>
        <p:xfrm>
          <a:off x="364488" y="1362668"/>
          <a:ext cx="10424160" cy="1615440"/>
        </p:xfrm>
        <a:graphic>
          <a:graphicData uri="http://schemas.openxmlformats.org/drawingml/2006/table">
            <a:tbl>
              <a:tblPr firstRow="1" bandRow="1">
                <a:tableStyleId>{6E25E649-3F16-4E02-A733-19D2CDBF48F0}</a:tableStyleId>
              </a:tblPr>
              <a:tblGrid>
                <a:gridCol w="4754880">
                  <a:extLst>
                    <a:ext uri="{9D8B030D-6E8A-4147-A177-3AD203B41FA5}">
                      <a16:colId xmlns:a16="http://schemas.microsoft.com/office/drawing/2014/main" val="1035110852"/>
                    </a:ext>
                  </a:extLst>
                </a:gridCol>
                <a:gridCol w="2194560">
                  <a:extLst>
                    <a:ext uri="{9D8B030D-6E8A-4147-A177-3AD203B41FA5}">
                      <a16:colId xmlns:a16="http://schemas.microsoft.com/office/drawing/2014/main" val="192837990"/>
                    </a:ext>
                  </a:extLst>
                </a:gridCol>
                <a:gridCol w="2194560">
                  <a:extLst>
                    <a:ext uri="{9D8B030D-6E8A-4147-A177-3AD203B41FA5}">
                      <a16:colId xmlns:a16="http://schemas.microsoft.com/office/drawing/2014/main" val="2512803714"/>
                    </a:ext>
                  </a:extLst>
                </a:gridCol>
                <a:gridCol w="1280160">
                  <a:extLst>
                    <a:ext uri="{9D8B030D-6E8A-4147-A177-3AD203B41FA5}">
                      <a16:colId xmlns:a16="http://schemas.microsoft.com/office/drawing/2014/main" val="1133822225"/>
                    </a:ext>
                  </a:extLst>
                </a:gridCol>
              </a:tblGrid>
              <a:tr h="370840">
                <a:tc>
                  <a:txBody>
                    <a:bodyPr/>
                    <a:lstStyle/>
                    <a:p>
                      <a:r>
                        <a:rPr lang="en-GB" sz="2400" b="1" kern="1200" dirty="0">
                          <a:effectLst/>
                          <a:latin typeface="Arial Narrow" panose="020B0606020202030204" pitchFamily="34" charset="0"/>
                        </a:rPr>
                        <a:t>Safety Escape </a:t>
                      </a:r>
                    </a:p>
                    <a:p>
                      <a:r>
                        <a:rPr lang="en-GB" sz="1600" b="1" kern="1200" dirty="0">
                          <a:effectLst/>
                          <a:latin typeface="Arial Narrow" panose="020B0606020202030204" pitchFamily="34" charset="0"/>
                        </a:rPr>
                        <a:t>n (%)</a:t>
                      </a:r>
                      <a:endParaRPr lang="en-US" sz="1600" b="1" i="0" dirty="0">
                        <a:latin typeface="Arial Narrow" panose="020B0606020202030204" pitchFamily="34" charset="0"/>
                      </a:endParaRPr>
                    </a:p>
                  </a:txBody>
                  <a:tcPr marL="185344" marR="185344" anchor="ctr">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RDN</a:t>
                      </a:r>
                    </a:p>
                    <a:p>
                      <a:pPr algn="ctr"/>
                      <a:r>
                        <a:rPr lang="en-US" sz="2000" b="1" dirty="0">
                          <a:latin typeface="Arial Narrow" panose="020B0606020202030204" pitchFamily="34" charset="0"/>
                        </a:rPr>
                        <a:t>(N = 166)</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dirty="0">
                          <a:latin typeface="Arial Narrow" panose="020B0606020202030204" pitchFamily="34" charset="0"/>
                        </a:rPr>
                        <a:t>Sham Control</a:t>
                      </a:r>
                    </a:p>
                    <a:p>
                      <a:pPr algn="ctr"/>
                      <a:r>
                        <a:rPr lang="en-US" sz="2000" b="1" dirty="0">
                          <a:latin typeface="Arial Narrow" panose="020B0606020202030204" pitchFamily="34" charset="0"/>
                        </a:rPr>
                        <a:t>(N = 165)</a:t>
                      </a:r>
                      <a:endParaRPr lang="en-US" sz="2000" b="1" i="0" dirty="0">
                        <a:latin typeface="Arial Narrow" panose="020B0606020202030204" pitchFamily="34" charset="0"/>
                      </a:endParaRP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2000" b="1" i="1" dirty="0">
                          <a:latin typeface="Arial Narrow" panose="020B0606020202030204" pitchFamily="34" charset="0"/>
                        </a:rPr>
                        <a:t>P</a:t>
                      </a:r>
                    </a:p>
                  </a:txBody>
                  <a:tcPr marL="185344" marR="185344">
                    <a:lnT w="9525"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198351"/>
                  </a:ext>
                </a:extLst>
              </a:tr>
              <a:tr h="914400">
                <a:tc>
                  <a:txBody>
                    <a:bodyPr/>
                    <a:lstStyle/>
                    <a:p>
                      <a:pPr marL="0" marR="0" algn="l" defTabSz="914400" rtl="0" eaLnBrk="1" latinLnBrk="0" hangingPunct="1">
                        <a:lnSpc>
                          <a:spcPct val="115000"/>
                        </a:lnSpc>
                        <a:spcBef>
                          <a:spcPts val="0"/>
                        </a:spcBef>
                        <a:spcAft>
                          <a:spcPts val="0"/>
                        </a:spcAft>
                      </a:pPr>
                      <a:r>
                        <a:rPr lang="en-US" sz="1800" b="1" kern="1200" dirty="0">
                          <a:effectLst/>
                          <a:latin typeface="Arial Narrow" panose="020B0606020202030204" pitchFamily="34" charset="0"/>
                        </a:rPr>
                        <a:t>Patients meeting safety escape criteria</a:t>
                      </a:r>
                      <a:r>
                        <a:rPr lang="en-US" sz="1800" b="1" kern="1200" baseline="30000" dirty="0">
                          <a:effectLst/>
                          <a:latin typeface="Arial Narrow" panose="020B0606020202030204" pitchFamily="34" charset="0"/>
                        </a:rPr>
                        <a:t>1</a:t>
                      </a:r>
                      <a:r>
                        <a:rPr lang="en-US" sz="1800" b="1" kern="1200" dirty="0">
                          <a:effectLst/>
                          <a:latin typeface="Arial Narrow" panose="020B0606020202030204" pitchFamily="34" charset="0"/>
                        </a:rPr>
                        <a:t>  </a:t>
                      </a:r>
                    </a:p>
                    <a:p>
                      <a:pPr marL="0" marR="0" algn="l" defTabSz="914400" rtl="0" eaLnBrk="1" latinLnBrk="0" hangingPunct="1">
                        <a:lnSpc>
                          <a:spcPct val="115000"/>
                        </a:lnSpc>
                        <a:spcBef>
                          <a:spcPts val="0"/>
                        </a:spcBef>
                        <a:spcAft>
                          <a:spcPts val="0"/>
                        </a:spcAft>
                      </a:pPr>
                      <a:r>
                        <a:rPr lang="en-US" sz="1800" b="0" kern="1200" dirty="0">
                          <a:effectLst/>
                          <a:latin typeface="Arial Narrow" panose="020B0606020202030204" pitchFamily="34" charset="0"/>
                        </a:rPr>
                        <a:t>   (&lt;3 months after randomization)</a:t>
                      </a:r>
                      <a:endParaRPr lang="en-US" sz="1800" b="0"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lnT w="28575" cap="flat" cmpd="sng" algn="ctr">
                      <a:solidFill>
                        <a:schemeClr val="bg1"/>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16 (9.6%)</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28 (17.0%)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u="none" strike="noStrike" kern="1200" cap="none" spc="0" normalizeH="0" baseline="0" noProof="0" dirty="0">
                          <a:ln>
                            <a:noFill/>
                          </a:ln>
                          <a:effectLst/>
                          <a:uLnTx/>
                          <a:uFillTx/>
                          <a:latin typeface="Arial Narrow" panose="020B0606020202030204" pitchFamily="34" charset="0"/>
                        </a:rPr>
                        <a:t>0.049</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634975"/>
                  </a:ext>
                </a:extLst>
              </a:tr>
            </a:tbl>
          </a:graphicData>
        </a:graphic>
      </p:graphicFrame>
    </p:spTree>
    <p:extLst>
      <p:ext uri="{BB962C8B-B14F-4D97-AF65-F5344CB8AC3E}">
        <p14:creationId xmlns:p14="http://schemas.microsoft.com/office/powerpoint/2010/main" val="28796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EC1B7F-2C60-40ED-A71B-8AE8A4A8949F}"/>
              </a:ext>
            </a:extLst>
          </p:cNvPr>
          <p:cNvGrpSpPr/>
          <p:nvPr/>
        </p:nvGrpSpPr>
        <p:grpSpPr>
          <a:xfrm>
            <a:off x="5102676" y="1882140"/>
            <a:ext cx="694944" cy="638800"/>
            <a:chOff x="5102676" y="1882140"/>
            <a:chExt cx="694944" cy="638800"/>
          </a:xfrm>
        </p:grpSpPr>
        <p:sp>
          <p:nvSpPr>
            <p:cNvPr id="144" name="Rectangle 143">
              <a:extLst>
                <a:ext uri="{FF2B5EF4-FFF2-40B4-BE49-F238E27FC236}">
                  <a16:creationId xmlns:a16="http://schemas.microsoft.com/office/drawing/2014/main" id="{0D862942-5DD5-4BBD-A369-576CB32F3760}"/>
                </a:ext>
              </a:extLst>
            </p:cNvPr>
            <p:cNvSpPr/>
            <p:nvPr/>
          </p:nvSpPr>
          <p:spPr>
            <a:xfrm>
              <a:off x="5102676" y="1882140"/>
              <a:ext cx="694944" cy="233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id="{8738DFAD-42C6-4BC2-98DA-E5029CC9AE3D}"/>
                </a:ext>
              </a:extLst>
            </p:cNvPr>
            <p:cNvSpPr/>
            <p:nvPr/>
          </p:nvSpPr>
          <p:spPr>
            <a:xfrm>
              <a:off x="5176675" y="2120830"/>
              <a:ext cx="546946" cy="400110"/>
            </a:xfrm>
            <a:prstGeom prst="rect">
              <a:avLst/>
            </a:prstGeom>
          </p:spPr>
          <p:txBody>
            <a:bodyPr wrap="none">
              <a:spAutoFit/>
            </a:bodyPr>
            <a:lstStyle/>
            <a:p>
              <a:pPr lvl="0" algn="ctr">
                <a:defRPr/>
              </a:pPr>
              <a:r>
                <a:rPr lang="en-US" sz="2000" b="1" dirty="0">
                  <a:latin typeface="Arial Narrow" panose="020B0606020202030204" pitchFamily="34" charset="0"/>
                </a:rPr>
                <a:t>-0.8</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9" name="Group 8">
            <a:extLst>
              <a:ext uri="{FF2B5EF4-FFF2-40B4-BE49-F238E27FC236}">
                <a16:creationId xmlns:a16="http://schemas.microsoft.com/office/drawing/2014/main" id="{9E3F8C83-7E2A-4694-BFC0-B3445B50263A}"/>
              </a:ext>
            </a:extLst>
          </p:cNvPr>
          <p:cNvGrpSpPr/>
          <p:nvPr/>
        </p:nvGrpSpPr>
        <p:grpSpPr>
          <a:xfrm>
            <a:off x="6879336" y="1882140"/>
            <a:ext cx="694944" cy="3223368"/>
            <a:chOff x="6879336" y="1882140"/>
            <a:chExt cx="694944" cy="3223368"/>
          </a:xfrm>
        </p:grpSpPr>
        <p:sp>
          <p:nvSpPr>
            <p:cNvPr id="146" name="Rectangle 145">
              <a:extLst>
                <a:ext uri="{FF2B5EF4-FFF2-40B4-BE49-F238E27FC236}">
                  <a16:creationId xmlns:a16="http://schemas.microsoft.com/office/drawing/2014/main" id="{688DD39B-82A4-4455-A3F8-19519B327ED6}"/>
                </a:ext>
              </a:extLst>
            </p:cNvPr>
            <p:cNvSpPr/>
            <p:nvPr/>
          </p:nvSpPr>
          <p:spPr>
            <a:xfrm>
              <a:off x="6879336" y="1882140"/>
              <a:ext cx="694944" cy="2816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223D1600-3DFA-4943-90E5-30DCBC2ACF18}"/>
                </a:ext>
              </a:extLst>
            </p:cNvPr>
            <p:cNvSpPr/>
            <p:nvPr/>
          </p:nvSpPr>
          <p:spPr>
            <a:xfrm>
              <a:off x="6953335" y="4705398"/>
              <a:ext cx="546946" cy="400110"/>
            </a:xfrm>
            <a:prstGeom prst="rect">
              <a:avLst/>
            </a:prstGeom>
          </p:spPr>
          <p:txBody>
            <a:bodyPr wrap="square">
              <a:spAutoFit/>
            </a:bodyPr>
            <a:lstStyle/>
            <a:p>
              <a:pPr lvl="0" algn="ctr">
                <a:defRPr/>
              </a:pPr>
              <a:r>
                <a:rPr lang="en-US" sz="2000" b="1" dirty="0">
                  <a:latin typeface="Arial Narrow" panose="020B0606020202030204" pitchFamily="34" charset="0"/>
                </a:rPr>
                <a:t>-9.2</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8" name="Group 7">
            <a:extLst>
              <a:ext uri="{FF2B5EF4-FFF2-40B4-BE49-F238E27FC236}">
                <a16:creationId xmlns:a16="http://schemas.microsoft.com/office/drawing/2014/main" id="{E8372011-5F9C-478D-8A33-AC6CF280C202}"/>
              </a:ext>
            </a:extLst>
          </p:cNvPr>
          <p:cNvGrpSpPr/>
          <p:nvPr/>
        </p:nvGrpSpPr>
        <p:grpSpPr>
          <a:xfrm>
            <a:off x="10006584" y="1882140"/>
            <a:ext cx="694944" cy="716616"/>
            <a:chOff x="10006584" y="1882140"/>
            <a:chExt cx="694944" cy="716616"/>
          </a:xfrm>
        </p:grpSpPr>
        <p:sp>
          <p:nvSpPr>
            <p:cNvPr id="156" name="Rectangle 155">
              <a:extLst>
                <a:ext uri="{FF2B5EF4-FFF2-40B4-BE49-F238E27FC236}">
                  <a16:creationId xmlns:a16="http://schemas.microsoft.com/office/drawing/2014/main" id="{060ABE52-73F3-4E79-9D87-73CDFFEE1EF4}"/>
                </a:ext>
              </a:extLst>
            </p:cNvPr>
            <p:cNvSpPr/>
            <p:nvPr/>
          </p:nvSpPr>
          <p:spPr>
            <a:xfrm>
              <a:off x="10006584" y="1882140"/>
              <a:ext cx="694944" cy="306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id="{4B92DE23-7D85-4219-A37F-E230047FE776}"/>
                </a:ext>
              </a:extLst>
            </p:cNvPr>
            <p:cNvSpPr/>
            <p:nvPr/>
          </p:nvSpPr>
          <p:spPr>
            <a:xfrm>
              <a:off x="10080583" y="2198646"/>
              <a:ext cx="546946" cy="400110"/>
            </a:xfrm>
            <a:prstGeom prst="rect">
              <a:avLst/>
            </a:prstGeom>
          </p:spPr>
          <p:txBody>
            <a:bodyPr wrap="none">
              <a:spAutoFit/>
            </a:bodyPr>
            <a:lstStyle/>
            <a:p>
              <a:pPr lvl="0" algn="ctr">
                <a:defRPr/>
              </a:pPr>
              <a:r>
                <a:rPr lang="en-US" sz="2000" b="1" dirty="0">
                  <a:latin typeface="Arial Narrow" panose="020B0606020202030204" pitchFamily="34" charset="0"/>
                </a:rPr>
                <a:t>-1.0</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7" name="Group 6">
            <a:extLst>
              <a:ext uri="{FF2B5EF4-FFF2-40B4-BE49-F238E27FC236}">
                <a16:creationId xmlns:a16="http://schemas.microsoft.com/office/drawing/2014/main" id="{99B5A020-3708-48E6-835D-6E7AE05F4F70}"/>
              </a:ext>
            </a:extLst>
          </p:cNvPr>
          <p:cNvGrpSpPr/>
          <p:nvPr/>
        </p:nvGrpSpPr>
        <p:grpSpPr>
          <a:xfrm>
            <a:off x="9313164" y="1882140"/>
            <a:ext cx="694944" cy="1970816"/>
            <a:chOff x="9313164" y="1882140"/>
            <a:chExt cx="694944" cy="1970816"/>
          </a:xfrm>
        </p:grpSpPr>
        <p:sp>
          <p:nvSpPr>
            <p:cNvPr id="155" name="Rectangle 154">
              <a:extLst>
                <a:ext uri="{FF2B5EF4-FFF2-40B4-BE49-F238E27FC236}">
                  <a16:creationId xmlns:a16="http://schemas.microsoft.com/office/drawing/2014/main" id="{007854ED-1307-4E50-B210-69769F35EC65}"/>
                </a:ext>
              </a:extLst>
            </p:cNvPr>
            <p:cNvSpPr/>
            <p:nvPr/>
          </p:nvSpPr>
          <p:spPr>
            <a:xfrm>
              <a:off x="9313164" y="1882140"/>
              <a:ext cx="694944" cy="1559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EC687FF5-C075-4CAA-8104-252415094A79}"/>
                </a:ext>
              </a:extLst>
            </p:cNvPr>
            <p:cNvSpPr/>
            <p:nvPr/>
          </p:nvSpPr>
          <p:spPr>
            <a:xfrm>
              <a:off x="9387163" y="3452846"/>
              <a:ext cx="546946" cy="400110"/>
            </a:xfrm>
            <a:prstGeom prst="rect">
              <a:avLst/>
            </a:prstGeom>
          </p:spPr>
          <p:txBody>
            <a:bodyPr wrap="none">
              <a:spAutoFit/>
            </a:bodyPr>
            <a:lstStyle/>
            <a:p>
              <a:pPr lvl="0" algn="ctr">
                <a:defRPr/>
              </a:pPr>
              <a:r>
                <a:rPr lang="en-US" sz="2000" b="1" dirty="0">
                  <a:latin typeface="Arial Narrow" panose="020B0606020202030204" pitchFamily="34" charset="0"/>
                </a:rPr>
                <a:t>-5.1</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6" name="Group 5">
            <a:extLst>
              <a:ext uri="{FF2B5EF4-FFF2-40B4-BE49-F238E27FC236}">
                <a16:creationId xmlns:a16="http://schemas.microsoft.com/office/drawing/2014/main" id="{954E4D23-A8DE-4AE4-BA9A-1523A509449D}"/>
              </a:ext>
            </a:extLst>
          </p:cNvPr>
          <p:cNvGrpSpPr/>
          <p:nvPr/>
        </p:nvGrpSpPr>
        <p:grpSpPr>
          <a:xfrm>
            <a:off x="7572756" y="1882140"/>
            <a:ext cx="694944" cy="1168208"/>
            <a:chOff x="7572756" y="1882140"/>
            <a:chExt cx="694944" cy="1168208"/>
          </a:xfrm>
        </p:grpSpPr>
        <p:sp>
          <p:nvSpPr>
            <p:cNvPr id="148" name="Rectangle 147">
              <a:extLst>
                <a:ext uri="{FF2B5EF4-FFF2-40B4-BE49-F238E27FC236}">
                  <a16:creationId xmlns:a16="http://schemas.microsoft.com/office/drawing/2014/main" id="{13F1FDE7-C8BA-48A3-8935-F5C8D23EAAEF}"/>
                </a:ext>
              </a:extLst>
            </p:cNvPr>
            <p:cNvSpPr/>
            <p:nvPr/>
          </p:nvSpPr>
          <p:spPr>
            <a:xfrm>
              <a:off x="7572756" y="1882140"/>
              <a:ext cx="694944" cy="763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extLst>
                <a:ext uri="{FF2B5EF4-FFF2-40B4-BE49-F238E27FC236}">
                  <a16:creationId xmlns:a16="http://schemas.microsoft.com/office/drawing/2014/main" id="{95B6C5BC-CAC6-4C1A-95C8-08803B0A231C}"/>
                </a:ext>
              </a:extLst>
            </p:cNvPr>
            <p:cNvSpPr/>
            <p:nvPr/>
          </p:nvSpPr>
          <p:spPr>
            <a:xfrm>
              <a:off x="7646755" y="2650238"/>
              <a:ext cx="546946" cy="400110"/>
            </a:xfrm>
            <a:prstGeom prst="rect">
              <a:avLst/>
            </a:prstGeom>
          </p:spPr>
          <p:txBody>
            <a:bodyPr wrap="none">
              <a:spAutoFit/>
            </a:bodyPr>
            <a:lstStyle/>
            <a:p>
              <a:pPr lvl="0" algn="ctr">
                <a:defRPr/>
              </a:pPr>
              <a:r>
                <a:rPr lang="en-US" sz="2000" b="1" dirty="0">
                  <a:latin typeface="Arial Narrow" panose="020B0606020202030204" pitchFamily="34" charset="0"/>
                </a:rPr>
                <a:t>-2.5</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2" name="Group 1">
            <a:extLst>
              <a:ext uri="{FF2B5EF4-FFF2-40B4-BE49-F238E27FC236}">
                <a16:creationId xmlns:a16="http://schemas.microsoft.com/office/drawing/2014/main" id="{39DAE895-A756-4071-ADD8-44B21CFDBAB6}"/>
              </a:ext>
            </a:extLst>
          </p:cNvPr>
          <p:cNvGrpSpPr/>
          <p:nvPr/>
        </p:nvGrpSpPr>
        <p:grpSpPr>
          <a:xfrm>
            <a:off x="1966739" y="1882140"/>
            <a:ext cx="694944" cy="1840238"/>
            <a:chOff x="1966739" y="1882140"/>
            <a:chExt cx="694944" cy="1840238"/>
          </a:xfrm>
        </p:grpSpPr>
        <p:sp>
          <p:nvSpPr>
            <p:cNvPr id="138" name="Rectangle 137">
              <a:extLst>
                <a:ext uri="{FF2B5EF4-FFF2-40B4-BE49-F238E27FC236}">
                  <a16:creationId xmlns:a16="http://schemas.microsoft.com/office/drawing/2014/main" id="{96A3C69A-2337-465F-AE91-4BA47B6E4B2C}"/>
                </a:ext>
              </a:extLst>
            </p:cNvPr>
            <p:cNvSpPr/>
            <p:nvPr/>
          </p:nvSpPr>
          <p:spPr>
            <a:xfrm>
              <a:off x="1966739" y="1882140"/>
              <a:ext cx="694944" cy="143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7EF839DF-3283-4ABB-A90B-47CC15A553E2}"/>
                </a:ext>
              </a:extLst>
            </p:cNvPr>
            <p:cNvSpPr/>
            <p:nvPr/>
          </p:nvSpPr>
          <p:spPr>
            <a:xfrm>
              <a:off x="2040738" y="3322268"/>
              <a:ext cx="546946" cy="400110"/>
            </a:xfrm>
            <a:prstGeom prst="rect">
              <a:avLst/>
            </a:prstGeom>
          </p:spPr>
          <p:txBody>
            <a:bodyPr wrap="none">
              <a:spAutoFit/>
            </a:bodyPr>
            <a:lstStyle/>
            <a:p>
              <a:pPr lvl="0" algn="ctr">
                <a:defRPr/>
              </a:pPr>
              <a:r>
                <a:rPr lang="en-US" sz="2000" b="1" dirty="0">
                  <a:latin typeface="Arial Narrow" panose="020B0606020202030204" pitchFamily="34" charset="0"/>
                </a:rPr>
                <a:t>-4.7</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4" name="Group 3">
            <a:extLst>
              <a:ext uri="{FF2B5EF4-FFF2-40B4-BE49-F238E27FC236}">
                <a16:creationId xmlns:a16="http://schemas.microsoft.com/office/drawing/2014/main" id="{FC07D345-7AF5-41E5-A1AD-9D4D0C87D1D7}"/>
              </a:ext>
            </a:extLst>
          </p:cNvPr>
          <p:cNvGrpSpPr/>
          <p:nvPr/>
        </p:nvGrpSpPr>
        <p:grpSpPr>
          <a:xfrm>
            <a:off x="4408932" y="1882140"/>
            <a:ext cx="694944" cy="1539417"/>
            <a:chOff x="4408932" y="1882140"/>
            <a:chExt cx="694944" cy="1539417"/>
          </a:xfrm>
        </p:grpSpPr>
        <p:sp>
          <p:nvSpPr>
            <p:cNvPr id="142" name="Rectangle 141">
              <a:extLst>
                <a:ext uri="{FF2B5EF4-FFF2-40B4-BE49-F238E27FC236}">
                  <a16:creationId xmlns:a16="http://schemas.microsoft.com/office/drawing/2014/main" id="{690E50D0-63C2-494A-91FF-A69075CC2C8F}"/>
                </a:ext>
              </a:extLst>
            </p:cNvPr>
            <p:cNvSpPr/>
            <p:nvPr/>
          </p:nvSpPr>
          <p:spPr>
            <a:xfrm>
              <a:off x="4408932" y="1882140"/>
              <a:ext cx="694944" cy="1133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4E44FEA8-1092-4490-93DA-C66BDFC33D57}"/>
                </a:ext>
              </a:extLst>
            </p:cNvPr>
            <p:cNvSpPr/>
            <p:nvPr/>
          </p:nvSpPr>
          <p:spPr>
            <a:xfrm>
              <a:off x="4482931" y="3021447"/>
              <a:ext cx="546946" cy="400110"/>
            </a:xfrm>
            <a:prstGeom prst="rect">
              <a:avLst/>
            </a:prstGeom>
          </p:spPr>
          <p:txBody>
            <a:bodyPr wrap="none">
              <a:spAutoFit/>
            </a:bodyPr>
            <a:lstStyle/>
            <a:p>
              <a:pPr lvl="0" algn="ctr">
                <a:defRPr/>
              </a:pPr>
              <a:r>
                <a:rPr lang="en-US" sz="2000" b="1" dirty="0">
                  <a:latin typeface="Arial Narrow" panose="020B0606020202030204" pitchFamily="34" charset="0"/>
                </a:rPr>
                <a:t>-3.7</a:t>
              </a:r>
              <a:endParaRPr kumimoji="0" lang="en-US" sz="1200" b="0" i="0" u="none" strike="noStrike" kern="1200" cap="none" spc="0" normalizeH="0" baseline="0" noProof="0" dirty="0">
                <a:ln>
                  <a:noFill/>
                </a:ln>
                <a:effectLst/>
                <a:uLnTx/>
                <a:uFillTx/>
                <a:latin typeface="Arial" panose="020B0604020202020204"/>
              </a:endParaRPr>
            </a:p>
          </p:txBody>
        </p:sp>
      </p:grpSp>
      <p:grpSp>
        <p:nvGrpSpPr>
          <p:cNvPr id="3" name="Group 2">
            <a:extLst>
              <a:ext uri="{FF2B5EF4-FFF2-40B4-BE49-F238E27FC236}">
                <a16:creationId xmlns:a16="http://schemas.microsoft.com/office/drawing/2014/main" id="{2F77BA0E-2BF9-4A49-ACFE-0BCAE8609425}"/>
              </a:ext>
            </a:extLst>
          </p:cNvPr>
          <p:cNvGrpSpPr/>
          <p:nvPr/>
        </p:nvGrpSpPr>
        <p:grpSpPr>
          <a:xfrm>
            <a:off x="2660019" y="1882140"/>
            <a:ext cx="694944" cy="585954"/>
            <a:chOff x="2657856" y="1882140"/>
            <a:chExt cx="694944" cy="585954"/>
          </a:xfrm>
        </p:grpSpPr>
        <p:sp>
          <p:nvSpPr>
            <p:cNvPr id="140" name="Rectangle 139">
              <a:extLst>
                <a:ext uri="{FF2B5EF4-FFF2-40B4-BE49-F238E27FC236}">
                  <a16:creationId xmlns:a16="http://schemas.microsoft.com/office/drawing/2014/main" id="{24AF2394-A075-4EE4-897F-28273FD61F63}"/>
                </a:ext>
              </a:extLst>
            </p:cNvPr>
            <p:cNvSpPr/>
            <p:nvPr/>
          </p:nvSpPr>
          <p:spPr>
            <a:xfrm>
              <a:off x="2657856" y="1882140"/>
              <a:ext cx="694944" cy="1783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27421D2-72C2-4C10-925E-D5439B8742D4}"/>
                </a:ext>
              </a:extLst>
            </p:cNvPr>
            <p:cNvSpPr/>
            <p:nvPr/>
          </p:nvSpPr>
          <p:spPr>
            <a:xfrm>
              <a:off x="2731855" y="2067984"/>
              <a:ext cx="546946" cy="400110"/>
            </a:xfrm>
            <a:prstGeom prst="rect">
              <a:avLst/>
            </a:prstGeom>
          </p:spPr>
          <p:txBody>
            <a:bodyPr wrap="none">
              <a:spAutoFit/>
            </a:bodyPr>
            <a:lstStyle/>
            <a:p>
              <a:pPr lvl="0" algn="ctr">
                <a:defRPr/>
              </a:pPr>
              <a:r>
                <a:rPr lang="en-US" sz="2000" b="1" dirty="0">
                  <a:latin typeface="Arial Narrow" panose="020B0606020202030204" pitchFamily="34" charset="0"/>
                </a:rPr>
                <a:t>-0.6</a:t>
              </a:r>
              <a:endParaRPr kumimoji="0" lang="en-US" sz="1200" b="0" i="0" u="none" strike="noStrike" kern="1200" cap="none" spc="0" normalizeH="0" baseline="0" noProof="0" dirty="0">
                <a:ln>
                  <a:noFill/>
                </a:ln>
                <a:effectLst/>
                <a:uLnTx/>
                <a:uFillTx/>
                <a:latin typeface="Arial" panose="020B0604020202020204"/>
              </a:endParaRPr>
            </a:p>
          </p:txBody>
        </p:sp>
      </p:grpSp>
      <p:sp>
        <p:nvSpPr>
          <p:cNvPr id="13" name="Title 12"/>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rgbClr val="372D83"/>
              </a:solidFill>
            </a:endParaRPr>
          </a:p>
        </p:txBody>
      </p:sp>
      <p:sp>
        <p:nvSpPr>
          <p:cNvPr id="15" name="Text Placeholder 14"/>
          <p:cNvSpPr>
            <a:spLocks noGrp="1"/>
          </p:cNvSpPr>
          <p:nvPr>
            <p:ph type="body" sz="quarter" idx="13"/>
          </p:nvPr>
        </p:nvSpPr>
        <p:spPr/>
        <p:txBody>
          <a:bodyPr/>
          <a:lstStyle/>
          <a:p>
            <a:r>
              <a:rPr lang="en-US" dirty="0"/>
              <a:t>Blood Pressure Changes at 3 Months</a:t>
            </a:r>
          </a:p>
        </p:txBody>
      </p:sp>
      <p:sp>
        <p:nvSpPr>
          <p:cNvPr id="37" name="Text Placeholder 4">
            <a:extLst>
              <a:ext uri="{FF2B5EF4-FFF2-40B4-BE49-F238E27FC236}">
                <a16:creationId xmlns:a16="http://schemas.microsoft.com/office/drawing/2014/main" id="{BBE7CD2C-09FA-4AD8-8FD1-37905BAA96CA}"/>
              </a:ext>
            </a:extLst>
          </p:cNvPr>
          <p:cNvSpPr>
            <a:spLocks noGrp="1"/>
          </p:cNvSpPr>
          <p:nvPr>
            <p:ph type="body" sz="quarter" idx="14"/>
          </p:nvPr>
        </p:nvSpPr>
        <p:spPr>
          <a:xfrm>
            <a:off x="365124" y="6271903"/>
            <a:ext cx="2651760" cy="332922"/>
          </a:xfrm>
        </p:spPr>
        <p:txBody>
          <a:bodyPr/>
          <a:lstStyle/>
          <a:p>
            <a:r>
              <a:rPr lang="en-US" b="1" dirty="0"/>
              <a:t>Frequentist ANCOVA adjusted analysis</a:t>
            </a:r>
          </a:p>
        </p:txBody>
      </p:sp>
      <p:sp>
        <p:nvSpPr>
          <p:cNvPr id="107" name="Rectangle 106">
            <a:extLst>
              <a:ext uri="{FF2B5EF4-FFF2-40B4-BE49-F238E27FC236}">
                <a16:creationId xmlns:a16="http://schemas.microsoft.com/office/drawing/2014/main" id="{EE8940E7-7A5C-624B-AD41-E3BD108D5C26}"/>
              </a:ext>
            </a:extLst>
          </p:cNvPr>
          <p:cNvSpPr/>
          <p:nvPr/>
        </p:nvSpPr>
        <p:spPr>
          <a:xfrm>
            <a:off x="1814634" y="1156153"/>
            <a:ext cx="166879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E46"/>
                </a:solidFill>
                <a:effectLst/>
                <a:uLnTx/>
                <a:uFillTx/>
                <a:latin typeface="Arial Narrow"/>
                <a:ea typeface="+mn-ea"/>
                <a:cs typeface="+mn-cs"/>
              </a:rPr>
              <a:t>24-hr SBP </a:t>
            </a:r>
          </a:p>
        </p:txBody>
      </p:sp>
      <p:sp>
        <p:nvSpPr>
          <p:cNvPr id="108" name="Rectangle 107">
            <a:extLst>
              <a:ext uri="{FF2B5EF4-FFF2-40B4-BE49-F238E27FC236}">
                <a16:creationId xmlns:a16="http://schemas.microsoft.com/office/drawing/2014/main" id="{3639E8A2-1147-534B-B28F-7C75B57F0D1F}"/>
              </a:ext>
            </a:extLst>
          </p:cNvPr>
          <p:cNvSpPr/>
          <p:nvPr/>
        </p:nvSpPr>
        <p:spPr>
          <a:xfrm>
            <a:off x="4251825" y="1156153"/>
            <a:ext cx="168482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E46"/>
                </a:solidFill>
                <a:effectLst/>
                <a:uLnTx/>
                <a:uFillTx/>
                <a:latin typeface="Arial Narrow"/>
                <a:ea typeface="+mn-ea"/>
                <a:cs typeface="+mn-cs"/>
              </a:rPr>
              <a:t>24-hr DBP </a:t>
            </a:r>
          </a:p>
        </p:txBody>
      </p:sp>
      <p:sp>
        <p:nvSpPr>
          <p:cNvPr id="109" name="Rectangle 108">
            <a:extLst>
              <a:ext uri="{FF2B5EF4-FFF2-40B4-BE49-F238E27FC236}">
                <a16:creationId xmlns:a16="http://schemas.microsoft.com/office/drawing/2014/main" id="{3C8325E4-2763-6848-A4D3-667793C84D90}"/>
              </a:ext>
            </a:extLst>
          </p:cNvPr>
          <p:cNvSpPr/>
          <p:nvPr/>
        </p:nvSpPr>
        <p:spPr>
          <a:xfrm>
            <a:off x="6697350" y="1156153"/>
            <a:ext cx="170752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E46"/>
                </a:solidFill>
                <a:effectLst/>
                <a:uLnTx/>
                <a:uFillTx/>
                <a:latin typeface="Arial Narrow"/>
                <a:ea typeface="+mn-ea"/>
                <a:cs typeface="+mn-cs"/>
              </a:rPr>
              <a:t>Office SBP</a:t>
            </a:r>
          </a:p>
        </p:txBody>
      </p:sp>
      <p:sp>
        <p:nvSpPr>
          <p:cNvPr id="110" name="Rectangle 109">
            <a:extLst>
              <a:ext uri="{FF2B5EF4-FFF2-40B4-BE49-F238E27FC236}">
                <a16:creationId xmlns:a16="http://schemas.microsoft.com/office/drawing/2014/main" id="{217CEC49-BFA5-754F-9DBD-52BB58921487}"/>
              </a:ext>
            </a:extLst>
          </p:cNvPr>
          <p:cNvSpPr/>
          <p:nvPr/>
        </p:nvSpPr>
        <p:spPr>
          <a:xfrm>
            <a:off x="9101733" y="1156153"/>
            <a:ext cx="180023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E46"/>
                </a:solidFill>
                <a:effectLst/>
                <a:uLnTx/>
                <a:uFillTx/>
                <a:latin typeface="Arial Narrow"/>
                <a:ea typeface="+mn-ea"/>
                <a:cs typeface="+mn-cs"/>
              </a:rPr>
              <a:t>Office DBP </a:t>
            </a:r>
          </a:p>
        </p:txBody>
      </p:sp>
      <p:grpSp>
        <p:nvGrpSpPr>
          <p:cNvPr id="84" name="Group 83">
            <a:extLst>
              <a:ext uri="{FF2B5EF4-FFF2-40B4-BE49-F238E27FC236}">
                <a16:creationId xmlns:a16="http://schemas.microsoft.com/office/drawing/2014/main" id="{DC629F8E-03F8-40CE-B9D4-C7264D143200}"/>
              </a:ext>
            </a:extLst>
          </p:cNvPr>
          <p:cNvGrpSpPr/>
          <p:nvPr/>
        </p:nvGrpSpPr>
        <p:grpSpPr>
          <a:xfrm>
            <a:off x="10586911" y="5948691"/>
            <a:ext cx="1510589" cy="568696"/>
            <a:chOff x="1709167" y="4327140"/>
            <a:chExt cx="1510589" cy="568696"/>
          </a:xfrm>
        </p:grpSpPr>
        <p:grpSp>
          <p:nvGrpSpPr>
            <p:cNvPr id="85" name="Group 84">
              <a:extLst>
                <a:ext uri="{FF2B5EF4-FFF2-40B4-BE49-F238E27FC236}">
                  <a16:creationId xmlns:a16="http://schemas.microsoft.com/office/drawing/2014/main" id="{3499A9DE-E111-4C18-BC3F-59D303FE47E6}"/>
                </a:ext>
              </a:extLst>
            </p:cNvPr>
            <p:cNvGrpSpPr/>
            <p:nvPr/>
          </p:nvGrpSpPr>
          <p:grpSpPr>
            <a:xfrm>
              <a:off x="1709167" y="4327140"/>
              <a:ext cx="755575" cy="307777"/>
              <a:chOff x="1709167" y="4327140"/>
              <a:chExt cx="755575" cy="307777"/>
            </a:xfrm>
          </p:grpSpPr>
          <p:sp>
            <p:nvSpPr>
              <p:cNvPr id="95" name="Rectangle 94">
                <a:extLst>
                  <a:ext uri="{FF2B5EF4-FFF2-40B4-BE49-F238E27FC236}">
                    <a16:creationId xmlns:a16="http://schemas.microsoft.com/office/drawing/2014/main" id="{017110CC-2F6F-40BF-8F1D-8D8DC25A42CA}"/>
                  </a:ext>
                </a:extLst>
              </p:cNvPr>
              <p:cNvSpPr/>
              <p:nvPr/>
            </p:nvSpPr>
            <p:spPr>
              <a:xfrm>
                <a:off x="1709167" y="4407877"/>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EB21001F-A1E3-49EF-992B-83F856DA5F26}"/>
                  </a:ext>
                </a:extLst>
              </p:cNvPr>
              <p:cNvSpPr/>
              <p:nvPr/>
            </p:nvSpPr>
            <p:spPr>
              <a:xfrm>
                <a:off x="1890546" y="4327140"/>
                <a:ext cx="574196" cy="307777"/>
              </a:xfrm>
              <a:prstGeom prst="rect">
                <a:avLst/>
              </a:prstGeom>
            </p:spPr>
            <p:txBody>
              <a:bodyPr wrap="none" anchor="ctr">
                <a:spAutoFit/>
              </a:bodyPr>
              <a:lstStyle/>
              <a:p>
                <a:pPr lvl="0">
                  <a:defRPr/>
                </a:pPr>
                <a:r>
                  <a:rPr lang="en-US" sz="1400" b="1" dirty="0">
                    <a:solidFill>
                      <a:prstClr val="black"/>
                    </a:solidFill>
                    <a:latin typeface="Arial" panose="020B0604020202020204" pitchFamily="34" charset="0"/>
                    <a:cs typeface="Arial" panose="020B0604020202020204" pitchFamily="34" charset="0"/>
                  </a:rPr>
                  <a:t>RDN</a:t>
                </a:r>
              </a:p>
            </p:txBody>
          </p:sp>
        </p:grpSp>
        <p:grpSp>
          <p:nvGrpSpPr>
            <p:cNvPr id="92" name="Group 91">
              <a:extLst>
                <a:ext uri="{FF2B5EF4-FFF2-40B4-BE49-F238E27FC236}">
                  <a16:creationId xmlns:a16="http://schemas.microsoft.com/office/drawing/2014/main" id="{A40D7934-2963-43D2-BCC6-BDD98A395244}"/>
                </a:ext>
              </a:extLst>
            </p:cNvPr>
            <p:cNvGrpSpPr/>
            <p:nvPr/>
          </p:nvGrpSpPr>
          <p:grpSpPr>
            <a:xfrm>
              <a:off x="1709167" y="4588059"/>
              <a:ext cx="1510589" cy="307777"/>
              <a:chOff x="1709167" y="4588059"/>
              <a:chExt cx="1510589" cy="307777"/>
            </a:xfrm>
          </p:grpSpPr>
          <p:sp>
            <p:nvSpPr>
              <p:cNvPr id="93" name="Rectangle 92">
                <a:extLst>
                  <a:ext uri="{FF2B5EF4-FFF2-40B4-BE49-F238E27FC236}">
                    <a16:creationId xmlns:a16="http://schemas.microsoft.com/office/drawing/2014/main" id="{20BAFD69-CF15-4994-A653-097F89086F49}"/>
                  </a:ext>
                </a:extLst>
              </p:cNvPr>
              <p:cNvSpPr/>
              <p:nvPr/>
            </p:nvSpPr>
            <p:spPr>
              <a:xfrm>
                <a:off x="1709167" y="4668796"/>
                <a:ext cx="146304" cy="146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C51A70B0-BF3B-4292-A3F7-AA957E55D158}"/>
                  </a:ext>
                </a:extLst>
              </p:cNvPr>
              <p:cNvSpPr/>
              <p:nvPr/>
            </p:nvSpPr>
            <p:spPr>
              <a:xfrm>
                <a:off x="1890546" y="4588059"/>
                <a:ext cx="1329210" cy="307777"/>
              </a:xfrm>
              <a:prstGeom prst="rect">
                <a:avLst/>
              </a:prstGeom>
            </p:spPr>
            <p:txBody>
              <a:bodyPr wrap="none" anchor="ctr">
                <a:spAutoFit/>
              </a:bodyPr>
              <a:lstStyle/>
              <a:p>
                <a:pPr lvl="0">
                  <a:defRPr/>
                </a:pPr>
                <a:r>
                  <a:rPr lang="en-US" sz="1400" b="1" dirty="0">
                    <a:solidFill>
                      <a:prstClr val="black"/>
                    </a:solidFill>
                    <a:latin typeface="Arial" panose="020B0604020202020204" pitchFamily="34" charset="0"/>
                    <a:cs typeface="Arial" panose="020B0604020202020204" pitchFamily="34" charset="0"/>
                  </a:rPr>
                  <a:t>Sham control</a:t>
                </a:r>
              </a:p>
            </p:txBody>
          </p:sp>
        </p:grpSp>
      </p:grpSp>
      <p:cxnSp>
        <p:nvCxnSpPr>
          <p:cNvPr id="97" name="Straight Connector 96">
            <a:extLst>
              <a:ext uri="{FF2B5EF4-FFF2-40B4-BE49-F238E27FC236}">
                <a16:creationId xmlns:a16="http://schemas.microsoft.com/office/drawing/2014/main" id="{0EF8064D-B81D-463A-BB2E-7193B2D1063B}"/>
              </a:ext>
            </a:extLst>
          </p:cNvPr>
          <p:cNvCxnSpPr>
            <a:cxnSpLocks/>
          </p:cNvCxnSpPr>
          <p:nvPr/>
        </p:nvCxnSpPr>
        <p:spPr>
          <a:xfrm>
            <a:off x="6336550" y="1364109"/>
            <a:ext cx="0" cy="42062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239C460-EA21-4D60-94A6-8C7EDF7159F8}"/>
              </a:ext>
            </a:extLst>
          </p:cNvPr>
          <p:cNvCxnSpPr>
            <a:cxnSpLocks/>
          </p:cNvCxnSpPr>
          <p:nvPr/>
        </p:nvCxnSpPr>
        <p:spPr>
          <a:xfrm flipH="1">
            <a:off x="1435053" y="1804416"/>
            <a:ext cx="0" cy="37659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D5543BE-2257-4804-BCCB-822858620DCD}"/>
              </a:ext>
            </a:extLst>
          </p:cNvPr>
          <p:cNvCxnSpPr>
            <a:cxnSpLocks/>
          </p:cNvCxnSpPr>
          <p:nvPr/>
        </p:nvCxnSpPr>
        <p:spPr>
          <a:xfrm>
            <a:off x="1370076" y="3099816"/>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48F575F-9A3A-4760-B19A-CB3D90D277D8}"/>
              </a:ext>
            </a:extLst>
          </p:cNvPr>
          <p:cNvCxnSpPr>
            <a:cxnSpLocks/>
          </p:cNvCxnSpPr>
          <p:nvPr/>
        </p:nvCxnSpPr>
        <p:spPr>
          <a:xfrm>
            <a:off x="1370076" y="4332732"/>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5620A49-5DAF-440D-9721-238DFF1BEB36}"/>
              </a:ext>
            </a:extLst>
          </p:cNvPr>
          <p:cNvCxnSpPr>
            <a:cxnSpLocks/>
          </p:cNvCxnSpPr>
          <p:nvPr/>
        </p:nvCxnSpPr>
        <p:spPr>
          <a:xfrm rot="5400000">
            <a:off x="3852672" y="1840992"/>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4D6E0F2-3929-4EAB-B251-B10A8F69CD32}"/>
              </a:ext>
            </a:extLst>
          </p:cNvPr>
          <p:cNvCxnSpPr>
            <a:cxnSpLocks/>
          </p:cNvCxnSpPr>
          <p:nvPr/>
        </p:nvCxnSpPr>
        <p:spPr>
          <a:xfrm>
            <a:off x="1370076" y="5567172"/>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543A4AA-02FB-4087-A041-4AB85B52A8FA}"/>
              </a:ext>
            </a:extLst>
          </p:cNvPr>
          <p:cNvCxnSpPr>
            <a:cxnSpLocks/>
          </p:cNvCxnSpPr>
          <p:nvPr/>
        </p:nvCxnSpPr>
        <p:spPr>
          <a:xfrm rot="5400000">
            <a:off x="8761476" y="1840992"/>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C11D453-8248-45BA-844B-B25CC6852E87}"/>
              </a:ext>
            </a:extLst>
          </p:cNvPr>
          <p:cNvCxnSpPr>
            <a:cxnSpLocks/>
          </p:cNvCxnSpPr>
          <p:nvPr/>
        </p:nvCxnSpPr>
        <p:spPr>
          <a:xfrm rot="5400000">
            <a:off x="11244072" y="1840992"/>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B93E24CB-9543-44EC-8B16-3A36C852EEC9}"/>
              </a:ext>
            </a:extLst>
          </p:cNvPr>
          <p:cNvSpPr txBox="1"/>
          <p:nvPr/>
        </p:nvSpPr>
        <p:spPr>
          <a:xfrm>
            <a:off x="2056769"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n=140</a:t>
            </a:r>
          </a:p>
        </p:txBody>
      </p:sp>
      <p:sp>
        <p:nvSpPr>
          <p:cNvPr id="158" name="TextBox 157">
            <a:extLst>
              <a:ext uri="{FF2B5EF4-FFF2-40B4-BE49-F238E27FC236}">
                <a16:creationId xmlns:a16="http://schemas.microsoft.com/office/drawing/2014/main" id="{5025A753-9415-4C84-92F4-991DC8BC2085}"/>
              </a:ext>
            </a:extLst>
          </p:cNvPr>
          <p:cNvSpPr txBox="1"/>
          <p:nvPr/>
        </p:nvSpPr>
        <p:spPr>
          <a:xfrm>
            <a:off x="4498962"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n=140</a:t>
            </a:r>
          </a:p>
        </p:txBody>
      </p:sp>
      <p:sp>
        <p:nvSpPr>
          <p:cNvPr id="159" name="TextBox 158">
            <a:extLst>
              <a:ext uri="{FF2B5EF4-FFF2-40B4-BE49-F238E27FC236}">
                <a16:creationId xmlns:a16="http://schemas.microsoft.com/office/drawing/2014/main" id="{A797CC8C-F1EF-4CCF-917A-4B06EBFF6A31}"/>
              </a:ext>
            </a:extLst>
          </p:cNvPr>
          <p:cNvSpPr txBox="1"/>
          <p:nvPr/>
        </p:nvSpPr>
        <p:spPr>
          <a:xfrm>
            <a:off x="6969366"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n=156</a:t>
            </a:r>
          </a:p>
        </p:txBody>
      </p:sp>
      <p:sp>
        <p:nvSpPr>
          <p:cNvPr id="160" name="TextBox 159">
            <a:extLst>
              <a:ext uri="{FF2B5EF4-FFF2-40B4-BE49-F238E27FC236}">
                <a16:creationId xmlns:a16="http://schemas.microsoft.com/office/drawing/2014/main" id="{BA3405F6-80FE-4289-B0F3-987764F882F5}"/>
              </a:ext>
            </a:extLst>
          </p:cNvPr>
          <p:cNvSpPr txBox="1"/>
          <p:nvPr/>
        </p:nvSpPr>
        <p:spPr>
          <a:xfrm>
            <a:off x="7662786"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n=150</a:t>
            </a:r>
          </a:p>
        </p:txBody>
      </p:sp>
      <p:sp>
        <p:nvSpPr>
          <p:cNvPr id="161" name="TextBox 160">
            <a:extLst>
              <a:ext uri="{FF2B5EF4-FFF2-40B4-BE49-F238E27FC236}">
                <a16:creationId xmlns:a16="http://schemas.microsoft.com/office/drawing/2014/main" id="{D8F3CDAF-DA5C-4D10-A588-7AB5617AC479}"/>
              </a:ext>
            </a:extLst>
          </p:cNvPr>
          <p:cNvSpPr txBox="1"/>
          <p:nvPr/>
        </p:nvSpPr>
        <p:spPr>
          <a:xfrm>
            <a:off x="9403194"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n=156</a:t>
            </a:r>
          </a:p>
        </p:txBody>
      </p:sp>
      <p:sp>
        <p:nvSpPr>
          <p:cNvPr id="162" name="TextBox 161">
            <a:extLst>
              <a:ext uri="{FF2B5EF4-FFF2-40B4-BE49-F238E27FC236}">
                <a16:creationId xmlns:a16="http://schemas.microsoft.com/office/drawing/2014/main" id="{65FA4EC9-B2C0-4DDC-AF14-045B3ED46BCC}"/>
              </a:ext>
            </a:extLst>
          </p:cNvPr>
          <p:cNvSpPr txBox="1"/>
          <p:nvPr/>
        </p:nvSpPr>
        <p:spPr>
          <a:xfrm>
            <a:off x="10096614" y="1845495"/>
            <a:ext cx="514885"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n=150</a:t>
            </a:r>
          </a:p>
        </p:txBody>
      </p:sp>
      <p:sp>
        <p:nvSpPr>
          <p:cNvPr id="163" name="TextBox 6">
            <a:extLst>
              <a:ext uri="{FF2B5EF4-FFF2-40B4-BE49-F238E27FC236}">
                <a16:creationId xmlns:a16="http://schemas.microsoft.com/office/drawing/2014/main" id="{A782F36A-5A1F-450D-883A-26551715AB85}"/>
              </a:ext>
            </a:extLst>
          </p:cNvPr>
          <p:cNvSpPr txBox="1"/>
          <p:nvPr/>
        </p:nvSpPr>
        <p:spPr>
          <a:xfrm>
            <a:off x="2750049" y="1845495"/>
            <a:ext cx="51488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n=134</a:t>
            </a:r>
          </a:p>
        </p:txBody>
      </p:sp>
      <p:cxnSp>
        <p:nvCxnSpPr>
          <p:cNvPr id="165" name="Straight Connector 164">
            <a:extLst>
              <a:ext uri="{FF2B5EF4-FFF2-40B4-BE49-F238E27FC236}">
                <a16:creationId xmlns:a16="http://schemas.microsoft.com/office/drawing/2014/main" id="{41368BE7-6240-4D7D-8D27-0E1DEC73C42D}"/>
              </a:ext>
            </a:extLst>
          </p:cNvPr>
          <p:cNvCxnSpPr>
            <a:cxnSpLocks/>
          </p:cNvCxnSpPr>
          <p:nvPr/>
        </p:nvCxnSpPr>
        <p:spPr>
          <a:xfrm>
            <a:off x="6336550" y="1357234"/>
            <a:ext cx="0" cy="42062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2D7066F2-54A7-4A9C-B725-272C1E2A005E}"/>
              </a:ext>
            </a:extLst>
          </p:cNvPr>
          <p:cNvSpPr/>
          <p:nvPr/>
        </p:nvSpPr>
        <p:spPr>
          <a:xfrm>
            <a:off x="1391696" y="1599441"/>
            <a:ext cx="70403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Baseline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F2B7C4C9-EBF8-4F41-9FEF-A0FE7CA22BC7}"/>
              </a:ext>
            </a:extLst>
          </p:cNvPr>
          <p:cNvSpPr/>
          <p:nvPr/>
        </p:nvSpPr>
        <p:spPr>
          <a:xfrm>
            <a:off x="2116080"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151</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225BEAE3-4E1D-4D1C-AFD5-BE9330378E49}"/>
              </a:ext>
            </a:extLst>
          </p:cNvPr>
          <p:cNvSpPr/>
          <p:nvPr/>
        </p:nvSpPr>
        <p:spPr>
          <a:xfrm>
            <a:off x="2804484"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151</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A34B3E3E-2F99-4D3E-B2D5-D22D533D2EEB}"/>
              </a:ext>
            </a:extLst>
          </p:cNvPr>
          <p:cNvSpPr/>
          <p:nvPr/>
        </p:nvSpPr>
        <p:spPr>
          <a:xfrm>
            <a:off x="4593539" y="1599441"/>
            <a:ext cx="32573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98</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9018E226-3195-4CF8-978A-CF05770192B9}"/>
              </a:ext>
            </a:extLst>
          </p:cNvPr>
          <p:cNvSpPr/>
          <p:nvPr/>
        </p:nvSpPr>
        <p:spPr>
          <a:xfrm>
            <a:off x="5287283" y="1599441"/>
            <a:ext cx="32573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99</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24E2AB7D-2831-4335-B498-C7D78A0B91A7}"/>
              </a:ext>
            </a:extLst>
          </p:cNvPr>
          <p:cNvSpPr/>
          <p:nvPr/>
        </p:nvSpPr>
        <p:spPr>
          <a:xfrm>
            <a:off x="7028677"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163</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5232A48E-2F8B-4586-BAC0-4966B8BC4E41}"/>
              </a:ext>
            </a:extLst>
          </p:cNvPr>
          <p:cNvSpPr/>
          <p:nvPr/>
        </p:nvSpPr>
        <p:spPr>
          <a:xfrm>
            <a:off x="7722097"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163</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DC8C9806-A784-487A-A450-D1585D9CBB6E}"/>
              </a:ext>
            </a:extLst>
          </p:cNvPr>
          <p:cNvSpPr/>
          <p:nvPr/>
        </p:nvSpPr>
        <p:spPr>
          <a:xfrm>
            <a:off x="9462505"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101</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682231B-72AF-40BC-A50F-570EE5D4B602}"/>
              </a:ext>
            </a:extLst>
          </p:cNvPr>
          <p:cNvSpPr/>
          <p:nvPr/>
        </p:nvSpPr>
        <p:spPr>
          <a:xfrm>
            <a:off x="10155925" y="1599441"/>
            <a:ext cx="39626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102</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BB90C5C1-EF93-4F4D-9090-8E27323326DC}"/>
              </a:ext>
            </a:extLst>
          </p:cNvPr>
          <p:cNvSpPr/>
          <p:nvPr/>
        </p:nvSpPr>
        <p:spPr>
          <a:xfrm>
            <a:off x="10640886" y="1599441"/>
            <a:ext cx="67678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(mmHg)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E9184521-3F2C-4F9A-8600-3236818BE2FF}"/>
              </a:ext>
            </a:extLst>
          </p:cNvPr>
          <p:cNvSpPr/>
          <p:nvPr/>
        </p:nvSpPr>
        <p:spPr>
          <a:xfrm>
            <a:off x="1104672" y="1695694"/>
            <a:ext cx="266420"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0</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0FEB4518-ADE8-46E3-8A57-10B21C5103CE}"/>
              </a:ext>
            </a:extLst>
          </p:cNvPr>
          <p:cNvSpPr/>
          <p:nvPr/>
        </p:nvSpPr>
        <p:spPr>
          <a:xfrm>
            <a:off x="1054980" y="2907792"/>
            <a:ext cx="316112"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-4</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3CF81F64-C30A-479F-8FA9-44A0495E3B07}"/>
              </a:ext>
            </a:extLst>
          </p:cNvPr>
          <p:cNvSpPr/>
          <p:nvPr/>
        </p:nvSpPr>
        <p:spPr>
          <a:xfrm>
            <a:off x="1054980" y="4161941"/>
            <a:ext cx="316112"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-8</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4D2ADBD3-5105-446D-B769-319AB1973800}"/>
              </a:ext>
            </a:extLst>
          </p:cNvPr>
          <p:cNvSpPr/>
          <p:nvPr/>
        </p:nvSpPr>
        <p:spPr>
          <a:xfrm>
            <a:off x="973226" y="5374839"/>
            <a:ext cx="397866"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-12</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26932EE2-DEA9-4263-A740-65E15540015F}"/>
              </a:ext>
            </a:extLst>
          </p:cNvPr>
          <p:cNvSpPr/>
          <p:nvPr/>
        </p:nvSpPr>
        <p:spPr>
          <a:xfrm rot="16200000">
            <a:off x="-934323" y="3517311"/>
            <a:ext cx="3291286" cy="307777"/>
          </a:xfrm>
          <a:prstGeom prst="rect">
            <a:avLst/>
          </a:prstGeom>
        </p:spPr>
        <p:txBody>
          <a:bodyPr wrap="none">
            <a:spAutoFit/>
          </a:bodyPr>
          <a:lstStyle/>
          <a:p>
            <a:pPr lvl="0" algn="ctr">
              <a:defRPr/>
            </a:pPr>
            <a:r>
              <a:rPr lang="en-US" sz="1400" b="1" dirty="0">
                <a:solidFill>
                  <a:prstClr val="black">
                    <a:lumMod val="75000"/>
                    <a:lumOff val="25000"/>
                  </a:prstClr>
                </a:solidFill>
                <a:latin typeface="Arial Narrow" panose="020B0606020202030204" pitchFamily="34" charset="0"/>
              </a:rPr>
              <a:t>Blood pressure change at 3 months (mmHg)</a:t>
            </a:r>
          </a:p>
        </p:txBody>
      </p:sp>
      <p:sp>
        <p:nvSpPr>
          <p:cNvPr id="164" name="TextBox 1">
            <a:extLst>
              <a:ext uri="{FF2B5EF4-FFF2-40B4-BE49-F238E27FC236}">
                <a16:creationId xmlns:a16="http://schemas.microsoft.com/office/drawing/2014/main" id="{D2E78AD8-BDB8-4ADC-866C-AC7D7E120FC9}"/>
              </a:ext>
            </a:extLst>
          </p:cNvPr>
          <p:cNvSpPr txBox="1"/>
          <p:nvPr/>
        </p:nvSpPr>
        <p:spPr>
          <a:xfrm>
            <a:off x="5192706" y="1845495"/>
            <a:ext cx="51488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n=134</a:t>
            </a:r>
          </a:p>
        </p:txBody>
      </p:sp>
      <p:grpSp>
        <p:nvGrpSpPr>
          <p:cNvPr id="190" name="Group 189">
            <a:extLst>
              <a:ext uri="{FF2B5EF4-FFF2-40B4-BE49-F238E27FC236}">
                <a16:creationId xmlns:a16="http://schemas.microsoft.com/office/drawing/2014/main" id="{08A775BD-6E9B-4470-A18C-0765E5059AF1}"/>
              </a:ext>
            </a:extLst>
          </p:cNvPr>
          <p:cNvGrpSpPr/>
          <p:nvPr/>
        </p:nvGrpSpPr>
        <p:grpSpPr>
          <a:xfrm>
            <a:off x="1732648" y="4286190"/>
            <a:ext cx="1870794" cy="888755"/>
            <a:chOff x="1709167" y="4749038"/>
            <a:chExt cx="1870794" cy="888755"/>
          </a:xfrm>
        </p:grpSpPr>
        <p:sp>
          <p:nvSpPr>
            <p:cNvPr id="191" name="Left Bracket 190">
              <a:extLst>
                <a:ext uri="{FF2B5EF4-FFF2-40B4-BE49-F238E27FC236}">
                  <a16:creationId xmlns:a16="http://schemas.microsoft.com/office/drawing/2014/main" id="{05F10206-C64D-4BD2-AB02-8C25E8417954}"/>
                </a:ext>
              </a:extLst>
            </p:cNvPr>
            <p:cNvSpPr/>
            <p:nvPr/>
          </p:nvSpPr>
          <p:spPr>
            <a:xfrm rot="5400000" flipH="1">
              <a:off x="2621704"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92" name="TextBox 191">
              <a:extLst>
                <a:ext uri="{FF2B5EF4-FFF2-40B4-BE49-F238E27FC236}">
                  <a16:creationId xmlns:a16="http://schemas.microsoft.com/office/drawing/2014/main" id="{A27874F0-7A67-492F-9B7A-A947EDD3A360}"/>
                </a:ext>
              </a:extLst>
            </p:cNvPr>
            <p:cNvSpPr txBox="1"/>
            <p:nvPr/>
          </p:nvSpPr>
          <p:spPr>
            <a:xfrm>
              <a:off x="1709167" y="4806796"/>
              <a:ext cx="1870794" cy="830997"/>
            </a:xfrm>
            <a:prstGeom prst="rect">
              <a:avLst/>
            </a:prstGeom>
            <a:noFill/>
          </p:spPr>
          <p:txBody>
            <a:bodyPr wrap="square" rtlCol="0">
              <a:spAutoFit/>
            </a:bodyPr>
            <a:lstStyle/>
            <a:p>
              <a:pPr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-4.0 mmHg</a:t>
              </a:r>
            </a:p>
            <a:p>
              <a:pPr algn="ctr"/>
              <a:r>
                <a:rPr lang="en-US" sz="1400" b="1" dirty="0">
                  <a:latin typeface="Arial Narrow" panose="020B0606020202030204" pitchFamily="34" charset="0"/>
                </a:rPr>
                <a:t>(-6.2, -1.8) </a:t>
              </a:r>
            </a:p>
            <a:p>
              <a:pPr algn="ctr"/>
              <a:r>
                <a:rPr lang="en-US" sz="1400" b="1" i="1" dirty="0">
                  <a:latin typeface="Arial Narrow" panose="020B0606020202030204" pitchFamily="34" charset="0"/>
                </a:rPr>
                <a:t>P </a:t>
              </a:r>
              <a:r>
                <a:rPr lang="en-US" sz="1400" b="1" dirty="0">
                  <a:latin typeface="Arial Narrow" panose="020B0606020202030204" pitchFamily="34" charset="0"/>
                </a:rPr>
                <a:t>&lt;0.001</a:t>
              </a:r>
            </a:p>
          </p:txBody>
        </p:sp>
      </p:grpSp>
      <p:grpSp>
        <p:nvGrpSpPr>
          <p:cNvPr id="193" name="Group 192">
            <a:extLst>
              <a:ext uri="{FF2B5EF4-FFF2-40B4-BE49-F238E27FC236}">
                <a16:creationId xmlns:a16="http://schemas.microsoft.com/office/drawing/2014/main" id="{4529627B-1955-4209-B2BA-D84F48CBF724}"/>
              </a:ext>
            </a:extLst>
          </p:cNvPr>
          <p:cNvGrpSpPr/>
          <p:nvPr/>
        </p:nvGrpSpPr>
        <p:grpSpPr>
          <a:xfrm>
            <a:off x="4340481" y="4286190"/>
            <a:ext cx="1531893" cy="889641"/>
            <a:chOff x="4331104" y="4749038"/>
            <a:chExt cx="1531893" cy="889641"/>
          </a:xfrm>
        </p:grpSpPr>
        <p:sp>
          <p:nvSpPr>
            <p:cNvPr id="194" name="TextBox 193">
              <a:extLst>
                <a:ext uri="{FF2B5EF4-FFF2-40B4-BE49-F238E27FC236}">
                  <a16:creationId xmlns:a16="http://schemas.microsoft.com/office/drawing/2014/main" id="{EB514834-37E1-425E-BA6C-C493CB4A6A7C}"/>
                </a:ext>
              </a:extLst>
            </p:cNvPr>
            <p:cNvSpPr txBox="1"/>
            <p:nvPr/>
          </p:nvSpPr>
          <p:spPr>
            <a:xfrm>
              <a:off x="4331104" y="4807682"/>
              <a:ext cx="1531893" cy="830997"/>
            </a:xfrm>
            <a:prstGeom prst="rect">
              <a:avLst/>
            </a:prstGeom>
            <a:noFill/>
          </p:spPr>
          <p:txBody>
            <a:bodyPr wrap="square" rtlCol="0">
              <a:spAutoFit/>
            </a:bodyPr>
            <a:lstStyle/>
            <a:p>
              <a:pPr lvl="0"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-3.1 mmHg</a:t>
              </a:r>
            </a:p>
            <a:p>
              <a:pPr lvl="0" algn="ctr"/>
              <a:r>
                <a:rPr lang="en-US" sz="1400" b="1" dirty="0">
                  <a:solidFill>
                    <a:prstClr val="black"/>
                  </a:solidFill>
                  <a:latin typeface="Arial Narrow" panose="020B0606020202030204" pitchFamily="34" charset="0"/>
                </a:rPr>
                <a:t>(-4.6, -1.7)</a:t>
              </a:r>
            </a:p>
            <a:p>
              <a:pPr lvl="0" algn="ctr"/>
              <a:r>
                <a:rPr lang="en-US" sz="1400" b="1" i="1" dirty="0">
                  <a:solidFill>
                    <a:prstClr val="black"/>
                  </a:solidFill>
                  <a:latin typeface="Arial Narrow" panose="020B0606020202030204" pitchFamily="34" charset="0"/>
                </a:rPr>
                <a:t>P </a:t>
              </a:r>
              <a:r>
                <a:rPr lang="en-US" sz="1400" b="1" dirty="0">
                  <a:solidFill>
                    <a:prstClr val="black"/>
                  </a:solidFill>
                  <a:latin typeface="Arial Narrow" panose="020B0606020202030204" pitchFamily="34" charset="0"/>
                </a:rPr>
                <a:t>&lt;0.001</a:t>
              </a:r>
            </a:p>
          </p:txBody>
        </p:sp>
        <p:sp>
          <p:nvSpPr>
            <p:cNvPr id="195" name="Left Bracket 194">
              <a:extLst>
                <a:ext uri="{FF2B5EF4-FFF2-40B4-BE49-F238E27FC236}">
                  <a16:creationId xmlns:a16="http://schemas.microsoft.com/office/drawing/2014/main" id="{6F4E52E5-171B-442B-9FEA-6383C23522AE}"/>
                </a:ext>
              </a:extLst>
            </p:cNvPr>
            <p:cNvSpPr/>
            <p:nvPr/>
          </p:nvSpPr>
          <p:spPr>
            <a:xfrm rot="5400000" flipH="1">
              <a:off x="5091414"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nvGrpSpPr>
          <p:cNvPr id="196" name="Group 195">
            <a:extLst>
              <a:ext uri="{FF2B5EF4-FFF2-40B4-BE49-F238E27FC236}">
                <a16:creationId xmlns:a16="http://schemas.microsoft.com/office/drawing/2014/main" id="{26BC24A5-9B7F-4CAE-B82A-1E58E9FE9563}"/>
              </a:ext>
            </a:extLst>
          </p:cNvPr>
          <p:cNvGrpSpPr/>
          <p:nvPr/>
        </p:nvGrpSpPr>
        <p:grpSpPr>
          <a:xfrm>
            <a:off x="9172274" y="4286190"/>
            <a:ext cx="1683538" cy="889641"/>
            <a:chOff x="9191010" y="4749038"/>
            <a:chExt cx="1683538" cy="889641"/>
          </a:xfrm>
        </p:grpSpPr>
        <p:sp>
          <p:nvSpPr>
            <p:cNvPr id="197" name="TextBox 196">
              <a:extLst>
                <a:ext uri="{FF2B5EF4-FFF2-40B4-BE49-F238E27FC236}">
                  <a16:creationId xmlns:a16="http://schemas.microsoft.com/office/drawing/2014/main" id="{80E1F5C9-D358-4A36-8813-06B502E8B1C4}"/>
                </a:ext>
              </a:extLst>
            </p:cNvPr>
            <p:cNvSpPr txBox="1"/>
            <p:nvPr/>
          </p:nvSpPr>
          <p:spPr>
            <a:xfrm>
              <a:off x="9191010" y="4807682"/>
              <a:ext cx="1683538" cy="830997"/>
            </a:xfrm>
            <a:prstGeom prst="rect">
              <a:avLst/>
            </a:prstGeom>
            <a:noFill/>
          </p:spPr>
          <p:txBody>
            <a:bodyPr wrap="square" rtlCol="0">
              <a:spAutoFit/>
            </a:bodyPr>
            <a:lstStyle/>
            <a:p>
              <a:pPr lvl="0"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-4.4 mmHg</a:t>
              </a:r>
            </a:p>
            <a:p>
              <a:pPr lvl="0" algn="ctr"/>
              <a:r>
                <a:rPr lang="en-US" sz="1400" b="1" dirty="0">
                  <a:solidFill>
                    <a:prstClr val="black"/>
                  </a:solidFill>
                  <a:latin typeface="Arial Narrow" panose="020B0606020202030204" pitchFamily="34" charset="0"/>
                </a:rPr>
                <a:t>(-6.2, -2.6)</a:t>
              </a:r>
            </a:p>
            <a:p>
              <a:pPr lvl="0" algn="ctr"/>
              <a:r>
                <a:rPr lang="en-US" sz="1400" b="1" i="1" dirty="0">
                  <a:solidFill>
                    <a:prstClr val="black"/>
                  </a:solidFill>
                  <a:latin typeface="Arial Narrow" panose="020B0606020202030204" pitchFamily="34" charset="0"/>
                </a:rPr>
                <a:t>P </a:t>
              </a:r>
              <a:r>
                <a:rPr lang="en-US" sz="1400" b="1" dirty="0">
                  <a:solidFill>
                    <a:prstClr val="black"/>
                  </a:solidFill>
                  <a:latin typeface="Arial Narrow" panose="020B0606020202030204" pitchFamily="34" charset="0"/>
                </a:rPr>
                <a:t>&lt;0.001</a:t>
              </a:r>
            </a:p>
          </p:txBody>
        </p:sp>
        <p:sp>
          <p:nvSpPr>
            <p:cNvPr id="198" name="Left Bracket 197">
              <a:extLst>
                <a:ext uri="{FF2B5EF4-FFF2-40B4-BE49-F238E27FC236}">
                  <a16:creationId xmlns:a16="http://schemas.microsoft.com/office/drawing/2014/main" id="{9EBF807C-F2B3-43F2-9042-E0840E852F60}"/>
                </a:ext>
              </a:extLst>
            </p:cNvPr>
            <p:cNvSpPr/>
            <p:nvPr/>
          </p:nvSpPr>
          <p:spPr>
            <a:xfrm rot="5400000" flipH="1">
              <a:off x="9978416"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nvGrpSpPr>
          <p:cNvPr id="199" name="Group 198">
            <a:extLst>
              <a:ext uri="{FF2B5EF4-FFF2-40B4-BE49-F238E27FC236}">
                <a16:creationId xmlns:a16="http://schemas.microsoft.com/office/drawing/2014/main" id="{DDDCD7AA-AB8F-4905-8C2F-2167C7344CBF}"/>
              </a:ext>
            </a:extLst>
          </p:cNvPr>
          <p:cNvGrpSpPr/>
          <p:nvPr/>
        </p:nvGrpSpPr>
        <p:grpSpPr>
          <a:xfrm>
            <a:off x="6641553" y="5239492"/>
            <a:ext cx="1870794" cy="895904"/>
            <a:chOff x="6595669" y="5740769"/>
            <a:chExt cx="1870794" cy="895904"/>
          </a:xfrm>
        </p:grpSpPr>
        <p:sp>
          <p:nvSpPr>
            <p:cNvPr id="200" name="TextBox 199">
              <a:extLst>
                <a:ext uri="{FF2B5EF4-FFF2-40B4-BE49-F238E27FC236}">
                  <a16:creationId xmlns:a16="http://schemas.microsoft.com/office/drawing/2014/main" id="{7EEB186C-5783-49A2-85FE-35C136525ADD}"/>
                </a:ext>
              </a:extLst>
            </p:cNvPr>
            <p:cNvSpPr txBox="1"/>
            <p:nvPr/>
          </p:nvSpPr>
          <p:spPr>
            <a:xfrm>
              <a:off x="6595669" y="5805676"/>
              <a:ext cx="1870794" cy="830997"/>
            </a:xfrm>
            <a:prstGeom prst="rect">
              <a:avLst/>
            </a:prstGeom>
            <a:noFill/>
          </p:spPr>
          <p:txBody>
            <a:bodyPr wrap="square" rtlCol="0">
              <a:spAutoFit/>
            </a:bodyPr>
            <a:lstStyle/>
            <a:p>
              <a:pPr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-6.6 mmHg</a:t>
              </a:r>
            </a:p>
            <a:p>
              <a:pPr algn="ctr"/>
              <a:r>
                <a:rPr lang="en-US" sz="1400" b="1" dirty="0">
                  <a:latin typeface="Arial Narrow" panose="020B0606020202030204" pitchFamily="34" charset="0"/>
                </a:rPr>
                <a:t>(-9.6, -3.5)</a:t>
              </a:r>
            </a:p>
            <a:p>
              <a:pPr algn="ctr"/>
              <a:r>
                <a:rPr lang="en-US" sz="1400" b="1" i="1" dirty="0">
                  <a:latin typeface="Arial Narrow" panose="020B0606020202030204" pitchFamily="34" charset="0"/>
                </a:rPr>
                <a:t>P </a:t>
              </a:r>
              <a:r>
                <a:rPr lang="en-US" sz="1400" b="1" dirty="0">
                  <a:latin typeface="Arial Narrow" panose="020B0606020202030204" pitchFamily="34" charset="0"/>
                </a:rPr>
                <a:t>&lt;0.001</a:t>
              </a:r>
            </a:p>
          </p:txBody>
        </p:sp>
        <p:sp>
          <p:nvSpPr>
            <p:cNvPr id="201" name="Left Bracket 200">
              <a:extLst>
                <a:ext uri="{FF2B5EF4-FFF2-40B4-BE49-F238E27FC236}">
                  <a16:creationId xmlns:a16="http://schemas.microsoft.com/office/drawing/2014/main" id="{87386AC4-1FD3-43F1-9B31-14B692A587FA}"/>
                </a:ext>
              </a:extLst>
            </p:cNvPr>
            <p:cNvSpPr/>
            <p:nvPr/>
          </p:nvSpPr>
          <p:spPr>
            <a:xfrm rot="5400000" flipH="1">
              <a:off x="7505749" y="5418903"/>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cxnSp>
        <p:nvCxnSpPr>
          <p:cNvPr id="99" name="Straight Connector 98">
            <a:extLst>
              <a:ext uri="{FF2B5EF4-FFF2-40B4-BE49-F238E27FC236}">
                <a16:creationId xmlns:a16="http://schemas.microsoft.com/office/drawing/2014/main" id="{E7910385-6C29-4E0C-8B9A-84593808D207}"/>
              </a:ext>
            </a:extLst>
          </p:cNvPr>
          <p:cNvCxnSpPr>
            <a:cxnSpLocks/>
          </p:cNvCxnSpPr>
          <p:nvPr/>
        </p:nvCxnSpPr>
        <p:spPr>
          <a:xfrm>
            <a:off x="1370076" y="1877013"/>
            <a:ext cx="731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E5257F8-56E4-4739-ADAC-B35A4559F7D5}"/>
              </a:ext>
            </a:extLst>
          </p:cNvPr>
          <p:cNvCxnSpPr>
            <a:cxnSpLocks/>
          </p:cNvCxnSpPr>
          <p:nvPr/>
        </p:nvCxnSpPr>
        <p:spPr>
          <a:xfrm flipH="1">
            <a:off x="1430897" y="1877013"/>
            <a:ext cx="98616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25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25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250"/>
                                        <p:tgtEl>
                                          <p:spTgt spid="2"/>
                                        </p:tgtEl>
                                      </p:cBhvr>
                                    </p:animEffect>
                                  </p:childTnLst>
                                </p:cTn>
                              </p:par>
                              <p:par>
                                <p:cTn id="22" presetID="22"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250"/>
                                        <p:tgtEl>
                                          <p:spTgt spid="4"/>
                                        </p:tgtEl>
                                      </p:cBhvr>
                                    </p:animEffect>
                                  </p:childTnLst>
                                </p:cTn>
                              </p:par>
                              <p:par>
                                <p:cTn id="25" presetID="22" presetClass="entr" presetSubtype="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250"/>
                                        <p:tgtEl>
                                          <p:spTgt spid="7"/>
                                        </p:tgtEl>
                                      </p:cBhvr>
                                    </p:animEffect>
                                  </p:childTnLst>
                                </p:cTn>
                              </p:par>
                            </p:childTnLst>
                          </p:cTn>
                        </p:par>
                        <p:par>
                          <p:cTn id="31" fill="hold">
                            <p:stCondLst>
                              <p:cond delay="500"/>
                            </p:stCondLst>
                            <p:childTnLst>
                              <p:par>
                                <p:cTn id="32" presetID="10" presetClass="entr" presetSubtype="0" fill="hold" nodeType="afterEffect">
                                  <p:stCondLst>
                                    <p:cond delay="1000"/>
                                  </p:stCondLst>
                                  <p:childTnLst>
                                    <p:set>
                                      <p:cBhvr>
                                        <p:cTn id="33" dur="1" fill="hold">
                                          <p:stCondLst>
                                            <p:cond delay="0"/>
                                          </p:stCondLst>
                                        </p:cTn>
                                        <p:tgtEl>
                                          <p:spTgt spid="190"/>
                                        </p:tgtEl>
                                        <p:attrNameLst>
                                          <p:attrName>style.visibility</p:attrName>
                                        </p:attrNameLst>
                                      </p:cBhvr>
                                      <p:to>
                                        <p:strVal val="visible"/>
                                      </p:to>
                                    </p:set>
                                    <p:animEffect transition="in" filter="fade">
                                      <p:cBhvr>
                                        <p:cTn id="34" dur="500"/>
                                        <p:tgtEl>
                                          <p:spTgt spid="190"/>
                                        </p:tgtEl>
                                      </p:cBhvr>
                                    </p:animEffect>
                                  </p:childTnLst>
                                </p:cTn>
                              </p:par>
                              <p:par>
                                <p:cTn id="35" presetID="10" presetClass="entr" presetSubtype="0" fill="hold" nodeType="withEffect">
                                  <p:stCondLst>
                                    <p:cond delay="100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500"/>
                                        <p:tgtEl>
                                          <p:spTgt spid="193"/>
                                        </p:tgtEl>
                                      </p:cBhvr>
                                    </p:animEffect>
                                  </p:childTnLst>
                                </p:cTn>
                              </p:par>
                              <p:par>
                                <p:cTn id="38" presetID="10" presetClass="entr" presetSubtype="0" fill="hold" nodeType="withEffect">
                                  <p:stCondLst>
                                    <p:cond delay="1000"/>
                                  </p:stCondLst>
                                  <p:childTnLst>
                                    <p:set>
                                      <p:cBhvr>
                                        <p:cTn id="39" dur="1" fill="hold">
                                          <p:stCondLst>
                                            <p:cond delay="0"/>
                                          </p:stCondLst>
                                        </p:cTn>
                                        <p:tgtEl>
                                          <p:spTgt spid="199"/>
                                        </p:tgtEl>
                                        <p:attrNameLst>
                                          <p:attrName>style.visibility</p:attrName>
                                        </p:attrNameLst>
                                      </p:cBhvr>
                                      <p:to>
                                        <p:strVal val="visible"/>
                                      </p:to>
                                    </p:set>
                                    <p:animEffect transition="in" filter="fade">
                                      <p:cBhvr>
                                        <p:cTn id="40" dur="500"/>
                                        <p:tgtEl>
                                          <p:spTgt spid="199"/>
                                        </p:tgtEl>
                                      </p:cBhvr>
                                    </p:animEffect>
                                  </p:childTnLst>
                                </p:cTn>
                              </p:par>
                              <p:par>
                                <p:cTn id="41" presetID="10" presetClass="entr" presetSubtype="0" fill="hold" nodeType="withEffect">
                                  <p:stCondLst>
                                    <p:cond delay="1000"/>
                                  </p:stCondLst>
                                  <p:childTnLst>
                                    <p:set>
                                      <p:cBhvr>
                                        <p:cTn id="42" dur="1" fill="hold">
                                          <p:stCondLst>
                                            <p:cond delay="0"/>
                                          </p:stCondLst>
                                        </p:cTn>
                                        <p:tgtEl>
                                          <p:spTgt spid="196"/>
                                        </p:tgtEl>
                                        <p:attrNameLst>
                                          <p:attrName>style.visibility</p:attrName>
                                        </p:attrNameLst>
                                      </p:cBhvr>
                                      <p:to>
                                        <p:strVal val="visible"/>
                                      </p:to>
                                    </p:set>
                                    <p:animEffect transition="in" filter="fade">
                                      <p:cBhvr>
                                        <p:cTn id="43"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3CB112-38B2-44DA-97D7-85200B5AFD02}"/>
              </a:ext>
            </a:extLst>
          </p:cNvPr>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dirty="0"/>
          </a:p>
        </p:txBody>
      </p:sp>
      <p:sp>
        <p:nvSpPr>
          <p:cNvPr id="6" name="Text Placeholder 5">
            <a:extLst>
              <a:ext uri="{FF2B5EF4-FFF2-40B4-BE49-F238E27FC236}">
                <a16:creationId xmlns:a16="http://schemas.microsoft.com/office/drawing/2014/main" id="{2F25F410-0781-4BF2-B53A-A27B9412FA8F}"/>
              </a:ext>
            </a:extLst>
          </p:cNvPr>
          <p:cNvSpPr>
            <a:spLocks noGrp="1"/>
          </p:cNvSpPr>
          <p:nvPr>
            <p:ph type="body" sz="quarter" idx="13"/>
          </p:nvPr>
        </p:nvSpPr>
        <p:spPr/>
        <p:txBody>
          <a:bodyPr/>
          <a:lstStyle/>
          <a:p>
            <a:r>
              <a:rPr lang="en-US" dirty="0"/>
              <a:t>Consistent Treatment Effects by Dataset</a:t>
            </a:r>
          </a:p>
        </p:txBody>
      </p:sp>
      <p:graphicFrame>
        <p:nvGraphicFramePr>
          <p:cNvPr id="9" name="Table 8">
            <a:extLst>
              <a:ext uri="{FF2B5EF4-FFF2-40B4-BE49-F238E27FC236}">
                <a16:creationId xmlns:a16="http://schemas.microsoft.com/office/drawing/2014/main" id="{F1DFA9FF-C311-40AC-B096-B2600F4ED3D3}"/>
              </a:ext>
            </a:extLst>
          </p:cNvPr>
          <p:cNvGraphicFramePr>
            <a:graphicFrameLocks noGrp="1"/>
          </p:cNvGraphicFramePr>
          <p:nvPr/>
        </p:nvGraphicFramePr>
        <p:xfrm>
          <a:off x="857956" y="1266792"/>
          <a:ext cx="10754340" cy="4142232"/>
        </p:xfrm>
        <a:graphic>
          <a:graphicData uri="http://schemas.openxmlformats.org/drawingml/2006/table">
            <a:tbl>
              <a:tblPr>
                <a:tableStyleId>{5C22544A-7EE6-4342-B048-85BDC9FD1C3A}</a:tableStyleId>
              </a:tblPr>
              <a:tblGrid>
                <a:gridCol w="2065866">
                  <a:extLst>
                    <a:ext uri="{9D8B030D-6E8A-4147-A177-3AD203B41FA5}">
                      <a16:colId xmlns:a16="http://schemas.microsoft.com/office/drawing/2014/main" val="20000"/>
                    </a:ext>
                  </a:extLst>
                </a:gridCol>
                <a:gridCol w="4152487">
                  <a:extLst>
                    <a:ext uri="{9D8B030D-6E8A-4147-A177-3AD203B41FA5}">
                      <a16:colId xmlns:a16="http://schemas.microsoft.com/office/drawing/2014/main" val="330877390"/>
                    </a:ext>
                  </a:extLst>
                </a:gridCol>
                <a:gridCol w="1926110">
                  <a:extLst>
                    <a:ext uri="{9D8B030D-6E8A-4147-A177-3AD203B41FA5}">
                      <a16:colId xmlns:a16="http://schemas.microsoft.com/office/drawing/2014/main" val="429076319"/>
                    </a:ext>
                  </a:extLst>
                </a:gridCol>
                <a:gridCol w="1283997">
                  <a:extLst>
                    <a:ext uri="{9D8B030D-6E8A-4147-A177-3AD203B41FA5}">
                      <a16:colId xmlns:a16="http://schemas.microsoft.com/office/drawing/2014/main" val="4055409568"/>
                    </a:ext>
                  </a:extLst>
                </a:gridCol>
                <a:gridCol w="1325880">
                  <a:extLst>
                    <a:ext uri="{9D8B030D-6E8A-4147-A177-3AD203B41FA5}">
                      <a16:colId xmlns:a16="http://schemas.microsoft.com/office/drawing/2014/main" val="223896331"/>
                    </a:ext>
                  </a:extLst>
                </a:gridCol>
              </a:tblGrid>
              <a:tr h="51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1E46"/>
                          </a:solidFill>
                          <a:effectLst/>
                          <a:uLnTx/>
                          <a:uFillTx/>
                          <a:latin typeface="+mn-lt"/>
                          <a:ea typeface="+mn-ea"/>
                          <a:cs typeface="Times New Roman" panose="02020603050405020304" pitchFamily="18" charset="0"/>
                        </a:rPr>
                        <a:t>24-hr SBP</a:t>
                      </a:r>
                    </a:p>
                  </a:txBody>
                  <a:tcPr marL="28575" marR="2857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1E46"/>
                        </a:solidFill>
                        <a:effectLst/>
                        <a:uLnTx/>
                        <a:uFillTx/>
                        <a:latin typeface="+mn-lt"/>
                        <a:ea typeface="+mn-ea"/>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1" u="none" kern="1200" dirty="0">
                          <a:solidFill>
                            <a:schemeClr val="dk1"/>
                          </a:solidFill>
                          <a:effectLst/>
                          <a:latin typeface="+mn-lt"/>
                          <a:ea typeface="Times New Roman"/>
                          <a:cs typeface="Times New Roman" panose="02020603050405020304" pitchFamily="18" charset="0"/>
                        </a:rPr>
                        <a:t>95% CI</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u="none" kern="1200" dirty="0">
                          <a:solidFill>
                            <a:schemeClr val="dk1"/>
                          </a:solidFill>
                          <a:effectLst/>
                          <a:latin typeface="+mn-lt"/>
                          <a:ea typeface="Times New Roman"/>
                          <a:cs typeface="Times New Roman" panose="02020603050405020304" pitchFamily="18" charset="0"/>
                        </a:rPr>
                        <a:t>P</a:t>
                      </a:r>
                      <a:endParaRPr lang="en-US" sz="1600" b="1" u="none" kern="1200" dirty="0">
                        <a:solidFill>
                          <a:schemeClr val="dk1"/>
                        </a:solidFill>
                        <a:effectLst/>
                        <a:latin typeface="+mn-lt"/>
                        <a:ea typeface="Times New Roman"/>
                        <a:cs typeface="Times New Roman" panose="02020603050405020304" pitchFamily="18" charset="0"/>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u="none" kern="1200" dirty="0" err="1">
                          <a:solidFill>
                            <a:schemeClr val="dk1"/>
                          </a:solidFill>
                          <a:effectLst/>
                          <a:latin typeface="+mn-lt"/>
                          <a:ea typeface="Times New Roman"/>
                          <a:cs typeface="Times New Roman" panose="02020603050405020304" pitchFamily="18" charset="0"/>
                        </a:rPr>
                        <a:t>P</a:t>
                      </a:r>
                      <a:r>
                        <a:rPr lang="en-US" sz="1600" b="1" u="none" kern="1200" baseline="-25000" dirty="0" err="1">
                          <a:solidFill>
                            <a:schemeClr val="dk1"/>
                          </a:solidFill>
                          <a:effectLst/>
                          <a:latin typeface="+mn-lt"/>
                          <a:ea typeface="Times New Roman"/>
                          <a:cs typeface="Times New Roman" panose="02020603050405020304" pitchFamily="18" charset="0"/>
                        </a:rPr>
                        <a:t>interaction</a:t>
                      </a:r>
                      <a:endParaRPr lang="en-US" sz="1600" b="1" u="none" kern="1200" dirty="0">
                        <a:solidFill>
                          <a:schemeClr val="dk1"/>
                        </a:solidFill>
                        <a:effectLst/>
                        <a:latin typeface="+mn-lt"/>
                        <a:ea typeface="Times New Roman"/>
                        <a:cs typeface="Times New Roman" panose="02020603050405020304" pitchFamily="18" charset="0"/>
                      </a:endParaRP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marL="182880" marR="0" algn="l">
                        <a:lnSpc>
                          <a:spcPct val="100000"/>
                        </a:lnSpc>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Pilot  (N=70)</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600" dirty="0">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i="0" u="none" strike="noStrike" dirty="0">
                          <a:solidFill>
                            <a:srgbClr val="000000"/>
                          </a:solidFill>
                          <a:effectLst/>
                          <a:latin typeface="+mj-lt"/>
                        </a:rPr>
                        <a:t>-4.9 (-9.6, -0.3)</a:t>
                      </a:r>
                      <a:endParaRPr lang="en-US" sz="1400"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0.037</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0.57</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1208">
                <a:tc>
                  <a:txBody>
                    <a:bodyPr/>
                    <a:lstStyle/>
                    <a:p>
                      <a:pPr marL="182880" marR="0" algn="l">
                        <a:lnSpc>
                          <a:spcPct val="100000"/>
                        </a:lnSpc>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Pivotal (N=204)</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600" dirty="0">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i="0" u="none" strike="noStrike" dirty="0">
                          <a:solidFill>
                            <a:srgbClr val="000000"/>
                          </a:solidFill>
                          <a:effectLst/>
                          <a:latin typeface="+mj-lt"/>
                        </a:rPr>
                        <a:t>-3.6 (-6.2, -1.0)</a:t>
                      </a:r>
                      <a:endParaRPr lang="en-US" sz="1400"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0.006</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lnSpc>
                          <a:spcPct val="100000"/>
                        </a:lnSpc>
                        <a:spcBef>
                          <a:spcPts val="0"/>
                        </a:spcBef>
                        <a:spcAft>
                          <a:spcPts val="0"/>
                        </a:spcAft>
                      </a:pPr>
                      <a:endParaRPr lang="en-US" sz="1600" b="0"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1208">
                <a:tc>
                  <a:txBody>
                    <a:bodyPr/>
                    <a:lstStyle/>
                    <a:p>
                      <a:pPr marL="182880" marR="0" algn="l">
                        <a:lnSpc>
                          <a:spcPct val="100000"/>
                        </a:lnSpc>
                        <a:spcBef>
                          <a:spcPts val="0"/>
                        </a:spcBef>
                        <a:spcAft>
                          <a:spcPts val="0"/>
                        </a:spcAft>
                      </a:pPr>
                      <a:r>
                        <a:rPr lang="en-US" sz="1600" b="1" dirty="0">
                          <a:solidFill>
                            <a:schemeClr val="tx1"/>
                          </a:solidFill>
                          <a:effectLst/>
                          <a:latin typeface="+mj-lt"/>
                          <a:ea typeface="DengXian" panose="02010600030101010101" pitchFamily="2" charset="-122"/>
                          <a:cs typeface="Times New Roman" panose="02020603050405020304" pitchFamily="18" charset="0"/>
                        </a:rPr>
                        <a:t>Overall (N=274)</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marL="0" marR="0" algn="r">
                        <a:lnSpc>
                          <a:spcPct val="100000"/>
                        </a:lnSpc>
                        <a:spcBef>
                          <a:spcPts val="0"/>
                        </a:spcBef>
                        <a:spcAft>
                          <a:spcPts val="0"/>
                        </a:spcAft>
                      </a:pPr>
                      <a:endParaRPr lang="en-US" sz="1600" b="1" dirty="0">
                        <a:solidFill>
                          <a:srgbClr val="000000"/>
                        </a:solidFill>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mj-lt"/>
                        </a:rPr>
                        <a:t>-4.0 (-6.2, -1.8)</a:t>
                      </a:r>
                      <a:endParaRPr lang="en-US" sz="1400" b="1"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algn="ctr" fontAlgn="ctr">
                        <a:lnSpc>
                          <a:spcPct val="100000"/>
                        </a:lnSpc>
                        <a:spcBef>
                          <a:spcPts val="0"/>
                        </a:spcBef>
                        <a:spcAft>
                          <a:spcPts val="0"/>
                        </a:spcAft>
                      </a:pPr>
                      <a:r>
                        <a:rPr lang="en-US" sz="1600" b="1" i="0" u="none" strike="noStrike" dirty="0">
                          <a:solidFill>
                            <a:srgbClr val="000000"/>
                          </a:solidFill>
                          <a:effectLst/>
                          <a:latin typeface="+mj-lt"/>
                        </a:rPr>
                        <a:t>&lt;0.001</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algn="ctr" fontAlgn="ctr">
                        <a:lnSpc>
                          <a:spcPct val="100000"/>
                        </a:lnSpc>
                        <a:spcBef>
                          <a:spcPts val="0"/>
                        </a:spcBef>
                        <a:spcAft>
                          <a:spcPts val="0"/>
                        </a:spcAft>
                      </a:pPr>
                      <a:endParaRPr lang="en-US" sz="1600" b="1"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u="none" kern="1200" dirty="0">
                          <a:solidFill>
                            <a:schemeClr val="accent1"/>
                          </a:solidFill>
                          <a:latin typeface="+mn-lt"/>
                          <a:ea typeface="+mn-ea"/>
                          <a:cs typeface="Times New Roman" panose="02020603050405020304" pitchFamily="18" charset="0"/>
                        </a:rPr>
                        <a:t>Office SBP</a:t>
                      </a:r>
                    </a:p>
                  </a:txBody>
                  <a:tcPr marL="25400" marR="254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endParaRPr lang="en-US" sz="1600" b="0"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endParaRPr lang="en-US" sz="1600" b="0"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08613"/>
                  </a:ext>
                </a:extLst>
              </a:tr>
              <a:tr h="521208">
                <a:tc>
                  <a:txBody>
                    <a:bodyPr/>
                    <a:lstStyle/>
                    <a:p>
                      <a:pPr marL="182880" marR="0" algn="l">
                        <a:lnSpc>
                          <a:spcPct val="100000"/>
                        </a:lnSpc>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Pilot  (N=78)</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600" dirty="0">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i="0" u="none" strike="noStrike" dirty="0">
                          <a:solidFill>
                            <a:srgbClr val="000000"/>
                          </a:solidFill>
                          <a:effectLst/>
                          <a:latin typeface="+mj-lt"/>
                        </a:rPr>
                        <a:t>-7.1 (-13.2, -1.1)</a:t>
                      </a:r>
                      <a:endParaRPr lang="en-US" sz="1400"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0.021</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0.80</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21208">
                <a:tc>
                  <a:txBody>
                    <a:bodyPr/>
                    <a:lstStyle/>
                    <a:p>
                      <a:pPr marL="182880" marR="0" algn="l">
                        <a:lnSpc>
                          <a:spcPct val="100000"/>
                        </a:lnSpc>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Pivotal (N=228)</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600" dirty="0">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i="0" u="none" strike="noStrike" dirty="0">
                          <a:solidFill>
                            <a:srgbClr val="000000"/>
                          </a:solidFill>
                          <a:effectLst/>
                          <a:latin typeface="+mj-lt"/>
                        </a:rPr>
                        <a:t>-6.4 (-9.9, -2.8)</a:t>
                      </a:r>
                      <a:endParaRPr lang="en-US" sz="1400"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r>
                        <a:rPr lang="en-US" sz="1600" b="0" i="0" u="none" strike="noStrike" dirty="0">
                          <a:solidFill>
                            <a:srgbClr val="000000"/>
                          </a:solidFill>
                          <a:effectLst/>
                          <a:latin typeface="+mj-lt"/>
                        </a:rPr>
                        <a:t>&lt;0.001</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lnSpc>
                          <a:spcPct val="100000"/>
                        </a:lnSpc>
                        <a:spcBef>
                          <a:spcPts val="0"/>
                        </a:spcBef>
                        <a:spcAft>
                          <a:spcPts val="0"/>
                        </a:spcAft>
                      </a:pPr>
                      <a:endParaRPr lang="en-US" sz="1600" b="0"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21208">
                <a:tc>
                  <a:txBody>
                    <a:bodyPr/>
                    <a:lstStyle/>
                    <a:p>
                      <a:pPr marL="182880" marR="0" algn="l">
                        <a:lnSpc>
                          <a:spcPct val="100000"/>
                        </a:lnSpc>
                        <a:spcBef>
                          <a:spcPts val="0"/>
                        </a:spcBef>
                        <a:spcAft>
                          <a:spcPts val="0"/>
                        </a:spcAft>
                      </a:pPr>
                      <a:r>
                        <a:rPr lang="en-US" sz="1600" b="1" dirty="0">
                          <a:solidFill>
                            <a:schemeClr val="tx1"/>
                          </a:solidFill>
                          <a:effectLst/>
                          <a:latin typeface="+mj-lt"/>
                          <a:ea typeface="DengXian" panose="02010600030101010101" pitchFamily="2" charset="-122"/>
                          <a:cs typeface="Times New Roman" panose="02020603050405020304" pitchFamily="18" charset="0"/>
                        </a:rPr>
                        <a:t>Overall (N=306)</a:t>
                      </a:r>
                    </a:p>
                  </a:txBody>
                  <a:tcPr marL="25400" marR="25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marL="0" marR="0" algn="r">
                        <a:lnSpc>
                          <a:spcPct val="100000"/>
                        </a:lnSpc>
                        <a:spcBef>
                          <a:spcPts val="0"/>
                        </a:spcBef>
                        <a:spcAft>
                          <a:spcPts val="0"/>
                        </a:spcAft>
                      </a:pPr>
                      <a:endParaRPr lang="en-US" sz="1600" b="1" dirty="0">
                        <a:solidFill>
                          <a:srgbClr val="000000"/>
                        </a:solidFill>
                        <a:effectLst/>
                        <a:latin typeface="+mj-lt"/>
                        <a:ea typeface="DengXian" panose="02010600030101010101" pitchFamily="2" charset="-122"/>
                        <a:cs typeface="Times New Roman" panose="02020603050405020304" pitchFamily="18" charset="0"/>
                      </a:endParaRPr>
                    </a:p>
                  </a:txBody>
                  <a:tcPr marL="28575" marR="2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mj-lt"/>
                        </a:rPr>
                        <a:t>-6.6 (-9.6, -3.5)</a:t>
                      </a:r>
                      <a:endParaRPr lang="en-US" sz="1400" b="1" dirty="0">
                        <a:effectLst/>
                        <a:latin typeface="+mj-lt"/>
                        <a:ea typeface="DengXian" panose="02010600030101010101" pitchFamily="2" charset="-122"/>
                        <a:cs typeface="Times New Roman" panose="02020603050405020304" pitchFamily="18" charset="0"/>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algn="ctr" fontAlgn="ctr">
                        <a:lnSpc>
                          <a:spcPct val="100000"/>
                        </a:lnSpc>
                        <a:spcBef>
                          <a:spcPts val="0"/>
                        </a:spcBef>
                        <a:spcAft>
                          <a:spcPts val="0"/>
                        </a:spcAft>
                      </a:pPr>
                      <a:r>
                        <a:rPr lang="en-US" sz="1600" b="1" i="0" u="none" strike="noStrike" dirty="0">
                          <a:solidFill>
                            <a:srgbClr val="000000"/>
                          </a:solidFill>
                          <a:effectLst/>
                          <a:latin typeface="+mj-lt"/>
                        </a:rPr>
                        <a:t>&lt;0.001</a:t>
                      </a: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alpha val="50196"/>
                      </a:srgbClr>
                    </a:solidFill>
                  </a:tcPr>
                </a:tc>
                <a:tc>
                  <a:txBody>
                    <a:bodyPr/>
                    <a:lstStyle/>
                    <a:p>
                      <a:pPr algn="ctr" fontAlgn="ctr">
                        <a:lnSpc>
                          <a:spcPct val="100000"/>
                        </a:lnSpc>
                        <a:spcBef>
                          <a:spcPts val="0"/>
                        </a:spcBef>
                        <a:spcAft>
                          <a:spcPts val="0"/>
                        </a:spcAft>
                      </a:pPr>
                      <a:endParaRPr lang="en-US" sz="1600" b="1" i="0" u="none" strike="noStrike" dirty="0">
                        <a:solidFill>
                          <a:srgbClr val="000000"/>
                        </a:solidFill>
                        <a:effectLst/>
                        <a:latin typeface="+mj-lt"/>
                      </a:endParaRPr>
                    </a:p>
                  </a:txBody>
                  <a:tcPr marL="5961" marR="5961" marT="596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10" name="Chart 9">
            <a:extLst>
              <a:ext uri="{FF2B5EF4-FFF2-40B4-BE49-F238E27FC236}">
                <a16:creationId xmlns:a16="http://schemas.microsoft.com/office/drawing/2014/main" id="{A699A3AE-945F-4208-89C5-359641E2FA8C}"/>
              </a:ext>
            </a:extLst>
          </p:cNvPr>
          <p:cNvGraphicFramePr/>
          <p:nvPr>
            <p:extLst>
              <p:ext uri="{D42A27DB-BD31-4B8C-83A1-F6EECF244321}">
                <p14:modId xmlns:p14="http://schemas.microsoft.com/office/powerpoint/2010/main" val="3611762545"/>
              </p:ext>
            </p:extLst>
          </p:nvPr>
        </p:nvGraphicFramePr>
        <p:xfrm>
          <a:off x="2338584" y="1485900"/>
          <a:ext cx="5334048" cy="49686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FDAFD74-FF00-4961-A6FF-AE39871A2639}"/>
              </a:ext>
            </a:extLst>
          </p:cNvPr>
          <p:cNvSpPr txBox="1"/>
          <p:nvPr/>
        </p:nvSpPr>
        <p:spPr>
          <a:xfrm>
            <a:off x="3551151" y="6024545"/>
            <a:ext cx="2867965" cy="338554"/>
          </a:xfrm>
          <a:prstGeom prst="rect">
            <a:avLst/>
          </a:prstGeom>
          <a:noFill/>
        </p:spPr>
        <p:txBody>
          <a:bodyPr wrap="none" rtlCol="0">
            <a:spAutoFit/>
          </a:bodyPr>
          <a:lstStyle/>
          <a:p>
            <a:r>
              <a:rPr lang="en-US" sz="1600" dirty="0"/>
              <a:t>Treatment difference (mmHg)</a:t>
            </a:r>
          </a:p>
        </p:txBody>
      </p:sp>
      <p:sp>
        <p:nvSpPr>
          <p:cNvPr id="2" name="Rectangle 1">
            <a:extLst>
              <a:ext uri="{FF2B5EF4-FFF2-40B4-BE49-F238E27FC236}">
                <a16:creationId xmlns:a16="http://schemas.microsoft.com/office/drawing/2014/main" id="{B5AFD0BC-353D-49D5-8033-6FAB0BFB15B6}"/>
              </a:ext>
            </a:extLst>
          </p:cNvPr>
          <p:cNvSpPr/>
          <p:nvPr/>
        </p:nvSpPr>
        <p:spPr>
          <a:xfrm>
            <a:off x="857956" y="2802835"/>
            <a:ext cx="9437508" cy="542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C50D61-2678-46DC-B0D2-D093C60323D0}"/>
              </a:ext>
            </a:extLst>
          </p:cNvPr>
          <p:cNvSpPr/>
          <p:nvPr/>
        </p:nvSpPr>
        <p:spPr>
          <a:xfrm>
            <a:off x="857956" y="4883196"/>
            <a:ext cx="9437507" cy="542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F072466-AD3B-4FBA-812A-90E76E8EA0B8}"/>
              </a:ext>
            </a:extLst>
          </p:cNvPr>
          <p:cNvCxnSpPr>
            <a:cxnSpLocks/>
          </p:cNvCxnSpPr>
          <p:nvPr/>
        </p:nvCxnSpPr>
        <p:spPr>
          <a:xfrm flipV="1">
            <a:off x="5480216" y="1928949"/>
            <a:ext cx="0" cy="372291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73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EE45C7-A1B4-4F41-813B-FE31E73D3FC6}"/>
              </a:ext>
            </a:extLst>
          </p:cNvPr>
          <p:cNvSpPr>
            <a:spLocks noGrp="1"/>
          </p:cNvSpPr>
          <p:nvPr>
            <p:ph type="title"/>
          </p:nvPr>
        </p:nvSpPr>
        <p:spPr/>
        <p:txBody>
          <a:bodyPr>
            <a:normAutofit fontScale="90000"/>
          </a:bodyPr>
          <a:lstStyle/>
          <a:p>
            <a:r>
              <a:rPr lang="en-US" sz="3600" dirty="0"/>
              <a:t>SPYRAL HTN – OFF MED </a:t>
            </a:r>
            <a:r>
              <a:rPr lang="en-US" sz="3600" dirty="0">
                <a:solidFill>
                  <a:schemeClr val="accent2"/>
                </a:solidFill>
              </a:rPr>
              <a:t>PRIMARY ANALYSIS</a:t>
            </a:r>
            <a:endParaRPr lang="en-US" dirty="0"/>
          </a:p>
        </p:txBody>
      </p:sp>
      <p:sp>
        <p:nvSpPr>
          <p:cNvPr id="4" name="Text Placeholder 3">
            <a:extLst>
              <a:ext uri="{FF2B5EF4-FFF2-40B4-BE49-F238E27FC236}">
                <a16:creationId xmlns:a16="http://schemas.microsoft.com/office/drawing/2014/main" id="{E556E8D3-BEF2-439F-9277-A27CBCA1B85E}"/>
              </a:ext>
            </a:extLst>
          </p:cNvPr>
          <p:cNvSpPr>
            <a:spLocks noGrp="1"/>
          </p:cNvSpPr>
          <p:nvPr>
            <p:ph type="body" sz="quarter" idx="13"/>
          </p:nvPr>
        </p:nvSpPr>
        <p:spPr/>
        <p:txBody>
          <a:bodyPr/>
          <a:lstStyle/>
          <a:p>
            <a:r>
              <a:rPr lang="en-US" dirty="0"/>
              <a:t>Bayesian Primary Endpoint Analysis</a:t>
            </a:r>
          </a:p>
        </p:txBody>
      </p:sp>
      <p:sp>
        <p:nvSpPr>
          <p:cNvPr id="7" name="Content Placeholder 6">
            <a:extLst>
              <a:ext uri="{FF2B5EF4-FFF2-40B4-BE49-F238E27FC236}">
                <a16:creationId xmlns:a16="http://schemas.microsoft.com/office/drawing/2014/main" id="{D9D9E946-FD19-4A5E-914A-4E626C7DA427}"/>
              </a:ext>
            </a:extLst>
          </p:cNvPr>
          <p:cNvSpPr>
            <a:spLocks noGrp="1"/>
          </p:cNvSpPr>
          <p:nvPr>
            <p:ph sz="half" idx="1"/>
          </p:nvPr>
        </p:nvSpPr>
        <p:spPr>
          <a:xfrm>
            <a:off x="720281" y="1413932"/>
            <a:ext cx="5194743" cy="951442"/>
          </a:xfrm>
          <a:solidFill>
            <a:schemeClr val="bg1"/>
          </a:solidFill>
        </p:spPr>
        <p:txBody>
          <a:bodyPr anchor="ctr">
            <a:noAutofit/>
          </a:bodyPr>
          <a:lstStyle/>
          <a:p>
            <a:pPr marL="0" indent="0" algn="ctr">
              <a:buNone/>
            </a:pPr>
            <a:r>
              <a:rPr lang="en-US" sz="3200" b="1" dirty="0">
                <a:solidFill>
                  <a:schemeClr val="accent1"/>
                </a:solidFill>
              </a:rPr>
              <a:t>24-hr SBP</a:t>
            </a:r>
          </a:p>
          <a:p>
            <a:pPr marL="0" indent="0" algn="ctr">
              <a:buNone/>
            </a:pPr>
            <a:r>
              <a:rPr lang="en-US" dirty="0">
                <a:solidFill>
                  <a:srgbClr val="C00000"/>
                </a:solidFill>
              </a:rPr>
              <a:t>&gt;99.9% </a:t>
            </a:r>
            <a:r>
              <a:rPr lang="en-US" dirty="0"/>
              <a:t>probability of superiority</a:t>
            </a:r>
            <a:endParaRPr lang="en-US" b="1" dirty="0">
              <a:solidFill>
                <a:schemeClr val="accent1"/>
              </a:solidFill>
            </a:endParaRPr>
          </a:p>
        </p:txBody>
      </p:sp>
      <p:sp>
        <p:nvSpPr>
          <p:cNvPr id="8" name="Content Placeholder 7">
            <a:extLst>
              <a:ext uri="{FF2B5EF4-FFF2-40B4-BE49-F238E27FC236}">
                <a16:creationId xmlns:a16="http://schemas.microsoft.com/office/drawing/2014/main" id="{9BA9ED43-B3FF-43FC-AF33-EB26AB5097D2}"/>
              </a:ext>
            </a:extLst>
          </p:cNvPr>
          <p:cNvSpPr>
            <a:spLocks noGrp="1"/>
          </p:cNvSpPr>
          <p:nvPr>
            <p:ph sz="half" idx="2"/>
          </p:nvPr>
        </p:nvSpPr>
        <p:spPr>
          <a:xfrm>
            <a:off x="6751804" y="1413932"/>
            <a:ext cx="5194743" cy="951442"/>
          </a:xfrm>
          <a:solidFill>
            <a:schemeClr val="bg1"/>
          </a:solidFill>
        </p:spPr>
        <p:txBody>
          <a:bodyPr anchor="ctr">
            <a:noAutofit/>
          </a:bodyPr>
          <a:lstStyle/>
          <a:p>
            <a:pPr marL="0" indent="0" algn="ctr">
              <a:buNone/>
            </a:pPr>
            <a:r>
              <a:rPr lang="en-US" sz="3200" b="1" dirty="0">
                <a:solidFill>
                  <a:schemeClr val="accent1"/>
                </a:solidFill>
              </a:rPr>
              <a:t>Office SBP</a:t>
            </a:r>
          </a:p>
          <a:p>
            <a:pPr marL="0" indent="0" algn="ctr">
              <a:buNone/>
            </a:pPr>
            <a:r>
              <a:rPr lang="en-US" dirty="0">
                <a:solidFill>
                  <a:srgbClr val="C00000"/>
                </a:solidFill>
              </a:rPr>
              <a:t>&gt;99.9% </a:t>
            </a:r>
            <a:r>
              <a:rPr lang="en-US" dirty="0"/>
              <a:t>probability of superiority</a:t>
            </a:r>
            <a:endParaRPr lang="en-US" b="1" dirty="0">
              <a:solidFill>
                <a:schemeClr val="accent1"/>
              </a:solidFill>
            </a:endParaRPr>
          </a:p>
        </p:txBody>
      </p:sp>
      <p:sp>
        <p:nvSpPr>
          <p:cNvPr id="5" name="TextBox 4">
            <a:extLst>
              <a:ext uri="{FF2B5EF4-FFF2-40B4-BE49-F238E27FC236}">
                <a16:creationId xmlns:a16="http://schemas.microsoft.com/office/drawing/2014/main" id="{19A5F32B-FEC2-4BEA-AD24-1CEFA9597804}"/>
              </a:ext>
            </a:extLst>
          </p:cNvPr>
          <p:cNvSpPr txBox="1"/>
          <p:nvPr/>
        </p:nvSpPr>
        <p:spPr>
          <a:xfrm>
            <a:off x="4143485" y="2553559"/>
            <a:ext cx="914400" cy="276999"/>
          </a:xfrm>
          <a:prstGeom prst="rect">
            <a:avLst/>
          </a:prstGeom>
          <a:noFill/>
        </p:spPr>
        <p:txBody>
          <a:bodyPr wrap="square" rtlCol="0">
            <a:spAutoFit/>
          </a:bodyPr>
          <a:lstStyle/>
          <a:p>
            <a:pPr algn="r"/>
            <a:r>
              <a:rPr lang="en-US" sz="1200" b="1" dirty="0">
                <a:solidFill>
                  <a:schemeClr val="tx1">
                    <a:lumMod val="50000"/>
                    <a:lumOff val="50000"/>
                  </a:schemeClr>
                </a:solidFill>
                <a:latin typeface="Arial Narrow" panose="020B0606020202030204" pitchFamily="34" charset="0"/>
              </a:rPr>
              <a:t>superior</a:t>
            </a:r>
          </a:p>
        </p:txBody>
      </p:sp>
      <p:sp>
        <p:nvSpPr>
          <p:cNvPr id="14" name="TextBox 13">
            <a:extLst>
              <a:ext uri="{FF2B5EF4-FFF2-40B4-BE49-F238E27FC236}">
                <a16:creationId xmlns:a16="http://schemas.microsoft.com/office/drawing/2014/main" id="{57491A5E-E4BD-4BA9-BF48-F8C39DCD5EF1}"/>
              </a:ext>
            </a:extLst>
          </p:cNvPr>
          <p:cNvSpPr txBox="1"/>
          <p:nvPr/>
        </p:nvSpPr>
        <p:spPr>
          <a:xfrm>
            <a:off x="5126050" y="2553559"/>
            <a:ext cx="914400" cy="276999"/>
          </a:xfrm>
          <a:prstGeom prst="rect">
            <a:avLst/>
          </a:prstGeom>
          <a:noFill/>
        </p:spPr>
        <p:txBody>
          <a:bodyPr wrap="square" rtlCol="0">
            <a:spAutoFit/>
          </a:bodyPr>
          <a:lstStyle/>
          <a:p>
            <a:r>
              <a:rPr lang="en-US" sz="1200" b="1" dirty="0">
                <a:solidFill>
                  <a:schemeClr val="tx1">
                    <a:lumMod val="50000"/>
                    <a:lumOff val="50000"/>
                  </a:schemeClr>
                </a:solidFill>
                <a:latin typeface="Arial Narrow" panose="020B0606020202030204" pitchFamily="34" charset="0"/>
              </a:rPr>
              <a:t>inferior</a:t>
            </a:r>
          </a:p>
        </p:txBody>
      </p:sp>
      <p:cxnSp>
        <p:nvCxnSpPr>
          <p:cNvPr id="16" name="Straight Arrow Connector 15">
            <a:extLst>
              <a:ext uri="{FF2B5EF4-FFF2-40B4-BE49-F238E27FC236}">
                <a16:creationId xmlns:a16="http://schemas.microsoft.com/office/drawing/2014/main" id="{3994E488-0EBF-46B7-8949-0CA7EF12B955}"/>
              </a:ext>
            </a:extLst>
          </p:cNvPr>
          <p:cNvCxnSpPr>
            <a:cxnSpLocks/>
          </p:cNvCxnSpPr>
          <p:nvPr/>
        </p:nvCxnSpPr>
        <p:spPr>
          <a:xfrm>
            <a:off x="5229335" y="2578563"/>
            <a:ext cx="640080"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4CED25-E293-4D2A-9513-2C348A61E7B6}"/>
              </a:ext>
            </a:extLst>
          </p:cNvPr>
          <p:cNvCxnSpPr>
            <a:cxnSpLocks/>
          </p:cNvCxnSpPr>
          <p:nvPr/>
        </p:nvCxnSpPr>
        <p:spPr>
          <a:xfrm>
            <a:off x="4314935" y="2568444"/>
            <a:ext cx="640080" cy="0"/>
          </a:xfrm>
          <a:prstGeom prst="straightConnector1">
            <a:avLst/>
          </a:prstGeom>
          <a:ln>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400CC8-160E-4450-8F64-CEB44B959DA3}"/>
              </a:ext>
            </a:extLst>
          </p:cNvPr>
          <p:cNvSpPr txBox="1"/>
          <p:nvPr/>
        </p:nvSpPr>
        <p:spPr>
          <a:xfrm>
            <a:off x="10137021" y="2549988"/>
            <a:ext cx="914400" cy="276999"/>
          </a:xfrm>
          <a:prstGeom prst="rect">
            <a:avLst/>
          </a:prstGeom>
          <a:noFill/>
        </p:spPr>
        <p:txBody>
          <a:bodyPr wrap="square" rtlCol="0">
            <a:spAutoFit/>
          </a:bodyPr>
          <a:lstStyle/>
          <a:p>
            <a:pPr algn="r"/>
            <a:r>
              <a:rPr lang="en-US" sz="1200" b="1" dirty="0">
                <a:solidFill>
                  <a:schemeClr val="tx1">
                    <a:lumMod val="50000"/>
                    <a:lumOff val="50000"/>
                  </a:schemeClr>
                </a:solidFill>
                <a:latin typeface="Arial Narrow" panose="020B0606020202030204" pitchFamily="34" charset="0"/>
              </a:rPr>
              <a:t>superior</a:t>
            </a:r>
          </a:p>
        </p:txBody>
      </p:sp>
      <p:sp>
        <p:nvSpPr>
          <p:cNvPr id="20" name="TextBox 19">
            <a:extLst>
              <a:ext uri="{FF2B5EF4-FFF2-40B4-BE49-F238E27FC236}">
                <a16:creationId xmlns:a16="http://schemas.microsoft.com/office/drawing/2014/main" id="{1667B877-D453-4D3E-AE75-34D804004AD2}"/>
              </a:ext>
            </a:extLst>
          </p:cNvPr>
          <p:cNvSpPr txBox="1"/>
          <p:nvPr/>
        </p:nvSpPr>
        <p:spPr>
          <a:xfrm>
            <a:off x="11165306" y="2549988"/>
            <a:ext cx="914400" cy="276999"/>
          </a:xfrm>
          <a:prstGeom prst="rect">
            <a:avLst/>
          </a:prstGeom>
          <a:noFill/>
        </p:spPr>
        <p:txBody>
          <a:bodyPr wrap="square" rtlCol="0">
            <a:spAutoFit/>
          </a:bodyPr>
          <a:lstStyle/>
          <a:p>
            <a:r>
              <a:rPr lang="en-US" sz="1200" b="1" dirty="0">
                <a:solidFill>
                  <a:schemeClr val="tx1">
                    <a:lumMod val="50000"/>
                    <a:lumOff val="50000"/>
                  </a:schemeClr>
                </a:solidFill>
                <a:latin typeface="Arial Narrow" panose="020B0606020202030204" pitchFamily="34" charset="0"/>
              </a:rPr>
              <a:t>inferior</a:t>
            </a:r>
          </a:p>
        </p:txBody>
      </p:sp>
      <p:cxnSp>
        <p:nvCxnSpPr>
          <p:cNvPr id="21" name="Straight Arrow Connector 20">
            <a:extLst>
              <a:ext uri="{FF2B5EF4-FFF2-40B4-BE49-F238E27FC236}">
                <a16:creationId xmlns:a16="http://schemas.microsoft.com/office/drawing/2014/main" id="{A154AFDC-43D9-401B-A2A1-B9BD3359CD4F}"/>
              </a:ext>
            </a:extLst>
          </p:cNvPr>
          <p:cNvCxnSpPr>
            <a:cxnSpLocks/>
          </p:cNvCxnSpPr>
          <p:nvPr/>
        </p:nvCxnSpPr>
        <p:spPr>
          <a:xfrm>
            <a:off x="11268591" y="2574992"/>
            <a:ext cx="640080"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CC4C129-42E5-4138-A00D-B255EB8CFC60}"/>
              </a:ext>
            </a:extLst>
          </p:cNvPr>
          <p:cNvCxnSpPr>
            <a:cxnSpLocks/>
          </p:cNvCxnSpPr>
          <p:nvPr/>
        </p:nvCxnSpPr>
        <p:spPr>
          <a:xfrm>
            <a:off x="10308471" y="2564873"/>
            <a:ext cx="640080" cy="0"/>
          </a:xfrm>
          <a:prstGeom prst="straightConnector1">
            <a:avLst/>
          </a:prstGeom>
          <a:ln>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tx64">
            <a:extLst>
              <a:ext uri="{FF2B5EF4-FFF2-40B4-BE49-F238E27FC236}">
                <a16:creationId xmlns:a16="http://schemas.microsoft.com/office/drawing/2014/main" id="{2DF666CB-513F-45CF-940D-EA730F74F77C}"/>
              </a:ext>
            </a:extLst>
          </p:cNvPr>
          <p:cNvSpPr/>
          <p:nvPr/>
        </p:nvSpPr>
        <p:spPr>
          <a:xfrm rot="16200000">
            <a:off x="45112" y="3711870"/>
            <a:ext cx="610073" cy="170457"/>
          </a:xfrm>
          <a:prstGeom prst="rect">
            <a:avLst/>
          </a:prstGeom>
          <a:noFill/>
        </p:spPr>
        <p:txBody>
          <a:bodyPr wrap="none" lIns="0" tIns="0" rIns="0" bIns="0" anchor="ctr" anchorCtr="1"/>
          <a:lstStyle/>
          <a:p>
            <a:pPr marL="0" marR="0" indent="0" algn="l">
              <a:lnSpc>
                <a:spcPts val="1439"/>
              </a:lnSpc>
              <a:spcBef>
                <a:spcPts val="0"/>
              </a:spcBef>
              <a:spcAft>
                <a:spcPts val="0"/>
              </a:spcAft>
            </a:pPr>
            <a:r>
              <a:rPr sz="1400" dirty="0">
                <a:solidFill>
                  <a:srgbClr val="000000">
                    <a:alpha val="100000"/>
                  </a:srgbClr>
                </a:solidFill>
                <a:latin typeface="Helvetica"/>
                <a:cs typeface="Helvetica"/>
              </a:rPr>
              <a:t>Density</a:t>
            </a:r>
            <a:endParaRPr sz="1320" dirty="0">
              <a:solidFill>
                <a:srgbClr val="000000">
                  <a:alpha val="100000"/>
                </a:srgbClr>
              </a:solidFill>
              <a:latin typeface="Helvetica"/>
              <a:cs typeface="Helvetica"/>
            </a:endParaRPr>
          </a:p>
        </p:txBody>
      </p:sp>
      <p:grpSp>
        <p:nvGrpSpPr>
          <p:cNvPr id="274" name="Group 273">
            <a:extLst>
              <a:ext uri="{FF2B5EF4-FFF2-40B4-BE49-F238E27FC236}">
                <a16:creationId xmlns:a16="http://schemas.microsoft.com/office/drawing/2014/main" id="{04E5DC69-D40E-4EFD-AA01-166902A0D708}"/>
              </a:ext>
            </a:extLst>
          </p:cNvPr>
          <p:cNvGrpSpPr/>
          <p:nvPr/>
        </p:nvGrpSpPr>
        <p:grpSpPr>
          <a:xfrm>
            <a:off x="7275684" y="5439492"/>
            <a:ext cx="3884944" cy="694943"/>
            <a:chOff x="3324599" y="5134737"/>
            <a:chExt cx="4422303" cy="694943"/>
          </a:xfrm>
        </p:grpSpPr>
        <p:sp>
          <p:nvSpPr>
            <p:cNvPr id="306" name="tx5">
              <a:extLst>
                <a:ext uri="{FF2B5EF4-FFF2-40B4-BE49-F238E27FC236}">
                  <a16:creationId xmlns:a16="http://schemas.microsoft.com/office/drawing/2014/main" id="{5769CCDD-C1A3-4F96-975B-0399A87A43EF}"/>
                </a:ext>
              </a:extLst>
            </p:cNvPr>
            <p:cNvSpPr/>
            <p:nvPr/>
          </p:nvSpPr>
          <p:spPr>
            <a:xfrm>
              <a:off x="4340366" y="5668946"/>
              <a:ext cx="2748950" cy="160734"/>
            </a:xfrm>
            <a:prstGeom prst="rect">
              <a:avLst/>
            </a:prstGeom>
            <a:noFill/>
          </p:spPr>
          <p:txBody>
            <a:bodyPr wrap="none" lIns="0" tIns="0" rIns="0" bIns="0" anchor="ctr" anchorCtr="1"/>
            <a:lstStyle/>
            <a:p>
              <a:pPr marL="0" marR="0" indent="0" algn="l">
                <a:lnSpc>
                  <a:spcPts val="1320"/>
                </a:lnSpc>
                <a:spcBef>
                  <a:spcPts val="0"/>
                </a:spcBef>
                <a:spcAft>
                  <a:spcPts val="0"/>
                </a:spcAft>
              </a:pPr>
              <a:r>
                <a:rPr lang="en-US" sz="1400" dirty="0">
                  <a:solidFill>
                    <a:srgbClr val="000000">
                      <a:alpha val="100000"/>
                    </a:srgbClr>
                  </a:solidFill>
                  <a:latin typeface="Arial" panose="020B0604020202020204" pitchFamily="34" charset="0"/>
                  <a:cs typeface="Arial" panose="020B0604020202020204" pitchFamily="34" charset="0"/>
                </a:rPr>
                <a:t>Office </a:t>
              </a:r>
              <a:r>
                <a:rPr sz="1400" dirty="0">
                  <a:solidFill>
                    <a:srgbClr val="000000">
                      <a:alpha val="100000"/>
                    </a:srgbClr>
                  </a:solidFill>
                  <a:latin typeface="Arial" panose="020B0604020202020204" pitchFamily="34" charset="0"/>
                  <a:cs typeface="Arial" panose="020B0604020202020204" pitchFamily="34" charset="0"/>
                </a:rPr>
                <a:t>SBP treatment effect (mmHg)</a:t>
              </a:r>
            </a:p>
          </p:txBody>
        </p:sp>
        <p:sp>
          <p:nvSpPr>
            <p:cNvPr id="307" name="pl6">
              <a:extLst>
                <a:ext uri="{FF2B5EF4-FFF2-40B4-BE49-F238E27FC236}">
                  <a16:creationId xmlns:a16="http://schemas.microsoft.com/office/drawing/2014/main" id="{F328B5BC-D2E2-44D8-8386-6A94B331D4F3}"/>
                </a:ext>
              </a:extLst>
            </p:cNvPr>
            <p:cNvSpPr/>
            <p:nvPr/>
          </p:nvSpPr>
          <p:spPr>
            <a:xfrm>
              <a:off x="3445774" y="5134737"/>
              <a:ext cx="4254500" cy="0"/>
            </a:xfrm>
            <a:custGeom>
              <a:avLst/>
              <a:gdLst/>
              <a:ahLst/>
              <a:cxnLst/>
              <a:rect l="0" t="0" r="0" b="0"/>
              <a:pathLst>
                <a:path w="4254500">
                  <a:moveTo>
                    <a:pt x="0" y="0"/>
                  </a:moveTo>
                  <a:lnTo>
                    <a:pt x="4254500" y="0"/>
                  </a:lnTo>
                </a:path>
              </a:pathLst>
            </a:custGeom>
            <a:ln w="9525" cap="rnd">
              <a:solidFill>
                <a:srgbClr val="000000">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8" name="pl7">
              <a:extLst>
                <a:ext uri="{FF2B5EF4-FFF2-40B4-BE49-F238E27FC236}">
                  <a16:creationId xmlns:a16="http://schemas.microsoft.com/office/drawing/2014/main" id="{3844A35B-6DB6-4A8E-9BFE-B56CFEB5193C}"/>
                </a:ext>
              </a:extLst>
            </p:cNvPr>
            <p:cNvSpPr/>
            <p:nvPr/>
          </p:nvSpPr>
          <p:spPr>
            <a:xfrm>
              <a:off x="3445774"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9" name="pl8">
              <a:extLst>
                <a:ext uri="{FF2B5EF4-FFF2-40B4-BE49-F238E27FC236}">
                  <a16:creationId xmlns:a16="http://schemas.microsoft.com/office/drawing/2014/main" id="{8731C4E8-439E-4556-BAEA-FAB413592F7C}"/>
                </a:ext>
              </a:extLst>
            </p:cNvPr>
            <p:cNvSpPr/>
            <p:nvPr/>
          </p:nvSpPr>
          <p:spPr>
            <a:xfrm>
              <a:off x="4863941"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10" name="pl9">
              <a:extLst>
                <a:ext uri="{FF2B5EF4-FFF2-40B4-BE49-F238E27FC236}">
                  <a16:creationId xmlns:a16="http://schemas.microsoft.com/office/drawing/2014/main" id="{789F12F2-3B67-4DD0-A5D3-29B00F01EC0C}"/>
                </a:ext>
              </a:extLst>
            </p:cNvPr>
            <p:cNvSpPr/>
            <p:nvPr/>
          </p:nvSpPr>
          <p:spPr>
            <a:xfrm>
              <a:off x="6282108"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11" name="pl10">
              <a:extLst>
                <a:ext uri="{FF2B5EF4-FFF2-40B4-BE49-F238E27FC236}">
                  <a16:creationId xmlns:a16="http://schemas.microsoft.com/office/drawing/2014/main" id="{5B38227F-CC37-4678-94C1-3255178E0824}"/>
                </a:ext>
              </a:extLst>
            </p:cNvPr>
            <p:cNvSpPr/>
            <p:nvPr/>
          </p:nvSpPr>
          <p:spPr>
            <a:xfrm>
              <a:off x="7700274"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12" name="tx11">
              <a:extLst>
                <a:ext uri="{FF2B5EF4-FFF2-40B4-BE49-F238E27FC236}">
                  <a16:creationId xmlns:a16="http://schemas.microsoft.com/office/drawing/2014/main" id="{8497A91D-AF7A-4DF8-94C9-90D046A16827}"/>
                </a:ext>
              </a:extLst>
            </p:cNvPr>
            <p:cNvSpPr/>
            <p:nvPr/>
          </p:nvSpPr>
          <p:spPr>
            <a:xfrm>
              <a:off x="3324599" y="5344263"/>
              <a:ext cx="242349" cy="119657"/>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Arial" panose="020B0604020202020204" pitchFamily="34" charset="0"/>
                  <a:cs typeface="Arial" panose="020B0604020202020204" pitchFamily="34" charset="0"/>
                </a:rPr>
                <a:t>-15</a:t>
              </a:r>
            </a:p>
          </p:txBody>
        </p:sp>
        <p:sp>
          <p:nvSpPr>
            <p:cNvPr id="313" name="tx12">
              <a:extLst>
                <a:ext uri="{FF2B5EF4-FFF2-40B4-BE49-F238E27FC236}">
                  <a16:creationId xmlns:a16="http://schemas.microsoft.com/office/drawing/2014/main" id="{3B5FCDC4-902F-42DE-B201-8880C7019C71}"/>
                </a:ext>
              </a:extLst>
            </p:cNvPr>
            <p:cNvSpPr/>
            <p:nvPr/>
          </p:nvSpPr>
          <p:spPr>
            <a:xfrm>
              <a:off x="4742766" y="5343469"/>
              <a:ext cx="242349" cy="120451"/>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Arial" panose="020B0604020202020204" pitchFamily="34" charset="0"/>
                  <a:cs typeface="Arial" panose="020B0604020202020204" pitchFamily="34" charset="0"/>
                </a:rPr>
                <a:t>-10</a:t>
              </a:r>
            </a:p>
          </p:txBody>
        </p:sp>
        <p:sp>
          <p:nvSpPr>
            <p:cNvPr id="314" name="tx13">
              <a:extLst>
                <a:ext uri="{FF2B5EF4-FFF2-40B4-BE49-F238E27FC236}">
                  <a16:creationId xmlns:a16="http://schemas.microsoft.com/office/drawing/2014/main" id="{6B457B00-CACB-4036-AFB9-79A977EB1199}"/>
                </a:ext>
              </a:extLst>
            </p:cNvPr>
            <p:cNvSpPr/>
            <p:nvPr/>
          </p:nvSpPr>
          <p:spPr>
            <a:xfrm>
              <a:off x="6207561" y="5345652"/>
              <a:ext cx="149094" cy="118268"/>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Arial" panose="020B0604020202020204" pitchFamily="34" charset="0"/>
                  <a:cs typeface="Arial" panose="020B0604020202020204" pitchFamily="34" charset="0"/>
                </a:rPr>
                <a:t>-5</a:t>
              </a:r>
            </a:p>
          </p:txBody>
        </p:sp>
        <p:sp>
          <p:nvSpPr>
            <p:cNvPr id="315" name="tx14">
              <a:extLst>
                <a:ext uri="{FF2B5EF4-FFF2-40B4-BE49-F238E27FC236}">
                  <a16:creationId xmlns:a16="http://schemas.microsoft.com/office/drawing/2014/main" id="{9BEE8549-E8C7-491F-AF8C-8630AB45AC79}"/>
                </a:ext>
              </a:extLst>
            </p:cNvPr>
            <p:cNvSpPr/>
            <p:nvPr/>
          </p:nvSpPr>
          <p:spPr>
            <a:xfrm>
              <a:off x="7653647" y="5343469"/>
              <a:ext cx="93255" cy="120451"/>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Arial" panose="020B0604020202020204" pitchFamily="34" charset="0"/>
                  <a:cs typeface="Arial" panose="020B0604020202020204" pitchFamily="34" charset="0"/>
                </a:rPr>
                <a:t>0</a:t>
              </a:r>
            </a:p>
          </p:txBody>
        </p:sp>
      </p:grpSp>
      <p:grpSp>
        <p:nvGrpSpPr>
          <p:cNvPr id="275" name="Group 274">
            <a:extLst>
              <a:ext uri="{FF2B5EF4-FFF2-40B4-BE49-F238E27FC236}">
                <a16:creationId xmlns:a16="http://schemas.microsoft.com/office/drawing/2014/main" id="{350A5309-1002-443B-ACAF-9F06C202AC5A}"/>
              </a:ext>
            </a:extLst>
          </p:cNvPr>
          <p:cNvGrpSpPr/>
          <p:nvPr/>
        </p:nvGrpSpPr>
        <p:grpSpPr>
          <a:xfrm>
            <a:off x="7316472" y="2592378"/>
            <a:ext cx="4052363" cy="2751384"/>
            <a:chOff x="3371028" y="2276334"/>
            <a:chExt cx="4612879" cy="2751384"/>
          </a:xfrm>
        </p:grpSpPr>
        <p:sp>
          <p:nvSpPr>
            <p:cNvPr id="289" name="rc28">
              <a:extLst>
                <a:ext uri="{FF2B5EF4-FFF2-40B4-BE49-F238E27FC236}">
                  <a16:creationId xmlns:a16="http://schemas.microsoft.com/office/drawing/2014/main" id="{7B08760A-B669-4523-A5E4-B066C4000A0D}"/>
                </a:ext>
              </a:extLst>
            </p:cNvPr>
            <p:cNvSpPr/>
            <p:nvPr/>
          </p:nvSpPr>
          <p:spPr>
            <a:xfrm>
              <a:off x="3445774" y="5027611"/>
              <a:ext cx="283633" cy="10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0" name="rc29">
              <a:extLst>
                <a:ext uri="{FF2B5EF4-FFF2-40B4-BE49-F238E27FC236}">
                  <a16:creationId xmlns:a16="http://schemas.microsoft.com/office/drawing/2014/main" id="{6052ABF6-A3E4-41D0-96B9-0CA6CC143159}"/>
                </a:ext>
              </a:extLst>
            </p:cNvPr>
            <p:cNvSpPr/>
            <p:nvPr/>
          </p:nvSpPr>
          <p:spPr>
            <a:xfrm>
              <a:off x="3729408" y="5027611"/>
              <a:ext cx="283633" cy="10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1" name="rc30">
              <a:extLst>
                <a:ext uri="{FF2B5EF4-FFF2-40B4-BE49-F238E27FC236}">
                  <a16:creationId xmlns:a16="http://schemas.microsoft.com/office/drawing/2014/main" id="{7D57F9FF-54EE-430F-B9D6-B078896A50C9}"/>
                </a:ext>
              </a:extLst>
            </p:cNvPr>
            <p:cNvSpPr/>
            <p:nvPr/>
          </p:nvSpPr>
          <p:spPr>
            <a:xfrm>
              <a:off x="4013041" y="5024841"/>
              <a:ext cx="283633" cy="287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2" name="rc31">
              <a:extLst>
                <a:ext uri="{FF2B5EF4-FFF2-40B4-BE49-F238E27FC236}">
                  <a16:creationId xmlns:a16="http://schemas.microsoft.com/office/drawing/2014/main" id="{1577C7DA-43BE-454C-B221-6D5F52E495F4}"/>
                </a:ext>
              </a:extLst>
            </p:cNvPr>
            <p:cNvSpPr/>
            <p:nvPr/>
          </p:nvSpPr>
          <p:spPr>
            <a:xfrm>
              <a:off x="4296674" y="5006624"/>
              <a:ext cx="283633" cy="21093"/>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3" name="rc32">
              <a:extLst>
                <a:ext uri="{FF2B5EF4-FFF2-40B4-BE49-F238E27FC236}">
                  <a16:creationId xmlns:a16="http://schemas.microsoft.com/office/drawing/2014/main" id="{58DEA745-8770-4EE9-A46B-D0E109739737}"/>
                </a:ext>
              </a:extLst>
            </p:cNvPr>
            <p:cNvSpPr/>
            <p:nvPr/>
          </p:nvSpPr>
          <p:spPr>
            <a:xfrm>
              <a:off x="4580308" y="4908614"/>
              <a:ext cx="283633" cy="119103"/>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4" name="rc33">
              <a:extLst>
                <a:ext uri="{FF2B5EF4-FFF2-40B4-BE49-F238E27FC236}">
                  <a16:creationId xmlns:a16="http://schemas.microsoft.com/office/drawing/2014/main" id="{8ED6B7D7-70FE-4D25-8832-578FFD9D0658}"/>
                </a:ext>
              </a:extLst>
            </p:cNvPr>
            <p:cNvSpPr/>
            <p:nvPr/>
          </p:nvSpPr>
          <p:spPr>
            <a:xfrm>
              <a:off x="4863941" y="4579747"/>
              <a:ext cx="283633" cy="447970"/>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5" name="rc34">
              <a:extLst>
                <a:ext uri="{FF2B5EF4-FFF2-40B4-BE49-F238E27FC236}">
                  <a16:creationId xmlns:a16="http://schemas.microsoft.com/office/drawing/2014/main" id="{F72FBA26-0E40-40D1-9E34-5CC65DCD2E01}"/>
                </a:ext>
              </a:extLst>
            </p:cNvPr>
            <p:cNvSpPr/>
            <p:nvPr/>
          </p:nvSpPr>
          <p:spPr>
            <a:xfrm>
              <a:off x="5147574" y="3795772"/>
              <a:ext cx="283633" cy="123194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6" name="rc35">
              <a:extLst>
                <a:ext uri="{FF2B5EF4-FFF2-40B4-BE49-F238E27FC236}">
                  <a16:creationId xmlns:a16="http://schemas.microsoft.com/office/drawing/2014/main" id="{DE0310FF-830B-4289-BD71-36C9A97F388F}"/>
                </a:ext>
              </a:extLst>
            </p:cNvPr>
            <p:cNvSpPr/>
            <p:nvPr/>
          </p:nvSpPr>
          <p:spPr>
            <a:xfrm>
              <a:off x="5431208" y="2828666"/>
              <a:ext cx="283633" cy="2199051"/>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7" name="rc36">
              <a:extLst>
                <a:ext uri="{FF2B5EF4-FFF2-40B4-BE49-F238E27FC236}">
                  <a16:creationId xmlns:a16="http://schemas.microsoft.com/office/drawing/2014/main" id="{E808ABA7-CA90-49AC-B36C-A3B30ACCF5FA}"/>
                </a:ext>
              </a:extLst>
            </p:cNvPr>
            <p:cNvSpPr/>
            <p:nvPr/>
          </p:nvSpPr>
          <p:spPr>
            <a:xfrm>
              <a:off x="5714841" y="2352251"/>
              <a:ext cx="283633" cy="267546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8" name="rc37">
              <a:extLst>
                <a:ext uri="{FF2B5EF4-FFF2-40B4-BE49-F238E27FC236}">
                  <a16:creationId xmlns:a16="http://schemas.microsoft.com/office/drawing/2014/main" id="{209F5CA8-9C5A-494B-9B47-A1574309327F}"/>
                </a:ext>
              </a:extLst>
            </p:cNvPr>
            <p:cNvSpPr/>
            <p:nvPr/>
          </p:nvSpPr>
          <p:spPr>
            <a:xfrm>
              <a:off x="5998474" y="2844113"/>
              <a:ext cx="283633" cy="2183604"/>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299" name="rc38">
              <a:extLst>
                <a:ext uri="{FF2B5EF4-FFF2-40B4-BE49-F238E27FC236}">
                  <a16:creationId xmlns:a16="http://schemas.microsoft.com/office/drawing/2014/main" id="{92867763-D98B-40F6-89D5-A23E0AEA8F79}"/>
                </a:ext>
              </a:extLst>
            </p:cNvPr>
            <p:cNvSpPr/>
            <p:nvPr/>
          </p:nvSpPr>
          <p:spPr>
            <a:xfrm>
              <a:off x="6282108" y="3823577"/>
              <a:ext cx="283633" cy="1204141"/>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0" name="rc39">
              <a:extLst>
                <a:ext uri="{FF2B5EF4-FFF2-40B4-BE49-F238E27FC236}">
                  <a16:creationId xmlns:a16="http://schemas.microsoft.com/office/drawing/2014/main" id="{F118C410-6C00-4F84-B9B3-2157DF5D55F1}"/>
                </a:ext>
              </a:extLst>
            </p:cNvPr>
            <p:cNvSpPr/>
            <p:nvPr/>
          </p:nvSpPr>
          <p:spPr>
            <a:xfrm>
              <a:off x="6565741" y="4589868"/>
              <a:ext cx="283633" cy="437850"/>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1" name="rc40">
              <a:extLst>
                <a:ext uri="{FF2B5EF4-FFF2-40B4-BE49-F238E27FC236}">
                  <a16:creationId xmlns:a16="http://schemas.microsoft.com/office/drawing/2014/main" id="{E6C2D072-EAF7-438C-AFAE-A90CC0CA0E07}"/>
                </a:ext>
              </a:extLst>
            </p:cNvPr>
            <p:cNvSpPr/>
            <p:nvPr/>
          </p:nvSpPr>
          <p:spPr>
            <a:xfrm>
              <a:off x="6849374" y="4917989"/>
              <a:ext cx="283633" cy="109728"/>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2" name="rc41">
              <a:extLst>
                <a:ext uri="{FF2B5EF4-FFF2-40B4-BE49-F238E27FC236}">
                  <a16:creationId xmlns:a16="http://schemas.microsoft.com/office/drawing/2014/main" id="{E9B0A1DB-719A-4160-884D-EB20B8A79889}"/>
                </a:ext>
              </a:extLst>
            </p:cNvPr>
            <p:cNvSpPr/>
            <p:nvPr/>
          </p:nvSpPr>
          <p:spPr>
            <a:xfrm>
              <a:off x="7133008" y="5009288"/>
              <a:ext cx="283633" cy="18430"/>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3" name="rc42">
              <a:extLst>
                <a:ext uri="{FF2B5EF4-FFF2-40B4-BE49-F238E27FC236}">
                  <a16:creationId xmlns:a16="http://schemas.microsoft.com/office/drawing/2014/main" id="{8FB37A23-9FC6-426C-90A2-45C6A08DB135}"/>
                </a:ext>
              </a:extLst>
            </p:cNvPr>
            <p:cNvSpPr/>
            <p:nvPr/>
          </p:nvSpPr>
          <p:spPr>
            <a:xfrm>
              <a:off x="7416641" y="5026013"/>
              <a:ext cx="283633" cy="1704"/>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4" name="rc43">
              <a:extLst>
                <a:ext uri="{FF2B5EF4-FFF2-40B4-BE49-F238E27FC236}">
                  <a16:creationId xmlns:a16="http://schemas.microsoft.com/office/drawing/2014/main" id="{49C8850C-534B-4A7F-8205-E9B5A0AA12C3}"/>
                </a:ext>
              </a:extLst>
            </p:cNvPr>
            <p:cNvSpPr/>
            <p:nvPr/>
          </p:nvSpPr>
          <p:spPr>
            <a:xfrm>
              <a:off x="7700274" y="5027611"/>
              <a:ext cx="283633" cy="106"/>
            </a:xfrm>
            <a:prstGeom prst="rect">
              <a:avLst/>
            </a:prstGeom>
            <a:solidFill>
              <a:srgbClr val="D3D3D3">
                <a:alpha val="100000"/>
              </a:srgbClr>
            </a:solidFill>
            <a:ln w="9525" cap="rnd">
              <a:solidFill>
                <a:srgbClr val="FFFF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sp>
          <p:nvSpPr>
            <p:cNvPr id="305" name="pl44">
              <a:extLst>
                <a:ext uri="{FF2B5EF4-FFF2-40B4-BE49-F238E27FC236}">
                  <a16:creationId xmlns:a16="http://schemas.microsoft.com/office/drawing/2014/main" id="{551423A5-5E03-4FF7-AAF1-00CC2BE2E8C6}"/>
                </a:ext>
              </a:extLst>
            </p:cNvPr>
            <p:cNvSpPr/>
            <p:nvPr/>
          </p:nvSpPr>
          <p:spPr>
            <a:xfrm>
              <a:off x="3371028" y="2276334"/>
              <a:ext cx="4463539" cy="2751383"/>
            </a:xfrm>
            <a:custGeom>
              <a:avLst/>
              <a:gdLst/>
              <a:ahLst/>
              <a:cxnLst/>
              <a:rect l="0" t="0" r="0" b="0"/>
              <a:pathLst>
                <a:path w="4463539" h="2751383">
                  <a:moveTo>
                    <a:pt x="0" y="2751380"/>
                  </a:moveTo>
                  <a:lnTo>
                    <a:pt x="8734" y="2751377"/>
                  </a:lnTo>
                  <a:lnTo>
                    <a:pt x="17469" y="2751371"/>
                  </a:lnTo>
                  <a:lnTo>
                    <a:pt x="26204" y="2751363"/>
                  </a:lnTo>
                  <a:lnTo>
                    <a:pt x="34939" y="2751350"/>
                  </a:lnTo>
                  <a:lnTo>
                    <a:pt x="43674" y="2751332"/>
                  </a:lnTo>
                  <a:lnTo>
                    <a:pt x="52409" y="2751308"/>
                  </a:lnTo>
                  <a:lnTo>
                    <a:pt x="61144" y="2751278"/>
                  </a:lnTo>
                  <a:lnTo>
                    <a:pt x="69879" y="2751243"/>
                  </a:lnTo>
                  <a:lnTo>
                    <a:pt x="78614" y="2751205"/>
                  </a:lnTo>
                  <a:lnTo>
                    <a:pt x="87349" y="2751166"/>
                  </a:lnTo>
                  <a:lnTo>
                    <a:pt x="96084" y="2751131"/>
                  </a:lnTo>
                  <a:lnTo>
                    <a:pt x="104818" y="2751103"/>
                  </a:lnTo>
                  <a:lnTo>
                    <a:pt x="113553" y="2751087"/>
                  </a:lnTo>
                  <a:lnTo>
                    <a:pt x="122288" y="2751083"/>
                  </a:lnTo>
                  <a:lnTo>
                    <a:pt x="131023" y="2751094"/>
                  </a:lnTo>
                  <a:lnTo>
                    <a:pt x="139758" y="2751118"/>
                  </a:lnTo>
                  <a:lnTo>
                    <a:pt x="148493" y="2751151"/>
                  </a:lnTo>
                  <a:lnTo>
                    <a:pt x="157228" y="2751189"/>
                  </a:lnTo>
                  <a:lnTo>
                    <a:pt x="165963" y="2751229"/>
                  </a:lnTo>
                  <a:lnTo>
                    <a:pt x="174698" y="2751266"/>
                  </a:lnTo>
                  <a:lnTo>
                    <a:pt x="183433" y="2751298"/>
                  </a:lnTo>
                  <a:lnTo>
                    <a:pt x="192168" y="2751324"/>
                  </a:lnTo>
                  <a:lnTo>
                    <a:pt x="200902" y="2751344"/>
                  </a:lnTo>
                  <a:lnTo>
                    <a:pt x="209637" y="2751358"/>
                  </a:lnTo>
                  <a:lnTo>
                    <a:pt x="218372" y="2751368"/>
                  </a:lnTo>
                  <a:lnTo>
                    <a:pt x="227107" y="2751375"/>
                  </a:lnTo>
                  <a:lnTo>
                    <a:pt x="235842" y="2751379"/>
                  </a:lnTo>
                  <a:lnTo>
                    <a:pt x="244577" y="2751381"/>
                  </a:lnTo>
                  <a:lnTo>
                    <a:pt x="253312" y="2751382"/>
                  </a:lnTo>
                  <a:lnTo>
                    <a:pt x="262047" y="2751383"/>
                  </a:lnTo>
                  <a:lnTo>
                    <a:pt x="270782" y="2751383"/>
                  </a:lnTo>
                  <a:lnTo>
                    <a:pt x="279517" y="2751383"/>
                  </a:lnTo>
                  <a:lnTo>
                    <a:pt x="288252" y="2751383"/>
                  </a:lnTo>
                  <a:lnTo>
                    <a:pt x="296986" y="2751383"/>
                  </a:lnTo>
                  <a:lnTo>
                    <a:pt x="305721" y="2751383"/>
                  </a:lnTo>
                  <a:lnTo>
                    <a:pt x="314456" y="2751383"/>
                  </a:lnTo>
                  <a:lnTo>
                    <a:pt x="323191" y="2751383"/>
                  </a:lnTo>
                  <a:lnTo>
                    <a:pt x="331926" y="2751383"/>
                  </a:lnTo>
                  <a:lnTo>
                    <a:pt x="340661" y="2751383"/>
                  </a:lnTo>
                  <a:lnTo>
                    <a:pt x="349396" y="2751383"/>
                  </a:lnTo>
                  <a:lnTo>
                    <a:pt x="358131" y="2751383"/>
                  </a:lnTo>
                  <a:lnTo>
                    <a:pt x="366866" y="2751383"/>
                  </a:lnTo>
                  <a:lnTo>
                    <a:pt x="375601" y="2751383"/>
                  </a:lnTo>
                  <a:lnTo>
                    <a:pt x="384336" y="2751383"/>
                  </a:lnTo>
                  <a:lnTo>
                    <a:pt x="393071" y="2751383"/>
                  </a:lnTo>
                  <a:lnTo>
                    <a:pt x="401805" y="2751383"/>
                  </a:lnTo>
                  <a:lnTo>
                    <a:pt x="410540" y="2751383"/>
                  </a:lnTo>
                  <a:lnTo>
                    <a:pt x="419275" y="2751383"/>
                  </a:lnTo>
                  <a:lnTo>
                    <a:pt x="428010" y="2751383"/>
                  </a:lnTo>
                  <a:lnTo>
                    <a:pt x="436745" y="2751383"/>
                  </a:lnTo>
                  <a:lnTo>
                    <a:pt x="445480" y="2751383"/>
                  </a:lnTo>
                  <a:lnTo>
                    <a:pt x="454215" y="2751383"/>
                  </a:lnTo>
                  <a:lnTo>
                    <a:pt x="462950" y="2751383"/>
                  </a:lnTo>
                  <a:lnTo>
                    <a:pt x="471685" y="2751382"/>
                  </a:lnTo>
                  <a:lnTo>
                    <a:pt x="480420" y="2751382"/>
                  </a:lnTo>
                  <a:lnTo>
                    <a:pt x="489155" y="2751380"/>
                  </a:lnTo>
                  <a:lnTo>
                    <a:pt x="497889" y="2751378"/>
                  </a:lnTo>
                  <a:lnTo>
                    <a:pt x="506624" y="2751374"/>
                  </a:lnTo>
                  <a:lnTo>
                    <a:pt x="515359" y="2751367"/>
                  </a:lnTo>
                  <a:lnTo>
                    <a:pt x="524094" y="2751356"/>
                  </a:lnTo>
                  <a:lnTo>
                    <a:pt x="532829" y="2751341"/>
                  </a:lnTo>
                  <a:lnTo>
                    <a:pt x="541564" y="2751319"/>
                  </a:lnTo>
                  <a:lnTo>
                    <a:pt x="550299" y="2751291"/>
                  </a:lnTo>
                  <a:lnTo>
                    <a:pt x="559034" y="2751256"/>
                  </a:lnTo>
                  <a:lnTo>
                    <a:pt x="567769" y="2751216"/>
                  </a:lnTo>
                  <a:lnTo>
                    <a:pt x="576504" y="2751172"/>
                  </a:lnTo>
                  <a:lnTo>
                    <a:pt x="585239" y="2751127"/>
                  </a:lnTo>
                  <a:lnTo>
                    <a:pt x="593973" y="2751082"/>
                  </a:lnTo>
                  <a:lnTo>
                    <a:pt x="602708" y="2751040"/>
                  </a:lnTo>
                  <a:lnTo>
                    <a:pt x="611443" y="2751002"/>
                  </a:lnTo>
                  <a:lnTo>
                    <a:pt x="620178" y="2750966"/>
                  </a:lnTo>
                  <a:lnTo>
                    <a:pt x="628913" y="2750932"/>
                  </a:lnTo>
                  <a:lnTo>
                    <a:pt x="637648" y="2750897"/>
                  </a:lnTo>
                  <a:lnTo>
                    <a:pt x="646383" y="2750860"/>
                  </a:lnTo>
                  <a:lnTo>
                    <a:pt x="655118" y="2750821"/>
                  </a:lnTo>
                  <a:lnTo>
                    <a:pt x="663853" y="2750780"/>
                  </a:lnTo>
                  <a:lnTo>
                    <a:pt x="672588" y="2750741"/>
                  </a:lnTo>
                  <a:lnTo>
                    <a:pt x="681323" y="2750704"/>
                  </a:lnTo>
                  <a:lnTo>
                    <a:pt x="690057" y="2750671"/>
                  </a:lnTo>
                  <a:lnTo>
                    <a:pt x="698792" y="2750637"/>
                  </a:lnTo>
                  <a:lnTo>
                    <a:pt x="707527" y="2750594"/>
                  </a:lnTo>
                  <a:lnTo>
                    <a:pt x="716262" y="2750533"/>
                  </a:lnTo>
                  <a:lnTo>
                    <a:pt x="724997" y="2750443"/>
                  </a:lnTo>
                  <a:lnTo>
                    <a:pt x="733732" y="2750313"/>
                  </a:lnTo>
                  <a:lnTo>
                    <a:pt x="742467" y="2750138"/>
                  </a:lnTo>
                  <a:lnTo>
                    <a:pt x="751202" y="2749920"/>
                  </a:lnTo>
                  <a:lnTo>
                    <a:pt x="759937" y="2749666"/>
                  </a:lnTo>
                  <a:lnTo>
                    <a:pt x="768672" y="2749391"/>
                  </a:lnTo>
                  <a:lnTo>
                    <a:pt x="777407" y="2749113"/>
                  </a:lnTo>
                  <a:lnTo>
                    <a:pt x="786142" y="2748850"/>
                  </a:lnTo>
                  <a:lnTo>
                    <a:pt x="794876" y="2748616"/>
                  </a:lnTo>
                  <a:lnTo>
                    <a:pt x="803611" y="2748417"/>
                  </a:lnTo>
                  <a:lnTo>
                    <a:pt x="812346" y="2748243"/>
                  </a:lnTo>
                  <a:lnTo>
                    <a:pt x="821081" y="2748079"/>
                  </a:lnTo>
                  <a:lnTo>
                    <a:pt x="829816" y="2747904"/>
                  </a:lnTo>
                  <a:lnTo>
                    <a:pt x="838551" y="2747694"/>
                  </a:lnTo>
                  <a:lnTo>
                    <a:pt x="847286" y="2747428"/>
                  </a:lnTo>
                  <a:lnTo>
                    <a:pt x="856021" y="2747091"/>
                  </a:lnTo>
                  <a:lnTo>
                    <a:pt x="864756" y="2746673"/>
                  </a:lnTo>
                  <a:lnTo>
                    <a:pt x="873491" y="2746178"/>
                  </a:lnTo>
                  <a:lnTo>
                    <a:pt x="882226" y="2745616"/>
                  </a:lnTo>
                  <a:lnTo>
                    <a:pt x="890960" y="2745009"/>
                  </a:lnTo>
                  <a:lnTo>
                    <a:pt x="899695" y="2744382"/>
                  </a:lnTo>
                  <a:lnTo>
                    <a:pt x="908430" y="2743765"/>
                  </a:lnTo>
                  <a:lnTo>
                    <a:pt x="917165" y="2743183"/>
                  </a:lnTo>
                  <a:lnTo>
                    <a:pt x="925900" y="2742658"/>
                  </a:lnTo>
                  <a:lnTo>
                    <a:pt x="934635" y="2742198"/>
                  </a:lnTo>
                  <a:lnTo>
                    <a:pt x="943370" y="2741790"/>
                  </a:lnTo>
                  <a:lnTo>
                    <a:pt x="952105" y="2741408"/>
                  </a:lnTo>
                  <a:lnTo>
                    <a:pt x="960840" y="2741019"/>
                  </a:lnTo>
                  <a:lnTo>
                    <a:pt x="969575" y="2740585"/>
                  </a:lnTo>
                  <a:lnTo>
                    <a:pt x="978310" y="2740070"/>
                  </a:lnTo>
                  <a:lnTo>
                    <a:pt x="987044" y="2739449"/>
                  </a:lnTo>
                  <a:lnTo>
                    <a:pt x="995779" y="2738714"/>
                  </a:lnTo>
                  <a:lnTo>
                    <a:pt x="1004514" y="2737872"/>
                  </a:lnTo>
                  <a:lnTo>
                    <a:pt x="1013249" y="2736950"/>
                  </a:lnTo>
                  <a:lnTo>
                    <a:pt x="1021984" y="2735986"/>
                  </a:lnTo>
                  <a:lnTo>
                    <a:pt x="1030719" y="2735025"/>
                  </a:lnTo>
                  <a:lnTo>
                    <a:pt x="1039454" y="2734108"/>
                  </a:lnTo>
                  <a:lnTo>
                    <a:pt x="1048189" y="2733264"/>
                  </a:lnTo>
                  <a:lnTo>
                    <a:pt x="1056924" y="2732503"/>
                  </a:lnTo>
                  <a:lnTo>
                    <a:pt x="1065659" y="2731808"/>
                  </a:lnTo>
                  <a:lnTo>
                    <a:pt x="1074394" y="2731136"/>
                  </a:lnTo>
                  <a:lnTo>
                    <a:pt x="1083128" y="2730436"/>
                  </a:lnTo>
                  <a:lnTo>
                    <a:pt x="1091863" y="2729655"/>
                  </a:lnTo>
                  <a:lnTo>
                    <a:pt x="1100598" y="2728745"/>
                  </a:lnTo>
                  <a:lnTo>
                    <a:pt x="1109333" y="2727674"/>
                  </a:lnTo>
                  <a:lnTo>
                    <a:pt x="1118068" y="2726426"/>
                  </a:lnTo>
                  <a:lnTo>
                    <a:pt x="1126803" y="2725004"/>
                  </a:lnTo>
                  <a:lnTo>
                    <a:pt x="1135538" y="2723422"/>
                  </a:lnTo>
                  <a:lnTo>
                    <a:pt x="1144273" y="2721702"/>
                  </a:lnTo>
                  <a:lnTo>
                    <a:pt x="1153008" y="2719871"/>
                  </a:lnTo>
                  <a:lnTo>
                    <a:pt x="1161743" y="2717949"/>
                  </a:lnTo>
                  <a:lnTo>
                    <a:pt x="1170478" y="2715952"/>
                  </a:lnTo>
                  <a:lnTo>
                    <a:pt x="1179213" y="2713888"/>
                  </a:lnTo>
                  <a:lnTo>
                    <a:pt x="1187947" y="2711752"/>
                  </a:lnTo>
                  <a:lnTo>
                    <a:pt x="1196682" y="2709537"/>
                  </a:lnTo>
                  <a:lnTo>
                    <a:pt x="1205417" y="2707236"/>
                  </a:lnTo>
                  <a:lnTo>
                    <a:pt x="1214152" y="2704837"/>
                  </a:lnTo>
                  <a:lnTo>
                    <a:pt x="1222887" y="2702332"/>
                  </a:lnTo>
                  <a:lnTo>
                    <a:pt x="1231622" y="2699711"/>
                  </a:lnTo>
                  <a:lnTo>
                    <a:pt x="1240357" y="2696962"/>
                  </a:lnTo>
                  <a:lnTo>
                    <a:pt x="1249092" y="2694069"/>
                  </a:lnTo>
                  <a:lnTo>
                    <a:pt x="1257827" y="2691007"/>
                  </a:lnTo>
                  <a:lnTo>
                    <a:pt x="1266562" y="2687744"/>
                  </a:lnTo>
                  <a:lnTo>
                    <a:pt x="1275297" y="2684240"/>
                  </a:lnTo>
                  <a:lnTo>
                    <a:pt x="1284031" y="2680452"/>
                  </a:lnTo>
                  <a:lnTo>
                    <a:pt x="1292766" y="2676337"/>
                  </a:lnTo>
                  <a:lnTo>
                    <a:pt x="1301501" y="2671860"/>
                  </a:lnTo>
                  <a:lnTo>
                    <a:pt x="1310236" y="2667000"/>
                  </a:lnTo>
                  <a:lnTo>
                    <a:pt x="1318971" y="2661745"/>
                  </a:lnTo>
                  <a:lnTo>
                    <a:pt x="1327706" y="2656122"/>
                  </a:lnTo>
                  <a:lnTo>
                    <a:pt x="1336441" y="2650200"/>
                  </a:lnTo>
                  <a:lnTo>
                    <a:pt x="1345176" y="2644048"/>
                  </a:lnTo>
                  <a:lnTo>
                    <a:pt x="1353911" y="2637746"/>
                  </a:lnTo>
                  <a:lnTo>
                    <a:pt x="1362646" y="2631367"/>
                  </a:lnTo>
                  <a:lnTo>
                    <a:pt x="1371381" y="2624963"/>
                  </a:lnTo>
                  <a:lnTo>
                    <a:pt x="1380115" y="2618555"/>
                  </a:lnTo>
                  <a:lnTo>
                    <a:pt x="1388850" y="2612129"/>
                  </a:lnTo>
                  <a:lnTo>
                    <a:pt x="1397585" y="2605638"/>
                  </a:lnTo>
                  <a:lnTo>
                    <a:pt x="1406320" y="2599013"/>
                  </a:lnTo>
                  <a:lnTo>
                    <a:pt x="1415055" y="2592192"/>
                  </a:lnTo>
                  <a:lnTo>
                    <a:pt x="1423790" y="2585132"/>
                  </a:lnTo>
                  <a:lnTo>
                    <a:pt x="1432525" y="2577835"/>
                  </a:lnTo>
                  <a:lnTo>
                    <a:pt x="1441260" y="2570346"/>
                  </a:lnTo>
                  <a:lnTo>
                    <a:pt x="1449995" y="2562752"/>
                  </a:lnTo>
                  <a:lnTo>
                    <a:pt x="1458730" y="2555160"/>
                  </a:lnTo>
                  <a:lnTo>
                    <a:pt x="1467465" y="2547641"/>
                  </a:lnTo>
                  <a:lnTo>
                    <a:pt x="1476200" y="2540207"/>
                  </a:lnTo>
                  <a:lnTo>
                    <a:pt x="1484934" y="2532803"/>
                  </a:lnTo>
                  <a:lnTo>
                    <a:pt x="1493669" y="2525314"/>
                  </a:lnTo>
                  <a:lnTo>
                    <a:pt x="1502404" y="2517587"/>
                  </a:lnTo>
                  <a:lnTo>
                    <a:pt x="1511139" y="2509460"/>
                  </a:lnTo>
                  <a:lnTo>
                    <a:pt x="1519874" y="2500787"/>
                  </a:lnTo>
                  <a:lnTo>
                    <a:pt x="1528609" y="2491456"/>
                  </a:lnTo>
                  <a:lnTo>
                    <a:pt x="1537344" y="2481388"/>
                  </a:lnTo>
                  <a:lnTo>
                    <a:pt x="1546079" y="2470535"/>
                  </a:lnTo>
                  <a:lnTo>
                    <a:pt x="1554814" y="2458857"/>
                  </a:lnTo>
                  <a:lnTo>
                    <a:pt x="1563549" y="2446319"/>
                  </a:lnTo>
                  <a:lnTo>
                    <a:pt x="1572284" y="2432886"/>
                  </a:lnTo>
                  <a:lnTo>
                    <a:pt x="1581018" y="2418494"/>
                  </a:lnTo>
                  <a:lnTo>
                    <a:pt x="1589753" y="2403136"/>
                  </a:lnTo>
                  <a:lnTo>
                    <a:pt x="1598488" y="2386890"/>
                  </a:lnTo>
                  <a:lnTo>
                    <a:pt x="1607223" y="2369841"/>
                  </a:lnTo>
                  <a:lnTo>
                    <a:pt x="1615958" y="2352115"/>
                  </a:lnTo>
                  <a:lnTo>
                    <a:pt x="1624693" y="2333862"/>
                  </a:lnTo>
                  <a:lnTo>
                    <a:pt x="1633428" y="2315241"/>
                  </a:lnTo>
                  <a:lnTo>
                    <a:pt x="1642163" y="2296401"/>
                  </a:lnTo>
                  <a:lnTo>
                    <a:pt x="1650898" y="2277468"/>
                  </a:lnTo>
                  <a:lnTo>
                    <a:pt x="1659633" y="2258527"/>
                  </a:lnTo>
                  <a:lnTo>
                    <a:pt x="1668368" y="2239618"/>
                  </a:lnTo>
                  <a:lnTo>
                    <a:pt x="1677102" y="2220726"/>
                  </a:lnTo>
                  <a:lnTo>
                    <a:pt x="1685837" y="2201777"/>
                  </a:lnTo>
                  <a:lnTo>
                    <a:pt x="1694572" y="2182645"/>
                  </a:lnTo>
                  <a:lnTo>
                    <a:pt x="1703307" y="2163167"/>
                  </a:lnTo>
                  <a:lnTo>
                    <a:pt x="1712042" y="2143134"/>
                  </a:lnTo>
                  <a:lnTo>
                    <a:pt x="1720777" y="2122364"/>
                  </a:lnTo>
                  <a:lnTo>
                    <a:pt x="1729512" y="2100776"/>
                  </a:lnTo>
                  <a:lnTo>
                    <a:pt x="1738247" y="2078345"/>
                  </a:lnTo>
                  <a:lnTo>
                    <a:pt x="1746982" y="2055131"/>
                  </a:lnTo>
                  <a:lnTo>
                    <a:pt x="1755717" y="2031273"/>
                  </a:lnTo>
                  <a:lnTo>
                    <a:pt x="1764452" y="2006969"/>
                  </a:lnTo>
                  <a:lnTo>
                    <a:pt x="1773186" y="1982445"/>
                  </a:lnTo>
                  <a:lnTo>
                    <a:pt x="1781921" y="1957912"/>
                  </a:lnTo>
                  <a:lnTo>
                    <a:pt x="1790656" y="1933527"/>
                  </a:lnTo>
                  <a:lnTo>
                    <a:pt x="1799391" y="1909352"/>
                  </a:lnTo>
                  <a:lnTo>
                    <a:pt x="1808126" y="1885326"/>
                  </a:lnTo>
                  <a:lnTo>
                    <a:pt x="1816861" y="1861253"/>
                  </a:lnTo>
                  <a:lnTo>
                    <a:pt x="1825596" y="1836818"/>
                  </a:lnTo>
                  <a:lnTo>
                    <a:pt x="1834331" y="1811620"/>
                  </a:lnTo>
                  <a:lnTo>
                    <a:pt x="1843066" y="1785188"/>
                  </a:lnTo>
                  <a:lnTo>
                    <a:pt x="1851801" y="1757151"/>
                  </a:lnTo>
                  <a:lnTo>
                    <a:pt x="1860536" y="1727409"/>
                  </a:lnTo>
                  <a:lnTo>
                    <a:pt x="1869271" y="1696024"/>
                  </a:lnTo>
                  <a:lnTo>
                    <a:pt x="1878005" y="1663269"/>
                  </a:lnTo>
                  <a:lnTo>
                    <a:pt x="1886740" y="1629583"/>
                  </a:lnTo>
                  <a:lnTo>
                    <a:pt x="1895475" y="1595494"/>
                  </a:lnTo>
                  <a:lnTo>
                    <a:pt x="1904210" y="1561534"/>
                  </a:lnTo>
                  <a:lnTo>
                    <a:pt x="1912945" y="1528150"/>
                  </a:lnTo>
                  <a:lnTo>
                    <a:pt x="1921680" y="1495650"/>
                  </a:lnTo>
                  <a:lnTo>
                    <a:pt x="1930415" y="1464175"/>
                  </a:lnTo>
                  <a:lnTo>
                    <a:pt x="1939150" y="1433710"/>
                  </a:lnTo>
                  <a:lnTo>
                    <a:pt x="1947885" y="1404122"/>
                  </a:lnTo>
                  <a:lnTo>
                    <a:pt x="1956620" y="1375214"/>
                  </a:lnTo>
                  <a:lnTo>
                    <a:pt x="1965355" y="1346778"/>
                  </a:lnTo>
                  <a:lnTo>
                    <a:pt x="1974089" y="1318644"/>
                  </a:lnTo>
                  <a:lnTo>
                    <a:pt x="1982824" y="1290679"/>
                  </a:lnTo>
                  <a:lnTo>
                    <a:pt x="1991559" y="1262800"/>
                  </a:lnTo>
                  <a:lnTo>
                    <a:pt x="2000294" y="1234954"/>
                  </a:lnTo>
                  <a:lnTo>
                    <a:pt x="2009029" y="1207078"/>
                  </a:lnTo>
                  <a:lnTo>
                    <a:pt x="2017764" y="1179091"/>
                  </a:lnTo>
                  <a:lnTo>
                    <a:pt x="2026499" y="1150899"/>
                  </a:lnTo>
                  <a:lnTo>
                    <a:pt x="2035234" y="1122419"/>
                  </a:lnTo>
                  <a:lnTo>
                    <a:pt x="2043969" y="1093609"/>
                  </a:lnTo>
                  <a:lnTo>
                    <a:pt x="2052704" y="1064488"/>
                  </a:lnTo>
                  <a:lnTo>
                    <a:pt x="2061439" y="1035137"/>
                  </a:lnTo>
                  <a:lnTo>
                    <a:pt x="2070173" y="1005668"/>
                  </a:lnTo>
                  <a:lnTo>
                    <a:pt x="2078908" y="976172"/>
                  </a:lnTo>
                  <a:lnTo>
                    <a:pt x="2087643" y="946659"/>
                  </a:lnTo>
                  <a:lnTo>
                    <a:pt x="2096378" y="917020"/>
                  </a:lnTo>
                  <a:lnTo>
                    <a:pt x="2105113" y="886995"/>
                  </a:lnTo>
                  <a:lnTo>
                    <a:pt x="2113848" y="856236"/>
                  </a:lnTo>
                  <a:lnTo>
                    <a:pt x="2122583" y="824492"/>
                  </a:lnTo>
                  <a:lnTo>
                    <a:pt x="2131318" y="791636"/>
                  </a:lnTo>
                  <a:lnTo>
                    <a:pt x="2140053" y="757753"/>
                  </a:lnTo>
                  <a:lnTo>
                    <a:pt x="2148788" y="723153"/>
                  </a:lnTo>
                  <a:lnTo>
                    <a:pt x="2157523" y="688337"/>
                  </a:lnTo>
                  <a:lnTo>
                    <a:pt x="2166257" y="653923"/>
                  </a:lnTo>
                  <a:lnTo>
                    <a:pt x="2174992" y="620551"/>
                  </a:lnTo>
                  <a:lnTo>
                    <a:pt x="2183727" y="588778"/>
                  </a:lnTo>
                  <a:lnTo>
                    <a:pt x="2192462" y="558997"/>
                  </a:lnTo>
                  <a:lnTo>
                    <a:pt x="2201197" y="531375"/>
                  </a:lnTo>
                  <a:lnTo>
                    <a:pt x="2209932" y="505837"/>
                  </a:lnTo>
                  <a:lnTo>
                    <a:pt x="2218667" y="482075"/>
                  </a:lnTo>
                  <a:lnTo>
                    <a:pt x="2227402" y="459602"/>
                  </a:lnTo>
                  <a:lnTo>
                    <a:pt x="2236137" y="437823"/>
                  </a:lnTo>
                  <a:lnTo>
                    <a:pt x="2244872" y="416068"/>
                  </a:lnTo>
                  <a:lnTo>
                    <a:pt x="2253607" y="393824"/>
                  </a:lnTo>
                  <a:lnTo>
                    <a:pt x="2262342" y="370789"/>
                  </a:lnTo>
                  <a:lnTo>
                    <a:pt x="2271076" y="346892"/>
                  </a:lnTo>
                  <a:lnTo>
                    <a:pt x="2279811" y="322306"/>
                  </a:lnTo>
                  <a:lnTo>
                    <a:pt x="2288546" y="297416"/>
                  </a:lnTo>
                  <a:lnTo>
                    <a:pt x="2297281" y="272756"/>
                  </a:lnTo>
                  <a:lnTo>
                    <a:pt x="2306016" y="248918"/>
                  </a:lnTo>
                  <a:lnTo>
                    <a:pt x="2314751" y="226445"/>
                  </a:lnTo>
                  <a:lnTo>
                    <a:pt x="2323486" y="205733"/>
                  </a:lnTo>
                  <a:lnTo>
                    <a:pt x="2332221" y="186969"/>
                  </a:lnTo>
                  <a:lnTo>
                    <a:pt x="2340956" y="170109"/>
                  </a:lnTo>
                  <a:lnTo>
                    <a:pt x="2349691" y="154918"/>
                  </a:lnTo>
                  <a:lnTo>
                    <a:pt x="2358426" y="141050"/>
                  </a:lnTo>
                  <a:lnTo>
                    <a:pt x="2367160" y="128167"/>
                  </a:lnTo>
                  <a:lnTo>
                    <a:pt x="2375895" y="115965"/>
                  </a:lnTo>
                  <a:lnTo>
                    <a:pt x="2384630" y="104266"/>
                  </a:lnTo>
                  <a:lnTo>
                    <a:pt x="2393365" y="93017"/>
                  </a:lnTo>
                  <a:lnTo>
                    <a:pt x="2402100" y="82198"/>
                  </a:lnTo>
                  <a:lnTo>
                    <a:pt x="2410835" y="71768"/>
                  </a:lnTo>
                  <a:lnTo>
                    <a:pt x="2419570" y="61642"/>
                  </a:lnTo>
                  <a:lnTo>
                    <a:pt x="2428305" y="51713"/>
                  </a:lnTo>
                  <a:lnTo>
                    <a:pt x="2437040" y="41910"/>
                  </a:lnTo>
                  <a:lnTo>
                    <a:pt x="2445775" y="32272"/>
                  </a:lnTo>
                  <a:lnTo>
                    <a:pt x="2454510" y="23013"/>
                  </a:lnTo>
                  <a:lnTo>
                    <a:pt x="2463244" y="14545"/>
                  </a:lnTo>
                  <a:lnTo>
                    <a:pt x="2471979" y="7449"/>
                  </a:lnTo>
                  <a:lnTo>
                    <a:pt x="2480714" y="2389"/>
                  </a:lnTo>
                  <a:lnTo>
                    <a:pt x="2489449" y="0"/>
                  </a:lnTo>
                  <a:lnTo>
                    <a:pt x="2498184" y="895"/>
                  </a:lnTo>
                  <a:lnTo>
                    <a:pt x="2506919" y="5291"/>
                  </a:lnTo>
                  <a:lnTo>
                    <a:pt x="2515654" y="12934"/>
                  </a:lnTo>
                  <a:lnTo>
                    <a:pt x="2524389" y="23429"/>
                  </a:lnTo>
                  <a:lnTo>
                    <a:pt x="2533124" y="36187"/>
                  </a:lnTo>
                  <a:lnTo>
                    <a:pt x="2541859" y="50522"/>
                  </a:lnTo>
                  <a:lnTo>
                    <a:pt x="2550594" y="65741"/>
                  </a:lnTo>
                  <a:lnTo>
                    <a:pt x="2559329" y="81230"/>
                  </a:lnTo>
                  <a:lnTo>
                    <a:pt x="2568063" y="96510"/>
                  </a:lnTo>
                  <a:lnTo>
                    <a:pt x="2576798" y="111274"/>
                  </a:lnTo>
                  <a:lnTo>
                    <a:pt x="2585533" y="125385"/>
                  </a:lnTo>
                  <a:lnTo>
                    <a:pt x="2594268" y="138861"/>
                  </a:lnTo>
                  <a:lnTo>
                    <a:pt x="2603003" y="151830"/>
                  </a:lnTo>
                  <a:lnTo>
                    <a:pt x="2611738" y="164498"/>
                  </a:lnTo>
                  <a:lnTo>
                    <a:pt x="2620473" y="177105"/>
                  </a:lnTo>
                  <a:lnTo>
                    <a:pt x="2629208" y="189926"/>
                  </a:lnTo>
                  <a:lnTo>
                    <a:pt x="2637943" y="203270"/>
                  </a:lnTo>
                  <a:lnTo>
                    <a:pt x="2646678" y="217435"/>
                  </a:lnTo>
                  <a:lnTo>
                    <a:pt x="2655413" y="232759"/>
                  </a:lnTo>
                  <a:lnTo>
                    <a:pt x="2664147" y="249600"/>
                  </a:lnTo>
                  <a:lnTo>
                    <a:pt x="2672882" y="268292"/>
                  </a:lnTo>
                  <a:lnTo>
                    <a:pt x="2681617" y="289086"/>
                  </a:lnTo>
                  <a:lnTo>
                    <a:pt x="2690352" y="312085"/>
                  </a:lnTo>
                  <a:lnTo>
                    <a:pt x="2699087" y="337204"/>
                  </a:lnTo>
                  <a:lnTo>
                    <a:pt x="2707822" y="364159"/>
                  </a:lnTo>
                  <a:lnTo>
                    <a:pt x="2716557" y="392512"/>
                  </a:lnTo>
                  <a:lnTo>
                    <a:pt x="2725292" y="421736"/>
                  </a:lnTo>
                  <a:lnTo>
                    <a:pt x="2734027" y="451323"/>
                  </a:lnTo>
                  <a:lnTo>
                    <a:pt x="2742762" y="480865"/>
                  </a:lnTo>
                  <a:lnTo>
                    <a:pt x="2751497" y="510123"/>
                  </a:lnTo>
                  <a:lnTo>
                    <a:pt x="2760231" y="539027"/>
                  </a:lnTo>
                  <a:lnTo>
                    <a:pt x="2768966" y="567692"/>
                  </a:lnTo>
                  <a:lnTo>
                    <a:pt x="2777701" y="596301"/>
                  </a:lnTo>
                  <a:lnTo>
                    <a:pt x="2786436" y="625000"/>
                  </a:lnTo>
                  <a:lnTo>
                    <a:pt x="2795171" y="653860"/>
                  </a:lnTo>
                  <a:lnTo>
                    <a:pt x="2803906" y="682857"/>
                  </a:lnTo>
                  <a:lnTo>
                    <a:pt x="2812641" y="711899"/>
                  </a:lnTo>
                  <a:lnTo>
                    <a:pt x="2821376" y="740870"/>
                  </a:lnTo>
                  <a:lnTo>
                    <a:pt x="2830111" y="769692"/>
                  </a:lnTo>
                  <a:lnTo>
                    <a:pt x="2838846" y="798376"/>
                  </a:lnTo>
                  <a:lnTo>
                    <a:pt x="2847581" y="827033"/>
                  </a:lnTo>
                  <a:lnTo>
                    <a:pt x="2856315" y="855861"/>
                  </a:lnTo>
                  <a:lnTo>
                    <a:pt x="2865050" y="885080"/>
                  </a:lnTo>
                  <a:lnTo>
                    <a:pt x="2873785" y="914860"/>
                  </a:lnTo>
                  <a:lnTo>
                    <a:pt x="2882520" y="945247"/>
                  </a:lnTo>
                  <a:lnTo>
                    <a:pt x="2891255" y="976126"/>
                  </a:lnTo>
                  <a:lnTo>
                    <a:pt x="2899990" y="1007165"/>
                  </a:lnTo>
                  <a:lnTo>
                    <a:pt x="2908725" y="1037962"/>
                  </a:lnTo>
                  <a:lnTo>
                    <a:pt x="2917460" y="1068160"/>
                  </a:lnTo>
                  <a:lnTo>
                    <a:pt x="2926195" y="1097522"/>
                  </a:lnTo>
                  <a:lnTo>
                    <a:pt x="2934930" y="1125988"/>
                  </a:lnTo>
                  <a:lnTo>
                    <a:pt x="2943665" y="1153681"/>
                  </a:lnTo>
                  <a:lnTo>
                    <a:pt x="2952400" y="1180877"/>
                  </a:lnTo>
                  <a:lnTo>
                    <a:pt x="2961134" y="1207939"/>
                  </a:lnTo>
                  <a:lnTo>
                    <a:pt x="2969869" y="1235245"/>
                  </a:lnTo>
                  <a:lnTo>
                    <a:pt x="2978604" y="1263126"/>
                  </a:lnTo>
                  <a:lnTo>
                    <a:pt x="2987339" y="1291832"/>
                  </a:lnTo>
                  <a:lnTo>
                    <a:pt x="2996074" y="1321519"/>
                  </a:lnTo>
                  <a:lnTo>
                    <a:pt x="3004809" y="1352263"/>
                  </a:lnTo>
                  <a:lnTo>
                    <a:pt x="3013544" y="1384071"/>
                  </a:lnTo>
                  <a:lnTo>
                    <a:pt x="3022279" y="1416937"/>
                  </a:lnTo>
                  <a:lnTo>
                    <a:pt x="3031014" y="1450740"/>
                  </a:lnTo>
                  <a:lnTo>
                    <a:pt x="3039749" y="1485278"/>
                  </a:lnTo>
                  <a:lnTo>
                    <a:pt x="3048484" y="1520330"/>
                  </a:lnTo>
                  <a:lnTo>
                    <a:pt x="3057218" y="1555629"/>
                  </a:lnTo>
                  <a:lnTo>
                    <a:pt x="3065953" y="1590878"/>
                  </a:lnTo>
                  <a:lnTo>
                    <a:pt x="3074688" y="1625779"/>
                  </a:lnTo>
                  <a:lnTo>
                    <a:pt x="3083423" y="1660049"/>
                  </a:lnTo>
                  <a:lnTo>
                    <a:pt x="3092158" y="1693448"/>
                  </a:lnTo>
                  <a:lnTo>
                    <a:pt x="3100893" y="1725789"/>
                  </a:lnTo>
                  <a:lnTo>
                    <a:pt x="3109628" y="1756946"/>
                  </a:lnTo>
                  <a:lnTo>
                    <a:pt x="3118363" y="1786861"/>
                  </a:lnTo>
                  <a:lnTo>
                    <a:pt x="3127098" y="1815533"/>
                  </a:lnTo>
                  <a:lnTo>
                    <a:pt x="3135833" y="1843014"/>
                  </a:lnTo>
                  <a:lnTo>
                    <a:pt x="3144568" y="1869387"/>
                  </a:lnTo>
                  <a:lnTo>
                    <a:pt x="3153302" y="1894716"/>
                  </a:lnTo>
                  <a:lnTo>
                    <a:pt x="3162037" y="1919110"/>
                  </a:lnTo>
                  <a:lnTo>
                    <a:pt x="3170772" y="1942683"/>
                  </a:lnTo>
                  <a:lnTo>
                    <a:pt x="3179507" y="1965502"/>
                  </a:lnTo>
                  <a:lnTo>
                    <a:pt x="3188242" y="1987640"/>
                  </a:lnTo>
                  <a:lnTo>
                    <a:pt x="3196977" y="2009194"/>
                  </a:lnTo>
                  <a:lnTo>
                    <a:pt x="3205712" y="2030291"/>
                  </a:lnTo>
                  <a:lnTo>
                    <a:pt x="3214447" y="2051093"/>
                  </a:lnTo>
                  <a:lnTo>
                    <a:pt x="3223182" y="2071772"/>
                  </a:lnTo>
                  <a:lnTo>
                    <a:pt x="3231917" y="2092485"/>
                  </a:lnTo>
                  <a:lnTo>
                    <a:pt x="3240652" y="2113347"/>
                  </a:lnTo>
                  <a:lnTo>
                    <a:pt x="3249386" y="2134401"/>
                  </a:lnTo>
                  <a:lnTo>
                    <a:pt x="3258121" y="2155610"/>
                  </a:lnTo>
                  <a:lnTo>
                    <a:pt x="3266856" y="2176870"/>
                  </a:lnTo>
                  <a:lnTo>
                    <a:pt x="3275591" y="2198028"/>
                  </a:lnTo>
                  <a:lnTo>
                    <a:pt x="3284326" y="2218903"/>
                  </a:lnTo>
                  <a:lnTo>
                    <a:pt x="3293061" y="2239337"/>
                  </a:lnTo>
                  <a:lnTo>
                    <a:pt x="3301796" y="2259249"/>
                  </a:lnTo>
                  <a:lnTo>
                    <a:pt x="3310531" y="2278590"/>
                  </a:lnTo>
                  <a:lnTo>
                    <a:pt x="3319266" y="2297354"/>
                  </a:lnTo>
                  <a:lnTo>
                    <a:pt x="3328001" y="2315554"/>
                  </a:lnTo>
                  <a:lnTo>
                    <a:pt x="3336736" y="2333211"/>
                  </a:lnTo>
                  <a:lnTo>
                    <a:pt x="3345471" y="2350337"/>
                  </a:lnTo>
                  <a:lnTo>
                    <a:pt x="3354205" y="2366922"/>
                  </a:lnTo>
                  <a:lnTo>
                    <a:pt x="3362940" y="2382936"/>
                  </a:lnTo>
                  <a:lnTo>
                    <a:pt x="3371675" y="2398326"/>
                  </a:lnTo>
                  <a:lnTo>
                    <a:pt x="3380410" y="2413034"/>
                  </a:lnTo>
                  <a:lnTo>
                    <a:pt x="3389145" y="2427006"/>
                  </a:lnTo>
                  <a:lnTo>
                    <a:pt x="3397880" y="2440206"/>
                  </a:lnTo>
                  <a:lnTo>
                    <a:pt x="3406615" y="2452628"/>
                  </a:lnTo>
                  <a:lnTo>
                    <a:pt x="3415350" y="2464272"/>
                  </a:lnTo>
                  <a:lnTo>
                    <a:pt x="3424085" y="2475212"/>
                  </a:lnTo>
                  <a:lnTo>
                    <a:pt x="3432820" y="2485557"/>
                  </a:lnTo>
                  <a:lnTo>
                    <a:pt x="3441555" y="2495400"/>
                  </a:lnTo>
                  <a:lnTo>
                    <a:pt x="3450289" y="2504832"/>
                  </a:lnTo>
                  <a:lnTo>
                    <a:pt x="3459024" y="2513940"/>
                  </a:lnTo>
                  <a:lnTo>
                    <a:pt x="3467759" y="2522803"/>
                  </a:lnTo>
                  <a:lnTo>
                    <a:pt x="3476494" y="2531492"/>
                  </a:lnTo>
                  <a:lnTo>
                    <a:pt x="3485229" y="2540070"/>
                  </a:lnTo>
                  <a:lnTo>
                    <a:pt x="3493964" y="2548583"/>
                  </a:lnTo>
                  <a:lnTo>
                    <a:pt x="3502699" y="2557065"/>
                  </a:lnTo>
                  <a:lnTo>
                    <a:pt x="3511434" y="2565525"/>
                  </a:lnTo>
                  <a:lnTo>
                    <a:pt x="3520169" y="2573952"/>
                  </a:lnTo>
                  <a:lnTo>
                    <a:pt x="3528904" y="2582309"/>
                  </a:lnTo>
                  <a:lnTo>
                    <a:pt x="3537639" y="2590538"/>
                  </a:lnTo>
                  <a:lnTo>
                    <a:pt x="3546373" y="2598553"/>
                  </a:lnTo>
                  <a:lnTo>
                    <a:pt x="3555108" y="2606262"/>
                  </a:lnTo>
                  <a:lnTo>
                    <a:pt x="3563843" y="2613592"/>
                  </a:lnTo>
                  <a:lnTo>
                    <a:pt x="3572578" y="2620476"/>
                  </a:lnTo>
                  <a:lnTo>
                    <a:pt x="3581313" y="2626867"/>
                  </a:lnTo>
                  <a:lnTo>
                    <a:pt x="3590048" y="2632749"/>
                  </a:lnTo>
                  <a:lnTo>
                    <a:pt x="3598783" y="2638133"/>
                  </a:lnTo>
                  <a:lnTo>
                    <a:pt x="3607518" y="2643064"/>
                  </a:lnTo>
                  <a:lnTo>
                    <a:pt x="3616253" y="2647609"/>
                  </a:lnTo>
                  <a:lnTo>
                    <a:pt x="3624988" y="2651853"/>
                  </a:lnTo>
                  <a:lnTo>
                    <a:pt x="3633723" y="2655882"/>
                  </a:lnTo>
                  <a:lnTo>
                    <a:pt x="3642457" y="2659779"/>
                  </a:lnTo>
                  <a:lnTo>
                    <a:pt x="3651192" y="2663617"/>
                  </a:lnTo>
                  <a:lnTo>
                    <a:pt x="3659927" y="2667450"/>
                  </a:lnTo>
                  <a:lnTo>
                    <a:pt x="3668662" y="2671318"/>
                  </a:lnTo>
                  <a:lnTo>
                    <a:pt x="3677397" y="2675245"/>
                  </a:lnTo>
                  <a:lnTo>
                    <a:pt x="3686132" y="2679237"/>
                  </a:lnTo>
                  <a:lnTo>
                    <a:pt x="3694867" y="2683275"/>
                  </a:lnTo>
                  <a:lnTo>
                    <a:pt x="3703602" y="2687322"/>
                  </a:lnTo>
                  <a:lnTo>
                    <a:pt x="3712337" y="2691323"/>
                  </a:lnTo>
                  <a:lnTo>
                    <a:pt x="3721072" y="2695210"/>
                  </a:lnTo>
                  <a:lnTo>
                    <a:pt x="3729807" y="2698911"/>
                  </a:lnTo>
                  <a:lnTo>
                    <a:pt x="3738542" y="2702363"/>
                  </a:lnTo>
                  <a:lnTo>
                    <a:pt x="3747276" y="2705525"/>
                  </a:lnTo>
                  <a:lnTo>
                    <a:pt x="3756011" y="2708384"/>
                  </a:lnTo>
                  <a:lnTo>
                    <a:pt x="3764746" y="2710960"/>
                  </a:lnTo>
                  <a:lnTo>
                    <a:pt x="3773481" y="2713298"/>
                  </a:lnTo>
                  <a:lnTo>
                    <a:pt x="3782216" y="2715457"/>
                  </a:lnTo>
                  <a:lnTo>
                    <a:pt x="3790951" y="2717502"/>
                  </a:lnTo>
                  <a:lnTo>
                    <a:pt x="3799686" y="2719482"/>
                  </a:lnTo>
                  <a:lnTo>
                    <a:pt x="3808421" y="2721427"/>
                  </a:lnTo>
                  <a:lnTo>
                    <a:pt x="3817156" y="2723337"/>
                  </a:lnTo>
                  <a:lnTo>
                    <a:pt x="3825891" y="2725190"/>
                  </a:lnTo>
                  <a:lnTo>
                    <a:pt x="3834626" y="2726949"/>
                  </a:lnTo>
                  <a:lnTo>
                    <a:pt x="3843360" y="2728573"/>
                  </a:lnTo>
                  <a:lnTo>
                    <a:pt x="3852095" y="2730027"/>
                  </a:lnTo>
                  <a:lnTo>
                    <a:pt x="3860830" y="2731290"/>
                  </a:lnTo>
                  <a:lnTo>
                    <a:pt x="3869565" y="2732359"/>
                  </a:lnTo>
                  <a:lnTo>
                    <a:pt x="3878300" y="2733246"/>
                  </a:lnTo>
                  <a:lnTo>
                    <a:pt x="3887035" y="2733981"/>
                  </a:lnTo>
                  <a:lnTo>
                    <a:pt x="3895770" y="2734600"/>
                  </a:lnTo>
                  <a:lnTo>
                    <a:pt x="3904505" y="2735145"/>
                  </a:lnTo>
                  <a:lnTo>
                    <a:pt x="3913240" y="2735656"/>
                  </a:lnTo>
                  <a:lnTo>
                    <a:pt x="3921975" y="2736169"/>
                  </a:lnTo>
                  <a:lnTo>
                    <a:pt x="3930710" y="2736711"/>
                  </a:lnTo>
                  <a:lnTo>
                    <a:pt x="3939444" y="2737308"/>
                  </a:lnTo>
                  <a:lnTo>
                    <a:pt x="3948179" y="2737970"/>
                  </a:lnTo>
                  <a:lnTo>
                    <a:pt x="3956914" y="2738699"/>
                  </a:lnTo>
                  <a:lnTo>
                    <a:pt x="3965649" y="2739490"/>
                  </a:lnTo>
                  <a:lnTo>
                    <a:pt x="3974384" y="2740330"/>
                  </a:lnTo>
                  <a:lnTo>
                    <a:pt x="3983119" y="2741202"/>
                  </a:lnTo>
                  <a:lnTo>
                    <a:pt x="3991854" y="2742082"/>
                  </a:lnTo>
                  <a:lnTo>
                    <a:pt x="4000589" y="2742950"/>
                  </a:lnTo>
                  <a:lnTo>
                    <a:pt x="4009324" y="2743788"/>
                  </a:lnTo>
                  <a:lnTo>
                    <a:pt x="4018059" y="2744583"/>
                  </a:lnTo>
                  <a:lnTo>
                    <a:pt x="4026794" y="2745326"/>
                  </a:lnTo>
                  <a:lnTo>
                    <a:pt x="4035529" y="2746015"/>
                  </a:lnTo>
                  <a:lnTo>
                    <a:pt x="4044263" y="2746647"/>
                  </a:lnTo>
                  <a:lnTo>
                    <a:pt x="4052998" y="2747218"/>
                  </a:lnTo>
                  <a:lnTo>
                    <a:pt x="4061733" y="2747724"/>
                  </a:lnTo>
                  <a:lnTo>
                    <a:pt x="4070468" y="2748154"/>
                  </a:lnTo>
                  <a:lnTo>
                    <a:pt x="4079203" y="2748501"/>
                  </a:lnTo>
                  <a:lnTo>
                    <a:pt x="4087938" y="2748764"/>
                  </a:lnTo>
                  <a:lnTo>
                    <a:pt x="4096673" y="2748948"/>
                  </a:lnTo>
                  <a:lnTo>
                    <a:pt x="4105408" y="2749062"/>
                  </a:lnTo>
                  <a:lnTo>
                    <a:pt x="4114143" y="2749123"/>
                  </a:lnTo>
                  <a:lnTo>
                    <a:pt x="4122878" y="2749148"/>
                  </a:lnTo>
                  <a:lnTo>
                    <a:pt x="4131613" y="2749155"/>
                  </a:lnTo>
                  <a:lnTo>
                    <a:pt x="4140347" y="2749159"/>
                  </a:lnTo>
                  <a:lnTo>
                    <a:pt x="4149082" y="2749169"/>
                  </a:lnTo>
                  <a:lnTo>
                    <a:pt x="4157817" y="2749190"/>
                  </a:lnTo>
                  <a:lnTo>
                    <a:pt x="4166552" y="2749221"/>
                  </a:lnTo>
                  <a:lnTo>
                    <a:pt x="4175287" y="2749260"/>
                  </a:lnTo>
                  <a:lnTo>
                    <a:pt x="4184022" y="2749304"/>
                  </a:lnTo>
                  <a:lnTo>
                    <a:pt x="4192757" y="2749354"/>
                  </a:lnTo>
                  <a:lnTo>
                    <a:pt x="4201492" y="2749413"/>
                  </a:lnTo>
                  <a:lnTo>
                    <a:pt x="4210227" y="2749482"/>
                  </a:lnTo>
                  <a:lnTo>
                    <a:pt x="4218962" y="2749566"/>
                  </a:lnTo>
                  <a:lnTo>
                    <a:pt x="4227697" y="2749665"/>
                  </a:lnTo>
                  <a:lnTo>
                    <a:pt x="4236431" y="2749778"/>
                  </a:lnTo>
                  <a:lnTo>
                    <a:pt x="4245166" y="2749900"/>
                  </a:lnTo>
                  <a:lnTo>
                    <a:pt x="4253901" y="2750026"/>
                  </a:lnTo>
                  <a:lnTo>
                    <a:pt x="4262636" y="2750151"/>
                  </a:lnTo>
                  <a:lnTo>
                    <a:pt x="4271371" y="2750272"/>
                  </a:lnTo>
                  <a:lnTo>
                    <a:pt x="4280106" y="2750384"/>
                  </a:lnTo>
                  <a:lnTo>
                    <a:pt x="4288841" y="2750485"/>
                  </a:lnTo>
                  <a:lnTo>
                    <a:pt x="4297576" y="2750576"/>
                  </a:lnTo>
                  <a:lnTo>
                    <a:pt x="4306311" y="2750656"/>
                  </a:lnTo>
                  <a:lnTo>
                    <a:pt x="4315046" y="2750727"/>
                  </a:lnTo>
                  <a:lnTo>
                    <a:pt x="4323781" y="2750791"/>
                  </a:lnTo>
                  <a:lnTo>
                    <a:pt x="4332515" y="2750851"/>
                  </a:lnTo>
                  <a:lnTo>
                    <a:pt x="4341250" y="2750908"/>
                  </a:lnTo>
                  <a:lnTo>
                    <a:pt x="4349985" y="2750964"/>
                  </a:lnTo>
                  <a:lnTo>
                    <a:pt x="4358720" y="2751021"/>
                  </a:lnTo>
                  <a:lnTo>
                    <a:pt x="4367455" y="2751078"/>
                  </a:lnTo>
                  <a:lnTo>
                    <a:pt x="4376190" y="2751134"/>
                  </a:lnTo>
                  <a:lnTo>
                    <a:pt x="4384925" y="2751186"/>
                  </a:lnTo>
                  <a:lnTo>
                    <a:pt x="4393660" y="2751232"/>
                  </a:lnTo>
                  <a:lnTo>
                    <a:pt x="4402395" y="2751273"/>
                  </a:lnTo>
                  <a:lnTo>
                    <a:pt x="4411130" y="2751306"/>
                  </a:lnTo>
                  <a:lnTo>
                    <a:pt x="4419865" y="2751331"/>
                  </a:lnTo>
                  <a:lnTo>
                    <a:pt x="4428600" y="2751350"/>
                  </a:lnTo>
                  <a:lnTo>
                    <a:pt x="4437334" y="2751363"/>
                  </a:lnTo>
                  <a:lnTo>
                    <a:pt x="4446069" y="2751371"/>
                  </a:lnTo>
                  <a:lnTo>
                    <a:pt x="4454804" y="2751376"/>
                  </a:lnTo>
                  <a:lnTo>
                    <a:pt x="4463539" y="2751380"/>
                  </a:lnTo>
                </a:path>
              </a:pathLst>
            </a:custGeom>
            <a:ln w="28575" cap="rnd">
              <a:solidFill>
                <a:srgbClr val="0000FF">
                  <a:alpha val="100000"/>
                </a:srgbClr>
              </a:solidFill>
              <a:prstDash val="solid"/>
              <a:round/>
            </a:ln>
          </p:spPr>
          <p:txBody>
            <a:bodyPr/>
            <a:lstStyle/>
            <a:p>
              <a:endParaRPr>
                <a:latin typeface="Arial" panose="020B0604020202020204" pitchFamily="34" charset="0"/>
                <a:cs typeface="Arial" panose="020B0604020202020204" pitchFamily="34" charset="0"/>
              </a:endParaRPr>
            </a:p>
          </p:txBody>
        </p:sp>
      </p:grpSp>
      <p:sp>
        <p:nvSpPr>
          <p:cNvPr id="276" name="pl45">
            <a:extLst>
              <a:ext uri="{FF2B5EF4-FFF2-40B4-BE49-F238E27FC236}">
                <a16:creationId xmlns:a16="http://schemas.microsoft.com/office/drawing/2014/main" id="{8910490C-C734-4EA1-A167-4B869CF7AAD4}"/>
              </a:ext>
            </a:extLst>
          </p:cNvPr>
          <p:cNvSpPr/>
          <p:nvPr/>
        </p:nvSpPr>
        <p:spPr>
          <a:xfrm>
            <a:off x="11119667" y="2549988"/>
            <a:ext cx="0" cy="2834640"/>
          </a:xfrm>
          <a:custGeom>
            <a:avLst/>
            <a:gdLst/>
            <a:ahLst/>
            <a:cxnLst/>
            <a:rect l="0" t="0" r="0" b="0"/>
            <a:pathLst>
              <a:path h="2889504">
                <a:moveTo>
                  <a:pt x="0" y="2889504"/>
                </a:moveTo>
                <a:lnTo>
                  <a:pt x="0" y="0"/>
                </a:lnTo>
              </a:path>
            </a:pathLst>
          </a:custGeom>
          <a:ln w="28575" cap="rnd">
            <a:solidFill>
              <a:srgbClr val="FF0000">
                <a:alpha val="100000"/>
              </a:srgbClr>
            </a:solidFill>
            <a:prstDash val="sysDash"/>
            <a:round/>
          </a:ln>
        </p:spPr>
        <p:txBody>
          <a:bodyPr/>
          <a:lstStyle/>
          <a:p>
            <a:endParaRPr dirty="0">
              <a:latin typeface="Arial" panose="020B0604020202020204" pitchFamily="34" charset="0"/>
              <a:cs typeface="Arial" panose="020B0604020202020204" pitchFamily="34" charset="0"/>
            </a:endParaRPr>
          </a:p>
        </p:txBody>
      </p:sp>
      <p:grpSp>
        <p:nvGrpSpPr>
          <p:cNvPr id="277" name="Group 276">
            <a:extLst>
              <a:ext uri="{FF2B5EF4-FFF2-40B4-BE49-F238E27FC236}">
                <a16:creationId xmlns:a16="http://schemas.microsoft.com/office/drawing/2014/main" id="{CF65CB51-2A06-4777-90DF-D10A8D837B63}"/>
              </a:ext>
            </a:extLst>
          </p:cNvPr>
          <p:cNvGrpSpPr/>
          <p:nvPr/>
        </p:nvGrpSpPr>
        <p:grpSpPr>
          <a:xfrm>
            <a:off x="6775313" y="2680440"/>
            <a:ext cx="447357" cy="2723448"/>
            <a:chOff x="2755015" y="2364396"/>
            <a:chExt cx="509234" cy="2723448"/>
          </a:xfrm>
        </p:grpSpPr>
        <p:sp>
          <p:nvSpPr>
            <p:cNvPr id="278" name="pl15">
              <a:extLst>
                <a:ext uri="{FF2B5EF4-FFF2-40B4-BE49-F238E27FC236}">
                  <a16:creationId xmlns:a16="http://schemas.microsoft.com/office/drawing/2014/main" id="{4C2ABA97-64BF-40DA-BC15-70E97CE5BF78}"/>
                </a:ext>
              </a:extLst>
            </p:cNvPr>
            <p:cNvSpPr/>
            <p:nvPr/>
          </p:nvSpPr>
          <p:spPr>
            <a:xfrm>
              <a:off x="3264249" y="2364396"/>
              <a:ext cx="0" cy="2663321"/>
            </a:xfrm>
            <a:custGeom>
              <a:avLst/>
              <a:gdLst/>
              <a:ahLst/>
              <a:cxnLst/>
              <a:rect l="0" t="0" r="0" b="0"/>
              <a:pathLst>
                <a:path h="2663321">
                  <a:moveTo>
                    <a:pt x="0" y="2663321"/>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79" name="pl16">
              <a:extLst>
                <a:ext uri="{FF2B5EF4-FFF2-40B4-BE49-F238E27FC236}">
                  <a16:creationId xmlns:a16="http://schemas.microsoft.com/office/drawing/2014/main" id="{6E961D96-28A2-44B1-BE3D-BAD44874F0B9}"/>
                </a:ext>
              </a:extLst>
            </p:cNvPr>
            <p:cNvSpPr/>
            <p:nvPr/>
          </p:nvSpPr>
          <p:spPr>
            <a:xfrm>
              <a:off x="3172809" y="502771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0" name="pl17">
              <a:extLst>
                <a:ext uri="{FF2B5EF4-FFF2-40B4-BE49-F238E27FC236}">
                  <a16:creationId xmlns:a16="http://schemas.microsoft.com/office/drawing/2014/main" id="{94AE82A3-8DD5-4E6E-9784-487BD16D4F45}"/>
                </a:ext>
              </a:extLst>
            </p:cNvPr>
            <p:cNvSpPr/>
            <p:nvPr/>
          </p:nvSpPr>
          <p:spPr>
            <a:xfrm>
              <a:off x="3172809" y="4495053"/>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1" name="pl18">
              <a:extLst>
                <a:ext uri="{FF2B5EF4-FFF2-40B4-BE49-F238E27FC236}">
                  <a16:creationId xmlns:a16="http://schemas.microsoft.com/office/drawing/2014/main" id="{971B607A-4E06-418D-932A-399AE8886529}"/>
                </a:ext>
              </a:extLst>
            </p:cNvPr>
            <p:cNvSpPr/>
            <p:nvPr/>
          </p:nvSpPr>
          <p:spPr>
            <a:xfrm>
              <a:off x="3172809" y="3962389"/>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2" name="pl19">
              <a:extLst>
                <a:ext uri="{FF2B5EF4-FFF2-40B4-BE49-F238E27FC236}">
                  <a16:creationId xmlns:a16="http://schemas.microsoft.com/office/drawing/2014/main" id="{4952B973-A1F7-4261-913E-A1A18E3E926B}"/>
                </a:ext>
              </a:extLst>
            </p:cNvPr>
            <p:cNvSpPr/>
            <p:nvPr/>
          </p:nvSpPr>
          <p:spPr>
            <a:xfrm>
              <a:off x="3172809" y="3429725"/>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3" name="pl20">
              <a:extLst>
                <a:ext uri="{FF2B5EF4-FFF2-40B4-BE49-F238E27FC236}">
                  <a16:creationId xmlns:a16="http://schemas.microsoft.com/office/drawing/2014/main" id="{FFD6875C-92E1-419F-A2C6-DCA79703CDDF}"/>
                </a:ext>
              </a:extLst>
            </p:cNvPr>
            <p:cNvSpPr/>
            <p:nvPr/>
          </p:nvSpPr>
          <p:spPr>
            <a:xfrm>
              <a:off x="3172809" y="2897060"/>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4" name="pl21">
              <a:extLst>
                <a:ext uri="{FF2B5EF4-FFF2-40B4-BE49-F238E27FC236}">
                  <a16:creationId xmlns:a16="http://schemas.microsoft.com/office/drawing/2014/main" id="{D044DDD9-9694-4B1A-ACE7-411EDD73E851}"/>
                </a:ext>
              </a:extLst>
            </p:cNvPr>
            <p:cNvSpPr/>
            <p:nvPr/>
          </p:nvSpPr>
          <p:spPr>
            <a:xfrm>
              <a:off x="3172809" y="2364396"/>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pPr algn="r"/>
              <a:endParaRPr>
                <a:latin typeface="Arial" panose="020B0604020202020204" pitchFamily="34" charset="0"/>
                <a:cs typeface="Arial" panose="020B0604020202020204" pitchFamily="34" charset="0"/>
              </a:endParaRPr>
            </a:p>
          </p:txBody>
        </p:sp>
        <p:sp>
          <p:nvSpPr>
            <p:cNvPr id="285" name="tx22">
              <a:extLst>
                <a:ext uri="{FF2B5EF4-FFF2-40B4-BE49-F238E27FC236}">
                  <a16:creationId xmlns:a16="http://schemas.microsoft.com/office/drawing/2014/main" id="{8CDA5537-85CF-4311-94F0-0058E318677E}"/>
                </a:ext>
              </a:extLst>
            </p:cNvPr>
            <p:cNvSpPr/>
            <p:nvPr/>
          </p:nvSpPr>
          <p:spPr>
            <a:xfrm>
              <a:off x="2755015" y="4967393"/>
              <a:ext cx="326353" cy="120451"/>
            </a:xfrm>
            <a:prstGeom prst="rect">
              <a:avLst/>
            </a:prstGeom>
            <a:noFill/>
          </p:spPr>
          <p:txBody>
            <a:bodyPr wrap="none" lIns="0" tIns="0" rIns="0" bIns="0" anchor="ctr" anchorCtr="1"/>
            <a:lstStyle/>
            <a:p>
              <a:pPr marL="0" marR="0" indent="0" algn="r">
                <a:lnSpc>
                  <a:spcPts val="1320"/>
                </a:lnSpc>
                <a:spcBef>
                  <a:spcPts val="0"/>
                </a:spcBef>
                <a:spcAft>
                  <a:spcPts val="0"/>
                </a:spcAft>
              </a:pPr>
              <a:r>
                <a:rPr sz="1320" dirty="0">
                  <a:solidFill>
                    <a:srgbClr val="000000">
                      <a:alpha val="100000"/>
                    </a:srgbClr>
                  </a:solidFill>
                  <a:latin typeface="Arial" panose="020B0604020202020204" pitchFamily="34" charset="0"/>
                  <a:cs typeface="Arial" panose="020B0604020202020204" pitchFamily="34" charset="0"/>
                </a:rPr>
                <a:t>0</a:t>
              </a:r>
              <a:r>
                <a:rPr lang="en-US" sz="1320" dirty="0">
                  <a:solidFill>
                    <a:srgbClr val="000000">
                      <a:alpha val="100000"/>
                    </a:srgbClr>
                  </a:solidFill>
                  <a:latin typeface="Arial" panose="020B0604020202020204" pitchFamily="34" charset="0"/>
                  <a:cs typeface="Arial" panose="020B0604020202020204" pitchFamily="34" charset="0"/>
                </a:rPr>
                <a:t>.0</a:t>
              </a:r>
              <a:endParaRPr sz="1320" dirty="0">
                <a:solidFill>
                  <a:srgbClr val="000000">
                    <a:alpha val="100000"/>
                  </a:srgbClr>
                </a:solidFill>
                <a:latin typeface="Arial" panose="020B0604020202020204" pitchFamily="34" charset="0"/>
                <a:cs typeface="Arial" panose="020B0604020202020204" pitchFamily="34" charset="0"/>
              </a:endParaRPr>
            </a:p>
          </p:txBody>
        </p:sp>
        <p:sp>
          <p:nvSpPr>
            <p:cNvPr id="286" name="tx24">
              <a:extLst>
                <a:ext uri="{FF2B5EF4-FFF2-40B4-BE49-F238E27FC236}">
                  <a16:creationId xmlns:a16="http://schemas.microsoft.com/office/drawing/2014/main" id="{7C8BFAFD-10ED-4BC4-9450-24E3EE87F0FA}"/>
                </a:ext>
              </a:extLst>
            </p:cNvPr>
            <p:cNvSpPr/>
            <p:nvPr/>
          </p:nvSpPr>
          <p:spPr>
            <a:xfrm>
              <a:off x="2755015" y="3902064"/>
              <a:ext cx="326353" cy="120451"/>
            </a:xfrm>
            <a:prstGeom prst="rect">
              <a:avLst/>
            </a:prstGeom>
            <a:noFill/>
          </p:spPr>
          <p:txBody>
            <a:bodyPr wrap="none" lIns="0" tIns="0" rIns="0" bIns="0" anchor="ctr" anchorCtr="1"/>
            <a:lstStyle/>
            <a:p>
              <a:pPr marL="0" marR="0" indent="0" algn="r">
                <a:lnSpc>
                  <a:spcPts val="1320"/>
                </a:lnSpc>
                <a:spcBef>
                  <a:spcPts val="0"/>
                </a:spcBef>
                <a:spcAft>
                  <a:spcPts val="0"/>
                </a:spcAft>
              </a:pPr>
              <a:r>
                <a:rPr sz="1320" dirty="0">
                  <a:solidFill>
                    <a:srgbClr val="000000">
                      <a:alpha val="100000"/>
                    </a:srgbClr>
                  </a:solidFill>
                  <a:latin typeface="Arial" panose="020B0604020202020204" pitchFamily="34" charset="0"/>
                  <a:cs typeface="Arial" panose="020B0604020202020204" pitchFamily="34" charset="0"/>
                </a:rPr>
                <a:t>0.1</a:t>
              </a:r>
            </a:p>
          </p:txBody>
        </p:sp>
        <p:sp>
          <p:nvSpPr>
            <p:cNvPr id="287" name="tx26">
              <a:extLst>
                <a:ext uri="{FF2B5EF4-FFF2-40B4-BE49-F238E27FC236}">
                  <a16:creationId xmlns:a16="http://schemas.microsoft.com/office/drawing/2014/main" id="{2A826EA1-775A-4C8E-9C14-2078CEE03C05}"/>
                </a:ext>
              </a:extLst>
            </p:cNvPr>
            <p:cNvSpPr/>
            <p:nvPr/>
          </p:nvSpPr>
          <p:spPr>
            <a:xfrm>
              <a:off x="2755015" y="2836338"/>
              <a:ext cx="326353" cy="120848"/>
            </a:xfrm>
            <a:prstGeom prst="rect">
              <a:avLst/>
            </a:prstGeom>
            <a:noFill/>
          </p:spPr>
          <p:txBody>
            <a:bodyPr wrap="none" lIns="0" tIns="0" rIns="0" bIns="0" anchor="ctr" anchorCtr="1"/>
            <a:lstStyle/>
            <a:p>
              <a:pPr marL="0" marR="0" indent="0" algn="r">
                <a:lnSpc>
                  <a:spcPts val="1320"/>
                </a:lnSpc>
                <a:spcBef>
                  <a:spcPts val="0"/>
                </a:spcBef>
                <a:spcAft>
                  <a:spcPts val="0"/>
                </a:spcAft>
              </a:pPr>
              <a:r>
                <a:rPr sz="1320" dirty="0">
                  <a:solidFill>
                    <a:srgbClr val="000000">
                      <a:alpha val="100000"/>
                    </a:srgbClr>
                  </a:solidFill>
                  <a:latin typeface="Arial" panose="020B0604020202020204" pitchFamily="34" charset="0"/>
                  <a:cs typeface="Arial" panose="020B0604020202020204" pitchFamily="34" charset="0"/>
                </a:rPr>
                <a:t>0.2</a:t>
              </a:r>
            </a:p>
          </p:txBody>
        </p:sp>
      </p:grpSp>
      <p:grpSp>
        <p:nvGrpSpPr>
          <p:cNvPr id="435" name="Group 434">
            <a:extLst>
              <a:ext uri="{FF2B5EF4-FFF2-40B4-BE49-F238E27FC236}">
                <a16:creationId xmlns:a16="http://schemas.microsoft.com/office/drawing/2014/main" id="{A4CC102C-7E2F-445A-A8B3-1EDC241BBDD9}"/>
              </a:ext>
            </a:extLst>
          </p:cNvPr>
          <p:cNvGrpSpPr/>
          <p:nvPr/>
        </p:nvGrpSpPr>
        <p:grpSpPr>
          <a:xfrm>
            <a:off x="1235685" y="5449276"/>
            <a:ext cx="4631370" cy="671558"/>
            <a:chOff x="3324599" y="5134737"/>
            <a:chExt cx="4705936" cy="694943"/>
          </a:xfrm>
        </p:grpSpPr>
        <p:sp>
          <p:nvSpPr>
            <p:cNvPr id="477" name="tx5">
              <a:extLst>
                <a:ext uri="{FF2B5EF4-FFF2-40B4-BE49-F238E27FC236}">
                  <a16:creationId xmlns:a16="http://schemas.microsoft.com/office/drawing/2014/main" id="{FDC1510F-E850-4CB2-A3C3-62A4867CF1F0}"/>
                </a:ext>
              </a:extLst>
            </p:cNvPr>
            <p:cNvSpPr/>
            <p:nvPr/>
          </p:nvSpPr>
          <p:spPr>
            <a:xfrm>
              <a:off x="4340366" y="5668946"/>
              <a:ext cx="2748950" cy="160734"/>
            </a:xfrm>
            <a:prstGeom prst="rect">
              <a:avLst/>
            </a:prstGeom>
            <a:noFill/>
          </p:spPr>
          <p:txBody>
            <a:bodyPr wrap="none" lIns="0" tIns="0" rIns="0" bIns="0" anchor="ctr" anchorCtr="1"/>
            <a:lstStyle/>
            <a:p>
              <a:pPr marL="0" marR="0" indent="0" algn="l">
                <a:lnSpc>
                  <a:spcPts val="1320"/>
                </a:lnSpc>
                <a:spcBef>
                  <a:spcPts val="0"/>
                </a:spcBef>
                <a:spcAft>
                  <a:spcPts val="0"/>
                </a:spcAft>
              </a:pPr>
              <a:r>
                <a:rPr sz="1400" dirty="0">
                  <a:solidFill>
                    <a:srgbClr val="000000">
                      <a:alpha val="100000"/>
                    </a:srgbClr>
                  </a:solidFill>
                  <a:latin typeface="Helvetica"/>
                  <a:cs typeface="Helvetica"/>
                </a:rPr>
                <a:t>24-hr ASBP treatment effect (mmHg)</a:t>
              </a:r>
            </a:p>
          </p:txBody>
        </p:sp>
        <p:sp>
          <p:nvSpPr>
            <p:cNvPr id="478" name="pl6">
              <a:extLst>
                <a:ext uri="{FF2B5EF4-FFF2-40B4-BE49-F238E27FC236}">
                  <a16:creationId xmlns:a16="http://schemas.microsoft.com/office/drawing/2014/main" id="{69FBFC94-643A-4E73-89AC-AEBDA5FD142C}"/>
                </a:ext>
              </a:extLst>
            </p:cNvPr>
            <p:cNvSpPr/>
            <p:nvPr/>
          </p:nvSpPr>
          <p:spPr>
            <a:xfrm>
              <a:off x="3445774" y="5134737"/>
              <a:ext cx="4538133" cy="0"/>
            </a:xfrm>
            <a:custGeom>
              <a:avLst/>
              <a:gdLst/>
              <a:ahLst/>
              <a:cxnLst/>
              <a:rect l="0" t="0" r="0" b="0"/>
              <a:pathLst>
                <a:path w="4538133">
                  <a:moveTo>
                    <a:pt x="0" y="0"/>
                  </a:moveTo>
                  <a:lnTo>
                    <a:pt x="4538133" y="0"/>
                  </a:lnTo>
                </a:path>
              </a:pathLst>
            </a:custGeom>
            <a:ln w="9525" cap="rnd">
              <a:solidFill>
                <a:srgbClr val="000000">
                  <a:alpha val="100000"/>
                </a:srgbClr>
              </a:solidFill>
              <a:prstDash val="solid"/>
              <a:round/>
            </a:ln>
          </p:spPr>
          <p:txBody>
            <a:bodyPr/>
            <a:lstStyle/>
            <a:p>
              <a:endParaRPr/>
            </a:p>
          </p:txBody>
        </p:sp>
        <p:sp>
          <p:nvSpPr>
            <p:cNvPr id="479" name="pl7">
              <a:extLst>
                <a:ext uri="{FF2B5EF4-FFF2-40B4-BE49-F238E27FC236}">
                  <a16:creationId xmlns:a16="http://schemas.microsoft.com/office/drawing/2014/main" id="{025C819B-282F-4778-9292-A0F05EF27C7B}"/>
                </a:ext>
              </a:extLst>
            </p:cNvPr>
            <p:cNvSpPr/>
            <p:nvPr/>
          </p:nvSpPr>
          <p:spPr>
            <a:xfrm>
              <a:off x="3445774"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0" name="pl8">
              <a:extLst>
                <a:ext uri="{FF2B5EF4-FFF2-40B4-BE49-F238E27FC236}">
                  <a16:creationId xmlns:a16="http://schemas.microsoft.com/office/drawing/2014/main" id="{D5ACE4A4-DE86-46DB-BC30-8F572F82205C}"/>
                </a:ext>
              </a:extLst>
            </p:cNvPr>
            <p:cNvSpPr/>
            <p:nvPr/>
          </p:nvSpPr>
          <p:spPr>
            <a:xfrm>
              <a:off x="4202130"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1" name="pl9">
              <a:extLst>
                <a:ext uri="{FF2B5EF4-FFF2-40B4-BE49-F238E27FC236}">
                  <a16:creationId xmlns:a16="http://schemas.microsoft.com/office/drawing/2014/main" id="{51455447-C3C8-4506-8C52-C8BD2A08B33D}"/>
                </a:ext>
              </a:extLst>
            </p:cNvPr>
            <p:cNvSpPr/>
            <p:nvPr/>
          </p:nvSpPr>
          <p:spPr>
            <a:xfrm>
              <a:off x="4958485"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2" name="pl10">
              <a:extLst>
                <a:ext uri="{FF2B5EF4-FFF2-40B4-BE49-F238E27FC236}">
                  <a16:creationId xmlns:a16="http://schemas.microsoft.com/office/drawing/2014/main" id="{71793EDA-FF78-4EB6-BD1B-BB4272AD27AE}"/>
                </a:ext>
              </a:extLst>
            </p:cNvPr>
            <p:cNvSpPr/>
            <p:nvPr/>
          </p:nvSpPr>
          <p:spPr>
            <a:xfrm>
              <a:off x="5714841"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3" name="pl11">
              <a:extLst>
                <a:ext uri="{FF2B5EF4-FFF2-40B4-BE49-F238E27FC236}">
                  <a16:creationId xmlns:a16="http://schemas.microsoft.com/office/drawing/2014/main" id="{1D76A71E-90E6-4AD1-B68A-58A4B1835242}"/>
                </a:ext>
              </a:extLst>
            </p:cNvPr>
            <p:cNvSpPr/>
            <p:nvPr/>
          </p:nvSpPr>
          <p:spPr>
            <a:xfrm>
              <a:off x="6471197"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4" name="pl12">
              <a:extLst>
                <a:ext uri="{FF2B5EF4-FFF2-40B4-BE49-F238E27FC236}">
                  <a16:creationId xmlns:a16="http://schemas.microsoft.com/office/drawing/2014/main" id="{5D55FDBD-8865-4D7E-BA82-95E2A724363F}"/>
                </a:ext>
              </a:extLst>
            </p:cNvPr>
            <p:cNvSpPr/>
            <p:nvPr/>
          </p:nvSpPr>
          <p:spPr>
            <a:xfrm>
              <a:off x="7227552"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5" name="pl13">
              <a:extLst>
                <a:ext uri="{FF2B5EF4-FFF2-40B4-BE49-F238E27FC236}">
                  <a16:creationId xmlns:a16="http://schemas.microsoft.com/office/drawing/2014/main" id="{7B78D9B1-87F5-42AE-BA6E-D235F7BDE55A}"/>
                </a:ext>
              </a:extLst>
            </p:cNvPr>
            <p:cNvSpPr/>
            <p:nvPr/>
          </p:nvSpPr>
          <p:spPr>
            <a:xfrm>
              <a:off x="7983908" y="5134737"/>
              <a:ext cx="0" cy="91439"/>
            </a:xfrm>
            <a:custGeom>
              <a:avLst/>
              <a:gdLst/>
              <a:ahLst/>
              <a:cxnLst/>
              <a:rect l="0" t="0" r="0" b="0"/>
              <a:pathLst>
                <a:path h="91439">
                  <a:moveTo>
                    <a:pt x="0" y="0"/>
                  </a:moveTo>
                  <a:lnTo>
                    <a:pt x="0" y="91439"/>
                  </a:lnTo>
                </a:path>
              </a:pathLst>
            </a:custGeom>
            <a:ln w="9525" cap="rnd">
              <a:solidFill>
                <a:srgbClr val="000000">
                  <a:alpha val="100000"/>
                </a:srgbClr>
              </a:solidFill>
              <a:prstDash val="solid"/>
              <a:round/>
            </a:ln>
          </p:spPr>
          <p:txBody>
            <a:bodyPr/>
            <a:lstStyle/>
            <a:p>
              <a:endParaRPr/>
            </a:p>
          </p:txBody>
        </p:sp>
        <p:sp>
          <p:nvSpPr>
            <p:cNvPr id="486" name="tx14">
              <a:extLst>
                <a:ext uri="{FF2B5EF4-FFF2-40B4-BE49-F238E27FC236}">
                  <a16:creationId xmlns:a16="http://schemas.microsoft.com/office/drawing/2014/main" id="{4F3B11A0-3D70-458D-B79C-D228A23BD772}"/>
                </a:ext>
              </a:extLst>
            </p:cNvPr>
            <p:cNvSpPr/>
            <p:nvPr/>
          </p:nvSpPr>
          <p:spPr>
            <a:xfrm>
              <a:off x="3324599" y="5343469"/>
              <a:ext cx="242349" cy="120451"/>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-10</a:t>
              </a:r>
            </a:p>
          </p:txBody>
        </p:sp>
        <p:sp>
          <p:nvSpPr>
            <p:cNvPr id="487" name="tx15">
              <a:extLst>
                <a:ext uri="{FF2B5EF4-FFF2-40B4-BE49-F238E27FC236}">
                  <a16:creationId xmlns:a16="http://schemas.microsoft.com/office/drawing/2014/main" id="{8DA1366D-065D-4ED5-B15A-9C501057BFE8}"/>
                </a:ext>
              </a:extLst>
            </p:cNvPr>
            <p:cNvSpPr/>
            <p:nvPr/>
          </p:nvSpPr>
          <p:spPr>
            <a:xfrm>
              <a:off x="4127583" y="5343072"/>
              <a:ext cx="149094" cy="120848"/>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-8</a:t>
              </a:r>
            </a:p>
          </p:txBody>
        </p:sp>
        <p:sp>
          <p:nvSpPr>
            <p:cNvPr id="488" name="tx16">
              <a:extLst>
                <a:ext uri="{FF2B5EF4-FFF2-40B4-BE49-F238E27FC236}">
                  <a16:creationId xmlns:a16="http://schemas.microsoft.com/office/drawing/2014/main" id="{BF2D99E5-26AA-422F-9C73-D6D8438FABC1}"/>
                </a:ext>
              </a:extLst>
            </p:cNvPr>
            <p:cNvSpPr/>
            <p:nvPr/>
          </p:nvSpPr>
          <p:spPr>
            <a:xfrm>
              <a:off x="4883938" y="5343271"/>
              <a:ext cx="149094" cy="120649"/>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-6</a:t>
              </a:r>
            </a:p>
          </p:txBody>
        </p:sp>
        <p:sp>
          <p:nvSpPr>
            <p:cNvPr id="489" name="tx17">
              <a:extLst>
                <a:ext uri="{FF2B5EF4-FFF2-40B4-BE49-F238E27FC236}">
                  <a16:creationId xmlns:a16="http://schemas.microsoft.com/office/drawing/2014/main" id="{831951D0-A7A1-4113-9C03-6F6812B526E8}"/>
                </a:ext>
              </a:extLst>
            </p:cNvPr>
            <p:cNvSpPr/>
            <p:nvPr/>
          </p:nvSpPr>
          <p:spPr>
            <a:xfrm>
              <a:off x="5640294" y="5346446"/>
              <a:ext cx="149094" cy="117475"/>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-4</a:t>
              </a:r>
            </a:p>
          </p:txBody>
        </p:sp>
        <p:sp>
          <p:nvSpPr>
            <p:cNvPr id="490" name="tx18">
              <a:extLst>
                <a:ext uri="{FF2B5EF4-FFF2-40B4-BE49-F238E27FC236}">
                  <a16:creationId xmlns:a16="http://schemas.microsoft.com/office/drawing/2014/main" id="{4FC85C3E-111B-4A11-A673-501C8EA95E34}"/>
                </a:ext>
              </a:extLst>
            </p:cNvPr>
            <p:cNvSpPr/>
            <p:nvPr/>
          </p:nvSpPr>
          <p:spPr>
            <a:xfrm>
              <a:off x="6396649" y="5346247"/>
              <a:ext cx="149094" cy="117673"/>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-2</a:t>
              </a:r>
            </a:p>
          </p:txBody>
        </p:sp>
        <p:sp>
          <p:nvSpPr>
            <p:cNvPr id="491" name="tx19">
              <a:extLst>
                <a:ext uri="{FF2B5EF4-FFF2-40B4-BE49-F238E27FC236}">
                  <a16:creationId xmlns:a16="http://schemas.microsoft.com/office/drawing/2014/main" id="{B89A9B73-2EDA-4A7A-8375-DADECA6DD64E}"/>
                </a:ext>
              </a:extLst>
            </p:cNvPr>
            <p:cNvSpPr/>
            <p:nvPr/>
          </p:nvSpPr>
          <p:spPr>
            <a:xfrm>
              <a:off x="7180924" y="5343469"/>
              <a:ext cx="93255" cy="120451"/>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0</a:t>
              </a:r>
            </a:p>
          </p:txBody>
        </p:sp>
        <p:sp>
          <p:nvSpPr>
            <p:cNvPr id="492" name="tx20">
              <a:extLst>
                <a:ext uri="{FF2B5EF4-FFF2-40B4-BE49-F238E27FC236}">
                  <a16:creationId xmlns:a16="http://schemas.microsoft.com/office/drawing/2014/main" id="{4B59FC5E-61BC-4D6A-A553-04F065F3ABCE}"/>
                </a:ext>
              </a:extLst>
            </p:cNvPr>
            <p:cNvSpPr/>
            <p:nvPr/>
          </p:nvSpPr>
          <p:spPr>
            <a:xfrm>
              <a:off x="7937280" y="5346247"/>
              <a:ext cx="93255" cy="117673"/>
            </a:xfrm>
            <a:prstGeom prst="rect">
              <a:avLst/>
            </a:prstGeom>
            <a:noFill/>
          </p:spPr>
          <p:txBody>
            <a:bodyPr wrap="none" lIns="0" tIns="0" rIns="0" bIns="0" anchor="ctr" anchorCtr="1"/>
            <a:lstStyle/>
            <a:p>
              <a:pPr marL="0" marR="0" indent="0" algn="l">
                <a:lnSpc>
                  <a:spcPts val="1320"/>
                </a:lnSpc>
                <a:spcBef>
                  <a:spcPts val="0"/>
                </a:spcBef>
                <a:spcAft>
                  <a:spcPts val="0"/>
                </a:spcAft>
              </a:pPr>
              <a:r>
                <a:rPr sz="1320">
                  <a:solidFill>
                    <a:srgbClr val="000000">
                      <a:alpha val="100000"/>
                    </a:srgbClr>
                  </a:solidFill>
                  <a:latin typeface="Helvetica"/>
                  <a:cs typeface="Helvetica"/>
                </a:rPr>
                <a:t>2</a:t>
              </a:r>
            </a:p>
          </p:txBody>
        </p:sp>
      </p:grpSp>
      <p:grpSp>
        <p:nvGrpSpPr>
          <p:cNvPr id="436" name="Group 435">
            <a:extLst>
              <a:ext uri="{FF2B5EF4-FFF2-40B4-BE49-F238E27FC236}">
                <a16:creationId xmlns:a16="http://schemas.microsoft.com/office/drawing/2014/main" id="{E900AA5E-69EE-4DCA-9B62-5BC616D8EC15}"/>
              </a:ext>
            </a:extLst>
          </p:cNvPr>
          <p:cNvGrpSpPr/>
          <p:nvPr/>
        </p:nvGrpSpPr>
        <p:grpSpPr>
          <a:xfrm>
            <a:off x="1286915" y="2732259"/>
            <a:ext cx="4574121" cy="2613599"/>
            <a:chOff x="3376654" y="2323107"/>
            <a:chExt cx="4647765" cy="2704611"/>
          </a:xfrm>
        </p:grpSpPr>
        <p:sp>
          <p:nvSpPr>
            <p:cNvPr id="452" name="rc38">
              <a:extLst>
                <a:ext uri="{FF2B5EF4-FFF2-40B4-BE49-F238E27FC236}">
                  <a16:creationId xmlns:a16="http://schemas.microsoft.com/office/drawing/2014/main" id="{4A7C8C55-743E-430B-8561-16891380CE2A}"/>
                </a:ext>
              </a:extLst>
            </p:cNvPr>
            <p:cNvSpPr/>
            <p:nvPr/>
          </p:nvSpPr>
          <p:spPr>
            <a:xfrm>
              <a:off x="3445774" y="5027560"/>
              <a:ext cx="189088" cy="157"/>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3" name="rc39">
              <a:extLst>
                <a:ext uri="{FF2B5EF4-FFF2-40B4-BE49-F238E27FC236}">
                  <a16:creationId xmlns:a16="http://schemas.microsoft.com/office/drawing/2014/main" id="{39E7ECFC-99B7-43C9-84C6-B2937AC6CA56}"/>
                </a:ext>
              </a:extLst>
            </p:cNvPr>
            <p:cNvSpPr/>
            <p:nvPr/>
          </p:nvSpPr>
          <p:spPr>
            <a:xfrm>
              <a:off x="3634863" y="5027560"/>
              <a:ext cx="189088" cy="157"/>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4" name="rc40">
              <a:extLst>
                <a:ext uri="{FF2B5EF4-FFF2-40B4-BE49-F238E27FC236}">
                  <a16:creationId xmlns:a16="http://schemas.microsoft.com/office/drawing/2014/main" id="{DAFA6518-D701-417E-BA78-1CF9A2370A5C}"/>
                </a:ext>
              </a:extLst>
            </p:cNvPr>
            <p:cNvSpPr/>
            <p:nvPr/>
          </p:nvSpPr>
          <p:spPr>
            <a:xfrm>
              <a:off x="3823952" y="5027244"/>
              <a:ext cx="189088" cy="473"/>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5" name="rc41">
              <a:extLst>
                <a:ext uri="{FF2B5EF4-FFF2-40B4-BE49-F238E27FC236}">
                  <a16:creationId xmlns:a16="http://schemas.microsoft.com/office/drawing/2014/main" id="{23F83997-27D0-4D8A-8B3D-CFCACEEB7E74}"/>
                </a:ext>
              </a:extLst>
            </p:cNvPr>
            <p:cNvSpPr/>
            <p:nvPr/>
          </p:nvSpPr>
          <p:spPr>
            <a:xfrm>
              <a:off x="4013041" y="5024088"/>
              <a:ext cx="189088" cy="3629"/>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6" name="rc42">
              <a:extLst>
                <a:ext uri="{FF2B5EF4-FFF2-40B4-BE49-F238E27FC236}">
                  <a16:creationId xmlns:a16="http://schemas.microsoft.com/office/drawing/2014/main" id="{D932862D-E45B-44A0-8F45-69659C240D87}"/>
                </a:ext>
              </a:extLst>
            </p:cNvPr>
            <p:cNvSpPr/>
            <p:nvPr/>
          </p:nvSpPr>
          <p:spPr>
            <a:xfrm>
              <a:off x="4202130" y="5017618"/>
              <a:ext cx="189088" cy="10099"/>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7" name="rc43">
              <a:extLst>
                <a:ext uri="{FF2B5EF4-FFF2-40B4-BE49-F238E27FC236}">
                  <a16:creationId xmlns:a16="http://schemas.microsoft.com/office/drawing/2014/main" id="{78CFF077-6C69-422D-B045-00350CB0D83A}"/>
                </a:ext>
              </a:extLst>
            </p:cNvPr>
            <p:cNvSpPr/>
            <p:nvPr/>
          </p:nvSpPr>
          <p:spPr>
            <a:xfrm>
              <a:off x="4391219" y="4982585"/>
              <a:ext cx="189088" cy="45132"/>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8" name="rc44">
              <a:extLst>
                <a:ext uri="{FF2B5EF4-FFF2-40B4-BE49-F238E27FC236}">
                  <a16:creationId xmlns:a16="http://schemas.microsoft.com/office/drawing/2014/main" id="{A8698800-953A-4636-9871-5A9CCA9A99EE}"/>
                </a:ext>
              </a:extLst>
            </p:cNvPr>
            <p:cNvSpPr/>
            <p:nvPr/>
          </p:nvSpPr>
          <p:spPr>
            <a:xfrm>
              <a:off x="4580308" y="4898474"/>
              <a:ext cx="189088" cy="129244"/>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59" name="rc45">
              <a:extLst>
                <a:ext uri="{FF2B5EF4-FFF2-40B4-BE49-F238E27FC236}">
                  <a16:creationId xmlns:a16="http://schemas.microsoft.com/office/drawing/2014/main" id="{6B7CDBA7-6B23-4098-B31C-BCBE0BC1F7DF}"/>
                </a:ext>
              </a:extLst>
            </p:cNvPr>
            <p:cNvSpPr/>
            <p:nvPr/>
          </p:nvSpPr>
          <p:spPr>
            <a:xfrm>
              <a:off x="4769397" y="4678017"/>
              <a:ext cx="189088" cy="349701"/>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0" name="rc46">
              <a:extLst>
                <a:ext uri="{FF2B5EF4-FFF2-40B4-BE49-F238E27FC236}">
                  <a16:creationId xmlns:a16="http://schemas.microsoft.com/office/drawing/2014/main" id="{76B2B4E4-22D2-4BB5-8718-48BF2A1FA1BE}"/>
                </a:ext>
              </a:extLst>
            </p:cNvPr>
            <p:cNvSpPr/>
            <p:nvPr/>
          </p:nvSpPr>
          <p:spPr>
            <a:xfrm>
              <a:off x="4958485" y="4286654"/>
              <a:ext cx="189088" cy="741063"/>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1" name="rc47">
              <a:extLst>
                <a:ext uri="{FF2B5EF4-FFF2-40B4-BE49-F238E27FC236}">
                  <a16:creationId xmlns:a16="http://schemas.microsoft.com/office/drawing/2014/main" id="{13BFF5ED-4275-4B2D-A53A-2E15CA11D9E5}"/>
                </a:ext>
              </a:extLst>
            </p:cNvPr>
            <p:cNvSpPr/>
            <p:nvPr/>
          </p:nvSpPr>
          <p:spPr>
            <a:xfrm>
              <a:off x="5147574" y="3695981"/>
              <a:ext cx="189088" cy="1331736"/>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2" name="rc48">
              <a:extLst>
                <a:ext uri="{FF2B5EF4-FFF2-40B4-BE49-F238E27FC236}">
                  <a16:creationId xmlns:a16="http://schemas.microsoft.com/office/drawing/2014/main" id="{D9C97240-312F-4B01-88E4-2D6047D70E50}"/>
                </a:ext>
              </a:extLst>
            </p:cNvPr>
            <p:cNvSpPr/>
            <p:nvPr/>
          </p:nvSpPr>
          <p:spPr>
            <a:xfrm>
              <a:off x="5336663" y="3005416"/>
              <a:ext cx="189088" cy="2022301"/>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3" name="rc49">
              <a:extLst>
                <a:ext uri="{FF2B5EF4-FFF2-40B4-BE49-F238E27FC236}">
                  <a16:creationId xmlns:a16="http://schemas.microsoft.com/office/drawing/2014/main" id="{01EDDB26-3823-4942-BB1A-1581F87ACFA9}"/>
                </a:ext>
              </a:extLst>
            </p:cNvPr>
            <p:cNvSpPr/>
            <p:nvPr/>
          </p:nvSpPr>
          <p:spPr>
            <a:xfrm>
              <a:off x="5525752" y="2499328"/>
              <a:ext cx="189088" cy="2528390"/>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4" name="rc50">
              <a:extLst>
                <a:ext uri="{FF2B5EF4-FFF2-40B4-BE49-F238E27FC236}">
                  <a16:creationId xmlns:a16="http://schemas.microsoft.com/office/drawing/2014/main" id="{43465FBC-DB56-409F-BAD6-DB11BD5C067C}"/>
                </a:ext>
              </a:extLst>
            </p:cNvPr>
            <p:cNvSpPr/>
            <p:nvPr/>
          </p:nvSpPr>
          <p:spPr>
            <a:xfrm>
              <a:off x="5714841" y="2352251"/>
              <a:ext cx="189088" cy="2675466"/>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5" name="rc51">
              <a:extLst>
                <a:ext uri="{FF2B5EF4-FFF2-40B4-BE49-F238E27FC236}">
                  <a16:creationId xmlns:a16="http://schemas.microsoft.com/office/drawing/2014/main" id="{29146582-1E55-476F-A5D9-52F70FDA3244}"/>
                </a:ext>
              </a:extLst>
            </p:cNvPr>
            <p:cNvSpPr/>
            <p:nvPr/>
          </p:nvSpPr>
          <p:spPr>
            <a:xfrm>
              <a:off x="5903930" y="2681437"/>
              <a:ext cx="189088" cy="2346280"/>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6" name="rc52">
              <a:extLst>
                <a:ext uri="{FF2B5EF4-FFF2-40B4-BE49-F238E27FC236}">
                  <a16:creationId xmlns:a16="http://schemas.microsoft.com/office/drawing/2014/main" id="{83E71AC4-A2D6-468D-8792-2965221070D3}"/>
                </a:ext>
              </a:extLst>
            </p:cNvPr>
            <p:cNvSpPr/>
            <p:nvPr/>
          </p:nvSpPr>
          <p:spPr>
            <a:xfrm>
              <a:off x="6093019" y="3339810"/>
              <a:ext cx="189088" cy="1687907"/>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7" name="rc53">
              <a:extLst>
                <a:ext uri="{FF2B5EF4-FFF2-40B4-BE49-F238E27FC236}">
                  <a16:creationId xmlns:a16="http://schemas.microsoft.com/office/drawing/2014/main" id="{3F1DAC3C-050A-443C-937F-1E468AB3FAE1}"/>
                </a:ext>
              </a:extLst>
            </p:cNvPr>
            <p:cNvSpPr/>
            <p:nvPr/>
          </p:nvSpPr>
          <p:spPr>
            <a:xfrm>
              <a:off x="6282108" y="3985716"/>
              <a:ext cx="189088" cy="1042002"/>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8" name="rc54">
              <a:extLst>
                <a:ext uri="{FF2B5EF4-FFF2-40B4-BE49-F238E27FC236}">
                  <a16:creationId xmlns:a16="http://schemas.microsoft.com/office/drawing/2014/main" id="{DA31ABFA-BD36-4FFD-AFB0-405C1E584E83}"/>
                </a:ext>
              </a:extLst>
            </p:cNvPr>
            <p:cNvSpPr/>
            <p:nvPr/>
          </p:nvSpPr>
          <p:spPr>
            <a:xfrm>
              <a:off x="6471197" y="4501904"/>
              <a:ext cx="189088" cy="525814"/>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69" name="rc55">
              <a:extLst>
                <a:ext uri="{FF2B5EF4-FFF2-40B4-BE49-F238E27FC236}">
                  <a16:creationId xmlns:a16="http://schemas.microsoft.com/office/drawing/2014/main" id="{A4190523-03C3-43AB-8166-62E3DF49D150}"/>
                </a:ext>
              </a:extLst>
            </p:cNvPr>
            <p:cNvSpPr/>
            <p:nvPr/>
          </p:nvSpPr>
          <p:spPr>
            <a:xfrm>
              <a:off x="6660285" y="4804263"/>
              <a:ext cx="189088" cy="223455"/>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0" name="rc56">
              <a:extLst>
                <a:ext uri="{FF2B5EF4-FFF2-40B4-BE49-F238E27FC236}">
                  <a16:creationId xmlns:a16="http://schemas.microsoft.com/office/drawing/2014/main" id="{FE96CEBA-E1E1-4128-8A63-5EA18A90C739}"/>
                </a:ext>
              </a:extLst>
            </p:cNvPr>
            <p:cNvSpPr/>
            <p:nvPr/>
          </p:nvSpPr>
          <p:spPr>
            <a:xfrm>
              <a:off x="6849374" y="4939819"/>
              <a:ext cx="189088" cy="87898"/>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1" name="rc57">
              <a:extLst>
                <a:ext uri="{FF2B5EF4-FFF2-40B4-BE49-F238E27FC236}">
                  <a16:creationId xmlns:a16="http://schemas.microsoft.com/office/drawing/2014/main" id="{66AD2EBC-980C-4B32-B4E5-BFA92961B3D0}"/>
                </a:ext>
              </a:extLst>
            </p:cNvPr>
            <p:cNvSpPr/>
            <p:nvPr/>
          </p:nvSpPr>
          <p:spPr>
            <a:xfrm>
              <a:off x="7038463" y="5004362"/>
              <a:ext cx="189088" cy="23355"/>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2" name="rc58">
              <a:extLst>
                <a:ext uri="{FF2B5EF4-FFF2-40B4-BE49-F238E27FC236}">
                  <a16:creationId xmlns:a16="http://schemas.microsoft.com/office/drawing/2014/main" id="{C293CA6D-C2C9-40B6-AF1A-2689A48E43F3}"/>
                </a:ext>
              </a:extLst>
            </p:cNvPr>
            <p:cNvSpPr/>
            <p:nvPr/>
          </p:nvSpPr>
          <p:spPr>
            <a:xfrm>
              <a:off x="7227552" y="5022984"/>
              <a:ext cx="189088" cy="4734"/>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3" name="rc59">
              <a:extLst>
                <a:ext uri="{FF2B5EF4-FFF2-40B4-BE49-F238E27FC236}">
                  <a16:creationId xmlns:a16="http://schemas.microsoft.com/office/drawing/2014/main" id="{8C489912-3791-4063-88BF-7A8FCE0B698A}"/>
                </a:ext>
              </a:extLst>
            </p:cNvPr>
            <p:cNvSpPr/>
            <p:nvPr/>
          </p:nvSpPr>
          <p:spPr>
            <a:xfrm>
              <a:off x="7416641" y="5026613"/>
              <a:ext cx="189088" cy="1104"/>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4" name="rc60">
              <a:extLst>
                <a:ext uri="{FF2B5EF4-FFF2-40B4-BE49-F238E27FC236}">
                  <a16:creationId xmlns:a16="http://schemas.microsoft.com/office/drawing/2014/main" id="{B082AF2F-416B-4C2C-86C3-5709B2D9C6B0}"/>
                </a:ext>
              </a:extLst>
            </p:cNvPr>
            <p:cNvSpPr/>
            <p:nvPr/>
          </p:nvSpPr>
          <p:spPr>
            <a:xfrm>
              <a:off x="7605730" y="5027244"/>
              <a:ext cx="189088" cy="473"/>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5" name="rc61">
              <a:extLst>
                <a:ext uri="{FF2B5EF4-FFF2-40B4-BE49-F238E27FC236}">
                  <a16:creationId xmlns:a16="http://schemas.microsoft.com/office/drawing/2014/main" id="{6B0C51D0-9D47-41F2-A1D4-91ACC9439C61}"/>
                </a:ext>
              </a:extLst>
            </p:cNvPr>
            <p:cNvSpPr/>
            <p:nvPr/>
          </p:nvSpPr>
          <p:spPr>
            <a:xfrm>
              <a:off x="7794819" y="5027560"/>
              <a:ext cx="189088" cy="157"/>
            </a:xfrm>
            <a:prstGeom prst="rect">
              <a:avLst/>
            </a:prstGeom>
            <a:solidFill>
              <a:srgbClr val="D3D3D3">
                <a:alpha val="100000"/>
              </a:srgbClr>
            </a:solidFill>
            <a:ln w="9525" cap="rnd">
              <a:solidFill>
                <a:srgbClr val="FFFFFF">
                  <a:alpha val="100000"/>
                </a:srgbClr>
              </a:solidFill>
              <a:prstDash val="solid"/>
              <a:round/>
            </a:ln>
          </p:spPr>
          <p:txBody>
            <a:bodyPr/>
            <a:lstStyle/>
            <a:p>
              <a:endParaRPr/>
            </a:p>
          </p:txBody>
        </p:sp>
        <p:sp>
          <p:nvSpPr>
            <p:cNvPr id="476" name="pl62">
              <a:extLst>
                <a:ext uri="{FF2B5EF4-FFF2-40B4-BE49-F238E27FC236}">
                  <a16:creationId xmlns:a16="http://schemas.microsoft.com/office/drawing/2014/main" id="{EF14ED19-53ED-439B-B596-68456B207DA7}"/>
                </a:ext>
              </a:extLst>
            </p:cNvPr>
            <p:cNvSpPr/>
            <p:nvPr/>
          </p:nvSpPr>
          <p:spPr>
            <a:xfrm>
              <a:off x="3376654" y="2323107"/>
              <a:ext cx="4647765" cy="2704607"/>
            </a:xfrm>
            <a:custGeom>
              <a:avLst/>
              <a:gdLst/>
              <a:ahLst/>
              <a:cxnLst/>
              <a:rect l="0" t="0" r="0" b="0"/>
              <a:pathLst>
                <a:path w="4647765" h="2704607">
                  <a:moveTo>
                    <a:pt x="0" y="2704607"/>
                  </a:moveTo>
                  <a:lnTo>
                    <a:pt x="9095" y="2704604"/>
                  </a:lnTo>
                  <a:lnTo>
                    <a:pt x="18190" y="2704598"/>
                  </a:lnTo>
                  <a:lnTo>
                    <a:pt x="27286" y="2704589"/>
                  </a:lnTo>
                  <a:lnTo>
                    <a:pt x="36381" y="2704575"/>
                  </a:lnTo>
                  <a:lnTo>
                    <a:pt x="45477" y="2704556"/>
                  </a:lnTo>
                  <a:lnTo>
                    <a:pt x="54572" y="2704530"/>
                  </a:lnTo>
                  <a:lnTo>
                    <a:pt x="63668" y="2704497"/>
                  </a:lnTo>
                  <a:lnTo>
                    <a:pt x="72763" y="2704459"/>
                  </a:lnTo>
                  <a:lnTo>
                    <a:pt x="81858" y="2704418"/>
                  </a:lnTo>
                  <a:lnTo>
                    <a:pt x="90954" y="2704379"/>
                  </a:lnTo>
                  <a:lnTo>
                    <a:pt x="100049" y="2704347"/>
                  </a:lnTo>
                  <a:lnTo>
                    <a:pt x="109145" y="2704324"/>
                  </a:lnTo>
                  <a:lnTo>
                    <a:pt x="118240" y="2704315"/>
                  </a:lnTo>
                  <a:lnTo>
                    <a:pt x="127336" y="2704321"/>
                  </a:lnTo>
                  <a:lnTo>
                    <a:pt x="136431" y="2704341"/>
                  </a:lnTo>
                  <a:lnTo>
                    <a:pt x="145526" y="2704372"/>
                  </a:lnTo>
                  <a:lnTo>
                    <a:pt x="154622" y="2704409"/>
                  </a:lnTo>
                  <a:lnTo>
                    <a:pt x="163717" y="2704450"/>
                  </a:lnTo>
                  <a:lnTo>
                    <a:pt x="172813" y="2704489"/>
                  </a:lnTo>
                  <a:lnTo>
                    <a:pt x="181908" y="2704523"/>
                  </a:lnTo>
                  <a:lnTo>
                    <a:pt x="191004" y="2704551"/>
                  </a:lnTo>
                  <a:lnTo>
                    <a:pt x="200099" y="2704572"/>
                  </a:lnTo>
                  <a:lnTo>
                    <a:pt x="209194" y="2704586"/>
                  </a:lnTo>
                  <a:lnTo>
                    <a:pt x="218290" y="2704596"/>
                  </a:lnTo>
                  <a:lnTo>
                    <a:pt x="227385" y="2704602"/>
                  </a:lnTo>
                  <a:lnTo>
                    <a:pt x="236481" y="2704606"/>
                  </a:lnTo>
                  <a:lnTo>
                    <a:pt x="245576" y="2704607"/>
                  </a:lnTo>
                  <a:lnTo>
                    <a:pt x="254672" y="2704607"/>
                  </a:lnTo>
                  <a:lnTo>
                    <a:pt x="263767" y="2704604"/>
                  </a:lnTo>
                  <a:lnTo>
                    <a:pt x="272862" y="2704599"/>
                  </a:lnTo>
                  <a:lnTo>
                    <a:pt x="281958" y="2704591"/>
                  </a:lnTo>
                  <a:lnTo>
                    <a:pt x="291053" y="2704579"/>
                  </a:lnTo>
                  <a:lnTo>
                    <a:pt x="300149" y="2704561"/>
                  </a:lnTo>
                  <a:lnTo>
                    <a:pt x="309244" y="2704536"/>
                  </a:lnTo>
                  <a:lnTo>
                    <a:pt x="318340" y="2704504"/>
                  </a:lnTo>
                  <a:lnTo>
                    <a:pt x="327435" y="2704467"/>
                  </a:lnTo>
                  <a:lnTo>
                    <a:pt x="336530" y="2704426"/>
                  </a:lnTo>
                  <a:lnTo>
                    <a:pt x="345626" y="2704386"/>
                  </a:lnTo>
                  <a:lnTo>
                    <a:pt x="354721" y="2704350"/>
                  </a:lnTo>
                  <a:lnTo>
                    <a:pt x="363817" y="2704324"/>
                  </a:lnTo>
                  <a:lnTo>
                    <a:pt x="372912" y="2704311"/>
                  </a:lnTo>
                  <a:lnTo>
                    <a:pt x="382008" y="2704311"/>
                  </a:lnTo>
                  <a:lnTo>
                    <a:pt x="391103" y="2704324"/>
                  </a:lnTo>
                  <a:lnTo>
                    <a:pt x="400199" y="2704344"/>
                  </a:lnTo>
                  <a:lnTo>
                    <a:pt x="409294" y="2704367"/>
                  </a:lnTo>
                  <a:lnTo>
                    <a:pt x="418389" y="2704384"/>
                  </a:lnTo>
                  <a:lnTo>
                    <a:pt x="427485" y="2704390"/>
                  </a:lnTo>
                  <a:lnTo>
                    <a:pt x="436580" y="2704380"/>
                  </a:lnTo>
                  <a:lnTo>
                    <a:pt x="445676" y="2704350"/>
                  </a:lnTo>
                  <a:lnTo>
                    <a:pt x="454771" y="2704300"/>
                  </a:lnTo>
                  <a:lnTo>
                    <a:pt x="463867" y="2704234"/>
                  </a:lnTo>
                  <a:lnTo>
                    <a:pt x="472962" y="2704158"/>
                  </a:lnTo>
                  <a:lnTo>
                    <a:pt x="482057" y="2704080"/>
                  </a:lnTo>
                  <a:lnTo>
                    <a:pt x="491153" y="2704010"/>
                  </a:lnTo>
                  <a:lnTo>
                    <a:pt x="500248" y="2703955"/>
                  </a:lnTo>
                  <a:lnTo>
                    <a:pt x="509344" y="2703921"/>
                  </a:lnTo>
                  <a:lnTo>
                    <a:pt x="518439" y="2703908"/>
                  </a:lnTo>
                  <a:lnTo>
                    <a:pt x="527535" y="2703916"/>
                  </a:lnTo>
                  <a:lnTo>
                    <a:pt x="536630" y="2703939"/>
                  </a:lnTo>
                  <a:lnTo>
                    <a:pt x="545725" y="2703974"/>
                  </a:lnTo>
                  <a:lnTo>
                    <a:pt x="554821" y="2704014"/>
                  </a:lnTo>
                  <a:lnTo>
                    <a:pt x="563916" y="2704054"/>
                  </a:lnTo>
                  <a:lnTo>
                    <a:pt x="573012" y="2704087"/>
                  </a:lnTo>
                  <a:lnTo>
                    <a:pt x="582107" y="2704108"/>
                  </a:lnTo>
                  <a:lnTo>
                    <a:pt x="591203" y="2704111"/>
                  </a:lnTo>
                  <a:lnTo>
                    <a:pt x="600298" y="2704091"/>
                  </a:lnTo>
                  <a:lnTo>
                    <a:pt x="609393" y="2704043"/>
                  </a:lnTo>
                  <a:lnTo>
                    <a:pt x="618489" y="2703965"/>
                  </a:lnTo>
                  <a:lnTo>
                    <a:pt x="627584" y="2703854"/>
                  </a:lnTo>
                  <a:lnTo>
                    <a:pt x="636680" y="2703712"/>
                  </a:lnTo>
                  <a:lnTo>
                    <a:pt x="645775" y="2703539"/>
                  </a:lnTo>
                  <a:lnTo>
                    <a:pt x="654871" y="2703338"/>
                  </a:lnTo>
                  <a:lnTo>
                    <a:pt x="663966" y="2703110"/>
                  </a:lnTo>
                  <a:lnTo>
                    <a:pt x="673061" y="2702856"/>
                  </a:lnTo>
                  <a:lnTo>
                    <a:pt x="682157" y="2702580"/>
                  </a:lnTo>
                  <a:lnTo>
                    <a:pt x="691252" y="2702289"/>
                  </a:lnTo>
                  <a:lnTo>
                    <a:pt x="700348" y="2701991"/>
                  </a:lnTo>
                  <a:lnTo>
                    <a:pt x="709443" y="2701696"/>
                  </a:lnTo>
                  <a:lnTo>
                    <a:pt x="718539" y="2701413"/>
                  </a:lnTo>
                  <a:lnTo>
                    <a:pt x="727634" y="2701149"/>
                  </a:lnTo>
                  <a:lnTo>
                    <a:pt x="736730" y="2700904"/>
                  </a:lnTo>
                  <a:lnTo>
                    <a:pt x="745825" y="2700673"/>
                  </a:lnTo>
                  <a:lnTo>
                    <a:pt x="754920" y="2700446"/>
                  </a:lnTo>
                  <a:lnTo>
                    <a:pt x="764016" y="2700207"/>
                  </a:lnTo>
                  <a:lnTo>
                    <a:pt x="773111" y="2699943"/>
                  </a:lnTo>
                  <a:lnTo>
                    <a:pt x="782207" y="2699647"/>
                  </a:lnTo>
                  <a:lnTo>
                    <a:pt x="791302" y="2699318"/>
                  </a:lnTo>
                  <a:lnTo>
                    <a:pt x="800398" y="2698961"/>
                  </a:lnTo>
                  <a:lnTo>
                    <a:pt x="809493" y="2698582"/>
                  </a:lnTo>
                  <a:lnTo>
                    <a:pt x="818588" y="2698187"/>
                  </a:lnTo>
                  <a:lnTo>
                    <a:pt x="827684" y="2697777"/>
                  </a:lnTo>
                  <a:lnTo>
                    <a:pt x="836779" y="2697350"/>
                  </a:lnTo>
                  <a:lnTo>
                    <a:pt x="845875" y="2696902"/>
                  </a:lnTo>
                  <a:lnTo>
                    <a:pt x="854970" y="2696430"/>
                  </a:lnTo>
                  <a:lnTo>
                    <a:pt x="864066" y="2695938"/>
                  </a:lnTo>
                  <a:lnTo>
                    <a:pt x="873161" y="2695440"/>
                  </a:lnTo>
                  <a:lnTo>
                    <a:pt x="882256" y="2694956"/>
                  </a:lnTo>
                  <a:lnTo>
                    <a:pt x="891352" y="2694514"/>
                  </a:lnTo>
                  <a:lnTo>
                    <a:pt x="900447" y="2694141"/>
                  </a:lnTo>
                  <a:lnTo>
                    <a:pt x="909543" y="2693857"/>
                  </a:lnTo>
                  <a:lnTo>
                    <a:pt x="918638" y="2693658"/>
                  </a:lnTo>
                  <a:lnTo>
                    <a:pt x="927734" y="2693515"/>
                  </a:lnTo>
                  <a:lnTo>
                    <a:pt x="936829" y="2693381"/>
                  </a:lnTo>
                  <a:lnTo>
                    <a:pt x="945924" y="2693199"/>
                  </a:lnTo>
                  <a:lnTo>
                    <a:pt x="955020" y="2692907"/>
                  </a:lnTo>
                  <a:lnTo>
                    <a:pt x="964115" y="2692452"/>
                  </a:lnTo>
                  <a:lnTo>
                    <a:pt x="973211" y="2691800"/>
                  </a:lnTo>
                  <a:lnTo>
                    <a:pt x="982306" y="2690939"/>
                  </a:lnTo>
                  <a:lnTo>
                    <a:pt x="991402" y="2689880"/>
                  </a:lnTo>
                  <a:lnTo>
                    <a:pt x="1000497" y="2688649"/>
                  </a:lnTo>
                  <a:lnTo>
                    <a:pt x="1009592" y="2687281"/>
                  </a:lnTo>
                  <a:lnTo>
                    <a:pt x="1018688" y="2685808"/>
                  </a:lnTo>
                  <a:lnTo>
                    <a:pt x="1027783" y="2684250"/>
                  </a:lnTo>
                  <a:lnTo>
                    <a:pt x="1036879" y="2682608"/>
                  </a:lnTo>
                  <a:lnTo>
                    <a:pt x="1045974" y="2680865"/>
                  </a:lnTo>
                  <a:lnTo>
                    <a:pt x="1055070" y="2678974"/>
                  </a:lnTo>
                  <a:lnTo>
                    <a:pt x="1064165" y="2676896"/>
                  </a:lnTo>
                  <a:lnTo>
                    <a:pt x="1073260" y="2674582"/>
                  </a:lnTo>
                  <a:lnTo>
                    <a:pt x="1082356" y="2671991"/>
                  </a:lnTo>
                  <a:lnTo>
                    <a:pt x="1091451" y="2669097"/>
                  </a:lnTo>
                  <a:lnTo>
                    <a:pt x="1100547" y="2665895"/>
                  </a:lnTo>
                  <a:lnTo>
                    <a:pt x="1109642" y="2662407"/>
                  </a:lnTo>
                  <a:lnTo>
                    <a:pt x="1118738" y="2658678"/>
                  </a:lnTo>
                  <a:lnTo>
                    <a:pt x="1127833" y="2654776"/>
                  </a:lnTo>
                  <a:lnTo>
                    <a:pt x="1136929" y="2650782"/>
                  </a:lnTo>
                  <a:lnTo>
                    <a:pt x="1146024" y="2646783"/>
                  </a:lnTo>
                  <a:lnTo>
                    <a:pt x="1155119" y="2642858"/>
                  </a:lnTo>
                  <a:lnTo>
                    <a:pt x="1164215" y="2639076"/>
                  </a:lnTo>
                  <a:lnTo>
                    <a:pt x="1173310" y="2635479"/>
                  </a:lnTo>
                  <a:lnTo>
                    <a:pt x="1182406" y="2632086"/>
                  </a:lnTo>
                  <a:lnTo>
                    <a:pt x="1191501" y="2628887"/>
                  </a:lnTo>
                  <a:lnTo>
                    <a:pt x="1200597" y="2625836"/>
                  </a:lnTo>
                  <a:lnTo>
                    <a:pt x="1209692" y="2622855"/>
                  </a:lnTo>
                  <a:lnTo>
                    <a:pt x="1218787" y="2619868"/>
                  </a:lnTo>
                  <a:lnTo>
                    <a:pt x="1227883" y="2616796"/>
                  </a:lnTo>
                  <a:lnTo>
                    <a:pt x="1236978" y="2613568"/>
                  </a:lnTo>
                  <a:lnTo>
                    <a:pt x="1246074" y="2610125"/>
                  </a:lnTo>
                  <a:lnTo>
                    <a:pt x="1255169" y="2606412"/>
                  </a:lnTo>
                  <a:lnTo>
                    <a:pt x="1264265" y="2602371"/>
                  </a:lnTo>
                  <a:lnTo>
                    <a:pt x="1273360" y="2597938"/>
                  </a:lnTo>
                  <a:lnTo>
                    <a:pt x="1282455" y="2593034"/>
                  </a:lnTo>
                  <a:lnTo>
                    <a:pt x="1291551" y="2587568"/>
                  </a:lnTo>
                  <a:lnTo>
                    <a:pt x="1300646" y="2581451"/>
                  </a:lnTo>
                  <a:lnTo>
                    <a:pt x="1309742" y="2574610"/>
                  </a:lnTo>
                  <a:lnTo>
                    <a:pt x="1318837" y="2567011"/>
                  </a:lnTo>
                  <a:lnTo>
                    <a:pt x="1327933" y="2558676"/>
                  </a:lnTo>
                  <a:lnTo>
                    <a:pt x="1337028" y="2549667"/>
                  </a:lnTo>
                  <a:lnTo>
                    <a:pt x="1346123" y="2540186"/>
                  </a:lnTo>
                  <a:lnTo>
                    <a:pt x="1355219" y="2530436"/>
                  </a:lnTo>
                  <a:lnTo>
                    <a:pt x="1364314" y="2520600"/>
                  </a:lnTo>
                  <a:lnTo>
                    <a:pt x="1373410" y="2510806"/>
                  </a:lnTo>
                  <a:lnTo>
                    <a:pt x="1382505" y="2501094"/>
                  </a:lnTo>
                  <a:lnTo>
                    <a:pt x="1391601" y="2491397"/>
                  </a:lnTo>
                  <a:lnTo>
                    <a:pt x="1400696" y="2481553"/>
                  </a:lnTo>
                  <a:lnTo>
                    <a:pt x="1409791" y="2471341"/>
                  </a:lnTo>
                  <a:lnTo>
                    <a:pt x="1418887" y="2460528"/>
                  </a:lnTo>
                  <a:lnTo>
                    <a:pt x="1427982" y="2448922"/>
                  </a:lnTo>
                  <a:lnTo>
                    <a:pt x="1437078" y="2436415"/>
                  </a:lnTo>
                  <a:lnTo>
                    <a:pt x="1446173" y="2423001"/>
                  </a:lnTo>
                  <a:lnTo>
                    <a:pt x="1455269" y="2408772"/>
                  </a:lnTo>
                  <a:lnTo>
                    <a:pt x="1464364" y="2393890"/>
                  </a:lnTo>
                  <a:lnTo>
                    <a:pt x="1473460" y="2378544"/>
                  </a:lnTo>
                  <a:lnTo>
                    <a:pt x="1482555" y="2362917"/>
                  </a:lnTo>
                  <a:lnTo>
                    <a:pt x="1491650" y="2347162"/>
                  </a:lnTo>
                  <a:lnTo>
                    <a:pt x="1500746" y="2331351"/>
                  </a:lnTo>
                  <a:lnTo>
                    <a:pt x="1509841" y="2315510"/>
                  </a:lnTo>
                  <a:lnTo>
                    <a:pt x="1518937" y="2299630"/>
                  </a:lnTo>
                  <a:lnTo>
                    <a:pt x="1528032" y="2283688"/>
                  </a:lnTo>
                  <a:lnTo>
                    <a:pt x="1537128" y="2267649"/>
                  </a:lnTo>
                  <a:lnTo>
                    <a:pt x="1546223" y="2251472"/>
                  </a:lnTo>
                  <a:lnTo>
                    <a:pt x="1555318" y="2235096"/>
                  </a:lnTo>
                  <a:lnTo>
                    <a:pt x="1564414" y="2218429"/>
                  </a:lnTo>
                  <a:lnTo>
                    <a:pt x="1573509" y="2201335"/>
                  </a:lnTo>
                  <a:lnTo>
                    <a:pt x="1582605" y="2183638"/>
                  </a:lnTo>
                  <a:lnTo>
                    <a:pt x="1591700" y="2165143"/>
                  </a:lnTo>
                  <a:lnTo>
                    <a:pt x="1600796" y="2145667"/>
                  </a:lnTo>
                  <a:lnTo>
                    <a:pt x="1609891" y="2125088"/>
                  </a:lnTo>
                  <a:lnTo>
                    <a:pt x="1618986" y="2103351"/>
                  </a:lnTo>
                  <a:lnTo>
                    <a:pt x="1628082" y="2080630"/>
                  </a:lnTo>
                  <a:lnTo>
                    <a:pt x="1637177" y="2057248"/>
                  </a:lnTo>
                  <a:lnTo>
                    <a:pt x="1646273" y="2033573"/>
                  </a:lnTo>
                  <a:lnTo>
                    <a:pt x="1655368" y="2009981"/>
                  </a:lnTo>
                  <a:lnTo>
                    <a:pt x="1664464" y="1986773"/>
                  </a:lnTo>
                  <a:lnTo>
                    <a:pt x="1673559" y="1964116"/>
                  </a:lnTo>
                  <a:lnTo>
                    <a:pt x="1682654" y="1942002"/>
                  </a:lnTo>
                  <a:lnTo>
                    <a:pt x="1691750" y="1920247"/>
                  </a:lnTo>
                  <a:lnTo>
                    <a:pt x="1700845" y="1898534"/>
                  </a:lnTo>
                  <a:lnTo>
                    <a:pt x="1709941" y="1876472"/>
                  </a:lnTo>
                  <a:lnTo>
                    <a:pt x="1719036" y="1853679"/>
                  </a:lnTo>
                  <a:lnTo>
                    <a:pt x="1728132" y="1829844"/>
                  </a:lnTo>
                  <a:lnTo>
                    <a:pt x="1737227" y="1804785"/>
                  </a:lnTo>
                  <a:lnTo>
                    <a:pt x="1746322" y="1778466"/>
                  </a:lnTo>
                  <a:lnTo>
                    <a:pt x="1755418" y="1750988"/>
                  </a:lnTo>
                  <a:lnTo>
                    <a:pt x="1764513" y="1722503"/>
                  </a:lnTo>
                  <a:lnTo>
                    <a:pt x="1773609" y="1693355"/>
                  </a:lnTo>
                  <a:lnTo>
                    <a:pt x="1782704" y="1663794"/>
                  </a:lnTo>
                  <a:lnTo>
                    <a:pt x="1791800" y="1634028"/>
                  </a:lnTo>
                  <a:lnTo>
                    <a:pt x="1800895" y="1604195"/>
                  </a:lnTo>
                  <a:lnTo>
                    <a:pt x="1809991" y="1574352"/>
                  </a:lnTo>
                  <a:lnTo>
                    <a:pt x="1819086" y="1544468"/>
                  </a:lnTo>
                  <a:lnTo>
                    <a:pt x="1828181" y="1514429"/>
                  </a:lnTo>
                  <a:lnTo>
                    <a:pt x="1837277" y="1484056"/>
                  </a:lnTo>
                  <a:lnTo>
                    <a:pt x="1846372" y="1453127"/>
                  </a:lnTo>
                  <a:lnTo>
                    <a:pt x="1855468" y="1421413"/>
                  </a:lnTo>
                  <a:lnTo>
                    <a:pt x="1864563" y="1388723"/>
                  </a:lnTo>
                  <a:lnTo>
                    <a:pt x="1873659" y="1354938"/>
                  </a:lnTo>
                  <a:lnTo>
                    <a:pt x="1882754" y="1320056"/>
                  </a:lnTo>
                  <a:lnTo>
                    <a:pt x="1891849" y="1284210"/>
                  </a:lnTo>
                  <a:lnTo>
                    <a:pt x="1900945" y="1247672"/>
                  </a:lnTo>
                  <a:lnTo>
                    <a:pt x="1910040" y="1210897"/>
                  </a:lnTo>
                  <a:lnTo>
                    <a:pt x="1919136" y="1174406"/>
                  </a:lnTo>
                  <a:lnTo>
                    <a:pt x="1928231" y="1138666"/>
                  </a:lnTo>
                  <a:lnTo>
                    <a:pt x="1937327" y="1104030"/>
                  </a:lnTo>
                  <a:lnTo>
                    <a:pt x="1946422" y="1070655"/>
                  </a:lnTo>
                  <a:lnTo>
                    <a:pt x="1955517" y="1038459"/>
                  </a:lnTo>
                  <a:lnTo>
                    <a:pt x="1964613" y="1007116"/>
                  </a:lnTo>
                  <a:lnTo>
                    <a:pt x="1973708" y="976119"/>
                  </a:lnTo>
                  <a:lnTo>
                    <a:pt x="1982804" y="944865"/>
                  </a:lnTo>
                  <a:lnTo>
                    <a:pt x="1991899" y="912776"/>
                  </a:lnTo>
                  <a:lnTo>
                    <a:pt x="2000995" y="879408"/>
                  </a:lnTo>
                  <a:lnTo>
                    <a:pt x="2010090" y="844533"/>
                  </a:lnTo>
                  <a:lnTo>
                    <a:pt x="2019185" y="808183"/>
                  </a:lnTo>
                  <a:lnTo>
                    <a:pt x="2028281" y="770650"/>
                  </a:lnTo>
                  <a:lnTo>
                    <a:pt x="2037376" y="732452"/>
                  </a:lnTo>
                  <a:lnTo>
                    <a:pt x="2046472" y="694311"/>
                  </a:lnTo>
                  <a:lnTo>
                    <a:pt x="2055567" y="657048"/>
                  </a:lnTo>
                  <a:lnTo>
                    <a:pt x="2064663" y="621380"/>
                  </a:lnTo>
                  <a:lnTo>
                    <a:pt x="2073758" y="587904"/>
                  </a:lnTo>
                  <a:lnTo>
                    <a:pt x="2082853" y="557033"/>
                  </a:lnTo>
                  <a:lnTo>
                    <a:pt x="2091949" y="528947"/>
                  </a:lnTo>
                  <a:lnTo>
                    <a:pt x="2101044" y="503572"/>
                  </a:lnTo>
                  <a:lnTo>
                    <a:pt x="2110140" y="480592"/>
                  </a:lnTo>
                  <a:lnTo>
                    <a:pt x="2119235" y="459484"/>
                  </a:lnTo>
                  <a:lnTo>
                    <a:pt x="2128331" y="439583"/>
                  </a:lnTo>
                  <a:lnTo>
                    <a:pt x="2137426" y="420162"/>
                  </a:lnTo>
                  <a:lnTo>
                    <a:pt x="2146521" y="400517"/>
                  </a:lnTo>
                  <a:lnTo>
                    <a:pt x="2155617" y="380052"/>
                  </a:lnTo>
                  <a:lnTo>
                    <a:pt x="2164712" y="358346"/>
                  </a:lnTo>
                  <a:lnTo>
                    <a:pt x="2173808" y="335200"/>
                  </a:lnTo>
                  <a:lnTo>
                    <a:pt x="2182903" y="310657"/>
                  </a:lnTo>
                  <a:lnTo>
                    <a:pt x="2191999" y="285007"/>
                  </a:lnTo>
                  <a:lnTo>
                    <a:pt x="2201094" y="258903"/>
                  </a:lnTo>
                  <a:lnTo>
                    <a:pt x="2210190" y="233044"/>
                  </a:lnTo>
                  <a:lnTo>
                    <a:pt x="2219285" y="208176"/>
                  </a:lnTo>
                  <a:lnTo>
                    <a:pt x="2228380" y="184986"/>
                  </a:lnTo>
                  <a:lnTo>
                    <a:pt x="2237476" y="164013"/>
                  </a:lnTo>
                  <a:lnTo>
                    <a:pt x="2246571" y="145578"/>
                  </a:lnTo>
                  <a:lnTo>
                    <a:pt x="2255667" y="129754"/>
                  </a:lnTo>
                  <a:lnTo>
                    <a:pt x="2264762" y="116379"/>
                  </a:lnTo>
                  <a:lnTo>
                    <a:pt x="2273858" y="105113"/>
                  </a:lnTo>
                  <a:lnTo>
                    <a:pt x="2282953" y="95507"/>
                  </a:lnTo>
                  <a:lnTo>
                    <a:pt x="2292048" y="87089"/>
                  </a:lnTo>
                  <a:lnTo>
                    <a:pt x="2301144" y="79422"/>
                  </a:lnTo>
                  <a:lnTo>
                    <a:pt x="2310239" y="72155"/>
                  </a:lnTo>
                  <a:lnTo>
                    <a:pt x="2319335" y="65028"/>
                  </a:lnTo>
                  <a:lnTo>
                    <a:pt x="2328430" y="57876"/>
                  </a:lnTo>
                  <a:lnTo>
                    <a:pt x="2337526" y="50622"/>
                  </a:lnTo>
                  <a:lnTo>
                    <a:pt x="2346621" y="43276"/>
                  </a:lnTo>
                  <a:lnTo>
                    <a:pt x="2355716" y="35913"/>
                  </a:lnTo>
                  <a:lnTo>
                    <a:pt x="2364812" y="28663"/>
                  </a:lnTo>
                  <a:lnTo>
                    <a:pt x="2373907" y="21708"/>
                  </a:lnTo>
                  <a:lnTo>
                    <a:pt x="2383003" y="15274"/>
                  </a:lnTo>
                  <a:lnTo>
                    <a:pt x="2392098" y="9613"/>
                  </a:lnTo>
                  <a:lnTo>
                    <a:pt x="2401194" y="4997"/>
                  </a:lnTo>
                  <a:lnTo>
                    <a:pt x="2410289" y="1700"/>
                  </a:lnTo>
                  <a:lnTo>
                    <a:pt x="2419384" y="0"/>
                  </a:lnTo>
                  <a:lnTo>
                    <a:pt x="2428480" y="166"/>
                  </a:lnTo>
                  <a:lnTo>
                    <a:pt x="2437575" y="2461"/>
                  </a:lnTo>
                  <a:lnTo>
                    <a:pt x="2446671" y="7119"/>
                  </a:lnTo>
                  <a:lnTo>
                    <a:pt x="2455766" y="14316"/>
                  </a:lnTo>
                  <a:lnTo>
                    <a:pt x="2464862" y="24114"/>
                  </a:lnTo>
                  <a:lnTo>
                    <a:pt x="2473957" y="36540"/>
                  </a:lnTo>
                  <a:lnTo>
                    <a:pt x="2483052" y="51057"/>
                  </a:lnTo>
                  <a:lnTo>
                    <a:pt x="2492148" y="67049"/>
                  </a:lnTo>
                  <a:lnTo>
                    <a:pt x="2501243" y="83791"/>
                  </a:lnTo>
                  <a:lnTo>
                    <a:pt x="2510339" y="100565"/>
                  </a:lnTo>
                  <a:lnTo>
                    <a:pt x="2519434" y="116805"/>
                  </a:lnTo>
                  <a:lnTo>
                    <a:pt x="2528530" y="132217"/>
                  </a:lnTo>
                  <a:lnTo>
                    <a:pt x="2537625" y="146839"/>
                  </a:lnTo>
                  <a:lnTo>
                    <a:pt x="2546721" y="161023"/>
                  </a:lnTo>
                  <a:lnTo>
                    <a:pt x="2555816" y="175343"/>
                  </a:lnTo>
                  <a:lnTo>
                    <a:pt x="2564911" y="190472"/>
                  </a:lnTo>
                  <a:lnTo>
                    <a:pt x="2574007" y="207046"/>
                  </a:lnTo>
                  <a:lnTo>
                    <a:pt x="2583102" y="225568"/>
                  </a:lnTo>
                  <a:lnTo>
                    <a:pt x="2592198" y="246368"/>
                  </a:lnTo>
                  <a:lnTo>
                    <a:pt x="2601293" y="269606"/>
                  </a:lnTo>
                  <a:lnTo>
                    <a:pt x="2610389" y="295363"/>
                  </a:lnTo>
                  <a:lnTo>
                    <a:pt x="2619484" y="323655"/>
                  </a:lnTo>
                  <a:lnTo>
                    <a:pt x="2628579" y="354210"/>
                  </a:lnTo>
                  <a:lnTo>
                    <a:pt x="2637675" y="386797"/>
                  </a:lnTo>
                  <a:lnTo>
                    <a:pt x="2646770" y="421065"/>
                  </a:lnTo>
                  <a:lnTo>
                    <a:pt x="2655866" y="456531"/>
                  </a:lnTo>
                  <a:lnTo>
                    <a:pt x="2664961" y="492592"/>
                  </a:lnTo>
                  <a:lnTo>
                    <a:pt x="2674057" y="528587"/>
                  </a:lnTo>
                  <a:lnTo>
                    <a:pt x="2683152" y="563874"/>
                  </a:lnTo>
                  <a:lnTo>
                    <a:pt x="2692247" y="597930"/>
                  </a:lnTo>
                  <a:lnTo>
                    <a:pt x="2701343" y="630426"/>
                  </a:lnTo>
                  <a:lnTo>
                    <a:pt x="2710438" y="661291"/>
                  </a:lnTo>
                  <a:lnTo>
                    <a:pt x="2719534" y="690714"/>
                  </a:lnTo>
                  <a:lnTo>
                    <a:pt x="2728629" y="719125"/>
                  </a:lnTo>
                  <a:lnTo>
                    <a:pt x="2737725" y="747119"/>
                  </a:lnTo>
                  <a:lnTo>
                    <a:pt x="2746820" y="775373"/>
                  </a:lnTo>
                  <a:lnTo>
                    <a:pt x="2755915" y="804601"/>
                  </a:lnTo>
                  <a:lnTo>
                    <a:pt x="2765011" y="835328"/>
                  </a:lnTo>
                  <a:lnTo>
                    <a:pt x="2774106" y="867785"/>
                  </a:lnTo>
                  <a:lnTo>
                    <a:pt x="2783202" y="901981"/>
                  </a:lnTo>
                  <a:lnTo>
                    <a:pt x="2792297" y="937690"/>
                  </a:lnTo>
                  <a:lnTo>
                    <a:pt x="2801393" y="974500"/>
                  </a:lnTo>
                  <a:lnTo>
                    <a:pt x="2810488" y="1011889"/>
                  </a:lnTo>
                  <a:lnTo>
                    <a:pt x="2819583" y="1049311"/>
                  </a:lnTo>
                  <a:lnTo>
                    <a:pt x="2828679" y="1086272"/>
                  </a:lnTo>
                  <a:lnTo>
                    <a:pt x="2837774" y="1122397"/>
                  </a:lnTo>
                  <a:lnTo>
                    <a:pt x="2846870" y="1157454"/>
                  </a:lnTo>
                  <a:lnTo>
                    <a:pt x="2855965" y="1191349"/>
                  </a:lnTo>
                  <a:lnTo>
                    <a:pt x="2865061" y="1224099"/>
                  </a:lnTo>
                  <a:lnTo>
                    <a:pt x="2874156" y="1255787"/>
                  </a:lnTo>
                  <a:lnTo>
                    <a:pt x="2883251" y="1286521"/>
                  </a:lnTo>
                  <a:lnTo>
                    <a:pt x="2892347" y="1316415"/>
                  </a:lnTo>
                  <a:lnTo>
                    <a:pt x="2901442" y="1345555"/>
                  </a:lnTo>
                  <a:lnTo>
                    <a:pt x="2910538" y="1374163"/>
                  </a:lnTo>
                  <a:lnTo>
                    <a:pt x="2919633" y="1402454"/>
                  </a:lnTo>
                  <a:lnTo>
                    <a:pt x="2928729" y="1430690"/>
                  </a:lnTo>
                  <a:lnTo>
                    <a:pt x="2937824" y="1459159"/>
                  </a:lnTo>
                  <a:lnTo>
                    <a:pt x="2946920" y="1488120"/>
                  </a:lnTo>
                  <a:lnTo>
                    <a:pt x="2956015" y="1517749"/>
                  </a:lnTo>
                  <a:lnTo>
                    <a:pt x="2965110" y="1548092"/>
                  </a:lnTo>
                  <a:lnTo>
                    <a:pt x="2974206" y="1579040"/>
                  </a:lnTo>
                  <a:lnTo>
                    <a:pt x="2983301" y="1610340"/>
                  </a:lnTo>
                  <a:lnTo>
                    <a:pt x="2992397" y="1641633"/>
                  </a:lnTo>
                  <a:lnTo>
                    <a:pt x="3001492" y="1672526"/>
                  </a:lnTo>
                  <a:lnTo>
                    <a:pt x="3010588" y="1702667"/>
                  </a:lnTo>
                  <a:lnTo>
                    <a:pt x="3019683" y="1731821"/>
                  </a:lnTo>
                  <a:lnTo>
                    <a:pt x="3028778" y="1759913"/>
                  </a:lnTo>
                  <a:lnTo>
                    <a:pt x="3037874" y="1787013"/>
                  </a:lnTo>
                  <a:lnTo>
                    <a:pt x="3046969" y="1813373"/>
                  </a:lnTo>
                  <a:lnTo>
                    <a:pt x="3056065" y="1839328"/>
                  </a:lnTo>
                  <a:lnTo>
                    <a:pt x="3065160" y="1865138"/>
                  </a:lnTo>
                  <a:lnTo>
                    <a:pt x="3074256" y="1890979"/>
                  </a:lnTo>
                  <a:lnTo>
                    <a:pt x="3083351" y="1916919"/>
                  </a:lnTo>
                  <a:lnTo>
                    <a:pt x="3092446" y="1942918"/>
                  </a:lnTo>
                  <a:lnTo>
                    <a:pt x="3101542" y="1968858"/>
                  </a:lnTo>
                  <a:lnTo>
                    <a:pt x="3110637" y="1994575"/>
                  </a:lnTo>
                  <a:lnTo>
                    <a:pt x="3119733" y="2019889"/>
                  </a:lnTo>
                  <a:lnTo>
                    <a:pt x="3128828" y="2044627"/>
                  </a:lnTo>
                  <a:lnTo>
                    <a:pt x="3137924" y="2068636"/>
                  </a:lnTo>
                  <a:lnTo>
                    <a:pt x="3147019" y="2091790"/>
                  </a:lnTo>
                  <a:lnTo>
                    <a:pt x="3156114" y="2113990"/>
                  </a:lnTo>
                  <a:lnTo>
                    <a:pt x="3165210" y="2135171"/>
                  </a:lnTo>
                  <a:lnTo>
                    <a:pt x="3174305" y="2155314"/>
                  </a:lnTo>
                  <a:lnTo>
                    <a:pt x="3183401" y="2174399"/>
                  </a:lnTo>
                  <a:lnTo>
                    <a:pt x="3192496" y="2192576"/>
                  </a:lnTo>
                  <a:lnTo>
                    <a:pt x="3201592" y="2210011"/>
                  </a:lnTo>
                  <a:lnTo>
                    <a:pt x="3210687" y="2226888"/>
                  </a:lnTo>
                  <a:lnTo>
                    <a:pt x="3219782" y="2243390"/>
                  </a:lnTo>
                  <a:lnTo>
                    <a:pt x="3228878" y="2259680"/>
                  </a:lnTo>
                  <a:lnTo>
                    <a:pt x="3237973" y="2275873"/>
                  </a:lnTo>
                  <a:lnTo>
                    <a:pt x="3247069" y="2292026"/>
                  </a:lnTo>
                  <a:lnTo>
                    <a:pt x="3256164" y="2308126"/>
                  </a:lnTo>
                  <a:lnTo>
                    <a:pt x="3265260" y="2324107"/>
                  </a:lnTo>
                  <a:lnTo>
                    <a:pt x="3274355" y="2339857"/>
                  </a:lnTo>
                  <a:lnTo>
                    <a:pt x="3283451" y="2355250"/>
                  </a:lnTo>
                  <a:lnTo>
                    <a:pt x="3292546" y="2370168"/>
                  </a:lnTo>
                  <a:lnTo>
                    <a:pt x="3301641" y="2384525"/>
                  </a:lnTo>
                  <a:lnTo>
                    <a:pt x="3310737" y="2398281"/>
                  </a:lnTo>
                  <a:lnTo>
                    <a:pt x="3319832" y="2411439"/>
                  </a:lnTo>
                  <a:lnTo>
                    <a:pt x="3328928" y="2424024"/>
                  </a:lnTo>
                  <a:lnTo>
                    <a:pt x="3338023" y="2436134"/>
                  </a:lnTo>
                  <a:lnTo>
                    <a:pt x="3347119" y="2447816"/>
                  </a:lnTo>
                  <a:lnTo>
                    <a:pt x="3356214" y="2459088"/>
                  </a:lnTo>
                  <a:lnTo>
                    <a:pt x="3365309" y="2469939"/>
                  </a:lnTo>
                  <a:lnTo>
                    <a:pt x="3374405" y="2480338"/>
                  </a:lnTo>
                  <a:lnTo>
                    <a:pt x="3383500" y="2490248"/>
                  </a:lnTo>
                  <a:lnTo>
                    <a:pt x="3392596" y="2499637"/>
                  </a:lnTo>
                  <a:lnTo>
                    <a:pt x="3401691" y="2508495"/>
                  </a:lnTo>
                  <a:lnTo>
                    <a:pt x="3410787" y="2516830"/>
                  </a:lnTo>
                  <a:lnTo>
                    <a:pt x="3419882" y="2524672"/>
                  </a:lnTo>
                  <a:lnTo>
                    <a:pt x="3428977" y="2532062"/>
                  </a:lnTo>
                  <a:lnTo>
                    <a:pt x="3438073" y="2539054"/>
                  </a:lnTo>
                  <a:lnTo>
                    <a:pt x="3447168" y="2545707"/>
                  </a:lnTo>
                  <a:lnTo>
                    <a:pt x="3456264" y="2552078"/>
                  </a:lnTo>
                  <a:lnTo>
                    <a:pt x="3465359" y="2558218"/>
                  </a:lnTo>
                  <a:lnTo>
                    <a:pt x="3474455" y="2564181"/>
                  </a:lnTo>
                  <a:lnTo>
                    <a:pt x="3483550" y="2570011"/>
                  </a:lnTo>
                  <a:lnTo>
                    <a:pt x="3492645" y="2575727"/>
                  </a:lnTo>
                  <a:lnTo>
                    <a:pt x="3501741" y="2581342"/>
                  </a:lnTo>
                  <a:lnTo>
                    <a:pt x="3510836" y="2586863"/>
                  </a:lnTo>
                  <a:lnTo>
                    <a:pt x="3519932" y="2592301"/>
                  </a:lnTo>
                  <a:lnTo>
                    <a:pt x="3529027" y="2597671"/>
                  </a:lnTo>
                  <a:lnTo>
                    <a:pt x="3538123" y="2602989"/>
                  </a:lnTo>
                  <a:lnTo>
                    <a:pt x="3547218" y="2608263"/>
                  </a:lnTo>
                  <a:lnTo>
                    <a:pt x="3556313" y="2613484"/>
                  </a:lnTo>
                  <a:lnTo>
                    <a:pt x="3565409" y="2618619"/>
                  </a:lnTo>
                  <a:lnTo>
                    <a:pt x="3574504" y="2623611"/>
                  </a:lnTo>
                  <a:lnTo>
                    <a:pt x="3583600" y="2628390"/>
                  </a:lnTo>
                  <a:lnTo>
                    <a:pt x="3592695" y="2632890"/>
                  </a:lnTo>
                  <a:lnTo>
                    <a:pt x="3601791" y="2637068"/>
                  </a:lnTo>
                  <a:lnTo>
                    <a:pt x="3610886" y="2640899"/>
                  </a:lnTo>
                  <a:lnTo>
                    <a:pt x="3619982" y="2644451"/>
                  </a:lnTo>
                  <a:lnTo>
                    <a:pt x="3629077" y="2647793"/>
                  </a:lnTo>
                  <a:lnTo>
                    <a:pt x="3638172" y="2650996"/>
                  </a:lnTo>
                  <a:lnTo>
                    <a:pt x="3647268" y="2654111"/>
                  </a:lnTo>
                  <a:lnTo>
                    <a:pt x="3656363" y="2657155"/>
                  </a:lnTo>
                  <a:lnTo>
                    <a:pt x="3665459" y="2660110"/>
                  </a:lnTo>
                  <a:lnTo>
                    <a:pt x="3674554" y="2662934"/>
                  </a:lnTo>
                  <a:lnTo>
                    <a:pt x="3683650" y="2665577"/>
                  </a:lnTo>
                  <a:lnTo>
                    <a:pt x="3692745" y="2667997"/>
                  </a:lnTo>
                  <a:lnTo>
                    <a:pt x="3701840" y="2670177"/>
                  </a:lnTo>
                  <a:lnTo>
                    <a:pt x="3710936" y="2672125"/>
                  </a:lnTo>
                  <a:lnTo>
                    <a:pt x="3720031" y="2673878"/>
                  </a:lnTo>
                  <a:lnTo>
                    <a:pt x="3729127" y="2675489"/>
                  </a:lnTo>
                  <a:lnTo>
                    <a:pt x="3738222" y="2677013"/>
                  </a:lnTo>
                  <a:lnTo>
                    <a:pt x="3747318" y="2678504"/>
                  </a:lnTo>
                  <a:lnTo>
                    <a:pt x="3756413" y="2680002"/>
                  </a:lnTo>
                  <a:lnTo>
                    <a:pt x="3765508" y="2681526"/>
                  </a:lnTo>
                  <a:lnTo>
                    <a:pt x="3774604" y="2683080"/>
                  </a:lnTo>
                  <a:lnTo>
                    <a:pt x="3783699" y="2684654"/>
                  </a:lnTo>
                  <a:lnTo>
                    <a:pt x="3792795" y="2686230"/>
                  </a:lnTo>
                  <a:lnTo>
                    <a:pt x="3801890" y="2687784"/>
                  </a:lnTo>
                  <a:lnTo>
                    <a:pt x="3810986" y="2689292"/>
                  </a:lnTo>
                  <a:lnTo>
                    <a:pt x="3820081" y="2690730"/>
                  </a:lnTo>
                  <a:lnTo>
                    <a:pt x="3829176" y="2692080"/>
                  </a:lnTo>
                  <a:lnTo>
                    <a:pt x="3838272" y="2693329"/>
                  </a:lnTo>
                  <a:lnTo>
                    <a:pt x="3847367" y="2694470"/>
                  </a:lnTo>
                  <a:lnTo>
                    <a:pt x="3856463" y="2695500"/>
                  </a:lnTo>
                  <a:lnTo>
                    <a:pt x="3865558" y="2696420"/>
                  </a:lnTo>
                  <a:lnTo>
                    <a:pt x="3874654" y="2697236"/>
                  </a:lnTo>
                  <a:lnTo>
                    <a:pt x="3883749" y="2697951"/>
                  </a:lnTo>
                  <a:lnTo>
                    <a:pt x="3892844" y="2698565"/>
                  </a:lnTo>
                  <a:lnTo>
                    <a:pt x="3901940" y="2699086"/>
                  </a:lnTo>
                  <a:lnTo>
                    <a:pt x="3911035" y="2699519"/>
                  </a:lnTo>
                  <a:lnTo>
                    <a:pt x="3920131" y="2699868"/>
                  </a:lnTo>
                  <a:lnTo>
                    <a:pt x="3929226" y="2700139"/>
                  </a:lnTo>
                  <a:lnTo>
                    <a:pt x="3938322" y="2700340"/>
                  </a:lnTo>
                  <a:lnTo>
                    <a:pt x="3947417" y="2700483"/>
                  </a:lnTo>
                  <a:lnTo>
                    <a:pt x="3956512" y="2700582"/>
                  </a:lnTo>
                  <a:lnTo>
                    <a:pt x="3965608" y="2700654"/>
                  </a:lnTo>
                  <a:lnTo>
                    <a:pt x="3974703" y="2700715"/>
                  </a:lnTo>
                  <a:lnTo>
                    <a:pt x="3983799" y="2700780"/>
                  </a:lnTo>
                  <a:lnTo>
                    <a:pt x="3992894" y="2700865"/>
                  </a:lnTo>
                  <a:lnTo>
                    <a:pt x="4001990" y="2700980"/>
                  </a:lnTo>
                  <a:lnTo>
                    <a:pt x="4011085" y="2701130"/>
                  </a:lnTo>
                  <a:lnTo>
                    <a:pt x="4020181" y="2701319"/>
                  </a:lnTo>
                  <a:lnTo>
                    <a:pt x="4029276" y="2701541"/>
                  </a:lnTo>
                  <a:lnTo>
                    <a:pt x="4038371" y="2701789"/>
                  </a:lnTo>
                  <a:lnTo>
                    <a:pt x="4047467" y="2702047"/>
                  </a:lnTo>
                  <a:lnTo>
                    <a:pt x="4056562" y="2702302"/>
                  </a:lnTo>
                  <a:lnTo>
                    <a:pt x="4065658" y="2702542"/>
                  </a:lnTo>
                  <a:lnTo>
                    <a:pt x="4074753" y="2702759"/>
                  </a:lnTo>
                  <a:lnTo>
                    <a:pt x="4083849" y="2702950"/>
                  </a:lnTo>
                  <a:lnTo>
                    <a:pt x="4092944" y="2703113"/>
                  </a:lnTo>
                  <a:lnTo>
                    <a:pt x="4102039" y="2703249"/>
                  </a:lnTo>
                  <a:lnTo>
                    <a:pt x="4111135" y="2703361"/>
                  </a:lnTo>
                  <a:lnTo>
                    <a:pt x="4120230" y="2703450"/>
                  </a:lnTo>
                  <a:lnTo>
                    <a:pt x="4129326" y="2703517"/>
                  </a:lnTo>
                  <a:lnTo>
                    <a:pt x="4138421" y="2703562"/>
                  </a:lnTo>
                  <a:lnTo>
                    <a:pt x="4147517" y="2703586"/>
                  </a:lnTo>
                  <a:lnTo>
                    <a:pt x="4156612" y="2703590"/>
                  </a:lnTo>
                  <a:lnTo>
                    <a:pt x="4165707" y="2703577"/>
                  </a:lnTo>
                  <a:lnTo>
                    <a:pt x="4174803" y="2703554"/>
                  </a:lnTo>
                  <a:lnTo>
                    <a:pt x="4183898" y="2703530"/>
                  </a:lnTo>
                  <a:lnTo>
                    <a:pt x="4192994" y="2703515"/>
                  </a:lnTo>
                  <a:lnTo>
                    <a:pt x="4202089" y="2703515"/>
                  </a:lnTo>
                  <a:lnTo>
                    <a:pt x="4211185" y="2703535"/>
                  </a:lnTo>
                  <a:lnTo>
                    <a:pt x="4220280" y="2703578"/>
                  </a:lnTo>
                  <a:lnTo>
                    <a:pt x="4229375" y="2703641"/>
                  </a:lnTo>
                  <a:lnTo>
                    <a:pt x="4238471" y="2703718"/>
                  </a:lnTo>
                  <a:lnTo>
                    <a:pt x="4247566" y="2703803"/>
                  </a:lnTo>
                  <a:lnTo>
                    <a:pt x="4256662" y="2703888"/>
                  </a:lnTo>
                  <a:lnTo>
                    <a:pt x="4265757" y="2703967"/>
                  </a:lnTo>
                  <a:lnTo>
                    <a:pt x="4274853" y="2704037"/>
                  </a:lnTo>
                  <a:lnTo>
                    <a:pt x="4283948" y="2704096"/>
                  </a:lnTo>
                  <a:lnTo>
                    <a:pt x="4293043" y="2704146"/>
                  </a:lnTo>
                  <a:lnTo>
                    <a:pt x="4302139" y="2704190"/>
                  </a:lnTo>
                  <a:lnTo>
                    <a:pt x="4311234" y="2704230"/>
                  </a:lnTo>
                  <a:lnTo>
                    <a:pt x="4320330" y="2704268"/>
                  </a:lnTo>
                  <a:lnTo>
                    <a:pt x="4329425" y="2704303"/>
                  </a:lnTo>
                  <a:lnTo>
                    <a:pt x="4338521" y="2704333"/>
                  </a:lnTo>
                  <a:lnTo>
                    <a:pt x="4347616" y="2704355"/>
                  </a:lnTo>
                  <a:lnTo>
                    <a:pt x="4356712" y="2704366"/>
                  </a:lnTo>
                  <a:lnTo>
                    <a:pt x="4365807" y="2704366"/>
                  </a:lnTo>
                  <a:lnTo>
                    <a:pt x="4374902" y="2704355"/>
                  </a:lnTo>
                  <a:lnTo>
                    <a:pt x="4383998" y="2704339"/>
                  </a:lnTo>
                  <a:lnTo>
                    <a:pt x="4393093" y="2704322"/>
                  </a:lnTo>
                  <a:lnTo>
                    <a:pt x="4402189" y="2704308"/>
                  </a:lnTo>
                  <a:lnTo>
                    <a:pt x="4411284" y="2704302"/>
                  </a:lnTo>
                  <a:lnTo>
                    <a:pt x="4420380" y="2704307"/>
                  </a:lnTo>
                  <a:lnTo>
                    <a:pt x="4429475" y="2704321"/>
                  </a:lnTo>
                  <a:lnTo>
                    <a:pt x="4438570" y="2704342"/>
                  </a:lnTo>
                  <a:lnTo>
                    <a:pt x="4447666" y="2704366"/>
                  </a:lnTo>
                  <a:lnTo>
                    <a:pt x="4456761" y="2704386"/>
                  </a:lnTo>
                  <a:lnTo>
                    <a:pt x="4465857" y="2704397"/>
                  </a:lnTo>
                  <a:lnTo>
                    <a:pt x="4474952" y="2704397"/>
                  </a:lnTo>
                  <a:lnTo>
                    <a:pt x="4484048" y="2704387"/>
                  </a:lnTo>
                  <a:lnTo>
                    <a:pt x="4493143" y="2704368"/>
                  </a:lnTo>
                  <a:lnTo>
                    <a:pt x="4502238" y="2704346"/>
                  </a:lnTo>
                  <a:lnTo>
                    <a:pt x="4511334" y="2704325"/>
                  </a:lnTo>
                  <a:lnTo>
                    <a:pt x="4520429" y="2704313"/>
                  </a:lnTo>
                  <a:lnTo>
                    <a:pt x="4529525" y="2704311"/>
                  </a:lnTo>
                  <a:lnTo>
                    <a:pt x="4538620" y="2704322"/>
                  </a:lnTo>
                  <a:lnTo>
                    <a:pt x="4547716" y="2704346"/>
                  </a:lnTo>
                  <a:lnTo>
                    <a:pt x="4556811" y="2704379"/>
                  </a:lnTo>
                  <a:lnTo>
                    <a:pt x="4565906" y="2704418"/>
                  </a:lnTo>
                  <a:lnTo>
                    <a:pt x="4575002" y="2704459"/>
                  </a:lnTo>
                  <a:lnTo>
                    <a:pt x="4584097" y="2704497"/>
                  </a:lnTo>
                  <a:lnTo>
                    <a:pt x="4593193" y="2704530"/>
                  </a:lnTo>
                  <a:lnTo>
                    <a:pt x="4602288" y="2704556"/>
                  </a:lnTo>
                  <a:lnTo>
                    <a:pt x="4611384" y="2704575"/>
                  </a:lnTo>
                  <a:lnTo>
                    <a:pt x="4620479" y="2704589"/>
                  </a:lnTo>
                  <a:lnTo>
                    <a:pt x="4629574" y="2704598"/>
                  </a:lnTo>
                  <a:lnTo>
                    <a:pt x="4638670" y="2704604"/>
                  </a:lnTo>
                  <a:lnTo>
                    <a:pt x="4647765" y="2704607"/>
                  </a:lnTo>
                </a:path>
              </a:pathLst>
            </a:custGeom>
            <a:ln w="28575" cap="rnd">
              <a:solidFill>
                <a:srgbClr val="0000FF">
                  <a:alpha val="100000"/>
                </a:srgbClr>
              </a:solidFill>
              <a:prstDash val="solid"/>
              <a:round/>
            </a:ln>
          </p:spPr>
          <p:txBody>
            <a:bodyPr/>
            <a:lstStyle/>
            <a:p>
              <a:endParaRPr/>
            </a:p>
          </p:txBody>
        </p:sp>
      </p:grpSp>
      <p:sp>
        <p:nvSpPr>
          <p:cNvPr id="437" name="pl63">
            <a:extLst>
              <a:ext uri="{FF2B5EF4-FFF2-40B4-BE49-F238E27FC236}">
                <a16:creationId xmlns:a16="http://schemas.microsoft.com/office/drawing/2014/main" id="{00418FC8-5CBA-4684-B1B6-4DEDA9820017}"/>
              </a:ext>
            </a:extLst>
          </p:cNvPr>
          <p:cNvSpPr/>
          <p:nvPr/>
        </p:nvSpPr>
        <p:spPr>
          <a:xfrm>
            <a:off x="5076795" y="2549988"/>
            <a:ext cx="0" cy="2834640"/>
          </a:xfrm>
          <a:custGeom>
            <a:avLst/>
            <a:gdLst/>
            <a:ahLst/>
            <a:cxnLst/>
            <a:rect l="0" t="0" r="0" b="0"/>
            <a:pathLst>
              <a:path h="2889504">
                <a:moveTo>
                  <a:pt x="0" y="2889504"/>
                </a:moveTo>
                <a:lnTo>
                  <a:pt x="0" y="0"/>
                </a:lnTo>
                <a:lnTo>
                  <a:pt x="0" y="0"/>
                </a:lnTo>
              </a:path>
            </a:pathLst>
          </a:custGeom>
          <a:ln w="28575" cap="rnd">
            <a:solidFill>
              <a:srgbClr val="FF0000">
                <a:alpha val="100000"/>
              </a:srgbClr>
            </a:solidFill>
            <a:prstDash val="sysDash"/>
            <a:round/>
          </a:ln>
        </p:spPr>
        <p:txBody>
          <a:bodyPr/>
          <a:lstStyle/>
          <a:p>
            <a:endParaRPr/>
          </a:p>
        </p:txBody>
      </p:sp>
      <p:grpSp>
        <p:nvGrpSpPr>
          <p:cNvPr id="438" name="Group 437">
            <a:extLst>
              <a:ext uri="{FF2B5EF4-FFF2-40B4-BE49-F238E27FC236}">
                <a16:creationId xmlns:a16="http://schemas.microsoft.com/office/drawing/2014/main" id="{A535D824-6610-4448-8369-5C8A5F9C1896}"/>
              </a:ext>
            </a:extLst>
          </p:cNvPr>
          <p:cNvGrpSpPr/>
          <p:nvPr/>
        </p:nvGrpSpPr>
        <p:grpSpPr>
          <a:xfrm>
            <a:off x="675126" y="2677159"/>
            <a:ext cx="501165" cy="2726802"/>
            <a:chOff x="2755015" y="2266088"/>
            <a:chExt cx="509234" cy="2821756"/>
          </a:xfrm>
        </p:grpSpPr>
        <p:sp>
          <p:nvSpPr>
            <p:cNvPr id="439" name="pl21">
              <a:extLst>
                <a:ext uri="{FF2B5EF4-FFF2-40B4-BE49-F238E27FC236}">
                  <a16:creationId xmlns:a16="http://schemas.microsoft.com/office/drawing/2014/main" id="{6E8A1F2A-E713-430B-999F-50C8E61101A0}"/>
                </a:ext>
              </a:extLst>
            </p:cNvPr>
            <p:cNvSpPr/>
            <p:nvPr/>
          </p:nvSpPr>
          <p:spPr>
            <a:xfrm>
              <a:off x="3264249" y="2266088"/>
              <a:ext cx="0" cy="2761629"/>
            </a:xfrm>
            <a:custGeom>
              <a:avLst/>
              <a:gdLst/>
              <a:ahLst/>
              <a:cxnLst/>
              <a:rect l="0" t="0" r="0" b="0"/>
              <a:pathLst>
                <a:path h="2761629">
                  <a:moveTo>
                    <a:pt x="0" y="2761629"/>
                  </a:moveTo>
                  <a:lnTo>
                    <a:pt x="0" y="0"/>
                  </a:lnTo>
                </a:path>
              </a:pathLst>
            </a:custGeom>
            <a:ln w="9525" cap="rnd">
              <a:solidFill>
                <a:srgbClr val="000000">
                  <a:alpha val="100000"/>
                </a:srgbClr>
              </a:solidFill>
              <a:prstDash val="solid"/>
              <a:round/>
            </a:ln>
          </p:spPr>
          <p:txBody>
            <a:bodyPr/>
            <a:lstStyle/>
            <a:p>
              <a:endParaRPr/>
            </a:p>
          </p:txBody>
        </p:sp>
        <p:sp>
          <p:nvSpPr>
            <p:cNvPr id="440" name="pl22">
              <a:extLst>
                <a:ext uri="{FF2B5EF4-FFF2-40B4-BE49-F238E27FC236}">
                  <a16:creationId xmlns:a16="http://schemas.microsoft.com/office/drawing/2014/main" id="{65597E06-1340-4F30-8771-87D56B884F90}"/>
                </a:ext>
              </a:extLst>
            </p:cNvPr>
            <p:cNvSpPr/>
            <p:nvPr/>
          </p:nvSpPr>
          <p:spPr>
            <a:xfrm>
              <a:off x="3172809" y="502771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1" name="pl23">
              <a:extLst>
                <a:ext uri="{FF2B5EF4-FFF2-40B4-BE49-F238E27FC236}">
                  <a16:creationId xmlns:a16="http://schemas.microsoft.com/office/drawing/2014/main" id="{4C1A6F2C-DD98-4416-8E78-6CF212109C22}"/>
                </a:ext>
              </a:extLst>
            </p:cNvPr>
            <p:cNvSpPr/>
            <p:nvPr/>
          </p:nvSpPr>
          <p:spPr>
            <a:xfrm>
              <a:off x="3172809" y="4633199"/>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2" name="pl24">
              <a:extLst>
                <a:ext uri="{FF2B5EF4-FFF2-40B4-BE49-F238E27FC236}">
                  <a16:creationId xmlns:a16="http://schemas.microsoft.com/office/drawing/2014/main" id="{CE9A9CCB-37EA-4C4F-B2EF-F26E49633C86}"/>
                </a:ext>
              </a:extLst>
            </p:cNvPr>
            <p:cNvSpPr/>
            <p:nvPr/>
          </p:nvSpPr>
          <p:spPr>
            <a:xfrm>
              <a:off x="3172809" y="4238681"/>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3" name="pl25">
              <a:extLst>
                <a:ext uri="{FF2B5EF4-FFF2-40B4-BE49-F238E27FC236}">
                  <a16:creationId xmlns:a16="http://schemas.microsoft.com/office/drawing/2014/main" id="{7BD7D877-3892-4CB1-9A35-D1AD067E2823}"/>
                </a:ext>
              </a:extLst>
            </p:cNvPr>
            <p:cNvSpPr/>
            <p:nvPr/>
          </p:nvSpPr>
          <p:spPr>
            <a:xfrm>
              <a:off x="3172809" y="3844162"/>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4" name="pl26">
              <a:extLst>
                <a:ext uri="{FF2B5EF4-FFF2-40B4-BE49-F238E27FC236}">
                  <a16:creationId xmlns:a16="http://schemas.microsoft.com/office/drawing/2014/main" id="{F7E2F3BD-8F53-4266-8F2E-D9310E898AF7}"/>
                </a:ext>
              </a:extLst>
            </p:cNvPr>
            <p:cNvSpPr/>
            <p:nvPr/>
          </p:nvSpPr>
          <p:spPr>
            <a:xfrm>
              <a:off x="3172809" y="3449644"/>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5" name="pl27">
              <a:extLst>
                <a:ext uri="{FF2B5EF4-FFF2-40B4-BE49-F238E27FC236}">
                  <a16:creationId xmlns:a16="http://schemas.microsoft.com/office/drawing/2014/main" id="{3E162A33-D2A9-4AB5-B579-E30EDF0DEFD1}"/>
                </a:ext>
              </a:extLst>
            </p:cNvPr>
            <p:cNvSpPr/>
            <p:nvPr/>
          </p:nvSpPr>
          <p:spPr>
            <a:xfrm>
              <a:off x="3172809" y="3055125"/>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6" name="pl28">
              <a:extLst>
                <a:ext uri="{FF2B5EF4-FFF2-40B4-BE49-F238E27FC236}">
                  <a16:creationId xmlns:a16="http://schemas.microsoft.com/office/drawing/2014/main" id="{882CD6BC-3FC1-4FDA-BE09-B15D17B4E87E}"/>
                </a:ext>
              </a:extLst>
            </p:cNvPr>
            <p:cNvSpPr/>
            <p:nvPr/>
          </p:nvSpPr>
          <p:spPr>
            <a:xfrm>
              <a:off x="3172809" y="2660607"/>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7" name="pl29">
              <a:extLst>
                <a:ext uri="{FF2B5EF4-FFF2-40B4-BE49-F238E27FC236}">
                  <a16:creationId xmlns:a16="http://schemas.microsoft.com/office/drawing/2014/main" id="{95D53AA7-1CEA-4E95-A52F-C8754FDEF127}"/>
                </a:ext>
              </a:extLst>
            </p:cNvPr>
            <p:cNvSpPr/>
            <p:nvPr/>
          </p:nvSpPr>
          <p:spPr>
            <a:xfrm>
              <a:off x="3172809" y="2266088"/>
              <a:ext cx="91440" cy="0"/>
            </a:xfrm>
            <a:custGeom>
              <a:avLst/>
              <a:gdLst/>
              <a:ahLst/>
              <a:cxnLst/>
              <a:rect l="0" t="0" r="0" b="0"/>
              <a:pathLst>
                <a:path w="91440">
                  <a:moveTo>
                    <a:pt x="91440" y="0"/>
                  </a:moveTo>
                  <a:lnTo>
                    <a:pt x="0" y="0"/>
                  </a:lnTo>
                </a:path>
              </a:pathLst>
            </a:custGeom>
            <a:ln w="9525" cap="rnd">
              <a:solidFill>
                <a:srgbClr val="000000">
                  <a:alpha val="100000"/>
                </a:srgbClr>
              </a:solidFill>
              <a:prstDash val="solid"/>
              <a:round/>
            </a:ln>
          </p:spPr>
          <p:txBody>
            <a:bodyPr/>
            <a:lstStyle/>
            <a:p>
              <a:endParaRPr/>
            </a:p>
          </p:txBody>
        </p:sp>
        <p:sp>
          <p:nvSpPr>
            <p:cNvPr id="448" name="tx30">
              <a:extLst>
                <a:ext uri="{FF2B5EF4-FFF2-40B4-BE49-F238E27FC236}">
                  <a16:creationId xmlns:a16="http://schemas.microsoft.com/office/drawing/2014/main" id="{C77EDC8F-4539-4195-B823-DFBB257FE8A1}"/>
                </a:ext>
              </a:extLst>
            </p:cNvPr>
            <p:cNvSpPr/>
            <p:nvPr/>
          </p:nvSpPr>
          <p:spPr>
            <a:xfrm>
              <a:off x="2755015" y="4967393"/>
              <a:ext cx="326353" cy="120451"/>
            </a:xfrm>
            <a:prstGeom prst="rect">
              <a:avLst/>
            </a:prstGeom>
            <a:noFill/>
          </p:spPr>
          <p:txBody>
            <a:bodyPr wrap="none" lIns="0" tIns="0" rIns="0" bIns="0" anchor="ctr" anchorCtr="1"/>
            <a:lstStyle/>
            <a:p>
              <a:pPr marL="0" marR="0" indent="0" algn="r">
                <a:lnSpc>
                  <a:spcPts val="1320"/>
                </a:lnSpc>
                <a:spcBef>
                  <a:spcPts val="0"/>
                </a:spcBef>
                <a:spcAft>
                  <a:spcPts val="0"/>
                </a:spcAft>
              </a:pPr>
              <a:r>
                <a:rPr sz="1320" dirty="0">
                  <a:solidFill>
                    <a:srgbClr val="000000">
                      <a:alpha val="100000"/>
                    </a:srgbClr>
                  </a:solidFill>
                  <a:latin typeface="Helvetica"/>
                  <a:cs typeface="Helvetica"/>
                </a:rPr>
                <a:t>0</a:t>
              </a:r>
              <a:r>
                <a:rPr lang="en-US" sz="1320" dirty="0">
                  <a:solidFill>
                    <a:srgbClr val="000000">
                      <a:alpha val="100000"/>
                    </a:srgbClr>
                  </a:solidFill>
                  <a:latin typeface="Helvetica"/>
                  <a:cs typeface="Helvetica"/>
                </a:rPr>
                <a:t>.0</a:t>
              </a:r>
              <a:endParaRPr sz="1320" dirty="0">
                <a:solidFill>
                  <a:srgbClr val="000000">
                    <a:alpha val="100000"/>
                  </a:srgbClr>
                </a:solidFill>
                <a:latin typeface="Helvetica"/>
                <a:cs typeface="Helvetica"/>
              </a:endParaRPr>
            </a:p>
          </p:txBody>
        </p:sp>
        <p:sp>
          <p:nvSpPr>
            <p:cNvPr id="449" name="tx32">
              <a:extLst>
                <a:ext uri="{FF2B5EF4-FFF2-40B4-BE49-F238E27FC236}">
                  <a16:creationId xmlns:a16="http://schemas.microsoft.com/office/drawing/2014/main" id="{E775071C-C24F-446A-AC29-74F9728E79A6}"/>
                </a:ext>
              </a:extLst>
            </p:cNvPr>
            <p:cNvSpPr/>
            <p:nvPr/>
          </p:nvSpPr>
          <p:spPr>
            <a:xfrm>
              <a:off x="2755015" y="4178356"/>
              <a:ext cx="326353" cy="120451"/>
            </a:xfrm>
            <a:prstGeom prst="rect">
              <a:avLst/>
            </a:prstGeom>
            <a:noFill/>
          </p:spPr>
          <p:txBody>
            <a:bodyPr wrap="none" lIns="0" tIns="0" rIns="0" bIns="0" anchor="ctr" anchorCtr="1"/>
            <a:lstStyle/>
            <a:p>
              <a:pPr marL="0" marR="0" indent="0" algn="l">
                <a:lnSpc>
                  <a:spcPts val="1320"/>
                </a:lnSpc>
                <a:spcBef>
                  <a:spcPts val="0"/>
                </a:spcBef>
                <a:spcAft>
                  <a:spcPts val="0"/>
                </a:spcAft>
              </a:pPr>
              <a:r>
                <a:rPr sz="1320" dirty="0">
                  <a:solidFill>
                    <a:srgbClr val="000000">
                      <a:alpha val="100000"/>
                    </a:srgbClr>
                  </a:solidFill>
                  <a:latin typeface="Helvetica"/>
                  <a:cs typeface="Helvetica"/>
                </a:rPr>
                <a:t>0.1</a:t>
              </a:r>
            </a:p>
          </p:txBody>
        </p:sp>
        <p:sp>
          <p:nvSpPr>
            <p:cNvPr id="450" name="tx34">
              <a:extLst>
                <a:ext uri="{FF2B5EF4-FFF2-40B4-BE49-F238E27FC236}">
                  <a16:creationId xmlns:a16="http://schemas.microsoft.com/office/drawing/2014/main" id="{2F2C8E42-8FCA-4EE4-9232-49820048A4E7}"/>
                </a:ext>
              </a:extLst>
            </p:cNvPr>
            <p:cNvSpPr/>
            <p:nvPr/>
          </p:nvSpPr>
          <p:spPr>
            <a:xfrm>
              <a:off x="2755015" y="3388922"/>
              <a:ext cx="326353" cy="120848"/>
            </a:xfrm>
            <a:prstGeom prst="rect">
              <a:avLst/>
            </a:prstGeom>
            <a:noFill/>
          </p:spPr>
          <p:txBody>
            <a:bodyPr wrap="none" lIns="0" tIns="0" rIns="0" bIns="0" anchor="ctr" anchorCtr="1"/>
            <a:lstStyle/>
            <a:p>
              <a:pPr marL="0" marR="0" indent="0" algn="l">
                <a:lnSpc>
                  <a:spcPts val="1320"/>
                </a:lnSpc>
                <a:spcBef>
                  <a:spcPts val="0"/>
                </a:spcBef>
                <a:spcAft>
                  <a:spcPts val="0"/>
                </a:spcAft>
              </a:pPr>
              <a:r>
                <a:rPr sz="1320" dirty="0">
                  <a:solidFill>
                    <a:srgbClr val="000000">
                      <a:alpha val="100000"/>
                    </a:srgbClr>
                  </a:solidFill>
                  <a:latin typeface="Helvetica"/>
                  <a:cs typeface="Helvetica"/>
                </a:rPr>
                <a:t>0.2</a:t>
              </a:r>
            </a:p>
          </p:txBody>
        </p:sp>
        <p:sp>
          <p:nvSpPr>
            <p:cNvPr id="451" name="tx36">
              <a:extLst>
                <a:ext uri="{FF2B5EF4-FFF2-40B4-BE49-F238E27FC236}">
                  <a16:creationId xmlns:a16="http://schemas.microsoft.com/office/drawing/2014/main" id="{85581629-77CC-47B0-AB37-DC3233A6D23B}"/>
                </a:ext>
              </a:extLst>
            </p:cNvPr>
            <p:cNvSpPr/>
            <p:nvPr/>
          </p:nvSpPr>
          <p:spPr>
            <a:xfrm>
              <a:off x="2755015" y="2600083"/>
              <a:ext cx="326353" cy="120650"/>
            </a:xfrm>
            <a:prstGeom prst="rect">
              <a:avLst/>
            </a:prstGeom>
            <a:noFill/>
          </p:spPr>
          <p:txBody>
            <a:bodyPr wrap="none" lIns="0" tIns="0" rIns="0" bIns="0" anchor="ctr" anchorCtr="1"/>
            <a:lstStyle/>
            <a:p>
              <a:pPr marL="0" marR="0" indent="0" algn="l">
                <a:lnSpc>
                  <a:spcPts val="1320"/>
                </a:lnSpc>
                <a:spcBef>
                  <a:spcPts val="0"/>
                </a:spcBef>
                <a:spcAft>
                  <a:spcPts val="0"/>
                </a:spcAft>
              </a:pPr>
              <a:r>
                <a:rPr sz="1320" dirty="0">
                  <a:solidFill>
                    <a:srgbClr val="000000">
                      <a:alpha val="100000"/>
                    </a:srgbClr>
                  </a:solidFill>
                  <a:latin typeface="Helvetica"/>
                  <a:cs typeface="Helvetica"/>
                </a:rPr>
                <a:t>0.3</a:t>
              </a:r>
            </a:p>
          </p:txBody>
        </p:sp>
      </p:grpSp>
      <p:sp>
        <p:nvSpPr>
          <p:cNvPr id="552" name="tx64">
            <a:extLst>
              <a:ext uri="{FF2B5EF4-FFF2-40B4-BE49-F238E27FC236}">
                <a16:creationId xmlns:a16="http://schemas.microsoft.com/office/drawing/2014/main" id="{70B60529-E561-43AF-83B9-A5B745CA8946}"/>
              </a:ext>
            </a:extLst>
          </p:cNvPr>
          <p:cNvSpPr/>
          <p:nvPr/>
        </p:nvSpPr>
        <p:spPr>
          <a:xfrm rot="16200000">
            <a:off x="6174589" y="3711870"/>
            <a:ext cx="610073" cy="170457"/>
          </a:xfrm>
          <a:prstGeom prst="rect">
            <a:avLst/>
          </a:prstGeom>
          <a:noFill/>
        </p:spPr>
        <p:txBody>
          <a:bodyPr wrap="none" lIns="0" tIns="0" rIns="0" bIns="0" anchor="ctr" anchorCtr="1"/>
          <a:lstStyle/>
          <a:p>
            <a:pPr marL="0" marR="0" indent="0" algn="l">
              <a:lnSpc>
                <a:spcPts val="1439"/>
              </a:lnSpc>
              <a:spcBef>
                <a:spcPts val="0"/>
              </a:spcBef>
              <a:spcAft>
                <a:spcPts val="0"/>
              </a:spcAft>
            </a:pPr>
            <a:r>
              <a:rPr sz="1400" dirty="0">
                <a:solidFill>
                  <a:srgbClr val="000000">
                    <a:alpha val="100000"/>
                  </a:srgbClr>
                </a:solidFill>
                <a:latin typeface="Helvetica"/>
                <a:cs typeface="Helvetica"/>
              </a:rPr>
              <a:t>Density</a:t>
            </a:r>
            <a:endParaRPr sz="1320" dirty="0">
              <a:solidFill>
                <a:srgbClr val="000000">
                  <a:alpha val="100000"/>
                </a:srgbClr>
              </a:solidFill>
              <a:latin typeface="Helvetica"/>
              <a:cs typeface="Helvetica"/>
            </a:endParaRPr>
          </a:p>
        </p:txBody>
      </p:sp>
      <p:sp>
        <p:nvSpPr>
          <p:cNvPr id="553" name="Rectangle 552">
            <a:extLst>
              <a:ext uri="{FF2B5EF4-FFF2-40B4-BE49-F238E27FC236}">
                <a16:creationId xmlns:a16="http://schemas.microsoft.com/office/drawing/2014/main" id="{B5832F16-3B6C-451E-84E1-61C5076F72E2}"/>
              </a:ext>
            </a:extLst>
          </p:cNvPr>
          <p:cNvSpPr/>
          <p:nvPr/>
        </p:nvSpPr>
        <p:spPr>
          <a:xfrm>
            <a:off x="1335783" y="3561166"/>
            <a:ext cx="3657600" cy="4718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arrow" panose="020B0606020202030204" pitchFamily="34" charset="0"/>
              </a:rPr>
              <a:t>1° Powered Efficacy Endpoint Met</a:t>
            </a:r>
          </a:p>
        </p:txBody>
      </p:sp>
      <p:sp>
        <p:nvSpPr>
          <p:cNvPr id="554" name="Rectangle 553">
            <a:extLst>
              <a:ext uri="{FF2B5EF4-FFF2-40B4-BE49-F238E27FC236}">
                <a16:creationId xmlns:a16="http://schemas.microsoft.com/office/drawing/2014/main" id="{AB6629F3-FA67-46BA-BDB5-3D80C5CC69A4}"/>
              </a:ext>
            </a:extLst>
          </p:cNvPr>
          <p:cNvSpPr/>
          <p:nvPr/>
        </p:nvSpPr>
        <p:spPr>
          <a:xfrm>
            <a:off x="7374998" y="3561166"/>
            <a:ext cx="3657600" cy="4718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arrow" panose="020B0606020202030204" pitchFamily="34" charset="0"/>
              </a:rPr>
              <a:t>2° Powered Efficacy Endpoint Met</a:t>
            </a:r>
          </a:p>
        </p:txBody>
      </p:sp>
      <p:sp>
        <p:nvSpPr>
          <p:cNvPr id="118" name="TextBox 117">
            <a:extLst>
              <a:ext uri="{FF2B5EF4-FFF2-40B4-BE49-F238E27FC236}">
                <a16:creationId xmlns:a16="http://schemas.microsoft.com/office/drawing/2014/main" id="{531E24A9-D317-4087-8741-2332037E8BE3}"/>
              </a:ext>
            </a:extLst>
          </p:cNvPr>
          <p:cNvSpPr txBox="1"/>
          <p:nvPr/>
        </p:nvSpPr>
        <p:spPr>
          <a:xfrm>
            <a:off x="2228950" y="5089899"/>
            <a:ext cx="2904117" cy="307777"/>
          </a:xfrm>
          <a:prstGeom prst="rect">
            <a:avLst/>
          </a:prstGeom>
          <a:noFill/>
        </p:spPr>
        <p:txBody>
          <a:bodyPr wrap="square" rtlCol="0">
            <a:spAutoFit/>
          </a:bodyPr>
          <a:lstStyle/>
          <a:p>
            <a:pPr algn="ctr"/>
            <a:r>
              <a:rPr lang="en-US" sz="14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rPr>
              <a:t>-3.9 </a:t>
            </a:r>
            <a:r>
              <a:rPr lang="en-US" sz="12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rPr>
              <a:t>(95%BCI: -6.2, -1.6)</a:t>
            </a:r>
            <a:endParaRPr lang="en-US" sz="14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endParaRPr>
          </a:p>
        </p:txBody>
      </p:sp>
      <p:sp>
        <p:nvSpPr>
          <p:cNvPr id="119" name="TextBox 118">
            <a:extLst>
              <a:ext uri="{FF2B5EF4-FFF2-40B4-BE49-F238E27FC236}">
                <a16:creationId xmlns:a16="http://schemas.microsoft.com/office/drawing/2014/main" id="{2C59FC95-DC78-45AE-BFB1-3D782269C1B0}"/>
              </a:ext>
            </a:extLst>
          </p:cNvPr>
          <p:cNvSpPr txBox="1"/>
          <p:nvPr/>
        </p:nvSpPr>
        <p:spPr>
          <a:xfrm>
            <a:off x="8064244" y="5089899"/>
            <a:ext cx="2904117" cy="307777"/>
          </a:xfrm>
          <a:prstGeom prst="rect">
            <a:avLst/>
          </a:prstGeom>
          <a:noFill/>
        </p:spPr>
        <p:txBody>
          <a:bodyPr wrap="square" rtlCol="0">
            <a:spAutoFit/>
          </a:bodyPr>
          <a:lstStyle/>
          <a:p>
            <a:pPr algn="ctr"/>
            <a:r>
              <a:rPr lang="en-US" sz="14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rPr>
              <a:t>-6.5 </a:t>
            </a:r>
            <a:r>
              <a:rPr lang="en-US" sz="12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rPr>
              <a:t>(95%BCI: -9.6, -3.5)</a:t>
            </a:r>
            <a:endParaRPr lang="en-US" sz="1400" b="1" dirty="0">
              <a:solidFill>
                <a:schemeClr val="accent1"/>
              </a:solidFill>
              <a:latin typeface="Helvetica" panose="020B0604020202020204" pitchFamily="34" charset="0"/>
              <a:ea typeface="Headline R" panose="02030504000101010101" pitchFamily="18" charset="-127"/>
              <a:cs typeface="Helvetica" panose="020B0604020202020204" pitchFamily="34" charset="0"/>
            </a:endParaRPr>
          </a:p>
        </p:txBody>
      </p:sp>
      <p:sp>
        <p:nvSpPr>
          <p:cNvPr id="120" name="Text Placeholder 4">
            <a:extLst>
              <a:ext uri="{FF2B5EF4-FFF2-40B4-BE49-F238E27FC236}">
                <a16:creationId xmlns:a16="http://schemas.microsoft.com/office/drawing/2014/main" id="{D853AFFD-CFC1-4D72-A9F6-8A65A4F4CB4F}"/>
              </a:ext>
            </a:extLst>
          </p:cNvPr>
          <p:cNvSpPr>
            <a:spLocks noGrp="1"/>
          </p:cNvSpPr>
          <p:nvPr>
            <p:ph type="body" sz="quarter" idx="14"/>
          </p:nvPr>
        </p:nvSpPr>
        <p:spPr>
          <a:xfrm>
            <a:off x="365125" y="6271903"/>
            <a:ext cx="6742042" cy="332922"/>
          </a:xfrm>
        </p:spPr>
        <p:txBody>
          <a:bodyPr/>
          <a:lstStyle/>
          <a:p>
            <a:r>
              <a:rPr lang="en-US" b="1" dirty="0"/>
              <a:t>Posterior distribution of between-group differences, ANCOVA adjusted for baseline BP</a:t>
            </a:r>
          </a:p>
        </p:txBody>
      </p:sp>
    </p:spTree>
    <p:extLst>
      <p:ext uri="{BB962C8B-B14F-4D97-AF65-F5344CB8AC3E}">
        <p14:creationId xmlns:p14="http://schemas.microsoft.com/office/powerpoint/2010/main" val="20136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wipe(right)">
                                      <p:cBhvr>
                                        <p:cTn id="7" dur="750"/>
                                        <p:tgtEl>
                                          <p:spTgt spid="436"/>
                                        </p:tgtEl>
                                      </p:cBhvr>
                                    </p:animEffect>
                                  </p:childTnLst>
                                </p:cTn>
                              </p:par>
                            </p:childTnLst>
                          </p:cTn>
                        </p:par>
                        <p:par>
                          <p:cTn id="8" fill="hold">
                            <p:stCondLst>
                              <p:cond delay="750"/>
                            </p:stCondLst>
                            <p:childTnLst>
                              <p:par>
                                <p:cTn id="9" presetID="1"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Effect transition="in" filter="wipe(right)">
                                      <p:cBhvr>
                                        <p:cTn id="17" dur="750"/>
                                        <p:tgtEl>
                                          <p:spTgt spid="275"/>
                                        </p:tgtEl>
                                      </p:cBhvr>
                                    </p:animEffect>
                                  </p:childTnLst>
                                </p:cTn>
                              </p:par>
                            </p:childTnLst>
                          </p:cTn>
                        </p:par>
                        <p:par>
                          <p:cTn id="18" fill="hold">
                            <p:stCondLst>
                              <p:cond delay="750"/>
                            </p:stCondLst>
                            <p:childTnLst>
                              <p:par>
                                <p:cTn id="19" presetID="1" presetClass="entr" presetSubtype="0"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
                                        </p:tgtEl>
                                        <p:attrNameLst>
                                          <p:attrName>style.visibility</p:attrName>
                                        </p:attrNameLst>
                                      </p:cBhvr>
                                      <p:to>
                                        <p:strVal val="visible"/>
                                      </p:to>
                                    </p:set>
                                    <p:animEffect transition="in" filter="fade">
                                      <p:cBhvr>
                                        <p:cTn id="27" dur="500"/>
                                        <p:tgtEl>
                                          <p:spTgt spid="5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4"/>
                                        </p:tgtEl>
                                        <p:attrNameLst>
                                          <p:attrName>style.visibility</p:attrName>
                                        </p:attrNameLst>
                                      </p:cBhvr>
                                      <p:to>
                                        <p:strVal val="visible"/>
                                      </p:to>
                                    </p:set>
                                    <p:animEffect transition="in" filter="fade">
                                      <p:cBhvr>
                                        <p:cTn id="30"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animBg="1"/>
      <p:bldP spid="554" grpId="0" animBg="1"/>
      <p:bldP spid="118" grpId="0"/>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4C5B-93BD-4332-937B-4535D25BA4AD}"/>
              </a:ext>
            </a:extLst>
          </p:cNvPr>
          <p:cNvSpPr>
            <a:spLocks noGrp="1"/>
          </p:cNvSpPr>
          <p:nvPr>
            <p:ph type="title"/>
          </p:nvPr>
        </p:nvSpPr>
        <p:spPr>
          <a:xfrm>
            <a:off x="609600" y="195616"/>
            <a:ext cx="10972800" cy="1143000"/>
          </a:xfrm>
        </p:spPr>
        <p:txBody>
          <a:bodyPr anchor="t">
            <a:normAutofit fontScale="90000"/>
          </a:bodyPr>
          <a:lstStyle/>
          <a:p>
            <a:r>
              <a:rPr lang="en-US" dirty="0"/>
              <a:t>Disclosure Statement of Financial Interest</a:t>
            </a:r>
            <a:br>
              <a:rPr lang="en-US" dirty="0"/>
            </a:br>
            <a:r>
              <a:rPr lang="en-US" dirty="0"/>
              <a:t>Prof. Michael Böhm</a:t>
            </a:r>
          </a:p>
        </p:txBody>
      </p:sp>
      <p:sp>
        <p:nvSpPr>
          <p:cNvPr id="3" name="Content Placeholder 2">
            <a:extLst>
              <a:ext uri="{FF2B5EF4-FFF2-40B4-BE49-F238E27FC236}">
                <a16:creationId xmlns:a16="http://schemas.microsoft.com/office/drawing/2014/main" id="{7B43C9AD-5686-4B42-A720-99392BD23942}"/>
              </a:ext>
            </a:extLst>
          </p:cNvPr>
          <p:cNvSpPr>
            <a:spLocks noGrp="1"/>
          </p:cNvSpPr>
          <p:nvPr>
            <p:ph idx="1"/>
          </p:nvPr>
        </p:nvSpPr>
        <p:spPr>
          <a:xfrm>
            <a:off x="609600" y="2265223"/>
            <a:ext cx="10972800" cy="4525963"/>
          </a:xfrm>
        </p:spPr>
        <p:txBody>
          <a:bodyPr/>
          <a:lstStyle/>
          <a:p>
            <a:r>
              <a:rPr lang="en-US" sz="2800" b="1" dirty="0"/>
              <a:t>Consultant</a:t>
            </a:r>
            <a:r>
              <a:rPr lang="en-US" sz="2800" dirty="0"/>
              <a:t> – Abbott, Amgen, Astra, Boehringer-Ingelheim, Cytokinetics,  Medtronic, Novartis, </a:t>
            </a:r>
            <a:r>
              <a:rPr lang="en-US" sz="2800" dirty="0" err="1"/>
              <a:t>ReCor</a:t>
            </a:r>
            <a:r>
              <a:rPr lang="en-US" sz="2800" dirty="0"/>
              <a:t>, </a:t>
            </a:r>
            <a:r>
              <a:rPr lang="en-US" sz="2800" dirty="0" err="1"/>
              <a:t>Servier</a:t>
            </a:r>
            <a:r>
              <a:rPr lang="en-US" sz="2800" dirty="0"/>
              <a:t>, </a:t>
            </a:r>
            <a:r>
              <a:rPr lang="en-US" sz="2800" dirty="0" err="1"/>
              <a:t>Vifor</a:t>
            </a:r>
            <a:endParaRPr lang="en-US" sz="2800" dirty="0"/>
          </a:p>
          <a:p>
            <a:pPr marL="0" indent="0">
              <a:buNone/>
            </a:pPr>
            <a:endParaRPr lang="en-US" sz="2800" dirty="0"/>
          </a:p>
          <a:p>
            <a:r>
              <a:rPr lang="en-US" sz="2800" b="1" dirty="0"/>
              <a:t>Grant support </a:t>
            </a:r>
            <a:r>
              <a:rPr lang="en-US" sz="2800" dirty="0"/>
              <a:t>– German Research Foundation (DFG)</a:t>
            </a:r>
          </a:p>
          <a:p>
            <a:pPr marL="0" indent="0">
              <a:buNone/>
            </a:pPr>
            <a:endParaRPr lang="en-US" dirty="0"/>
          </a:p>
        </p:txBody>
      </p:sp>
    </p:spTree>
    <p:extLst>
      <p:ext uri="{BB962C8B-B14F-4D97-AF65-F5344CB8AC3E}">
        <p14:creationId xmlns:p14="http://schemas.microsoft.com/office/powerpoint/2010/main" val="403541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0DAC58-9F66-438B-B227-C71383BB1529}"/>
              </a:ext>
            </a:extLst>
          </p:cNvPr>
          <p:cNvGrpSpPr/>
          <p:nvPr/>
        </p:nvGrpSpPr>
        <p:grpSpPr>
          <a:xfrm>
            <a:off x="6917239" y="2009076"/>
            <a:ext cx="4219238" cy="3911651"/>
            <a:chOff x="6917239" y="2506039"/>
            <a:chExt cx="4219238" cy="3397281"/>
          </a:xfrm>
        </p:grpSpPr>
        <p:sp>
          <p:nvSpPr>
            <p:cNvPr id="36" name="Rectangle 35">
              <a:extLst>
                <a:ext uri="{FF2B5EF4-FFF2-40B4-BE49-F238E27FC236}">
                  <a16:creationId xmlns:a16="http://schemas.microsoft.com/office/drawing/2014/main" id="{4F47732B-7C37-465D-8FA3-3F6627403D22}"/>
                </a:ext>
              </a:extLst>
            </p:cNvPr>
            <p:cNvSpPr/>
            <p:nvPr/>
          </p:nvSpPr>
          <p:spPr>
            <a:xfrm>
              <a:off x="8182704" y="2506039"/>
              <a:ext cx="420624" cy="331927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Rectangle 36">
              <a:extLst>
                <a:ext uri="{FF2B5EF4-FFF2-40B4-BE49-F238E27FC236}">
                  <a16:creationId xmlns:a16="http://schemas.microsoft.com/office/drawing/2014/main" id="{7A246E3D-E64F-4CF8-903A-1E3C51FB16EB}"/>
                </a:ext>
              </a:extLst>
            </p:cNvPr>
            <p:cNvSpPr/>
            <p:nvPr/>
          </p:nvSpPr>
          <p:spPr>
            <a:xfrm>
              <a:off x="6917239" y="2506039"/>
              <a:ext cx="1051560"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8" name="Rectangle 37">
              <a:extLst>
                <a:ext uri="{FF2B5EF4-FFF2-40B4-BE49-F238E27FC236}">
                  <a16:creationId xmlns:a16="http://schemas.microsoft.com/office/drawing/2014/main" id="{C142C3D7-3D41-4855-B472-CD8C837DE22A}"/>
                </a:ext>
              </a:extLst>
            </p:cNvPr>
            <p:cNvSpPr/>
            <p:nvPr/>
          </p:nvSpPr>
          <p:spPr>
            <a:xfrm>
              <a:off x="8603589" y="2506039"/>
              <a:ext cx="2532888"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1" name="TextBox 2">
              <a:extLst>
                <a:ext uri="{FF2B5EF4-FFF2-40B4-BE49-F238E27FC236}">
                  <a16:creationId xmlns:a16="http://schemas.microsoft.com/office/drawing/2014/main" id="{02093415-1116-4465-8D4E-33E1A83C4644}"/>
                </a:ext>
              </a:extLst>
            </p:cNvPr>
            <p:cNvSpPr txBox="1"/>
            <p:nvPr/>
          </p:nvSpPr>
          <p:spPr>
            <a:xfrm>
              <a:off x="7975332" y="5487822"/>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Morning</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=0.73</a:t>
              </a:r>
              <a:endParaRPr lang="en-US" sz="1050" i="1" dirty="0">
                <a:solidFill>
                  <a:schemeClr val="tx1">
                    <a:lumMod val="65000"/>
                    <a:lumOff val="35000"/>
                  </a:schemeClr>
                </a:solidFill>
              </a:endParaRPr>
            </a:p>
          </p:txBody>
        </p:sp>
        <p:sp>
          <p:nvSpPr>
            <p:cNvPr id="42" name="TextBox 2">
              <a:extLst>
                <a:ext uri="{FF2B5EF4-FFF2-40B4-BE49-F238E27FC236}">
                  <a16:creationId xmlns:a16="http://schemas.microsoft.com/office/drawing/2014/main" id="{98D094EF-B1A2-4B61-A0A0-0D63EFAF32A1}"/>
                </a:ext>
              </a:extLst>
            </p:cNvPr>
            <p:cNvSpPr txBox="1"/>
            <p:nvPr/>
          </p:nvSpPr>
          <p:spPr>
            <a:xfrm>
              <a:off x="6992786" y="5487822"/>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Nighttime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=0.85</a:t>
              </a:r>
              <a:endParaRPr lang="en-US" sz="1050" i="1" dirty="0">
                <a:solidFill>
                  <a:schemeClr val="tx1">
                    <a:lumMod val="65000"/>
                    <a:lumOff val="35000"/>
                  </a:schemeClr>
                </a:solidFill>
              </a:endParaRPr>
            </a:p>
          </p:txBody>
        </p:sp>
        <p:sp>
          <p:nvSpPr>
            <p:cNvPr id="43" name="TextBox 2">
              <a:extLst>
                <a:ext uri="{FF2B5EF4-FFF2-40B4-BE49-F238E27FC236}">
                  <a16:creationId xmlns:a16="http://schemas.microsoft.com/office/drawing/2014/main" id="{D19FDD0C-BC11-4E1B-B2DD-9F5BB222D304}"/>
                </a:ext>
              </a:extLst>
            </p:cNvPr>
            <p:cNvSpPr txBox="1"/>
            <p:nvPr/>
          </p:nvSpPr>
          <p:spPr>
            <a:xfrm>
              <a:off x="9434337" y="5487822"/>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Daytime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=0.64</a:t>
              </a:r>
              <a:endParaRPr lang="en-US" sz="1050" i="1" dirty="0">
                <a:solidFill>
                  <a:schemeClr val="tx1">
                    <a:lumMod val="65000"/>
                    <a:lumOff val="35000"/>
                  </a:schemeClr>
                </a:solidFill>
              </a:endParaRPr>
            </a:p>
          </p:txBody>
        </p:sp>
      </p:grpSp>
      <p:sp>
        <p:nvSpPr>
          <p:cNvPr id="2" name="Title 1">
            <a:extLst>
              <a:ext uri="{FF2B5EF4-FFF2-40B4-BE49-F238E27FC236}">
                <a16:creationId xmlns:a16="http://schemas.microsoft.com/office/drawing/2014/main" id="{27D767BA-7040-4EEC-9269-BA46FBCFED65}"/>
              </a:ext>
            </a:extLst>
          </p:cNvPr>
          <p:cNvSpPr>
            <a:spLocks noGrp="1"/>
          </p:cNvSpPr>
          <p:nvPr>
            <p:ph type="title"/>
          </p:nvPr>
        </p:nvSpPr>
        <p:spPr/>
        <p:txBody>
          <a:bodyPr>
            <a:normAutofit fontScale="90000"/>
          </a:bodyPr>
          <a:lstStyle/>
          <a:p>
            <a:r>
              <a:rPr lang="en-US" sz="3600" dirty="0"/>
              <a:t>SPYRAL HTN – OFF MED </a:t>
            </a:r>
            <a:r>
              <a:rPr lang="en-US" sz="3600" dirty="0">
                <a:solidFill>
                  <a:schemeClr val="accent2"/>
                </a:solidFill>
              </a:rPr>
              <a:t>PRIMARY ANALYSIS</a:t>
            </a:r>
            <a:endParaRPr lang="en-US" dirty="0"/>
          </a:p>
        </p:txBody>
      </p:sp>
      <p:sp>
        <p:nvSpPr>
          <p:cNvPr id="4" name="Text Placeholder 3">
            <a:extLst>
              <a:ext uri="{FF2B5EF4-FFF2-40B4-BE49-F238E27FC236}">
                <a16:creationId xmlns:a16="http://schemas.microsoft.com/office/drawing/2014/main" id="{E556E8D3-BEF2-439F-9277-A27CBCA1B85E}"/>
              </a:ext>
            </a:extLst>
          </p:cNvPr>
          <p:cNvSpPr>
            <a:spLocks noGrp="1"/>
          </p:cNvSpPr>
          <p:nvPr>
            <p:ph type="body" sz="quarter" idx="13"/>
          </p:nvPr>
        </p:nvSpPr>
        <p:spPr/>
        <p:txBody>
          <a:bodyPr/>
          <a:lstStyle/>
          <a:p>
            <a:r>
              <a:rPr lang="en-US" dirty="0"/>
              <a:t>24-Hr Systolic Blood Pressure</a:t>
            </a:r>
          </a:p>
        </p:txBody>
      </p:sp>
      <p:sp>
        <p:nvSpPr>
          <p:cNvPr id="7" name="Rectangle 6">
            <a:extLst>
              <a:ext uri="{FF2B5EF4-FFF2-40B4-BE49-F238E27FC236}">
                <a16:creationId xmlns:a16="http://schemas.microsoft.com/office/drawing/2014/main" id="{E1FC2F1A-7B4C-47AC-8814-56FBEFDF5F67}"/>
              </a:ext>
            </a:extLst>
          </p:cNvPr>
          <p:cNvSpPr/>
          <p:nvPr/>
        </p:nvSpPr>
        <p:spPr>
          <a:xfrm>
            <a:off x="436620" y="1385203"/>
            <a:ext cx="5669280" cy="5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rial Narrow" panose="020B0606020202030204" pitchFamily="34" charset="0"/>
              </a:rPr>
              <a:t>RDN</a:t>
            </a:r>
            <a:endParaRPr lang="en-US" sz="2400" b="1" dirty="0">
              <a:solidFill>
                <a:srgbClr val="FF0000"/>
              </a:solidFill>
              <a:latin typeface="Arial Narrow" panose="020B0606020202030204" pitchFamily="34" charset="0"/>
            </a:endParaRPr>
          </a:p>
        </p:txBody>
      </p:sp>
      <p:sp>
        <p:nvSpPr>
          <p:cNvPr id="8" name="Rectangle 7">
            <a:extLst>
              <a:ext uri="{FF2B5EF4-FFF2-40B4-BE49-F238E27FC236}">
                <a16:creationId xmlns:a16="http://schemas.microsoft.com/office/drawing/2014/main" id="{D6C75B9B-36A4-4429-A623-6101B83BB81E}"/>
              </a:ext>
            </a:extLst>
          </p:cNvPr>
          <p:cNvSpPr/>
          <p:nvPr/>
        </p:nvSpPr>
        <p:spPr>
          <a:xfrm rot="16200000">
            <a:off x="-1016256" y="3290501"/>
            <a:ext cx="2621231" cy="276999"/>
          </a:xfrm>
          <a:prstGeom prst="rect">
            <a:avLst/>
          </a:prstGeom>
        </p:spPr>
        <p:txBody>
          <a:bodyPr wrap="none">
            <a:spAutoFit/>
          </a:bodyPr>
          <a:lstStyle/>
          <a:p>
            <a:pPr algn="ctr">
              <a:defRPr sz="1800" b="0" i="0" u="none" strike="noStrike" kern="1200" baseline="0">
                <a:solidFill>
                  <a:sysClr val="windowText" lastClr="000000"/>
                </a:solidFill>
                <a:latin typeface="+mn-lt"/>
                <a:ea typeface="+mn-ea"/>
                <a:cs typeface="+mn-cs"/>
              </a:defRPr>
            </a:pPr>
            <a:r>
              <a:rPr lang="en-US" sz="1200" b="1" dirty="0">
                <a:solidFill>
                  <a:schemeClr val="tx1">
                    <a:lumMod val="75000"/>
                    <a:lumOff val="25000"/>
                  </a:schemeClr>
                </a:solidFill>
              </a:rPr>
              <a:t>Systolic  Blood Pressure (mmHg)</a:t>
            </a:r>
          </a:p>
        </p:txBody>
      </p:sp>
      <p:sp>
        <p:nvSpPr>
          <p:cNvPr id="9" name="Rectangle 8">
            <a:extLst>
              <a:ext uri="{FF2B5EF4-FFF2-40B4-BE49-F238E27FC236}">
                <a16:creationId xmlns:a16="http://schemas.microsoft.com/office/drawing/2014/main" id="{CDE5E3F7-B8F9-4C48-97E3-6914E707830F}"/>
              </a:ext>
            </a:extLst>
          </p:cNvPr>
          <p:cNvSpPr/>
          <p:nvPr/>
        </p:nvSpPr>
        <p:spPr>
          <a:xfrm>
            <a:off x="6242757" y="1385203"/>
            <a:ext cx="5669280" cy="5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rial Narrow" panose="020B0606020202030204" pitchFamily="34" charset="0"/>
              </a:rPr>
              <a:t>Sham Control</a:t>
            </a:r>
            <a:endParaRPr lang="en-US" sz="2400" b="1" baseline="30000" dirty="0">
              <a:solidFill>
                <a:srgbClr val="FF0000"/>
              </a:solidFill>
              <a:latin typeface="Arial Narrow" panose="020B0606020202030204" pitchFamily="34" charset="0"/>
            </a:endParaRPr>
          </a:p>
        </p:txBody>
      </p:sp>
      <p:sp>
        <p:nvSpPr>
          <p:cNvPr id="3" name="TextBox 2">
            <a:extLst>
              <a:ext uri="{FF2B5EF4-FFF2-40B4-BE49-F238E27FC236}">
                <a16:creationId xmlns:a16="http://schemas.microsoft.com/office/drawing/2014/main" id="{144555C9-38FD-4A0C-B167-1DAFE6A89804}"/>
              </a:ext>
            </a:extLst>
          </p:cNvPr>
          <p:cNvSpPr txBox="1"/>
          <p:nvPr/>
        </p:nvSpPr>
        <p:spPr>
          <a:xfrm>
            <a:off x="903055" y="2965126"/>
            <a:ext cx="1072521" cy="253916"/>
          </a:xfrm>
          <a:prstGeom prst="rect">
            <a:avLst/>
          </a:prstGeom>
          <a:noFill/>
        </p:spPr>
        <p:txBody>
          <a:bodyPr wrap="square" rtlCol="0">
            <a:spAutoFit/>
          </a:bodyPr>
          <a:lstStyle/>
          <a:p>
            <a:r>
              <a:rPr lang="en-US" sz="1050" dirty="0">
                <a:solidFill>
                  <a:schemeClr val="tx1">
                    <a:lumMod val="65000"/>
                    <a:lumOff val="35000"/>
                  </a:schemeClr>
                </a:solidFill>
              </a:rPr>
              <a:t>Baseline mean </a:t>
            </a:r>
          </a:p>
        </p:txBody>
      </p:sp>
      <p:sp>
        <p:nvSpPr>
          <p:cNvPr id="39" name="TextBox 38">
            <a:extLst>
              <a:ext uri="{FF2B5EF4-FFF2-40B4-BE49-F238E27FC236}">
                <a16:creationId xmlns:a16="http://schemas.microsoft.com/office/drawing/2014/main" id="{0CA65D2B-53CF-4804-A6D7-66D6B508E0FF}"/>
              </a:ext>
            </a:extLst>
          </p:cNvPr>
          <p:cNvSpPr txBox="1"/>
          <p:nvPr/>
        </p:nvSpPr>
        <p:spPr>
          <a:xfrm>
            <a:off x="6712296" y="3008106"/>
            <a:ext cx="1206713" cy="253916"/>
          </a:xfrm>
          <a:prstGeom prst="rect">
            <a:avLst/>
          </a:prstGeom>
          <a:noFill/>
        </p:spPr>
        <p:txBody>
          <a:bodyPr wrap="square" rtlCol="0">
            <a:spAutoFit/>
          </a:bodyPr>
          <a:lstStyle/>
          <a:p>
            <a:r>
              <a:rPr lang="en-US" sz="1050" dirty="0">
                <a:solidFill>
                  <a:schemeClr val="tx1">
                    <a:lumMod val="65000"/>
                    <a:lumOff val="35000"/>
                  </a:schemeClr>
                </a:solidFill>
              </a:rPr>
              <a:t>Baseline mean</a:t>
            </a:r>
          </a:p>
        </p:txBody>
      </p:sp>
      <p:sp>
        <p:nvSpPr>
          <p:cNvPr id="29" name="TextBox 28">
            <a:extLst>
              <a:ext uri="{FF2B5EF4-FFF2-40B4-BE49-F238E27FC236}">
                <a16:creationId xmlns:a16="http://schemas.microsoft.com/office/drawing/2014/main" id="{0D403BAE-03B8-4D4D-A0CB-3CAF90ED1761}"/>
              </a:ext>
            </a:extLst>
          </p:cNvPr>
          <p:cNvSpPr txBox="1"/>
          <p:nvPr/>
        </p:nvSpPr>
        <p:spPr>
          <a:xfrm>
            <a:off x="903055" y="3606177"/>
            <a:ext cx="835367" cy="253916"/>
          </a:xfrm>
          <a:prstGeom prst="rect">
            <a:avLst/>
          </a:prstGeom>
          <a:noFill/>
        </p:spPr>
        <p:txBody>
          <a:bodyPr wrap="square" rtlCol="0">
            <a:spAutoFit/>
          </a:bodyPr>
          <a:lstStyle/>
          <a:p>
            <a:r>
              <a:rPr lang="en-US" sz="1050" dirty="0">
                <a:solidFill>
                  <a:schemeClr val="tx1">
                    <a:lumMod val="65000"/>
                    <a:lumOff val="35000"/>
                  </a:schemeClr>
                </a:solidFill>
              </a:rPr>
              <a:t>3M mean </a:t>
            </a:r>
          </a:p>
        </p:txBody>
      </p:sp>
      <p:sp>
        <p:nvSpPr>
          <p:cNvPr id="30" name="TextBox 29">
            <a:extLst>
              <a:ext uri="{FF2B5EF4-FFF2-40B4-BE49-F238E27FC236}">
                <a16:creationId xmlns:a16="http://schemas.microsoft.com/office/drawing/2014/main" id="{454C53EB-39EC-445E-8F27-30A73FF915C5}"/>
              </a:ext>
            </a:extLst>
          </p:cNvPr>
          <p:cNvSpPr txBox="1"/>
          <p:nvPr/>
        </p:nvSpPr>
        <p:spPr>
          <a:xfrm>
            <a:off x="6712296" y="3289010"/>
            <a:ext cx="835367" cy="253916"/>
          </a:xfrm>
          <a:prstGeom prst="rect">
            <a:avLst/>
          </a:prstGeom>
          <a:noFill/>
        </p:spPr>
        <p:txBody>
          <a:bodyPr wrap="square" rtlCol="0">
            <a:spAutoFit/>
          </a:bodyPr>
          <a:lstStyle/>
          <a:p>
            <a:r>
              <a:rPr lang="en-US" sz="1050" dirty="0">
                <a:solidFill>
                  <a:schemeClr val="tx1">
                    <a:lumMod val="65000"/>
                    <a:lumOff val="35000"/>
                  </a:schemeClr>
                </a:solidFill>
              </a:rPr>
              <a:t>3M mean</a:t>
            </a:r>
          </a:p>
        </p:txBody>
      </p:sp>
      <p:grpSp>
        <p:nvGrpSpPr>
          <p:cNvPr id="6" name="Group 5">
            <a:extLst>
              <a:ext uri="{FF2B5EF4-FFF2-40B4-BE49-F238E27FC236}">
                <a16:creationId xmlns:a16="http://schemas.microsoft.com/office/drawing/2014/main" id="{75B8547E-C367-405D-A96E-379EB8FDB1B1}"/>
              </a:ext>
            </a:extLst>
          </p:cNvPr>
          <p:cNvGrpSpPr/>
          <p:nvPr/>
        </p:nvGrpSpPr>
        <p:grpSpPr>
          <a:xfrm>
            <a:off x="1111937" y="2009075"/>
            <a:ext cx="4213659" cy="3911652"/>
            <a:chOff x="1111937" y="2506039"/>
            <a:chExt cx="4213659" cy="3397282"/>
          </a:xfrm>
        </p:grpSpPr>
        <p:sp>
          <p:nvSpPr>
            <p:cNvPr id="15" name="Rectangle 14">
              <a:extLst>
                <a:ext uri="{FF2B5EF4-FFF2-40B4-BE49-F238E27FC236}">
                  <a16:creationId xmlns:a16="http://schemas.microsoft.com/office/drawing/2014/main" id="{ADC02874-16FA-4AB3-A99D-2715F209F2D5}"/>
                </a:ext>
              </a:extLst>
            </p:cNvPr>
            <p:cNvSpPr/>
            <p:nvPr/>
          </p:nvSpPr>
          <p:spPr>
            <a:xfrm>
              <a:off x="2376570" y="2506039"/>
              <a:ext cx="420624" cy="331927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Rectangle 17">
              <a:extLst>
                <a:ext uri="{FF2B5EF4-FFF2-40B4-BE49-F238E27FC236}">
                  <a16:creationId xmlns:a16="http://schemas.microsoft.com/office/drawing/2014/main" id="{DA0E04F9-AB9D-4C14-A602-0A4436041573}"/>
                </a:ext>
              </a:extLst>
            </p:cNvPr>
            <p:cNvSpPr/>
            <p:nvPr/>
          </p:nvSpPr>
          <p:spPr>
            <a:xfrm>
              <a:off x="1111937" y="2506039"/>
              <a:ext cx="1051560"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1" name="Rectangle 20">
              <a:extLst>
                <a:ext uri="{FF2B5EF4-FFF2-40B4-BE49-F238E27FC236}">
                  <a16:creationId xmlns:a16="http://schemas.microsoft.com/office/drawing/2014/main" id="{C2C9BAC4-A095-4CFF-A239-ECB5A18DF1D1}"/>
                </a:ext>
              </a:extLst>
            </p:cNvPr>
            <p:cNvSpPr/>
            <p:nvPr/>
          </p:nvSpPr>
          <p:spPr>
            <a:xfrm>
              <a:off x="2792708" y="2506039"/>
              <a:ext cx="2532888"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TextBox 2">
              <a:extLst>
                <a:ext uri="{FF2B5EF4-FFF2-40B4-BE49-F238E27FC236}">
                  <a16:creationId xmlns:a16="http://schemas.microsoft.com/office/drawing/2014/main" id="{D31D4E6A-6EB4-4960-8639-BF32DB5A39C8}"/>
                </a:ext>
              </a:extLst>
            </p:cNvPr>
            <p:cNvSpPr txBox="1"/>
            <p:nvPr/>
          </p:nvSpPr>
          <p:spPr>
            <a:xfrm>
              <a:off x="2169198" y="5487823"/>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Morning</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sp>
          <p:nvSpPr>
            <p:cNvPr id="20" name="TextBox 2">
              <a:extLst>
                <a:ext uri="{FF2B5EF4-FFF2-40B4-BE49-F238E27FC236}">
                  <a16:creationId xmlns:a16="http://schemas.microsoft.com/office/drawing/2014/main" id="{56BB68FF-BF2D-4C98-A6F1-906B263E7093}"/>
                </a:ext>
              </a:extLst>
            </p:cNvPr>
            <p:cNvSpPr txBox="1"/>
            <p:nvPr/>
          </p:nvSpPr>
          <p:spPr>
            <a:xfrm>
              <a:off x="1388481" y="5487823"/>
              <a:ext cx="835368" cy="3608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Nighttime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sp>
          <p:nvSpPr>
            <p:cNvPr id="22" name="TextBox 2">
              <a:extLst>
                <a:ext uri="{FF2B5EF4-FFF2-40B4-BE49-F238E27FC236}">
                  <a16:creationId xmlns:a16="http://schemas.microsoft.com/office/drawing/2014/main" id="{70B42F40-F250-4FBE-A3D8-F26BC92A48BA}"/>
                </a:ext>
              </a:extLst>
            </p:cNvPr>
            <p:cNvSpPr txBox="1"/>
            <p:nvPr/>
          </p:nvSpPr>
          <p:spPr>
            <a:xfrm>
              <a:off x="3638251" y="5487823"/>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Daytime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grpSp>
      <p:cxnSp>
        <p:nvCxnSpPr>
          <p:cNvPr id="11" name="Straight Connector 10">
            <a:extLst>
              <a:ext uri="{FF2B5EF4-FFF2-40B4-BE49-F238E27FC236}">
                <a16:creationId xmlns:a16="http://schemas.microsoft.com/office/drawing/2014/main" id="{B331B15D-D41F-409C-9FC0-7663DB0ED17B}"/>
              </a:ext>
            </a:extLst>
          </p:cNvPr>
          <p:cNvCxnSpPr/>
          <p:nvPr/>
        </p:nvCxnSpPr>
        <p:spPr>
          <a:xfrm>
            <a:off x="1000978" y="3166794"/>
            <a:ext cx="489204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97A607-7D6F-466C-9FC5-B950E16DB97E}"/>
              </a:ext>
            </a:extLst>
          </p:cNvPr>
          <p:cNvCxnSpPr/>
          <p:nvPr/>
        </p:nvCxnSpPr>
        <p:spPr>
          <a:xfrm>
            <a:off x="1000978" y="3815309"/>
            <a:ext cx="4892040" cy="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80915A-C5F1-4B66-8CBC-0C76952A8936}"/>
              </a:ext>
            </a:extLst>
          </p:cNvPr>
          <p:cNvCxnSpPr/>
          <p:nvPr/>
        </p:nvCxnSpPr>
        <p:spPr>
          <a:xfrm>
            <a:off x="6809471" y="3214853"/>
            <a:ext cx="489204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11CA9CB-72C6-45C8-A986-025D92A91F4C}"/>
              </a:ext>
            </a:extLst>
          </p:cNvPr>
          <p:cNvCxnSpPr/>
          <p:nvPr/>
        </p:nvCxnSpPr>
        <p:spPr>
          <a:xfrm>
            <a:off x="6805828" y="3327847"/>
            <a:ext cx="489204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1DC5B628-78DB-422F-8ADB-33305D5FA394}"/>
              </a:ext>
            </a:extLst>
          </p:cNvPr>
          <p:cNvGraphicFramePr/>
          <p:nvPr>
            <p:extLst>
              <p:ext uri="{D42A27DB-BD31-4B8C-83A1-F6EECF244321}">
                <p14:modId xmlns:p14="http://schemas.microsoft.com/office/powerpoint/2010/main" val="1414537412"/>
              </p:ext>
            </p:extLst>
          </p:nvPr>
        </p:nvGraphicFramePr>
        <p:xfrm>
          <a:off x="6245125" y="1819856"/>
          <a:ext cx="566928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8A2E508-D5CD-4BC4-89FF-732FC06037B6}"/>
              </a:ext>
            </a:extLst>
          </p:cNvPr>
          <p:cNvGraphicFramePr/>
          <p:nvPr>
            <p:extLst>
              <p:ext uri="{D42A27DB-BD31-4B8C-83A1-F6EECF244321}">
                <p14:modId xmlns:p14="http://schemas.microsoft.com/office/powerpoint/2010/main" val="503268873"/>
              </p:ext>
            </p:extLst>
          </p:nvPr>
        </p:nvGraphicFramePr>
        <p:xfrm>
          <a:off x="436620" y="1819856"/>
          <a:ext cx="5669280" cy="4572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014450F9-63ED-4D30-B8F7-1A7BA08DF977}"/>
              </a:ext>
            </a:extLst>
          </p:cNvPr>
          <p:cNvGrpSpPr/>
          <p:nvPr/>
        </p:nvGrpSpPr>
        <p:grpSpPr>
          <a:xfrm>
            <a:off x="3122904" y="4565998"/>
            <a:ext cx="1814525" cy="477734"/>
            <a:chOff x="3122904" y="4565998"/>
            <a:chExt cx="1814525" cy="477734"/>
          </a:xfrm>
        </p:grpSpPr>
        <p:sp>
          <p:nvSpPr>
            <p:cNvPr id="32" name="TextBox 31">
              <a:extLst>
                <a:ext uri="{FF2B5EF4-FFF2-40B4-BE49-F238E27FC236}">
                  <a16:creationId xmlns:a16="http://schemas.microsoft.com/office/drawing/2014/main" id="{6054A13B-42C8-4717-96F4-A6A9BA7C2F8A}"/>
                </a:ext>
              </a:extLst>
            </p:cNvPr>
            <p:cNvSpPr txBox="1"/>
            <p:nvPr/>
          </p:nvSpPr>
          <p:spPr>
            <a:xfrm>
              <a:off x="3545701" y="4565998"/>
              <a:ext cx="1346844" cy="276999"/>
            </a:xfrm>
            <a:prstGeom prst="rect">
              <a:avLst/>
            </a:prstGeom>
            <a:noFill/>
          </p:spPr>
          <p:txBody>
            <a:bodyPr wrap="none" rtlCol="0">
              <a:spAutoFit/>
            </a:bodyPr>
            <a:lstStyle/>
            <a:p>
              <a:r>
                <a:rPr lang="en-US" sz="1200" dirty="0"/>
                <a:t>Baseline (n=164)</a:t>
              </a:r>
            </a:p>
          </p:txBody>
        </p:sp>
        <p:cxnSp>
          <p:nvCxnSpPr>
            <p:cNvPr id="33" name="Straight Connector 32">
              <a:extLst>
                <a:ext uri="{FF2B5EF4-FFF2-40B4-BE49-F238E27FC236}">
                  <a16:creationId xmlns:a16="http://schemas.microsoft.com/office/drawing/2014/main" id="{6026CF1F-A35A-4752-BA38-E65F78BAE847}"/>
                </a:ext>
              </a:extLst>
            </p:cNvPr>
            <p:cNvCxnSpPr/>
            <p:nvPr/>
          </p:nvCxnSpPr>
          <p:spPr>
            <a:xfrm>
              <a:off x="3122904" y="4704497"/>
              <a:ext cx="43112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21268-E5C0-496D-8AD1-7A51C91EBA62}"/>
                </a:ext>
              </a:extLst>
            </p:cNvPr>
            <p:cNvCxnSpPr/>
            <p:nvPr/>
          </p:nvCxnSpPr>
          <p:spPr>
            <a:xfrm>
              <a:off x="3122904" y="4905232"/>
              <a:ext cx="43112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83222E-4EDF-4EF3-9E07-AA78649E0BA4}"/>
                </a:ext>
              </a:extLst>
            </p:cNvPr>
            <p:cNvSpPr/>
            <p:nvPr/>
          </p:nvSpPr>
          <p:spPr>
            <a:xfrm>
              <a:off x="3545701" y="4766733"/>
              <a:ext cx="1391728" cy="276999"/>
            </a:xfrm>
            <a:prstGeom prst="rect">
              <a:avLst/>
            </a:prstGeom>
          </p:spPr>
          <p:txBody>
            <a:bodyPr wrap="none">
              <a:spAutoFit/>
            </a:bodyPr>
            <a:lstStyle/>
            <a:p>
              <a:pPr lvl="0"/>
              <a:r>
                <a:rPr lang="en-US" sz="1200" dirty="0">
                  <a:solidFill>
                    <a:prstClr val="black"/>
                  </a:solidFill>
                </a:rPr>
                <a:t>3 Months (n=143)</a:t>
              </a:r>
            </a:p>
          </p:txBody>
        </p:sp>
      </p:grpSp>
      <p:grpSp>
        <p:nvGrpSpPr>
          <p:cNvPr id="45" name="Group 44">
            <a:extLst>
              <a:ext uri="{FF2B5EF4-FFF2-40B4-BE49-F238E27FC236}">
                <a16:creationId xmlns:a16="http://schemas.microsoft.com/office/drawing/2014/main" id="{FAEA8627-9D74-42C4-84E2-4C1660CD6F32}"/>
              </a:ext>
            </a:extLst>
          </p:cNvPr>
          <p:cNvGrpSpPr/>
          <p:nvPr/>
        </p:nvGrpSpPr>
        <p:grpSpPr>
          <a:xfrm>
            <a:off x="8931934" y="4565998"/>
            <a:ext cx="1814525" cy="477734"/>
            <a:chOff x="3122904" y="4565998"/>
            <a:chExt cx="1814525" cy="477734"/>
          </a:xfrm>
        </p:grpSpPr>
        <p:sp>
          <p:nvSpPr>
            <p:cNvPr id="46" name="TextBox 45">
              <a:extLst>
                <a:ext uri="{FF2B5EF4-FFF2-40B4-BE49-F238E27FC236}">
                  <a16:creationId xmlns:a16="http://schemas.microsoft.com/office/drawing/2014/main" id="{C734FB00-A5E7-4132-8E10-57C3E15FE55F}"/>
                </a:ext>
              </a:extLst>
            </p:cNvPr>
            <p:cNvSpPr txBox="1"/>
            <p:nvPr/>
          </p:nvSpPr>
          <p:spPr>
            <a:xfrm>
              <a:off x="3545701" y="4565998"/>
              <a:ext cx="1346844" cy="276999"/>
            </a:xfrm>
            <a:prstGeom prst="rect">
              <a:avLst/>
            </a:prstGeom>
            <a:noFill/>
          </p:spPr>
          <p:txBody>
            <a:bodyPr wrap="none" rtlCol="0">
              <a:spAutoFit/>
            </a:bodyPr>
            <a:lstStyle/>
            <a:p>
              <a:r>
                <a:rPr lang="en-US" sz="1200" dirty="0"/>
                <a:t>Baseline (n=164)</a:t>
              </a:r>
            </a:p>
          </p:txBody>
        </p:sp>
        <p:cxnSp>
          <p:nvCxnSpPr>
            <p:cNvPr id="47" name="Straight Connector 46">
              <a:extLst>
                <a:ext uri="{FF2B5EF4-FFF2-40B4-BE49-F238E27FC236}">
                  <a16:creationId xmlns:a16="http://schemas.microsoft.com/office/drawing/2014/main" id="{6D6815F9-480A-4CEC-8C8F-53B9E3C4A1AC}"/>
                </a:ext>
              </a:extLst>
            </p:cNvPr>
            <p:cNvCxnSpPr/>
            <p:nvPr/>
          </p:nvCxnSpPr>
          <p:spPr>
            <a:xfrm>
              <a:off x="3122904" y="4704497"/>
              <a:ext cx="43112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807FC75-34D3-45F9-B1D7-CA1BF34DC9DA}"/>
                </a:ext>
              </a:extLst>
            </p:cNvPr>
            <p:cNvCxnSpPr/>
            <p:nvPr/>
          </p:nvCxnSpPr>
          <p:spPr>
            <a:xfrm>
              <a:off x="3122904" y="4905232"/>
              <a:ext cx="4311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595FBA3-541F-455F-A15C-01CC53DFDEC9}"/>
                </a:ext>
              </a:extLst>
            </p:cNvPr>
            <p:cNvSpPr/>
            <p:nvPr/>
          </p:nvSpPr>
          <p:spPr>
            <a:xfrm>
              <a:off x="3545701" y="4766733"/>
              <a:ext cx="1391728" cy="276999"/>
            </a:xfrm>
            <a:prstGeom prst="rect">
              <a:avLst/>
            </a:prstGeom>
          </p:spPr>
          <p:txBody>
            <a:bodyPr wrap="none">
              <a:spAutoFit/>
            </a:bodyPr>
            <a:lstStyle/>
            <a:p>
              <a:pPr lvl="0"/>
              <a:r>
                <a:rPr lang="en-US" sz="1200" dirty="0">
                  <a:solidFill>
                    <a:prstClr val="black"/>
                  </a:solidFill>
                </a:rPr>
                <a:t>3 Months (n=134)</a:t>
              </a:r>
            </a:p>
          </p:txBody>
        </p:sp>
      </p:grpSp>
    </p:spTree>
    <p:extLst>
      <p:ext uri="{BB962C8B-B14F-4D97-AF65-F5344CB8AC3E}">
        <p14:creationId xmlns:p14="http://schemas.microsoft.com/office/powerpoint/2010/main" val="23542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1000"/>
                                        <p:tgtEl>
                                          <p:spTgt spid="12">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left)">
                                      <p:cBhvr>
                                        <p:cTn id="10" dur="1000"/>
                                        <p:tgtEl>
                                          <p:spTgt spid="16">
                                            <p:graphicEl>
                                              <a:chart seriesIdx="0" categoryIdx="-4" bldStep="series"/>
                                            </p:graphic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28" dur="1000"/>
                                        <p:tgtEl>
                                          <p:spTgt spid="12">
                                            <p:graphicEl>
                                              <a:chart seriesIdx="1" categoryIdx="-4" bldStep="series"/>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31" dur="1000"/>
                                        <p:tgtEl>
                                          <p:spTgt spid="16">
                                            <p:graphicEl>
                                              <a:chart seriesIdx="1" categoryIdx="-4" bldStep="series"/>
                                            </p:graphic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29" grpId="0"/>
      <p:bldP spid="30" grpId="0"/>
      <p:bldGraphic spid="16" grpId="0" uiExpand="1">
        <p:bldSub>
          <a:bldChart bld="series" animBg="0"/>
        </p:bldSub>
      </p:bldGraphic>
      <p:bldGraphic spid="12" grpId="0" uiExpand="1">
        <p:bldSub>
          <a:bldChart bld="series"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0DAC58-9F66-438B-B227-C71383BB1529}"/>
              </a:ext>
            </a:extLst>
          </p:cNvPr>
          <p:cNvGrpSpPr/>
          <p:nvPr/>
        </p:nvGrpSpPr>
        <p:grpSpPr>
          <a:xfrm>
            <a:off x="6917239" y="2009076"/>
            <a:ext cx="4219238" cy="3848742"/>
            <a:chOff x="6917239" y="2506039"/>
            <a:chExt cx="4219238" cy="3342644"/>
          </a:xfrm>
        </p:grpSpPr>
        <p:sp>
          <p:nvSpPr>
            <p:cNvPr id="36" name="Rectangle 35">
              <a:extLst>
                <a:ext uri="{FF2B5EF4-FFF2-40B4-BE49-F238E27FC236}">
                  <a16:creationId xmlns:a16="http://schemas.microsoft.com/office/drawing/2014/main" id="{4F47732B-7C37-465D-8FA3-3F6627403D22}"/>
                </a:ext>
              </a:extLst>
            </p:cNvPr>
            <p:cNvSpPr/>
            <p:nvPr/>
          </p:nvSpPr>
          <p:spPr>
            <a:xfrm>
              <a:off x="8182704" y="2506039"/>
              <a:ext cx="420624" cy="331927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Rectangle 36">
              <a:extLst>
                <a:ext uri="{FF2B5EF4-FFF2-40B4-BE49-F238E27FC236}">
                  <a16:creationId xmlns:a16="http://schemas.microsoft.com/office/drawing/2014/main" id="{7A246E3D-E64F-4CF8-903A-1E3C51FB16EB}"/>
                </a:ext>
              </a:extLst>
            </p:cNvPr>
            <p:cNvSpPr/>
            <p:nvPr/>
          </p:nvSpPr>
          <p:spPr>
            <a:xfrm>
              <a:off x="6917239" y="2506039"/>
              <a:ext cx="1051560"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8" name="Rectangle 37">
              <a:extLst>
                <a:ext uri="{FF2B5EF4-FFF2-40B4-BE49-F238E27FC236}">
                  <a16:creationId xmlns:a16="http://schemas.microsoft.com/office/drawing/2014/main" id="{C142C3D7-3D41-4855-B472-CD8C837DE22A}"/>
                </a:ext>
              </a:extLst>
            </p:cNvPr>
            <p:cNvSpPr/>
            <p:nvPr/>
          </p:nvSpPr>
          <p:spPr>
            <a:xfrm>
              <a:off x="8603589" y="2506039"/>
              <a:ext cx="2532888"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1" name="TextBox 2">
              <a:extLst>
                <a:ext uri="{FF2B5EF4-FFF2-40B4-BE49-F238E27FC236}">
                  <a16:creationId xmlns:a16="http://schemas.microsoft.com/office/drawing/2014/main" id="{02093415-1116-4465-8D4E-33E1A83C4644}"/>
                </a:ext>
              </a:extLst>
            </p:cNvPr>
            <p:cNvSpPr txBox="1"/>
            <p:nvPr/>
          </p:nvSpPr>
          <p:spPr>
            <a:xfrm>
              <a:off x="7975332" y="5487822"/>
              <a:ext cx="835368" cy="3608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Morning</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=0.58</a:t>
              </a:r>
              <a:endParaRPr lang="en-US" sz="1050" i="1" dirty="0">
                <a:solidFill>
                  <a:schemeClr val="tx1">
                    <a:lumMod val="65000"/>
                    <a:lumOff val="35000"/>
                  </a:schemeClr>
                </a:solidFill>
              </a:endParaRPr>
            </a:p>
          </p:txBody>
        </p:sp>
        <p:sp>
          <p:nvSpPr>
            <p:cNvPr id="42" name="TextBox 2">
              <a:extLst>
                <a:ext uri="{FF2B5EF4-FFF2-40B4-BE49-F238E27FC236}">
                  <a16:creationId xmlns:a16="http://schemas.microsoft.com/office/drawing/2014/main" id="{98D094EF-B1A2-4B61-A0A0-0D63EFAF32A1}"/>
                </a:ext>
              </a:extLst>
            </p:cNvPr>
            <p:cNvSpPr txBox="1"/>
            <p:nvPr/>
          </p:nvSpPr>
          <p:spPr>
            <a:xfrm>
              <a:off x="6992786" y="5487822"/>
              <a:ext cx="835368" cy="3608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Nighttime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=0.70</a:t>
              </a:r>
              <a:endParaRPr lang="en-US" sz="1050" i="1" dirty="0">
                <a:solidFill>
                  <a:schemeClr val="tx1">
                    <a:lumMod val="65000"/>
                    <a:lumOff val="35000"/>
                  </a:schemeClr>
                </a:solidFill>
              </a:endParaRPr>
            </a:p>
          </p:txBody>
        </p:sp>
        <p:sp>
          <p:nvSpPr>
            <p:cNvPr id="43" name="TextBox 2">
              <a:extLst>
                <a:ext uri="{FF2B5EF4-FFF2-40B4-BE49-F238E27FC236}">
                  <a16:creationId xmlns:a16="http://schemas.microsoft.com/office/drawing/2014/main" id="{D19FDD0C-BC11-4E1B-B2DD-9F5BB222D304}"/>
                </a:ext>
              </a:extLst>
            </p:cNvPr>
            <p:cNvSpPr txBox="1"/>
            <p:nvPr/>
          </p:nvSpPr>
          <p:spPr>
            <a:xfrm>
              <a:off x="9434337" y="5487822"/>
              <a:ext cx="835368" cy="3608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Daytime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=0.25</a:t>
              </a:r>
              <a:endParaRPr lang="en-US" sz="1050" i="1" dirty="0">
                <a:solidFill>
                  <a:schemeClr val="tx1">
                    <a:lumMod val="65000"/>
                    <a:lumOff val="35000"/>
                  </a:schemeClr>
                </a:solidFill>
              </a:endParaRPr>
            </a:p>
          </p:txBody>
        </p:sp>
      </p:grpSp>
      <p:sp>
        <p:nvSpPr>
          <p:cNvPr id="2" name="Title 1">
            <a:extLst>
              <a:ext uri="{FF2B5EF4-FFF2-40B4-BE49-F238E27FC236}">
                <a16:creationId xmlns:a16="http://schemas.microsoft.com/office/drawing/2014/main" id="{27D767BA-7040-4EEC-9269-BA46FBCFED65}"/>
              </a:ext>
            </a:extLst>
          </p:cNvPr>
          <p:cNvSpPr>
            <a:spLocks noGrp="1"/>
          </p:cNvSpPr>
          <p:nvPr>
            <p:ph type="title"/>
          </p:nvPr>
        </p:nvSpPr>
        <p:spPr/>
        <p:txBody>
          <a:bodyPr>
            <a:normAutofit fontScale="90000"/>
          </a:bodyPr>
          <a:lstStyle/>
          <a:p>
            <a:r>
              <a:rPr lang="en-US" sz="3600" dirty="0"/>
              <a:t>SPYRAL HTN – OFF MED </a:t>
            </a:r>
            <a:r>
              <a:rPr lang="en-US" sz="3600" dirty="0">
                <a:solidFill>
                  <a:schemeClr val="accent2"/>
                </a:solidFill>
              </a:rPr>
              <a:t>PRIMARY ANALYSIS</a:t>
            </a:r>
            <a:endParaRPr lang="en-US" dirty="0"/>
          </a:p>
        </p:txBody>
      </p:sp>
      <p:sp>
        <p:nvSpPr>
          <p:cNvPr id="4" name="Text Placeholder 3">
            <a:extLst>
              <a:ext uri="{FF2B5EF4-FFF2-40B4-BE49-F238E27FC236}">
                <a16:creationId xmlns:a16="http://schemas.microsoft.com/office/drawing/2014/main" id="{E556E8D3-BEF2-439F-9277-A27CBCA1B85E}"/>
              </a:ext>
            </a:extLst>
          </p:cNvPr>
          <p:cNvSpPr>
            <a:spLocks noGrp="1"/>
          </p:cNvSpPr>
          <p:nvPr>
            <p:ph type="body" sz="quarter" idx="13"/>
          </p:nvPr>
        </p:nvSpPr>
        <p:spPr/>
        <p:txBody>
          <a:bodyPr/>
          <a:lstStyle/>
          <a:p>
            <a:r>
              <a:rPr lang="en-US" dirty="0"/>
              <a:t>24-Hr Diastolic Blood Pressure</a:t>
            </a:r>
          </a:p>
        </p:txBody>
      </p:sp>
      <p:sp>
        <p:nvSpPr>
          <p:cNvPr id="7" name="Rectangle 6">
            <a:extLst>
              <a:ext uri="{FF2B5EF4-FFF2-40B4-BE49-F238E27FC236}">
                <a16:creationId xmlns:a16="http://schemas.microsoft.com/office/drawing/2014/main" id="{E1FC2F1A-7B4C-47AC-8814-56FBEFDF5F67}"/>
              </a:ext>
            </a:extLst>
          </p:cNvPr>
          <p:cNvSpPr/>
          <p:nvPr/>
        </p:nvSpPr>
        <p:spPr>
          <a:xfrm>
            <a:off x="436620" y="1385203"/>
            <a:ext cx="5669280" cy="5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rial Narrow" panose="020B0606020202030204" pitchFamily="34" charset="0"/>
              </a:rPr>
              <a:t>RDN</a:t>
            </a:r>
            <a:endParaRPr lang="en-US" sz="2400" b="1" dirty="0">
              <a:solidFill>
                <a:srgbClr val="FF0000"/>
              </a:solidFill>
              <a:latin typeface="Arial Narrow" panose="020B0606020202030204" pitchFamily="34" charset="0"/>
            </a:endParaRPr>
          </a:p>
        </p:txBody>
      </p:sp>
      <p:sp>
        <p:nvSpPr>
          <p:cNvPr id="8" name="Rectangle 7">
            <a:extLst>
              <a:ext uri="{FF2B5EF4-FFF2-40B4-BE49-F238E27FC236}">
                <a16:creationId xmlns:a16="http://schemas.microsoft.com/office/drawing/2014/main" id="{D6C75B9B-36A4-4429-A623-6101B83BB81E}"/>
              </a:ext>
            </a:extLst>
          </p:cNvPr>
          <p:cNvSpPr/>
          <p:nvPr/>
        </p:nvSpPr>
        <p:spPr>
          <a:xfrm rot="16200000">
            <a:off x="-1041903" y="3290501"/>
            <a:ext cx="2672526" cy="276999"/>
          </a:xfrm>
          <a:prstGeom prst="rect">
            <a:avLst/>
          </a:prstGeom>
        </p:spPr>
        <p:txBody>
          <a:bodyPr wrap="none">
            <a:spAutoFit/>
          </a:bodyPr>
          <a:lstStyle/>
          <a:p>
            <a:pPr algn="ctr">
              <a:defRPr sz="1800" b="0" i="0" u="none" strike="noStrike" kern="1200" baseline="0">
                <a:solidFill>
                  <a:sysClr val="windowText" lastClr="000000"/>
                </a:solidFill>
                <a:latin typeface="+mn-lt"/>
                <a:ea typeface="+mn-ea"/>
                <a:cs typeface="+mn-cs"/>
              </a:defRPr>
            </a:pPr>
            <a:r>
              <a:rPr lang="en-US" sz="1200" b="1" dirty="0">
                <a:solidFill>
                  <a:schemeClr val="tx1">
                    <a:lumMod val="75000"/>
                    <a:lumOff val="25000"/>
                  </a:schemeClr>
                </a:solidFill>
              </a:rPr>
              <a:t>Diastolic  Blood Pressure (mmHg)</a:t>
            </a:r>
          </a:p>
        </p:txBody>
      </p:sp>
      <p:sp>
        <p:nvSpPr>
          <p:cNvPr id="9" name="Rectangle 8">
            <a:extLst>
              <a:ext uri="{FF2B5EF4-FFF2-40B4-BE49-F238E27FC236}">
                <a16:creationId xmlns:a16="http://schemas.microsoft.com/office/drawing/2014/main" id="{CDE5E3F7-B8F9-4C48-97E3-6914E707830F}"/>
              </a:ext>
            </a:extLst>
          </p:cNvPr>
          <p:cNvSpPr/>
          <p:nvPr/>
        </p:nvSpPr>
        <p:spPr>
          <a:xfrm>
            <a:off x="6242757" y="1385203"/>
            <a:ext cx="5669280" cy="5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rial Narrow" panose="020B0606020202030204" pitchFamily="34" charset="0"/>
              </a:rPr>
              <a:t>Sham Control</a:t>
            </a:r>
            <a:endParaRPr lang="en-US" sz="2400" b="1" baseline="30000" dirty="0">
              <a:solidFill>
                <a:srgbClr val="FF0000"/>
              </a:solidFill>
              <a:latin typeface="Arial Narrow" panose="020B0606020202030204" pitchFamily="34" charset="0"/>
            </a:endParaRPr>
          </a:p>
        </p:txBody>
      </p:sp>
      <p:sp>
        <p:nvSpPr>
          <p:cNvPr id="3" name="TextBox 2">
            <a:extLst>
              <a:ext uri="{FF2B5EF4-FFF2-40B4-BE49-F238E27FC236}">
                <a16:creationId xmlns:a16="http://schemas.microsoft.com/office/drawing/2014/main" id="{144555C9-38FD-4A0C-B167-1DAFE6A89804}"/>
              </a:ext>
            </a:extLst>
          </p:cNvPr>
          <p:cNvSpPr txBox="1"/>
          <p:nvPr/>
        </p:nvSpPr>
        <p:spPr>
          <a:xfrm>
            <a:off x="899718" y="3388036"/>
            <a:ext cx="1072521" cy="253916"/>
          </a:xfrm>
          <a:prstGeom prst="rect">
            <a:avLst/>
          </a:prstGeom>
          <a:noFill/>
        </p:spPr>
        <p:txBody>
          <a:bodyPr wrap="square" rtlCol="0">
            <a:spAutoFit/>
          </a:bodyPr>
          <a:lstStyle/>
          <a:p>
            <a:r>
              <a:rPr lang="en-US" sz="1050" dirty="0">
                <a:solidFill>
                  <a:schemeClr val="tx1">
                    <a:lumMod val="65000"/>
                    <a:lumOff val="35000"/>
                  </a:schemeClr>
                </a:solidFill>
              </a:rPr>
              <a:t>Baseline mean </a:t>
            </a:r>
          </a:p>
        </p:txBody>
      </p:sp>
      <p:sp>
        <p:nvSpPr>
          <p:cNvPr id="39" name="TextBox 38">
            <a:extLst>
              <a:ext uri="{FF2B5EF4-FFF2-40B4-BE49-F238E27FC236}">
                <a16:creationId xmlns:a16="http://schemas.microsoft.com/office/drawing/2014/main" id="{0CA65D2B-53CF-4804-A6D7-66D6B508E0FF}"/>
              </a:ext>
            </a:extLst>
          </p:cNvPr>
          <p:cNvSpPr txBox="1"/>
          <p:nvPr/>
        </p:nvSpPr>
        <p:spPr>
          <a:xfrm>
            <a:off x="6711658" y="3248136"/>
            <a:ext cx="1206713" cy="253916"/>
          </a:xfrm>
          <a:prstGeom prst="rect">
            <a:avLst/>
          </a:prstGeom>
          <a:noFill/>
        </p:spPr>
        <p:txBody>
          <a:bodyPr wrap="square" rtlCol="0">
            <a:spAutoFit/>
          </a:bodyPr>
          <a:lstStyle/>
          <a:p>
            <a:r>
              <a:rPr lang="en-US" sz="1050" dirty="0">
                <a:solidFill>
                  <a:schemeClr val="tx1">
                    <a:lumMod val="65000"/>
                    <a:lumOff val="35000"/>
                  </a:schemeClr>
                </a:solidFill>
              </a:rPr>
              <a:t>Baseline mean</a:t>
            </a:r>
          </a:p>
        </p:txBody>
      </p:sp>
      <p:sp>
        <p:nvSpPr>
          <p:cNvPr id="29" name="TextBox 28">
            <a:extLst>
              <a:ext uri="{FF2B5EF4-FFF2-40B4-BE49-F238E27FC236}">
                <a16:creationId xmlns:a16="http://schemas.microsoft.com/office/drawing/2014/main" id="{0D403BAE-03B8-4D4D-A0CB-3CAF90ED1761}"/>
              </a:ext>
            </a:extLst>
          </p:cNvPr>
          <p:cNvSpPr txBox="1"/>
          <p:nvPr/>
        </p:nvSpPr>
        <p:spPr>
          <a:xfrm>
            <a:off x="899718" y="3857496"/>
            <a:ext cx="835367" cy="253916"/>
          </a:xfrm>
          <a:prstGeom prst="rect">
            <a:avLst/>
          </a:prstGeom>
          <a:noFill/>
        </p:spPr>
        <p:txBody>
          <a:bodyPr wrap="square" rtlCol="0">
            <a:spAutoFit/>
          </a:bodyPr>
          <a:lstStyle/>
          <a:p>
            <a:r>
              <a:rPr lang="en-US" sz="1050" dirty="0">
                <a:solidFill>
                  <a:schemeClr val="tx1">
                    <a:lumMod val="65000"/>
                    <a:lumOff val="35000"/>
                  </a:schemeClr>
                </a:solidFill>
              </a:rPr>
              <a:t>3M mean </a:t>
            </a:r>
          </a:p>
        </p:txBody>
      </p:sp>
      <p:sp>
        <p:nvSpPr>
          <p:cNvPr id="30" name="TextBox 29">
            <a:extLst>
              <a:ext uri="{FF2B5EF4-FFF2-40B4-BE49-F238E27FC236}">
                <a16:creationId xmlns:a16="http://schemas.microsoft.com/office/drawing/2014/main" id="{454C53EB-39EC-445E-8F27-30A73FF915C5}"/>
              </a:ext>
            </a:extLst>
          </p:cNvPr>
          <p:cNvSpPr txBox="1"/>
          <p:nvPr/>
        </p:nvSpPr>
        <p:spPr>
          <a:xfrm>
            <a:off x="6711658" y="3481414"/>
            <a:ext cx="835367" cy="253916"/>
          </a:xfrm>
          <a:prstGeom prst="rect">
            <a:avLst/>
          </a:prstGeom>
          <a:noFill/>
        </p:spPr>
        <p:txBody>
          <a:bodyPr wrap="square" rtlCol="0">
            <a:spAutoFit/>
          </a:bodyPr>
          <a:lstStyle/>
          <a:p>
            <a:r>
              <a:rPr lang="en-US" sz="1050" dirty="0">
                <a:solidFill>
                  <a:schemeClr val="tx1">
                    <a:lumMod val="65000"/>
                    <a:lumOff val="35000"/>
                  </a:schemeClr>
                </a:solidFill>
              </a:rPr>
              <a:t>3M mean</a:t>
            </a:r>
          </a:p>
        </p:txBody>
      </p:sp>
      <p:grpSp>
        <p:nvGrpSpPr>
          <p:cNvPr id="6" name="Group 5">
            <a:extLst>
              <a:ext uri="{FF2B5EF4-FFF2-40B4-BE49-F238E27FC236}">
                <a16:creationId xmlns:a16="http://schemas.microsoft.com/office/drawing/2014/main" id="{75B8547E-C367-405D-A96E-379EB8FDB1B1}"/>
              </a:ext>
            </a:extLst>
          </p:cNvPr>
          <p:cNvGrpSpPr/>
          <p:nvPr/>
        </p:nvGrpSpPr>
        <p:grpSpPr>
          <a:xfrm>
            <a:off x="1111937" y="2009075"/>
            <a:ext cx="4213659" cy="3911652"/>
            <a:chOff x="1111937" y="2506039"/>
            <a:chExt cx="4213659" cy="3397282"/>
          </a:xfrm>
        </p:grpSpPr>
        <p:sp>
          <p:nvSpPr>
            <p:cNvPr id="15" name="Rectangle 14">
              <a:extLst>
                <a:ext uri="{FF2B5EF4-FFF2-40B4-BE49-F238E27FC236}">
                  <a16:creationId xmlns:a16="http://schemas.microsoft.com/office/drawing/2014/main" id="{ADC02874-16FA-4AB3-A99D-2715F209F2D5}"/>
                </a:ext>
              </a:extLst>
            </p:cNvPr>
            <p:cNvSpPr/>
            <p:nvPr/>
          </p:nvSpPr>
          <p:spPr>
            <a:xfrm>
              <a:off x="2376570" y="2506039"/>
              <a:ext cx="420624" cy="331927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Rectangle 17">
              <a:extLst>
                <a:ext uri="{FF2B5EF4-FFF2-40B4-BE49-F238E27FC236}">
                  <a16:creationId xmlns:a16="http://schemas.microsoft.com/office/drawing/2014/main" id="{DA0E04F9-AB9D-4C14-A602-0A4436041573}"/>
                </a:ext>
              </a:extLst>
            </p:cNvPr>
            <p:cNvSpPr/>
            <p:nvPr/>
          </p:nvSpPr>
          <p:spPr>
            <a:xfrm>
              <a:off x="1111937" y="2506039"/>
              <a:ext cx="1051560"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1" name="Rectangle 20">
              <a:extLst>
                <a:ext uri="{FF2B5EF4-FFF2-40B4-BE49-F238E27FC236}">
                  <a16:creationId xmlns:a16="http://schemas.microsoft.com/office/drawing/2014/main" id="{C2C9BAC4-A095-4CFF-A239-ECB5A18DF1D1}"/>
                </a:ext>
              </a:extLst>
            </p:cNvPr>
            <p:cNvSpPr/>
            <p:nvPr/>
          </p:nvSpPr>
          <p:spPr>
            <a:xfrm>
              <a:off x="2792708" y="2506039"/>
              <a:ext cx="2532888" cy="331927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TextBox 2">
              <a:extLst>
                <a:ext uri="{FF2B5EF4-FFF2-40B4-BE49-F238E27FC236}">
                  <a16:creationId xmlns:a16="http://schemas.microsoft.com/office/drawing/2014/main" id="{D31D4E6A-6EB4-4960-8639-BF32DB5A39C8}"/>
                </a:ext>
              </a:extLst>
            </p:cNvPr>
            <p:cNvSpPr txBox="1"/>
            <p:nvPr/>
          </p:nvSpPr>
          <p:spPr>
            <a:xfrm>
              <a:off x="2169198" y="5487823"/>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Morning</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sp>
          <p:nvSpPr>
            <p:cNvPr id="20" name="TextBox 2">
              <a:extLst>
                <a:ext uri="{FF2B5EF4-FFF2-40B4-BE49-F238E27FC236}">
                  <a16:creationId xmlns:a16="http://schemas.microsoft.com/office/drawing/2014/main" id="{56BB68FF-BF2D-4C98-A6F1-906B263E7093}"/>
                </a:ext>
              </a:extLst>
            </p:cNvPr>
            <p:cNvSpPr txBox="1"/>
            <p:nvPr/>
          </p:nvSpPr>
          <p:spPr>
            <a:xfrm>
              <a:off x="1388481" y="5487823"/>
              <a:ext cx="835368" cy="3608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Nighttime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sp>
          <p:nvSpPr>
            <p:cNvPr id="22" name="TextBox 2">
              <a:extLst>
                <a:ext uri="{FF2B5EF4-FFF2-40B4-BE49-F238E27FC236}">
                  <a16:creationId xmlns:a16="http://schemas.microsoft.com/office/drawing/2014/main" id="{70B42F40-F250-4FBE-A3D8-F26BC92A48BA}"/>
                </a:ext>
              </a:extLst>
            </p:cNvPr>
            <p:cNvSpPr txBox="1"/>
            <p:nvPr/>
          </p:nvSpPr>
          <p:spPr>
            <a:xfrm>
              <a:off x="3638251" y="5487823"/>
              <a:ext cx="8353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i="1" dirty="0">
                  <a:solidFill>
                    <a:schemeClr val="tx1">
                      <a:lumMod val="65000"/>
                      <a:lumOff val="35000"/>
                    </a:schemeClr>
                  </a:solidFill>
                </a:rPr>
                <a:t>Daytime</a:t>
              </a:r>
            </a:p>
            <a:p>
              <a:pPr algn="ctr"/>
              <a:r>
                <a:rPr lang="en-US" sz="1050" i="1" dirty="0">
                  <a:solidFill>
                    <a:schemeClr val="tx1">
                      <a:lumMod val="65000"/>
                      <a:lumOff val="35000"/>
                    </a:schemeClr>
                  </a:solidFill>
                </a:rPr>
                <a:t>P</a:t>
              </a:r>
              <a:r>
                <a:rPr lang="en-US" sz="1050" dirty="0">
                  <a:solidFill>
                    <a:schemeClr val="tx1">
                      <a:lumMod val="65000"/>
                      <a:lumOff val="35000"/>
                    </a:schemeClr>
                  </a:solidFill>
                </a:rPr>
                <a:t>&lt;0.001</a:t>
              </a:r>
              <a:endParaRPr lang="en-US" sz="1050" i="1" dirty="0">
                <a:solidFill>
                  <a:schemeClr val="tx1">
                    <a:lumMod val="65000"/>
                    <a:lumOff val="35000"/>
                  </a:schemeClr>
                </a:solidFill>
              </a:endParaRPr>
            </a:p>
          </p:txBody>
        </p:sp>
      </p:grpSp>
      <p:cxnSp>
        <p:nvCxnSpPr>
          <p:cNvPr id="40" name="Straight Connector 39">
            <a:extLst>
              <a:ext uri="{FF2B5EF4-FFF2-40B4-BE49-F238E27FC236}">
                <a16:creationId xmlns:a16="http://schemas.microsoft.com/office/drawing/2014/main" id="{5DC7E6AA-16C2-49D6-9527-D31056053F2C}"/>
              </a:ext>
            </a:extLst>
          </p:cNvPr>
          <p:cNvCxnSpPr/>
          <p:nvPr/>
        </p:nvCxnSpPr>
        <p:spPr>
          <a:xfrm>
            <a:off x="1000978" y="3592693"/>
            <a:ext cx="489204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D0DADE-ECAB-4BC5-9B6F-861F1F6A78AA}"/>
              </a:ext>
            </a:extLst>
          </p:cNvPr>
          <p:cNvCxnSpPr/>
          <p:nvPr/>
        </p:nvCxnSpPr>
        <p:spPr>
          <a:xfrm>
            <a:off x="1000978" y="4065714"/>
            <a:ext cx="4892040" cy="0"/>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470753-08BC-4892-836D-A14C2BEB9AAA}"/>
              </a:ext>
            </a:extLst>
          </p:cNvPr>
          <p:cNvCxnSpPr/>
          <p:nvPr/>
        </p:nvCxnSpPr>
        <p:spPr>
          <a:xfrm>
            <a:off x="6809471" y="3468336"/>
            <a:ext cx="489204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F6DAAA-4920-4F3B-87C8-6BC269E0C145}"/>
              </a:ext>
            </a:extLst>
          </p:cNvPr>
          <p:cNvCxnSpPr/>
          <p:nvPr/>
        </p:nvCxnSpPr>
        <p:spPr>
          <a:xfrm>
            <a:off x="6805828" y="3516024"/>
            <a:ext cx="489204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14450F9-63ED-4D30-B8F7-1A7BA08DF977}"/>
              </a:ext>
            </a:extLst>
          </p:cNvPr>
          <p:cNvGrpSpPr/>
          <p:nvPr/>
        </p:nvGrpSpPr>
        <p:grpSpPr>
          <a:xfrm>
            <a:off x="3122904" y="4565998"/>
            <a:ext cx="1814525" cy="477734"/>
            <a:chOff x="3122904" y="4565998"/>
            <a:chExt cx="1814525" cy="477734"/>
          </a:xfrm>
        </p:grpSpPr>
        <p:sp>
          <p:nvSpPr>
            <p:cNvPr id="32" name="TextBox 31">
              <a:extLst>
                <a:ext uri="{FF2B5EF4-FFF2-40B4-BE49-F238E27FC236}">
                  <a16:creationId xmlns:a16="http://schemas.microsoft.com/office/drawing/2014/main" id="{6054A13B-42C8-4717-96F4-A6A9BA7C2F8A}"/>
                </a:ext>
              </a:extLst>
            </p:cNvPr>
            <p:cNvSpPr txBox="1"/>
            <p:nvPr/>
          </p:nvSpPr>
          <p:spPr>
            <a:xfrm>
              <a:off x="3545701" y="4565998"/>
              <a:ext cx="1346844" cy="276999"/>
            </a:xfrm>
            <a:prstGeom prst="rect">
              <a:avLst/>
            </a:prstGeom>
            <a:noFill/>
          </p:spPr>
          <p:txBody>
            <a:bodyPr wrap="none" rtlCol="0">
              <a:spAutoFit/>
            </a:bodyPr>
            <a:lstStyle/>
            <a:p>
              <a:r>
                <a:rPr lang="en-US" sz="1200" dirty="0"/>
                <a:t>Baseline (n=164)</a:t>
              </a:r>
            </a:p>
          </p:txBody>
        </p:sp>
        <p:cxnSp>
          <p:nvCxnSpPr>
            <p:cNvPr id="33" name="Straight Connector 32">
              <a:extLst>
                <a:ext uri="{FF2B5EF4-FFF2-40B4-BE49-F238E27FC236}">
                  <a16:creationId xmlns:a16="http://schemas.microsoft.com/office/drawing/2014/main" id="{6026CF1F-A35A-4752-BA38-E65F78BAE847}"/>
                </a:ext>
              </a:extLst>
            </p:cNvPr>
            <p:cNvCxnSpPr/>
            <p:nvPr/>
          </p:nvCxnSpPr>
          <p:spPr>
            <a:xfrm>
              <a:off x="3122904" y="4704497"/>
              <a:ext cx="43112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21268-E5C0-496D-8AD1-7A51C91EBA62}"/>
                </a:ext>
              </a:extLst>
            </p:cNvPr>
            <p:cNvCxnSpPr/>
            <p:nvPr/>
          </p:nvCxnSpPr>
          <p:spPr>
            <a:xfrm>
              <a:off x="3122904" y="4905232"/>
              <a:ext cx="43112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83222E-4EDF-4EF3-9E07-AA78649E0BA4}"/>
                </a:ext>
              </a:extLst>
            </p:cNvPr>
            <p:cNvSpPr/>
            <p:nvPr/>
          </p:nvSpPr>
          <p:spPr>
            <a:xfrm>
              <a:off x="3545701" y="4766733"/>
              <a:ext cx="1391728" cy="276999"/>
            </a:xfrm>
            <a:prstGeom prst="rect">
              <a:avLst/>
            </a:prstGeom>
          </p:spPr>
          <p:txBody>
            <a:bodyPr wrap="none">
              <a:spAutoFit/>
            </a:bodyPr>
            <a:lstStyle/>
            <a:p>
              <a:pPr lvl="0"/>
              <a:r>
                <a:rPr lang="en-US" sz="1200" dirty="0">
                  <a:solidFill>
                    <a:prstClr val="black"/>
                  </a:solidFill>
                </a:rPr>
                <a:t>3 Months (n=143)</a:t>
              </a:r>
            </a:p>
          </p:txBody>
        </p:sp>
      </p:grpSp>
      <p:grpSp>
        <p:nvGrpSpPr>
          <p:cNvPr id="46" name="Group 45">
            <a:extLst>
              <a:ext uri="{FF2B5EF4-FFF2-40B4-BE49-F238E27FC236}">
                <a16:creationId xmlns:a16="http://schemas.microsoft.com/office/drawing/2014/main" id="{848BCBD1-2075-49E7-A67D-FC7F754ED543}"/>
              </a:ext>
            </a:extLst>
          </p:cNvPr>
          <p:cNvGrpSpPr/>
          <p:nvPr/>
        </p:nvGrpSpPr>
        <p:grpSpPr>
          <a:xfrm>
            <a:off x="8931934" y="4565998"/>
            <a:ext cx="1814525" cy="477734"/>
            <a:chOff x="3122904" y="4565998"/>
            <a:chExt cx="1814525" cy="477734"/>
          </a:xfrm>
        </p:grpSpPr>
        <p:sp>
          <p:nvSpPr>
            <p:cNvPr id="47" name="TextBox 46">
              <a:extLst>
                <a:ext uri="{FF2B5EF4-FFF2-40B4-BE49-F238E27FC236}">
                  <a16:creationId xmlns:a16="http://schemas.microsoft.com/office/drawing/2014/main" id="{C429D280-6D31-4517-ADF7-15737A597819}"/>
                </a:ext>
              </a:extLst>
            </p:cNvPr>
            <p:cNvSpPr txBox="1"/>
            <p:nvPr/>
          </p:nvSpPr>
          <p:spPr>
            <a:xfrm>
              <a:off x="3545701" y="4565998"/>
              <a:ext cx="1346844" cy="276999"/>
            </a:xfrm>
            <a:prstGeom prst="rect">
              <a:avLst/>
            </a:prstGeom>
            <a:noFill/>
          </p:spPr>
          <p:txBody>
            <a:bodyPr wrap="none" rtlCol="0">
              <a:spAutoFit/>
            </a:bodyPr>
            <a:lstStyle/>
            <a:p>
              <a:r>
                <a:rPr lang="en-US" sz="1200" dirty="0"/>
                <a:t>Baseline (n=164)</a:t>
              </a:r>
            </a:p>
          </p:txBody>
        </p:sp>
        <p:cxnSp>
          <p:nvCxnSpPr>
            <p:cNvPr id="48" name="Straight Connector 47">
              <a:extLst>
                <a:ext uri="{FF2B5EF4-FFF2-40B4-BE49-F238E27FC236}">
                  <a16:creationId xmlns:a16="http://schemas.microsoft.com/office/drawing/2014/main" id="{E90089BE-CF43-4FD6-A399-F2219A54A614}"/>
                </a:ext>
              </a:extLst>
            </p:cNvPr>
            <p:cNvCxnSpPr/>
            <p:nvPr/>
          </p:nvCxnSpPr>
          <p:spPr>
            <a:xfrm>
              <a:off x="3122904" y="4704497"/>
              <a:ext cx="43112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74345A-3F5B-41F1-8DBA-06F950A3779A}"/>
                </a:ext>
              </a:extLst>
            </p:cNvPr>
            <p:cNvCxnSpPr/>
            <p:nvPr/>
          </p:nvCxnSpPr>
          <p:spPr>
            <a:xfrm>
              <a:off x="3122904" y="4905232"/>
              <a:ext cx="4311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8FB0E0C-BE9D-4CD8-90D9-6AC07D4A7057}"/>
                </a:ext>
              </a:extLst>
            </p:cNvPr>
            <p:cNvSpPr/>
            <p:nvPr/>
          </p:nvSpPr>
          <p:spPr>
            <a:xfrm>
              <a:off x="3545701" y="4766733"/>
              <a:ext cx="1391728" cy="276999"/>
            </a:xfrm>
            <a:prstGeom prst="rect">
              <a:avLst/>
            </a:prstGeom>
          </p:spPr>
          <p:txBody>
            <a:bodyPr wrap="none">
              <a:spAutoFit/>
            </a:bodyPr>
            <a:lstStyle/>
            <a:p>
              <a:pPr lvl="0"/>
              <a:r>
                <a:rPr lang="en-US" sz="1200" dirty="0">
                  <a:solidFill>
                    <a:prstClr val="black"/>
                  </a:solidFill>
                </a:rPr>
                <a:t>3 Months (n=134)</a:t>
              </a:r>
            </a:p>
          </p:txBody>
        </p:sp>
      </p:grpSp>
      <p:graphicFrame>
        <p:nvGraphicFramePr>
          <p:cNvPr id="44" name="Chart 43">
            <a:extLst>
              <a:ext uri="{FF2B5EF4-FFF2-40B4-BE49-F238E27FC236}">
                <a16:creationId xmlns:a16="http://schemas.microsoft.com/office/drawing/2014/main" id="{7C8438EF-D6EE-4C74-A8CA-145ADE88D74B}"/>
              </a:ext>
            </a:extLst>
          </p:cNvPr>
          <p:cNvGraphicFramePr/>
          <p:nvPr>
            <p:extLst>
              <p:ext uri="{D42A27DB-BD31-4B8C-83A1-F6EECF244321}">
                <p14:modId xmlns:p14="http://schemas.microsoft.com/office/powerpoint/2010/main" val="3277918956"/>
              </p:ext>
            </p:extLst>
          </p:nvPr>
        </p:nvGraphicFramePr>
        <p:xfrm>
          <a:off x="436620" y="1822551"/>
          <a:ext cx="566928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a:extLst>
              <a:ext uri="{FF2B5EF4-FFF2-40B4-BE49-F238E27FC236}">
                <a16:creationId xmlns:a16="http://schemas.microsoft.com/office/drawing/2014/main" id="{FF32DE09-0D9C-418E-A22F-7C40BDCE2935}"/>
              </a:ext>
            </a:extLst>
          </p:cNvPr>
          <p:cNvGraphicFramePr/>
          <p:nvPr>
            <p:extLst>
              <p:ext uri="{D42A27DB-BD31-4B8C-83A1-F6EECF244321}">
                <p14:modId xmlns:p14="http://schemas.microsoft.com/office/powerpoint/2010/main" val="135834039"/>
              </p:ext>
            </p:extLst>
          </p:nvPr>
        </p:nvGraphicFramePr>
        <p:xfrm>
          <a:off x="6245125" y="1822551"/>
          <a:ext cx="566928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135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3CB112-38B2-44DA-97D7-85200B5AFD02}"/>
              </a:ext>
            </a:extLst>
          </p:cNvPr>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dirty="0"/>
          </a:p>
        </p:txBody>
      </p:sp>
      <p:sp>
        <p:nvSpPr>
          <p:cNvPr id="6" name="Text Placeholder 5">
            <a:extLst>
              <a:ext uri="{FF2B5EF4-FFF2-40B4-BE49-F238E27FC236}">
                <a16:creationId xmlns:a16="http://schemas.microsoft.com/office/drawing/2014/main" id="{2F25F410-0781-4BF2-B53A-A27B9412FA8F}"/>
              </a:ext>
            </a:extLst>
          </p:cNvPr>
          <p:cNvSpPr>
            <a:spLocks noGrp="1"/>
          </p:cNvSpPr>
          <p:nvPr>
            <p:ph type="body" sz="quarter" idx="13"/>
          </p:nvPr>
        </p:nvSpPr>
        <p:spPr/>
        <p:txBody>
          <a:bodyPr/>
          <a:lstStyle/>
          <a:p>
            <a:r>
              <a:rPr lang="en-US" dirty="0"/>
              <a:t>Subgroup Analysis (3-Month Change in 24-hr SBP)</a:t>
            </a:r>
          </a:p>
        </p:txBody>
      </p:sp>
      <p:graphicFrame>
        <p:nvGraphicFramePr>
          <p:cNvPr id="13" name="Table 12">
            <a:extLst>
              <a:ext uri="{FF2B5EF4-FFF2-40B4-BE49-F238E27FC236}">
                <a16:creationId xmlns:a16="http://schemas.microsoft.com/office/drawing/2014/main" id="{7AD51AD2-634A-48AE-A247-3259B6BA04C3}"/>
              </a:ext>
            </a:extLst>
          </p:cNvPr>
          <p:cNvGraphicFramePr>
            <a:graphicFrameLocks noGrp="1"/>
          </p:cNvGraphicFramePr>
          <p:nvPr>
            <p:extLst>
              <p:ext uri="{D42A27DB-BD31-4B8C-83A1-F6EECF244321}">
                <p14:modId xmlns:p14="http://schemas.microsoft.com/office/powerpoint/2010/main" val="444423959"/>
              </p:ext>
            </p:extLst>
          </p:nvPr>
        </p:nvGraphicFramePr>
        <p:xfrm>
          <a:off x="1702191" y="1129352"/>
          <a:ext cx="8798560" cy="5088745"/>
        </p:xfrm>
        <a:graphic>
          <a:graphicData uri="http://schemas.openxmlformats.org/drawingml/2006/table">
            <a:tbl>
              <a:tblPr firstRow="1" bandRow="1">
                <a:tableStyleId>{1E171933-4619-4E11-9A3F-F7608DF75F80}</a:tableStyleId>
              </a:tblPr>
              <a:tblGrid>
                <a:gridCol w="1737360">
                  <a:extLst>
                    <a:ext uri="{9D8B030D-6E8A-4147-A177-3AD203B41FA5}">
                      <a16:colId xmlns:a16="http://schemas.microsoft.com/office/drawing/2014/main" val="4294216565"/>
                    </a:ext>
                  </a:extLst>
                </a:gridCol>
                <a:gridCol w="1828800">
                  <a:extLst>
                    <a:ext uri="{9D8B030D-6E8A-4147-A177-3AD203B41FA5}">
                      <a16:colId xmlns:a16="http://schemas.microsoft.com/office/drawing/2014/main" val="20000"/>
                    </a:ext>
                  </a:extLst>
                </a:gridCol>
                <a:gridCol w="4318000">
                  <a:extLst>
                    <a:ext uri="{9D8B030D-6E8A-4147-A177-3AD203B41FA5}">
                      <a16:colId xmlns:a16="http://schemas.microsoft.com/office/drawing/2014/main" val="20002"/>
                    </a:ext>
                  </a:extLst>
                </a:gridCol>
                <a:gridCol w="914400">
                  <a:extLst>
                    <a:ext uri="{9D8B030D-6E8A-4147-A177-3AD203B41FA5}">
                      <a16:colId xmlns:a16="http://schemas.microsoft.com/office/drawing/2014/main" val="1989547128"/>
                    </a:ext>
                  </a:extLst>
                </a:gridCol>
              </a:tblGrid>
              <a:tr h="352153">
                <a:tc>
                  <a:txBody>
                    <a:bodyPr/>
                    <a:lstStyle/>
                    <a:p>
                      <a:pPr marL="0" marR="0">
                        <a:lnSpc>
                          <a:spcPct val="107000"/>
                        </a:lnSpc>
                        <a:spcBef>
                          <a:spcPts val="200"/>
                        </a:spcBef>
                        <a:spcAft>
                          <a:spcPts val="200"/>
                        </a:spcAft>
                      </a:pPr>
                      <a:endParaRPr lang="en-US" sz="1050" dirty="0">
                        <a:solidFill>
                          <a:schemeClr val="tx1"/>
                        </a:solidFill>
                        <a:effectLst/>
                        <a:latin typeface="+mn-lt"/>
                        <a:ea typeface="DengXian" panose="02010600030101010101" pitchFamily="2" charset="-122"/>
                        <a:cs typeface="Times New Roman" panose="02020603050405020304" pitchFamily="18" charset="0"/>
                      </a:endParaRPr>
                    </a:p>
                  </a:txBody>
                  <a:tcPr marL="20320" marR="2032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200"/>
                        </a:spcBef>
                        <a:spcAft>
                          <a:spcPts val="200"/>
                        </a:spcAft>
                      </a:pPr>
                      <a:endParaRPr lang="en-US" sz="1050" dirty="0">
                        <a:solidFill>
                          <a:schemeClr val="tx1"/>
                        </a:solidFill>
                        <a:effectLst/>
                        <a:latin typeface="+mn-lt"/>
                        <a:ea typeface="DengXian" panose="02010600030101010101" pitchFamily="2" charset="-122"/>
                        <a:cs typeface="Times New Roman" panose="02020603050405020304" pitchFamily="18" charset="0"/>
                      </a:endParaRPr>
                    </a:p>
                  </a:txBody>
                  <a:tcPr marL="20320" marR="2032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Treatment difference (mmHg)</a:t>
                      </a:r>
                    </a:p>
                  </a:txBody>
                  <a:tcPr marL="22860" marR="2286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050" i="1" u="none" strike="noStrike" dirty="0">
                          <a:solidFill>
                            <a:schemeClr val="tx1"/>
                          </a:solidFill>
                          <a:effectLst/>
                        </a:rPr>
                        <a:t>P</a:t>
                      </a:r>
                      <a:r>
                        <a:rPr lang="en-US" sz="1050" u="none" strike="noStrike" dirty="0">
                          <a:solidFill>
                            <a:schemeClr val="tx1"/>
                          </a:solidFill>
                          <a:effectLst/>
                        </a:rPr>
                        <a:t> </a:t>
                      </a:r>
                      <a:r>
                        <a:rPr lang="en-US" sz="1050" u="none" strike="noStrike" baseline="-25000" dirty="0">
                          <a:solidFill>
                            <a:schemeClr val="tx1"/>
                          </a:solidFill>
                          <a:effectLst/>
                        </a:rPr>
                        <a:t>interaction</a:t>
                      </a:r>
                      <a:endParaRPr lang="en-US" sz="1050" b="0" i="0" u="none" strike="noStrike" baseline="-25000" dirty="0">
                        <a:solidFill>
                          <a:schemeClr val="tx1"/>
                        </a:solidFill>
                        <a:effectLst/>
                        <a:latin typeface="+mn-lt"/>
                      </a:endParaRPr>
                    </a:p>
                  </a:txBody>
                  <a:tcPr marL="4572" marR="4572" marT="4572"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1796349"/>
                  </a:ext>
                </a:extLst>
              </a:tr>
              <a:tr h="338328">
                <a:tc rowSpan="2">
                  <a:txBody>
                    <a:bodyPr/>
                    <a:lstStyle/>
                    <a:p>
                      <a:pPr marL="91440" marR="0" algn="r" rtl="0">
                        <a:lnSpc>
                          <a:spcPct val="150000"/>
                        </a:lnSpc>
                        <a:spcBef>
                          <a:spcPts val="1800"/>
                        </a:spcBef>
                        <a:spcAft>
                          <a:spcPts val="0"/>
                        </a:spcAft>
                      </a:pPr>
                      <a:r>
                        <a:rPr lang="en-US" sz="1200" b="1" dirty="0">
                          <a:effectLst/>
                        </a:rPr>
                        <a:t>Age</a:t>
                      </a:r>
                      <a:endParaRPr lang="en-US" sz="1200" b="1" dirty="0">
                        <a:effectLst/>
                        <a:latin typeface="+mn-lt"/>
                        <a:ea typeface="DengXian" panose="02010600030101010101" pitchFamily="2" charset="-122"/>
                        <a:cs typeface="Times New Roman" panose="02020603050405020304" pitchFamily="18" charset="0"/>
                      </a:endParaRPr>
                    </a:p>
                  </a:txBody>
                  <a:tcPr marL="20320" marR="2032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nSpc>
                          <a:spcPct val="100000"/>
                        </a:lnSpc>
                        <a:spcBef>
                          <a:spcPts val="0"/>
                        </a:spcBef>
                        <a:spcAft>
                          <a:spcPts val="0"/>
                        </a:spcAft>
                      </a:pPr>
                      <a:r>
                        <a:rPr lang="en-US" sz="1100" dirty="0">
                          <a:effectLst/>
                        </a:rPr>
                        <a:t> &lt; 65 years (N=294)</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lnSpc>
                          <a:spcPct val="120000"/>
                        </a:lnSpc>
                      </a:pPr>
                      <a:r>
                        <a:rPr lang="en-US" sz="1100" u="none" strike="noStrike" dirty="0">
                          <a:effectLst/>
                        </a:rPr>
                        <a:t>0.55</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38328">
                <a:tc vMerge="1">
                  <a:txBody>
                    <a:bodyPr/>
                    <a:lstStyle/>
                    <a:p>
                      <a:pPr marL="0" marR="0">
                        <a:lnSpc>
                          <a:spcPct val="107000"/>
                        </a:lnSpc>
                        <a:spcBef>
                          <a:spcPts val="200"/>
                        </a:spcBef>
                        <a:spcAft>
                          <a:spcPts val="200"/>
                        </a:spcAft>
                      </a:pPr>
                      <a:endParaRPr lang="en-US" sz="1200" dirty="0">
                        <a:effectLst/>
                        <a:latin typeface="Calibri    "/>
                        <a:ea typeface="DengXian" panose="02010600030101010101" pitchFamily="2" charset="-122"/>
                        <a:cs typeface="Times New Roman" panose="02020603050405020304" pitchFamily="18" charset="0"/>
                      </a:endParaRPr>
                    </a:p>
                  </a:txBody>
                  <a:tcPr marL="20320" marR="20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 65 years (N=37)</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8328">
                <a:tc rowSpan="2">
                  <a:txBody>
                    <a:bodyPr/>
                    <a:lstStyle/>
                    <a:p>
                      <a:pPr marL="91440" marR="0" algn="r" rtl="0">
                        <a:lnSpc>
                          <a:spcPct val="150000"/>
                        </a:lnSpc>
                        <a:spcBef>
                          <a:spcPts val="1800"/>
                        </a:spcBef>
                        <a:spcAft>
                          <a:spcPts val="0"/>
                        </a:spcAft>
                      </a:pPr>
                      <a:r>
                        <a:rPr lang="en-US" sz="1200" b="1" dirty="0">
                          <a:effectLst/>
                        </a:rPr>
                        <a:t>Sex</a:t>
                      </a:r>
                      <a:endParaRPr lang="en-US" sz="1200" b="1" dirty="0">
                        <a:effectLst/>
                        <a:latin typeface="+mn-lt"/>
                        <a:ea typeface="DengXian" panose="02010600030101010101" pitchFamily="2" charset="-122"/>
                        <a:cs typeface="Times New Roman" panose="02020603050405020304" pitchFamily="18" charset="0"/>
                      </a:endParaRPr>
                    </a:p>
                  </a:txBody>
                  <a:tcPr marL="20320" marR="2032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Male (N=220)</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lnSpc>
                          <a:spcPct val="120000"/>
                        </a:lnSpc>
                      </a:pPr>
                      <a:r>
                        <a:rPr lang="en-US" sz="1100" u="none" strike="noStrike" dirty="0">
                          <a:effectLst/>
                        </a:rPr>
                        <a:t>0.35</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8328">
                <a:tc vMerge="1">
                  <a:txBody>
                    <a:bodyPr/>
                    <a:lstStyle/>
                    <a:p>
                      <a:pPr marL="0" marR="0">
                        <a:lnSpc>
                          <a:spcPct val="107000"/>
                        </a:lnSpc>
                        <a:spcBef>
                          <a:spcPts val="200"/>
                        </a:spcBef>
                        <a:spcAft>
                          <a:spcPts val="200"/>
                        </a:spcAft>
                      </a:pPr>
                      <a:endParaRPr lang="en-US" sz="1200" dirty="0">
                        <a:effectLst/>
                        <a:latin typeface="Calibri    "/>
                        <a:ea typeface="DengXian" panose="02010600030101010101" pitchFamily="2" charset="-122"/>
                        <a:cs typeface="Times New Roman" panose="02020603050405020304" pitchFamily="18" charset="0"/>
                      </a:endParaRPr>
                    </a:p>
                  </a:txBody>
                  <a:tcPr marL="20320" marR="20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Female (N=111)</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8328">
                <a:tc rowSpan="3">
                  <a:txBody>
                    <a:bodyPr/>
                    <a:lstStyle/>
                    <a:p>
                      <a:pPr marL="91440" marR="0" lvl="0" indent="0" algn="r" defTabSz="914400" rtl="0" eaLnBrk="1" fontAlgn="ctr" latinLnBrk="0" hangingPunct="1">
                        <a:lnSpc>
                          <a:spcPct val="150000"/>
                        </a:lnSpc>
                        <a:spcBef>
                          <a:spcPts val="1800"/>
                        </a:spcBef>
                        <a:spcAft>
                          <a:spcPts val="0"/>
                        </a:spcAft>
                        <a:buClrTx/>
                        <a:buSzTx/>
                        <a:buFontTx/>
                        <a:buNone/>
                        <a:tabLst/>
                        <a:defRPr/>
                      </a:pPr>
                      <a:r>
                        <a:rPr lang="en-US" sz="1200" b="1" dirty="0"/>
                        <a:t>BMI </a:t>
                      </a:r>
                    </a:p>
                    <a:p>
                      <a:pPr marL="91440" marR="0" lvl="0" indent="0" algn="r" defTabSz="914400" rtl="0" eaLnBrk="1" fontAlgn="ctr" latinLnBrk="0" hangingPunct="1">
                        <a:lnSpc>
                          <a:spcPct val="150000"/>
                        </a:lnSpc>
                        <a:spcBef>
                          <a:spcPts val="1800"/>
                        </a:spcBef>
                        <a:spcAft>
                          <a:spcPts val="0"/>
                        </a:spcAft>
                        <a:buClrTx/>
                        <a:buSzTx/>
                        <a:buFontTx/>
                        <a:buNone/>
                        <a:tabLst/>
                        <a:defRPr/>
                      </a:pPr>
                      <a:endParaRPr lang="en-US" sz="1200" b="1" dirty="0">
                        <a:latin typeface="+mn-lt"/>
                      </a:endParaRPr>
                    </a:p>
                  </a:txBody>
                  <a:tcPr marL="6096" marR="6096"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100000"/>
                        </a:lnSpc>
                        <a:spcBef>
                          <a:spcPts val="0"/>
                        </a:spcBef>
                        <a:spcAft>
                          <a:spcPts val="0"/>
                        </a:spcAft>
                      </a:pPr>
                      <a:r>
                        <a:rPr lang="en-US" sz="1100" u="none" strike="noStrike" dirty="0">
                          <a:effectLst/>
                        </a:rPr>
                        <a:t> &lt; 28.1 </a:t>
                      </a:r>
                      <a:r>
                        <a:rPr lang="en-GB" sz="1100" kern="1200" dirty="0">
                          <a:effectLst/>
                        </a:rPr>
                        <a:t>kg/m</a:t>
                      </a:r>
                      <a:r>
                        <a:rPr lang="en-GB" sz="1100" kern="1200" baseline="30000" dirty="0">
                          <a:effectLst/>
                        </a:rPr>
                        <a:t>2 </a:t>
                      </a:r>
                      <a:r>
                        <a:rPr lang="en-US" sz="1100" dirty="0">
                          <a:effectLst/>
                        </a:rPr>
                        <a:t>(N=110)</a:t>
                      </a: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spcBef>
                          <a:spcPts val="0"/>
                        </a:spcBef>
                        <a:spcAft>
                          <a:spcPts val="0"/>
                        </a:spcAft>
                      </a:pP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3">
                  <a:txBody>
                    <a:bodyPr/>
                    <a:lstStyle/>
                    <a:p>
                      <a:pPr algn="ctr" fontAlgn="ctr">
                        <a:lnSpc>
                          <a:spcPct val="120000"/>
                        </a:lnSpc>
                      </a:pPr>
                      <a:r>
                        <a:rPr lang="en-US" sz="1100" u="none" strike="noStrike" dirty="0">
                          <a:effectLst/>
                        </a:rPr>
                        <a:t>0.85</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38328">
                <a:tc vMerge="1">
                  <a:txBody>
                    <a:bodyPr/>
                    <a:lstStyle/>
                    <a:p>
                      <a:pPr algn="l" fontAlgn="ctr"/>
                      <a:endParaRPr lang="en-US" sz="1200" b="0" i="0" u="none" strike="noStrike" dirty="0">
                        <a:solidFill>
                          <a:srgbClr val="000000"/>
                        </a:solidFill>
                        <a:effectLst/>
                        <a:latin typeface="Calibri    "/>
                      </a:endParaRPr>
                    </a:p>
                  </a:txBody>
                  <a:tcPr marL="6096" marR="6096" marT="6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00000"/>
                        </a:lnSpc>
                        <a:spcBef>
                          <a:spcPts val="0"/>
                        </a:spcBef>
                        <a:spcAft>
                          <a:spcPts val="0"/>
                        </a:spcAft>
                      </a:pPr>
                      <a:r>
                        <a:rPr lang="en-US" sz="1100" u="none" strike="noStrike" dirty="0">
                          <a:effectLst/>
                        </a:rPr>
                        <a:t> 28.1 to 32.1 </a:t>
                      </a:r>
                      <a:r>
                        <a:rPr lang="en-GB" sz="1100" kern="1200" dirty="0">
                          <a:effectLst/>
                        </a:rPr>
                        <a:t>kg/m</a:t>
                      </a:r>
                      <a:r>
                        <a:rPr lang="en-GB" sz="1100" kern="1200" baseline="30000" dirty="0">
                          <a:effectLst/>
                        </a:rPr>
                        <a:t>2 </a:t>
                      </a:r>
                      <a:r>
                        <a:rPr lang="en-US" sz="1100" dirty="0">
                          <a:effectLst/>
                        </a:rPr>
                        <a:t>(N=111)</a:t>
                      </a: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spcBef>
                          <a:spcPts val="0"/>
                        </a:spcBef>
                        <a:spcAft>
                          <a:spcPts val="0"/>
                        </a:spcAft>
                      </a:pP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38328">
                <a:tc vMerge="1">
                  <a:txBody>
                    <a:bodyPr/>
                    <a:lstStyle/>
                    <a:p>
                      <a:pPr algn="l" fontAlgn="ctr"/>
                      <a:endParaRPr lang="en-US" sz="1200" b="0" i="0" u="none" strike="noStrike" dirty="0">
                        <a:solidFill>
                          <a:srgbClr val="000000"/>
                        </a:solidFill>
                        <a:effectLst/>
                        <a:latin typeface="Calibri    "/>
                      </a:endParaRPr>
                    </a:p>
                  </a:txBody>
                  <a:tcPr marL="6096" marR="6096" marT="60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00000"/>
                        </a:lnSpc>
                        <a:spcBef>
                          <a:spcPts val="0"/>
                        </a:spcBef>
                        <a:spcAft>
                          <a:spcPts val="0"/>
                        </a:spcAft>
                      </a:pPr>
                      <a:r>
                        <a:rPr lang="en-US" sz="1100" u="none" strike="noStrike" dirty="0">
                          <a:effectLst/>
                        </a:rPr>
                        <a:t> ≥ 32.1 </a:t>
                      </a:r>
                      <a:r>
                        <a:rPr lang="en-GB" sz="1100" kern="1200" dirty="0">
                          <a:effectLst/>
                        </a:rPr>
                        <a:t>kg/m</a:t>
                      </a:r>
                      <a:r>
                        <a:rPr lang="en-GB" sz="1100" kern="1200" baseline="30000" dirty="0">
                          <a:effectLst/>
                        </a:rPr>
                        <a:t>2 </a:t>
                      </a:r>
                      <a:r>
                        <a:rPr lang="en-US" sz="1100" dirty="0">
                          <a:effectLst/>
                        </a:rPr>
                        <a:t>(N=110)</a:t>
                      </a: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spcBef>
                          <a:spcPts val="0"/>
                        </a:spcBef>
                        <a:spcAft>
                          <a:spcPts val="0"/>
                        </a:spcAft>
                      </a:pPr>
                      <a:endParaRPr lang="en-US" sz="1100" b="0" i="0" u="none" strike="noStrike" dirty="0">
                        <a:solidFill>
                          <a:srgbClr val="000000"/>
                        </a:solidFill>
                        <a:effectLst/>
                        <a:latin typeface="+mn-lt"/>
                      </a:endParaRPr>
                    </a:p>
                  </a:txBody>
                  <a:tcPr marL="6096" marR="6096" marT="6096"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38328">
                <a:tc rowSpan="3">
                  <a:txBody>
                    <a:bodyPr/>
                    <a:lstStyle/>
                    <a:p>
                      <a:pPr marL="91440" marR="0" algn="r" rtl="0">
                        <a:lnSpc>
                          <a:spcPct val="150000"/>
                        </a:lnSpc>
                        <a:spcBef>
                          <a:spcPts val="1800"/>
                        </a:spcBef>
                        <a:spcAft>
                          <a:spcPts val="0"/>
                        </a:spcAft>
                      </a:pPr>
                      <a:r>
                        <a:rPr lang="en-US" sz="1200" b="1" dirty="0">
                          <a:effectLst/>
                        </a:rPr>
                        <a:t>Smoking</a:t>
                      </a:r>
                      <a:endParaRPr lang="en-US" sz="1200" b="1" dirty="0">
                        <a:effectLst/>
                        <a:latin typeface="+mn-lt"/>
                        <a:ea typeface="DengXian" panose="02010600030101010101" pitchFamily="2" charset="-122"/>
                        <a:cs typeface="Times New Roman" panose="02020603050405020304" pitchFamily="18" charset="0"/>
                      </a:endParaRPr>
                    </a:p>
                  </a:txBody>
                  <a:tcPr marL="20320" marR="2032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Current (N=55)</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rowSpan="3">
                  <a:txBody>
                    <a:bodyPr/>
                    <a:lstStyle/>
                    <a:p>
                      <a:pPr algn="ctr" fontAlgn="ctr">
                        <a:lnSpc>
                          <a:spcPct val="120000"/>
                        </a:lnSpc>
                      </a:pPr>
                      <a:r>
                        <a:rPr lang="en-US" sz="1100" u="none" strike="noStrike" dirty="0">
                          <a:effectLst/>
                        </a:rPr>
                        <a:t>0.35</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999393"/>
                  </a:ext>
                </a:extLst>
              </a:tr>
              <a:tr h="338328">
                <a:tc vMerge="1">
                  <a:txBody>
                    <a:bodyPr/>
                    <a:lstStyle/>
                    <a:p>
                      <a:pPr marL="0" marR="0">
                        <a:lnSpc>
                          <a:spcPct val="107000"/>
                        </a:lnSpc>
                        <a:spcBef>
                          <a:spcPts val="200"/>
                        </a:spcBef>
                        <a:spcAft>
                          <a:spcPts val="200"/>
                        </a:spcAft>
                      </a:pPr>
                      <a:endParaRPr lang="en-US" sz="1200" dirty="0">
                        <a:effectLst/>
                        <a:latin typeface="Calibri    "/>
                        <a:ea typeface="DengXian" panose="02010600030101010101" pitchFamily="2" charset="-122"/>
                        <a:cs typeface="Times New Roman" panose="02020603050405020304" pitchFamily="18" charset="0"/>
                      </a:endParaRPr>
                    </a:p>
                  </a:txBody>
                  <a:tcPr marL="20320" marR="20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Former (N=92)</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605859"/>
                  </a:ext>
                </a:extLst>
              </a:tr>
              <a:tr h="338328">
                <a:tc vMerge="1">
                  <a:txBody>
                    <a:bodyPr/>
                    <a:lstStyle/>
                    <a:p>
                      <a:pPr marL="0" marR="0">
                        <a:lnSpc>
                          <a:spcPct val="107000"/>
                        </a:lnSpc>
                        <a:spcBef>
                          <a:spcPts val="200"/>
                        </a:spcBef>
                        <a:spcAft>
                          <a:spcPts val="200"/>
                        </a:spcAft>
                      </a:pPr>
                      <a:endParaRPr lang="en-US" sz="1200" dirty="0">
                        <a:effectLst/>
                        <a:latin typeface="Calibri    "/>
                        <a:ea typeface="DengXian" panose="02010600030101010101" pitchFamily="2" charset="-122"/>
                        <a:cs typeface="Times New Roman" panose="02020603050405020304" pitchFamily="18" charset="0"/>
                      </a:endParaRPr>
                    </a:p>
                  </a:txBody>
                  <a:tcPr marL="20320" marR="20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100" dirty="0">
                          <a:effectLst/>
                        </a:rPr>
                        <a:t> Never (N=184)</a:t>
                      </a: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dirty="0">
                        <a:effectLst/>
                        <a:latin typeface="+mn-lt"/>
                        <a:ea typeface="DengXian" panose="02010600030101010101" pitchFamily="2" charset="-122"/>
                        <a:cs typeface="Times New Roman" panose="02020603050405020304" pitchFamily="18" charset="0"/>
                      </a:endParaRPr>
                    </a:p>
                  </a:txBody>
                  <a:tcPr marL="20320" marR="20320" marT="0" marB="0" anchor="ctr">
                    <a:lnL>
                      <a:noFill/>
                    </a:lnL>
                    <a:lnR>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149938"/>
                  </a:ext>
                </a:extLst>
              </a:tr>
              <a:tr h="338328">
                <a:tc rowSpan="2">
                  <a:txBody>
                    <a:bodyPr/>
                    <a:lstStyle/>
                    <a:p>
                      <a:pPr marL="91440" marR="0" lvl="0" indent="0" algn="r" defTabSz="914400" rtl="0" eaLnBrk="1" fontAlgn="ctr" latinLnBrk="0" hangingPunct="1">
                        <a:lnSpc>
                          <a:spcPct val="150000"/>
                        </a:lnSpc>
                        <a:spcBef>
                          <a:spcPts val="1800"/>
                        </a:spcBef>
                        <a:spcAft>
                          <a:spcPts val="0"/>
                        </a:spcAft>
                        <a:buClrTx/>
                        <a:buSzTx/>
                        <a:buFontTx/>
                        <a:buNone/>
                        <a:tabLst/>
                        <a:defRPr/>
                      </a:pPr>
                      <a:r>
                        <a:rPr lang="en-US" sz="1200" b="1" dirty="0">
                          <a:effectLst/>
                        </a:rPr>
                        <a:t>Diabetes type 2</a:t>
                      </a:r>
                    </a:p>
                  </a:txBody>
                  <a:tcPr marL="6096" marR="6096"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100000"/>
                        </a:lnSpc>
                        <a:spcBef>
                          <a:spcPts val="0"/>
                        </a:spcBef>
                        <a:spcAft>
                          <a:spcPts val="0"/>
                        </a:spcAft>
                      </a:pPr>
                      <a:r>
                        <a:rPr lang="nn-NO" sz="1100" u="none" strike="noStrike" dirty="0">
                          <a:effectLst/>
                        </a:rPr>
                        <a:t> </a:t>
                      </a:r>
                      <a:r>
                        <a:rPr lang="en-US" sz="1100" u="none" strike="noStrike" dirty="0">
                          <a:effectLst/>
                        </a:rPr>
                        <a:t>Yes </a:t>
                      </a:r>
                      <a:r>
                        <a:rPr lang="en-US" sz="1100" dirty="0">
                          <a:effectLst/>
                        </a:rPr>
                        <a:t>(N=15)</a:t>
                      </a:r>
                      <a:endParaRPr lang="nn-NO" sz="1100" b="0" i="0" u="none" strike="noStrike" dirty="0">
                        <a:solidFill>
                          <a:srgbClr val="000000"/>
                        </a:solidFill>
                        <a:effectLst/>
                        <a:latin typeface="+mn-lt"/>
                      </a:endParaRPr>
                    </a:p>
                  </a:txBody>
                  <a:tcPr marL="18288"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spcBef>
                          <a:spcPts val="0"/>
                        </a:spcBef>
                        <a:spcAft>
                          <a:spcPts val="0"/>
                        </a:spcAft>
                      </a:pPr>
                      <a:endParaRPr lang="nn-NO" sz="1100" b="0" i="0" u="none" strike="noStrike" dirty="0">
                        <a:solidFill>
                          <a:srgbClr val="000000"/>
                        </a:solidFill>
                        <a:effectLst/>
                        <a:latin typeface="+mn-lt"/>
                      </a:endParaRPr>
                    </a:p>
                  </a:txBody>
                  <a:tcPr marL="18288"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lnSpc>
                          <a:spcPct val="120000"/>
                        </a:lnSpc>
                      </a:pPr>
                      <a:r>
                        <a:rPr lang="en-US" sz="1100" u="none" strike="noStrike" dirty="0">
                          <a:effectLst/>
                        </a:rPr>
                        <a:t>0.77</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8802678"/>
                  </a:ext>
                </a:extLst>
              </a:tr>
              <a:tr h="338328">
                <a:tc vMerge="1">
                  <a:txBody>
                    <a:bodyPr/>
                    <a:lstStyle/>
                    <a:p>
                      <a:pPr algn="l" fontAlgn="ctr"/>
                      <a:endParaRPr lang="en-US" sz="1200" b="0" i="0" u="none" strike="noStrike" dirty="0">
                        <a:solidFill>
                          <a:srgbClr val="000000"/>
                        </a:solidFill>
                        <a:effectLst/>
                        <a:latin typeface="Calibri    "/>
                      </a:endParaRPr>
                    </a:p>
                  </a:txBody>
                  <a:tcPr marL="6096" marR="6096" marT="6096"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fontAlgn="ctr">
                        <a:lnSpc>
                          <a:spcPct val="100000"/>
                        </a:lnSpc>
                        <a:spcBef>
                          <a:spcPts val="0"/>
                        </a:spcBef>
                        <a:spcAft>
                          <a:spcPts val="0"/>
                        </a:spcAft>
                      </a:pPr>
                      <a:r>
                        <a:rPr lang="en-US" sz="1100" u="none" strike="noStrike" dirty="0">
                          <a:effectLst/>
                        </a:rPr>
                        <a:t> </a:t>
                      </a:r>
                      <a:r>
                        <a:rPr lang="en-US" sz="1100" kern="1200" dirty="0">
                          <a:solidFill>
                            <a:schemeClr val="dk1"/>
                          </a:solidFill>
                          <a:effectLst/>
                          <a:latin typeface="+mn-lt"/>
                          <a:ea typeface="+mn-ea"/>
                          <a:cs typeface="+mn-cs"/>
                        </a:rPr>
                        <a:t>No (N=316)</a:t>
                      </a:r>
                    </a:p>
                  </a:txBody>
                  <a:tcPr marL="18288" marR="18288"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100000"/>
                        </a:lnSpc>
                        <a:spcBef>
                          <a:spcPts val="0"/>
                        </a:spcBef>
                        <a:spcAft>
                          <a:spcPts val="0"/>
                        </a:spcAft>
                      </a:pPr>
                      <a:endParaRPr lang="en-US" sz="1100" kern="1200" dirty="0">
                        <a:solidFill>
                          <a:schemeClr val="dk1"/>
                        </a:solidFill>
                        <a:effectLst/>
                        <a:latin typeface="+mn-lt"/>
                        <a:ea typeface="+mn-ea"/>
                        <a:cs typeface="+mn-cs"/>
                      </a:endParaRPr>
                    </a:p>
                  </a:txBody>
                  <a:tcPr marL="18288" marR="18288"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1640106"/>
                  </a:ext>
                </a:extLst>
              </a:tr>
              <a:tr h="338328">
                <a:tc rowSpan="2">
                  <a:txBody>
                    <a:bodyPr/>
                    <a:lstStyle/>
                    <a:p>
                      <a:pPr marL="91440" marR="0" lvl="0" indent="0" algn="r" defTabSz="914400" rtl="0" eaLnBrk="1" fontAlgn="ctr" latinLnBrk="0" hangingPunct="1">
                        <a:lnSpc>
                          <a:spcPct val="150000"/>
                        </a:lnSpc>
                        <a:spcBef>
                          <a:spcPts val="1800"/>
                        </a:spcBef>
                        <a:spcAft>
                          <a:spcPts val="0"/>
                        </a:spcAft>
                        <a:buClrTx/>
                        <a:buSzTx/>
                        <a:buFontTx/>
                        <a:buNone/>
                        <a:tabLst/>
                        <a:defRPr/>
                      </a:pPr>
                      <a:r>
                        <a:rPr lang="en-US" sz="1200" b="1" dirty="0">
                          <a:effectLst/>
                        </a:rPr>
                        <a:t>US African American</a:t>
                      </a:r>
                    </a:p>
                  </a:txBody>
                  <a:tcPr marL="6096" marR="6096"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fontAlgn="ctr">
                        <a:lnSpc>
                          <a:spcPct val="100000"/>
                        </a:lnSpc>
                        <a:spcBef>
                          <a:spcPts val="0"/>
                        </a:spcBef>
                        <a:spcAft>
                          <a:spcPts val="0"/>
                        </a:spcAft>
                      </a:pPr>
                      <a:r>
                        <a:rPr lang="en-US" sz="1100" u="none" strike="noStrike" dirty="0">
                          <a:effectLst/>
                        </a:rPr>
                        <a:t> Yes </a:t>
                      </a:r>
                      <a:r>
                        <a:rPr lang="en-US" sz="1100" dirty="0">
                          <a:effectLst/>
                        </a:rPr>
                        <a:t>(N=67)</a:t>
                      </a:r>
                      <a:endParaRPr lang="en-US" sz="1100" b="0" i="0" u="none" strike="noStrike" dirty="0">
                        <a:solidFill>
                          <a:srgbClr val="000000"/>
                        </a:solidFill>
                        <a:effectLst/>
                        <a:latin typeface="+mn-lt"/>
                      </a:endParaRPr>
                    </a:p>
                  </a:txBody>
                  <a:tcPr marL="6096" marR="6096"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endParaRPr lang="en-US" sz="1100" b="0" i="0" u="none" strike="noStrike" dirty="0">
                        <a:solidFill>
                          <a:srgbClr val="000000"/>
                        </a:solidFill>
                        <a:effectLst/>
                        <a:latin typeface="+mn-lt"/>
                      </a:endParaRPr>
                    </a:p>
                  </a:txBody>
                  <a:tcPr marL="6096" marR="6096" marT="0" marB="0" anchor="ctr">
                    <a:lnL>
                      <a:noFill/>
                    </a:lnL>
                    <a:lnR>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lnSpc>
                          <a:spcPct val="120000"/>
                        </a:lnSpc>
                      </a:pPr>
                      <a:r>
                        <a:rPr lang="en-US" sz="1100" u="none" strike="noStrike" dirty="0">
                          <a:effectLst/>
                        </a:rPr>
                        <a:t>0.87</a:t>
                      </a:r>
                      <a:endParaRPr lang="en-US" sz="1100" b="0" i="0" u="none" strike="noStrike" dirty="0">
                        <a:solidFill>
                          <a:srgbClr val="000000"/>
                        </a:solidFill>
                        <a:effectLst/>
                        <a:latin typeface="+mn-lt"/>
                      </a:endParaRPr>
                    </a:p>
                  </a:txBody>
                  <a:tcPr marL="6096" marR="6096" marT="6096"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2101008"/>
                  </a:ext>
                </a:extLst>
              </a:tr>
              <a:tr h="338328">
                <a:tc vMerge="1">
                  <a:txBody>
                    <a:bodyPr/>
                    <a:lstStyle/>
                    <a:p>
                      <a:pPr algn="l" fontAlgn="ctr"/>
                      <a:endParaRPr lang="en-US" sz="1200" b="0" i="0" u="none" strike="noStrike" dirty="0">
                        <a:solidFill>
                          <a:srgbClr val="000000"/>
                        </a:solidFill>
                        <a:effectLst/>
                        <a:latin typeface="Calibri    "/>
                      </a:endParaRPr>
                    </a:p>
                  </a:txBody>
                  <a:tcPr marL="6096" marR="6096" marT="6096"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fontAlgn="ctr">
                        <a:lnSpc>
                          <a:spcPct val="100000"/>
                        </a:lnSpc>
                        <a:spcBef>
                          <a:spcPts val="0"/>
                        </a:spcBef>
                        <a:spcAft>
                          <a:spcPts val="0"/>
                        </a:spcAft>
                      </a:pPr>
                      <a:r>
                        <a:rPr lang="en-US" sz="1100" u="none" strike="noStrike" dirty="0">
                          <a:effectLst/>
                        </a:rPr>
                        <a:t> No </a:t>
                      </a:r>
                      <a:r>
                        <a:rPr lang="en-US" sz="1100" dirty="0">
                          <a:effectLst/>
                        </a:rPr>
                        <a:t>(N=95)</a:t>
                      </a:r>
                      <a:endParaRPr lang="en-US" sz="1100" b="0" i="0" u="none" strike="noStrike" dirty="0">
                        <a:solidFill>
                          <a:srgbClr val="000000"/>
                        </a:solidFill>
                        <a:effectLst/>
                        <a:latin typeface="+mn-lt"/>
                      </a:endParaRPr>
                    </a:p>
                  </a:txBody>
                  <a:tcPr marL="6096" marR="6096"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ct val="100000"/>
                        </a:lnSpc>
                        <a:spcBef>
                          <a:spcPts val="0"/>
                        </a:spcBef>
                        <a:spcAft>
                          <a:spcPts val="0"/>
                        </a:spcAft>
                      </a:pPr>
                      <a:endParaRPr lang="en-US" sz="1100" b="0" i="0" u="none" strike="noStrike" dirty="0">
                        <a:solidFill>
                          <a:srgbClr val="000000"/>
                        </a:solidFill>
                        <a:effectLst/>
                        <a:latin typeface="+mn-lt"/>
                      </a:endParaRPr>
                    </a:p>
                  </a:txBody>
                  <a:tcPr marL="6096" marR="6096" marT="0" marB="0" anchor="ctr">
                    <a:lnL>
                      <a:noFill/>
                    </a:lnL>
                    <a:lnR>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ctr"/>
                      <a:endParaRPr lang="en-US" sz="1000" b="0" i="0" u="none" strike="noStrike" dirty="0">
                        <a:solidFill>
                          <a:srgbClr val="000000"/>
                        </a:solidFill>
                        <a:effectLst/>
                        <a:latin typeface="Calibri   "/>
                      </a:endParaRPr>
                    </a:p>
                  </a:txBody>
                  <a:tcPr marL="7620" marR="7620" marT="7620"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4733307"/>
                  </a:ext>
                </a:extLst>
              </a:tr>
            </a:tbl>
          </a:graphicData>
        </a:graphic>
      </p:graphicFrame>
      <p:sp>
        <p:nvSpPr>
          <p:cNvPr id="7" name="Text Placeholder 4">
            <a:extLst>
              <a:ext uri="{FF2B5EF4-FFF2-40B4-BE49-F238E27FC236}">
                <a16:creationId xmlns:a16="http://schemas.microsoft.com/office/drawing/2014/main" id="{DDD071D1-6E15-4469-B5F8-9812AFF3158B}"/>
              </a:ext>
            </a:extLst>
          </p:cNvPr>
          <p:cNvSpPr>
            <a:spLocks noGrp="1"/>
          </p:cNvSpPr>
          <p:nvPr>
            <p:ph type="body" sz="quarter" idx="14"/>
          </p:nvPr>
        </p:nvSpPr>
        <p:spPr>
          <a:xfrm>
            <a:off x="365124" y="6511055"/>
            <a:ext cx="3935448" cy="332922"/>
          </a:xfrm>
        </p:spPr>
        <p:txBody>
          <a:bodyPr/>
          <a:lstStyle/>
          <a:p>
            <a:r>
              <a:rPr lang="en-US" b="1" dirty="0">
                <a:solidFill>
                  <a:schemeClr val="bg1"/>
                </a:solidFill>
              </a:rPr>
              <a:t>Frequentist ANCOVA analysis adjusted for baseline BP</a:t>
            </a:r>
          </a:p>
        </p:txBody>
      </p:sp>
      <p:cxnSp>
        <p:nvCxnSpPr>
          <p:cNvPr id="4" name="Straight Arrow Connector 3">
            <a:extLst>
              <a:ext uri="{FF2B5EF4-FFF2-40B4-BE49-F238E27FC236}">
                <a16:creationId xmlns:a16="http://schemas.microsoft.com/office/drawing/2014/main" id="{EE8D5647-3F6C-4B2F-B087-F71DCC9A67AC}"/>
              </a:ext>
            </a:extLst>
          </p:cNvPr>
          <p:cNvCxnSpPr>
            <a:cxnSpLocks/>
          </p:cNvCxnSpPr>
          <p:nvPr/>
        </p:nvCxnSpPr>
        <p:spPr>
          <a:xfrm>
            <a:off x="5301867" y="5024120"/>
            <a:ext cx="4271876" cy="0"/>
          </a:xfrm>
          <a:prstGeom prst="straightConnector1">
            <a:avLst/>
          </a:prstGeom>
          <a:ln w="952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7C11F8EC-8633-4DCA-9BB1-044065AEAEC0}"/>
              </a:ext>
            </a:extLst>
          </p:cNvPr>
          <p:cNvGraphicFramePr/>
          <p:nvPr>
            <p:extLst>
              <p:ext uri="{D42A27DB-BD31-4B8C-83A1-F6EECF244321}">
                <p14:modId xmlns:p14="http://schemas.microsoft.com/office/powerpoint/2010/main" val="3346781050"/>
              </p:ext>
            </p:extLst>
          </p:nvPr>
        </p:nvGraphicFramePr>
        <p:xfrm>
          <a:off x="4888050" y="1194708"/>
          <a:ext cx="5073086" cy="542912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a:extLst>
              <a:ext uri="{FF2B5EF4-FFF2-40B4-BE49-F238E27FC236}">
                <a16:creationId xmlns:a16="http://schemas.microsoft.com/office/drawing/2014/main" id="{1B459562-BB2F-44FB-96A2-E70B65561D2B}"/>
              </a:ext>
            </a:extLst>
          </p:cNvPr>
          <p:cNvCxnSpPr>
            <a:cxnSpLocks/>
          </p:cNvCxnSpPr>
          <p:nvPr/>
        </p:nvCxnSpPr>
        <p:spPr>
          <a:xfrm flipV="1">
            <a:off x="7438031" y="1384554"/>
            <a:ext cx="0" cy="502578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31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p>
        </p:txBody>
      </p:sp>
      <p:sp>
        <p:nvSpPr>
          <p:cNvPr id="3" name="Content Placeholder 2"/>
          <p:cNvSpPr>
            <a:spLocks noGrp="1"/>
          </p:cNvSpPr>
          <p:nvPr>
            <p:ph idx="1"/>
          </p:nvPr>
        </p:nvSpPr>
        <p:spPr>
          <a:xfrm>
            <a:off x="365760" y="1907686"/>
            <a:ext cx="11460480" cy="3860067"/>
          </a:xfrm>
        </p:spPr>
        <p:txBody>
          <a:bodyPr>
            <a:normAutofit/>
          </a:bodyPr>
          <a:lstStyle/>
          <a:p>
            <a:pPr>
              <a:spcBef>
                <a:spcPts val="1800"/>
              </a:spcBef>
            </a:pPr>
            <a:r>
              <a:rPr lang="en-US" sz="2400" dirty="0">
                <a:solidFill>
                  <a:schemeClr val="tx1">
                    <a:lumMod val="85000"/>
                    <a:lumOff val="15000"/>
                  </a:schemeClr>
                </a:solidFill>
              </a:rPr>
              <a:t>Follow-up limited to 3 months</a:t>
            </a:r>
          </a:p>
          <a:p>
            <a:pPr lvl="1">
              <a:spcBef>
                <a:spcPts val="600"/>
              </a:spcBef>
            </a:pPr>
            <a:r>
              <a:rPr lang="en-US" sz="2200" dirty="0">
                <a:solidFill>
                  <a:schemeClr val="tx1">
                    <a:lumMod val="85000"/>
                    <a:lumOff val="15000"/>
                  </a:schemeClr>
                </a:solidFill>
              </a:rPr>
              <a:t>For ethical reasons, medication had to be restarted for safety</a:t>
            </a:r>
          </a:p>
          <a:p>
            <a:pPr lvl="1">
              <a:spcBef>
                <a:spcPts val="600"/>
              </a:spcBef>
            </a:pPr>
            <a:r>
              <a:rPr lang="en-US" sz="2200" dirty="0">
                <a:solidFill>
                  <a:schemeClr val="tx1">
                    <a:lumMod val="85000"/>
                    <a:lumOff val="15000"/>
                  </a:schemeClr>
                </a:solidFill>
              </a:rPr>
              <a:t>Previous RDN studies showed further BP reduced after 3 months</a:t>
            </a:r>
            <a:r>
              <a:rPr lang="en-US" sz="2200" baseline="30000" dirty="0">
                <a:solidFill>
                  <a:schemeClr val="tx1">
                    <a:lumMod val="85000"/>
                    <a:lumOff val="15000"/>
                  </a:schemeClr>
                </a:solidFill>
              </a:rPr>
              <a:t>1,2</a:t>
            </a:r>
            <a:r>
              <a:rPr lang="en-US" sz="2200" dirty="0">
                <a:solidFill>
                  <a:schemeClr val="tx1">
                    <a:lumMod val="85000"/>
                    <a:lumOff val="15000"/>
                  </a:schemeClr>
                </a:solidFill>
              </a:rPr>
              <a:t> </a:t>
            </a:r>
          </a:p>
          <a:p>
            <a:pPr>
              <a:spcBef>
                <a:spcPts val="3600"/>
              </a:spcBef>
            </a:pPr>
            <a:r>
              <a:rPr lang="en-US" sz="2400" dirty="0">
                <a:solidFill>
                  <a:schemeClr val="tx1">
                    <a:lumMod val="85000"/>
                    <a:lumOff val="15000"/>
                  </a:schemeClr>
                </a:solidFill>
              </a:rPr>
              <a:t>RDN effect disadvantaged by more safety escape patients in the sham group </a:t>
            </a:r>
          </a:p>
          <a:p>
            <a:pPr>
              <a:spcBef>
                <a:spcPts val="3600"/>
              </a:spcBef>
            </a:pPr>
            <a:r>
              <a:rPr lang="en-US" sz="2400" dirty="0">
                <a:solidFill>
                  <a:schemeClr val="tx1">
                    <a:lumMod val="85000"/>
                    <a:lumOff val="15000"/>
                  </a:schemeClr>
                </a:solidFill>
              </a:rPr>
              <a:t>Despite off-med protocol, antihypertensive drugs detected in 36 patients</a:t>
            </a:r>
          </a:p>
          <a:p>
            <a:pPr lvl="1">
              <a:spcBef>
                <a:spcPts val="600"/>
              </a:spcBef>
            </a:pPr>
            <a:r>
              <a:rPr lang="en-US" sz="2200" dirty="0">
                <a:solidFill>
                  <a:schemeClr val="tx1">
                    <a:lumMod val="85000"/>
                    <a:lumOff val="15000"/>
                  </a:schemeClr>
                </a:solidFill>
              </a:rPr>
              <a:t>Consistent results in per protocol analysis (excluding meds)</a:t>
            </a:r>
          </a:p>
        </p:txBody>
      </p:sp>
      <p:sp>
        <p:nvSpPr>
          <p:cNvPr id="4" name="Text Placeholder 3"/>
          <p:cNvSpPr>
            <a:spLocks noGrp="1"/>
          </p:cNvSpPr>
          <p:nvPr>
            <p:ph type="body" sz="quarter" idx="13"/>
          </p:nvPr>
        </p:nvSpPr>
        <p:spPr/>
        <p:txBody>
          <a:bodyPr/>
          <a:lstStyle/>
          <a:p>
            <a:r>
              <a:rPr lang="en-US" dirty="0"/>
              <a:t>Limitations</a:t>
            </a:r>
          </a:p>
        </p:txBody>
      </p:sp>
      <p:sp>
        <p:nvSpPr>
          <p:cNvPr id="5" name="Text Placeholder 4">
            <a:extLst>
              <a:ext uri="{FF2B5EF4-FFF2-40B4-BE49-F238E27FC236}">
                <a16:creationId xmlns:a16="http://schemas.microsoft.com/office/drawing/2014/main" id="{6BCCE52D-E924-4027-82CA-10F5195EBFE5}"/>
              </a:ext>
            </a:extLst>
          </p:cNvPr>
          <p:cNvSpPr>
            <a:spLocks noGrp="1"/>
          </p:cNvSpPr>
          <p:nvPr>
            <p:ph type="body" sz="quarter" idx="14"/>
          </p:nvPr>
        </p:nvSpPr>
        <p:spPr>
          <a:xfrm>
            <a:off x="365125" y="5903562"/>
            <a:ext cx="11461750" cy="704850"/>
          </a:xfrm>
        </p:spPr>
        <p:txBody>
          <a:bodyPr/>
          <a:lstStyle/>
          <a:p>
            <a:pPr>
              <a:spcBef>
                <a:spcPts val="0"/>
              </a:spcBef>
            </a:pPr>
            <a:r>
              <a:rPr lang="en-US" b="1" baseline="30000" dirty="0"/>
              <a:t>1</a:t>
            </a:r>
            <a:r>
              <a:rPr lang="en-US" b="1" dirty="0"/>
              <a:t> Kandzari D, et al. </a:t>
            </a:r>
            <a:r>
              <a:rPr lang="fr-FR" b="1" i="1" u="sng" dirty="0">
                <a:hlinkClick r:id="rId2" tooltip="Lancet (London, England).">
                  <a:extLst>
                    <a:ext uri="{A12FA001-AC4F-418D-AE19-62706E023703}">
                      <ahyp:hlinkClr xmlns:ahyp="http://schemas.microsoft.com/office/drawing/2018/hyperlinkcolor" val="tx"/>
                    </a:ext>
                  </a:extLst>
                </a:hlinkClick>
              </a:rPr>
              <a:t>Lancet</a:t>
            </a:r>
            <a:r>
              <a:rPr lang="fr-FR" b="1" u="sng" dirty="0">
                <a:hlinkClick r:id="rId2" tooltip="Lancet (London, England).">
                  <a:extLst>
                    <a:ext uri="{A12FA001-AC4F-418D-AE19-62706E023703}">
                      <ahyp:hlinkClr xmlns:ahyp="http://schemas.microsoft.com/office/drawing/2018/hyperlinkcolor" val="tx"/>
                    </a:ext>
                  </a:extLst>
                </a:hlinkClick>
              </a:rPr>
              <a:t>.</a:t>
            </a:r>
            <a:r>
              <a:rPr lang="fr-FR" b="1" dirty="0"/>
              <a:t> 2018;391(10137):2346-2355.</a:t>
            </a:r>
            <a:endParaRPr lang="en-US" b="1" dirty="0"/>
          </a:p>
          <a:p>
            <a:pPr>
              <a:spcBef>
                <a:spcPts val="0"/>
              </a:spcBef>
            </a:pPr>
            <a:r>
              <a:rPr lang="en-US" b="1" baseline="30000" dirty="0"/>
              <a:t>2</a:t>
            </a:r>
            <a:r>
              <a:rPr lang="en-US" b="1" dirty="0"/>
              <a:t> Mahfoud F. EuroPCR 2019</a:t>
            </a:r>
            <a:endParaRPr lang="en-US" b="1" baseline="30000" dirty="0"/>
          </a:p>
        </p:txBody>
      </p:sp>
    </p:spTree>
    <p:extLst>
      <p:ext uri="{BB962C8B-B14F-4D97-AF65-F5344CB8AC3E}">
        <p14:creationId xmlns:p14="http://schemas.microsoft.com/office/powerpoint/2010/main" val="6504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rgbClr val="372D83"/>
              </a:solidFill>
            </a:endParaRPr>
          </a:p>
        </p:txBody>
      </p:sp>
      <p:sp>
        <p:nvSpPr>
          <p:cNvPr id="3" name="Content Placeholder 2"/>
          <p:cNvSpPr>
            <a:spLocks noGrp="1"/>
          </p:cNvSpPr>
          <p:nvPr>
            <p:ph idx="1"/>
          </p:nvPr>
        </p:nvSpPr>
        <p:spPr>
          <a:xfrm>
            <a:off x="248474" y="1661650"/>
            <a:ext cx="11682794" cy="4613240"/>
          </a:xfrm>
        </p:spPr>
        <p:txBody>
          <a:bodyPr>
            <a:noAutofit/>
          </a:bodyPr>
          <a:lstStyle/>
          <a:p>
            <a:pPr>
              <a:spcBef>
                <a:spcPts val="1800"/>
              </a:spcBef>
            </a:pPr>
            <a:r>
              <a:rPr lang="en-US" sz="2400" b="1" dirty="0">
                <a:solidFill>
                  <a:schemeClr val="tx1">
                    <a:lumMod val="85000"/>
                    <a:lumOff val="15000"/>
                  </a:schemeClr>
                </a:solidFill>
              </a:rPr>
              <a:t>Powered trial demonstrates that RDN lowers BP</a:t>
            </a:r>
          </a:p>
          <a:p>
            <a:pPr lvl="1">
              <a:spcBef>
                <a:spcPts val="600"/>
              </a:spcBef>
            </a:pPr>
            <a:r>
              <a:rPr lang="en-US" sz="2200" dirty="0">
                <a:solidFill>
                  <a:schemeClr val="tx1">
                    <a:lumMod val="85000"/>
                    <a:lumOff val="15000"/>
                  </a:schemeClr>
                </a:solidFill>
              </a:rPr>
              <a:t>Uncontrolled hypertensive patients in the absence of medications</a:t>
            </a:r>
          </a:p>
          <a:p>
            <a:pPr lvl="1">
              <a:spcBef>
                <a:spcPts val="600"/>
              </a:spcBef>
            </a:pPr>
            <a:r>
              <a:rPr lang="en-US" sz="2200" dirty="0">
                <a:solidFill>
                  <a:schemeClr val="tx1">
                    <a:lumMod val="85000"/>
                    <a:lumOff val="15000"/>
                  </a:schemeClr>
                </a:solidFill>
              </a:rPr>
              <a:t>In both 24-hr and office BP</a:t>
            </a:r>
          </a:p>
          <a:p>
            <a:pPr lvl="1">
              <a:spcBef>
                <a:spcPts val="600"/>
              </a:spcBef>
            </a:pPr>
            <a:r>
              <a:rPr lang="en-US" sz="2200" dirty="0">
                <a:solidFill>
                  <a:schemeClr val="tx1">
                    <a:lumMod val="85000"/>
                    <a:lumOff val="15000"/>
                  </a:schemeClr>
                </a:solidFill>
              </a:rPr>
              <a:t>Compared to sham control</a:t>
            </a:r>
          </a:p>
          <a:p>
            <a:pPr>
              <a:spcBef>
                <a:spcPts val="1800"/>
              </a:spcBef>
            </a:pPr>
            <a:r>
              <a:rPr lang="en-US" sz="2400" b="1" dirty="0">
                <a:solidFill>
                  <a:schemeClr val="tx1">
                    <a:lumMod val="85000"/>
                    <a:lumOff val="15000"/>
                  </a:schemeClr>
                </a:solidFill>
              </a:rPr>
              <a:t>Clinically meaningful BP reductions </a:t>
            </a:r>
            <a:r>
              <a:rPr lang="en-US" sz="2400" dirty="0">
                <a:solidFill>
                  <a:schemeClr val="tx1">
                    <a:lumMod val="85000"/>
                    <a:lumOff val="15000"/>
                  </a:schemeClr>
                </a:solidFill>
              </a:rPr>
              <a:t>at 3 months </a:t>
            </a:r>
          </a:p>
          <a:p>
            <a:pPr lvl="1">
              <a:spcBef>
                <a:spcPts val="600"/>
              </a:spcBef>
            </a:pPr>
            <a:r>
              <a:rPr lang="en-US" sz="2200" dirty="0">
                <a:solidFill>
                  <a:schemeClr val="tx1">
                    <a:lumMod val="85000"/>
                    <a:lumOff val="15000"/>
                  </a:schemeClr>
                </a:solidFill>
              </a:rPr>
              <a:t>Treatment is “always on” for 24 </a:t>
            </a:r>
            <a:r>
              <a:rPr lang="en-US" sz="2200" dirty="0" err="1">
                <a:solidFill>
                  <a:schemeClr val="tx1">
                    <a:lumMod val="85000"/>
                    <a:lumOff val="15000"/>
                  </a:schemeClr>
                </a:solidFill>
              </a:rPr>
              <a:t>hrs</a:t>
            </a:r>
            <a:r>
              <a:rPr lang="en-US" sz="2200" dirty="0">
                <a:solidFill>
                  <a:schemeClr val="tx1">
                    <a:lumMod val="85000"/>
                    <a:lumOff val="15000"/>
                  </a:schemeClr>
                </a:solidFill>
              </a:rPr>
              <a:t>  </a:t>
            </a:r>
          </a:p>
          <a:p>
            <a:pPr lvl="1">
              <a:spcBef>
                <a:spcPts val="600"/>
              </a:spcBef>
            </a:pPr>
            <a:r>
              <a:rPr lang="en-US" sz="2200" dirty="0">
                <a:solidFill>
                  <a:schemeClr val="tx1">
                    <a:lumMod val="85000"/>
                    <a:lumOff val="15000"/>
                  </a:schemeClr>
                </a:solidFill>
              </a:rPr>
              <a:t>Independent of patient adherence to medication</a:t>
            </a:r>
          </a:p>
          <a:p>
            <a:pPr lvl="1">
              <a:spcBef>
                <a:spcPts val="600"/>
              </a:spcBef>
            </a:pPr>
            <a:r>
              <a:rPr lang="en-US" sz="2200" dirty="0">
                <a:solidFill>
                  <a:schemeClr val="tx1">
                    <a:lumMod val="85000"/>
                    <a:lumOff val="15000"/>
                  </a:schemeClr>
                </a:solidFill>
              </a:rPr>
              <a:t>Consistent BP reduction during nighttime when CV risk is highest</a:t>
            </a:r>
          </a:p>
          <a:p>
            <a:pPr>
              <a:spcBef>
                <a:spcPts val="1800"/>
              </a:spcBef>
            </a:pPr>
            <a:r>
              <a:rPr lang="en-US" sz="2400" b="1" dirty="0">
                <a:solidFill>
                  <a:schemeClr val="tx1">
                    <a:lumMod val="85000"/>
                    <a:lumOff val="15000"/>
                  </a:schemeClr>
                </a:solidFill>
              </a:rPr>
              <a:t>No major </a:t>
            </a:r>
            <a:r>
              <a:rPr lang="en-US" sz="2400" dirty="0">
                <a:solidFill>
                  <a:schemeClr val="tx1">
                    <a:lumMod val="85000"/>
                    <a:lumOff val="15000"/>
                  </a:schemeClr>
                </a:solidFill>
              </a:rPr>
              <a:t>device- or procedure-related </a:t>
            </a:r>
            <a:r>
              <a:rPr lang="en-US" sz="2400" b="1" dirty="0">
                <a:solidFill>
                  <a:schemeClr val="tx1">
                    <a:lumMod val="85000"/>
                    <a:lumOff val="15000"/>
                  </a:schemeClr>
                </a:solidFill>
              </a:rPr>
              <a:t>safety events </a:t>
            </a:r>
            <a:r>
              <a:rPr lang="en-US" sz="2400" dirty="0">
                <a:solidFill>
                  <a:schemeClr val="tx1">
                    <a:lumMod val="85000"/>
                    <a:lumOff val="15000"/>
                  </a:schemeClr>
                </a:solidFill>
              </a:rPr>
              <a:t>through 3 months</a:t>
            </a:r>
            <a:endParaRPr lang="en-US" sz="2200" dirty="0">
              <a:solidFill>
                <a:schemeClr val="tx1">
                  <a:lumMod val="85000"/>
                  <a:lumOff val="15000"/>
                </a:schemeClr>
              </a:solidFill>
            </a:endParaRPr>
          </a:p>
          <a:p>
            <a:pPr>
              <a:spcBef>
                <a:spcPts val="1800"/>
              </a:spcBef>
            </a:pPr>
            <a:r>
              <a:rPr lang="en-US" sz="2400" dirty="0">
                <a:solidFill>
                  <a:schemeClr val="tx1">
                    <a:lumMod val="85000"/>
                    <a:lumOff val="15000"/>
                  </a:schemeClr>
                </a:solidFill>
              </a:rPr>
              <a:t>SPYRAL HTN – </a:t>
            </a:r>
            <a:r>
              <a:rPr lang="en-US" sz="2400" b="1" dirty="0">
                <a:solidFill>
                  <a:schemeClr val="tx1">
                    <a:lumMod val="85000"/>
                    <a:lumOff val="15000"/>
                  </a:schemeClr>
                </a:solidFill>
              </a:rPr>
              <a:t>ON MED </a:t>
            </a:r>
            <a:r>
              <a:rPr lang="en-US" sz="2400" dirty="0">
                <a:solidFill>
                  <a:schemeClr val="tx1">
                    <a:lumMod val="85000"/>
                    <a:lumOff val="15000"/>
                  </a:schemeClr>
                </a:solidFill>
              </a:rPr>
              <a:t>trial is </a:t>
            </a:r>
            <a:r>
              <a:rPr lang="en-US" sz="2400" b="1" dirty="0">
                <a:solidFill>
                  <a:schemeClr val="tx1">
                    <a:lumMod val="85000"/>
                    <a:lumOff val="15000"/>
                  </a:schemeClr>
                </a:solidFill>
              </a:rPr>
              <a:t>enrolling</a:t>
            </a:r>
            <a:r>
              <a:rPr lang="en-US" sz="2400" baseline="30000" dirty="0">
                <a:solidFill>
                  <a:schemeClr val="tx1">
                    <a:lumMod val="85000"/>
                    <a:lumOff val="15000"/>
                  </a:schemeClr>
                </a:solidFill>
              </a:rPr>
              <a:t>1</a:t>
            </a:r>
            <a:endParaRPr lang="en-US" sz="2400" dirty="0">
              <a:solidFill>
                <a:schemeClr val="tx1">
                  <a:lumMod val="85000"/>
                  <a:lumOff val="15000"/>
                </a:schemeClr>
              </a:solidFill>
              <a:highlight>
                <a:srgbClr val="FFFF00"/>
              </a:highlight>
            </a:endParaRPr>
          </a:p>
        </p:txBody>
      </p:sp>
      <p:sp>
        <p:nvSpPr>
          <p:cNvPr id="4" name="Text Placeholder 3"/>
          <p:cNvSpPr>
            <a:spLocks noGrp="1"/>
          </p:cNvSpPr>
          <p:nvPr>
            <p:ph type="body" sz="quarter" idx="13"/>
          </p:nvPr>
        </p:nvSpPr>
        <p:spPr/>
        <p:txBody>
          <a:bodyPr/>
          <a:lstStyle/>
          <a:p>
            <a:r>
              <a:rPr lang="en-US" dirty="0"/>
              <a:t>Conclusions</a:t>
            </a:r>
          </a:p>
        </p:txBody>
      </p:sp>
      <p:sp>
        <p:nvSpPr>
          <p:cNvPr id="6" name="Text Placeholder 4">
            <a:extLst>
              <a:ext uri="{FF2B5EF4-FFF2-40B4-BE49-F238E27FC236}">
                <a16:creationId xmlns:a16="http://schemas.microsoft.com/office/drawing/2014/main" id="{BEEDE5DB-BF98-44FC-91D1-F21DD2172DFE}"/>
              </a:ext>
            </a:extLst>
          </p:cNvPr>
          <p:cNvSpPr>
            <a:spLocks noGrp="1"/>
          </p:cNvSpPr>
          <p:nvPr>
            <p:ph type="body" sz="quarter" idx="14"/>
          </p:nvPr>
        </p:nvSpPr>
        <p:spPr>
          <a:xfrm>
            <a:off x="365125" y="6274890"/>
            <a:ext cx="5486400" cy="333522"/>
          </a:xfrm>
        </p:spPr>
        <p:txBody>
          <a:bodyPr/>
          <a:lstStyle/>
          <a:p>
            <a:pPr>
              <a:spcBef>
                <a:spcPts val="0"/>
              </a:spcBef>
            </a:pPr>
            <a:r>
              <a:rPr lang="en-US" b="1" baseline="30000" dirty="0"/>
              <a:t>1</a:t>
            </a:r>
            <a:r>
              <a:rPr lang="en-US" b="1" dirty="0"/>
              <a:t> </a:t>
            </a:r>
            <a:r>
              <a:rPr lang="en-US" b="1" dirty="0">
                <a:latin typeface="+mn-lt"/>
                <a:hlinkClick r:id="rId3" tooltip="Current version of study NCT02439775 on ClinicalTrials.gov">
                  <a:extLst>
                    <a:ext uri="{A12FA001-AC4F-418D-AE19-62706E023703}">
                      <ahyp:hlinkClr xmlns:ahyp="http://schemas.microsoft.com/office/drawing/2018/hyperlinkcolor" val="tx"/>
                    </a:ext>
                  </a:extLst>
                </a:hlinkClick>
              </a:rPr>
              <a:t>NCT02439775</a:t>
            </a:r>
            <a:r>
              <a:rPr lang="en-US" b="1" dirty="0"/>
              <a:t> </a:t>
            </a:r>
            <a:endParaRPr lang="en-US" b="1" baseline="30000" dirty="0"/>
          </a:p>
        </p:txBody>
      </p:sp>
    </p:spTree>
    <p:extLst>
      <p:ext uri="{BB962C8B-B14F-4D97-AF65-F5344CB8AC3E}">
        <p14:creationId xmlns:p14="http://schemas.microsoft.com/office/powerpoint/2010/main" val="27917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rgbClr val="372D83"/>
              </a:solidFill>
            </a:endParaRPr>
          </a:p>
        </p:txBody>
      </p:sp>
      <p:sp>
        <p:nvSpPr>
          <p:cNvPr id="3" name="Content Placeholder 2">
            <a:extLst>
              <a:ext uri="{FF2B5EF4-FFF2-40B4-BE49-F238E27FC236}">
                <a16:creationId xmlns:a16="http://schemas.microsoft.com/office/drawing/2014/main" id="{60304D61-A21A-4ED1-916F-329B769DCBCF}"/>
              </a:ext>
            </a:extLst>
          </p:cNvPr>
          <p:cNvSpPr>
            <a:spLocks noGrp="1"/>
          </p:cNvSpPr>
          <p:nvPr>
            <p:ph idx="1"/>
          </p:nvPr>
        </p:nvSpPr>
        <p:spPr>
          <a:xfrm>
            <a:off x="366395" y="1560548"/>
            <a:ext cx="11460480" cy="4351338"/>
          </a:xfrm>
          <a:solidFill>
            <a:schemeClr val="bg2"/>
          </a:solidFill>
        </p:spPr>
        <p:txBody>
          <a:bodyPr anchor="ctr"/>
          <a:lstStyle/>
          <a:p>
            <a:pPr marL="0" indent="0" algn="ctr">
              <a:buNone/>
            </a:pPr>
            <a:r>
              <a:rPr lang="en-US" dirty="0"/>
              <a:t>Placeholder for Lancet publication</a:t>
            </a:r>
          </a:p>
        </p:txBody>
      </p:sp>
      <p:sp>
        <p:nvSpPr>
          <p:cNvPr id="4" name="Text Placeholder 3"/>
          <p:cNvSpPr>
            <a:spLocks noGrp="1"/>
          </p:cNvSpPr>
          <p:nvPr>
            <p:ph type="body" sz="quarter" idx="13"/>
          </p:nvPr>
        </p:nvSpPr>
        <p:spPr/>
        <p:txBody>
          <a:bodyPr/>
          <a:lstStyle/>
          <a:p>
            <a:r>
              <a:rPr lang="en-US" dirty="0"/>
              <a:t>Publication</a:t>
            </a:r>
          </a:p>
        </p:txBody>
      </p:sp>
      <p:sp>
        <p:nvSpPr>
          <p:cNvPr id="5" name="Text Placeholder 4">
            <a:extLst>
              <a:ext uri="{FF2B5EF4-FFF2-40B4-BE49-F238E27FC236}">
                <a16:creationId xmlns:a16="http://schemas.microsoft.com/office/drawing/2014/main" id="{5EDEA6F4-B8D0-4290-883C-EBB02E163707}"/>
              </a:ext>
            </a:extLst>
          </p:cNvPr>
          <p:cNvSpPr>
            <a:spLocks noGrp="1"/>
          </p:cNvSpPr>
          <p:nvPr>
            <p:ph type="body" sz="quarter" idx="14"/>
          </p:nvPr>
        </p:nvSpPr>
        <p:spPr>
          <a:xfrm>
            <a:off x="364490" y="5824538"/>
            <a:ext cx="11461750" cy="704850"/>
          </a:xfrm>
        </p:spPr>
        <p:txBody>
          <a:bodyPr anchor="ctr"/>
          <a:lstStyle/>
          <a:p>
            <a:pPr algn="ctr"/>
            <a:r>
              <a:rPr lang="en-US" b="1" dirty="0"/>
              <a:t>M Böhm, et al. </a:t>
            </a:r>
            <a:r>
              <a:rPr lang="en-US" b="1" i="1" dirty="0"/>
              <a:t>Lancet</a:t>
            </a:r>
            <a:r>
              <a:rPr lang="en-US" b="1" dirty="0"/>
              <a:t>, published online 29 March 2020</a:t>
            </a:r>
          </a:p>
        </p:txBody>
      </p:sp>
    </p:spTree>
    <p:extLst>
      <p:ext uri="{BB962C8B-B14F-4D97-AF65-F5344CB8AC3E}">
        <p14:creationId xmlns:p14="http://schemas.microsoft.com/office/powerpoint/2010/main" val="160835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9600" y="22859"/>
            <a:ext cx="10972800" cy="1668781"/>
          </a:xfrm>
        </p:spPr>
        <p:txBody>
          <a:bodyPr anchor="ctr">
            <a:normAutofit fontScale="85000" lnSpcReduction="20000"/>
          </a:bodyPr>
          <a:lstStyle/>
          <a:p>
            <a:pPr marL="0" indent="0" algn="ctr">
              <a:buNone/>
            </a:pPr>
            <a:r>
              <a:rPr lang="en-US" sz="13600" b="1" dirty="0">
                <a:solidFill>
                  <a:srgbClr val="372D83"/>
                </a:solidFill>
                <a:effectLst>
                  <a:outerShdw blurRad="38100" dist="38100" dir="2700000" algn="tl">
                    <a:srgbClr val="000000">
                      <a:alpha val="43137"/>
                    </a:srgbClr>
                  </a:outerShdw>
                </a:effectLst>
                <a:latin typeface="Vijaya" panose="020B0604020202020204" pitchFamily="34" charset="0"/>
                <a:cs typeface="Vijaya" panose="020B0604020202020204" pitchFamily="34" charset="0"/>
              </a:rPr>
              <a:t>Thank You!</a:t>
            </a:r>
            <a:endParaRPr lang="en-US" sz="2800" b="1" dirty="0">
              <a:solidFill>
                <a:srgbClr val="372D83"/>
              </a:solidFill>
            </a:endParaRPr>
          </a:p>
        </p:txBody>
      </p:sp>
      <p:sp>
        <p:nvSpPr>
          <p:cNvPr id="4" name="Content Placeholder 4">
            <a:extLst>
              <a:ext uri="{FF2B5EF4-FFF2-40B4-BE49-F238E27FC236}">
                <a16:creationId xmlns:a16="http://schemas.microsoft.com/office/drawing/2014/main" id="{AC001773-1F47-4291-879A-1B7D171A5A8B}"/>
              </a:ext>
            </a:extLst>
          </p:cNvPr>
          <p:cNvSpPr txBox="1">
            <a:spLocks/>
          </p:cNvSpPr>
          <p:nvPr/>
        </p:nvSpPr>
        <p:spPr>
          <a:xfrm>
            <a:off x="609600" y="1560528"/>
            <a:ext cx="10972800" cy="1712208"/>
          </a:xfrm>
          <a:prstGeom prst="rect">
            <a:avLst/>
          </a:prstGeom>
        </p:spPr>
        <p:txBody>
          <a:bodyPr anchor="ctr">
            <a:normAutofit/>
          </a:bodyPr>
          <a:lstStyle>
            <a:lvl1pPr marL="457189" indent="-457189"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1pPr>
            <a:lvl2pPr marL="990575" indent="-380990"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2pPr>
            <a:lvl3pPr marL="1523962"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Arial Narrow" panose="020B0604020202020204" pitchFamily="34" charset="0"/>
                <a:ea typeface="+mn-ea"/>
                <a:cs typeface="Arial Narrow"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r>
              <a:rPr lang="en-US" sz="4000" dirty="0"/>
              <a:t>We thank all patients, investigators, site personnel, committee members and staff for their contribution!</a:t>
            </a:r>
            <a:endParaRPr lang="en-US" sz="3200" b="1" dirty="0">
              <a:solidFill>
                <a:schemeClr val="accent2"/>
              </a:solidFill>
            </a:endParaRPr>
          </a:p>
        </p:txBody>
      </p:sp>
      <p:grpSp>
        <p:nvGrpSpPr>
          <p:cNvPr id="7" name="Group 6">
            <a:extLst>
              <a:ext uri="{FF2B5EF4-FFF2-40B4-BE49-F238E27FC236}">
                <a16:creationId xmlns:a16="http://schemas.microsoft.com/office/drawing/2014/main" id="{5BC1F998-F53C-4AA0-8E85-2D4F168021E6}"/>
              </a:ext>
            </a:extLst>
          </p:cNvPr>
          <p:cNvGrpSpPr/>
          <p:nvPr/>
        </p:nvGrpSpPr>
        <p:grpSpPr>
          <a:xfrm>
            <a:off x="1563186" y="-28167858"/>
            <a:ext cx="10241280" cy="26898774"/>
            <a:chOff x="990600" y="-26746055"/>
            <a:chExt cx="10241280" cy="26898774"/>
          </a:xfrm>
        </p:grpSpPr>
        <p:sp>
          <p:nvSpPr>
            <p:cNvPr id="8" name="TextBox 7">
              <a:extLst>
                <a:ext uri="{FF2B5EF4-FFF2-40B4-BE49-F238E27FC236}">
                  <a16:creationId xmlns:a16="http://schemas.microsoft.com/office/drawing/2014/main" id="{F78CF4A1-C98E-4DA4-B4DC-F6D7EF928CF9}"/>
                </a:ext>
              </a:extLst>
            </p:cNvPr>
            <p:cNvSpPr txBox="1"/>
            <p:nvPr/>
          </p:nvSpPr>
          <p:spPr>
            <a:xfrm>
              <a:off x="990600" y="-26746055"/>
              <a:ext cx="10241280" cy="26898774"/>
            </a:xfrm>
            <a:prstGeom prst="rect">
              <a:avLst/>
            </a:prstGeom>
            <a:noFill/>
          </p:spPr>
          <p:txBody>
            <a:bodyPr>
              <a:spAutoFit/>
            </a:bodyPr>
            <a:lstStyle/>
            <a:p>
              <a:pPr algn="ctr"/>
              <a:r>
                <a:rPr lang="en-US" sz="900" b="1" dirty="0">
                  <a:latin typeface="Arial" panose="020B0604020202020204" pitchFamily="34" charset="0"/>
                  <a:ea typeface="Calibri" panose="020F0502020204030204" pitchFamily="34" charset="0"/>
                  <a:cs typeface="Arial" panose="020B0604020202020204" pitchFamily="34" charset="0"/>
                </a:rPr>
                <a:t>The following persons participated in the SPYRAL HTN – OFF MED trial</a:t>
              </a:r>
            </a:p>
            <a:p>
              <a:pPr algn="ctr"/>
              <a:endParaRPr lang="en-US" sz="900" dirty="0">
                <a:solidFill>
                  <a:srgbClr val="FFFFFF"/>
                </a:solidFill>
              </a:endParaRPr>
            </a:p>
            <a:p>
              <a:pPr>
                <a:lnSpc>
                  <a:spcPct val="107000"/>
                </a:lnSpc>
              </a:pPr>
              <a:r>
                <a:rPr lang="en-US" sz="11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Executive Committee</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Prof. Michael Böhm (Chairman, Homburg/Saar, Germany), David E. Kandzari (Atlanta, GA, USA), Prof. Kazuomi Kario (Tochigi, Japan), Prof. Felix Mahfoud (Homburg/Saar, Germany), Stuart Pocock (London, United Kingdom), Prof. Roland E. Schmieder (Erlangen Germany), Raymond R. Townsend (Philadelphia, PA, USA), Prof. Konstantinos Tsioufis (Athens, Greece), Michael A. Weber (New York, NY, USA), Manuela Negoita (Medtronic), Sidney A. Cohen (Medtronic)</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1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Clinical Event Committee</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Clive </a:t>
              </a:r>
              <a:r>
                <a:rPr lang="en-US" sz="900" dirty="0" err="1">
                  <a:latin typeface="Arial" panose="020B0604020202020204" pitchFamily="34" charset="0"/>
                  <a:ea typeface="Calibri" panose="020F0502020204030204" pitchFamily="34" charset="0"/>
                  <a:cs typeface="Arial" panose="020B0604020202020204" pitchFamily="34" charset="0"/>
                </a:rPr>
                <a:t>Rosendorff</a:t>
              </a:r>
              <a:r>
                <a:rPr lang="en-US" sz="900" dirty="0">
                  <a:latin typeface="Arial" panose="020B0604020202020204" pitchFamily="34" charset="0"/>
                  <a:ea typeface="Calibri" panose="020F0502020204030204" pitchFamily="34" charset="0"/>
                  <a:cs typeface="Arial" panose="020B0604020202020204" pitchFamily="34" charset="0"/>
                </a:rPr>
                <a:t> (chairman), Steven Marx (co-chairman), </a:t>
              </a:r>
              <a:r>
                <a:rPr lang="en-US" sz="900" dirty="0" err="1">
                  <a:latin typeface="Arial" panose="020B0604020202020204" pitchFamily="34" charset="0"/>
                  <a:ea typeface="Calibri" panose="020F0502020204030204" pitchFamily="34" charset="0"/>
                  <a:cs typeface="Arial" panose="020B0604020202020204" pitchFamily="34" charset="0"/>
                </a:rPr>
                <a:t>Ladan</a:t>
              </a:r>
              <a:r>
                <a:rPr lang="en-US" sz="900" dirty="0">
                  <a:latin typeface="Arial" panose="020B0604020202020204" pitchFamily="34" charset="0"/>
                  <a:ea typeface="Calibri" panose="020F0502020204030204" pitchFamily="34" charset="0"/>
                  <a:cs typeface="Arial" panose="020B0604020202020204" pitchFamily="34" charset="0"/>
                </a:rPr>
                <a:t> </a:t>
              </a:r>
              <a:r>
                <a:rPr lang="en-US" sz="900" dirty="0" err="1">
                  <a:latin typeface="Arial" panose="020B0604020202020204" pitchFamily="34" charset="0"/>
                  <a:ea typeface="Calibri" panose="020F0502020204030204" pitchFamily="34" charset="0"/>
                  <a:cs typeface="Arial" panose="020B0604020202020204" pitchFamily="34" charset="0"/>
                </a:rPr>
                <a:t>Golestaneh</a:t>
              </a:r>
              <a:r>
                <a:rPr lang="en-US" sz="900" dirty="0">
                  <a:latin typeface="Arial" panose="020B0604020202020204" pitchFamily="34" charset="0"/>
                  <a:ea typeface="Calibri" panose="020F0502020204030204" pitchFamily="34" charset="0"/>
                  <a:cs typeface="Arial" panose="020B0604020202020204" pitchFamily="34" charset="0"/>
                </a:rPr>
                <a:t>, Michele H. </a:t>
              </a:r>
              <a:r>
                <a:rPr lang="en-US" sz="900" dirty="0" err="1">
                  <a:latin typeface="Arial" panose="020B0604020202020204" pitchFamily="34" charset="0"/>
                  <a:ea typeface="Calibri" panose="020F0502020204030204" pitchFamily="34" charset="0"/>
                  <a:cs typeface="Arial" panose="020B0604020202020204" pitchFamily="34" charset="0"/>
                </a:rPr>
                <a:t>Mokrzycki</a:t>
              </a:r>
              <a:r>
                <a:rPr lang="en-US" sz="900" dirty="0">
                  <a:latin typeface="Arial" panose="020B0604020202020204" pitchFamily="34" charset="0"/>
                  <a:ea typeface="Calibri" panose="020F0502020204030204" pitchFamily="34" charset="0"/>
                  <a:cs typeface="Arial" panose="020B0604020202020204" pitchFamily="34" charset="0"/>
                </a:rPr>
                <a:t>, Joel </a:t>
              </a:r>
              <a:r>
                <a:rPr lang="en-US" sz="900" dirty="0" err="1">
                  <a:latin typeface="Arial" panose="020B0604020202020204" pitchFamily="34" charset="0"/>
                  <a:ea typeface="Calibri" panose="020F0502020204030204" pitchFamily="34" charset="0"/>
                  <a:cs typeface="Arial" panose="020B0604020202020204" pitchFamily="34" charset="0"/>
                </a:rPr>
                <a:t>Neugarten</a:t>
              </a:r>
              <a:r>
                <a:rPr lang="en-US" sz="900" dirty="0">
                  <a:latin typeface="Arial" panose="020B0604020202020204" pitchFamily="34" charset="0"/>
                  <a:ea typeface="Calibri" panose="020F0502020204030204" pitchFamily="34" charset="0"/>
                  <a:cs typeface="Arial" panose="020B0604020202020204" pitchFamily="34" charset="0"/>
                </a:rPr>
                <a:t>, Judy Tingley (non-voting member, Cardiovascular Research Foundation, NY, USA)</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1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Data Safety Monitoring Board</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Bernard J. Gersh (chairman), John A. Ambrose, Phyllis August, David L. </a:t>
              </a:r>
              <a:r>
                <a:rPr lang="en-US" sz="900" dirty="0" err="1">
                  <a:latin typeface="Arial" panose="020B0604020202020204" pitchFamily="34" charset="0"/>
                  <a:ea typeface="Calibri" panose="020F0502020204030204" pitchFamily="34" charset="0"/>
                  <a:cs typeface="Arial" panose="020B0604020202020204" pitchFamily="34" charset="0"/>
                </a:rPr>
                <a:t>Demets</a:t>
              </a:r>
              <a:r>
                <a:rPr lang="en-US" sz="900" dirty="0">
                  <a:latin typeface="Arial" panose="020B0604020202020204" pitchFamily="34" charset="0"/>
                  <a:ea typeface="Calibri" panose="020F0502020204030204" pitchFamily="34" charset="0"/>
                  <a:cs typeface="Arial" panose="020B0604020202020204" pitchFamily="34" charset="0"/>
                </a:rPr>
                <a:t>, Rajat Mukherjee (non-voting member, </a:t>
              </a:r>
              <a:r>
                <a:rPr lang="en-US" sz="900" dirty="0" err="1">
                  <a:latin typeface="Arial" panose="020B0604020202020204" pitchFamily="34" charset="0"/>
                  <a:ea typeface="Calibri" panose="020F0502020204030204" pitchFamily="34" charset="0"/>
                  <a:cs typeface="Arial" panose="020B0604020202020204" pitchFamily="34" charset="0"/>
                </a:rPr>
                <a:t>Cytel</a:t>
              </a:r>
              <a:r>
                <a:rPr lang="en-US" sz="900" dirty="0">
                  <a:latin typeface="Arial" panose="020B0604020202020204" pitchFamily="34" charset="0"/>
                  <a:ea typeface="Calibri" panose="020F0502020204030204" pitchFamily="34" charset="0"/>
                  <a:cs typeface="Arial" panose="020B0604020202020204" pitchFamily="34" charset="0"/>
                </a:rPr>
                <a:t>, Waltham, MA)</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1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Core Laboratories</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Angiographic Core Laboratory</a:t>
              </a:r>
              <a:r>
                <a:rPr lang="en-US" sz="900" dirty="0">
                  <a:latin typeface="Arial" panose="020B0604020202020204" pitchFamily="34" charset="0"/>
                  <a:ea typeface="Calibri" panose="020F0502020204030204" pitchFamily="34" charset="0"/>
                  <a:cs typeface="Arial" panose="020B0604020202020204" pitchFamily="34" charset="0"/>
                </a:rPr>
                <a:t>: Beth Israel Deaconess Medical Center, Inc.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Blood Core Laboratory</a:t>
              </a:r>
              <a:r>
                <a:rPr lang="en-US" sz="900" dirty="0">
                  <a:latin typeface="Arial" panose="020B0604020202020204" pitchFamily="34" charset="0"/>
                  <a:ea typeface="Calibri" panose="020F0502020204030204" pitchFamily="34" charset="0"/>
                  <a:cs typeface="Arial" panose="020B0604020202020204" pitchFamily="34" charset="0"/>
                </a:rPr>
                <a:t>: ACM Global Laboratory</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Central Registration and Randomization Center</a:t>
              </a:r>
              <a:r>
                <a:rPr lang="en-US" sz="900" dirty="0">
                  <a:latin typeface="Arial" panose="020B0604020202020204" pitchFamily="34" charset="0"/>
                  <a:ea typeface="Calibri" panose="020F0502020204030204" pitchFamily="34" charset="0"/>
                  <a:cs typeface="Arial" panose="020B0604020202020204" pitchFamily="34" charset="0"/>
                </a:rPr>
                <a:t>: ICON Clinical Research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Clinical Events Committee (CEC)</a:t>
              </a:r>
              <a:r>
                <a:rPr lang="en-US" sz="900" dirty="0">
                  <a:latin typeface="Arial" panose="020B0604020202020204" pitchFamily="34" charset="0"/>
                  <a:ea typeface="Calibri" panose="020F0502020204030204" pitchFamily="34" charset="0"/>
                  <a:cs typeface="Arial" panose="020B0604020202020204" pitchFamily="34" charset="0"/>
                </a:rPr>
                <a:t>: Cardiovascular Research Foundation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Data Safety Monitoring Board (DSMB)</a:t>
              </a:r>
              <a:r>
                <a:rPr lang="en-US" sz="900" dirty="0">
                  <a:latin typeface="Arial" panose="020B0604020202020204" pitchFamily="34" charset="0"/>
                  <a:ea typeface="Calibri" panose="020F0502020204030204" pitchFamily="34" charset="0"/>
                  <a:cs typeface="Arial" panose="020B0604020202020204" pitchFamily="34" charset="0"/>
                </a:rPr>
                <a:t>: Cardiovascular Research Foundation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900" b="1" i="1" dirty="0">
                  <a:latin typeface="Arial" panose="020B0604020202020204" pitchFamily="34" charset="0"/>
                  <a:ea typeface="Calibri" panose="020F0502020204030204" pitchFamily="34" charset="0"/>
                  <a:cs typeface="Arial" panose="020B0604020202020204" pitchFamily="34" charset="0"/>
                </a:rPr>
                <a:t>Drug </a:t>
              </a:r>
              <a:r>
                <a:rPr lang="de-DE" sz="900" b="1" i="1" dirty="0" err="1">
                  <a:latin typeface="Arial" panose="020B0604020202020204" pitchFamily="34" charset="0"/>
                  <a:ea typeface="Calibri" panose="020F0502020204030204" pitchFamily="34" charset="0"/>
                  <a:cs typeface="Arial" panose="020B0604020202020204" pitchFamily="34" charset="0"/>
                </a:rPr>
                <a:t>Testing</a:t>
              </a:r>
              <a:r>
                <a:rPr lang="de-DE" sz="900" b="1" i="1" dirty="0">
                  <a:latin typeface="Arial" panose="020B0604020202020204" pitchFamily="34" charset="0"/>
                  <a:ea typeface="Calibri" panose="020F0502020204030204" pitchFamily="34" charset="0"/>
                  <a:cs typeface="Arial" panose="020B0604020202020204" pitchFamily="34" charset="0"/>
                </a:rPr>
                <a:t> Core Laboratory</a:t>
              </a:r>
              <a:r>
                <a:rPr lang="de-DE" sz="900" dirty="0">
                  <a:latin typeface="Arial" panose="020B0604020202020204" pitchFamily="34" charset="0"/>
                  <a:ea typeface="Calibri" panose="020F0502020204030204" pitchFamily="34" charset="0"/>
                  <a:cs typeface="Arial" panose="020B0604020202020204" pitchFamily="34" charset="0"/>
                </a:rPr>
                <a:t>: Klinische Toxikologie Universitätsklinikum des Saarlandes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Imaging and File Upload</a:t>
              </a:r>
              <a:r>
                <a:rPr lang="en-US" sz="900" dirty="0">
                  <a:latin typeface="Arial" panose="020B0604020202020204" pitchFamily="34" charset="0"/>
                  <a:ea typeface="Calibri" panose="020F0502020204030204" pitchFamily="34" charset="0"/>
                  <a:cs typeface="Arial" panose="020B0604020202020204" pitchFamily="34" charset="0"/>
                </a:rPr>
                <a:t>: Medidata</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MRA/CTA Core Laboratory</a:t>
              </a:r>
              <a:r>
                <a:rPr lang="en-US" sz="900" dirty="0">
                  <a:latin typeface="Arial" panose="020B0604020202020204" pitchFamily="34" charset="0"/>
                  <a:ea typeface="Calibri" panose="020F0502020204030204" pitchFamily="34" charset="0"/>
                  <a:cs typeface="Arial" panose="020B0604020202020204" pitchFamily="34" charset="0"/>
                </a:rPr>
                <a:t>: Cardiovascular Core Lab, Morristown Medical Center</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Renal Artery Duplex Ultrasound Core Laboratory</a:t>
              </a:r>
              <a:r>
                <a:rPr lang="en-US" sz="900" dirty="0">
                  <a:latin typeface="Arial" panose="020B0604020202020204" pitchFamily="34" charset="0"/>
                  <a:ea typeface="Calibri" panose="020F0502020204030204" pitchFamily="34" charset="0"/>
                  <a:cs typeface="Arial" panose="020B0604020202020204" pitchFamily="34" charset="0"/>
                </a:rPr>
                <a:t>: </a:t>
              </a:r>
              <a:r>
                <a:rPr lang="en-US" sz="900" dirty="0" err="1">
                  <a:latin typeface="Arial" panose="020B0604020202020204" pitchFamily="34" charset="0"/>
                  <a:ea typeface="Calibri" panose="020F0502020204030204" pitchFamily="34" charset="0"/>
                  <a:cs typeface="Arial" panose="020B0604020202020204" pitchFamily="34" charset="0"/>
                </a:rPr>
                <a:t>VasCore</a:t>
              </a:r>
              <a:r>
                <a:rPr lang="en-US" sz="900" dirty="0">
                  <a:latin typeface="Arial" panose="020B0604020202020204" pitchFamily="34" charset="0"/>
                  <a:ea typeface="Calibri" panose="020F0502020204030204" pitchFamily="34" charset="0"/>
                  <a:cs typeface="Arial" panose="020B0604020202020204" pitchFamily="34" charset="0"/>
                </a:rPr>
                <a:t> – The Vascular Ultrasound Core Laboratory</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b="1" i="1" dirty="0">
                  <a:latin typeface="Arial" panose="020B0604020202020204" pitchFamily="34" charset="0"/>
                  <a:ea typeface="Calibri" panose="020F0502020204030204" pitchFamily="34" charset="0"/>
                  <a:cs typeface="Arial" panose="020B0604020202020204" pitchFamily="34" charset="0"/>
                </a:rPr>
                <a:t>Statistical Programming and Data Analysis</a:t>
              </a:r>
              <a:r>
                <a:rPr lang="en-US" sz="900" dirty="0">
                  <a:latin typeface="Arial" panose="020B0604020202020204" pitchFamily="34" charset="0"/>
                  <a:ea typeface="Calibri" panose="020F0502020204030204" pitchFamily="34" charset="0"/>
                  <a:cs typeface="Arial" panose="020B0604020202020204" pitchFamily="34" charset="0"/>
                </a:rPr>
                <a:t>: </a:t>
              </a:r>
              <a:r>
                <a:rPr lang="en-US" sz="900" dirty="0" err="1">
                  <a:latin typeface="Arial" panose="020B0604020202020204" pitchFamily="34" charset="0"/>
                  <a:ea typeface="Calibri" panose="020F0502020204030204" pitchFamily="34" charset="0"/>
                  <a:cs typeface="Arial" panose="020B0604020202020204" pitchFamily="34" charset="0"/>
                </a:rPr>
                <a:t>Cytel</a:t>
              </a:r>
              <a:r>
                <a:rPr lang="en-US" sz="900" dirty="0">
                  <a:latin typeface="Arial" panose="020B0604020202020204" pitchFamily="34" charset="0"/>
                  <a:ea typeface="Calibri" panose="020F0502020204030204" pitchFamily="34" charset="0"/>
                  <a:cs typeface="Arial" panose="020B0604020202020204" pitchFamily="34" charset="0"/>
                </a:rPr>
                <a:t> Inc.</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900" dirty="0">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11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Study Sites and Investigators</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endPar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Australia</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Alfred Hospital, Melbourne, VIC</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Tony Walton (PI), Ingrid Hopper, Jason Bloom, Julia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Stehli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Louise Hammond, Rozanne Johnston, Brianna Davidson, Elisha Gartner, Samantha Holland</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Austria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Klinikum Wels-Grieskirchen, Wels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Thomas Weber (PI), Markus Suppan, Wolfgang Helmreich</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Markus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Suppan,Wolfgang</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Helmreich</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Canada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Montreal Heart Institute, Montreal, QC</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fr-FR"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fr-FR"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Philippe L'Allier (PI),  Jean-François Dorval, Shaun </a:t>
              </a:r>
              <a:r>
                <a:rPr lang="fr-FR"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Selcer</a:t>
              </a:r>
              <a:r>
                <a:rPr lang="fr-FR"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Marc Andre Lavoie</a:t>
              </a:r>
              <a:r>
                <a:rPr lang="fr-FR"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Jessica Drouin, Sarah Samson,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Cyntia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Pennestri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Jessica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Desriveaux</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Germany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Herzzentrum</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Leipzig, Leipzig</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Philipp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Lurz</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Karl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Fengler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Karl-Philipp Rommel, Phillip Munch, Matthias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Lerche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Christian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Binner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Phillip Hartung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Margit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Büttner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Martin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Petzold</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Sabrina Weinschenk, Kai Trautman, Jacqueline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Banderlow</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Universitäts-Herz-Zentrum Freiburg, Bad </a:t>
              </a:r>
              <a:r>
                <a:rPr lang="de-DE"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Krozingen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Thomas Zeller (PI)</a:t>
              </a: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Universitätsklinikum des Saarlandes, Homburg / Saar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Michael Böhm, Felix Mahfoud, Sebastian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Ewen</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Yvonne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Bewarder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Juliane Dederer,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Saarraangan</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Kulenthiran</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Jelena Lucic, Dominic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Millenaar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Lucas Lauder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a:t>
              </a:r>
              <a:r>
                <a:rPr lang="de-DE"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Coordinators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Christina Koch, Angelika Wachter, Judith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Bour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Svenja Weber, Jeanette Obermann, Barbara Neurath, Samira Carina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Geib</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Universitätsklinikum Erlangen, Erlangen, Germany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Roland E. Schmieder (PI), Christian Ott, Axel Schmid, Dennis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Kannenkeril</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Karl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Bihlmaier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Ertan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Akarca</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Susanne Jung, Thomas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Dienemann</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Kristina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Striepe</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a:t>
              </a:r>
              <a:r>
                <a:rPr lang="de-DE"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Coordinators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Simone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Pejkovic</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Ulrike Heinritz, Wiebke Maurer, Ingrid Fleischmann, Kerstin Fröhlich-Endres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Sana Kliniken Lübeck, Lübeck, Germany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Joachim Weil (PI), Udo Desch, Tolga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Agdirlioglu</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a:t>
              </a:r>
              <a:r>
                <a:rPr lang="de-DE"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Coordinators</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Tanja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Koellner</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Corinna Lüdemann, Anja Rusch, Stephanie Redlich, Katja </a:t>
              </a:r>
              <a:r>
                <a:rPr lang="de-DE"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Schaie</a:t>
              </a: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Petra Hupfeld</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Greece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University General Hospital of Thessaloniki AHEPA, Thessaloniki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Antonios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Ziakas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Matthaios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Didangelos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Antonios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Kouparanis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Emanouela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Petteinidou</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Fotini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Ereliadou</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Matthaios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Didagelos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Emanouela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Petteinidou</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Anthoula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Patsiala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Hippokration</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General Hospital of Athens, Athens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Konstantinos Tsioufis (PI), Kyriakos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Dimitriadis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Alexandros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Kasiakogias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Eirini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Andrikou</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Theodoros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Kalos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Dimitris Konstantinidis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Konstantina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Kaplantzi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Konstantinos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Kyriazopoulos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Dimitris Konstantinidis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Ireland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Galway University Hospitals - University Hospital Galway (UHG), Galway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Faisal Sharif (PI), Ronan Cusack, Brian McGrath,  John Barton, Tim O'Connor,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Liesbeth</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Rosseel</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Niall Connolly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Nora Barrett, John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Killilea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Nicola Glynn, Eileen Coen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Japan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Jichi</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Medical University Hospital, Tochigi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Kazuomi Kario (PI),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Hayato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Shimizu, Masahisa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Shimpo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Yukiyo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Ogata,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Yukako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Ogoyama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Hirotaka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Waki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Yusuke Oba, Satoshi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Hoshide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Takahiro Komori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Akiko Kikuchi, Hiromi Ishiyama, Mayumi Ishikawa</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Mitsui Memorial Hospital, Tokyo</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Jiro Aoki (PI), Tanabe, Kazuyuki Yahagi, Kota Komiyama,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Tetsu</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Tanaka, Masahiko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Asami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Kai Ninomiya,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Daijiro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Tomii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Hosei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Kikushima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Fumiko Mori, Yu Horiuchi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Rika Yamamoto, Chihiro Maki, Rika Nakazawa, Maki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Takaoku</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United Kingdom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Imperial College Healthcare NHS Trust, Hammersmith Hospital, London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Neil Chapman (PI),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Sayan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Sen, Daniel Keene, Matthew Shun Shin, James Howard,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Ahran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Arnold, Justin Davies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Joanna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Smee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Silvia Moreira, Katherine Samuel, Lorna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Orriss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-Dib,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Najira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Yasmin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Child Health Building Royal Devon &amp; Exeter Hospital, Exeter</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Andrew S.P. Sharp (PI), Richard D'Souza (PI), Sarah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Statton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Christopher Holgate, John Kirkwood, Nicola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Pamphilon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United States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Huntsville Hospital, Huntsville, AL</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Joshua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Krasnow</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Mihar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Kanitkar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George Soliman, Michael Butler, James Murphy, Walter Herbert Haught, Alejandro Vasquez, Shi-Chi Cheng, Carl Gessler, Enrique Velasquez, Phillip Laney, Thomas Wright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Carolyn Keefer, Temika Battle, Lisa Eskridge, Jennifer Curran, Adam McMahan,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Krisitna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Hensley, April Jackson, Karen Hensley, Beth Lamb</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HonorHealth Scottsdale Shea Medical Center, Scottsdale, AZ</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Bimal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Padaliya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Robert Burke, David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Rizik</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Patricia Williams, Rachel Rich-Shea, Kevin Stone, Bethany Toner, Marcia Freeman, Alisha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VanDriel</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Lisa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Wachendorf</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Joanne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Saczynski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s-E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Kaiser Permanente Los </a:t>
              </a:r>
              <a:r>
                <a:rPr lang="es-E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Angeles</a:t>
              </a:r>
              <a:r>
                <a:rPr lang="es-E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Medical Center, Los </a:t>
              </a:r>
              <a:r>
                <a:rPr lang="es-E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Angeles</a:t>
              </a:r>
              <a:r>
                <a:rPr lang="es-E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CA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s-ES"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Somjot</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Brar (PI), Rabia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Razi</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Jose Saavedra,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Ramin</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Shadman</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Ray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Zadegan</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Naing</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Moore, Prakash </a:t>
              </a:r>
              <a:r>
                <a:rPr lang="es-E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Mansukhani</a:t>
              </a:r>
              <a:r>
                <a:rPr lang="es-E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Elizabeth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Castorena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Pam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Pyrzynski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Catherine Lui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Stanford Hospital and Clinics, Stanford, CA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David P. Lee (PI), Adrian Ma, Alan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Yeung</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Research</a:t>
              </a:r>
              <a:r>
                <a:rPr lang="it-IT"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Coordinators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Arohi</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Bapat</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Kalyani</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Boralkar</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Sarah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Magee</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Jhina</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Patro, Maria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Perlas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May</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Sarcos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Lindsay Thomas,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Pragya</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Tripathi</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Vidya</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Wakharkar</a:t>
              </a:r>
              <a:r>
                <a:rPr lang="it-IT"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Yale New Haven Hospital, New Haven, CT</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Michael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Remetz</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Shannon Lynch, Christopher Regan,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Samit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Shah</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Dawn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Shaddinger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Jacqueline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Gamberdella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Lynn Wilson, Juan Carmona, Jordan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Revis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Nancy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Hinchion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Baptist Medical Center, Jacksonville, FL</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Bharat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Gummadi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Fidel Garcia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Jeanine Richmond, Elizabeth Rhodes, Marcia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Dubin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Kristy Clemmer, Doran Cassidy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Emory University Hospital Midtown, Atlanta, GA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Chandan M.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Devireddy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Janice Lea, Bryan Wells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Sydney Derrick, Amanda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Fiebach</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Aparna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Kanjhlia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Claudia Merlin, Theresa Sanders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Piedmont Hospital, Atlanta, GA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David E. Kandzari (PI), Denise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Reedus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Bola Ajose, Suzanne Corley, Festus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Oyedokun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Akimi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Rhodes, Crystal Song, Reema Vallabh, Brittney Truss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fr-FR"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Mercy Medical Center - Des Moines, Des Moines, IA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Magdi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Ghali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Randolph Rough, Beth Chia, Rachel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Onsrud</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Ketra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Smith, Lindsay Risk, Jennifer Young, Kassandra Seitz, Sara Burg, Donna Prouty, Megan Murphy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University of Kentucky Albert B Chandler Hospital, Lexington, KY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Khaled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Ziada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Craig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Chasen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John Kotter, Peggy Hardesty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Jennifer Isaacs</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Saint Joseph Mercy Oakland, Bloomfield Hills, MI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Kirit</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Patel (PI),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Anjani</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Rao</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Jacqueline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Sennott</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Jenny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Romlein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Susan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Oblak</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Lynn Boomer</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Providence Hospital, Southfield, MI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Shukri David (PI)</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Samer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Kazziha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Sarwan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Kumar, Susan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Steigerwalt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Souheil</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Saba,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Yassir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Sirajeldin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Nishit Choksi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Kathryn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Telck</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Candice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Edillo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Michael Cribbs, Katherine Russell, Marianne Lahey, Jean Kelly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Abbott Northwestern Hospital, Minneapolis, MN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Yale Wang (PI), Desmond Jay,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Nedaa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Skeik</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Jay Traverse, Martin Nicholas Burke, Santiago Garcia, Robert Schwartz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Rose Peterson, JoAnne Goldman, Carina Benson, Teresa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Dalager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Emilie Rose, Amy McMeans, Lisa Tindell</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Barnes-Jewish Hospital, Saint Louis, MO</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pt-BR"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pt-BR"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Jasvindar</a:t>
              </a:r>
              <a:r>
                <a:rPr lang="pt-BR"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Singh (PI), Angela Brown, Marcos </a:t>
              </a:r>
              <a:r>
                <a:rPr lang="pt-BR"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Rothstein</a:t>
              </a:r>
              <a:r>
                <a:rPr lang="pt-BR"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Jackie Friedhoff, Margie Palazzolo, Kim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Striler</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Forrest General Hospital/Hattiesburg Clinic, Hattiesburg, MS</a:t>
              </a:r>
              <a:r>
                <a:rPr lang="en-US" sz="9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Bryan Batson (PI)</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Robert Wilkins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Chasity Tedford, Frances Findley</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North Mississippi Medical Center, Tupelo, MS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Barry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Bertolet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Benjamin Blossom, Katie McDuffie, Wanda Ikeda, Steve Carroll, Francisco Sierra, Chris Bell, Douglas Hill, Nelson Little, John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Estess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Amit Gupta, William Calhoun, James Johnson, Lee Ferguson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Kelly Hollis, Amber Schmitz, Angela Long, Laurie Harlow, Kristin Eads, Debbie Roth</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Saint Barnabas Medical Center, Livingston, NJ</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Sabino Torre (PI) Sarah Fan, Wendy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Porr</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Monika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Tiemeyer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Christine Moniz</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North Shore University Hospital, Manhasset, NY</a:t>
              </a:r>
              <a:r>
                <a:rPr lang="en-US" sz="9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Avneet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Singh (PI)</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Rajiv Jauhar,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Perwaiz</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Meraj</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Vidya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Seeratan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Kristine McGowan, Kiersten Daly, Shannon Cedeno, Jillian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Pelc</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Ian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Dalangin</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Mount Sinai Medical Center, New York, NY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George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Dangas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Johanna Contreras, Valentin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Fuster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Sherif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Elsayed</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Santa Jimenez, Nicole Saint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Vrestil</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Duke University Medical Center, Durham, NC</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Manesh</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Patel (PI), Marat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Fudim</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Laura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Svetkey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Crystal Tyson, Sreekanth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Vemulapalli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Schuyler Jones, Antonio Gutierrez, Neha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Pagidipati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Krista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Camuglia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Inneke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Johnson, Mary Beth Summers</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University Hospitals Cleveland Medical Center, Cleveland, OH</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Mehdi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Shishehbor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David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Zidar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Monique Robinson, Elena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Linesky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Ashley Meade </a:t>
              </a: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Maria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Zeuli</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Dan Nwosu, Jonathan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Allotey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Terence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Semenec</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Stacey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Mazzurco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Lauren Huntington, Cheryl Redmond</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UPMC Pinnacle Harrisburg Campus, Harrisburg, PA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William Bachinsky (PI), Jason Stuck, Alex Garton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Gretchen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Meise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Laura Wells, Courtney Rodgers, Joanna Miller, Patricia Enders, Megan Alexander</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Hospital of the University of Pennsylvania Philadelphia, PA</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Debbie L. Cohen (PI), Robert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Wilennsky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Taisei Kobayashi, Matthew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Denker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Yonghong</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Haun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Jordana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Cohen</a:t>
              </a:r>
              <a:b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Stacey Lau, Thomas Lightfoot, Elizabeth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Medenilla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Sasha Naidu, Robin Neubauer, Pranay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Vissa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Thu Vo</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Rhode Island Hospital, Providence, RI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Herbert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Aronow</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Douglas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Shemin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Kelly Franchetti, Liz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Coccio</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Elizabeth Nowak,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Jassira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Gomes, Lina Felix, Lori-Ann DeSimone</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AnMed</a:t>
              </a: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Health Medical Center, Anderson, SC</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90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Brent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McLaurin</a:t>
              </a:r>
              <a:r>
                <a:rPr lang="it-IT"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Carl </a:t>
              </a:r>
              <a:r>
                <a:rPr lang="it-IT"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Lomboy</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Veronica Thrasher, Melissa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Frankum</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Andrea Franks, Sonya Bair,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Charlesa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Davis</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TriStar Centennial Medical Center, Nashville, TN</a:t>
              </a:r>
              <a:r>
                <a:rPr lang="en-US" sz="9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Brian K. Jefferson (PI), David Reyes, Thomas Johnston</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Hallie Hank, Cameron (Drew) Quillen, Charita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Braker</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Molly Harper, Abdullah Shamsuddin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Baylor Scott &amp; White Heart and Vascular Hospital, Dallas, TX</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James W. Choi (PI), Cara East, Kyle Bass</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Elizabeth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Beene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Merielle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Boatman, Pamela Coker,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Ja'karsha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Culton</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Janet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Dunkerley</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Natalia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Feliz</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Janet Jackson, Emily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Laible</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Aaron Mercado-Reza,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Poupak</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Moshayedi</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Charleston Area Medical Center Memorial Hospital, Charleston, WV</a:t>
              </a:r>
              <a:r>
                <a:rPr lang="en-US" sz="9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Aravinda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Nanjundappa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James Campbell, Ganpat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Takker</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Mariah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Preast</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Nancy Duvall, Anthony Bell, Jerri Walker, Alicia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Pekar</a:t>
              </a:r>
              <a:r>
                <a:rPr lang="en-US"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Aurora Saint Luke’s Medical Center, Milwaukee, WI</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Suhail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Allaqaband</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(PI),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Fued</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Jan, Jayant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Khitha</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Sara Hays, Jennifer Murray</a:t>
              </a: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9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Research Coordinators</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Gina Behr, Don </a:t>
              </a:r>
              <a:r>
                <a:rPr 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Lobacz</a:t>
              </a:r>
              <a:r>
                <a:rPr 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Dena Burke  </a:t>
              </a:r>
              <a:endParaRPr lang="en-US" sz="9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1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1400" b="1" cap="small" spc="25" dirty="0">
                  <a:solidFill>
                    <a:srgbClr val="4472C4"/>
                  </a:solidFill>
                  <a:latin typeface="Calibri" panose="020F0502020204030204" pitchFamily="34" charset="0"/>
                  <a:ea typeface="Calibri" panose="020F0502020204030204" pitchFamily="34" charset="0"/>
                  <a:cs typeface="Arial" panose="020B0604020202020204" pitchFamily="34" charset="0"/>
                </a:rPr>
                <a:t>And thank you to all participating patients and their families!</a:t>
              </a:r>
              <a:endParaRPr lang="en-US" sz="800" b="1" dirty="0">
                <a:solidFill>
                  <a:srgbClr val="FFFFFF"/>
                </a:solidFill>
              </a:endParaRPr>
            </a:p>
          </p:txBody>
        </p:sp>
        <p:pic>
          <p:nvPicPr>
            <p:cNvPr id="9" name="Picture 8">
              <a:extLst>
                <a:ext uri="{FF2B5EF4-FFF2-40B4-BE49-F238E27FC236}">
                  <a16:creationId xmlns:a16="http://schemas.microsoft.com/office/drawing/2014/main" id="{D0281169-00FF-48C7-986B-F7E546196CF7}"/>
                </a:ext>
              </a:extLst>
            </p:cNvPr>
            <p:cNvPicPr/>
            <p:nvPr/>
          </p:nvPicPr>
          <p:blipFill>
            <a:blip r:embed="rId3"/>
            <a:stretch>
              <a:fillRect/>
            </a:stretch>
          </p:blipFill>
          <p:spPr>
            <a:xfrm>
              <a:off x="1650066" y="-22531475"/>
              <a:ext cx="365760" cy="182880"/>
            </a:xfrm>
            <a:prstGeom prst="rect">
              <a:avLst/>
            </a:prstGeom>
            <a:ln w="6350">
              <a:solidFill>
                <a:srgbClr val="DADADA">
                  <a:lumMod val="90000"/>
                </a:srgbClr>
              </a:solidFill>
            </a:ln>
          </p:spPr>
        </p:pic>
        <p:pic>
          <p:nvPicPr>
            <p:cNvPr id="10" name="Picture 9">
              <a:extLst>
                <a:ext uri="{FF2B5EF4-FFF2-40B4-BE49-F238E27FC236}">
                  <a16:creationId xmlns:a16="http://schemas.microsoft.com/office/drawing/2014/main" id="{C1980AF8-A1FE-4F08-8CEB-E8192C1FDDC7}"/>
                </a:ext>
              </a:extLst>
            </p:cNvPr>
            <p:cNvPicPr/>
            <p:nvPr/>
          </p:nvPicPr>
          <p:blipFill>
            <a:blip r:embed="rId4"/>
            <a:stretch>
              <a:fillRect/>
            </a:stretch>
          </p:blipFill>
          <p:spPr>
            <a:xfrm>
              <a:off x="1548383" y="-21790443"/>
              <a:ext cx="274320" cy="182880"/>
            </a:xfrm>
            <a:prstGeom prst="rect">
              <a:avLst/>
            </a:prstGeom>
            <a:ln w="6350">
              <a:solidFill>
                <a:srgbClr val="DADADA">
                  <a:lumMod val="90000"/>
                </a:srgbClr>
              </a:solidFill>
            </a:ln>
          </p:spPr>
        </p:pic>
        <p:pic>
          <p:nvPicPr>
            <p:cNvPr id="11" name="Picture 10" descr="A drawing of a cartoon character&#10;&#10;Description automatically generated">
              <a:extLst>
                <a:ext uri="{FF2B5EF4-FFF2-40B4-BE49-F238E27FC236}">
                  <a16:creationId xmlns:a16="http://schemas.microsoft.com/office/drawing/2014/main" id="{24E817BC-7B2E-4AD5-80BC-0061037A4F7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59259" y="-21050322"/>
              <a:ext cx="365760" cy="182880"/>
            </a:xfrm>
            <a:prstGeom prst="rect">
              <a:avLst/>
            </a:prstGeom>
            <a:ln w="6350">
              <a:solidFill>
                <a:srgbClr val="DADADA">
                  <a:lumMod val="90000"/>
                </a:srgbClr>
              </a:solidFill>
            </a:ln>
          </p:spPr>
        </p:pic>
        <p:pic>
          <p:nvPicPr>
            <p:cNvPr id="12" name="Picture 11">
              <a:extLst>
                <a:ext uri="{FF2B5EF4-FFF2-40B4-BE49-F238E27FC236}">
                  <a16:creationId xmlns:a16="http://schemas.microsoft.com/office/drawing/2014/main" id="{4256A95F-D16F-4ECA-AFF4-E06CB827746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620219" y="-20314434"/>
              <a:ext cx="304800" cy="182880"/>
            </a:xfrm>
            <a:prstGeom prst="rect">
              <a:avLst/>
            </a:prstGeom>
            <a:ln w="6350">
              <a:solidFill>
                <a:srgbClr val="DADADA">
                  <a:lumMod val="90000"/>
                </a:srgbClr>
              </a:solidFill>
            </a:ln>
          </p:spPr>
        </p:pic>
        <p:pic>
          <p:nvPicPr>
            <p:cNvPr id="13" name="Picture 12">
              <a:extLst>
                <a:ext uri="{FF2B5EF4-FFF2-40B4-BE49-F238E27FC236}">
                  <a16:creationId xmlns:a16="http://schemas.microsoft.com/office/drawing/2014/main" id="{E41BC012-041F-443F-A2E2-433E15967AF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33826" y="-17976564"/>
              <a:ext cx="273685" cy="182880"/>
            </a:xfrm>
            <a:prstGeom prst="rect">
              <a:avLst/>
            </a:prstGeom>
            <a:ln w="6350">
              <a:solidFill>
                <a:srgbClr val="DADADA">
                  <a:lumMod val="90000"/>
                </a:srgbClr>
              </a:solidFill>
            </a:ln>
          </p:spPr>
        </p:pic>
        <p:pic>
          <p:nvPicPr>
            <p:cNvPr id="14" name="Picture 13">
              <a:extLst>
                <a:ext uri="{FF2B5EF4-FFF2-40B4-BE49-F238E27FC236}">
                  <a16:creationId xmlns:a16="http://schemas.microsoft.com/office/drawing/2014/main" id="{9EF19B78-32D2-43FE-BDBF-E50471C56F47}"/>
                </a:ext>
              </a:extLst>
            </p:cNvPr>
            <p:cNvPicPr/>
            <p:nvPr/>
          </p:nvPicPr>
          <p:blipFill>
            <a:blip r:embed="rId8"/>
            <a:stretch>
              <a:fillRect/>
            </a:stretch>
          </p:blipFill>
          <p:spPr>
            <a:xfrm>
              <a:off x="1533826" y="-16795576"/>
              <a:ext cx="365760" cy="182880"/>
            </a:xfrm>
            <a:prstGeom prst="rect">
              <a:avLst/>
            </a:prstGeom>
            <a:ln w="6350">
              <a:solidFill>
                <a:srgbClr val="DADADA">
                  <a:lumMod val="90000"/>
                </a:srgbClr>
              </a:solidFill>
            </a:ln>
          </p:spPr>
        </p:pic>
        <p:pic>
          <p:nvPicPr>
            <p:cNvPr id="15" name="Picture 14">
              <a:extLst>
                <a:ext uri="{FF2B5EF4-FFF2-40B4-BE49-F238E27FC236}">
                  <a16:creationId xmlns:a16="http://schemas.microsoft.com/office/drawing/2014/main" id="{A877B0E4-A614-46E0-86D7-6E28C47A20D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497151" y="-16060799"/>
              <a:ext cx="274320" cy="182880"/>
            </a:xfrm>
            <a:prstGeom prst="rect">
              <a:avLst/>
            </a:prstGeom>
            <a:ln w="6350">
              <a:solidFill>
                <a:srgbClr val="DADADA">
                  <a:lumMod val="90000"/>
                </a:srgbClr>
              </a:solidFill>
            </a:ln>
          </p:spPr>
        </p:pic>
        <p:pic>
          <p:nvPicPr>
            <p:cNvPr id="16" name="Picture 15">
              <a:extLst>
                <a:ext uri="{FF2B5EF4-FFF2-40B4-BE49-F238E27FC236}">
                  <a16:creationId xmlns:a16="http://schemas.microsoft.com/office/drawing/2014/main" id="{F38AE56B-FACC-46B6-8217-2C9E742FDEA0}"/>
                </a:ext>
              </a:extLst>
            </p:cNvPr>
            <p:cNvPicPr/>
            <p:nvPr/>
          </p:nvPicPr>
          <p:blipFill>
            <a:blip r:embed="rId10"/>
            <a:stretch>
              <a:fillRect/>
            </a:stretch>
          </p:blipFill>
          <p:spPr>
            <a:xfrm>
              <a:off x="2036991" y="-14888613"/>
              <a:ext cx="354965" cy="182880"/>
            </a:xfrm>
            <a:prstGeom prst="rect">
              <a:avLst/>
            </a:prstGeom>
            <a:ln w="6350">
              <a:solidFill>
                <a:srgbClr val="DADADA">
                  <a:lumMod val="90000"/>
                </a:srgbClr>
              </a:solidFill>
            </a:ln>
          </p:spPr>
        </p:pic>
        <p:pic>
          <p:nvPicPr>
            <p:cNvPr id="17" name="Picture 16">
              <a:extLst>
                <a:ext uri="{FF2B5EF4-FFF2-40B4-BE49-F238E27FC236}">
                  <a16:creationId xmlns:a16="http://schemas.microsoft.com/office/drawing/2014/main" id="{88EF2D85-EE3F-485D-93AF-C25A20A24682}"/>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888716" y="-13716845"/>
              <a:ext cx="347345" cy="182880"/>
            </a:xfrm>
            <a:prstGeom prst="rect">
              <a:avLst/>
            </a:prstGeom>
            <a:ln w="6350">
              <a:solidFill>
                <a:srgbClr val="DADADA">
                  <a:lumMod val="90000"/>
                </a:srgbClr>
              </a:solidFill>
            </a:ln>
          </p:spPr>
        </p:pic>
      </p:grpSp>
    </p:spTree>
    <p:extLst>
      <p:ext uri="{BB962C8B-B14F-4D97-AF65-F5344CB8AC3E}">
        <p14:creationId xmlns:p14="http://schemas.microsoft.com/office/powerpoint/2010/main" val="35593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500"/>
                                  </p:stCondLst>
                                  <p:childTnLst>
                                    <p:animEffect transition="out" filter="fade">
                                      <p:cBhvr>
                                        <p:cTn id="6" dur="2750"/>
                                        <p:tgtEl>
                                          <p:spTgt spid="4"/>
                                        </p:tgtEl>
                                      </p:cBhvr>
                                    </p:animEffect>
                                    <p:set>
                                      <p:cBhvr>
                                        <p:cTn id="7" dur="1" fill="hold">
                                          <p:stCondLst>
                                            <p:cond delay="2749"/>
                                          </p:stCondLst>
                                        </p:cTn>
                                        <p:tgtEl>
                                          <p:spTgt spid="4"/>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00" fill="hold"/>
                                        <p:tgtEl>
                                          <p:spTgt spid="7"/>
                                        </p:tgtEl>
                                        <p:attrNameLst>
                                          <p:attrName>ppt_x</p:attrName>
                                        </p:attrNameLst>
                                      </p:cBhvr>
                                      <p:tavLst>
                                        <p:tav tm="0">
                                          <p:val>
                                            <p:strVal val="#ppt_x"/>
                                          </p:val>
                                        </p:tav>
                                        <p:tav tm="100000">
                                          <p:val>
                                            <p:strVal val="#ppt_x"/>
                                          </p:val>
                                        </p:tav>
                                      </p:tavLst>
                                    </p:anim>
                                    <p:anim calcmode="lin" valueType="num">
                                      <p:cBhvr additive="base">
                                        <p:cTn id="11" dur="30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8" name="Chart 57">
            <a:extLst>
              <a:ext uri="{FF2B5EF4-FFF2-40B4-BE49-F238E27FC236}">
                <a16:creationId xmlns:a16="http://schemas.microsoft.com/office/drawing/2014/main" id="{69044E57-B487-42DB-92AF-00784734CDD0}"/>
              </a:ext>
            </a:extLst>
          </p:cNvPr>
          <p:cNvGraphicFramePr/>
          <p:nvPr/>
        </p:nvGraphicFramePr>
        <p:xfrm>
          <a:off x="530352" y="1380744"/>
          <a:ext cx="10813661" cy="48489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sz="3200" dirty="0">
              <a:solidFill>
                <a:srgbClr val="372D83"/>
              </a:solidFill>
            </a:endParaRPr>
          </a:p>
        </p:txBody>
      </p:sp>
      <p:sp>
        <p:nvSpPr>
          <p:cNvPr id="15" name="Text Placeholder 14"/>
          <p:cNvSpPr>
            <a:spLocks noGrp="1"/>
          </p:cNvSpPr>
          <p:nvPr>
            <p:ph type="body" sz="quarter" idx="13"/>
          </p:nvPr>
        </p:nvSpPr>
        <p:spPr/>
        <p:txBody>
          <a:bodyPr/>
          <a:lstStyle/>
          <a:p>
            <a:r>
              <a:rPr lang="en-US" dirty="0"/>
              <a:t>Blood Pressure Changes at 3 Months – </a:t>
            </a:r>
            <a:r>
              <a:rPr lang="en-US" dirty="0">
                <a:solidFill>
                  <a:schemeClr val="accent6">
                    <a:lumMod val="75000"/>
                  </a:schemeClr>
                </a:solidFill>
              </a:rPr>
              <a:t>Per Protocol Analysis</a:t>
            </a:r>
          </a:p>
        </p:txBody>
      </p:sp>
      <p:sp>
        <p:nvSpPr>
          <p:cNvPr id="18" name="TextBox 17"/>
          <p:cNvSpPr txBox="1"/>
          <p:nvPr/>
        </p:nvSpPr>
        <p:spPr>
          <a:xfrm>
            <a:off x="2059451"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n=117</a:t>
            </a:r>
          </a:p>
        </p:txBody>
      </p:sp>
      <p:sp>
        <p:nvSpPr>
          <p:cNvPr id="19" name="TextBox 18"/>
          <p:cNvSpPr txBox="1"/>
          <p:nvPr/>
        </p:nvSpPr>
        <p:spPr>
          <a:xfrm>
            <a:off x="4487600"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n=117</a:t>
            </a:r>
          </a:p>
        </p:txBody>
      </p:sp>
      <p:sp>
        <p:nvSpPr>
          <p:cNvPr id="20" name="TextBox 19"/>
          <p:cNvSpPr txBox="1"/>
          <p:nvPr/>
        </p:nvSpPr>
        <p:spPr>
          <a:xfrm>
            <a:off x="6941717"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n=123</a:t>
            </a:r>
          </a:p>
        </p:txBody>
      </p:sp>
      <p:sp>
        <p:nvSpPr>
          <p:cNvPr id="21" name="TextBox 20"/>
          <p:cNvSpPr txBox="1"/>
          <p:nvPr/>
        </p:nvSpPr>
        <p:spPr>
          <a:xfrm>
            <a:off x="7633167"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n=121</a:t>
            </a:r>
          </a:p>
        </p:txBody>
      </p:sp>
      <p:sp>
        <p:nvSpPr>
          <p:cNvPr id="22" name="TextBox 21"/>
          <p:cNvSpPr txBox="1"/>
          <p:nvPr/>
        </p:nvSpPr>
        <p:spPr>
          <a:xfrm>
            <a:off x="9364942"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n=123</a:t>
            </a:r>
          </a:p>
        </p:txBody>
      </p:sp>
      <p:sp>
        <p:nvSpPr>
          <p:cNvPr id="23" name="TextBox 22"/>
          <p:cNvSpPr txBox="1"/>
          <p:nvPr/>
        </p:nvSpPr>
        <p:spPr>
          <a:xfrm>
            <a:off x="10068984" y="1840178"/>
            <a:ext cx="514886" cy="261610"/>
          </a:xfrm>
          <a:prstGeom prst="rect">
            <a:avLst/>
          </a:prstGeom>
          <a:noFill/>
        </p:spPr>
        <p:txBody>
          <a:bodyPr wrap="none" rtlCol="0">
            <a:spAutoFit/>
          </a:bodyPr>
          <a:lstStyle/>
          <a:p>
            <a:pPr algn="ctr"/>
            <a:r>
              <a:rPr lang="en-US" sz="1100" b="1" dirty="0">
                <a:solidFill>
                  <a:schemeClr val="bg1"/>
                </a:solidFill>
                <a:latin typeface="Arial Narrow" panose="020B0606020202030204" pitchFamily="34" charset="0"/>
              </a:rPr>
              <a:t>n=121</a:t>
            </a:r>
          </a:p>
        </p:txBody>
      </p:sp>
      <p:grpSp>
        <p:nvGrpSpPr>
          <p:cNvPr id="7" name="Group 6">
            <a:extLst>
              <a:ext uri="{FF2B5EF4-FFF2-40B4-BE49-F238E27FC236}">
                <a16:creationId xmlns:a16="http://schemas.microsoft.com/office/drawing/2014/main" id="{CFF00183-E878-47E6-9E06-A7E19FF1A551}"/>
              </a:ext>
            </a:extLst>
          </p:cNvPr>
          <p:cNvGrpSpPr/>
          <p:nvPr/>
        </p:nvGrpSpPr>
        <p:grpSpPr>
          <a:xfrm>
            <a:off x="1720456" y="4273998"/>
            <a:ext cx="1870794" cy="888755"/>
            <a:chOff x="1709167" y="4749038"/>
            <a:chExt cx="1870794" cy="888755"/>
          </a:xfrm>
        </p:grpSpPr>
        <p:sp>
          <p:nvSpPr>
            <p:cNvPr id="30" name="Left Bracket 29"/>
            <p:cNvSpPr/>
            <p:nvPr/>
          </p:nvSpPr>
          <p:spPr>
            <a:xfrm rot="5400000" flipH="1">
              <a:off x="2621704"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31" name="TextBox 30"/>
            <p:cNvSpPr txBox="1"/>
            <p:nvPr/>
          </p:nvSpPr>
          <p:spPr>
            <a:xfrm>
              <a:off x="1709167" y="4806796"/>
              <a:ext cx="1870794" cy="830997"/>
            </a:xfrm>
            <a:prstGeom prst="rect">
              <a:avLst/>
            </a:prstGeom>
            <a:noFill/>
          </p:spPr>
          <p:txBody>
            <a:bodyPr wrap="square" rtlCol="0">
              <a:spAutoFit/>
            </a:bodyPr>
            <a:lstStyle/>
            <a:p>
              <a:pPr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-3.5 mmHg</a:t>
              </a:r>
            </a:p>
            <a:p>
              <a:pPr algn="ctr"/>
              <a:r>
                <a:rPr lang="en-US" sz="1400" b="1" dirty="0">
                  <a:latin typeface="Arial Narrow" panose="020B0606020202030204" pitchFamily="34" charset="0"/>
                </a:rPr>
                <a:t>(-5.9, -1.1) </a:t>
              </a:r>
            </a:p>
            <a:p>
              <a:pPr algn="ctr"/>
              <a:r>
                <a:rPr lang="en-US" sz="1400" b="1" i="1" dirty="0">
                  <a:latin typeface="Arial Narrow" panose="020B0606020202030204" pitchFamily="34" charset="0"/>
                </a:rPr>
                <a:t>P </a:t>
              </a:r>
              <a:r>
                <a:rPr lang="en-US" sz="1400" b="1" dirty="0">
                  <a:latin typeface="Arial Narrow" panose="020B0606020202030204" pitchFamily="34" charset="0"/>
                </a:rPr>
                <a:t>=0.004</a:t>
              </a:r>
            </a:p>
          </p:txBody>
        </p:sp>
      </p:grpSp>
      <p:grpSp>
        <p:nvGrpSpPr>
          <p:cNvPr id="8" name="Group 7">
            <a:extLst>
              <a:ext uri="{FF2B5EF4-FFF2-40B4-BE49-F238E27FC236}">
                <a16:creationId xmlns:a16="http://schemas.microsoft.com/office/drawing/2014/main" id="{01F817A4-100D-4E03-8C24-90995203C406}"/>
              </a:ext>
            </a:extLst>
          </p:cNvPr>
          <p:cNvGrpSpPr/>
          <p:nvPr/>
        </p:nvGrpSpPr>
        <p:grpSpPr>
          <a:xfrm>
            <a:off x="4341937" y="4273998"/>
            <a:ext cx="1531893" cy="889641"/>
            <a:chOff x="4331104" y="4749038"/>
            <a:chExt cx="1531893" cy="889641"/>
          </a:xfrm>
        </p:grpSpPr>
        <p:sp>
          <p:nvSpPr>
            <p:cNvPr id="16" name="TextBox 15"/>
            <p:cNvSpPr txBox="1"/>
            <p:nvPr/>
          </p:nvSpPr>
          <p:spPr>
            <a:xfrm>
              <a:off x="4331104" y="4807682"/>
              <a:ext cx="1531893" cy="830997"/>
            </a:xfrm>
            <a:prstGeom prst="rect">
              <a:avLst/>
            </a:prstGeom>
            <a:noFill/>
          </p:spPr>
          <p:txBody>
            <a:bodyPr wrap="square" rtlCol="0">
              <a:spAutoFit/>
            </a:bodyPr>
            <a:lstStyle/>
            <a:p>
              <a:pPr lvl="0"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-2.8 mmHg</a:t>
              </a:r>
            </a:p>
            <a:p>
              <a:pPr lvl="0" algn="ctr"/>
              <a:r>
                <a:rPr lang="en-US" sz="1400" b="1" dirty="0">
                  <a:solidFill>
                    <a:prstClr val="black"/>
                  </a:solidFill>
                  <a:latin typeface="Arial Narrow" panose="020B0606020202030204" pitchFamily="34" charset="0"/>
                </a:rPr>
                <a:t>(-4.3, -1.3)</a:t>
              </a:r>
            </a:p>
            <a:p>
              <a:pPr lvl="0" algn="ctr"/>
              <a:r>
                <a:rPr lang="en-US" sz="1400" b="1" i="1" dirty="0">
                  <a:solidFill>
                    <a:prstClr val="black"/>
                  </a:solidFill>
                  <a:latin typeface="Arial Narrow" panose="020B0606020202030204" pitchFamily="34" charset="0"/>
                </a:rPr>
                <a:t>P </a:t>
              </a:r>
              <a:r>
                <a:rPr lang="en-US" sz="1400" b="1" dirty="0">
                  <a:solidFill>
                    <a:prstClr val="black"/>
                  </a:solidFill>
                  <a:latin typeface="Arial Narrow" panose="020B0606020202030204" pitchFamily="34" charset="0"/>
                </a:rPr>
                <a:t>&lt;0.001</a:t>
              </a:r>
            </a:p>
          </p:txBody>
        </p:sp>
        <p:sp>
          <p:nvSpPr>
            <p:cNvPr id="33" name="Left Bracket 32"/>
            <p:cNvSpPr/>
            <p:nvPr/>
          </p:nvSpPr>
          <p:spPr>
            <a:xfrm rot="5400000" flipH="1">
              <a:off x="5091414"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nvGrpSpPr>
          <p:cNvPr id="2" name="Group 1">
            <a:extLst>
              <a:ext uri="{FF2B5EF4-FFF2-40B4-BE49-F238E27FC236}">
                <a16:creationId xmlns:a16="http://schemas.microsoft.com/office/drawing/2014/main" id="{C9D304E4-6FDA-4B77-8429-86C40FE6253F}"/>
              </a:ext>
            </a:extLst>
          </p:cNvPr>
          <p:cNvGrpSpPr/>
          <p:nvPr/>
        </p:nvGrpSpPr>
        <p:grpSpPr>
          <a:xfrm>
            <a:off x="9146434" y="4273998"/>
            <a:ext cx="1683538" cy="889641"/>
            <a:chOff x="9191010" y="4749038"/>
            <a:chExt cx="1683538" cy="889641"/>
          </a:xfrm>
        </p:grpSpPr>
        <p:sp>
          <p:nvSpPr>
            <p:cNvPr id="26" name="TextBox 25"/>
            <p:cNvSpPr txBox="1"/>
            <p:nvPr/>
          </p:nvSpPr>
          <p:spPr>
            <a:xfrm>
              <a:off x="9191010" y="4807682"/>
              <a:ext cx="1683538" cy="830997"/>
            </a:xfrm>
            <a:prstGeom prst="rect">
              <a:avLst/>
            </a:prstGeom>
            <a:noFill/>
          </p:spPr>
          <p:txBody>
            <a:bodyPr wrap="square" rtlCol="0">
              <a:spAutoFit/>
            </a:bodyPr>
            <a:lstStyle/>
            <a:p>
              <a:pPr lvl="0"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-4.3 mmHg</a:t>
              </a:r>
            </a:p>
            <a:p>
              <a:pPr lvl="0" algn="ctr"/>
              <a:r>
                <a:rPr lang="en-US" sz="1400" b="1" dirty="0">
                  <a:solidFill>
                    <a:prstClr val="black"/>
                  </a:solidFill>
                  <a:latin typeface="Arial Narrow" panose="020B0606020202030204" pitchFamily="34" charset="0"/>
                </a:rPr>
                <a:t>(-6.2, -2.3)</a:t>
              </a:r>
            </a:p>
            <a:p>
              <a:pPr lvl="0" algn="ctr"/>
              <a:r>
                <a:rPr lang="en-US" sz="1400" b="1" i="1" dirty="0">
                  <a:solidFill>
                    <a:prstClr val="black"/>
                  </a:solidFill>
                  <a:latin typeface="Arial Narrow" panose="020B0606020202030204" pitchFamily="34" charset="0"/>
                </a:rPr>
                <a:t>P </a:t>
              </a:r>
              <a:r>
                <a:rPr lang="en-US" sz="1400" b="1" dirty="0">
                  <a:solidFill>
                    <a:prstClr val="black"/>
                  </a:solidFill>
                  <a:latin typeface="Arial Narrow" panose="020B0606020202030204" pitchFamily="34" charset="0"/>
                </a:rPr>
                <a:t>&lt;0.001</a:t>
              </a:r>
            </a:p>
          </p:txBody>
        </p:sp>
        <p:sp>
          <p:nvSpPr>
            <p:cNvPr id="34" name="Left Bracket 33"/>
            <p:cNvSpPr/>
            <p:nvPr/>
          </p:nvSpPr>
          <p:spPr>
            <a:xfrm rot="5400000" flipH="1">
              <a:off x="9978416" y="4427172"/>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nvGrpSpPr>
          <p:cNvPr id="6" name="Group 5">
            <a:extLst>
              <a:ext uri="{FF2B5EF4-FFF2-40B4-BE49-F238E27FC236}">
                <a16:creationId xmlns:a16="http://schemas.microsoft.com/office/drawing/2014/main" id="{A64F48B7-3210-4963-8178-14F1E9531C23}"/>
              </a:ext>
            </a:extLst>
          </p:cNvPr>
          <p:cNvGrpSpPr/>
          <p:nvPr/>
        </p:nvGrpSpPr>
        <p:grpSpPr>
          <a:xfrm>
            <a:off x="6608889" y="5678404"/>
            <a:ext cx="1870794" cy="895904"/>
            <a:chOff x="6595669" y="5740769"/>
            <a:chExt cx="1870794" cy="895904"/>
          </a:xfrm>
        </p:grpSpPr>
        <p:sp>
          <p:nvSpPr>
            <p:cNvPr id="25" name="TextBox 24"/>
            <p:cNvSpPr txBox="1"/>
            <p:nvPr/>
          </p:nvSpPr>
          <p:spPr>
            <a:xfrm>
              <a:off x="6595669" y="5805676"/>
              <a:ext cx="1870794" cy="830997"/>
            </a:xfrm>
            <a:prstGeom prst="rect">
              <a:avLst/>
            </a:prstGeom>
            <a:noFill/>
          </p:spPr>
          <p:txBody>
            <a:bodyPr wrap="square" rtlCol="0">
              <a:spAutoFit/>
            </a:bodyPr>
            <a:lstStyle/>
            <a:p>
              <a:pPr algn="ctr"/>
              <a:r>
                <a:rPr lang="el-GR" sz="2000" b="1" dirty="0">
                  <a:solidFill>
                    <a:srgbClr val="002060"/>
                  </a:solidFill>
                  <a:latin typeface="Arial Narrow" panose="020B0606020202030204" pitchFamily="34" charset="0"/>
                </a:rPr>
                <a:t>Δ</a:t>
              </a:r>
              <a:r>
                <a:rPr lang="en-US" sz="2000" b="1" dirty="0">
                  <a:solidFill>
                    <a:srgbClr val="002060"/>
                  </a:solidFill>
                  <a:latin typeface="Arial Narrow" panose="020B0606020202030204" pitchFamily="34" charset="0"/>
                </a:rPr>
                <a:t> -7.0 mmHg</a:t>
              </a:r>
            </a:p>
            <a:p>
              <a:pPr algn="ctr"/>
              <a:r>
                <a:rPr lang="en-US" sz="1400" b="1" dirty="0">
                  <a:latin typeface="Arial Narrow" panose="020B0606020202030204" pitchFamily="34" charset="0"/>
                </a:rPr>
                <a:t>(-10.2, -3.8)</a:t>
              </a:r>
            </a:p>
            <a:p>
              <a:pPr algn="ctr"/>
              <a:r>
                <a:rPr lang="en-US" sz="1400" b="1" i="1" dirty="0">
                  <a:latin typeface="Arial Narrow" panose="020B0606020202030204" pitchFamily="34" charset="0"/>
                </a:rPr>
                <a:t>P </a:t>
              </a:r>
              <a:r>
                <a:rPr lang="en-US" sz="1400" b="1" dirty="0">
                  <a:latin typeface="Arial Narrow" panose="020B0606020202030204" pitchFamily="34" charset="0"/>
                </a:rPr>
                <a:t>&lt;0.001</a:t>
              </a:r>
            </a:p>
          </p:txBody>
        </p:sp>
        <p:sp>
          <p:nvSpPr>
            <p:cNvPr id="35" name="Left Bracket 34"/>
            <p:cNvSpPr/>
            <p:nvPr/>
          </p:nvSpPr>
          <p:spPr>
            <a:xfrm rot="5400000" flipH="1">
              <a:off x="7505749" y="5418903"/>
              <a:ext cx="45720" cy="689452"/>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sp>
        <p:nvSpPr>
          <p:cNvPr id="45" name="TextBox 6"/>
          <p:cNvSpPr txBox="1"/>
          <p:nvPr/>
        </p:nvSpPr>
        <p:spPr>
          <a:xfrm>
            <a:off x="2755392" y="1840178"/>
            <a:ext cx="51488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latin typeface="Arial Narrow" panose="020B0606020202030204" pitchFamily="34" charset="0"/>
              </a:rPr>
              <a:t>n=116</a:t>
            </a:r>
          </a:p>
        </p:txBody>
      </p:sp>
      <p:sp>
        <p:nvSpPr>
          <p:cNvPr id="46" name="TextBox 1"/>
          <p:cNvSpPr txBox="1"/>
          <p:nvPr/>
        </p:nvSpPr>
        <p:spPr>
          <a:xfrm>
            <a:off x="5189518" y="1840178"/>
            <a:ext cx="514886"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latin typeface="Arial Narrow" panose="020B0606020202030204" pitchFamily="34" charset="0"/>
              </a:rPr>
              <a:t>n=116</a:t>
            </a:r>
          </a:p>
        </p:txBody>
      </p:sp>
      <p:cxnSp>
        <p:nvCxnSpPr>
          <p:cNvPr id="10" name="Straight Connector 9">
            <a:extLst>
              <a:ext uri="{FF2B5EF4-FFF2-40B4-BE49-F238E27FC236}">
                <a16:creationId xmlns:a16="http://schemas.microsoft.com/office/drawing/2014/main" id="{495D2533-9D21-438E-9A04-39F8DCC5DA82}"/>
              </a:ext>
            </a:extLst>
          </p:cNvPr>
          <p:cNvCxnSpPr>
            <a:cxnSpLocks/>
          </p:cNvCxnSpPr>
          <p:nvPr/>
        </p:nvCxnSpPr>
        <p:spPr>
          <a:xfrm>
            <a:off x="6324358" y="1351917"/>
            <a:ext cx="0" cy="42062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D26AA5A-066B-4FDD-9230-A339BA1DB0A6}"/>
              </a:ext>
            </a:extLst>
          </p:cNvPr>
          <p:cNvSpPr/>
          <p:nvPr/>
        </p:nvSpPr>
        <p:spPr>
          <a:xfrm>
            <a:off x="1821458" y="1163028"/>
            <a:ext cx="1668791" cy="523220"/>
          </a:xfrm>
          <a:prstGeom prst="rect">
            <a:avLst/>
          </a:prstGeom>
        </p:spPr>
        <p:txBody>
          <a:bodyPr wrap="none">
            <a:spAutoFit/>
          </a:bodyPr>
          <a:lstStyle/>
          <a:p>
            <a:pPr algn="ctr"/>
            <a:r>
              <a:rPr lang="en-US" sz="2800" b="1" dirty="0">
                <a:solidFill>
                  <a:srgbClr val="001E46"/>
                </a:solidFill>
                <a:latin typeface="Arial Narrow"/>
              </a:rPr>
              <a:t>24-hr SBP </a:t>
            </a:r>
          </a:p>
        </p:txBody>
      </p:sp>
      <p:sp>
        <p:nvSpPr>
          <p:cNvPr id="48" name="Rectangle 47">
            <a:extLst>
              <a:ext uri="{FF2B5EF4-FFF2-40B4-BE49-F238E27FC236}">
                <a16:creationId xmlns:a16="http://schemas.microsoft.com/office/drawing/2014/main" id="{72DF52AB-A93D-4964-BFEB-65A2C2BDD42B}"/>
              </a:ext>
            </a:extLst>
          </p:cNvPr>
          <p:cNvSpPr/>
          <p:nvPr/>
        </p:nvSpPr>
        <p:spPr>
          <a:xfrm>
            <a:off x="4265473" y="1163028"/>
            <a:ext cx="1684821" cy="523220"/>
          </a:xfrm>
          <a:prstGeom prst="rect">
            <a:avLst/>
          </a:prstGeom>
        </p:spPr>
        <p:txBody>
          <a:bodyPr wrap="none">
            <a:spAutoFit/>
          </a:bodyPr>
          <a:lstStyle/>
          <a:p>
            <a:pPr algn="ctr"/>
            <a:r>
              <a:rPr lang="en-US" sz="2800" b="1" dirty="0">
                <a:solidFill>
                  <a:srgbClr val="001E46"/>
                </a:solidFill>
                <a:latin typeface="Arial Narrow"/>
              </a:rPr>
              <a:t>24-hr DBP </a:t>
            </a:r>
          </a:p>
        </p:txBody>
      </p:sp>
      <p:sp>
        <p:nvSpPr>
          <p:cNvPr id="49" name="Rectangle 48">
            <a:extLst>
              <a:ext uri="{FF2B5EF4-FFF2-40B4-BE49-F238E27FC236}">
                <a16:creationId xmlns:a16="http://schemas.microsoft.com/office/drawing/2014/main" id="{7FB2AA1D-A971-4F34-8783-95D6B80FD61A}"/>
              </a:ext>
            </a:extLst>
          </p:cNvPr>
          <p:cNvSpPr/>
          <p:nvPr/>
        </p:nvSpPr>
        <p:spPr>
          <a:xfrm>
            <a:off x="6690526" y="1163028"/>
            <a:ext cx="1707520" cy="523220"/>
          </a:xfrm>
          <a:prstGeom prst="rect">
            <a:avLst/>
          </a:prstGeom>
        </p:spPr>
        <p:txBody>
          <a:bodyPr wrap="none">
            <a:spAutoFit/>
          </a:bodyPr>
          <a:lstStyle/>
          <a:p>
            <a:pPr algn="ctr"/>
            <a:r>
              <a:rPr lang="en-US" sz="2800" b="1" dirty="0">
                <a:solidFill>
                  <a:srgbClr val="001E46"/>
                </a:solidFill>
                <a:latin typeface="Arial Narrow"/>
              </a:rPr>
              <a:t>Office SBP</a:t>
            </a:r>
          </a:p>
        </p:txBody>
      </p:sp>
      <p:sp>
        <p:nvSpPr>
          <p:cNvPr id="50" name="Rectangle 49">
            <a:extLst>
              <a:ext uri="{FF2B5EF4-FFF2-40B4-BE49-F238E27FC236}">
                <a16:creationId xmlns:a16="http://schemas.microsoft.com/office/drawing/2014/main" id="{411E7239-8558-495E-B5FF-1863F9EBDFB6}"/>
              </a:ext>
            </a:extLst>
          </p:cNvPr>
          <p:cNvSpPr/>
          <p:nvPr/>
        </p:nvSpPr>
        <p:spPr>
          <a:xfrm>
            <a:off x="9088085" y="1163028"/>
            <a:ext cx="1800237" cy="523220"/>
          </a:xfrm>
          <a:prstGeom prst="rect">
            <a:avLst/>
          </a:prstGeom>
        </p:spPr>
        <p:txBody>
          <a:bodyPr wrap="none">
            <a:spAutoFit/>
          </a:bodyPr>
          <a:lstStyle/>
          <a:p>
            <a:pPr algn="ctr"/>
            <a:r>
              <a:rPr lang="en-US" sz="2800" b="1" dirty="0">
                <a:solidFill>
                  <a:srgbClr val="001E46"/>
                </a:solidFill>
                <a:latin typeface="Arial Narrow"/>
              </a:rPr>
              <a:t>Office DBP </a:t>
            </a:r>
          </a:p>
        </p:txBody>
      </p:sp>
      <p:grpSp>
        <p:nvGrpSpPr>
          <p:cNvPr id="51" name="Group 50">
            <a:extLst>
              <a:ext uri="{FF2B5EF4-FFF2-40B4-BE49-F238E27FC236}">
                <a16:creationId xmlns:a16="http://schemas.microsoft.com/office/drawing/2014/main" id="{4E45BB00-A96F-46DD-B674-526047AD02AB}"/>
              </a:ext>
            </a:extLst>
          </p:cNvPr>
          <p:cNvGrpSpPr/>
          <p:nvPr/>
        </p:nvGrpSpPr>
        <p:grpSpPr>
          <a:xfrm>
            <a:off x="10586911" y="5948691"/>
            <a:ext cx="1510589" cy="568696"/>
            <a:chOff x="1709167" y="4327140"/>
            <a:chExt cx="1510589" cy="568696"/>
          </a:xfrm>
        </p:grpSpPr>
        <p:grpSp>
          <p:nvGrpSpPr>
            <p:cNvPr id="52" name="Group 51">
              <a:extLst>
                <a:ext uri="{FF2B5EF4-FFF2-40B4-BE49-F238E27FC236}">
                  <a16:creationId xmlns:a16="http://schemas.microsoft.com/office/drawing/2014/main" id="{974299FE-1EDE-459D-A866-D6BBA96AE8E8}"/>
                </a:ext>
              </a:extLst>
            </p:cNvPr>
            <p:cNvGrpSpPr/>
            <p:nvPr/>
          </p:nvGrpSpPr>
          <p:grpSpPr>
            <a:xfrm>
              <a:off x="1709167" y="4327140"/>
              <a:ext cx="755575" cy="307777"/>
              <a:chOff x="1709167" y="4327140"/>
              <a:chExt cx="755575" cy="307777"/>
            </a:xfrm>
          </p:grpSpPr>
          <p:sp>
            <p:nvSpPr>
              <p:cNvPr id="56" name="Rectangle 55">
                <a:extLst>
                  <a:ext uri="{FF2B5EF4-FFF2-40B4-BE49-F238E27FC236}">
                    <a16:creationId xmlns:a16="http://schemas.microsoft.com/office/drawing/2014/main" id="{53F4A4E3-AEDB-4821-99DE-078903443E87}"/>
                  </a:ext>
                </a:extLst>
              </p:cNvPr>
              <p:cNvSpPr/>
              <p:nvPr/>
            </p:nvSpPr>
            <p:spPr>
              <a:xfrm>
                <a:off x="1709167" y="4407877"/>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BB69DE8-5833-454B-8A45-B101262A7BF4}"/>
                  </a:ext>
                </a:extLst>
              </p:cNvPr>
              <p:cNvSpPr/>
              <p:nvPr/>
            </p:nvSpPr>
            <p:spPr>
              <a:xfrm>
                <a:off x="1890546" y="4327140"/>
                <a:ext cx="574196" cy="307777"/>
              </a:xfrm>
              <a:prstGeom prst="rect">
                <a:avLst/>
              </a:prstGeom>
            </p:spPr>
            <p:txBody>
              <a:bodyPr wrap="none" anchor="ctr">
                <a:spAutoFit/>
              </a:bodyPr>
              <a:lstStyle/>
              <a:p>
                <a:pPr lvl="0">
                  <a:defRPr/>
                </a:pPr>
                <a:r>
                  <a:rPr lang="en-US" sz="1400" b="1" dirty="0">
                    <a:solidFill>
                      <a:prstClr val="black"/>
                    </a:solidFill>
                    <a:latin typeface="Arial" panose="020B0604020202020204" pitchFamily="34" charset="0"/>
                    <a:cs typeface="Arial" panose="020B0604020202020204" pitchFamily="34" charset="0"/>
                  </a:rPr>
                  <a:t>RDN</a:t>
                </a:r>
              </a:p>
            </p:txBody>
          </p:sp>
        </p:grpSp>
        <p:grpSp>
          <p:nvGrpSpPr>
            <p:cNvPr id="53" name="Group 52">
              <a:extLst>
                <a:ext uri="{FF2B5EF4-FFF2-40B4-BE49-F238E27FC236}">
                  <a16:creationId xmlns:a16="http://schemas.microsoft.com/office/drawing/2014/main" id="{57316700-63CD-480B-BB3F-F05B3083F0B9}"/>
                </a:ext>
              </a:extLst>
            </p:cNvPr>
            <p:cNvGrpSpPr/>
            <p:nvPr/>
          </p:nvGrpSpPr>
          <p:grpSpPr>
            <a:xfrm>
              <a:off x="1709167" y="4588059"/>
              <a:ext cx="1510589" cy="307777"/>
              <a:chOff x="1709167" y="4588059"/>
              <a:chExt cx="1510589" cy="307777"/>
            </a:xfrm>
          </p:grpSpPr>
          <p:sp>
            <p:nvSpPr>
              <p:cNvPr id="54" name="Rectangle 53">
                <a:extLst>
                  <a:ext uri="{FF2B5EF4-FFF2-40B4-BE49-F238E27FC236}">
                    <a16:creationId xmlns:a16="http://schemas.microsoft.com/office/drawing/2014/main" id="{F2EAB8F2-1E21-46FA-A2C9-D3BAFE6B31B1}"/>
                  </a:ext>
                </a:extLst>
              </p:cNvPr>
              <p:cNvSpPr/>
              <p:nvPr/>
            </p:nvSpPr>
            <p:spPr>
              <a:xfrm>
                <a:off x="1709167" y="4668796"/>
                <a:ext cx="146304" cy="146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73E0672-D514-4F23-AFF1-F7370ED672C2}"/>
                  </a:ext>
                </a:extLst>
              </p:cNvPr>
              <p:cNvSpPr/>
              <p:nvPr/>
            </p:nvSpPr>
            <p:spPr>
              <a:xfrm>
                <a:off x="1890546" y="4588059"/>
                <a:ext cx="1329210" cy="307777"/>
              </a:xfrm>
              <a:prstGeom prst="rect">
                <a:avLst/>
              </a:prstGeom>
            </p:spPr>
            <p:txBody>
              <a:bodyPr wrap="none" anchor="ctr">
                <a:spAutoFit/>
              </a:bodyPr>
              <a:lstStyle/>
              <a:p>
                <a:pPr lvl="0">
                  <a:defRPr/>
                </a:pPr>
                <a:r>
                  <a:rPr lang="en-US" sz="1400" b="1" dirty="0">
                    <a:solidFill>
                      <a:prstClr val="black"/>
                    </a:solidFill>
                    <a:latin typeface="Arial" panose="020B0604020202020204" pitchFamily="34" charset="0"/>
                    <a:cs typeface="Arial" panose="020B0604020202020204" pitchFamily="34" charset="0"/>
                  </a:rPr>
                  <a:t>Sham control</a:t>
                </a:r>
              </a:p>
            </p:txBody>
          </p:sp>
        </p:grpSp>
      </p:grpSp>
      <p:sp>
        <p:nvSpPr>
          <p:cNvPr id="37" name="Text Placeholder 4">
            <a:extLst>
              <a:ext uri="{FF2B5EF4-FFF2-40B4-BE49-F238E27FC236}">
                <a16:creationId xmlns:a16="http://schemas.microsoft.com/office/drawing/2014/main" id="{BBE7CD2C-09FA-4AD8-8FD1-37905BAA96CA}"/>
              </a:ext>
            </a:extLst>
          </p:cNvPr>
          <p:cNvSpPr>
            <a:spLocks noGrp="1"/>
          </p:cNvSpPr>
          <p:nvPr>
            <p:ph type="body" sz="quarter" idx="14"/>
          </p:nvPr>
        </p:nvSpPr>
        <p:spPr>
          <a:xfrm>
            <a:off x="365126" y="6271903"/>
            <a:ext cx="4572000" cy="332922"/>
          </a:xfrm>
        </p:spPr>
        <p:txBody>
          <a:bodyPr/>
          <a:lstStyle/>
          <a:p>
            <a:pPr>
              <a:spcBef>
                <a:spcPts val="0"/>
              </a:spcBef>
            </a:pPr>
            <a:r>
              <a:rPr lang="en-US" b="1" dirty="0"/>
              <a:t>ANCOVA adjusted</a:t>
            </a:r>
          </a:p>
          <a:p>
            <a:pPr>
              <a:spcBef>
                <a:spcPts val="0"/>
              </a:spcBef>
            </a:pPr>
            <a:r>
              <a:rPr lang="en-US" b="1" dirty="0"/>
              <a:t>Per protocol analysis excludes patients who met escape criteria or who had antihypertensive medications detected during drug testing</a:t>
            </a:r>
          </a:p>
        </p:txBody>
      </p:sp>
      <p:sp>
        <p:nvSpPr>
          <p:cNvPr id="60" name="Rectangle 59">
            <a:extLst>
              <a:ext uri="{FF2B5EF4-FFF2-40B4-BE49-F238E27FC236}">
                <a16:creationId xmlns:a16="http://schemas.microsoft.com/office/drawing/2014/main" id="{7CC93AD6-6BFE-4EA5-B6C6-EFD22937E141}"/>
              </a:ext>
            </a:extLst>
          </p:cNvPr>
          <p:cNvSpPr/>
          <p:nvPr/>
        </p:nvSpPr>
        <p:spPr>
          <a:xfrm>
            <a:off x="1379504" y="1594124"/>
            <a:ext cx="704039" cy="276999"/>
          </a:xfrm>
          <a:prstGeom prst="rect">
            <a:avLst/>
          </a:prstGeom>
        </p:spPr>
        <p:txBody>
          <a:bodyPr wrap="none">
            <a:spAutoFit/>
          </a:bodyPr>
          <a:lstStyle/>
          <a:p>
            <a:r>
              <a:rPr lang="en-US" sz="1200" dirty="0">
                <a:solidFill>
                  <a:schemeClr val="tx1">
                    <a:lumMod val="75000"/>
                    <a:lumOff val="25000"/>
                  </a:schemeClr>
                </a:solidFill>
                <a:latin typeface="Arial Narrow" panose="020B0606020202030204" pitchFamily="34" charset="0"/>
              </a:rPr>
              <a:t>Baseline </a:t>
            </a:r>
            <a:endParaRPr lang="en-US" sz="1200" dirty="0">
              <a:solidFill>
                <a:schemeClr val="tx1">
                  <a:lumMod val="75000"/>
                  <a:lumOff val="25000"/>
                </a:schemeClr>
              </a:solidFill>
            </a:endParaRPr>
          </a:p>
        </p:txBody>
      </p:sp>
      <p:sp>
        <p:nvSpPr>
          <p:cNvPr id="61" name="Rectangle 60">
            <a:extLst>
              <a:ext uri="{FF2B5EF4-FFF2-40B4-BE49-F238E27FC236}">
                <a16:creationId xmlns:a16="http://schemas.microsoft.com/office/drawing/2014/main" id="{1FA55E2B-3356-4665-BE56-AA04D026703E}"/>
              </a:ext>
            </a:extLst>
          </p:cNvPr>
          <p:cNvSpPr/>
          <p:nvPr/>
        </p:nvSpPr>
        <p:spPr>
          <a:xfrm>
            <a:off x="2118761"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150</a:t>
            </a:r>
            <a:endParaRPr lang="en-US" sz="1200" dirty="0">
              <a:solidFill>
                <a:schemeClr val="tx1">
                  <a:lumMod val="75000"/>
                  <a:lumOff val="25000"/>
                </a:schemeClr>
              </a:solidFill>
            </a:endParaRPr>
          </a:p>
        </p:txBody>
      </p:sp>
      <p:sp>
        <p:nvSpPr>
          <p:cNvPr id="62" name="Rectangle 61">
            <a:extLst>
              <a:ext uri="{FF2B5EF4-FFF2-40B4-BE49-F238E27FC236}">
                <a16:creationId xmlns:a16="http://schemas.microsoft.com/office/drawing/2014/main" id="{D646241D-F56D-4ADB-97C0-D3BFDBE28AE9}"/>
              </a:ext>
            </a:extLst>
          </p:cNvPr>
          <p:cNvSpPr/>
          <p:nvPr/>
        </p:nvSpPr>
        <p:spPr>
          <a:xfrm>
            <a:off x="2814702"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150</a:t>
            </a:r>
            <a:endParaRPr lang="en-US" sz="1200" dirty="0">
              <a:solidFill>
                <a:schemeClr val="tx1">
                  <a:lumMod val="75000"/>
                  <a:lumOff val="25000"/>
                </a:schemeClr>
              </a:solidFill>
            </a:endParaRPr>
          </a:p>
        </p:txBody>
      </p:sp>
      <p:sp>
        <p:nvSpPr>
          <p:cNvPr id="63" name="Rectangle 62">
            <a:extLst>
              <a:ext uri="{FF2B5EF4-FFF2-40B4-BE49-F238E27FC236}">
                <a16:creationId xmlns:a16="http://schemas.microsoft.com/office/drawing/2014/main" id="{0A87034B-41DC-46CD-8492-54FB6DC28900}"/>
              </a:ext>
            </a:extLst>
          </p:cNvPr>
          <p:cNvSpPr/>
          <p:nvPr/>
        </p:nvSpPr>
        <p:spPr>
          <a:xfrm>
            <a:off x="4593447" y="1594124"/>
            <a:ext cx="325731"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98</a:t>
            </a:r>
            <a:endParaRPr lang="en-US" sz="1200" dirty="0">
              <a:solidFill>
                <a:schemeClr val="tx1">
                  <a:lumMod val="75000"/>
                  <a:lumOff val="25000"/>
                </a:schemeClr>
              </a:solidFill>
            </a:endParaRPr>
          </a:p>
        </p:txBody>
      </p:sp>
      <p:sp>
        <p:nvSpPr>
          <p:cNvPr id="64" name="Rectangle 63">
            <a:extLst>
              <a:ext uri="{FF2B5EF4-FFF2-40B4-BE49-F238E27FC236}">
                <a16:creationId xmlns:a16="http://schemas.microsoft.com/office/drawing/2014/main" id="{B7D218C2-B7CF-48E0-B749-41B7B9395F21}"/>
              </a:ext>
            </a:extLst>
          </p:cNvPr>
          <p:cNvSpPr/>
          <p:nvPr/>
        </p:nvSpPr>
        <p:spPr>
          <a:xfrm>
            <a:off x="5284094" y="1594124"/>
            <a:ext cx="325730"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99</a:t>
            </a:r>
            <a:endParaRPr lang="en-US" sz="1200" dirty="0">
              <a:solidFill>
                <a:schemeClr val="tx1">
                  <a:lumMod val="75000"/>
                  <a:lumOff val="25000"/>
                </a:schemeClr>
              </a:solidFill>
            </a:endParaRPr>
          </a:p>
        </p:txBody>
      </p:sp>
      <p:sp>
        <p:nvSpPr>
          <p:cNvPr id="65" name="Rectangle 64">
            <a:extLst>
              <a:ext uri="{FF2B5EF4-FFF2-40B4-BE49-F238E27FC236}">
                <a16:creationId xmlns:a16="http://schemas.microsoft.com/office/drawing/2014/main" id="{97490AFD-ED2A-4A45-8DC9-A668FF52AF58}"/>
              </a:ext>
            </a:extLst>
          </p:cNvPr>
          <p:cNvSpPr/>
          <p:nvPr/>
        </p:nvSpPr>
        <p:spPr>
          <a:xfrm>
            <a:off x="7001027"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163</a:t>
            </a:r>
            <a:endParaRPr lang="en-US" sz="1200" dirty="0">
              <a:solidFill>
                <a:schemeClr val="tx1">
                  <a:lumMod val="75000"/>
                  <a:lumOff val="25000"/>
                </a:schemeClr>
              </a:solidFill>
            </a:endParaRPr>
          </a:p>
        </p:txBody>
      </p:sp>
      <p:sp>
        <p:nvSpPr>
          <p:cNvPr id="66" name="Rectangle 65">
            <a:extLst>
              <a:ext uri="{FF2B5EF4-FFF2-40B4-BE49-F238E27FC236}">
                <a16:creationId xmlns:a16="http://schemas.microsoft.com/office/drawing/2014/main" id="{96BE49F3-6280-4E6E-A949-C9602D04D235}"/>
              </a:ext>
            </a:extLst>
          </p:cNvPr>
          <p:cNvSpPr/>
          <p:nvPr/>
        </p:nvSpPr>
        <p:spPr>
          <a:xfrm>
            <a:off x="7692477"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162</a:t>
            </a:r>
            <a:endParaRPr lang="en-US" sz="1200" dirty="0">
              <a:solidFill>
                <a:schemeClr val="tx1">
                  <a:lumMod val="75000"/>
                  <a:lumOff val="25000"/>
                </a:schemeClr>
              </a:solidFill>
            </a:endParaRPr>
          </a:p>
        </p:txBody>
      </p:sp>
      <p:sp>
        <p:nvSpPr>
          <p:cNvPr id="67" name="Rectangle 66">
            <a:extLst>
              <a:ext uri="{FF2B5EF4-FFF2-40B4-BE49-F238E27FC236}">
                <a16:creationId xmlns:a16="http://schemas.microsoft.com/office/drawing/2014/main" id="{8640E9C4-08D9-4693-8A0B-C7B1B838654F}"/>
              </a:ext>
            </a:extLst>
          </p:cNvPr>
          <p:cNvSpPr/>
          <p:nvPr/>
        </p:nvSpPr>
        <p:spPr>
          <a:xfrm>
            <a:off x="9424253"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102</a:t>
            </a:r>
            <a:endParaRPr lang="en-US" sz="1200" dirty="0">
              <a:solidFill>
                <a:schemeClr val="tx1">
                  <a:lumMod val="75000"/>
                  <a:lumOff val="25000"/>
                </a:schemeClr>
              </a:solidFill>
            </a:endParaRPr>
          </a:p>
        </p:txBody>
      </p:sp>
      <p:sp>
        <p:nvSpPr>
          <p:cNvPr id="68" name="Rectangle 67">
            <a:extLst>
              <a:ext uri="{FF2B5EF4-FFF2-40B4-BE49-F238E27FC236}">
                <a16:creationId xmlns:a16="http://schemas.microsoft.com/office/drawing/2014/main" id="{0D2D4F61-5AC2-47FC-B389-2989EE0E963B}"/>
              </a:ext>
            </a:extLst>
          </p:cNvPr>
          <p:cNvSpPr/>
          <p:nvPr/>
        </p:nvSpPr>
        <p:spPr>
          <a:xfrm>
            <a:off x="10128295" y="1594124"/>
            <a:ext cx="396263" cy="276999"/>
          </a:xfrm>
          <a:prstGeom prst="rect">
            <a:avLst/>
          </a:prstGeom>
        </p:spPr>
        <p:txBody>
          <a:bodyPr wrap="none">
            <a:spAutoFit/>
          </a:bodyPr>
          <a:lstStyle/>
          <a:p>
            <a:pPr algn="ctr"/>
            <a:r>
              <a:rPr lang="en-US" sz="1200" dirty="0">
                <a:solidFill>
                  <a:schemeClr val="tx1">
                    <a:lumMod val="75000"/>
                    <a:lumOff val="25000"/>
                  </a:schemeClr>
                </a:solidFill>
                <a:latin typeface="Arial Narrow" panose="020B0606020202030204" pitchFamily="34" charset="0"/>
              </a:rPr>
              <a:t>102</a:t>
            </a:r>
            <a:endParaRPr lang="en-US" sz="1200" dirty="0">
              <a:solidFill>
                <a:schemeClr val="tx1">
                  <a:lumMod val="75000"/>
                  <a:lumOff val="25000"/>
                </a:schemeClr>
              </a:solidFill>
            </a:endParaRPr>
          </a:p>
        </p:txBody>
      </p:sp>
      <p:sp>
        <p:nvSpPr>
          <p:cNvPr id="69" name="Rectangle 68">
            <a:extLst>
              <a:ext uri="{FF2B5EF4-FFF2-40B4-BE49-F238E27FC236}">
                <a16:creationId xmlns:a16="http://schemas.microsoft.com/office/drawing/2014/main" id="{30A32348-3D28-4851-8B4B-93B79CB2F7EA}"/>
              </a:ext>
            </a:extLst>
          </p:cNvPr>
          <p:cNvSpPr/>
          <p:nvPr/>
        </p:nvSpPr>
        <p:spPr>
          <a:xfrm>
            <a:off x="10628694" y="1594124"/>
            <a:ext cx="676788" cy="276999"/>
          </a:xfrm>
          <a:prstGeom prst="rect">
            <a:avLst/>
          </a:prstGeom>
        </p:spPr>
        <p:txBody>
          <a:bodyPr wrap="none">
            <a:spAutoFit/>
          </a:bodyPr>
          <a:lstStyle/>
          <a:p>
            <a:r>
              <a:rPr lang="en-US" sz="1200" dirty="0">
                <a:solidFill>
                  <a:schemeClr val="tx1">
                    <a:lumMod val="75000"/>
                    <a:lumOff val="25000"/>
                  </a:schemeClr>
                </a:solidFill>
                <a:latin typeface="Arial Narrow" panose="020B0606020202030204" pitchFamily="34" charset="0"/>
              </a:rPr>
              <a:t>(mmHg) </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249328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3EE97B-52DE-40D1-9C9D-5FB6D0CC9B33}"/>
              </a:ext>
            </a:extLst>
          </p:cNvPr>
          <p:cNvSpPr/>
          <p:nvPr/>
        </p:nvSpPr>
        <p:spPr>
          <a:xfrm>
            <a:off x="0" y="1066799"/>
            <a:ext cx="12192000" cy="52197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029" rtl="0" eaLnBrk="1" fontAlgn="auto" latinLnBrk="0" hangingPunct="1">
              <a:lnSpc>
                <a:spcPct val="100000"/>
              </a:lnSpc>
              <a:spcBef>
                <a:spcPts val="0"/>
              </a:spcBef>
              <a:spcAft>
                <a:spcPts val="0"/>
              </a:spcAft>
              <a:buClrTx/>
              <a:buSzTx/>
              <a:buFontTx/>
              <a:buNone/>
              <a:tabLst/>
              <a:defRPr/>
            </a:pPr>
            <a:endParaRPr kumimoji="0" lang="en-US" sz="1833"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 Placeholder 4">
            <a:extLst>
              <a:ext uri="{FF2B5EF4-FFF2-40B4-BE49-F238E27FC236}">
                <a16:creationId xmlns:a16="http://schemas.microsoft.com/office/drawing/2014/main" id="{3C316BA6-8181-4710-A0C5-61A7A46107C1}"/>
              </a:ext>
            </a:extLst>
          </p:cNvPr>
          <p:cNvSpPr txBox="1">
            <a:spLocks/>
          </p:cNvSpPr>
          <p:nvPr/>
        </p:nvSpPr>
        <p:spPr>
          <a:xfrm>
            <a:off x="462477" y="5985330"/>
            <a:ext cx="8136691" cy="304800"/>
          </a:xfrm>
          <a:prstGeom prst="rect">
            <a:avLst/>
          </a:prstGeom>
        </p:spPr>
        <p:txBody>
          <a:bodyPr vert="horz" lIns="0" tIns="0" rIns="0" bIns="0" rtlCol="0">
            <a:noAutofit/>
          </a:bodyPr>
          <a:lstStyle>
            <a:lvl1pPr marL="190492" indent="-190492" algn="l" defTabSz="457029" rtl="0" eaLnBrk="1" latinLnBrk="0" hangingPunct="1">
              <a:lnSpc>
                <a:spcPct val="100000"/>
              </a:lnSpc>
              <a:spcBef>
                <a:spcPts val="0"/>
              </a:spcBef>
              <a:spcAft>
                <a:spcPts val="833"/>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9" rtl="0" eaLnBrk="1" fontAlgn="auto" latinLnBrk="0" hangingPunct="1">
              <a:lnSpc>
                <a:spcPct val="100000"/>
              </a:lnSpc>
              <a:spcBef>
                <a:spcPts val="0"/>
              </a:spcBef>
              <a:spcAft>
                <a:spcPts val="833"/>
              </a:spcAft>
              <a:buClrTx/>
              <a:buSzTx/>
              <a:buFont typeface="Wingdings" charset="2"/>
              <a:buNone/>
              <a:tabLst/>
              <a:defRPr/>
            </a:pPr>
            <a:endParaRPr kumimoji="0" lang="en-US" sz="700" b="0"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CC86314-BBEC-449F-9F9D-8AD447C9AA59}"/>
              </a:ext>
            </a:extLst>
          </p:cNvPr>
          <p:cNvSpPr/>
          <p:nvPr/>
        </p:nvSpPr>
        <p:spPr>
          <a:xfrm>
            <a:off x="8768615" y="1475509"/>
            <a:ext cx="3423384" cy="4327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42F6157-DBA9-40EB-A118-2A8D063ABD11}"/>
              </a:ext>
            </a:extLst>
          </p:cNvPr>
          <p:cNvSpPr txBox="1"/>
          <p:nvPr/>
        </p:nvSpPr>
        <p:spPr>
          <a:xfrm>
            <a:off x="9072928" y="2505670"/>
            <a:ext cx="2814758" cy="923330"/>
          </a:xfrm>
          <a:prstGeom prst="rect">
            <a:avLst/>
          </a:prstGeom>
          <a:noFill/>
        </p:spPr>
        <p:txBody>
          <a:bodyPr wrap="square">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Irrespective of baseline BP or pre-existing conditions</a:t>
            </a:r>
          </a:p>
        </p:txBody>
      </p:sp>
      <p:sp>
        <p:nvSpPr>
          <p:cNvPr id="12" name="TextBox 11">
            <a:extLst>
              <a:ext uri="{FF2B5EF4-FFF2-40B4-BE49-F238E27FC236}">
                <a16:creationId xmlns:a16="http://schemas.microsoft.com/office/drawing/2014/main" id="{F725A262-E418-4A53-A526-2127E6E68768}"/>
              </a:ext>
            </a:extLst>
          </p:cNvPr>
          <p:cNvSpPr txBox="1"/>
          <p:nvPr/>
        </p:nvSpPr>
        <p:spPr>
          <a:xfrm>
            <a:off x="9652997" y="3951698"/>
            <a:ext cx="1654620" cy="338554"/>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600" i="1" dirty="0">
                <a:solidFill>
                  <a:srgbClr val="001E46"/>
                </a:solidFill>
                <a:latin typeface="Arial" panose="020B0604020202020204" pitchFamily="34" charset="0"/>
                <a:cs typeface="Arial" panose="020B0604020202020204" pitchFamily="34" charset="0"/>
              </a:rPr>
              <a:t>N</a:t>
            </a:r>
            <a:r>
              <a:rPr kumimoji="0" lang="en-US" sz="1600" b="0" i="1"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 = 613,815</a:t>
            </a:r>
          </a:p>
        </p:txBody>
      </p:sp>
      <p:graphicFrame>
        <p:nvGraphicFramePr>
          <p:cNvPr id="14" name="Content Placeholder 6">
            <a:extLst>
              <a:ext uri="{FF2B5EF4-FFF2-40B4-BE49-F238E27FC236}">
                <a16:creationId xmlns:a16="http://schemas.microsoft.com/office/drawing/2014/main" id="{776DB30D-45A1-4E57-9657-249A836255C2}"/>
              </a:ext>
            </a:extLst>
          </p:cNvPr>
          <p:cNvGraphicFramePr>
            <a:graphicFrameLocks/>
          </p:cNvGraphicFramePr>
          <p:nvPr/>
        </p:nvGraphicFramePr>
        <p:xfrm>
          <a:off x="0" y="1475509"/>
          <a:ext cx="8599169" cy="432760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3CCE117B-87DA-43E8-B38E-558DA0C006B7}"/>
              </a:ext>
            </a:extLst>
          </p:cNvPr>
          <p:cNvSpPr>
            <a:spLocks noGrp="1"/>
          </p:cNvSpPr>
          <p:nvPr>
            <p:ph type="title"/>
          </p:nvPr>
        </p:nvSpPr>
        <p:spPr/>
        <p:txBody>
          <a:bodyPr>
            <a:normAutofit/>
          </a:bodyPr>
          <a:lstStyle/>
          <a:p>
            <a:r>
              <a:rPr lang="en-GB" altLang="el-GR" sz="3200" dirty="0">
                <a:latin typeface="Arial" panose="020B0604020202020204" pitchFamily="34" charset="0"/>
                <a:ea typeface="Tahoma" pitchFamily="34" charset="0"/>
                <a:cs typeface="Arial" panose="020B0604020202020204" pitchFamily="34" charset="0"/>
              </a:rPr>
              <a:t>Risk Reduction For a </a:t>
            </a:r>
            <a:r>
              <a:rPr lang="en-GB" altLang="el-GR" sz="3200" dirty="0">
                <a:solidFill>
                  <a:srgbClr val="92D050"/>
                </a:solidFill>
                <a:latin typeface="Arial" panose="020B0604020202020204" pitchFamily="34" charset="0"/>
                <a:ea typeface="Tahoma" pitchFamily="34" charset="0"/>
                <a:cs typeface="Arial" panose="020B0604020202020204" pitchFamily="34" charset="0"/>
              </a:rPr>
              <a:t>10 mmHg </a:t>
            </a:r>
            <a:r>
              <a:rPr lang="en-GB" altLang="el-GR" sz="3200" dirty="0">
                <a:latin typeface="Arial" panose="020B0604020202020204" pitchFamily="34" charset="0"/>
                <a:ea typeface="Tahoma" pitchFamily="34" charset="0"/>
                <a:cs typeface="Arial" panose="020B0604020202020204" pitchFamily="34" charset="0"/>
              </a:rPr>
              <a:t>Fall in Office SBP</a:t>
            </a:r>
            <a:endParaRPr lang="en-US" sz="3200" dirty="0"/>
          </a:p>
        </p:txBody>
      </p:sp>
      <p:sp>
        <p:nvSpPr>
          <p:cNvPr id="10" name="Text Placeholder 9">
            <a:extLst>
              <a:ext uri="{FF2B5EF4-FFF2-40B4-BE49-F238E27FC236}">
                <a16:creationId xmlns:a16="http://schemas.microsoft.com/office/drawing/2014/main" id="{6F8AC796-A0B1-4E99-8AD3-177CB341D303}"/>
              </a:ext>
            </a:extLst>
          </p:cNvPr>
          <p:cNvSpPr>
            <a:spLocks noGrp="1"/>
          </p:cNvSpPr>
          <p:nvPr>
            <p:ph type="body" sz="quarter" idx="14"/>
          </p:nvPr>
        </p:nvSpPr>
        <p:spPr>
          <a:xfrm>
            <a:off x="365125" y="6286499"/>
            <a:ext cx="3924653" cy="333201"/>
          </a:xfrm>
        </p:spPr>
        <p:txBody>
          <a:bodyPr/>
          <a:lstStyle/>
          <a:p>
            <a:r>
              <a:rPr lang="en-US" b="1" dirty="0" err="1"/>
              <a:t>Ettehad</a:t>
            </a:r>
            <a:r>
              <a:rPr lang="en-US" b="1" dirty="0"/>
              <a:t> D, et al. </a:t>
            </a:r>
            <a:r>
              <a:rPr lang="en-US" b="1" i="1" u="sng" dirty="0">
                <a:hlinkClick r:id="rId4" tooltip="Lancet (London, England).">
                  <a:extLst>
                    <a:ext uri="{A12FA001-AC4F-418D-AE19-62706E023703}">
                      <ahyp:hlinkClr xmlns:ahyp="http://schemas.microsoft.com/office/drawing/2018/hyperlinkcolor" val="tx"/>
                    </a:ext>
                  </a:extLst>
                </a:hlinkClick>
              </a:rPr>
              <a:t>Lancet</a:t>
            </a:r>
            <a:r>
              <a:rPr lang="en-US" b="1" u="sng" dirty="0">
                <a:hlinkClick r:id="rId4" tooltip="Lancet (London, England).">
                  <a:extLst>
                    <a:ext uri="{A12FA001-AC4F-418D-AE19-62706E023703}">
                      <ahyp:hlinkClr xmlns:ahyp="http://schemas.microsoft.com/office/drawing/2018/hyperlinkcolor" val="tx"/>
                    </a:ext>
                  </a:extLst>
                </a:hlinkClick>
              </a:rPr>
              <a:t>.</a:t>
            </a:r>
            <a:r>
              <a:rPr lang="en-US" b="1" dirty="0"/>
              <a:t> 2016;387:957-67</a:t>
            </a:r>
          </a:p>
        </p:txBody>
      </p:sp>
    </p:spTree>
    <p:extLst>
      <p:ext uri="{BB962C8B-B14F-4D97-AF65-F5344CB8AC3E}">
        <p14:creationId xmlns:p14="http://schemas.microsoft.com/office/powerpoint/2010/main" val="59734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Background</a:t>
            </a:r>
          </a:p>
        </p:txBody>
      </p:sp>
      <p:sp>
        <p:nvSpPr>
          <p:cNvPr id="3" name="Content Placeholder 2"/>
          <p:cNvSpPr>
            <a:spLocks noGrp="1"/>
          </p:cNvSpPr>
          <p:nvPr>
            <p:ph idx="1"/>
          </p:nvPr>
        </p:nvSpPr>
        <p:spPr>
          <a:xfrm>
            <a:off x="365759" y="1722755"/>
            <a:ext cx="11115042" cy="4351338"/>
          </a:xfrm>
        </p:spPr>
        <p:txBody>
          <a:bodyPr>
            <a:noAutofit/>
          </a:bodyPr>
          <a:lstStyle/>
          <a:p>
            <a:pPr>
              <a:lnSpc>
                <a:spcPct val="100000"/>
              </a:lnSpc>
            </a:pPr>
            <a:r>
              <a:rPr lang="en-US" b="1" dirty="0">
                <a:solidFill>
                  <a:schemeClr val="tx1">
                    <a:lumMod val="85000"/>
                    <a:lumOff val="15000"/>
                  </a:schemeClr>
                </a:solidFill>
              </a:rPr>
              <a:t>Over 1/3 adults have hypertension (HTN)</a:t>
            </a:r>
          </a:p>
          <a:p>
            <a:pPr lvl="1">
              <a:lnSpc>
                <a:spcPct val="100000"/>
              </a:lnSpc>
              <a:spcBef>
                <a:spcPts val="300"/>
              </a:spcBef>
            </a:pPr>
            <a:r>
              <a:rPr lang="en-US" dirty="0">
                <a:solidFill>
                  <a:schemeClr val="tx1">
                    <a:lumMod val="85000"/>
                    <a:lumOff val="15000"/>
                  </a:schemeClr>
                </a:solidFill>
              </a:rPr>
              <a:t>Increased risk of cardiovascular events and stroke</a:t>
            </a:r>
            <a:endParaRPr lang="en-US" dirty="0">
              <a:solidFill>
                <a:srgbClr val="FF0000"/>
              </a:solidFill>
            </a:endParaRPr>
          </a:p>
          <a:p>
            <a:pPr lvl="1">
              <a:lnSpc>
                <a:spcPct val="100000"/>
              </a:lnSpc>
              <a:spcBef>
                <a:spcPts val="300"/>
              </a:spcBef>
            </a:pPr>
            <a:r>
              <a:rPr lang="en-US" dirty="0">
                <a:solidFill>
                  <a:schemeClr val="tx1">
                    <a:lumMod val="85000"/>
                    <a:lumOff val="15000"/>
                  </a:schemeClr>
                </a:solidFill>
              </a:rPr>
              <a:t>Many patients remain uncontrolled</a:t>
            </a:r>
            <a:endParaRPr lang="en-US" dirty="0">
              <a:solidFill>
                <a:srgbClr val="FF0000"/>
              </a:solidFill>
            </a:endParaRPr>
          </a:p>
          <a:p>
            <a:pPr lvl="1">
              <a:lnSpc>
                <a:spcPct val="100000"/>
              </a:lnSpc>
              <a:spcBef>
                <a:spcPts val="300"/>
              </a:spcBef>
            </a:pPr>
            <a:r>
              <a:rPr lang="en-US" dirty="0">
                <a:solidFill>
                  <a:schemeClr val="tx1">
                    <a:lumMod val="85000"/>
                    <a:lumOff val="15000"/>
                  </a:schemeClr>
                </a:solidFill>
              </a:rPr>
              <a:t>Unmet need for HTN treatment</a:t>
            </a:r>
          </a:p>
          <a:p>
            <a:pPr marL="457200" lvl="1" indent="0">
              <a:lnSpc>
                <a:spcPct val="100000"/>
              </a:lnSpc>
              <a:spcBef>
                <a:spcPts val="300"/>
              </a:spcBef>
              <a:buNone/>
            </a:pPr>
            <a:endParaRPr lang="en-US" dirty="0">
              <a:solidFill>
                <a:srgbClr val="FF0000"/>
              </a:solidFill>
            </a:endParaRPr>
          </a:p>
          <a:p>
            <a:pPr>
              <a:lnSpc>
                <a:spcPct val="100000"/>
              </a:lnSpc>
              <a:spcBef>
                <a:spcPts val="2400"/>
              </a:spcBef>
            </a:pPr>
            <a:r>
              <a:rPr lang="en-US" b="1" dirty="0">
                <a:solidFill>
                  <a:schemeClr val="tx1">
                    <a:lumMod val="85000"/>
                    <a:lumOff val="15000"/>
                  </a:schemeClr>
                </a:solidFill>
              </a:rPr>
              <a:t>SPYRAL HTN-OFF MED </a:t>
            </a:r>
          </a:p>
          <a:p>
            <a:pPr lvl="1">
              <a:lnSpc>
                <a:spcPct val="100000"/>
              </a:lnSpc>
              <a:spcBef>
                <a:spcPts val="300"/>
              </a:spcBef>
            </a:pPr>
            <a:r>
              <a:rPr lang="en-US" dirty="0">
                <a:solidFill>
                  <a:schemeClr val="tx1">
                    <a:lumMod val="85000"/>
                    <a:lumOff val="15000"/>
                  </a:schemeClr>
                </a:solidFill>
              </a:rPr>
              <a:t>Pilot trial: showed proof of principle that renal denervation (RDN) reduces blood pressure</a:t>
            </a:r>
            <a:r>
              <a:rPr lang="en-US" baseline="30000" dirty="0">
                <a:solidFill>
                  <a:schemeClr val="tx1">
                    <a:lumMod val="85000"/>
                    <a:lumOff val="15000"/>
                  </a:schemeClr>
                </a:solidFill>
              </a:rPr>
              <a:t>1  </a:t>
            </a:r>
            <a:endParaRPr lang="en-US" dirty="0">
              <a:solidFill>
                <a:schemeClr val="tx1">
                  <a:lumMod val="85000"/>
                  <a:lumOff val="15000"/>
                </a:schemeClr>
              </a:solidFill>
            </a:endParaRPr>
          </a:p>
          <a:p>
            <a:pPr lvl="1">
              <a:lnSpc>
                <a:spcPct val="100000"/>
              </a:lnSpc>
              <a:spcBef>
                <a:spcPts val="300"/>
              </a:spcBef>
            </a:pPr>
            <a:r>
              <a:rPr lang="en-US" dirty="0">
                <a:solidFill>
                  <a:schemeClr val="tx1">
                    <a:lumMod val="85000"/>
                    <a:lumOff val="15000"/>
                  </a:schemeClr>
                </a:solidFill>
              </a:rPr>
              <a:t>Pivotal trial: prospectively powered RCT evaluating RDN independent of drug effects and adherence</a:t>
            </a:r>
            <a:endParaRPr lang="en-US" dirty="0">
              <a:solidFill>
                <a:srgbClr val="FF0000"/>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A7C8C-1859-9F46-A0C7-1D8B0C871D41}"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19CD9E5C-C349-45F4-8337-B30619CABF37}"/>
              </a:ext>
            </a:extLst>
          </p:cNvPr>
          <p:cNvSpPr>
            <a:spLocks noGrp="1"/>
          </p:cNvSpPr>
          <p:nvPr>
            <p:ph type="body" sz="quarter" idx="14"/>
          </p:nvPr>
        </p:nvSpPr>
        <p:spPr>
          <a:xfrm>
            <a:off x="365125" y="5903562"/>
            <a:ext cx="11461750" cy="704850"/>
          </a:xfrm>
        </p:spPr>
        <p:txBody>
          <a:bodyPr/>
          <a:lstStyle/>
          <a:p>
            <a:r>
              <a:rPr lang="en-US" b="1" baseline="30000" dirty="0"/>
              <a:t>1</a:t>
            </a:r>
            <a:r>
              <a:rPr lang="en-US" b="1" dirty="0"/>
              <a:t> Townsend R, et al. </a:t>
            </a:r>
            <a:r>
              <a:rPr lang="en-US" b="1" i="1" dirty="0">
                <a:hlinkClick r:id="rId3" tooltip="Lancet (London, England).">
                  <a:extLst>
                    <a:ext uri="{A12FA001-AC4F-418D-AE19-62706E023703}">
                      <ahyp:hlinkClr xmlns:ahyp="http://schemas.microsoft.com/office/drawing/2018/hyperlinkcolor" val="tx"/>
                    </a:ext>
                  </a:extLst>
                </a:hlinkClick>
              </a:rPr>
              <a:t>Lancet</a:t>
            </a:r>
            <a:r>
              <a:rPr lang="en-US" b="1" dirty="0">
                <a:hlinkClick r:id="rId3" tooltip="Lancet (London, England).">
                  <a:extLst>
                    <a:ext uri="{A12FA001-AC4F-418D-AE19-62706E023703}">
                      <ahyp:hlinkClr xmlns:ahyp="http://schemas.microsoft.com/office/drawing/2018/hyperlinkcolor" val="tx"/>
                    </a:ext>
                  </a:extLst>
                </a:hlinkClick>
              </a:rPr>
              <a:t>.</a:t>
            </a:r>
            <a:r>
              <a:rPr lang="en-US" b="1" dirty="0"/>
              <a:t> 2017;390(10108):2160-2170</a:t>
            </a:r>
          </a:p>
        </p:txBody>
      </p:sp>
    </p:spTree>
    <p:extLst>
      <p:ext uri="{BB962C8B-B14F-4D97-AF65-F5344CB8AC3E}">
        <p14:creationId xmlns:p14="http://schemas.microsoft.com/office/powerpoint/2010/main" val="41312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endParaRPr lang="en-US" sz="3200" dirty="0">
              <a:solidFill>
                <a:srgbClr val="372D83"/>
              </a:solidFill>
            </a:endParaRPr>
          </a:p>
        </p:txBody>
      </p:sp>
      <p:sp>
        <p:nvSpPr>
          <p:cNvPr id="5" name="Text Placeholder 4"/>
          <p:cNvSpPr>
            <a:spLocks noGrp="1"/>
          </p:cNvSpPr>
          <p:nvPr>
            <p:ph type="body" sz="quarter" idx="13"/>
          </p:nvPr>
        </p:nvSpPr>
        <p:spPr/>
        <p:txBody>
          <a:bodyPr/>
          <a:lstStyle/>
          <a:p>
            <a:r>
              <a:rPr lang="en-US" dirty="0"/>
              <a:t>Participating Centers </a:t>
            </a:r>
          </a:p>
        </p:txBody>
      </p:sp>
      <p:sp>
        <p:nvSpPr>
          <p:cNvPr id="87" name="Rectangle 86">
            <a:extLst>
              <a:ext uri="{FF2B5EF4-FFF2-40B4-BE49-F238E27FC236}">
                <a16:creationId xmlns:a16="http://schemas.microsoft.com/office/drawing/2014/main" id="{2DAF5CC3-885F-4A47-AD53-5F75F21C2EDD}"/>
              </a:ext>
            </a:extLst>
          </p:cNvPr>
          <p:cNvSpPr/>
          <p:nvPr/>
        </p:nvSpPr>
        <p:spPr>
          <a:xfrm>
            <a:off x="1824004" y="3692230"/>
            <a:ext cx="1457281" cy="1454244"/>
          </a:xfrm>
          <a:prstGeom prst="rect">
            <a:avLst/>
          </a:prstGeom>
        </p:spPr>
        <p:txBody>
          <a:bodyPr wrap="square" numCol="1">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Dr. Tsioufis </a:t>
            </a:r>
            <a:b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Athens, Greece</a:t>
            </a:r>
          </a:p>
          <a:p>
            <a:pPr marL="0" marR="0" lvl="0" indent="0" algn="l" defTabSz="914400" rtl="0" eaLnBrk="1" fontAlgn="auto" latinLnBrk="0" hangingPunct="1">
              <a:lnSpc>
                <a:spcPct val="90000"/>
              </a:lnSpc>
              <a:spcBef>
                <a:spcPts val="0"/>
              </a:spcBef>
              <a:spcAft>
                <a:spcPts val="3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Dr. Weber</a:t>
            </a:r>
            <a:r>
              <a:rPr kumimoji="0" lang="en-US" sz="1000" b="1" i="1"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en-US" sz="1000" b="1"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Wels, Austria</a:t>
            </a:r>
          </a:p>
          <a:p>
            <a:pPr marL="0" marR="0" lvl="0" indent="0" algn="l" defTabSz="914400" rtl="0" eaLnBrk="1" fontAlgn="auto" latinLnBrk="0" hangingPunct="1">
              <a:lnSpc>
                <a:spcPct val="90000"/>
              </a:lnSpc>
              <a:spcBef>
                <a:spcPts val="0"/>
              </a:spcBef>
              <a:spcAft>
                <a:spcPts val="3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Dr. Weil </a:t>
            </a:r>
            <a:b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Lübeck, Germany</a:t>
            </a:r>
          </a:p>
          <a:p>
            <a:pPr marL="0" marR="0" lvl="0" indent="0" algn="l" defTabSz="914400" rtl="0" eaLnBrk="1" fontAlgn="auto" latinLnBrk="0" hangingPunct="1">
              <a:lnSpc>
                <a:spcPct val="90000"/>
              </a:lnSpc>
              <a:spcBef>
                <a:spcPts val="0"/>
              </a:spcBef>
              <a:spcAft>
                <a:spcPts val="3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Dr. Zeller </a:t>
            </a:r>
            <a:b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Bad Krozingen, Germany</a:t>
            </a:r>
            <a:endParaRPr kumimoji="0" lang="en-US" sz="10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77BE449-2318-164D-BE50-8A6232A5A045}"/>
              </a:ext>
            </a:extLst>
          </p:cNvPr>
          <p:cNvSpPr/>
          <p:nvPr/>
        </p:nvSpPr>
        <p:spPr>
          <a:xfrm>
            <a:off x="1824004" y="5686230"/>
            <a:ext cx="1354858" cy="400110"/>
          </a:xfrm>
          <a:prstGeom prst="rect">
            <a:avLst/>
          </a:prstGeom>
        </p:spPr>
        <p:txBody>
          <a:bodyPr wrap="non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Dr. Walton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Arial" panose="020B0604020202020204"/>
                <a:ea typeface="+mn-ea"/>
                <a:cs typeface="+mn-cs"/>
              </a:rPr>
              <a:t>Melbourne, Australia</a:t>
            </a:r>
          </a:p>
        </p:txBody>
      </p:sp>
      <p:pic>
        <p:nvPicPr>
          <p:cNvPr id="34" name="Content Placeholder 12">
            <a:extLst>
              <a:ext uri="{FF2B5EF4-FFF2-40B4-BE49-F238E27FC236}">
                <a16:creationId xmlns:a16="http://schemas.microsoft.com/office/drawing/2014/main" id="{7FFB6286-C32A-CD4B-AD24-A7940FD99C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27887" y="1100299"/>
            <a:ext cx="8922655" cy="5196554"/>
          </a:xfrm>
          <a:prstGeom prst="rect">
            <a:avLst/>
          </a:prstGeom>
        </p:spPr>
      </p:pic>
      <p:sp>
        <p:nvSpPr>
          <p:cNvPr id="9" name="Rectangle 8">
            <a:extLst>
              <a:ext uri="{FF2B5EF4-FFF2-40B4-BE49-F238E27FC236}">
                <a16:creationId xmlns:a16="http://schemas.microsoft.com/office/drawing/2014/main" id="{7B8219C2-3F3D-4FC4-9F1C-5692C78D919F}"/>
              </a:ext>
            </a:extLst>
          </p:cNvPr>
          <p:cNvSpPr/>
          <p:nvPr/>
        </p:nvSpPr>
        <p:spPr>
          <a:xfrm>
            <a:off x="387703" y="1883669"/>
            <a:ext cx="2662762" cy="3296672"/>
          </a:xfrm>
          <a:prstGeom prst="rect">
            <a:avLst/>
          </a:prstGeom>
        </p:spPr>
        <p:txBody>
          <a:bodyPr wrap="square" anchor="t">
            <a:noAutofit/>
          </a:bodyPr>
          <a:lstStyle/>
          <a:p>
            <a:pPr marL="0" marR="0" lvl="1" indent="0" algn="l" defTabSz="914400" rtl="0" eaLnBrk="1" fontAlgn="auto" latinLnBrk="0" hangingPunct="1">
              <a:lnSpc>
                <a:spcPct val="11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44 Recruiting sites in:</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Australia</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Austria</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Canada</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Germany</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Greece</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Ireland</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Japan</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United Kingdom</a:t>
            </a:r>
          </a:p>
          <a:p>
            <a:pPr marL="285750" marR="0" lvl="1"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1E46"/>
                </a:solidFill>
                <a:effectLst/>
                <a:uLnTx/>
                <a:uFillTx/>
                <a:latin typeface="Arial" panose="020B0604020202020204"/>
                <a:ea typeface="Verdana" panose="020B0604030504040204" pitchFamily="34" charset="0"/>
                <a:cs typeface="Verdana" panose="020B0604030504040204" pitchFamily="34" charset="0"/>
              </a:rPr>
              <a:t>USA</a:t>
            </a:r>
            <a:endParaRPr kumimoji="0" lang="en-US" b="0" i="0" u="none" strike="noStrike" kern="1200" cap="none" spc="0" normalizeH="0" baseline="0" noProof="0" dirty="0">
              <a:ln>
                <a:noFill/>
              </a:ln>
              <a:solidFill>
                <a:srgbClr val="215968"/>
              </a:solidFill>
              <a:effectLst/>
              <a:uLnTx/>
              <a:uFillTx/>
              <a:latin typeface="Arial" panose="020B0604020202020204"/>
              <a:ea typeface="Verdana" panose="020B0604030504040204" pitchFamily="34" charset="0"/>
              <a:cs typeface="Verdana" panose="020B0604030504040204" pitchFamily="34" charset="0"/>
            </a:endParaRPr>
          </a:p>
          <a:p>
            <a:pPr marL="173038" marR="0" lvl="1" indent="-173038" algn="l" defTabSz="914400" rtl="0" eaLnBrk="1" fontAlgn="auto" latinLnBrk="0" hangingPunct="1">
              <a:lnSpc>
                <a:spcPct val="110000"/>
              </a:lnSpc>
              <a:spcBef>
                <a:spcPts val="0"/>
              </a:spcBef>
              <a:spcAft>
                <a:spcPts val="0"/>
              </a:spcAft>
              <a:buClrTx/>
              <a:buSzTx/>
              <a:buFont typeface="Arial" charset="0"/>
              <a:buChar char="•"/>
              <a:tabLst/>
              <a:defRPr/>
            </a:pPr>
            <a:endParaRPr kumimoji="0" lang="en-US" sz="1400" b="0" i="0" u="none" strike="noStrike" kern="1200" cap="none" spc="0" normalizeH="0" baseline="0" noProof="0" dirty="0">
              <a:ln>
                <a:noFill/>
              </a:ln>
              <a:solidFill>
                <a:srgbClr val="215968"/>
              </a:solidFill>
              <a:effectLst/>
              <a:uLnTx/>
              <a:uFillTx/>
              <a:latin typeface="Arial" panose="020B060402020202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079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4E10-7B89-4075-A38C-8EC9A554FCCF}"/>
              </a:ext>
            </a:extLst>
          </p:cNvPr>
          <p:cNvSpPr>
            <a:spLocks noGrp="1"/>
          </p:cNvSpPr>
          <p:nvPr>
            <p:ph type="title"/>
          </p:nvPr>
        </p:nvSpPr>
        <p:spPr/>
        <p:txBody>
          <a:bodyPr>
            <a:normAutofit fontScale="90000"/>
          </a:bodyPr>
          <a:lstStyle/>
          <a:p>
            <a:r>
              <a:rPr lang="en-US" sz="3600" dirty="0"/>
              <a:t>SPYRAL HTN – OFF MED </a:t>
            </a:r>
            <a:r>
              <a:rPr lang="en-US" sz="3600" dirty="0">
                <a:solidFill>
                  <a:srgbClr val="7030A0"/>
                </a:solidFill>
              </a:rPr>
              <a:t>PIVOTAL</a:t>
            </a:r>
            <a:endParaRPr lang="en-US" dirty="0">
              <a:solidFill>
                <a:srgbClr val="7030A0"/>
              </a:solidFill>
            </a:endParaRPr>
          </a:p>
        </p:txBody>
      </p:sp>
      <p:sp>
        <p:nvSpPr>
          <p:cNvPr id="4" name="Text Placeholder 3">
            <a:extLst>
              <a:ext uri="{FF2B5EF4-FFF2-40B4-BE49-F238E27FC236}">
                <a16:creationId xmlns:a16="http://schemas.microsoft.com/office/drawing/2014/main" id="{5853E88B-9234-4944-A790-711802CC1069}"/>
              </a:ext>
            </a:extLst>
          </p:cNvPr>
          <p:cNvSpPr>
            <a:spLocks noGrp="1"/>
          </p:cNvSpPr>
          <p:nvPr>
            <p:ph type="body" sz="quarter" idx="13"/>
          </p:nvPr>
        </p:nvSpPr>
        <p:spPr/>
        <p:txBody>
          <a:bodyPr/>
          <a:lstStyle/>
          <a:p>
            <a:r>
              <a:rPr lang="en-US" dirty="0"/>
              <a:t>Randomized, Sham-controlled Trial</a:t>
            </a:r>
          </a:p>
        </p:txBody>
      </p:sp>
      <p:sp>
        <p:nvSpPr>
          <p:cNvPr id="5" name="Text Placeholder 4">
            <a:extLst>
              <a:ext uri="{FF2B5EF4-FFF2-40B4-BE49-F238E27FC236}">
                <a16:creationId xmlns:a16="http://schemas.microsoft.com/office/drawing/2014/main" id="{DFBA43CA-CA06-4CF7-B343-F52C8D153A86}"/>
              </a:ext>
            </a:extLst>
          </p:cNvPr>
          <p:cNvSpPr>
            <a:spLocks noGrp="1"/>
          </p:cNvSpPr>
          <p:nvPr>
            <p:ph type="body" sz="quarter" idx="14"/>
          </p:nvPr>
        </p:nvSpPr>
        <p:spPr>
          <a:xfrm>
            <a:off x="365125" y="5905293"/>
            <a:ext cx="11461750" cy="704850"/>
          </a:xfrm>
        </p:spPr>
        <p:txBody>
          <a:bodyPr/>
          <a:lstStyle/>
          <a:p>
            <a:pPr lvl="0">
              <a:lnSpc>
                <a:spcPct val="100000"/>
              </a:lnSpc>
              <a:spcBef>
                <a:spcPts val="0"/>
              </a:spcBef>
              <a:buClrTx/>
            </a:pPr>
            <a:r>
              <a:rPr lang="en-US" sz="1100" b="1" dirty="0">
                <a:latin typeface="Arial" panose="020B0604020202020204" pitchFamily="34" charset="0"/>
                <a:ea typeface="+mn-ea"/>
                <a:cs typeface="Arial" panose="020B0604020202020204" pitchFamily="34" charset="0"/>
              </a:rPr>
              <a:t>NCT02439749</a:t>
            </a:r>
          </a:p>
          <a:p>
            <a:pPr lvl="0">
              <a:lnSpc>
                <a:spcPct val="100000"/>
              </a:lnSpc>
              <a:spcBef>
                <a:spcPts val="0"/>
              </a:spcBef>
              <a:buClrTx/>
            </a:pPr>
            <a:r>
              <a:rPr lang="en-US" sz="1100" b="1" dirty="0">
                <a:latin typeface="Arial" panose="020B0604020202020204" pitchFamily="34" charset="0"/>
                <a:ea typeface="+mn-ea"/>
                <a:cs typeface="Arial" panose="020B0604020202020204" pitchFamily="34" charset="0"/>
              </a:rPr>
              <a:t>Böhm M, et al. </a:t>
            </a:r>
            <a:r>
              <a:rPr lang="pt-BR" sz="1100" b="1" i="1" u="sng" dirty="0" err="1">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Clin</a:t>
            </a:r>
            <a:r>
              <a:rPr lang="pt-BR" sz="1100" b="1" i="1" u="sng" dirty="0">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 Res Cardiol</a:t>
            </a:r>
            <a:r>
              <a:rPr lang="pt-BR" sz="1100" b="1" u="sng" dirty="0">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a:t>
            </a:r>
            <a:r>
              <a:rPr lang="pt-BR" sz="1100" b="1" dirty="0">
                <a:latin typeface="Arial" panose="020B0604020202020204" pitchFamily="34" charset="0"/>
                <a:ea typeface="+mn-ea"/>
                <a:cs typeface="Arial" panose="020B0604020202020204" pitchFamily="34" charset="0"/>
              </a:rPr>
              <a:t> 2020;109(3):289-302 </a:t>
            </a:r>
            <a:endParaRPr lang="en-US" sz="1100" b="1" dirty="0">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1B5C625-2EEC-4365-A7E4-682146511D6B}"/>
              </a:ext>
            </a:extLst>
          </p:cNvPr>
          <p:cNvGrpSpPr/>
          <p:nvPr/>
        </p:nvGrpSpPr>
        <p:grpSpPr>
          <a:xfrm>
            <a:off x="4991640" y="1374886"/>
            <a:ext cx="7067700" cy="420272"/>
            <a:chOff x="5090116" y="1374886"/>
            <a:chExt cx="7067700" cy="420272"/>
          </a:xfrm>
        </p:grpSpPr>
        <p:sp>
          <p:nvSpPr>
            <p:cNvPr id="7" name="TextBox 6">
              <a:extLst>
                <a:ext uri="{FF2B5EF4-FFF2-40B4-BE49-F238E27FC236}">
                  <a16:creationId xmlns:a16="http://schemas.microsoft.com/office/drawing/2014/main" id="{23D41082-93B1-41BF-8403-BF793CA1B7E0}"/>
                </a:ext>
              </a:extLst>
            </p:cNvPr>
            <p:cNvSpPr txBox="1"/>
            <p:nvPr/>
          </p:nvSpPr>
          <p:spPr>
            <a:xfrm>
              <a:off x="5090116" y="1374886"/>
              <a:ext cx="6910871" cy="404137"/>
            </a:xfrm>
            <a:prstGeom prst="chevron">
              <a:avLst/>
            </a:prstGeom>
            <a:solidFill>
              <a:schemeClr val="tx2"/>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rPr>
                <a:t>TREATMENT</a:t>
              </a:r>
            </a:p>
          </p:txBody>
        </p:sp>
        <p:sp>
          <p:nvSpPr>
            <p:cNvPr id="8" name="Rectangle 7">
              <a:extLst>
                <a:ext uri="{FF2B5EF4-FFF2-40B4-BE49-F238E27FC236}">
                  <a16:creationId xmlns:a16="http://schemas.microsoft.com/office/drawing/2014/main" id="{83EB4CC4-8AF8-428E-A9A3-D802E6315AA2}"/>
                </a:ext>
              </a:extLst>
            </p:cNvPr>
            <p:cNvSpPr/>
            <p:nvPr/>
          </p:nvSpPr>
          <p:spPr>
            <a:xfrm>
              <a:off x="11808532" y="1386634"/>
              <a:ext cx="349284" cy="408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C52C8BE-4731-471A-ADC7-6B875C3349FE}"/>
              </a:ext>
            </a:extLst>
          </p:cNvPr>
          <p:cNvSpPr txBox="1"/>
          <p:nvPr/>
        </p:nvSpPr>
        <p:spPr>
          <a:xfrm>
            <a:off x="459315" y="1369706"/>
            <a:ext cx="4241001" cy="408524"/>
          </a:xfrm>
          <a:prstGeom prst="homePlate">
            <a:avLst/>
          </a:prstGeom>
          <a:solidFill>
            <a:srgbClr val="00A9E0"/>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rPr>
              <a:t>SCREENING</a:t>
            </a:r>
          </a:p>
        </p:txBody>
      </p:sp>
      <p:sp>
        <p:nvSpPr>
          <p:cNvPr id="10" name="Rectangle 9">
            <a:extLst>
              <a:ext uri="{FF2B5EF4-FFF2-40B4-BE49-F238E27FC236}">
                <a16:creationId xmlns:a16="http://schemas.microsoft.com/office/drawing/2014/main" id="{C2120D24-2C24-4BDB-AF51-619AA37FB5E0}"/>
              </a:ext>
            </a:extLst>
          </p:cNvPr>
          <p:cNvSpPr/>
          <p:nvPr/>
        </p:nvSpPr>
        <p:spPr>
          <a:xfrm>
            <a:off x="460801" y="1778230"/>
            <a:ext cx="4038033" cy="3841200"/>
          </a:xfrm>
          <a:prstGeom prst="rect">
            <a:avLst/>
          </a:prstGeom>
          <a:solidFill>
            <a:srgbClr val="00A9E0">
              <a:alpha val="10196"/>
            </a:srgbClr>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F219C55-0EB3-4618-A2E3-F2D3BAD39FDF}"/>
              </a:ext>
            </a:extLst>
          </p:cNvPr>
          <p:cNvGrpSpPr/>
          <p:nvPr/>
        </p:nvGrpSpPr>
        <p:grpSpPr>
          <a:xfrm>
            <a:off x="450122" y="2787979"/>
            <a:ext cx="4178995" cy="2831451"/>
            <a:chOff x="450122" y="2787979"/>
            <a:chExt cx="4178995" cy="2831451"/>
          </a:xfrm>
        </p:grpSpPr>
        <p:sp>
          <p:nvSpPr>
            <p:cNvPr id="12" name="Rectangle 11">
              <a:extLst>
                <a:ext uri="{FF2B5EF4-FFF2-40B4-BE49-F238E27FC236}">
                  <a16:creationId xmlns:a16="http://schemas.microsoft.com/office/drawing/2014/main" id="{9390B7B4-2256-41A4-88A5-85F0A73163FB}"/>
                </a:ext>
              </a:extLst>
            </p:cNvPr>
            <p:cNvSpPr/>
            <p:nvPr/>
          </p:nvSpPr>
          <p:spPr>
            <a:xfrm>
              <a:off x="1940702" y="3505762"/>
              <a:ext cx="1122625" cy="219830"/>
            </a:xfrm>
            <a:prstGeom prst="rect">
              <a:avLst/>
            </a:prstGeom>
            <a:noFill/>
            <a:ln w="25400" cap="flat" cmpd="sng" algn="ctr">
              <a:noFill/>
              <a:prstDash val="solid"/>
            </a:ln>
            <a:effectLst/>
          </p:spPr>
          <p:txBody>
            <a:bodyPr wrap="square" rtlCol="0" anchor="t">
              <a:noAutofit/>
            </a:bodyPr>
            <a:lstStyle/>
            <a:p>
              <a:pPr marL="0" marR="0" lvl="0" indent="0" algn="ctr" defTabSz="1219120"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3-4 weeks</a:t>
              </a:r>
              <a:endPar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C0E056-8AAC-448A-8305-F1F305D13D38}"/>
                </a:ext>
              </a:extLst>
            </p:cNvPr>
            <p:cNvSpPr txBox="1"/>
            <p:nvPr/>
          </p:nvSpPr>
          <p:spPr>
            <a:xfrm>
              <a:off x="450123" y="5315140"/>
              <a:ext cx="4045466" cy="304290"/>
            </a:xfrm>
            <a:prstGeom prst="rect">
              <a:avLst/>
            </a:prstGeom>
            <a:solidFill>
              <a:srgbClr val="FFCE00"/>
            </a:solidFill>
            <a:ln>
              <a:noFill/>
            </a:ln>
          </p:spPr>
          <p:txBody>
            <a:bodyPr wrap="square" rtlCol="0" anchor="ctr">
              <a:noAutofit/>
            </a:bodyPr>
            <a:lstStyle>
              <a:defPPr>
                <a:defRPr lang="en-US"/>
              </a:defPPr>
              <a:lvl1pPr algn="ctr">
                <a:defRPr sz="1050">
                  <a:solidFill>
                    <a:srgbClr val="BBE0E3">
                      <a:lumMod val="10000"/>
                    </a:srgbClr>
                  </a:solidFill>
                  <a:latin typeface="+mj-lt"/>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Screen failure if OSBP</a:t>
              </a:r>
              <a:r>
                <a:rPr kumimoji="0" lang="en-US" sz="1200" b="0" i="0" u="none" strike="noStrike" kern="0" cap="none" spc="0" normalizeH="0" baseline="0" noProof="0" dirty="0">
                  <a:ln>
                    <a:noFill/>
                  </a:ln>
                  <a:solidFill>
                    <a:srgbClr val="BBE0E3">
                      <a:lumMod val="10000"/>
                    </a:srgbClr>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0" dirty="0">
                  <a:ln>
                    <a:noFill/>
                  </a:ln>
                  <a:solidFill>
                    <a:srgbClr val="BBE0E3">
                      <a:lumMod val="10000"/>
                    </a:srgbClr>
                  </a:solidFill>
                  <a:effectLst/>
                  <a:uLnTx/>
                  <a:uFillTx/>
                  <a:latin typeface="Arial" panose="020B0604020202020204" pitchFamily="34" charset="0"/>
                  <a:cs typeface="Arial" panose="020B0604020202020204" pitchFamily="34" charset="0"/>
                </a:rPr>
                <a:t>≥180 or DBP &lt;90 mmHg</a:t>
              </a:r>
              <a:endParaRPr kumimoji="0" lang="en-US" sz="1200" b="1"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BE7FC49-5DD4-4EC4-8732-2C183F8E3452}"/>
                </a:ext>
              </a:extLst>
            </p:cNvPr>
            <p:cNvSpPr txBox="1"/>
            <p:nvPr/>
          </p:nvSpPr>
          <p:spPr>
            <a:xfrm>
              <a:off x="459314" y="3285163"/>
              <a:ext cx="1367489" cy="215993"/>
            </a:xfrm>
            <a:prstGeom prst="rect">
              <a:avLst/>
            </a:prstGeom>
            <a:solidFill>
              <a:srgbClr val="00B0F0"/>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rPr>
                <a:t>VISIT 1</a:t>
              </a:r>
            </a:p>
          </p:txBody>
        </p:sp>
        <p:sp>
          <p:nvSpPr>
            <p:cNvPr id="15" name="TextBox 14">
              <a:extLst>
                <a:ext uri="{FF2B5EF4-FFF2-40B4-BE49-F238E27FC236}">
                  <a16:creationId xmlns:a16="http://schemas.microsoft.com/office/drawing/2014/main" id="{E7B28E25-AFC7-446A-8780-BF2438B2AE34}"/>
                </a:ext>
              </a:extLst>
            </p:cNvPr>
            <p:cNvSpPr txBox="1"/>
            <p:nvPr/>
          </p:nvSpPr>
          <p:spPr>
            <a:xfrm>
              <a:off x="1822876" y="2787979"/>
              <a:ext cx="1302026" cy="515054"/>
            </a:xfrm>
            <a:prstGeom prst="rect">
              <a:avLst/>
            </a:prstGeom>
            <a:noFill/>
            <a:ln w="19050">
              <a:noFill/>
            </a:ln>
          </p:spPr>
          <p:txBody>
            <a:bodyPr wrap="square" rtlCol="0" anchor="ctr">
              <a:noAutofit/>
            </a:bodyPr>
            <a:lstStyle>
              <a:defPPr>
                <a:defRPr lang="en-US"/>
              </a:defPPr>
              <a:lvl1pPr algn="ctr">
                <a:defRPr sz="1400" b="1"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rPr>
                <a:t>2-week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rPr>
                <a:t>safety check</a:t>
              </a:r>
              <a:endParaRPr kumimoji="0" lang="en-US" sz="1200" b="1" i="0" u="none" strike="noStrike" kern="0" cap="none" spc="0" normalizeH="0" baseline="30000" noProof="0" dirty="0">
                <a:ln>
                  <a:noFill/>
                </a:ln>
                <a:solidFill>
                  <a:srgbClr val="001E46"/>
                </a:solidFill>
                <a:effectLst/>
                <a:uLnTx/>
                <a:uFillTx/>
              </a:endParaRPr>
            </a:p>
          </p:txBody>
        </p:sp>
        <p:cxnSp>
          <p:nvCxnSpPr>
            <p:cNvPr id="16" name="Straight Connector 15">
              <a:extLst>
                <a:ext uri="{FF2B5EF4-FFF2-40B4-BE49-F238E27FC236}">
                  <a16:creationId xmlns:a16="http://schemas.microsoft.com/office/drawing/2014/main" id="{EE8B4399-C28B-4BD9-B728-D551A98059A6}"/>
                </a:ext>
              </a:extLst>
            </p:cNvPr>
            <p:cNvCxnSpPr>
              <a:cxnSpLocks/>
              <a:stCxn id="14" idx="3"/>
              <a:endCxn id="20" idx="1"/>
            </p:cNvCxnSpPr>
            <p:nvPr/>
          </p:nvCxnSpPr>
          <p:spPr>
            <a:xfrm>
              <a:off x="1826803" y="3393160"/>
              <a:ext cx="1298099" cy="0"/>
            </a:xfrm>
            <a:prstGeom prst="line">
              <a:avLst/>
            </a:prstGeom>
            <a:ln w="28575">
              <a:solidFill>
                <a:srgbClr val="33669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2EBDB0-A394-4672-AF50-FE1FBC19AE5A}"/>
                </a:ext>
              </a:extLst>
            </p:cNvPr>
            <p:cNvSpPr/>
            <p:nvPr/>
          </p:nvSpPr>
          <p:spPr>
            <a:xfrm>
              <a:off x="2296936" y="3303033"/>
              <a:ext cx="365760" cy="182880"/>
            </a:xfrm>
            <a:prstGeom prst="rect">
              <a:avLst/>
            </a:prstGeom>
            <a:solidFill>
              <a:srgbClr val="77B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F08AC1A-E0E8-45D3-A887-16CF0FD9C732}"/>
                </a:ext>
              </a:extLst>
            </p:cNvPr>
            <p:cNvSpPr txBox="1"/>
            <p:nvPr/>
          </p:nvSpPr>
          <p:spPr>
            <a:xfrm>
              <a:off x="450122" y="3500200"/>
              <a:ext cx="1376682" cy="90031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oAutofit/>
            </a:bodyPr>
            <a:lstStyle>
              <a:defPPr>
                <a:defRPr lang="en-US"/>
              </a:defPPr>
              <a:lvl1pPr marL="115888" indent="-115888">
                <a:spcBef>
                  <a:spcPts val="0"/>
                </a:spcBef>
                <a:buClr>
                  <a:schemeClr val="tx1"/>
                </a:buClr>
                <a:buFont typeface="Wingdings" panose="05000000000000000000" pitchFamily="2" charset="2"/>
                <a:buChar char="§"/>
                <a:defRPr sz="1400" i="0">
                  <a:solidFill>
                    <a:schemeClr val="tx1"/>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BP</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Drug naïve or </a:t>
              </a:r>
              <a:b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b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medications discontinued</a:t>
              </a:r>
            </a:p>
          </p:txBody>
        </p:sp>
        <p:sp>
          <p:nvSpPr>
            <p:cNvPr id="19" name="TextBox 18">
              <a:extLst>
                <a:ext uri="{FF2B5EF4-FFF2-40B4-BE49-F238E27FC236}">
                  <a16:creationId xmlns:a16="http://schemas.microsoft.com/office/drawing/2014/main" id="{A2490DF3-B7D8-44F0-B7B3-402A1979B4B4}"/>
                </a:ext>
              </a:extLst>
            </p:cNvPr>
            <p:cNvSpPr txBox="1"/>
            <p:nvPr/>
          </p:nvSpPr>
          <p:spPr>
            <a:xfrm>
              <a:off x="3051431" y="3459192"/>
              <a:ext cx="1577686" cy="128343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oAutofit/>
            </a:bodyPr>
            <a:lstStyle>
              <a:defPPr>
                <a:defRPr lang="en-US"/>
              </a:defPPr>
              <a:lvl1pPr marL="115888" indent="-115888">
                <a:spcBef>
                  <a:spcPts val="300"/>
                </a:spcBef>
                <a:buClr>
                  <a:schemeClr val="accent1"/>
                </a:buClr>
                <a:buFont typeface="Arial" panose="020B0604020202020204" pitchFamily="34" charset="0"/>
                <a:buChar char="•"/>
                <a:defRPr sz="1000" i="0">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1" i="0" u="none" strike="noStrike" kern="1200" cap="none" spc="0" normalizeH="0" baseline="0" noProof="0" dirty="0">
                  <a:ln>
                    <a:noFill/>
                  </a:ln>
                  <a:solidFill>
                    <a:srgbClr val="001E46"/>
                  </a:solidFill>
                  <a:effectLst/>
                  <a:uLnTx/>
                  <a:uFillTx/>
                  <a:latin typeface="Arial Narrow" panose="020B0606020202030204" pitchFamily="34" charset="0"/>
                </a:rPr>
                <a:t>Office BP (baseline)</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1" i="0" u="none" strike="noStrike" kern="1200" cap="none" spc="0" normalizeH="0" baseline="0" noProof="0" dirty="0">
                  <a:ln>
                    <a:noFill/>
                  </a:ln>
                  <a:solidFill>
                    <a:srgbClr val="001E46"/>
                  </a:solidFill>
                  <a:effectLst/>
                  <a:uLnTx/>
                  <a:uFillTx/>
                  <a:latin typeface="Arial Narrow" panose="020B0606020202030204" pitchFamily="34" charset="0"/>
                </a:rPr>
                <a:t>24-hr ABPM</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1" i="0" u="none" strike="noStrike" kern="1200" cap="none" spc="0" normalizeH="0" baseline="0" noProof="0" dirty="0">
                  <a:ln>
                    <a:noFill/>
                  </a:ln>
                  <a:solidFill>
                    <a:srgbClr val="001E46"/>
                  </a:solidFill>
                  <a:effectLst/>
                  <a:uLnTx/>
                  <a:uFillTx/>
                  <a:latin typeface="Arial Narrow" panose="020B0606020202030204" pitchFamily="34" charset="0"/>
                </a:rPr>
                <a:t>Drug testing</a:t>
              </a:r>
              <a:endParaRPr kumimoji="0" lang="en-US" sz="1200" b="1" i="0" u="none" strike="noStrike" kern="1200" cap="none" spc="0" normalizeH="0" baseline="30000" noProof="0" dirty="0">
                <a:ln>
                  <a:noFill/>
                </a:ln>
                <a:solidFill>
                  <a:srgbClr val="001E46"/>
                </a:solidFill>
                <a:effectLst/>
                <a:uLnTx/>
                <a:uFillTx/>
                <a:latin typeface="Arial Narrow" panose="020B0606020202030204" pitchFamily="34" charset="0"/>
              </a:endParaRPr>
            </a:p>
          </p:txBody>
        </p:sp>
        <p:sp>
          <p:nvSpPr>
            <p:cNvPr id="20" name="TextBox 19">
              <a:extLst>
                <a:ext uri="{FF2B5EF4-FFF2-40B4-BE49-F238E27FC236}">
                  <a16:creationId xmlns:a16="http://schemas.microsoft.com/office/drawing/2014/main" id="{BC28DB21-B94D-46F7-8241-7F40E1CCDB55}"/>
                </a:ext>
              </a:extLst>
            </p:cNvPr>
            <p:cNvSpPr txBox="1"/>
            <p:nvPr/>
          </p:nvSpPr>
          <p:spPr>
            <a:xfrm>
              <a:off x="3124902" y="3285163"/>
              <a:ext cx="1370686" cy="215993"/>
            </a:xfrm>
            <a:prstGeom prst="rect">
              <a:avLst/>
            </a:prstGeom>
            <a:solidFill>
              <a:srgbClr val="00B0F0"/>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rPr>
                <a:t>VISIT 2</a:t>
              </a:r>
            </a:p>
          </p:txBody>
        </p:sp>
      </p:grpSp>
      <p:sp>
        <p:nvSpPr>
          <p:cNvPr id="21" name="Rectangle 20">
            <a:extLst>
              <a:ext uri="{FF2B5EF4-FFF2-40B4-BE49-F238E27FC236}">
                <a16:creationId xmlns:a16="http://schemas.microsoft.com/office/drawing/2014/main" id="{50719429-A512-47ED-92FB-D625A1CDB71C}"/>
              </a:ext>
            </a:extLst>
          </p:cNvPr>
          <p:cNvSpPr/>
          <p:nvPr/>
        </p:nvSpPr>
        <p:spPr>
          <a:xfrm>
            <a:off x="4990605" y="1778230"/>
            <a:ext cx="6716205" cy="3841200"/>
          </a:xfrm>
          <a:prstGeom prst="rect">
            <a:avLst/>
          </a:prstGeom>
          <a:solidFill>
            <a:srgbClr val="004B87">
              <a:alpha val="20000"/>
            </a:srgbClr>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B8E342C-0785-4D7C-8960-538B16A98E0E}"/>
              </a:ext>
            </a:extLst>
          </p:cNvPr>
          <p:cNvCxnSpPr/>
          <p:nvPr/>
        </p:nvCxnSpPr>
        <p:spPr>
          <a:xfrm>
            <a:off x="6465232" y="2288821"/>
            <a:ext cx="4359917" cy="1063"/>
          </a:xfrm>
          <a:prstGeom prst="line">
            <a:avLst/>
          </a:prstGeom>
          <a:ln w="28575">
            <a:solidFill>
              <a:srgbClr val="33669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368BA6-6996-44BA-960D-BA7DC152285E}"/>
              </a:ext>
            </a:extLst>
          </p:cNvPr>
          <p:cNvCxnSpPr/>
          <p:nvPr/>
        </p:nvCxnSpPr>
        <p:spPr>
          <a:xfrm flipV="1">
            <a:off x="6465232" y="4493006"/>
            <a:ext cx="4359917" cy="0"/>
          </a:xfrm>
          <a:prstGeom prst="line">
            <a:avLst/>
          </a:prstGeom>
          <a:ln w="28575">
            <a:solidFill>
              <a:srgbClr val="33669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D19B4AF-1E7A-4052-A174-A72ACE5B7ACF}"/>
              </a:ext>
            </a:extLst>
          </p:cNvPr>
          <p:cNvGrpSpPr/>
          <p:nvPr/>
        </p:nvGrpSpPr>
        <p:grpSpPr>
          <a:xfrm>
            <a:off x="4462561" y="1981485"/>
            <a:ext cx="2782952" cy="2816321"/>
            <a:chOff x="4462561" y="1981485"/>
            <a:chExt cx="2782952" cy="2816321"/>
          </a:xfrm>
        </p:grpSpPr>
        <p:sp>
          <p:nvSpPr>
            <p:cNvPr id="25" name="Rectangle 24">
              <a:extLst>
                <a:ext uri="{FF2B5EF4-FFF2-40B4-BE49-F238E27FC236}">
                  <a16:creationId xmlns:a16="http://schemas.microsoft.com/office/drawing/2014/main" id="{EE2EF4AC-45CB-475D-8F6D-5F8190BE6754}"/>
                </a:ext>
              </a:extLst>
            </p:cNvPr>
            <p:cNvSpPr/>
            <p:nvPr/>
          </p:nvSpPr>
          <p:spPr>
            <a:xfrm>
              <a:off x="4462561" y="3035643"/>
              <a:ext cx="524455" cy="187393"/>
            </a:xfrm>
            <a:prstGeom prst="rect">
              <a:avLst/>
            </a:prstGeom>
            <a:noFill/>
            <a:ln w="25400" cap="flat" cmpd="sng" algn="ctr">
              <a:noFill/>
              <a:prstDash val="solid"/>
            </a:ln>
            <a:effectLst/>
          </p:spPr>
          <p:txBody>
            <a:bodyPr wrap="square" rtlCol="0" anchor="ctr">
              <a:noAutofit/>
            </a:bodyPr>
            <a:lstStyle/>
            <a:p>
              <a:pPr marL="0" marR="0" lvl="0" indent="0" algn="ctr" defTabSz="1219120"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1-2 weeks</a:t>
              </a:r>
              <a:endPar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E0C5FF0-9F1D-4F73-A3B6-C8434A98B1CB}"/>
                </a:ext>
              </a:extLst>
            </p:cNvPr>
            <p:cNvSpPr txBox="1"/>
            <p:nvPr/>
          </p:nvSpPr>
          <p:spPr>
            <a:xfrm>
              <a:off x="5660553" y="4188206"/>
              <a:ext cx="158496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en-US"/>
              </a:defPPr>
              <a:lvl1pPr algn="ctr">
                <a:spcBef>
                  <a:spcPts val="0"/>
                </a:spcBef>
                <a:defRPr sz="1000" i="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rPr>
                <a:t>RENAL DENERVATION</a:t>
              </a:r>
            </a:p>
          </p:txBody>
        </p:sp>
        <p:sp>
          <p:nvSpPr>
            <p:cNvPr id="27" name="TextBox 26">
              <a:extLst>
                <a:ext uri="{FF2B5EF4-FFF2-40B4-BE49-F238E27FC236}">
                  <a16:creationId xmlns:a16="http://schemas.microsoft.com/office/drawing/2014/main" id="{0DBEBFB1-6435-4D19-8835-BCAE8CFFB8D9}"/>
                </a:ext>
              </a:extLst>
            </p:cNvPr>
            <p:cNvSpPr txBox="1"/>
            <p:nvPr/>
          </p:nvSpPr>
          <p:spPr>
            <a:xfrm>
              <a:off x="5654557" y="1981485"/>
              <a:ext cx="158496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en-US"/>
              </a:defPPr>
              <a:lvl1pPr algn="ctr">
                <a:spcBef>
                  <a:spcPts val="0"/>
                </a:spcBef>
                <a:defRPr sz="1000" i="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rPr>
                <a:t>SHAM </a:t>
              </a:r>
              <a:br>
                <a:rPr kumimoji="0" lang="en-US" sz="1400" b="1" i="0" u="none" strike="noStrike" kern="1200" cap="none" spc="0" normalizeH="0" baseline="0" noProof="0" dirty="0">
                  <a:ln>
                    <a:noFill/>
                  </a:ln>
                  <a:solidFill>
                    <a:srgbClr val="FFFFFF"/>
                  </a:solidFill>
                  <a:effectLst/>
                  <a:uLnTx/>
                  <a:uFillTx/>
                </a:rPr>
              </a:br>
              <a:r>
                <a:rPr kumimoji="0" lang="en-US" sz="1400" b="1" i="0" u="none" strike="noStrike" kern="1200" cap="none" spc="0" normalizeH="0" baseline="0" noProof="0" dirty="0">
                  <a:ln>
                    <a:noFill/>
                  </a:ln>
                  <a:solidFill>
                    <a:srgbClr val="FFFFFF"/>
                  </a:solidFill>
                  <a:effectLst/>
                  <a:uLnTx/>
                  <a:uFillTx/>
                </a:rPr>
                <a:t>CONTROL</a:t>
              </a:r>
            </a:p>
          </p:txBody>
        </p:sp>
        <p:cxnSp>
          <p:nvCxnSpPr>
            <p:cNvPr id="28" name="Connector: Elbow 27">
              <a:extLst>
                <a:ext uri="{FF2B5EF4-FFF2-40B4-BE49-F238E27FC236}">
                  <a16:creationId xmlns:a16="http://schemas.microsoft.com/office/drawing/2014/main" id="{FF8ECD18-2937-4F75-B9D1-D3DCC4CD34D0}"/>
                </a:ext>
              </a:extLst>
            </p:cNvPr>
            <p:cNvCxnSpPr>
              <a:stCxn id="27" idx="1"/>
              <a:endCxn id="26" idx="1"/>
            </p:cNvCxnSpPr>
            <p:nvPr/>
          </p:nvCxnSpPr>
          <p:spPr>
            <a:xfrm rot="10800000" flipH="1" flipV="1">
              <a:off x="5654557" y="2286284"/>
              <a:ext cx="5996" cy="2206721"/>
            </a:xfrm>
            <a:prstGeom prst="bentConnector3">
              <a:avLst>
                <a:gd name="adj1" fmla="val -3812542"/>
              </a:avLst>
            </a:prstGeom>
            <a:ln w="28575" cap="sq">
              <a:solidFill>
                <a:srgbClr val="336699"/>
              </a:solidFill>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AF04C20-BAA8-4193-8688-37C5ED4BAEEB}"/>
                </a:ext>
              </a:extLst>
            </p:cNvPr>
            <p:cNvCxnSpPr>
              <a:cxnSpLocks/>
              <a:stCxn id="20" idx="3"/>
            </p:cNvCxnSpPr>
            <p:nvPr/>
          </p:nvCxnSpPr>
          <p:spPr>
            <a:xfrm flipV="1">
              <a:off x="4495588" y="3389644"/>
              <a:ext cx="925985" cy="3516"/>
            </a:xfrm>
            <a:prstGeom prst="line">
              <a:avLst/>
            </a:prstGeom>
            <a:ln w="28575" cap="sq">
              <a:solidFill>
                <a:srgbClr val="336699"/>
              </a:solidFill>
              <a:round/>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0405DA27-01D5-480E-A92E-B083A9AE605B}"/>
                </a:ext>
              </a:extLst>
            </p:cNvPr>
            <p:cNvSpPr/>
            <p:nvPr/>
          </p:nvSpPr>
          <p:spPr>
            <a:xfrm>
              <a:off x="4993851" y="3241083"/>
              <a:ext cx="305697" cy="305697"/>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a:t>
              </a:r>
              <a:endParaRPr kumimoji="0" lang="en-US" sz="1600" b="1"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C251FBD8-4103-48E7-986B-47E82B0405EC}"/>
              </a:ext>
            </a:extLst>
          </p:cNvPr>
          <p:cNvSpPr txBox="1"/>
          <p:nvPr/>
        </p:nvSpPr>
        <p:spPr>
          <a:xfrm>
            <a:off x="10656010" y="1960678"/>
            <a:ext cx="7040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12-36M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8E00480-63B1-4F88-90BD-9D10174F615F}"/>
              </a:ext>
            </a:extLst>
          </p:cNvPr>
          <p:cNvSpPr txBox="1"/>
          <p:nvPr/>
        </p:nvSpPr>
        <p:spPr>
          <a:xfrm>
            <a:off x="10672414" y="4562462"/>
            <a:ext cx="70403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12-36M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33" name="Arrow: Right 32">
            <a:extLst>
              <a:ext uri="{FF2B5EF4-FFF2-40B4-BE49-F238E27FC236}">
                <a16:creationId xmlns:a16="http://schemas.microsoft.com/office/drawing/2014/main" id="{25C1D7CF-5261-45EC-B92C-4CE645271C40}"/>
              </a:ext>
            </a:extLst>
          </p:cNvPr>
          <p:cNvSpPr/>
          <p:nvPr/>
        </p:nvSpPr>
        <p:spPr>
          <a:xfrm>
            <a:off x="8967865" y="3039198"/>
            <a:ext cx="1220833" cy="765011"/>
          </a:xfrm>
          <a:prstGeom prst="rightArrow">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Start drugs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if </a:t>
            </a:r>
            <a:r>
              <a:rPr kumimoji="0" lang="en-GB" sz="1200" b="1"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OSBP</a:t>
            </a:r>
            <a:r>
              <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≥140</a:t>
            </a:r>
          </a:p>
        </p:txBody>
      </p:sp>
      <p:sp>
        <p:nvSpPr>
          <p:cNvPr id="34" name="Rectangle 33">
            <a:extLst>
              <a:ext uri="{FF2B5EF4-FFF2-40B4-BE49-F238E27FC236}">
                <a16:creationId xmlns:a16="http://schemas.microsoft.com/office/drawing/2014/main" id="{6E09C918-D665-4B02-AA35-4381B864C65A}"/>
              </a:ext>
            </a:extLst>
          </p:cNvPr>
          <p:cNvSpPr/>
          <p:nvPr/>
        </p:nvSpPr>
        <p:spPr>
          <a:xfrm>
            <a:off x="9400472" y="2198444"/>
            <a:ext cx="365760" cy="182880"/>
          </a:xfrm>
          <a:prstGeom prst="rect">
            <a:avLst/>
          </a:prstGeom>
          <a:solidFill>
            <a:srgbClr val="CCDBE7"/>
          </a:solidFill>
          <a:ln w="28575">
            <a:solidFill>
              <a:srgbClr val="3366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38D25F1A-2712-4F92-8851-6CC85890039D}"/>
              </a:ext>
            </a:extLst>
          </p:cNvPr>
          <p:cNvSpPr/>
          <p:nvPr/>
        </p:nvSpPr>
        <p:spPr>
          <a:xfrm>
            <a:off x="9400472" y="4389401"/>
            <a:ext cx="365760" cy="207210"/>
          </a:xfrm>
          <a:prstGeom prst="rect">
            <a:avLst/>
          </a:prstGeom>
          <a:solidFill>
            <a:srgbClr val="CCDBE7"/>
          </a:solidFill>
          <a:ln w="28575">
            <a:solidFill>
              <a:srgbClr val="3366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5998CFD-DA6E-47C7-A850-AA3155378BB7}"/>
              </a:ext>
            </a:extLst>
          </p:cNvPr>
          <p:cNvSpPr txBox="1"/>
          <p:nvPr/>
        </p:nvSpPr>
        <p:spPr>
          <a:xfrm>
            <a:off x="9386919" y="1954734"/>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4M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B966FA5-58F3-4781-A372-8DE0F5E0196E}"/>
              </a:ext>
            </a:extLst>
          </p:cNvPr>
          <p:cNvSpPr txBox="1"/>
          <p:nvPr/>
        </p:nvSpPr>
        <p:spPr>
          <a:xfrm>
            <a:off x="9396166" y="4568149"/>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4M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F516E797-3211-4848-9FDE-22B3E38CB233}"/>
              </a:ext>
            </a:extLst>
          </p:cNvPr>
          <p:cNvGrpSpPr/>
          <p:nvPr/>
        </p:nvGrpSpPr>
        <p:grpSpPr>
          <a:xfrm>
            <a:off x="9628787" y="1954734"/>
            <a:ext cx="1189272" cy="3232844"/>
            <a:chOff x="9628787" y="1954734"/>
            <a:chExt cx="1189272" cy="3232844"/>
          </a:xfrm>
        </p:grpSpPr>
        <p:sp>
          <p:nvSpPr>
            <p:cNvPr id="39" name="Arrow: Down 38">
              <a:extLst>
                <a:ext uri="{FF2B5EF4-FFF2-40B4-BE49-F238E27FC236}">
                  <a16:creationId xmlns:a16="http://schemas.microsoft.com/office/drawing/2014/main" id="{FD26CFFE-4B54-4DA3-A1AD-42CCD8817CDF}"/>
                </a:ext>
              </a:extLst>
            </p:cNvPr>
            <p:cNvSpPr/>
            <p:nvPr/>
          </p:nvSpPr>
          <p:spPr>
            <a:xfrm>
              <a:off x="10187343" y="2381324"/>
              <a:ext cx="91440" cy="1999051"/>
            </a:xfrm>
            <a:prstGeom prst="downArrow">
              <a:avLst>
                <a:gd name="adj1" fmla="val 50000"/>
                <a:gd name="adj2" fmla="val 123790"/>
              </a:avLst>
            </a:prstGeom>
            <a:pattFill prst="dkHorz">
              <a:fgClr>
                <a:srgbClr val="E35205"/>
              </a:fgClr>
              <a:bgClr>
                <a:srgbClr val="CCDBE7"/>
              </a:bgClr>
            </a:patt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7D4BD039-4E7F-4CC1-B2BF-209D0A83686E}"/>
                </a:ext>
              </a:extLst>
            </p:cNvPr>
            <p:cNvSpPr/>
            <p:nvPr/>
          </p:nvSpPr>
          <p:spPr>
            <a:xfrm rot="10800000">
              <a:off x="10105590" y="4172007"/>
              <a:ext cx="240576" cy="204725"/>
            </a:xfrm>
            <a:prstGeom prst="triangle">
              <a:avLst/>
            </a:prstGeom>
            <a:solidFill>
              <a:srgbClr val="E3520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9972E3FA-A1DC-44F7-BDBB-53B2CF274598}"/>
                </a:ext>
              </a:extLst>
            </p:cNvPr>
            <p:cNvSpPr/>
            <p:nvPr/>
          </p:nvSpPr>
          <p:spPr>
            <a:xfrm>
              <a:off x="10040743" y="2198444"/>
              <a:ext cx="365760" cy="182880"/>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51096DB-895C-4F76-88DC-7A3367C0C5E5}"/>
                </a:ext>
              </a:extLst>
            </p:cNvPr>
            <p:cNvSpPr/>
            <p:nvPr/>
          </p:nvSpPr>
          <p:spPr>
            <a:xfrm>
              <a:off x="10040743" y="4389401"/>
              <a:ext cx="365760" cy="207210"/>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1E46">
                    <a:lumMod val="75000"/>
                    <a:lumOff val="25000"/>
                  </a:srgbClr>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ABA32A1-1316-469F-94AC-7D2CD6375E17}"/>
                </a:ext>
              </a:extLst>
            </p:cNvPr>
            <p:cNvSpPr txBox="1"/>
            <p:nvPr/>
          </p:nvSpPr>
          <p:spPr>
            <a:xfrm>
              <a:off x="10024691" y="1954734"/>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6M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C7F6667D-DA36-4812-BAEF-686798B7A156}"/>
                </a:ext>
              </a:extLst>
            </p:cNvPr>
            <p:cNvSpPr txBox="1"/>
            <p:nvPr/>
          </p:nvSpPr>
          <p:spPr>
            <a:xfrm>
              <a:off x="10024490" y="4568149"/>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6M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1C54BC2-26F7-4386-8A55-E7FC236B94D5}"/>
                </a:ext>
              </a:extLst>
            </p:cNvPr>
            <p:cNvSpPr txBox="1"/>
            <p:nvPr/>
          </p:nvSpPr>
          <p:spPr>
            <a:xfrm>
              <a:off x="9628787" y="4892698"/>
              <a:ext cx="1189272" cy="29488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35205"/>
                  </a:solidFill>
                  <a:effectLst/>
                  <a:uLnTx/>
                  <a:uFillTx/>
                  <a:latin typeface="Arial Narrow" panose="020B0606020202030204" pitchFamily="34" charset="0"/>
                  <a:cs typeface="Arial" panose="020B0604020202020204" pitchFamily="34" charset="0"/>
                </a:rPr>
                <a:t>Unblinding and optional crossover</a:t>
              </a:r>
              <a:endParaRPr kumimoji="0" lang="en-US" sz="1200" b="1" i="0" u="none" strike="noStrike" kern="1200" cap="none" spc="0" normalizeH="0" baseline="0" noProof="0" dirty="0" err="1">
                <a:ln>
                  <a:noFill/>
                </a:ln>
                <a:solidFill>
                  <a:srgbClr val="E35205"/>
                </a:solidFill>
                <a:effectLst/>
                <a:uLnTx/>
                <a:uFillTx/>
                <a:latin typeface="Arial Narrow" panose="020B0606020202030204" pitchFamily="34" charset="0"/>
                <a:cs typeface="Arial" panose="020B0604020202020204" pitchFamily="34" charset="0"/>
              </a:endParaRPr>
            </a:p>
          </p:txBody>
        </p:sp>
      </p:grpSp>
      <p:sp>
        <p:nvSpPr>
          <p:cNvPr id="46" name="Rectangle 45">
            <a:extLst>
              <a:ext uri="{FF2B5EF4-FFF2-40B4-BE49-F238E27FC236}">
                <a16:creationId xmlns:a16="http://schemas.microsoft.com/office/drawing/2014/main" id="{A43B3164-696C-4DB1-BA30-F6C0BF2A649C}"/>
              </a:ext>
            </a:extLst>
          </p:cNvPr>
          <p:cNvSpPr/>
          <p:nvPr/>
        </p:nvSpPr>
        <p:spPr>
          <a:xfrm>
            <a:off x="10829769" y="2201619"/>
            <a:ext cx="36576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846640E9-B47E-48A5-8CDA-D58A5FB3587C}"/>
              </a:ext>
            </a:extLst>
          </p:cNvPr>
          <p:cNvSpPr/>
          <p:nvPr/>
        </p:nvSpPr>
        <p:spPr>
          <a:xfrm>
            <a:off x="10828854" y="4389401"/>
            <a:ext cx="365760" cy="2072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1E46">
                  <a:lumMod val="75000"/>
                  <a:lumOff val="25000"/>
                </a:srgbClr>
              </a:solidFill>
              <a:effectLst/>
              <a:uLnTx/>
              <a:uFillTx/>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86081C49-2E6B-4ADF-8B98-93D83844E9BF}"/>
              </a:ext>
            </a:extLst>
          </p:cNvPr>
          <p:cNvGrpSpPr/>
          <p:nvPr/>
        </p:nvGrpSpPr>
        <p:grpSpPr>
          <a:xfrm>
            <a:off x="4994928" y="1954734"/>
            <a:ext cx="5099260" cy="3670590"/>
            <a:chOff x="4994928" y="1954734"/>
            <a:chExt cx="5099260" cy="3670590"/>
          </a:xfrm>
        </p:grpSpPr>
        <p:cxnSp>
          <p:nvCxnSpPr>
            <p:cNvPr id="49" name="Straight Connector 48">
              <a:extLst>
                <a:ext uri="{FF2B5EF4-FFF2-40B4-BE49-F238E27FC236}">
                  <a16:creationId xmlns:a16="http://schemas.microsoft.com/office/drawing/2014/main" id="{F7082F87-6DEB-46E8-8187-7650306E8F14}"/>
                </a:ext>
              </a:extLst>
            </p:cNvPr>
            <p:cNvCxnSpPr>
              <a:cxnSpLocks/>
            </p:cNvCxnSpPr>
            <p:nvPr/>
          </p:nvCxnSpPr>
          <p:spPr>
            <a:xfrm>
              <a:off x="8962060" y="2265061"/>
              <a:ext cx="2216" cy="2286059"/>
            </a:xfrm>
            <a:prstGeom prst="line">
              <a:avLst/>
            </a:prstGeom>
            <a:ln w="12700">
              <a:solidFill>
                <a:srgbClr val="336699"/>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E0BBA27-8DB3-4FFA-B552-5B476A81F3DD}"/>
                </a:ext>
              </a:extLst>
            </p:cNvPr>
            <p:cNvSpPr txBox="1"/>
            <p:nvPr/>
          </p:nvSpPr>
          <p:spPr>
            <a:xfrm>
              <a:off x="8909184" y="2399996"/>
              <a:ext cx="1185004" cy="64633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oAutofit/>
            </a:bodyPr>
            <a:lstStyle>
              <a:defPPr>
                <a:defRPr lang="en-US"/>
              </a:defPPr>
              <a:lvl1pPr marL="115888" indent="-115888">
                <a:spcBef>
                  <a:spcPts val="0"/>
                </a:spcBef>
                <a:buClr>
                  <a:schemeClr val="tx1"/>
                </a:buClr>
                <a:buFont typeface="Wingdings" panose="05000000000000000000" pitchFamily="2" charset="2"/>
                <a:buChar char="§"/>
                <a:defRPr sz="1200" i="0">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ABPM</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BP</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Drug testing</a:t>
              </a:r>
            </a:p>
          </p:txBody>
        </p:sp>
        <p:sp>
          <p:nvSpPr>
            <p:cNvPr id="51" name="TextBox 50">
              <a:extLst>
                <a:ext uri="{FF2B5EF4-FFF2-40B4-BE49-F238E27FC236}">
                  <a16:creationId xmlns:a16="http://schemas.microsoft.com/office/drawing/2014/main" id="{3219A31C-1587-490F-8155-282F4AFB6F97}"/>
                </a:ext>
              </a:extLst>
            </p:cNvPr>
            <p:cNvSpPr txBox="1"/>
            <p:nvPr/>
          </p:nvSpPr>
          <p:spPr>
            <a:xfrm>
              <a:off x="8757116" y="1960678"/>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3M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0D8EAAD0-C6BF-4719-8218-9C1386362114}"/>
                </a:ext>
              </a:extLst>
            </p:cNvPr>
            <p:cNvSpPr txBox="1"/>
            <p:nvPr/>
          </p:nvSpPr>
          <p:spPr>
            <a:xfrm>
              <a:off x="7394286" y="1954734"/>
              <a:ext cx="1262016" cy="272382"/>
            </a:xfrm>
            <a:prstGeom prst="rect">
              <a:avLst/>
            </a:prstGeom>
            <a:noFill/>
            <a:ln w="25400" cap="flat" cmpd="sng" algn="ctr">
              <a:noFill/>
              <a:prstDash val="solid"/>
            </a:ln>
            <a:effectLst/>
          </p:spPr>
          <p:txBody>
            <a:bodyPr wrap="square" rtlCol="0" anchor="ctr">
              <a:noAutofit/>
            </a:bodyPr>
            <a:lstStyle>
              <a:defPPr>
                <a:defRPr lang="en-US"/>
              </a:defPPr>
              <a:lvl1pPr algn="ctr" defTabSz="1219120">
                <a:defRPr sz="1067" kern="0">
                  <a:solidFill>
                    <a:srgbClr val="BBE0E3">
                      <a:lumMod val="10000"/>
                    </a:srgbClr>
                  </a:solidFill>
                  <a:latin typeface="+mj-lt"/>
                  <a:cs typeface="Arial" panose="020B0604020202020204" pitchFamily="34" charset="0"/>
                </a:defRPr>
              </a:lvl1pPr>
            </a:lstStyle>
            <a:p>
              <a:pPr marL="0" marR="0" lvl="0" indent="0" algn="ctr" defTabSz="1219120"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t>Follow-up every </a:t>
              </a:r>
              <a:b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b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t>2 weeks</a:t>
              </a:r>
              <a:endPar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endParaRPr>
            </a:p>
          </p:txBody>
        </p:sp>
        <p:sp>
          <p:nvSpPr>
            <p:cNvPr id="53" name="TextBox 52">
              <a:extLst>
                <a:ext uri="{FF2B5EF4-FFF2-40B4-BE49-F238E27FC236}">
                  <a16:creationId xmlns:a16="http://schemas.microsoft.com/office/drawing/2014/main" id="{0899E689-462A-4953-A3E8-54E9187F4764}"/>
                </a:ext>
              </a:extLst>
            </p:cNvPr>
            <p:cNvSpPr txBox="1"/>
            <p:nvPr/>
          </p:nvSpPr>
          <p:spPr>
            <a:xfrm>
              <a:off x="7433967" y="4563875"/>
              <a:ext cx="1222336" cy="272382"/>
            </a:xfrm>
            <a:prstGeom prst="rect">
              <a:avLst/>
            </a:prstGeom>
            <a:noFill/>
            <a:ln w="25400" cap="flat" cmpd="sng" algn="ctr">
              <a:noFill/>
              <a:prstDash val="solid"/>
            </a:ln>
            <a:effectLst/>
          </p:spPr>
          <p:txBody>
            <a:bodyPr wrap="square" rtlCol="0" anchor="ctr">
              <a:noAutofit/>
            </a:bodyPr>
            <a:lstStyle>
              <a:defPPr>
                <a:defRPr lang="en-US"/>
              </a:defPPr>
              <a:lvl1pPr algn="ctr" defTabSz="1219120">
                <a:defRPr sz="1067" kern="0">
                  <a:solidFill>
                    <a:srgbClr val="BBE0E3">
                      <a:lumMod val="10000"/>
                    </a:srgbClr>
                  </a:solidFill>
                  <a:latin typeface="+mj-lt"/>
                  <a:cs typeface="Arial" panose="020B0604020202020204" pitchFamily="34" charset="0"/>
                </a:defRPr>
              </a:lvl1pPr>
            </a:lstStyle>
            <a:p>
              <a:pPr marL="0" marR="0" lvl="0" indent="0" algn="ctr" defTabSz="1219120"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t>Follow-up every </a:t>
              </a:r>
              <a:b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b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rPr>
                <a:t>2 weeks</a:t>
              </a:r>
              <a:endPar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endParaRPr>
            </a:p>
          </p:txBody>
        </p:sp>
        <p:sp>
          <p:nvSpPr>
            <p:cNvPr id="54" name="Rectangle 53">
              <a:extLst>
                <a:ext uri="{FF2B5EF4-FFF2-40B4-BE49-F238E27FC236}">
                  <a16:creationId xmlns:a16="http://schemas.microsoft.com/office/drawing/2014/main" id="{827B3B26-B47A-4B45-A90D-F18625BE3BB8}"/>
                </a:ext>
              </a:extLst>
            </p:cNvPr>
            <p:cNvSpPr/>
            <p:nvPr/>
          </p:nvSpPr>
          <p:spPr>
            <a:xfrm>
              <a:off x="8790586" y="4391962"/>
              <a:ext cx="365760" cy="207210"/>
            </a:xfrm>
            <a:prstGeom prst="rect">
              <a:avLst/>
            </a:prstGeom>
            <a:solidFill>
              <a:srgbClr val="B0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1E46">
                    <a:lumMod val="75000"/>
                    <a:lumOff val="25000"/>
                  </a:srgbClr>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6BAF5D7E-9100-4AEF-AB19-0A44AD9BE0F1}"/>
                </a:ext>
              </a:extLst>
            </p:cNvPr>
            <p:cNvSpPr/>
            <p:nvPr/>
          </p:nvSpPr>
          <p:spPr>
            <a:xfrm>
              <a:off x="8781877" y="2198444"/>
              <a:ext cx="365760" cy="182880"/>
            </a:xfrm>
            <a:prstGeom prst="rect">
              <a:avLst/>
            </a:prstGeom>
            <a:solidFill>
              <a:srgbClr val="B0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44EFAF7-44B5-4722-BE4E-ADF1757E6CF8}"/>
                </a:ext>
              </a:extLst>
            </p:cNvPr>
            <p:cNvSpPr txBox="1"/>
            <p:nvPr/>
          </p:nvSpPr>
          <p:spPr>
            <a:xfrm>
              <a:off x="8775183" y="4562462"/>
              <a:ext cx="3978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panose="020B0604020202020204" pitchFamily="34" charset="0"/>
                  <a:cs typeface="Arial" panose="020B0604020202020204" pitchFamily="34" charset="0"/>
                </a:rPr>
                <a:t>3M</a:t>
              </a:r>
              <a:endParaRPr kumimoji="0" lang="en-US" sz="1200" b="1" i="0" u="none" strike="noStrike" kern="0" cap="none" spc="0" normalizeH="0" baseline="30000" noProof="0" dirty="0">
                <a:ln>
                  <a:noFill/>
                </a:ln>
                <a:solidFill>
                  <a:srgbClr val="001E46"/>
                </a:solidFill>
                <a:effectLst/>
                <a:uLnTx/>
                <a:uFillTx/>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D1EBDAC-77AF-4CF1-BB44-C02819DE7120}"/>
                </a:ext>
              </a:extLst>
            </p:cNvPr>
            <p:cNvSpPr txBox="1"/>
            <p:nvPr/>
          </p:nvSpPr>
          <p:spPr>
            <a:xfrm>
              <a:off x="8610582" y="4868711"/>
              <a:ext cx="699580" cy="259005"/>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0008E"/>
                  </a:solidFill>
                  <a:effectLst/>
                  <a:uLnTx/>
                  <a:uFillTx/>
                  <a:latin typeface="Arial Narrow" panose="020B0606020202030204" pitchFamily="34" charset="0"/>
                  <a:cs typeface="Arial" panose="020B0604020202020204" pitchFamily="34" charset="0"/>
                </a:rPr>
                <a:t>Primary </a:t>
              </a:r>
              <a:br>
                <a:rPr kumimoji="0" lang="en-GB" sz="1200" b="1" i="0" u="none" strike="noStrike" kern="1200" cap="none" spc="0" normalizeH="0" baseline="0" noProof="0" dirty="0">
                  <a:ln>
                    <a:noFill/>
                  </a:ln>
                  <a:solidFill>
                    <a:srgbClr val="B0008E"/>
                  </a:solidFill>
                  <a:effectLst/>
                  <a:uLnTx/>
                  <a:uFillTx/>
                  <a:latin typeface="Arial Narrow" panose="020B0606020202030204" pitchFamily="34" charset="0"/>
                  <a:cs typeface="Arial" panose="020B0604020202020204" pitchFamily="34" charset="0"/>
                </a:rPr>
              </a:br>
              <a:r>
                <a:rPr kumimoji="0" lang="en-GB" sz="1200" b="1" i="0" u="none" strike="noStrike" kern="1200" cap="none" spc="0" normalizeH="0" baseline="0" noProof="0" dirty="0">
                  <a:ln>
                    <a:noFill/>
                  </a:ln>
                  <a:solidFill>
                    <a:srgbClr val="B0008E"/>
                  </a:solidFill>
                  <a:effectLst/>
                  <a:uLnTx/>
                  <a:uFillTx/>
                  <a:latin typeface="Arial Narrow" panose="020B0606020202030204" pitchFamily="34" charset="0"/>
                  <a:cs typeface="Arial" panose="020B0604020202020204" pitchFamily="34" charset="0"/>
                </a:rPr>
                <a:t>endpoint</a:t>
              </a:r>
              <a:endParaRPr kumimoji="0" lang="en-US" sz="1200" b="1" i="0" u="none" strike="noStrike" kern="1200" cap="none" spc="0" normalizeH="0" baseline="0" noProof="0" dirty="0" err="1">
                <a:ln>
                  <a:noFill/>
                </a:ln>
                <a:solidFill>
                  <a:srgbClr val="B0008E"/>
                </a:solidFill>
                <a:effectLst/>
                <a:uLnTx/>
                <a:uFillTx/>
                <a:latin typeface="Arial Narrow" panose="020B0606020202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9680F1A-35A8-4B7D-AD2B-32CB3D618ABB}"/>
                </a:ext>
              </a:extLst>
            </p:cNvPr>
            <p:cNvSpPr txBox="1"/>
            <p:nvPr/>
          </p:nvSpPr>
          <p:spPr>
            <a:xfrm>
              <a:off x="4994928" y="5321034"/>
              <a:ext cx="3954946" cy="304290"/>
            </a:xfrm>
            <a:prstGeom prst="rect">
              <a:avLst/>
            </a:prstGeom>
            <a:solidFill>
              <a:srgbClr val="FFCE00"/>
            </a:solidFill>
            <a:ln>
              <a:noFill/>
            </a:ln>
          </p:spPr>
          <p:txBody>
            <a:bodyPr wrap="square" rtlCol="0" anchor="ctr">
              <a:noAutofit/>
            </a:bodyPr>
            <a:lstStyle>
              <a:defPPr>
                <a:defRPr lang="en-US"/>
              </a:defPPr>
              <a:lvl1pPr algn="ctr">
                <a:defRPr sz="1050">
                  <a:solidFill>
                    <a:srgbClr val="BBE0E3">
                      <a:lumMod val="10000"/>
                    </a:srgbClr>
                  </a:solidFill>
                  <a:latin typeface="+mj-lt"/>
                  <a:cs typeface="Calibri" panose="020F0502020204030204" pitchFamily="34" charset="0"/>
                </a:defRPr>
              </a:lvl1pPr>
            </a:lstStyle>
            <a:p>
              <a:pPr lvl="0">
                <a:defRPr/>
              </a:pPr>
              <a:r>
                <a:rPr lang="en-US" sz="1200" b="1" dirty="0">
                  <a:solidFill>
                    <a:srgbClr val="001E46"/>
                  </a:solidFill>
                  <a:latin typeface="Arial" panose="020B0604020202020204" pitchFamily="34" charset="0"/>
                  <a:cs typeface="Arial" panose="020B0604020202020204" pitchFamily="34" charset="0"/>
                </a:rPr>
                <a:t>Safety escape criteria met if OSBP ≥180 mmHg</a:t>
              </a:r>
            </a:p>
          </p:txBody>
        </p:sp>
      </p:grpSp>
    </p:spTree>
    <p:extLst>
      <p:ext uri="{BB962C8B-B14F-4D97-AF65-F5344CB8AC3E}">
        <p14:creationId xmlns:p14="http://schemas.microsoft.com/office/powerpoint/2010/main" val="14576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animBg="1"/>
      <p:bldP spid="36" grpId="0"/>
      <p:bldP spid="37" grpId="0"/>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t>Symplicity Spyral</a:t>
            </a:r>
            <a:r>
              <a:rPr lang="en-US" sz="3200" baseline="30000" dirty="0"/>
              <a:t>™</a:t>
            </a:r>
            <a:r>
              <a:rPr lang="en-US" sz="3200" dirty="0"/>
              <a:t> Catheter</a:t>
            </a:r>
          </a:p>
        </p:txBody>
      </p:sp>
      <p:sp>
        <p:nvSpPr>
          <p:cNvPr id="3" name="Content Placeholder 2"/>
          <p:cNvSpPr>
            <a:spLocks noGrp="1"/>
          </p:cNvSpPr>
          <p:nvPr>
            <p:ph idx="1"/>
          </p:nvPr>
        </p:nvSpPr>
        <p:spPr>
          <a:xfrm>
            <a:off x="365760" y="1825625"/>
            <a:ext cx="5922105" cy="4351338"/>
          </a:xfrm>
        </p:spPr>
        <p:txBody>
          <a:bodyPr>
            <a:normAutofit/>
          </a:bodyPr>
          <a:lstStyle/>
          <a:p>
            <a:r>
              <a:rPr lang="en-US" sz="2400" dirty="0"/>
              <a:t>Multi-electrode catheter with </a:t>
            </a:r>
            <a:r>
              <a:rPr lang="en-US" sz="2400" dirty="0" err="1"/>
              <a:t>quadrantic</a:t>
            </a:r>
            <a:r>
              <a:rPr lang="en-US" sz="2400" dirty="0"/>
              <a:t> vessel contact for simultaneous ablation in up to 4 electrodes</a:t>
            </a:r>
          </a:p>
          <a:p>
            <a:r>
              <a:rPr lang="en-US" sz="2400" dirty="0"/>
              <a:t>60-second simultaneous energy delivery</a:t>
            </a:r>
          </a:p>
          <a:p>
            <a:r>
              <a:rPr lang="en-US" sz="2400" dirty="0"/>
              <a:t>Vessel diameter range: 3 – 8 mm </a:t>
            </a:r>
          </a:p>
          <a:p>
            <a:r>
              <a:rPr lang="en-US" sz="2400" dirty="0"/>
              <a:t>Flexible catheter allows branch treatment</a:t>
            </a:r>
          </a:p>
          <a:p>
            <a:r>
              <a:rPr lang="en-US" sz="2400" dirty="0"/>
              <a:t>6F guiding catheter compatible</a:t>
            </a:r>
          </a:p>
          <a:p>
            <a:endParaRPr lang="en-US" sz="2400" dirty="0"/>
          </a:p>
        </p:txBody>
      </p:sp>
      <p:pic>
        <p:nvPicPr>
          <p:cNvPr id="6" name="C05327C2-3041-4536-A12C-BEDB9D896635" descr="C05327C2-3041-4536-A12C-BEDB9D896635"/>
          <p:cNvPicPr/>
          <p:nvPr/>
        </p:nvPicPr>
        <p:blipFill rotWithShape="1">
          <a:blip r:embed="rId2" cstate="print">
            <a:extLst>
              <a:ext uri="{28A0092B-C50C-407E-A947-70E740481C1C}">
                <a14:useLocalDpi xmlns:a14="http://schemas.microsoft.com/office/drawing/2010/main" val="0"/>
              </a:ext>
            </a:extLst>
          </a:blip>
          <a:srcRect l="1719" t="13196" r="9767" b="14083"/>
          <a:stretch/>
        </p:blipFill>
        <p:spPr bwMode="auto">
          <a:xfrm>
            <a:off x="6565308" y="2003670"/>
            <a:ext cx="5260932" cy="3898770"/>
          </a:xfrm>
          <a:prstGeom prst="rect">
            <a:avLst/>
          </a:prstGeom>
          <a:noFill/>
          <a:ln>
            <a:noFill/>
          </a:ln>
        </p:spPr>
      </p:pic>
      <p:pic>
        <p:nvPicPr>
          <p:cNvPr id="8" name="Picture 7"/>
          <p:cNvPicPr/>
          <p:nvPr/>
        </p:nvPicPr>
        <p:blipFill rotWithShape="1">
          <a:blip r:embed="rId3">
            <a:extLst>
              <a:ext uri="{28A0092B-C50C-407E-A947-70E740481C1C}">
                <a14:useLocalDpi xmlns:a14="http://schemas.microsoft.com/office/drawing/2010/main" val="0"/>
              </a:ext>
            </a:extLst>
          </a:blip>
          <a:srcRect l="20795" r="21860"/>
          <a:stretch/>
        </p:blipFill>
        <p:spPr>
          <a:xfrm>
            <a:off x="6287865" y="1401978"/>
            <a:ext cx="1992574" cy="2005330"/>
          </a:xfrm>
          <a:prstGeom prst="rect">
            <a:avLst/>
          </a:prstGeom>
          <a:ln w="28575">
            <a:solidFill>
              <a:schemeClr val="bg1"/>
            </a:solidFill>
          </a:ln>
          <a:effectLst/>
        </p:spPr>
      </p:pic>
      <p:pic>
        <p:nvPicPr>
          <p:cNvPr id="9" name="Picture 8"/>
          <p:cNvPicPr>
            <a:picLocks noChangeAspect="1"/>
          </p:cNvPicPr>
          <p:nvPr/>
        </p:nvPicPr>
        <p:blipFill>
          <a:blip r:embed="rId4"/>
          <a:stretch>
            <a:fillRect/>
          </a:stretch>
        </p:blipFill>
        <p:spPr>
          <a:xfrm>
            <a:off x="3146190" y="4662311"/>
            <a:ext cx="3409244" cy="1917700"/>
          </a:xfrm>
          <a:prstGeom prst="rect">
            <a:avLst/>
          </a:prstGeom>
        </p:spPr>
      </p:pic>
    </p:spTree>
    <p:extLst>
      <p:ext uri="{BB962C8B-B14F-4D97-AF65-F5344CB8AC3E}">
        <p14:creationId xmlns:p14="http://schemas.microsoft.com/office/powerpoint/2010/main" val="270819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4E10-7B89-4075-A38C-8EC9A554FCCF}"/>
              </a:ext>
            </a:extLst>
          </p:cNvPr>
          <p:cNvSpPr>
            <a:spLocks noGrp="1"/>
          </p:cNvSpPr>
          <p:nvPr>
            <p:ph type="title"/>
          </p:nvPr>
        </p:nvSpPr>
        <p:spPr/>
        <p:txBody>
          <a:bodyPr>
            <a:normAutofit fontScale="90000"/>
          </a:bodyPr>
          <a:lstStyle/>
          <a:p>
            <a:r>
              <a:rPr lang="en-US" sz="3600" dirty="0"/>
              <a:t>SPYRAL HTN – OFF MED</a:t>
            </a:r>
            <a:endParaRPr lang="en-US" dirty="0">
              <a:solidFill>
                <a:srgbClr val="7030A0"/>
              </a:solidFill>
            </a:endParaRPr>
          </a:p>
        </p:txBody>
      </p:sp>
      <p:sp>
        <p:nvSpPr>
          <p:cNvPr id="4" name="Text Placeholder 3">
            <a:extLst>
              <a:ext uri="{FF2B5EF4-FFF2-40B4-BE49-F238E27FC236}">
                <a16:creationId xmlns:a16="http://schemas.microsoft.com/office/drawing/2014/main" id="{5853E88B-9234-4944-A790-711802CC1069}"/>
              </a:ext>
            </a:extLst>
          </p:cNvPr>
          <p:cNvSpPr>
            <a:spLocks noGrp="1"/>
          </p:cNvSpPr>
          <p:nvPr>
            <p:ph type="body" sz="quarter" idx="13"/>
          </p:nvPr>
        </p:nvSpPr>
        <p:spPr/>
        <p:txBody>
          <a:bodyPr/>
          <a:lstStyle/>
          <a:p>
            <a:r>
              <a:rPr lang="en-US" sz="2800" dirty="0">
                <a:latin typeface="Arial Narrow" panose="020B0606020202030204" pitchFamily="34" charset="0"/>
                <a:cs typeface="Arial" panose="020B0604020202020204" pitchFamily="34" charset="0"/>
              </a:rPr>
              <a:t>Key Patient Eligibility Criteria</a:t>
            </a:r>
          </a:p>
        </p:txBody>
      </p:sp>
      <p:sp>
        <p:nvSpPr>
          <p:cNvPr id="5" name="Text Placeholder 4">
            <a:extLst>
              <a:ext uri="{FF2B5EF4-FFF2-40B4-BE49-F238E27FC236}">
                <a16:creationId xmlns:a16="http://schemas.microsoft.com/office/drawing/2014/main" id="{DFBA43CA-CA06-4CF7-B343-F52C8D153A86}"/>
              </a:ext>
            </a:extLst>
          </p:cNvPr>
          <p:cNvSpPr>
            <a:spLocks noGrp="1"/>
          </p:cNvSpPr>
          <p:nvPr>
            <p:ph type="body" sz="quarter" idx="14"/>
          </p:nvPr>
        </p:nvSpPr>
        <p:spPr>
          <a:xfrm>
            <a:off x="365125" y="5905293"/>
            <a:ext cx="11461750" cy="704850"/>
          </a:xfrm>
        </p:spPr>
        <p:txBody>
          <a:bodyPr/>
          <a:lstStyle/>
          <a:p>
            <a:pPr lvl="0">
              <a:lnSpc>
                <a:spcPct val="100000"/>
              </a:lnSpc>
              <a:spcBef>
                <a:spcPts val="0"/>
              </a:spcBef>
              <a:buClrTx/>
            </a:pPr>
            <a:r>
              <a:rPr lang="en-US" sz="1100" b="1" dirty="0">
                <a:latin typeface="Arial" panose="020B0604020202020204" pitchFamily="34" charset="0"/>
                <a:ea typeface="+mn-ea"/>
                <a:cs typeface="Arial" panose="020B0604020202020204" pitchFamily="34" charset="0"/>
              </a:rPr>
              <a:t>NCT02439749</a:t>
            </a:r>
          </a:p>
          <a:p>
            <a:pPr lvl="0">
              <a:lnSpc>
                <a:spcPct val="100000"/>
              </a:lnSpc>
              <a:spcBef>
                <a:spcPts val="0"/>
              </a:spcBef>
              <a:buClrTx/>
            </a:pPr>
            <a:r>
              <a:rPr lang="en-US" sz="1100" b="1" dirty="0">
                <a:latin typeface="Arial" panose="020B0604020202020204" pitchFamily="34" charset="0"/>
                <a:ea typeface="+mn-ea"/>
                <a:cs typeface="Arial" panose="020B0604020202020204" pitchFamily="34" charset="0"/>
              </a:rPr>
              <a:t>Böhm M, et al. </a:t>
            </a:r>
            <a:r>
              <a:rPr lang="pt-BR" sz="1100" b="1" i="1" u="sng" dirty="0" err="1">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Clin</a:t>
            </a:r>
            <a:r>
              <a:rPr lang="pt-BR" sz="1100" b="1" i="1" u="sng" dirty="0">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 Res Cardiol</a:t>
            </a:r>
            <a:r>
              <a:rPr lang="pt-BR" sz="1100" b="1" u="sng" dirty="0">
                <a:latin typeface="Arial" panose="020B0604020202020204" pitchFamily="34" charset="0"/>
                <a:ea typeface="+mn-ea"/>
                <a:cs typeface="Arial" panose="020B0604020202020204" pitchFamily="34" charset="0"/>
                <a:hlinkClick r:id="rId3" tooltip="Clinical research in cardiology : official journal of the German Cardiac Society.">
                  <a:extLst>
                    <a:ext uri="{A12FA001-AC4F-418D-AE19-62706E023703}">
                      <ahyp:hlinkClr xmlns:ahyp="http://schemas.microsoft.com/office/drawing/2018/hyperlinkcolor" val="tx"/>
                    </a:ext>
                  </a:extLst>
                </a:hlinkClick>
              </a:rPr>
              <a:t>.</a:t>
            </a:r>
            <a:r>
              <a:rPr lang="pt-BR" sz="1100" b="1" dirty="0">
                <a:latin typeface="Arial" panose="020B0604020202020204" pitchFamily="34" charset="0"/>
                <a:ea typeface="+mn-ea"/>
                <a:cs typeface="Arial" panose="020B0604020202020204" pitchFamily="34" charset="0"/>
              </a:rPr>
              <a:t> 2020;109(3):289-302 </a:t>
            </a:r>
            <a:endParaRPr lang="en-US" sz="1100" b="1" dirty="0">
              <a:latin typeface="Arial" panose="020B0604020202020204" pitchFamily="34" charset="0"/>
              <a:ea typeface="+mn-ea"/>
              <a:cs typeface="Arial" panose="020B0604020202020204" pitchFamily="34" charset="0"/>
            </a:endParaRPr>
          </a:p>
        </p:txBody>
      </p:sp>
      <p:grpSp>
        <p:nvGrpSpPr>
          <p:cNvPr id="59" name="Group 58">
            <a:extLst>
              <a:ext uri="{FF2B5EF4-FFF2-40B4-BE49-F238E27FC236}">
                <a16:creationId xmlns:a16="http://schemas.microsoft.com/office/drawing/2014/main" id="{9C16EC90-86AE-4F39-9CAB-E3D5F3588675}"/>
              </a:ext>
            </a:extLst>
          </p:cNvPr>
          <p:cNvGrpSpPr/>
          <p:nvPr/>
        </p:nvGrpSpPr>
        <p:grpSpPr>
          <a:xfrm>
            <a:off x="974158" y="4096764"/>
            <a:ext cx="10243684" cy="1620180"/>
            <a:chOff x="367872" y="4162301"/>
            <a:chExt cx="10243684" cy="1620180"/>
          </a:xfrm>
        </p:grpSpPr>
        <p:sp>
          <p:nvSpPr>
            <p:cNvPr id="60" name="Rectangle 59">
              <a:extLst>
                <a:ext uri="{FF2B5EF4-FFF2-40B4-BE49-F238E27FC236}">
                  <a16:creationId xmlns:a16="http://schemas.microsoft.com/office/drawing/2014/main" id="{4B755197-E407-4718-870B-56FE0253B1A1}"/>
                </a:ext>
              </a:extLst>
            </p:cNvPr>
            <p:cNvSpPr/>
            <p:nvPr/>
          </p:nvSpPr>
          <p:spPr>
            <a:xfrm>
              <a:off x="367872" y="4162301"/>
              <a:ext cx="10243684" cy="1620180"/>
            </a:xfrm>
            <a:prstGeom prst="rect">
              <a:avLst/>
            </a:prstGeom>
            <a:solidFill>
              <a:srgbClr val="001E46"/>
            </a:solidFill>
            <a:ln w="6350" cap="flat" cmpd="sng" algn="ctr">
              <a:noFill/>
              <a:prstDash val="solid"/>
              <a:miter lim="800000"/>
            </a:ln>
            <a:effectLst>
              <a:outerShdw blurRad="50800" dist="38100" dir="2700000" algn="tl" rotWithShape="0">
                <a:prstClr val="black">
                  <a:alpha val="40000"/>
                </a:prstClr>
              </a:outerShdw>
            </a:effectLst>
          </p:spPr>
          <p:txBody>
            <a:bodyPr lIns="68580" tIns="34290" rIns="68580" bIns="3429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AE2A09F8-9390-4465-AC23-3D4613D63553}"/>
                </a:ext>
              </a:extLst>
            </p:cNvPr>
            <p:cNvSpPr/>
            <p:nvPr/>
          </p:nvSpPr>
          <p:spPr>
            <a:xfrm>
              <a:off x="509551" y="4232512"/>
              <a:ext cx="1350370" cy="377026"/>
            </a:xfrm>
            <a:prstGeom prst="rect">
              <a:avLst/>
            </a:prstGeom>
          </p:spPr>
          <p:txBody>
            <a:bodyPr wrap="none" lIns="68580" tIns="34290" rIns="68580" bIns="34290">
              <a:spAutoFit/>
            </a:bodyPr>
            <a:lstStyle/>
            <a:p>
              <a:r>
                <a:rPr lang="en-US" sz="2000" b="1" dirty="0">
                  <a:solidFill>
                    <a:schemeClr val="bg1"/>
                  </a:solidFill>
                  <a:latin typeface="Arial" panose="020B0604020202020204" pitchFamily="34" charset="0"/>
                  <a:cs typeface="Arial" panose="020B0604020202020204" pitchFamily="34" charset="0"/>
                </a:rPr>
                <a:t>Exclusion</a:t>
              </a:r>
              <a:endParaRPr lang="en-US" sz="2000" dirty="0">
                <a:solidFill>
                  <a:schemeClr val="bg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07E867C6-967C-4BD8-9BD5-24E8E2A59F7A}"/>
                </a:ext>
              </a:extLst>
            </p:cNvPr>
            <p:cNvSpPr/>
            <p:nvPr/>
          </p:nvSpPr>
          <p:spPr>
            <a:xfrm>
              <a:off x="2131251" y="4232512"/>
              <a:ext cx="7928975" cy="1485022"/>
            </a:xfrm>
            <a:prstGeom prst="rect">
              <a:avLst/>
            </a:prstGeom>
          </p:spPr>
          <p:txBody>
            <a:bodyPr wrap="square" lIns="68580" tIns="34290" rIns="68580" bIns="34290">
              <a:spAutoFit/>
            </a:bodyPr>
            <a:lstStyle/>
            <a:p>
              <a:pPr marL="342900" indent="-342900">
                <a:spcBef>
                  <a:spcPts val="750"/>
                </a:spcBef>
                <a:buFont typeface="+mj-lt"/>
                <a:buAutoNum type="arabicPeriod"/>
              </a:pPr>
              <a:r>
                <a:rPr lang="en-US" dirty="0">
                  <a:solidFill>
                    <a:schemeClr val="bg1"/>
                  </a:solidFill>
                  <a:latin typeface="Arial" panose="020B0604020202020204" pitchFamily="34" charset="0"/>
                  <a:cs typeface="Arial" panose="020B0604020202020204" pitchFamily="34" charset="0"/>
                </a:rPr>
                <a:t>Ineligible </a:t>
              </a:r>
              <a:r>
                <a:rPr lang="en-US" b="1" dirty="0">
                  <a:solidFill>
                    <a:schemeClr val="bg1"/>
                  </a:solidFill>
                  <a:latin typeface="Arial" panose="020B0604020202020204" pitchFamily="34" charset="0"/>
                  <a:cs typeface="Arial" panose="020B0604020202020204" pitchFamily="34" charset="0"/>
                </a:rPr>
                <a:t>renal artery anatomy </a:t>
              </a:r>
              <a:r>
                <a:rPr lang="en-US" dirty="0">
                  <a:solidFill>
                    <a:schemeClr val="bg1"/>
                  </a:solidFill>
                  <a:latin typeface="Arial" panose="020B0604020202020204" pitchFamily="34" charset="0"/>
                  <a:cs typeface="Arial" panose="020B0604020202020204" pitchFamily="34" charset="0"/>
                </a:rPr>
                <a:t>(accessory arteries allowed)</a:t>
              </a:r>
              <a:endParaRPr lang="en-US" b="1" dirty="0">
                <a:solidFill>
                  <a:schemeClr val="bg1"/>
                </a:solidFill>
                <a:latin typeface="Arial" panose="020B0604020202020204" pitchFamily="34" charset="0"/>
                <a:cs typeface="Arial" panose="020B0604020202020204" pitchFamily="34" charset="0"/>
              </a:endParaRPr>
            </a:p>
            <a:p>
              <a:pPr marL="342900" indent="-342900">
                <a:spcBef>
                  <a:spcPts val="750"/>
                </a:spcBef>
                <a:buFont typeface="+mj-lt"/>
                <a:buAutoNum type="arabicPeriod"/>
              </a:pPr>
              <a:r>
                <a:rPr lang="en-US" b="1" dirty="0" err="1">
                  <a:solidFill>
                    <a:schemeClr val="bg1"/>
                  </a:solidFill>
                  <a:latin typeface="Arial" panose="020B0604020202020204" pitchFamily="34" charset="0"/>
                  <a:cs typeface="Arial" panose="020B0604020202020204" pitchFamily="34" charset="0"/>
                </a:rPr>
                <a:t>eGFR</a:t>
              </a:r>
              <a:r>
                <a:rPr lang="en-US" dirty="0">
                  <a:solidFill>
                    <a:schemeClr val="bg1"/>
                  </a:solidFill>
                  <a:latin typeface="Arial" panose="020B0604020202020204" pitchFamily="34" charset="0"/>
                  <a:cs typeface="Arial" panose="020B0604020202020204" pitchFamily="34" charset="0"/>
                </a:rPr>
                <a:t> &lt; 45 mL/min/1.73m</a:t>
              </a:r>
              <a:r>
                <a:rPr lang="en-US" baseline="30000" dirty="0">
                  <a:solidFill>
                    <a:schemeClr val="bg1"/>
                  </a:solidFill>
                  <a:latin typeface="Arial" panose="020B0604020202020204" pitchFamily="34" charset="0"/>
                  <a:cs typeface="Arial" panose="020B0604020202020204" pitchFamily="34" charset="0"/>
                </a:rPr>
                <a:t>2</a:t>
              </a:r>
            </a:p>
            <a:p>
              <a:pPr marL="342900" indent="-342900">
                <a:spcBef>
                  <a:spcPts val="750"/>
                </a:spcBef>
                <a:buFont typeface="+mj-lt"/>
                <a:buAutoNum type="arabicPeriod"/>
              </a:pPr>
              <a:r>
                <a:rPr lang="en-US" dirty="0">
                  <a:solidFill>
                    <a:schemeClr val="bg1"/>
                  </a:solidFill>
                  <a:latin typeface="Arial" panose="020B0604020202020204" pitchFamily="34" charset="0"/>
                  <a:cs typeface="Arial" panose="020B0604020202020204" pitchFamily="34" charset="0"/>
                </a:rPr>
                <a:t>Type 1 </a:t>
              </a:r>
              <a:r>
                <a:rPr lang="en-US" b="1" dirty="0">
                  <a:solidFill>
                    <a:schemeClr val="bg1"/>
                  </a:solidFill>
                  <a:latin typeface="Arial" panose="020B0604020202020204" pitchFamily="34" charset="0"/>
                  <a:cs typeface="Arial" panose="020B0604020202020204" pitchFamily="34" charset="0"/>
                </a:rPr>
                <a:t>diabetes mellitus </a:t>
              </a:r>
              <a:r>
                <a:rPr lang="en-US" dirty="0">
                  <a:solidFill>
                    <a:schemeClr val="bg1"/>
                  </a:solidFill>
                  <a:latin typeface="Arial" panose="020B0604020202020204" pitchFamily="34" charset="0"/>
                  <a:cs typeface="Arial" panose="020B0604020202020204" pitchFamily="34" charset="0"/>
                </a:rPr>
                <a:t>or type 2 diabetes mellitus with HbA1C &gt; 8.0%</a:t>
              </a:r>
            </a:p>
            <a:p>
              <a:pPr marL="342900" indent="-342900">
                <a:spcBef>
                  <a:spcPts val="750"/>
                </a:spcBef>
                <a:buFont typeface="+mj-lt"/>
                <a:buAutoNum type="arabicPeriod"/>
              </a:pPr>
              <a:r>
                <a:rPr lang="en-US" b="1" dirty="0">
                  <a:solidFill>
                    <a:schemeClr val="bg1"/>
                  </a:solidFill>
                  <a:latin typeface="Arial" panose="020B0604020202020204" pitchFamily="34" charset="0"/>
                  <a:cs typeface="Arial" panose="020B0604020202020204" pitchFamily="34" charset="0"/>
                </a:rPr>
                <a:t>Secondary causes of hypertension</a:t>
              </a:r>
            </a:p>
          </p:txBody>
        </p:sp>
      </p:grpSp>
      <p:grpSp>
        <p:nvGrpSpPr>
          <p:cNvPr id="63" name="Group 62">
            <a:extLst>
              <a:ext uri="{FF2B5EF4-FFF2-40B4-BE49-F238E27FC236}">
                <a16:creationId xmlns:a16="http://schemas.microsoft.com/office/drawing/2014/main" id="{BB920F3C-49AC-4E9B-950B-AD6808F28FB4}"/>
              </a:ext>
            </a:extLst>
          </p:cNvPr>
          <p:cNvGrpSpPr/>
          <p:nvPr/>
        </p:nvGrpSpPr>
        <p:grpSpPr>
          <a:xfrm>
            <a:off x="974158" y="1468856"/>
            <a:ext cx="10243684" cy="2292539"/>
            <a:chOff x="365125" y="1534393"/>
            <a:chExt cx="10243684" cy="2292539"/>
          </a:xfrm>
        </p:grpSpPr>
        <p:sp>
          <p:nvSpPr>
            <p:cNvPr id="64" name="Rectangle 63">
              <a:extLst>
                <a:ext uri="{FF2B5EF4-FFF2-40B4-BE49-F238E27FC236}">
                  <a16:creationId xmlns:a16="http://schemas.microsoft.com/office/drawing/2014/main" id="{E4752C95-8480-4A24-BFC2-826F91933D6A}"/>
                </a:ext>
              </a:extLst>
            </p:cNvPr>
            <p:cNvSpPr/>
            <p:nvPr/>
          </p:nvSpPr>
          <p:spPr>
            <a:xfrm>
              <a:off x="365125" y="1534393"/>
              <a:ext cx="10243684" cy="2292539"/>
            </a:xfrm>
            <a:prstGeom prst="rect">
              <a:avLst/>
            </a:prstGeom>
            <a:solidFill>
              <a:srgbClr val="094F3D"/>
            </a:solidFill>
            <a:ln w="6350" cap="flat" cmpd="sng" algn="ctr">
              <a:noFill/>
              <a:prstDash val="solid"/>
              <a:miter lim="800000"/>
            </a:ln>
            <a:effectLst>
              <a:outerShdw blurRad="50800" dist="38100" dir="2700000" algn="tl" rotWithShape="0">
                <a:prstClr val="black">
                  <a:alpha val="40000"/>
                </a:prstClr>
              </a:outerShdw>
            </a:effectLst>
          </p:spPr>
          <p:txBody>
            <a:bodyPr lIns="68580" tIns="34290" rIns="68580" bIns="3429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7C83CC05-5089-4DB3-817E-8247E723DB00}"/>
                </a:ext>
              </a:extLst>
            </p:cNvPr>
            <p:cNvSpPr/>
            <p:nvPr/>
          </p:nvSpPr>
          <p:spPr>
            <a:xfrm>
              <a:off x="509552" y="1609728"/>
              <a:ext cx="1263808" cy="377026"/>
            </a:xfrm>
            <a:prstGeom prst="rect">
              <a:avLst/>
            </a:prstGeom>
          </p:spPr>
          <p:txBody>
            <a:bodyPr wrap="none" lIns="68580" tIns="34290" rIns="68580" bIns="34290">
              <a:spAutoFit/>
            </a:bodyPr>
            <a:lstStyle/>
            <a:p>
              <a:r>
                <a:rPr lang="en-US" sz="2000" b="1" dirty="0">
                  <a:solidFill>
                    <a:schemeClr val="bg1"/>
                  </a:solidFill>
                  <a:latin typeface="Arial" panose="020B0604020202020204" pitchFamily="34" charset="0"/>
                  <a:cs typeface="Arial" panose="020B0604020202020204" pitchFamily="34" charset="0"/>
                </a:rPr>
                <a:t>Inclusion</a:t>
              </a:r>
              <a:endParaRPr lang="en-US" sz="2000"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E327F63F-5DBE-441A-AB9C-6339276795EC}"/>
                </a:ext>
              </a:extLst>
            </p:cNvPr>
            <p:cNvSpPr/>
            <p:nvPr/>
          </p:nvSpPr>
          <p:spPr>
            <a:xfrm>
              <a:off x="2131251" y="1609728"/>
              <a:ext cx="8172177" cy="2139047"/>
            </a:xfrm>
            <a:prstGeom prst="rect">
              <a:avLst/>
            </a:prstGeom>
          </p:spPr>
          <p:txBody>
            <a:bodyPr wrap="square">
              <a:spAutoFit/>
            </a:bodyPr>
            <a:lstStyle/>
            <a:p>
              <a:pPr marL="190492" indent="-190492">
                <a:buFont typeface="+mj-lt"/>
                <a:buAutoNum type="arabicPeriod"/>
              </a:pPr>
              <a:r>
                <a:rPr lang="en-US" dirty="0">
                  <a:solidFill>
                    <a:schemeClr val="bg1"/>
                  </a:solidFill>
                  <a:latin typeface="Arial" panose="020B0604020202020204" pitchFamily="34" charset="0"/>
                  <a:cs typeface="Arial" panose="020B0604020202020204" pitchFamily="34" charset="0"/>
                </a:rPr>
                <a:t> Patient is either: </a:t>
              </a:r>
            </a:p>
            <a:p>
              <a:pPr marL="800100" lvl="1" indent="-342900">
                <a:buFont typeface="+mj-lt"/>
                <a:buAutoNum type="alphaUcPeriod"/>
              </a:pPr>
              <a:r>
                <a:rPr lang="en-US" dirty="0">
                  <a:solidFill>
                    <a:schemeClr val="bg1"/>
                  </a:solidFill>
                  <a:latin typeface="Arial" panose="020B0604020202020204" pitchFamily="34" charset="0"/>
                  <a:cs typeface="Arial" panose="020B0604020202020204" pitchFamily="34" charset="0"/>
                </a:rPr>
                <a:t>Not on </a:t>
              </a:r>
              <a:r>
                <a:rPr lang="en-US" b="1" dirty="0">
                  <a:solidFill>
                    <a:schemeClr val="bg1"/>
                  </a:solidFill>
                  <a:latin typeface="Arial" panose="020B0604020202020204" pitchFamily="34" charset="0"/>
                  <a:cs typeface="Arial" panose="020B0604020202020204" pitchFamily="34" charset="0"/>
                </a:rPr>
                <a:t>antihypertensive medications</a:t>
              </a:r>
              <a:r>
                <a:rPr lang="en-US" dirty="0">
                  <a:solidFill>
                    <a:schemeClr val="bg1"/>
                  </a:solidFill>
                  <a:latin typeface="Arial" panose="020B0604020202020204" pitchFamily="34" charset="0"/>
                  <a:cs typeface="Arial" panose="020B0604020202020204" pitchFamily="34" charset="0"/>
                </a:rPr>
                <a:t>, OR</a:t>
              </a:r>
            </a:p>
            <a:p>
              <a:pPr marL="800100" lvl="1" indent="-342900">
                <a:buFont typeface="+mj-lt"/>
                <a:buAutoNum type="alphaUcPeriod" startAt="2"/>
              </a:pPr>
              <a:r>
                <a:rPr lang="en-US" dirty="0">
                  <a:solidFill>
                    <a:schemeClr val="bg1"/>
                  </a:solidFill>
                  <a:latin typeface="Arial" panose="020B0604020202020204" pitchFamily="34" charset="0"/>
                  <a:cs typeface="Arial" panose="020B0604020202020204" pitchFamily="34" charset="0"/>
                </a:rPr>
                <a:t>Permitting discontinuation of drug therapy</a:t>
              </a:r>
            </a:p>
            <a:p>
              <a:pPr marL="190492" indent="-190492">
                <a:spcBef>
                  <a:spcPts val="1000"/>
                </a:spcBef>
              </a:pPr>
              <a:r>
                <a:rPr lang="en-US" b="1" dirty="0">
                  <a:solidFill>
                    <a:schemeClr val="bg1"/>
                  </a:solidFill>
                  <a:latin typeface="Arial" panose="020B0604020202020204" pitchFamily="34" charset="0"/>
                  <a:cs typeface="Arial" panose="020B0604020202020204" pitchFamily="34" charset="0"/>
                </a:rPr>
                <a:t>2. Office SBP </a:t>
              </a:r>
              <a:r>
                <a:rPr lang="en-US" dirty="0">
                  <a:solidFill>
                    <a:schemeClr val="bg1"/>
                  </a:solidFill>
                  <a:latin typeface="Arial" panose="020B0604020202020204" pitchFamily="34" charset="0"/>
                  <a:cs typeface="Arial" panose="020B0604020202020204" pitchFamily="34" charset="0"/>
                </a:rPr>
                <a:t>≥ 150 and &lt; 180 mmHg </a:t>
              </a:r>
            </a:p>
            <a:p>
              <a:pPr marL="190492" indent="-190492">
                <a:spcBef>
                  <a:spcPts val="1000"/>
                </a:spcBef>
              </a:pPr>
              <a:r>
                <a:rPr lang="en-US" b="1" dirty="0">
                  <a:solidFill>
                    <a:schemeClr val="bg1"/>
                  </a:solidFill>
                  <a:latin typeface="Arial" panose="020B0604020202020204" pitchFamily="34" charset="0"/>
                  <a:cs typeface="Arial" panose="020B0604020202020204" pitchFamily="34" charset="0"/>
                </a:rPr>
                <a:t>3. Office DBP </a:t>
              </a:r>
              <a:r>
                <a:rPr lang="en-US" dirty="0">
                  <a:solidFill>
                    <a:schemeClr val="bg1"/>
                  </a:solidFill>
                  <a:latin typeface="Arial" panose="020B0604020202020204" pitchFamily="34" charset="0"/>
                  <a:cs typeface="Arial" panose="020B0604020202020204" pitchFamily="34" charset="0"/>
                </a:rPr>
                <a:t>≥ 90 mmHg</a:t>
              </a:r>
            </a:p>
            <a:p>
              <a:pPr marL="190492" indent="-190492">
                <a:spcBef>
                  <a:spcPts val="1000"/>
                </a:spcBef>
              </a:pPr>
              <a:r>
                <a:rPr lang="en-US" b="1" dirty="0">
                  <a:solidFill>
                    <a:schemeClr val="bg1"/>
                  </a:solidFill>
                  <a:latin typeface="Arial" panose="020B0604020202020204" pitchFamily="34" charset="0"/>
                  <a:cs typeface="Arial" panose="020B0604020202020204" pitchFamily="34" charset="0"/>
                </a:rPr>
                <a:t>4. Systolic 24-hour mean ABPM </a:t>
              </a:r>
              <a:r>
                <a:rPr lang="en-US" dirty="0">
                  <a:solidFill>
                    <a:schemeClr val="bg1"/>
                  </a:solidFill>
                  <a:latin typeface="Arial" panose="020B0604020202020204" pitchFamily="34" charset="0"/>
                  <a:cs typeface="Arial" panose="020B0604020202020204" pitchFamily="34" charset="0"/>
                </a:rPr>
                <a:t>≥ 140 and &lt; 170 mmHg</a:t>
              </a:r>
            </a:p>
          </p:txBody>
        </p:sp>
      </p:grpSp>
    </p:spTree>
    <p:extLst>
      <p:ext uri="{BB962C8B-B14F-4D97-AF65-F5344CB8AC3E}">
        <p14:creationId xmlns:p14="http://schemas.microsoft.com/office/powerpoint/2010/main" val="406580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2F1CA-1F0C-48BB-B281-51D30DFE3487}"/>
              </a:ext>
            </a:extLst>
          </p:cNvPr>
          <p:cNvSpPr>
            <a:spLocks noGrp="1"/>
          </p:cNvSpPr>
          <p:nvPr>
            <p:ph sz="half" idx="1"/>
          </p:nvPr>
        </p:nvSpPr>
        <p:spPr>
          <a:xfrm>
            <a:off x="365760" y="1825625"/>
            <a:ext cx="5303520" cy="548640"/>
          </a:xfrm>
          <a:solidFill>
            <a:schemeClr val="bg1">
              <a:lumMod val="95000"/>
            </a:schemeClr>
          </a:solidFill>
          <a:effectLst>
            <a:outerShdw blurRad="50800" dist="38100" dir="2700000" algn="tl" rotWithShape="0">
              <a:prstClr val="black">
                <a:alpha val="40000"/>
              </a:prstClr>
            </a:outerShdw>
          </a:effectLst>
        </p:spPr>
        <p:txBody>
          <a:bodyPr>
            <a:noAutofit/>
          </a:bodyPr>
          <a:lstStyle/>
          <a:p>
            <a:pPr marL="0" indent="0">
              <a:buNone/>
            </a:pPr>
            <a:r>
              <a:rPr lang="en-US" sz="3000" b="1" dirty="0">
                <a:solidFill>
                  <a:schemeClr val="tx2"/>
                </a:solidFill>
              </a:rPr>
              <a:t>Powered EFFICACY Endpoints </a:t>
            </a:r>
          </a:p>
        </p:txBody>
      </p:sp>
      <p:sp>
        <p:nvSpPr>
          <p:cNvPr id="2" name="Title 1">
            <a:extLst>
              <a:ext uri="{FF2B5EF4-FFF2-40B4-BE49-F238E27FC236}">
                <a16:creationId xmlns:a16="http://schemas.microsoft.com/office/drawing/2014/main" id="{A9C1C2F0-A98E-4C75-8BCC-5912633CE077}"/>
              </a:ext>
            </a:extLst>
          </p:cNvPr>
          <p:cNvSpPr>
            <a:spLocks noGrp="1"/>
          </p:cNvSpPr>
          <p:nvPr>
            <p:ph type="title"/>
          </p:nvPr>
        </p:nvSpPr>
        <p:spPr/>
        <p:txBody>
          <a:bodyPr>
            <a:noAutofit/>
          </a:bodyPr>
          <a:lstStyle/>
          <a:p>
            <a:r>
              <a:rPr lang="en-US" sz="3200" dirty="0"/>
              <a:t>SPYRAL HTN – OFF MED </a:t>
            </a:r>
            <a:r>
              <a:rPr lang="en-US" sz="3200" dirty="0">
                <a:solidFill>
                  <a:schemeClr val="accent2"/>
                </a:solidFill>
              </a:rPr>
              <a:t>PRIMARY ANALYSIS</a:t>
            </a:r>
            <a:endParaRPr lang="en-US" dirty="0"/>
          </a:p>
        </p:txBody>
      </p:sp>
      <p:sp>
        <p:nvSpPr>
          <p:cNvPr id="4" name="Text Placeholder 3">
            <a:extLst>
              <a:ext uri="{FF2B5EF4-FFF2-40B4-BE49-F238E27FC236}">
                <a16:creationId xmlns:a16="http://schemas.microsoft.com/office/drawing/2014/main" id="{1E851BEB-FA19-4525-BE74-E70E00CCA80C}"/>
              </a:ext>
            </a:extLst>
          </p:cNvPr>
          <p:cNvSpPr>
            <a:spLocks noGrp="1"/>
          </p:cNvSpPr>
          <p:nvPr>
            <p:ph type="body" sz="quarter" idx="13"/>
          </p:nvPr>
        </p:nvSpPr>
        <p:spPr/>
        <p:txBody>
          <a:bodyPr/>
          <a:lstStyle/>
          <a:p>
            <a:r>
              <a:rPr lang="en-US" dirty="0"/>
              <a:t>Study Endpoints </a:t>
            </a:r>
          </a:p>
        </p:txBody>
      </p:sp>
      <p:sp>
        <p:nvSpPr>
          <p:cNvPr id="6" name="Content Placeholder 5">
            <a:extLst>
              <a:ext uri="{FF2B5EF4-FFF2-40B4-BE49-F238E27FC236}">
                <a16:creationId xmlns:a16="http://schemas.microsoft.com/office/drawing/2014/main" id="{652025D6-6790-484B-8E13-C6CAA2F3A50F}"/>
              </a:ext>
            </a:extLst>
          </p:cNvPr>
          <p:cNvSpPr>
            <a:spLocks noGrp="1"/>
          </p:cNvSpPr>
          <p:nvPr>
            <p:ph sz="half" idx="2"/>
          </p:nvPr>
        </p:nvSpPr>
        <p:spPr>
          <a:xfrm>
            <a:off x="5889975" y="1825625"/>
            <a:ext cx="5852160" cy="548640"/>
          </a:xfrm>
          <a:solidFill>
            <a:schemeClr val="bg1">
              <a:lumMod val="95000"/>
            </a:schemeClr>
          </a:solidFill>
          <a:effectLst>
            <a:outerShdw blurRad="50800" dist="38100" dir="2700000" algn="tl" rotWithShape="0">
              <a:prstClr val="black">
                <a:alpha val="40000"/>
              </a:prstClr>
            </a:outerShdw>
          </a:effectLst>
        </p:spPr>
        <p:txBody>
          <a:bodyPr/>
          <a:lstStyle/>
          <a:p>
            <a:pPr marL="0" lvl="0" indent="0">
              <a:buClr>
                <a:srgbClr val="001E46"/>
              </a:buClr>
              <a:buNone/>
            </a:pPr>
            <a:r>
              <a:rPr lang="en-US" sz="3000" b="1" dirty="0">
                <a:solidFill>
                  <a:srgbClr val="0067A6"/>
                </a:solidFill>
              </a:rPr>
              <a:t>SAFETY at 1 and 3 Months </a:t>
            </a:r>
          </a:p>
        </p:txBody>
      </p:sp>
      <p:sp>
        <p:nvSpPr>
          <p:cNvPr id="8" name="Rectangle 7">
            <a:extLst>
              <a:ext uri="{FF2B5EF4-FFF2-40B4-BE49-F238E27FC236}">
                <a16:creationId xmlns:a16="http://schemas.microsoft.com/office/drawing/2014/main" id="{B0444FED-4B2E-41AC-8D9C-66024CD871CD}"/>
              </a:ext>
            </a:extLst>
          </p:cNvPr>
          <p:cNvSpPr/>
          <p:nvPr/>
        </p:nvSpPr>
        <p:spPr>
          <a:xfrm>
            <a:off x="365125" y="2480584"/>
            <a:ext cx="5303520" cy="966418"/>
          </a:xfrm>
          <a:prstGeom prst="rect">
            <a:avLst/>
          </a:prstGeom>
        </p:spPr>
        <p:txBody>
          <a:bodyPr wrap="square">
            <a:spAutoFit/>
          </a:bodyPr>
          <a:lstStyle/>
          <a:p>
            <a:pPr lvl="0">
              <a:lnSpc>
                <a:spcPct val="90000"/>
              </a:lnSpc>
              <a:spcBef>
                <a:spcPts val="1000"/>
              </a:spcBef>
              <a:buClr>
                <a:srgbClr val="001E46"/>
              </a:buClr>
            </a:pPr>
            <a:r>
              <a:rPr lang="en-US" sz="2600" b="1" dirty="0">
                <a:solidFill>
                  <a:srgbClr val="001E46"/>
                </a:solidFill>
                <a:latin typeface="Arial Narrow" charset="0"/>
              </a:rPr>
              <a:t>1°:  Change in 24-hr SBP</a:t>
            </a:r>
            <a:r>
              <a:rPr lang="en-US" sz="2600" dirty="0">
                <a:solidFill>
                  <a:srgbClr val="001E46"/>
                </a:solidFill>
                <a:latin typeface="Arial Narrow" charset="0"/>
              </a:rPr>
              <a:t> at 3 months</a:t>
            </a:r>
          </a:p>
          <a:p>
            <a:pPr lvl="0">
              <a:lnSpc>
                <a:spcPct val="90000"/>
              </a:lnSpc>
              <a:spcBef>
                <a:spcPts val="1200"/>
              </a:spcBef>
              <a:buClr>
                <a:srgbClr val="001E46"/>
              </a:buClr>
            </a:pPr>
            <a:r>
              <a:rPr lang="en-US" sz="2600" b="1" dirty="0">
                <a:solidFill>
                  <a:srgbClr val="001E46"/>
                </a:solidFill>
                <a:latin typeface="Arial Narrow" charset="0"/>
              </a:rPr>
              <a:t>2°:  Change in Office SBP</a:t>
            </a:r>
            <a:r>
              <a:rPr lang="en-US" sz="2600" dirty="0">
                <a:solidFill>
                  <a:srgbClr val="001E46"/>
                </a:solidFill>
                <a:latin typeface="Arial Narrow" charset="0"/>
              </a:rPr>
              <a:t> at 3 months</a:t>
            </a:r>
            <a:r>
              <a:rPr lang="en-US" sz="2000" baseline="30000" dirty="0">
                <a:solidFill>
                  <a:srgbClr val="001E46"/>
                </a:solidFill>
                <a:latin typeface="Arial Narrow" charset="0"/>
              </a:rPr>
              <a:t> </a:t>
            </a:r>
            <a:endParaRPr lang="en-US" sz="2600" dirty="0">
              <a:solidFill>
                <a:srgbClr val="001E46"/>
              </a:solidFill>
              <a:latin typeface="Arial Narrow" charset="0"/>
            </a:endParaRPr>
          </a:p>
        </p:txBody>
      </p:sp>
      <p:sp>
        <p:nvSpPr>
          <p:cNvPr id="12" name="Rectangle 11">
            <a:extLst>
              <a:ext uri="{FF2B5EF4-FFF2-40B4-BE49-F238E27FC236}">
                <a16:creationId xmlns:a16="http://schemas.microsoft.com/office/drawing/2014/main" id="{49F777C8-58C7-4F5C-BCF7-AAEE26224468}"/>
              </a:ext>
            </a:extLst>
          </p:cNvPr>
          <p:cNvSpPr/>
          <p:nvPr/>
        </p:nvSpPr>
        <p:spPr>
          <a:xfrm>
            <a:off x="5889975" y="2480584"/>
            <a:ext cx="6096000" cy="2576090"/>
          </a:xfrm>
          <a:prstGeom prst="rect">
            <a:avLst/>
          </a:prstGeom>
        </p:spPr>
        <p:txBody>
          <a:bodyPr>
            <a:spAutoFit/>
          </a:bodyPr>
          <a:lstStyle/>
          <a:p>
            <a:pPr lvl="0">
              <a:lnSpc>
                <a:spcPct val="90000"/>
              </a:lnSpc>
              <a:spcBef>
                <a:spcPts val="600"/>
              </a:spcBef>
              <a:buClr>
                <a:srgbClr val="001E46"/>
              </a:buClr>
            </a:pPr>
            <a:r>
              <a:rPr lang="en-US" sz="2600" b="1" dirty="0">
                <a:solidFill>
                  <a:srgbClr val="001E46"/>
                </a:solidFill>
                <a:latin typeface="Arial Narrow" charset="0"/>
              </a:rPr>
              <a:t>Major Adverse Events (MAE)</a:t>
            </a:r>
            <a:r>
              <a:rPr lang="en-US" sz="2600" dirty="0">
                <a:solidFill>
                  <a:srgbClr val="001E46"/>
                </a:solidFill>
                <a:latin typeface="Arial Narrow" charset="0"/>
              </a:rPr>
              <a:t>:</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All-cause mortality</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End stage renal disease (ESRD)</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Significant embolic event resulting in end-organ damage</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Renal artery perforation or dissection requiring intervention</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Vascular complications</a:t>
            </a:r>
          </a:p>
          <a:p>
            <a:pPr marL="228600" lvl="0" indent="-228600">
              <a:lnSpc>
                <a:spcPct val="90000"/>
              </a:lnSpc>
              <a:spcBef>
                <a:spcPts val="600"/>
              </a:spcBef>
              <a:buClr>
                <a:srgbClr val="001E46"/>
              </a:buClr>
              <a:buFont typeface="Wingdings" panose="05000000000000000000" pitchFamily="2" charset="2"/>
              <a:buChar char="§"/>
            </a:pPr>
            <a:r>
              <a:rPr lang="en-US" sz="2000" dirty="0">
                <a:solidFill>
                  <a:prstClr val="black">
                    <a:lumMod val="75000"/>
                    <a:lumOff val="25000"/>
                  </a:prstClr>
                </a:solidFill>
                <a:latin typeface="Arial Narrow" charset="0"/>
              </a:rPr>
              <a:t>Hospitalization for hypertensive crisis </a:t>
            </a:r>
          </a:p>
        </p:txBody>
      </p:sp>
    </p:spTree>
    <p:extLst>
      <p:ext uri="{BB962C8B-B14F-4D97-AF65-F5344CB8AC3E}">
        <p14:creationId xmlns:p14="http://schemas.microsoft.com/office/powerpoint/2010/main" val="20266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57F0-ED82-4C99-8CD6-380F39811354}"/>
              </a:ext>
            </a:extLst>
          </p:cNvPr>
          <p:cNvSpPr>
            <a:spLocks noGrp="1"/>
          </p:cNvSpPr>
          <p:nvPr>
            <p:ph type="title"/>
          </p:nvPr>
        </p:nvSpPr>
        <p:spPr/>
        <p:txBody>
          <a:bodyPr>
            <a:noAutofit/>
          </a:bodyPr>
          <a:lstStyle/>
          <a:p>
            <a:r>
              <a:rPr lang="en-US" sz="3200" dirty="0"/>
              <a:t>SPYRAL HTN – OFF MED  </a:t>
            </a:r>
          </a:p>
        </p:txBody>
      </p:sp>
      <p:sp>
        <p:nvSpPr>
          <p:cNvPr id="4" name="Text Placeholder 3">
            <a:extLst>
              <a:ext uri="{FF2B5EF4-FFF2-40B4-BE49-F238E27FC236}">
                <a16:creationId xmlns:a16="http://schemas.microsoft.com/office/drawing/2014/main" id="{B3BFF519-3A89-400C-9EA8-F48721F6AC64}"/>
              </a:ext>
            </a:extLst>
          </p:cNvPr>
          <p:cNvSpPr>
            <a:spLocks noGrp="1"/>
          </p:cNvSpPr>
          <p:nvPr>
            <p:ph type="body" sz="quarter" idx="13"/>
          </p:nvPr>
        </p:nvSpPr>
        <p:spPr/>
        <p:txBody>
          <a:bodyPr/>
          <a:lstStyle/>
          <a:p>
            <a:r>
              <a:rPr lang="en-US" dirty="0"/>
              <a:t>Bayesian Adaptive Study Design</a:t>
            </a:r>
            <a:r>
              <a:rPr lang="en-US" baseline="30000" dirty="0"/>
              <a:t>1</a:t>
            </a:r>
            <a:r>
              <a:rPr lang="en-US" dirty="0"/>
              <a:t> With Informative Prior</a:t>
            </a:r>
          </a:p>
        </p:txBody>
      </p:sp>
      <p:sp>
        <p:nvSpPr>
          <p:cNvPr id="18" name="TextBox 17">
            <a:extLst>
              <a:ext uri="{FF2B5EF4-FFF2-40B4-BE49-F238E27FC236}">
                <a16:creationId xmlns:a16="http://schemas.microsoft.com/office/drawing/2014/main" id="{3E5A899F-1B60-41F4-80EB-791CD3060682}"/>
              </a:ext>
            </a:extLst>
          </p:cNvPr>
          <p:cNvSpPr txBox="1"/>
          <p:nvPr/>
        </p:nvSpPr>
        <p:spPr>
          <a:xfrm>
            <a:off x="756265" y="4104318"/>
            <a:ext cx="4951376" cy="1200329"/>
          </a:xfrm>
          <a:prstGeom prst="rect">
            <a:avLst/>
          </a:prstGeom>
          <a:noFill/>
        </p:spPr>
        <p:txBody>
          <a:bodyPr wrap="square" rtlCol="0" anchor="ctr">
            <a:spAutoFit/>
          </a:bodyPr>
          <a:lstStyle/>
          <a:p>
            <a:r>
              <a:rPr lang="en-US" sz="2400" b="1" dirty="0">
                <a:solidFill>
                  <a:srgbClr val="002060"/>
                </a:solidFill>
                <a:latin typeface="Arial Narrow" panose="020B0606020202030204" pitchFamily="34" charset="0"/>
              </a:rPr>
              <a:t>Stopping criteria:</a:t>
            </a:r>
          </a:p>
          <a:p>
            <a:r>
              <a:rPr lang="en-US" sz="2400" dirty="0">
                <a:solidFill>
                  <a:schemeClr val="tx1">
                    <a:lumMod val="75000"/>
                    <a:lumOff val="25000"/>
                  </a:schemeClr>
                </a:solidFill>
                <a:latin typeface="Arial Narrow" panose="020B0606020202030204" pitchFamily="34" charset="0"/>
              </a:rPr>
              <a:t>&gt;97.5% probability of superiority on both primary and secondary efficacy endpoints</a:t>
            </a:r>
          </a:p>
        </p:txBody>
      </p:sp>
      <p:sp>
        <p:nvSpPr>
          <p:cNvPr id="32" name="Text Placeholder 4">
            <a:extLst>
              <a:ext uri="{FF2B5EF4-FFF2-40B4-BE49-F238E27FC236}">
                <a16:creationId xmlns:a16="http://schemas.microsoft.com/office/drawing/2014/main" id="{0D00C606-681E-47BA-AD91-059EA433E120}"/>
              </a:ext>
            </a:extLst>
          </p:cNvPr>
          <p:cNvSpPr>
            <a:spLocks noGrp="1"/>
          </p:cNvSpPr>
          <p:nvPr>
            <p:ph type="body" sz="quarter" idx="14"/>
          </p:nvPr>
        </p:nvSpPr>
        <p:spPr>
          <a:xfrm>
            <a:off x="365124" y="5895130"/>
            <a:ext cx="8344535" cy="704850"/>
          </a:xfrm>
        </p:spPr>
        <p:txBody>
          <a:bodyPr/>
          <a:lstStyle/>
          <a:p>
            <a:pPr>
              <a:lnSpc>
                <a:spcPct val="100000"/>
              </a:lnSpc>
              <a:spcBef>
                <a:spcPts val="0"/>
              </a:spcBef>
            </a:pPr>
            <a:r>
              <a:rPr lang="en-US" b="1" baseline="30000" dirty="0"/>
              <a:t>1</a:t>
            </a:r>
            <a:r>
              <a:rPr lang="en-US" b="1" dirty="0"/>
              <a:t> Böhm M, et al. </a:t>
            </a:r>
            <a:r>
              <a:rPr lang="pt-BR" b="1" i="1" u="sng" dirty="0" err="1">
                <a:hlinkClick r:id="rId3" tooltip="Clinical research in cardiology : official journal of the German Cardiac Society.">
                  <a:extLst>
                    <a:ext uri="{A12FA001-AC4F-418D-AE19-62706E023703}">
                      <ahyp:hlinkClr xmlns:ahyp="http://schemas.microsoft.com/office/drawing/2018/hyperlinkcolor" val="tx"/>
                    </a:ext>
                  </a:extLst>
                </a:hlinkClick>
              </a:rPr>
              <a:t>Clin</a:t>
            </a:r>
            <a:r>
              <a:rPr lang="pt-BR" b="1" i="1" u="sng" dirty="0">
                <a:hlinkClick r:id="rId3" tooltip="Clinical research in cardiology : official journal of the German Cardiac Society.">
                  <a:extLst>
                    <a:ext uri="{A12FA001-AC4F-418D-AE19-62706E023703}">
                      <ahyp:hlinkClr xmlns:ahyp="http://schemas.microsoft.com/office/drawing/2018/hyperlinkcolor" val="tx"/>
                    </a:ext>
                  </a:extLst>
                </a:hlinkClick>
              </a:rPr>
              <a:t> Res Cardiol</a:t>
            </a:r>
            <a:r>
              <a:rPr lang="pt-BR" b="1" u="sng" dirty="0">
                <a:hlinkClick r:id="rId3" tooltip="Clinical research in cardiology : official journal of the German Cardiac Society.">
                  <a:extLst>
                    <a:ext uri="{A12FA001-AC4F-418D-AE19-62706E023703}">
                      <ahyp:hlinkClr xmlns:ahyp="http://schemas.microsoft.com/office/drawing/2018/hyperlinkcolor" val="tx"/>
                    </a:ext>
                  </a:extLst>
                </a:hlinkClick>
              </a:rPr>
              <a:t>.</a:t>
            </a:r>
            <a:r>
              <a:rPr lang="pt-BR" b="1" dirty="0"/>
              <a:t> 2020 Mar;109(3):289-302</a:t>
            </a:r>
            <a:endParaRPr lang="en-US" b="1" dirty="0"/>
          </a:p>
          <a:p>
            <a:pPr>
              <a:lnSpc>
                <a:spcPct val="100000"/>
              </a:lnSpc>
              <a:spcBef>
                <a:spcPts val="0"/>
              </a:spcBef>
            </a:pPr>
            <a:r>
              <a:rPr lang="en-US" b="1" baseline="30000" dirty="0"/>
              <a:t>2 </a:t>
            </a:r>
            <a:r>
              <a:rPr lang="en-US" b="1" dirty="0"/>
              <a:t>Townsend R, et al. </a:t>
            </a:r>
            <a:r>
              <a:rPr lang="en-US" b="1" i="1" u="sng" dirty="0">
                <a:hlinkClick r:id="rId4" tooltip="Lancet (London, England).">
                  <a:extLst>
                    <a:ext uri="{A12FA001-AC4F-418D-AE19-62706E023703}">
                      <ahyp:hlinkClr xmlns:ahyp="http://schemas.microsoft.com/office/drawing/2018/hyperlinkcolor" val="tx"/>
                    </a:ext>
                  </a:extLst>
                </a:hlinkClick>
              </a:rPr>
              <a:t>Lancet</a:t>
            </a:r>
            <a:r>
              <a:rPr lang="en-US" b="1" u="sng" dirty="0">
                <a:hlinkClick r:id="rId4" tooltip="Lancet (London, England).">
                  <a:extLst>
                    <a:ext uri="{A12FA001-AC4F-418D-AE19-62706E023703}">
                      <ahyp:hlinkClr xmlns:ahyp="http://schemas.microsoft.com/office/drawing/2018/hyperlinkcolor" val="tx"/>
                    </a:ext>
                  </a:extLst>
                </a:hlinkClick>
              </a:rPr>
              <a:t>.</a:t>
            </a:r>
            <a:r>
              <a:rPr lang="en-US" b="1" dirty="0"/>
              <a:t> 2017;390(10108):2160-2170</a:t>
            </a:r>
          </a:p>
          <a:p>
            <a:pPr>
              <a:lnSpc>
                <a:spcPct val="100000"/>
              </a:lnSpc>
              <a:spcBef>
                <a:spcPts val="0"/>
              </a:spcBef>
            </a:pPr>
            <a:r>
              <a:rPr lang="en-US" b="1" baseline="30000" dirty="0"/>
              <a:t>*</a:t>
            </a:r>
            <a:r>
              <a:rPr lang="en-US" b="1" dirty="0"/>
              <a:t> Evaluable patients with 3-month follow-up data</a:t>
            </a:r>
            <a:endParaRPr lang="en-US" b="1" baseline="30000" dirty="0"/>
          </a:p>
        </p:txBody>
      </p:sp>
      <p:grpSp>
        <p:nvGrpSpPr>
          <p:cNvPr id="83" name="Group 82">
            <a:extLst>
              <a:ext uri="{FF2B5EF4-FFF2-40B4-BE49-F238E27FC236}">
                <a16:creationId xmlns:a16="http://schemas.microsoft.com/office/drawing/2014/main" id="{BF2356F7-6C82-46A6-AF78-4363553DD949}"/>
              </a:ext>
            </a:extLst>
          </p:cNvPr>
          <p:cNvGrpSpPr/>
          <p:nvPr/>
        </p:nvGrpSpPr>
        <p:grpSpPr>
          <a:xfrm>
            <a:off x="694061" y="1497957"/>
            <a:ext cx="2926081" cy="1133321"/>
            <a:chOff x="694061" y="1578079"/>
            <a:chExt cx="2926081" cy="1133321"/>
          </a:xfrm>
        </p:grpSpPr>
        <p:sp>
          <p:nvSpPr>
            <p:cNvPr id="21" name="Rectangle 3">
              <a:extLst>
                <a:ext uri="{FF2B5EF4-FFF2-40B4-BE49-F238E27FC236}">
                  <a16:creationId xmlns:a16="http://schemas.microsoft.com/office/drawing/2014/main" id="{B78E5CD6-C667-436D-8E23-CF2301C7D356}"/>
                </a:ext>
              </a:extLst>
            </p:cNvPr>
            <p:cNvSpPr>
              <a:spLocks noChangeArrowheads="1"/>
            </p:cNvSpPr>
            <p:nvPr/>
          </p:nvSpPr>
          <p:spPr bwMode="auto">
            <a:xfrm>
              <a:off x="694062" y="1578079"/>
              <a:ext cx="2926080" cy="731520"/>
            </a:xfrm>
            <a:prstGeom prst="rect">
              <a:avLst/>
            </a:prstGeom>
            <a:solidFill>
              <a:srgbClr val="009242"/>
            </a:solidFill>
            <a:ln w="12700" algn="ctr">
              <a:noFill/>
              <a:miter lim="800000"/>
              <a:headEnd/>
              <a:tailEnd/>
            </a:ln>
            <a:effectLst/>
          </p:spPr>
          <p:txBody>
            <a:bodyPr wrap="square" anchor="ctr"/>
            <a:lstStyle/>
            <a:p>
              <a:pPr algn="ctr" defTabSz="1097280" fontAlgn="base">
                <a:lnSpc>
                  <a:spcPct val="90000"/>
                </a:lnSpc>
                <a:spcBef>
                  <a:spcPct val="0"/>
                </a:spcBef>
                <a:spcAft>
                  <a:spcPct val="0"/>
                </a:spcAft>
              </a:pPr>
              <a:r>
                <a:rPr lang="en-US" b="1" kern="0" dirty="0">
                  <a:solidFill>
                    <a:srgbClr val="FFFFFF"/>
                  </a:solidFill>
                  <a:latin typeface="Arial" panose="020B0604020202020204" pitchFamily="34" charset="0"/>
                  <a:ea typeface="ヒラギノ角ゴ Pro W3" pitchFamily="-110" charset="-128"/>
                  <a:cs typeface="Arial" panose="020B0604020202020204" pitchFamily="34" charset="0"/>
                </a:rPr>
                <a:t>SPYRAL HTN - OFF MED </a:t>
              </a:r>
            </a:p>
            <a:p>
              <a:pPr algn="ctr" defTabSz="1097280" fontAlgn="base">
                <a:lnSpc>
                  <a:spcPct val="90000"/>
                </a:lnSpc>
                <a:spcBef>
                  <a:spcPct val="0"/>
                </a:spcBef>
                <a:spcAft>
                  <a:spcPct val="0"/>
                </a:spcAft>
              </a:pPr>
              <a:r>
                <a:rPr lang="en-US" b="1" kern="0" dirty="0">
                  <a:solidFill>
                    <a:srgbClr val="FFFFFF"/>
                  </a:solidFill>
                  <a:latin typeface="Arial" panose="020B0604020202020204" pitchFamily="34" charset="0"/>
                  <a:ea typeface="ヒラギノ角ゴ Pro W3" pitchFamily="-110" charset="-128"/>
                  <a:cs typeface="Arial" panose="020B0604020202020204" pitchFamily="34" charset="0"/>
                </a:rPr>
                <a:t>Pilot Trial</a:t>
              </a:r>
            </a:p>
          </p:txBody>
        </p:sp>
        <p:sp>
          <p:nvSpPr>
            <p:cNvPr id="27" name="Rectangle 26">
              <a:extLst>
                <a:ext uri="{FF2B5EF4-FFF2-40B4-BE49-F238E27FC236}">
                  <a16:creationId xmlns:a16="http://schemas.microsoft.com/office/drawing/2014/main" id="{F41240B9-A2EF-4E7A-A15D-C3F348F3D31F}"/>
                </a:ext>
              </a:extLst>
            </p:cNvPr>
            <p:cNvSpPr/>
            <p:nvPr/>
          </p:nvSpPr>
          <p:spPr>
            <a:xfrm>
              <a:off x="694061" y="2345640"/>
              <a:ext cx="2926080" cy="365760"/>
            </a:xfrm>
            <a:prstGeom prst="rect">
              <a:avLst/>
            </a:prstGeom>
            <a:solidFill>
              <a:srgbClr val="009242">
                <a:alpha val="20000"/>
              </a:srgbClr>
            </a:solidFill>
          </p:spPr>
          <p:txBody>
            <a:bodyPr wrap="square">
              <a:noAutofit/>
            </a:bodyPr>
            <a:lstStyle/>
            <a:p>
              <a:pPr algn="ctr" defTabSz="1097280"/>
              <a:r>
                <a:rPr lang="en-US" sz="1400" b="1" dirty="0">
                  <a:solidFill>
                    <a:srgbClr val="001E46"/>
                  </a:solidFill>
                  <a:latin typeface="Arial" panose="020B0604020202020204" pitchFamily="34" charset="0"/>
                  <a:ea typeface="Calibri" panose="020F0502020204030204" pitchFamily="34" charset="0"/>
                  <a:cs typeface="Arial" panose="020B0604020202020204" pitchFamily="34" charset="0"/>
                </a:rPr>
                <a:t>N = 80 randomized patients</a:t>
              </a:r>
              <a:r>
                <a:rPr lang="en-US" sz="1400" b="1" baseline="30000" dirty="0">
                  <a:solidFill>
                    <a:srgbClr val="001E46"/>
                  </a:solidFill>
                  <a:latin typeface="Arial" panose="020B0604020202020204" pitchFamily="34" charset="0"/>
                  <a:ea typeface="Calibri" panose="020F0502020204030204" pitchFamily="34" charset="0"/>
                  <a:cs typeface="Arial" panose="020B0604020202020204" pitchFamily="34" charset="0"/>
                </a:rPr>
                <a:t>2</a:t>
              </a:r>
              <a:endParaRPr lang="en-US" sz="1400" dirty="0">
                <a:solidFill>
                  <a:srgbClr val="001E46"/>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84" name="Group 83">
            <a:extLst>
              <a:ext uri="{FF2B5EF4-FFF2-40B4-BE49-F238E27FC236}">
                <a16:creationId xmlns:a16="http://schemas.microsoft.com/office/drawing/2014/main" id="{EC9A2415-1D28-4BCD-9A4A-54BB3B29299A}"/>
              </a:ext>
            </a:extLst>
          </p:cNvPr>
          <p:cNvGrpSpPr/>
          <p:nvPr/>
        </p:nvGrpSpPr>
        <p:grpSpPr>
          <a:xfrm>
            <a:off x="3644957" y="1497957"/>
            <a:ext cx="7223760" cy="1133321"/>
            <a:chOff x="3644957" y="1578079"/>
            <a:chExt cx="7223760" cy="1133321"/>
          </a:xfrm>
        </p:grpSpPr>
        <p:sp>
          <p:nvSpPr>
            <p:cNvPr id="23" name="Rectangle 41">
              <a:extLst>
                <a:ext uri="{FF2B5EF4-FFF2-40B4-BE49-F238E27FC236}">
                  <a16:creationId xmlns:a16="http://schemas.microsoft.com/office/drawing/2014/main" id="{530C5E2A-C7B5-47D7-86E9-43768DEA917D}"/>
                </a:ext>
              </a:extLst>
            </p:cNvPr>
            <p:cNvSpPr>
              <a:spLocks noChangeArrowheads="1"/>
            </p:cNvSpPr>
            <p:nvPr/>
          </p:nvSpPr>
          <p:spPr bwMode="gray">
            <a:xfrm>
              <a:off x="3644957" y="1578079"/>
              <a:ext cx="7223760" cy="731520"/>
            </a:xfrm>
            <a:prstGeom prst="rect">
              <a:avLst/>
            </a:prstGeom>
            <a:solidFill>
              <a:srgbClr val="372D83"/>
            </a:solidFill>
            <a:ln w="12700" algn="ctr">
              <a:noFill/>
              <a:miter lim="800000"/>
              <a:headEnd/>
              <a:tailEnd/>
            </a:ln>
            <a:effectLst/>
          </p:spPr>
          <p:txBody>
            <a:bodyPr wrap="square" anchor="ctr"/>
            <a:lstStyle/>
            <a:p>
              <a:pPr algn="ctr" defTabSz="1097280" fontAlgn="base">
                <a:lnSpc>
                  <a:spcPct val="90000"/>
                </a:lnSpc>
                <a:spcBef>
                  <a:spcPct val="0"/>
                </a:spcBef>
                <a:spcAft>
                  <a:spcPct val="0"/>
                </a:spcAft>
                <a:defRPr/>
              </a:pPr>
              <a:r>
                <a:rPr lang="en-US" b="1" kern="0" dirty="0">
                  <a:solidFill>
                    <a:srgbClr val="FFFFFF"/>
                  </a:solidFill>
                  <a:latin typeface="Arial" panose="020B0604020202020204" pitchFamily="34" charset="0"/>
                  <a:ea typeface="ヒラギノ角ゴ Pro W3" pitchFamily="-110" charset="-128"/>
                  <a:cs typeface="Arial" panose="020B0604020202020204" pitchFamily="34" charset="0"/>
                </a:rPr>
                <a:t>SPYRAL HTN - OFF MED </a:t>
              </a:r>
            </a:p>
            <a:p>
              <a:pPr algn="ctr" defTabSz="1097280" fontAlgn="base">
                <a:lnSpc>
                  <a:spcPct val="90000"/>
                </a:lnSpc>
                <a:spcBef>
                  <a:spcPct val="0"/>
                </a:spcBef>
                <a:spcAft>
                  <a:spcPct val="0"/>
                </a:spcAft>
                <a:defRPr/>
              </a:pPr>
              <a:r>
                <a:rPr lang="en-US" b="1" kern="0" dirty="0">
                  <a:solidFill>
                    <a:srgbClr val="FFFFFF"/>
                  </a:solidFill>
                  <a:latin typeface="Arial" panose="020B0604020202020204" pitchFamily="34" charset="0"/>
                  <a:ea typeface="ヒラギノ角ゴ Pro W3" pitchFamily="-110" charset="-128"/>
                  <a:cs typeface="Arial" panose="020B0604020202020204" pitchFamily="34" charset="0"/>
                </a:rPr>
                <a:t>Pivotal Trial</a:t>
              </a:r>
            </a:p>
          </p:txBody>
        </p:sp>
        <p:sp>
          <p:nvSpPr>
            <p:cNvPr id="33" name="Rectangle 32">
              <a:extLst>
                <a:ext uri="{FF2B5EF4-FFF2-40B4-BE49-F238E27FC236}">
                  <a16:creationId xmlns:a16="http://schemas.microsoft.com/office/drawing/2014/main" id="{37BE0345-82E0-492B-99F9-EA1B00F8E625}"/>
                </a:ext>
              </a:extLst>
            </p:cNvPr>
            <p:cNvSpPr/>
            <p:nvPr/>
          </p:nvSpPr>
          <p:spPr>
            <a:xfrm>
              <a:off x="3644957" y="2345640"/>
              <a:ext cx="7223760" cy="365760"/>
            </a:xfrm>
            <a:prstGeom prst="rect">
              <a:avLst/>
            </a:prstGeom>
            <a:solidFill>
              <a:srgbClr val="372D83">
                <a:alpha val="20000"/>
              </a:srgbClr>
            </a:solidFill>
          </p:spPr>
          <p:txBody>
            <a:bodyPr wrap="square">
              <a:noAutofit/>
            </a:bodyPr>
            <a:lstStyle/>
            <a:p>
              <a:pPr algn="ctr" defTabSz="1097280"/>
              <a:r>
                <a:rPr lang="en-US" sz="1400" b="1" dirty="0">
                  <a:solidFill>
                    <a:srgbClr val="001E46"/>
                  </a:solidFill>
                  <a:latin typeface="Arial" panose="020B0604020202020204" pitchFamily="34" charset="0"/>
                  <a:ea typeface="Calibri" panose="020F0502020204030204" pitchFamily="34" charset="0"/>
                  <a:cs typeface="Arial" panose="020B0604020202020204" pitchFamily="34" charset="0"/>
                </a:rPr>
                <a:t>N = max 353 randomized patients</a:t>
              </a:r>
              <a:endParaRPr lang="en-US" sz="1400" dirty="0">
                <a:solidFill>
                  <a:srgbClr val="001E46"/>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904EB27-F455-46C9-918C-09F441B09C23}"/>
              </a:ext>
            </a:extLst>
          </p:cNvPr>
          <p:cNvGrpSpPr/>
          <p:nvPr/>
        </p:nvGrpSpPr>
        <p:grpSpPr>
          <a:xfrm>
            <a:off x="6484360" y="2606348"/>
            <a:ext cx="1463040" cy="1520414"/>
            <a:chOff x="6497807" y="2576848"/>
            <a:chExt cx="1463040" cy="1461774"/>
          </a:xfrm>
        </p:grpSpPr>
        <p:sp>
          <p:nvSpPr>
            <p:cNvPr id="28" name="Hexagon 27">
              <a:extLst>
                <a:ext uri="{FF2B5EF4-FFF2-40B4-BE49-F238E27FC236}">
                  <a16:creationId xmlns:a16="http://schemas.microsoft.com/office/drawing/2014/main" id="{A25A7338-AA9A-4B0B-BED0-EB812304A309}"/>
                </a:ext>
              </a:extLst>
            </p:cNvPr>
            <p:cNvSpPr/>
            <p:nvPr/>
          </p:nvSpPr>
          <p:spPr>
            <a:xfrm>
              <a:off x="6497807" y="3277150"/>
              <a:ext cx="1463040" cy="761472"/>
            </a:xfrm>
            <a:prstGeom prst="hexagon">
              <a:avLst>
                <a:gd name="adj" fmla="val 39468"/>
                <a:gd name="vf" fmla="val 115470"/>
              </a:avLst>
            </a:prstGeom>
            <a:solidFill>
              <a:schemeClr val="tx1">
                <a:lumMod val="95000"/>
                <a:lumOff val="5000"/>
                <a:alpha val="20000"/>
              </a:schemeClr>
            </a:solidFill>
            <a:ln w="3175">
              <a:solidFill>
                <a:schemeClr val="bg1"/>
              </a:solidFill>
            </a:ln>
            <a:effectLst>
              <a:outerShdw blurRad="50800" dist="38100" dir="2700000" algn="tl" rotWithShape="0">
                <a:prstClr val="black">
                  <a:alpha val="40000"/>
                </a:prstClr>
              </a:outerShdw>
            </a:effectLst>
          </p:spPr>
          <p:txBody>
            <a:bodyPr wrap="square">
              <a:noAutofit/>
            </a:bodyPr>
            <a:lstStyle/>
            <a:p>
              <a:pPr algn="ctr" defTabSz="1097280"/>
              <a:endParaRPr lang="en-US" sz="1400" b="1" dirty="0">
                <a:solidFill>
                  <a:srgbClr val="001E4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6BA85FB-B404-441E-B800-08E47204D4BB}"/>
                </a:ext>
              </a:extLst>
            </p:cNvPr>
            <p:cNvSpPr/>
            <p:nvPr/>
          </p:nvSpPr>
          <p:spPr>
            <a:xfrm>
              <a:off x="6543527" y="3330705"/>
              <a:ext cx="1371600" cy="659871"/>
            </a:xfrm>
            <a:prstGeom prst="rect">
              <a:avLst/>
            </a:prstGeom>
          </p:spPr>
          <p:txBody>
            <a:bodyPr wrap="square">
              <a:spAutoFit/>
            </a:bodyPr>
            <a:lstStyle/>
            <a:p>
              <a:pPr algn="ctr" defTabSz="1097280">
                <a:lnSpc>
                  <a:spcPct val="80000"/>
                </a:lnSpc>
                <a:spcAft>
                  <a:spcPts val="600"/>
                </a:spcAft>
              </a:pPr>
              <a:r>
                <a:rPr lang="en-US" sz="1400" b="1" dirty="0">
                  <a:latin typeface="Arial Narrow" panose="020B0606020202030204" pitchFamily="34" charset="0"/>
                </a:rPr>
                <a:t>1</a:t>
              </a:r>
              <a:r>
                <a:rPr lang="en-US" sz="1400" b="1" baseline="30000" dirty="0">
                  <a:latin typeface="Arial Narrow" panose="020B0606020202030204" pitchFamily="34" charset="0"/>
                </a:rPr>
                <a:t>st</a:t>
              </a:r>
              <a:r>
                <a:rPr lang="en-US" sz="1400" b="1" dirty="0">
                  <a:latin typeface="Arial Narrow" panose="020B0606020202030204" pitchFamily="34" charset="0"/>
                </a:rPr>
                <a:t> Planned analysis</a:t>
              </a:r>
            </a:p>
            <a:p>
              <a:pPr algn="ctr" defTabSz="1097280">
                <a:lnSpc>
                  <a:spcPct val="80000"/>
                </a:lnSpc>
                <a:spcAft>
                  <a:spcPts val="600"/>
                </a:spcAft>
              </a:pPr>
              <a:r>
                <a:rPr lang="en-US" sz="1400" b="1" dirty="0">
                  <a:latin typeface="Arial Narrow" panose="020B0606020202030204" pitchFamily="34" charset="0"/>
                </a:rPr>
                <a:t>N = 210 pts</a:t>
              </a:r>
              <a:r>
                <a:rPr lang="en-US" sz="1400" b="1" baseline="30000" dirty="0">
                  <a:latin typeface="Arial Narrow" panose="020B0606020202030204" pitchFamily="34" charset="0"/>
                </a:rPr>
                <a:t>*</a:t>
              </a:r>
              <a:endParaRPr lang="en-US" sz="1400" b="1" dirty="0">
                <a:latin typeface="Arial Narrow" panose="020B0606020202030204" pitchFamily="34" charset="0"/>
              </a:endParaRPr>
            </a:p>
          </p:txBody>
        </p:sp>
        <p:cxnSp>
          <p:nvCxnSpPr>
            <p:cNvPr id="42" name="Straight Arrow Connector 41">
              <a:extLst>
                <a:ext uri="{FF2B5EF4-FFF2-40B4-BE49-F238E27FC236}">
                  <a16:creationId xmlns:a16="http://schemas.microsoft.com/office/drawing/2014/main" id="{49E1AE8B-934C-4839-A73C-4B0DA7ACADFC}"/>
                </a:ext>
              </a:extLst>
            </p:cNvPr>
            <p:cNvCxnSpPr>
              <a:cxnSpLocks/>
            </p:cNvCxnSpPr>
            <p:nvPr/>
          </p:nvCxnSpPr>
          <p:spPr>
            <a:xfrm flipV="1">
              <a:off x="7229327" y="2576848"/>
              <a:ext cx="0" cy="700302"/>
            </a:xfrm>
            <a:prstGeom prst="straightConnector1">
              <a:avLst/>
            </a:prstGeom>
            <a:ln w="38100">
              <a:solidFill>
                <a:srgbClr val="372D83"/>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B24538B-5FEF-4580-BB4F-1A4408434B67}"/>
              </a:ext>
            </a:extLst>
          </p:cNvPr>
          <p:cNvGrpSpPr/>
          <p:nvPr/>
        </p:nvGrpSpPr>
        <p:grpSpPr>
          <a:xfrm>
            <a:off x="8302688" y="2617630"/>
            <a:ext cx="1463040" cy="1507598"/>
            <a:chOff x="8316135" y="2529494"/>
            <a:chExt cx="1463040" cy="1507598"/>
          </a:xfrm>
        </p:grpSpPr>
        <p:sp>
          <p:nvSpPr>
            <p:cNvPr id="36" name="Hexagon 35">
              <a:extLst>
                <a:ext uri="{FF2B5EF4-FFF2-40B4-BE49-F238E27FC236}">
                  <a16:creationId xmlns:a16="http://schemas.microsoft.com/office/drawing/2014/main" id="{F1154C44-55A2-43D4-8339-4A7DEC3B4165}"/>
                </a:ext>
              </a:extLst>
            </p:cNvPr>
            <p:cNvSpPr/>
            <p:nvPr/>
          </p:nvSpPr>
          <p:spPr>
            <a:xfrm>
              <a:off x="8316135" y="3275620"/>
              <a:ext cx="1463040" cy="761472"/>
            </a:xfrm>
            <a:prstGeom prst="hexagon">
              <a:avLst>
                <a:gd name="adj" fmla="val 39468"/>
                <a:gd name="vf" fmla="val 115470"/>
              </a:avLst>
            </a:prstGeom>
            <a:solidFill>
              <a:schemeClr val="tx1">
                <a:lumMod val="95000"/>
                <a:lumOff val="5000"/>
                <a:alpha val="20000"/>
              </a:schemeClr>
            </a:solidFill>
            <a:ln w="3175">
              <a:solidFill>
                <a:schemeClr val="bg1"/>
              </a:solidFill>
            </a:ln>
            <a:effectLst>
              <a:outerShdw blurRad="50800" dist="38100" dir="2700000" algn="tl" rotWithShape="0">
                <a:prstClr val="black">
                  <a:alpha val="40000"/>
                </a:prstClr>
              </a:outerShdw>
            </a:effectLst>
          </p:spPr>
          <p:txBody>
            <a:bodyPr wrap="square">
              <a:noAutofit/>
            </a:bodyPr>
            <a:lstStyle/>
            <a:p>
              <a:pPr algn="ctr" defTabSz="1097280"/>
              <a:endParaRPr lang="en-US" sz="1400" b="1" dirty="0">
                <a:solidFill>
                  <a:srgbClr val="001E46"/>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31CBA07E-4169-4D25-9388-A3C0DCA9E292}"/>
                </a:ext>
              </a:extLst>
            </p:cNvPr>
            <p:cNvSpPr/>
            <p:nvPr/>
          </p:nvSpPr>
          <p:spPr>
            <a:xfrm>
              <a:off x="8361855" y="3330705"/>
              <a:ext cx="1371600" cy="686342"/>
            </a:xfrm>
            <a:prstGeom prst="rect">
              <a:avLst/>
            </a:prstGeom>
          </p:spPr>
          <p:txBody>
            <a:bodyPr wrap="square">
              <a:spAutoFit/>
            </a:bodyPr>
            <a:lstStyle/>
            <a:p>
              <a:pPr algn="ctr" defTabSz="1097280">
                <a:lnSpc>
                  <a:spcPct val="80000"/>
                </a:lnSpc>
                <a:spcAft>
                  <a:spcPts val="600"/>
                </a:spcAft>
              </a:pPr>
              <a:r>
                <a:rPr lang="en-US" sz="1400" b="1" dirty="0">
                  <a:latin typeface="Arial Narrow" panose="020B0606020202030204" pitchFamily="34" charset="0"/>
                </a:rPr>
                <a:t>2</a:t>
              </a:r>
              <a:r>
                <a:rPr lang="en-US" sz="1400" b="1" baseline="30000" dirty="0">
                  <a:latin typeface="Arial Narrow" panose="020B0606020202030204" pitchFamily="34" charset="0"/>
                </a:rPr>
                <a:t>nd</a:t>
              </a:r>
              <a:r>
                <a:rPr lang="en-US" sz="1400" b="1" dirty="0">
                  <a:latin typeface="Arial Narrow" panose="020B0606020202030204" pitchFamily="34" charset="0"/>
                </a:rPr>
                <a:t> Planned analysis</a:t>
              </a:r>
            </a:p>
            <a:p>
              <a:pPr algn="ctr" defTabSz="1097280">
                <a:lnSpc>
                  <a:spcPct val="80000"/>
                </a:lnSpc>
                <a:spcAft>
                  <a:spcPts val="600"/>
                </a:spcAft>
              </a:pPr>
              <a:r>
                <a:rPr lang="en-US" sz="1400" b="1" dirty="0">
                  <a:latin typeface="Arial Narrow" panose="020B0606020202030204" pitchFamily="34" charset="0"/>
                </a:rPr>
                <a:t>N = 240 pts</a:t>
              </a:r>
              <a:r>
                <a:rPr lang="en-US" sz="1400" b="1" baseline="30000" dirty="0">
                  <a:solidFill>
                    <a:prstClr val="black"/>
                  </a:solidFill>
                  <a:latin typeface="Arial Narrow" panose="020B0606020202030204" pitchFamily="34" charset="0"/>
                </a:rPr>
                <a:t>*</a:t>
              </a:r>
              <a:endParaRPr lang="en-US" sz="1400" b="1" dirty="0">
                <a:latin typeface="Arial Narrow" panose="020B0606020202030204" pitchFamily="34" charset="0"/>
              </a:endParaRPr>
            </a:p>
          </p:txBody>
        </p:sp>
        <p:cxnSp>
          <p:nvCxnSpPr>
            <p:cNvPr id="44" name="Straight Arrow Connector 43">
              <a:extLst>
                <a:ext uri="{FF2B5EF4-FFF2-40B4-BE49-F238E27FC236}">
                  <a16:creationId xmlns:a16="http://schemas.microsoft.com/office/drawing/2014/main" id="{CD9C5D0D-AC91-4B7B-B6AC-E092FCD3080B}"/>
                </a:ext>
              </a:extLst>
            </p:cNvPr>
            <p:cNvCxnSpPr>
              <a:cxnSpLocks/>
            </p:cNvCxnSpPr>
            <p:nvPr/>
          </p:nvCxnSpPr>
          <p:spPr>
            <a:xfrm flipV="1">
              <a:off x="9047655" y="2529494"/>
              <a:ext cx="0" cy="747656"/>
            </a:xfrm>
            <a:prstGeom prst="straightConnector1">
              <a:avLst/>
            </a:prstGeom>
            <a:ln w="38100">
              <a:solidFill>
                <a:srgbClr val="372D83"/>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0839D55-A30B-4833-A922-EF85D5C9AFE2}"/>
              </a:ext>
            </a:extLst>
          </p:cNvPr>
          <p:cNvGrpSpPr/>
          <p:nvPr/>
        </p:nvGrpSpPr>
        <p:grpSpPr>
          <a:xfrm>
            <a:off x="10114334" y="2617630"/>
            <a:ext cx="1463040" cy="1507598"/>
            <a:chOff x="10123447" y="2529494"/>
            <a:chExt cx="1463040" cy="1507598"/>
          </a:xfrm>
        </p:grpSpPr>
        <p:sp>
          <p:nvSpPr>
            <p:cNvPr id="38" name="Hexagon 37">
              <a:extLst>
                <a:ext uri="{FF2B5EF4-FFF2-40B4-BE49-F238E27FC236}">
                  <a16:creationId xmlns:a16="http://schemas.microsoft.com/office/drawing/2014/main" id="{0676997E-9ABD-4B1D-B2BE-258BCE54041B}"/>
                </a:ext>
              </a:extLst>
            </p:cNvPr>
            <p:cNvSpPr/>
            <p:nvPr/>
          </p:nvSpPr>
          <p:spPr>
            <a:xfrm>
              <a:off x="10123447" y="3275620"/>
              <a:ext cx="1463040" cy="761472"/>
            </a:xfrm>
            <a:prstGeom prst="hexagon">
              <a:avLst>
                <a:gd name="adj" fmla="val 39468"/>
                <a:gd name="vf" fmla="val 115470"/>
              </a:avLst>
            </a:prstGeom>
            <a:solidFill>
              <a:schemeClr val="tx1">
                <a:lumMod val="95000"/>
                <a:lumOff val="5000"/>
                <a:alpha val="20000"/>
              </a:schemeClr>
            </a:solidFill>
            <a:ln w="3175">
              <a:solidFill>
                <a:schemeClr val="bg1"/>
              </a:solidFill>
            </a:ln>
            <a:effectLst>
              <a:outerShdw blurRad="50800" dist="38100" dir="2700000" algn="tl" rotWithShape="0">
                <a:prstClr val="black">
                  <a:alpha val="40000"/>
                </a:prstClr>
              </a:outerShdw>
            </a:effectLst>
          </p:spPr>
          <p:txBody>
            <a:bodyPr wrap="square">
              <a:noAutofit/>
            </a:bodyPr>
            <a:lstStyle/>
            <a:p>
              <a:pPr algn="ctr" defTabSz="1097280"/>
              <a:endParaRPr lang="en-US" sz="1400" b="1" dirty="0">
                <a:solidFill>
                  <a:srgbClr val="001E46"/>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ECE9AED-C8F6-4976-AA86-BC2E487DEB05}"/>
                </a:ext>
              </a:extLst>
            </p:cNvPr>
            <p:cNvSpPr/>
            <p:nvPr/>
          </p:nvSpPr>
          <p:spPr>
            <a:xfrm>
              <a:off x="10169167" y="3330705"/>
              <a:ext cx="1371600" cy="686342"/>
            </a:xfrm>
            <a:prstGeom prst="rect">
              <a:avLst/>
            </a:prstGeom>
          </p:spPr>
          <p:txBody>
            <a:bodyPr wrap="square">
              <a:spAutoFit/>
            </a:bodyPr>
            <a:lstStyle/>
            <a:p>
              <a:pPr algn="ctr" defTabSz="1097280">
                <a:lnSpc>
                  <a:spcPct val="80000"/>
                </a:lnSpc>
                <a:spcAft>
                  <a:spcPts val="600"/>
                </a:spcAft>
              </a:pPr>
              <a:r>
                <a:rPr lang="en-US" sz="1400" b="1" dirty="0">
                  <a:latin typeface="Arial Narrow" panose="020B0606020202030204" pitchFamily="34" charset="0"/>
                </a:rPr>
                <a:t>3</a:t>
              </a:r>
              <a:r>
                <a:rPr lang="en-US" sz="1400" b="1" baseline="30000" dirty="0">
                  <a:latin typeface="Arial Narrow" panose="020B0606020202030204" pitchFamily="34" charset="0"/>
                </a:rPr>
                <a:t>rd</a:t>
              </a:r>
              <a:r>
                <a:rPr lang="en-US" sz="1400" b="1" dirty="0">
                  <a:latin typeface="Arial Narrow" panose="020B0606020202030204" pitchFamily="34" charset="0"/>
                </a:rPr>
                <a:t> Planned analysis</a:t>
              </a:r>
            </a:p>
            <a:p>
              <a:pPr algn="ctr" defTabSz="1097280">
                <a:lnSpc>
                  <a:spcPct val="80000"/>
                </a:lnSpc>
                <a:spcAft>
                  <a:spcPts val="600"/>
                </a:spcAft>
              </a:pPr>
              <a:r>
                <a:rPr lang="en-US" sz="1400" b="1" dirty="0">
                  <a:latin typeface="Arial Narrow" panose="020B0606020202030204" pitchFamily="34" charset="0"/>
                </a:rPr>
                <a:t>N = 300 pts</a:t>
              </a:r>
              <a:r>
                <a:rPr lang="en-US" sz="1400" b="1" baseline="30000" dirty="0">
                  <a:latin typeface="Arial Narrow" panose="020B0606020202030204" pitchFamily="34" charset="0"/>
                </a:rPr>
                <a:t>*</a:t>
              </a:r>
              <a:endParaRPr lang="en-US" sz="1400" b="1" dirty="0">
                <a:latin typeface="Arial Narrow" panose="020B0606020202030204" pitchFamily="34" charset="0"/>
              </a:endParaRPr>
            </a:p>
          </p:txBody>
        </p:sp>
        <p:cxnSp>
          <p:nvCxnSpPr>
            <p:cNvPr id="46" name="Straight Arrow Connector 45">
              <a:extLst>
                <a:ext uri="{FF2B5EF4-FFF2-40B4-BE49-F238E27FC236}">
                  <a16:creationId xmlns:a16="http://schemas.microsoft.com/office/drawing/2014/main" id="{B0E9FC52-EDC0-4887-B9E6-14660A3657C2}"/>
                </a:ext>
              </a:extLst>
            </p:cNvPr>
            <p:cNvCxnSpPr>
              <a:cxnSpLocks/>
            </p:cNvCxnSpPr>
            <p:nvPr/>
          </p:nvCxnSpPr>
          <p:spPr>
            <a:xfrm flipV="1">
              <a:off x="10854967" y="2529494"/>
              <a:ext cx="0" cy="746126"/>
            </a:xfrm>
            <a:prstGeom prst="straightConnector1">
              <a:avLst/>
            </a:prstGeom>
            <a:ln w="38100">
              <a:solidFill>
                <a:srgbClr val="372D83"/>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FEAECF1-3F3B-4906-BDDC-FDA958DBD820}"/>
              </a:ext>
            </a:extLst>
          </p:cNvPr>
          <p:cNvGrpSpPr/>
          <p:nvPr/>
        </p:nvGrpSpPr>
        <p:grpSpPr>
          <a:xfrm>
            <a:off x="6454743" y="4134798"/>
            <a:ext cx="1534390" cy="1200202"/>
            <a:chOff x="6468190" y="4051526"/>
            <a:chExt cx="1534390" cy="1200202"/>
          </a:xfrm>
          <a:effectLst/>
        </p:grpSpPr>
        <p:cxnSp>
          <p:nvCxnSpPr>
            <p:cNvPr id="15" name="Straight Arrow Connector 14">
              <a:extLst>
                <a:ext uri="{FF2B5EF4-FFF2-40B4-BE49-F238E27FC236}">
                  <a16:creationId xmlns:a16="http://schemas.microsoft.com/office/drawing/2014/main" id="{6FBC87DE-3737-44EF-A038-96EC55A34EB1}"/>
                </a:ext>
              </a:extLst>
            </p:cNvPr>
            <p:cNvCxnSpPr>
              <a:cxnSpLocks/>
            </p:cNvCxnSpPr>
            <p:nvPr/>
          </p:nvCxnSpPr>
          <p:spPr>
            <a:xfrm>
              <a:off x="7235385" y="4051526"/>
              <a:ext cx="1" cy="228600"/>
            </a:xfrm>
            <a:prstGeom prst="straightConnector1">
              <a:avLst/>
            </a:prstGeom>
            <a:ln w="19050">
              <a:tailEnd type="triangle"/>
            </a:ln>
            <a:effectLst/>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E6773435-D64C-43CA-B128-40F968E4F150}"/>
                </a:ext>
              </a:extLst>
            </p:cNvPr>
            <p:cNvGrpSpPr/>
            <p:nvPr/>
          </p:nvGrpSpPr>
          <p:grpSpPr>
            <a:xfrm>
              <a:off x="6468190" y="4299147"/>
              <a:ext cx="1534390" cy="952581"/>
              <a:chOff x="6468190" y="4299147"/>
              <a:chExt cx="1534390" cy="952581"/>
            </a:xfrm>
          </p:grpSpPr>
          <p:sp>
            <p:nvSpPr>
              <p:cNvPr id="9" name="Diamond 8">
                <a:extLst>
                  <a:ext uri="{FF2B5EF4-FFF2-40B4-BE49-F238E27FC236}">
                    <a16:creationId xmlns:a16="http://schemas.microsoft.com/office/drawing/2014/main" id="{407AEDD6-9DDA-497A-80CF-C626CBC75380}"/>
                  </a:ext>
                </a:extLst>
              </p:cNvPr>
              <p:cNvSpPr/>
              <p:nvPr/>
            </p:nvSpPr>
            <p:spPr>
              <a:xfrm>
                <a:off x="6468190" y="4299147"/>
                <a:ext cx="1534390" cy="952581"/>
              </a:xfrm>
              <a:prstGeom prst="diamond">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9307E58A-8DBB-47D3-95B2-C767E2C822DD}"/>
                  </a:ext>
                </a:extLst>
              </p:cNvPr>
              <p:cNvSpPr/>
              <p:nvPr/>
            </p:nvSpPr>
            <p:spPr>
              <a:xfrm>
                <a:off x="6612532" y="4510047"/>
                <a:ext cx="1245707" cy="507831"/>
              </a:xfrm>
              <a:prstGeom prst="rect">
                <a:avLst/>
              </a:prstGeom>
            </p:spPr>
            <p:txBody>
              <a:bodyPr wrap="square">
                <a:spAutoFit/>
              </a:bodyPr>
              <a:lstStyle/>
              <a:p>
                <a:pPr algn="ctr" defTabSz="1097280">
                  <a:lnSpc>
                    <a:spcPct val="90000"/>
                  </a:lnSpc>
                </a:pPr>
                <a:r>
                  <a:rPr lang="en-US" sz="1500" b="1" dirty="0">
                    <a:solidFill>
                      <a:schemeClr val="bg1"/>
                    </a:solidFill>
                    <a:latin typeface="Arial Narrow" panose="020B0606020202030204" pitchFamily="34" charset="0"/>
                  </a:rPr>
                  <a:t>Stopping criteria met?</a:t>
                </a:r>
              </a:p>
            </p:txBody>
          </p:sp>
        </p:grpSp>
      </p:grpSp>
      <p:grpSp>
        <p:nvGrpSpPr>
          <p:cNvPr id="22" name="Group 21">
            <a:extLst>
              <a:ext uri="{FF2B5EF4-FFF2-40B4-BE49-F238E27FC236}">
                <a16:creationId xmlns:a16="http://schemas.microsoft.com/office/drawing/2014/main" id="{85993878-7136-49DA-854F-72C33FBDF509}"/>
              </a:ext>
            </a:extLst>
          </p:cNvPr>
          <p:cNvGrpSpPr/>
          <p:nvPr/>
        </p:nvGrpSpPr>
        <p:grpSpPr>
          <a:xfrm>
            <a:off x="6635405" y="5321325"/>
            <a:ext cx="1173067" cy="952302"/>
            <a:chOff x="6648852" y="5242917"/>
            <a:chExt cx="1173067" cy="952302"/>
          </a:xfrm>
        </p:grpSpPr>
        <p:grpSp>
          <p:nvGrpSpPr>
            <p:cNvPr id="14" name="Group 13">
              <a:extLst>
                <a:ext uri="{FF2B5EF4-FFF2-40B4-BE49-F238E27FC236}">
                  <a16:creationId xmlns:a16="http://schemas.microsoft.com/office/drawing/2014/main" id="{CA399D82-EA00-44FB-8C2E-6A8A16139547}"/>
                </a:ext>
              </a:extLst>
            </p:cNvPr>
            <p:cNvGrpSpPr/>
            <p:nvPr/>
          </p:nvGrpSpPr>
          <p:grpSpPr>
            <a:xfrm>
              <a:off x="7197603" y="5242917"/>
              <a:ext cx="396262" cy="246221"/>
              <a:chOff x="7197603" y="5242917"/>
              <a:chExt cx="396262" cy="246221"/>
            </a:xfrm>
          </p:grpSpPr>
          <p:sp>
            <p:nvSpPr>
              <p:cNvPr id="20" name="TextBox 19">
                <a:extLst>
                  <a:ext uri="{FF2B5EF4-FFF2-40B4-BE49-F238E27FC236}">
                    <a16:creationId xmlns:a16="http://schemas.microsoft.com/office/drawing/2014/main" id="{CF9DD748-AD3B-4051-9586-10CB7239E9B6}"/>
                  </a:ext>
                </a:extLst>
              </p:cNvPr>
              <p:cNvSpPr txBox="1"/>
              <p:nvPr/>
            </p:nvSpPr>
            <p:spPr>
              <a:xfrm>
                <a:off x="7197603" y="5242917"/>
                <a:ext cx="396262" cy="246221"/>
              </a:xfrm>
              <a:prstGeom prst="rect">
                <a:avLst/>
              </a:prstGeom>
              <a:noFill/>
            </p:spPr>
            <p:txBody>
              <a:bodyPr wrap="none" rtlCol="0">
                <a:spAutoFit/>
              </a:bodyPr>
              <a:lstStyle/>
              <a:p>
                <a:r>
                  <a:rPr lang="en-US" sz="1000" b="1" dirty="0"/>
                  <a:t>yes</a:t>
                </a:r>
              </a:p>
            </p:txBody>
          </p:sp>
          <p:cxnSp>
            <p:nvCxnSpPr>
              <p:cNvPr id="11" name="Straight Arrow Connector 10">
                <a:extLst>
                  <a:ext uri="{FF2B5EF4-FFF2-40B4-BE49-F238E27FC236}">
                    <a16:creationId xmlns:a16="http://schemas.microsoft.com/office/drawing/2014/main" id="{909D9453-FA5A-449D-A152-E745B76C0D52}"/>
                  </a:ext>
                </a:extLst>
              </p:cNvPr>
              <p:cNvCxnSpPr>
                <a:cxnSpLocks/>
              </p:cNvCxnSpPr>
              <p:nvPr/>
            </p:nvCxnSpPr>
            <p:spPr>
              <a:xfrm flipH="1">
                <a:off x="7232846" y="5251728"/>
                <a:ext cx="5078" cy="228600"/>
              </a:xfrm>
              <a:prstGeom prst="straightConnector1">
                <a:avLst/>
              </a:prstGeom>
              <a:ln w="19050">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0398B4A-AB2D-4B13-8A97-9D00BB62A4FB}"/>
                </a:ext>
              </a:extLst>
            </p:cNvPr>
            <p:cNvGrpSpPr/>
            <p:nvPr/>
          </p:nvGrpSpPr>
          <p:grpSpPr>
            <a:xfrm>
              <a:off x="6648852" y="5490369"/>
              <a:ext cx="1173067" cy="704850"/>
              <a:chOff x="6648852" y="5490369"/>
              <a:chExt cx="1173067" cy="704850"/>
            </a:xfrm>
          </p:grpSpPr>
          <p:sp>
            <p:nvSpPr>
              <p:cNvPr id="7" name="Hexagon 6">
                <a:extLst>
                  <a:ext uri="{FF2B5EF4-FFF2-40B4-BE49-F238E27FC236}">
                    <a16:creationId xmlns:a16="http://schemas.microsoft.com/office/drawing/2014/main" id="{EB2519F4-C564-411F-969B-03B218CCB8E2}"/>
                  </a:ext>
                </a:extLst>
              </p:cNvPr>
              <p:cNvSpPr/>
              <p:nvPr/>
            </p:nvSpPr>
            <p:spPr>
              <a:xfrm>
                <a:off x="6692124" y="5490369"/>
                <a:ext cx="1086523" cy="704850"/>
              </a:xfrm>
              <a:prstGeom prst="hexagon">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F0BF899-4E15-425F-9C90-E1E9CE95DB7B}"/>
                  </a:ext>
                </a:extLst>
              </p:cNvPr>
              <p:cNvSpPr/>
              <p:nvPr/>
            </p:nvSpPr>
            <p:spPr>
              <a:xfrm>
                <a:off x="6648852" y="5534741"/>
                <a:ext cx="1173067" cy="615553"/>
              </a:xfrm>
              <a:prstGeom prst="rect">
                <a:avLst/>
              </a:prstGeom>
            </p:spPr>
            <p:txBody>
              <a:bodyPr wrap="square">
                <a:spAutoFit/>
              </a:bodyPr>
              <a:lstStyle/>
              <a:p>
                <a:pPr algn="ctr" defTabSz="1097280"/>
                <a:r>
                  <a:rPr lang="en-US" sz="2000" b="1" dirty="0">
                    <a:solidFill>
                      <a:schemeClr val="bg1"/>
                    </a:solidFill>
                    <a:latin typeface="Arial" panose="020B0604020202020204" pitchFamily="34" charset="0"/>
                    <a:cs typeface="Arial" panose="020B0604020202020204" pitchFamily="34" charset="0"/>
                  </a:rPr>
                  <a:t>STOP</a:t>
                </a:r>
                <a:endParaRPr lang="en-US" sz="1400" b="1" dirty="0">
                  <a:solidFill>
                    <a:schemeClr val="bg1"/>
                  </a:solidFill>
                  <a:latin typeface="Arial" panose="020B0604020202020204" pitchFamily="34" charset="0"/>
                  <a:cs typeface="Arial" panose="020B0604020202020204" pitchFamily="34" charset="0"/>
                </a:endParaRPr>
              </a:p>
              <a:p>
                <a:pPr algn="ctr" defTabSz="1097280"/>
                <a:r>
                  <a:rPr lang="en-US" sz="1400" b="1" dirty="0">
                    <a:solidFill>
                      <a:schemeClr val="bg1"/>
                    </a:solidFill>
                    <a:latin typeface="Arial Narrow" panose="020B0606020202030204" pitchFamily="34" charset="0"/>
                    <a:cs typeface="Arial" panose="020B0604020202020204" pitchFamily="34" charset="0"/>
                  </a:rPr>
                  <a:t>Enrollment</a:t>
                </a:r>
              </a:p>
            </p:txBody>
          </p:sp>
        </p:grpSp>
      </p:grpSp>
      <p:pic>
        <p:nvPicPr>
          <p:cNvPr id="25" name="Graphic 24" descr="Checkmark">
            <a:extLst>
              <a:ext uri="{FF2B5EF4-FFF2-40B4-BE49-F238E27FC236}">
                <a16:creationId xmlns:a16="http://schemas.microsoft.com/office/drawing/2014/main" id="{B2AF5F81-7C71-4041-801D-A42C7402C2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0580" y="5392970"/>
            <a:ext cx="914400" cy="914400"/>
          </a:xfrm>
          <a:prstGeom prst="rect">
            <a:avLst/>
          </a:prstGeom>
        </p:spPr>
      </p:pic>
      <p:sp>
        <p:nvSpPr>
          <p:cNvPr id="34" name="Rectangle 33">
            <a:extLst>
              <a:ext uri="{FF2B5EF4-FFF2-40B4-BE49-F238E27FC236}">
                <a16:creationId xmlns:a16="http://schemas.microsoft.com/office/drawing/2014/main" id="{9B50D993-DB35-435A-8C6A-9E3F06EF8284}"/>
              </a:ext>
            </a:extLst>
          </p:cNvPr>
          <p:cNvSpPr/>
          <p:nvPr/>
        </p:nvSpPr>
        <p:spPr>
          <a:xfrm>
            <a:off x="694062" y="2674342"/>
            <a:ext cx="10174649" cy="437933"/>
          </a:xfrm>
          <a:prstGeom prst="rect">
            <a:avLst/>
          </a:prstGeom>
          <a:solidFill>
            <a:srgbClr val="0067A6"/>
          </a:solidFill>
          <a:effectLst>
            <a:outerShdw blurRad="50800" dist="38100" dir="5400000" algn="t" rotWithShape="0">
              <a:prstClr val="black">
                <a:alpha val="40000"/>
              </a:prstClr>
            </a:outerShdw>
          </a:effectLst>
        </p:spPr>
        <p:txBody>
          <a:bodyPr wrap="square" anchor="ctr">
            <a:noAutofit/>
          </a:bodyPr>
          <a:lstStyle/>
          <a:p>
            <a:pPr defTabSz="1097280"/>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b="1" dirty="0">
                <a:solidFill>
                  <a:prstClr val="white"/>
                </a:solidFill>
                <a:latin typeface="Arial" panose="020B0604020202020204" pitchFamily="34" charset="0"/>
                <a:ea typeface="Calibri" panose="020F0502020204030204" pitchFamily="34" charset="0"/>
                <a:cs typeface="Arial" panose="020B0604020202020204" pitchFamily="34" charset="0"/>
              </a:rPr>
              <a:t> PRIMARY ANALYSIS Dataset </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(N = max 433 randomized patients)</a:t>
            </a:r>
            <a:r>
              <a:rPr lang="en-US" sz="14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64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22" presetClass="entr" presetSubtype="1" fill="hold" grpId="0" nodeType="afterEffect">
                                  <p:stCondLst>
                                    <p:cond delay="25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par>
                                <p:cTn id="40" presetID="10" presetClass="exit" presetSubtype="0" fill="hold" nodeType="withEffect">
                                  <p:stCondLst>
                                    <p:cond delay="50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1000"/>
                            </p:stCondLst>
                            <p:childTnLst>
                              <p:par>
                                <p:cTn id="47" presetID="22" presetClass="entr" presetSubtype="8"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4" grpId="0" animBg="1"/>
    </p:bldLst>
  </p:timing>
</p:sld>
</file>

<file path=ppt/theme/theme1.xml><?xml version="1.0" encoding="utf-8"?>
<a:theme xmlns:a="http://schemas.openxmlformats.org/drawingml/2006/main" name="Office Theme">
  <a:themeElements>
    <a:clrScheme name="MDT light template-2016">
      <a:dk1>
        <a:sysClr val="windowText" lastClr="000000"/>
      </a:dk1>
      <a:lt1>
        <a:sysClr val="window" lastClr="FFFFFF"/>
      </a:lt1>
      <a:dk2>
        <a:srgbClr val="0067A6"/>
      </a:dk2>
      <a:lt2>
        <a:srgbClr val="EEECE1"/>
      </a:lt2>
      <a:accent1>
        <a:srgbClr val="001E46"/>
      </a:accent1>
      <a:accent2>
        <a:srgbClr val="0067A6"/>
      </a:accent2>
      <a:accent3>
        <a:srgbClr val="B3E2FF"/>
      </a:accent3>
      <a:accent4>
        <a:srgbClr val="A6A6A6"/>
      </a:accent4>
      <a:accent5>
        <a:srgbClr val="7ABC32"/>
      </a:accent5>
      <a:accent6>
        <a:srgbClr val="F79646"/>
      </a:accent6>
      <a:hlink>
        <a:srgbClr val="0067A6"/>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7439F4C38694885BB1A58FE5CC6E4" ma:contentTypeVersion="13" ma:contentTypeDescription="Create a new document." ma:contentTypeScope="" ma:versionID="7e062cc62375d83e5fde41c198512892">
  <xsd:schema xmlns:xsd="http://www.w3.org/2001/XMLSchema" xmlns:xs="http://www.w3.org/2001/XMLSchema" xmlns:p="http://schemas.microsoft.com/office/2006/metadata/properties" xmlns:ns3="83813ff8-800f-4ffe-92fa-69ccdf575e2e" xmlns:ns4="aab5354c-7f1c-423a-bd14-a26e131b8ee9" targetNamespace="http://schemas.microsoft.com/office/2006/metadata/properties" ma:root="true" ma:fieldsID="be3b3e5ea28368152fab7b495951c029" ns3:_="" ns4:_="">
    <xsd:import namespace="83813ff8-800f-4ffe-92fa-69ccdf575e2e"/>
    <xsd:import namespace="aab5354c-7f1c-423a-bd14-a26e131b8e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13ff8-800f-4ffe-92fa-69ccdf575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b5354c-7f1c-423a-bd14-a26e131b8ee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28FC4A-201D-4B30-BF01-7C9062F927B7}">
  <ds:schemaRefs>
    <ds:schemaRef ds:uri="http://schemas.microsoft.com/sharepoint/v3/contenttype/forms"/>
  </ds:schemaRefs>
</ds:datastoreItem>
</file>

<file path=customXml/itemProps2.xml><?xml version="1.0" encoding="utf-8"?>
<ds:datastoreItem xmlns:ds="http://schemas.openxmlformats.org/officeDocument/2006/customXml" ds:itemID="{57DA8BC6-3B30-4F45-9B16-BC57DF09E617}">
  <ds:schemaRefs>
    <ds:schemaRef ds:uri="http://schemas.microsoft.com/office/2006/documentManagement/types"/>
    <ds:schemaRef ds:uri="83813ff8-800f-4ffe-92fa-69ccdf575e2e"/>
    <ds:schemaRef ds:uri="aab5354c-7f1c-423a-bd14-a26e131b8ee9"/>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42A195B-0941-4AE1-8662-A8C481792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13ff8-800f-4ffe-92fa-69ccdf575e2e"/>
    <ds:schemaRef ds:uri="aab5354c-7f1c-423a-bd14-a26e131b8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3074</Words>
  <Application>Microsoft Office PowerPoint</Application>
  <PresentationFormat>Widescreen</PresentationFormat>
  <Paragraphs>891</Paragraphs>
  <Slides>28</Slides>
  <Notes>24</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Narrow</vt:lpstr>
      <vt:lpstr>Calibri</vt:lpstr>
      <vt:lpstr>Effra Light</vt:lpstr>
      <vt:lpstr>Helvetica</vt:lpstr>
      <vt:lpstr>Vijaya</vt:lpstr>
      <vt:lpstr>Wingdings</vt:lpstr>
      <vt:lpstr>Office Theme</vt:lpstr>
      <vt:lpstr>1_Office Theme</vt:lpstr>
      <vt:lpstr>PowerPoint Presentation</vt:lpstr>
      <vt:lpstr>Disclosure Statement of Financial Interest Prof. Michael Böhm</vt:lpstr>
      <vt:lpstr>Background</vt:lpstr>
      <vt:lpstr>SPYRAL HTN – OFF MED</vt:lpstr>
      <vt:lpstr>SPYRAL HTN – OFF MED PIVOTAL</vt:lpstr>
      <vt:lpstr>Symplicity Spyral™ Catheter</vt:lpstr>
      <vt:lpstr>SPYRAL HTN – OFF MED</vt:lpstr>
      <vt:lpstr>SPYRAL HTN – OFF MED PRIMARY ANALYSIS</vt:lpstr>
      <vt:lpstr>SPYRAL HTN – OFF MED  </vt:lpstr>
      <vt:lpstr>SPYRAL HTN – OFF MED</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SPYRAL HTN – OFF MED PRIMARY ANALYSIS</vt:lpstr>
      <vt:lpstr>PowerPoint Presentation</vt:lpstr>
      <vt:lpstr>SPYRAL HTN – OFF MED PRIMARY ANALYSIS</vt:lpstr>
      <vt:lpstr>Risk Reduction For a 10 mmHg Fall in Office SBP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Rutkowsky</dc:creator>
  <cp:keywords>Medtronic Controlled</cp:keywords>
  <cp:lastModifiedBy>Pateraki, Sofia</cp:lastModifiedBy>
  <cp:revision>540</cp:revision>
  <dcterms:created xsi:type="dcterms:W3CDTF">2016-10-19T14:57:01Z</dcterms:created>
  <dcterms:modified xsi:type="dcterms:W3CDTF">2020-03-20T05:49:31Z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73f86f45-5d70-4441-a570-9eaa6fce249c</vt:lpwstr>
  </property>
  <property fmtid="{D5CDD505-2E9C-101B-9397-08002B2CF9AE}" pid="3" name="Classification">
    <vt:lpwstr>MedtronicControlled</vt:lpwstr>
  </property>
  <property fmtid="{D5CDD505-2E9C-101B-9397-08002B2CF9AE}" pid="4" name="ContentTypeId">
    <vt:lpwstr>0x0101001AF7439F4C38694885BB1A58FE5CC6E4</vt:lpwstr>
  </property>
</Properties>
</file>