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07456" y="250860"/>
            <a:ext cx="5129087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23900" y="292100"/>
            <a:ext cx="7730067" cy="40724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54311" y="113700"/>
            <a:ext cx="397827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0415" y="941549"/>
            <a:ext cx="7103169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Partial oral </a:t>
            </a:r>
            <a:r>
              <a:rPr dirty="0" spc="-10"/>
              <a:t>treatment </a:t>
            </a:r>
            <a:r>
              <a:rPr dirty="0" spc="-5"/>
              <a:t>of</a:t>
            </a:r>
            <a:r>
              <a:rPr dirty="0" spc="-85"/>
              <a:t> </a:t>
            </a:r>
            <a:r>
              <a:rPr dirty="0" spc="-5"/>
              <a:t>left-sided  infectious</a:t>
            </a:r>
            <a:r>
              <a:rPr dirty="0" spc="-15"/>
              <a:t> </a:t>
            </a:r>
            <a:r>
              <a:rPr dirty="0" spc="-5"/>
              <a:t>endocarditis</a:t>
            </a:r>
          </a:p>
          <a:p>
            <a:pPr algn="ctr">
              <a:lnSpc>
                <a:spcPct val="100000"/>
              </a:lnSpc>
            </a:pPr>
            <a:r>
              <a:rPr dirty="0" spc="-5"/>
              <a:t>The POET</a:t>
            </a:r>
            <a:r>
              <a:rPr dirty="0" spc="-20"/>
              <a:t> </a:t>
            </a:r>
            <a:r>
              <a:rPr dirty="0" spc="-5"/>
              <a:t>trial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39218" y="2796785"/>
            <a:ext cx="5834380" cy="119634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865"/>
              </a:spcBef>
            </a:pPr>
            <a:r>
              <a:rPr dirty="0" sz="3200" spc="-5">
                <a:solidFill>
                  <a:srgbClr val="1F497D"/>
                </a:solidFill>
                <a:latin typeface="Calibri"/>
                <a:cs typeface="Calibri"/>
              </a:rPr>
              <a:t>Henning </a:t>
            </a:r>
            <a:r>
              <a:rPr dirty="0" sz="3200" spc="-10">
                <a:solidFill>
                  <a:srgbClr val="1F497D"/>
                </a:solidFill>
                <a:latin typeface="Calibri"/>
                <a:cs typeface="Calibri"/>
              </a:rPr>
              <a:t>Bundgaard,</a:t>
            </a:r>
            <a:r>
              <a:rPr dirty="0" sz="3200" spc="-2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1F497D"/>
                </a:solidFill>
                <a:latin typeface="Calibri"/>
                <a:cs typeface="Calibri"/>
              </a:rPr>
              <a:t>MD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solidFill>
                  <a:srgbClr val="1F497D"/>
                </a:solidFill>
                <a:latin typeface="Calibri"/>
                <a:cs typeface="Calibri"/>
              </a:rPr>
              <a:t>on behalf of </a:t>
            </a:r>
            <a:r>
              <a:rPr dirty="0" sz="3200" spc="-10">
                <a:solidFill>
                  <a:srgbClr val="1F497D"/>
                </a:solidFill>
                <a:latin typeface="Calibri"/>
                <a:cs typeface="Calibri"/>
              </a:rPr>
              <a:t>the </a:t>
            </a:r>
            <a:r>
              <a:rPr dirty="0" sz="3200" spc="-5">
                <a:solidFill>
                  <a:srgbClr val="1F497D"/>
                </a:solidFill>
                <a:latin typeface="Calibri"/>
                <a:cs typeface="Calibri"/>
              </a:rPr>
              <a:t>POET</a:t>
            </a:r>
            <a:r>
              <a:rPr dirty="0" sz="3200" spc="-75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1F497D"/>
                </a:solidFill>
                <a:latin typeface="Calibri"/>
                <a:cs typeface="Calibri"/>
              </a:rPr>
              <a:t>Investigators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50200" y="571499"/>
            <a:ext cx="961804" cy="2793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74000" y="139700"/>
            <a:ext cx="1123304" cy="4183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2400" y="139700"/>
            <a:ext cx="1122935" cy="5462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124" y="250860"/>
            <a:ext cx="39808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Primary</a:t>
            </a:r>
            <a:r>
              <a:rPr dirty="0" spc="-90"/>
              <a:t> </a:t>
            </a:r>
            <a:r>
              <a:rPr dirty="0" spc="-5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14816"/>
            <a:ext cx="7934959" cy="265874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10">
                <a:latin typeface="Calibri"/>
                <a:cs typeface="Calibri"/>
              </a:rPr>
              <a:t>composite </a:t>
            </a:r>
            <a:r>
              <a:rPr dirty="0" sz="3200" spc="-5">
                <a:latin typeface="Calibri"/>
                <a:cs typeface="Calibri"/>
              </a:rPr>
              <a:t>endpoint ≤6 </a:t>
            </a:r>
            <a:r>
              <a:rPr dirty="0" sz="3200" spc="-10">
                <a:latin typeface="Calibri"/>
                <a:cs typeface="Calibri"/>
              </a:rPr>
              <a:t>months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of</a:t>
            </a:r>
            <a:endParaRPr sz="32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650"/>
              </a:spcBef>
              <a:buSzPct val="101785"/>
              <a:buFont typeface="Arial"/>
              <a:buChar char="–"/>
              <a:tabLst>
                <a:tab pos="755650" algn="l"/>
              </a:tabLst>
            </a:pPr>
            <a:r>
              <a:rPr dirty="0" sz="2800" spc="-5">
                <a:latin typeface="Calibri"/>
                <a:cs typeface="Calibri"/>
              </a:rPr>
              <a:t>All cause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mortality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610"/>
              </a:spcBef>
              <a:buSzPct val="101785"/>
              <a:buFont typeface="Arial"/>
              <a:buChar char="–"/>
              <a:tabLst>
                <a:tab pos="755650" algn="l"/>
              </a:tabLst>
            </a:pPr>
            <a:r>
              <a:rPr dirty="0" sz="2800" spc="-5">
                <a:latin typeface="Calibri"/>
                <a:cs typeface="Calibri"/>
              </a:rPr>
              <a:t>Unplanned cardiac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surgery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610"/>
              </a:spcBef>
              <a:buSzPct val="101785"/>
              <a:buFont typeface="Arial"/>
              <a:buChar char="–"/>
              <a:tabLst>
                <a:tab pos="755650" algn="l"/>
              </a:tabLst>
            </a:pPr>
            <a:r>
              <a:rPr dirty="0" sz="2800" spc="-5">
                <a:latin typeface="Calibri"/>
                <a:cs typeface="Calibri"/>
              </a:rPr>
              <a:t>Embolic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events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615"/>
              </a:spcBef>
              <a:buSzPct val="101785"/>
              <a:buFont typeface="Arial"/>
              <a:buChar char="–"/>
              <a:tabLst>
                <a:tab pos="755650" algn="l"/>
              </a:tabLst>
            </a:pPr>
            <a:r>
              <a:rPr dirty="0" sz="2800" spc="-10">
                <a:latin typeface="Calibri"/>
                <a:cs typeface="Calibri"/>
              </a:rPr>
              <a:t>Relapse </a:t>
            </a:r>
            <a:r>
              <a:rPr dirty="0" sz="2800" spc="-5">
                <a:latin typeface="Calibri"/>
                <a:cs typeface="Calibri"/>
              </a:rPr>
              <a:t>of bacteremia with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5">
                <a:latin typeface="Calibri"/>
                <a:cs typeface="Calibri"/>
              </a:rPr>
              <a:t>primary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pathogen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0477" y="3560965"/>
            <a:ext cx="76200" cy="452755"/>
          </a:xfrm>
          <a:custGeom>
            <a:avLst/>
            <a:gdLst/>
            <a:ahLst/>
            <a:cxnLst/>
            <a:rect l="l" t="t" r="r" b="b"/>
            <a:pathLst>
              <a:path w="76200" h="452754">
                <a:moveTo>
                  <a:pt x="44442" y="376164"/>
                </a:moveTo>
                <a:lnTo>
                  <a:pt x="51306" y="232"/>
                </a:lnTo>
                <a:lnTo>
                  <a:pt x="38608" y="0"/>
                </a:lnTo>
                <a:lnTo>
                  <a:pt x="31744" y="375932"/>
                </a:lnTo>
                <a:lnTo>
                  <a:pt x="44442" y="376164"/>
                </a:lnTo>
                <a:close/>
              </a:path>
              <a:path w="76200" h="452754">
                <a:moveTo>
                  <a:pt x="20390" y="418067"/>
                </a:moveTo>
                <a:lnTo>
                  <a:pt x="43677" y="418067"/>
                </a:lnTo>
                <a:lnTo>
                  <a:pt x="30979" y="417835"/>
                </a:lnTo>
                <a:lnTo>
                  <a:pt x="31744" y="375932"/>
                </a:lnTo>
                <a:lnTo>
                  <a:pt x="0" y="375352"/>
                </a:lnTo>
                <a:lnTo>
                  <a:pt x="20390" y="418067"/>
                </a:lnTo>
                <a:close/>
              </a:path>
              <a:path w="76200" h="452754">
                <a:moveTo>
                  <a:pt x="43677" y="418067"/>
                </a:moveTo>
                <a:lnTo>
                  <a:pt x="44442" y="376164"/>
                </a:lnTo>
                <a:lnTo>
                  <a:pt x="31744" y="375932"/>
                </a:lnTo>
                <a:lnTo>
                  <a:pt x="30979" y="417835"/>
                </a:lnTo>
                <a:lnTo>
                  <a:pt x="43677" y="418067"/>
                </a:lnTo>
                <a:close/>
              </a:path>
              <a:path w="76200" h="452754">
                <a:moveTo>
                  <a:pt x="36702" y="452235"/>
                </a:moveTo>
                <a:lnTo>
                  <a:pt x="76187" y="376744"/>
                </a:lnTo>
                <a:lnTo>
                  <a:pt x="44442" y="376164"/>
                </a:lnTo>
                <a:lnTo>
                  <a:pt x="43677" y="418067"/>
                </a:lnTo>
                <a:lnTo>
                  <a:pt x="20390" y="418067"/>
                </a:lnTo>
                <a:lnTo>
                  <a:pt x="36702" y="4522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74187" y="3560965"/>
            <a:ext cx="76200" cy="452755"/>
          </a:xfrm>
          <a:custGeom>
            <a:avLst/>
            <a:gdLst/>
            <a:ahLst/>
            <a:cxnLst/>
            <a:rect l="l" t="t" r="r" b="b"/>
            <a:pathLst>
              <a:path w="76200" h="452754">
                <a:moveTo>
                  <a:pt x="44442" y="376164"/>
                </a:moveTo>
                <a:lnTo>
                  <a:pt x="51306" y="232"/>
                </a:lnTo>
                <a:lnTo>
                  <a:pt x="38608" y="0"/>
                </a:lnTo>
                <a:lnTo>
                  <a:pt x="31744" y="375932"/>
                </a:lnTo>
                <a:lnTo>
                  <a:pt x="44442" y="376164"/>
                </a:lnTo>
                <a:close/>
              </a:path>
              <a:path w="76200" h="452754">
                <a:moveTo>
                  <a:pt x="20390" y="418067"/>
                </a:moveTo>
                <a:lnTo>
                  <a:pt x="43677" y="418067"/>
                </a:lnTo>
                <a:lnTo>
                  <a:pt x="30979" y="417835"/>
                </a:lnTo>
                <a:lnTo>
                  <a:pt x="31744" y="375932"/>
                </a:lnTo>
                <a:lnTo>
                  <a:pt x="0" y="375352"/>
                </a:lnTo>
                <a:lnTo>
                  <a:pt x="20390" y="418067"/>
                </a:lnTo>
                <a:close/>
              </a:path>
              <a:path w="76200" h="452754">
                <a:moveTo>
                  <a:pt x="43677" y="418067"/>
                </a:moveTo>
                <a:lnTo>
                  <a:pt x="44442" y="376164"/>
                </a:lnTo>
                <a:lnTo>
                  <a:pt x="31744" y="375932"/>
                </a:lnTo>
                <a:lnTo>
                  <a:pt x="30979" y="417835"/>
                </a:lnTo>
                <a:lnTo>
                  <a:pt x="43677" y="418067"/>
                </a:lnTo>
                <a:close/>
              </a:path>
              <a:path w="76200" h="452754">
                <a:moveTo>
                  <a:pt x="36702" y="452235"/>
                </a:moveTo>
                <a:lnTo>
                  <a:pt x="76187" y="376744"/>
                </a:lnTo>
                <a:lnTo>
                  <a:pt x="44442" y="376164"/>
                </a:lnTo>
                <a:lnTo>
                  <a:pt x="43677" y="418067"/>
                </a:lnTo>
                <a:lnTo>
                  <a:pt x="20390" y="418067"/>
                </a:lnTo>
                <a:lnTo>
                  <a:pt x="36702" y="4522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00499" y="250860"/>
            <a:ext cx="254190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Enrollment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18953" y="1414672"/>
            <a:ext cx="2830830" cy="20040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9461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745"/>
              </a:spcBef>
            </a:pPr>
            <a:r>
              <a:rPr dirty="0" sz="1100" spc="-5" b="1">
                <a:latin typeface="Calibri"/>
                <a:cs typeface="Calibri"/>
              </a:rPr>
              <a:t>Major reasons for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non-inclusion</a:t>
            </a:r>
            <a:endParaRPr sz="1100">
              <a:latin typeface="Calibri"/>
              <a:cs typeface="Calibri"/>
            </a:endParaRPr>
          </a:p>
          <a:p>
            <a:pPr marL="90805" marR="244475">
              <a:lnSpc>
                <a:spcPct val="150000"/>
              </a:lnSpc>
              <a:spcBef>
                <a:spcPts val="15"/>
              </a:spcBef>
            </a:pPr>
            <a:r>
              <a:rPr dirty="0" sz="1050" spc="-5">
                <a:latin typeface="Calibri"/>
                <a:cs typeface="Calibri"/>
              </a:rPr>
              <a:t>Not fulfilling modified Duke Criteria (n=428)  Endocarditis caused by other bacteria (n=174)  Too high level of CRP </a:t>
            </a:r>
            <a:r>
              <a:rPr dirty="0" sz="1050">
                <a:latin typeface="Calibri"/>
                <a:cs typeface="Calibri"/>
              </a:rPr>
              <a:t>and/or </a:t>
            </a:r>
            <a:r>
              <a:rPr dirty="0" sz="1050" spc="-5">
                <a:latin typeface="Calibri"/>
                <a:cs typeface="Calibri"/>
              </a:rPr>
              <a:t>WBC (n=132)  Signs of </a:t>
            </a:r>
            <a:r>
              <a:rPr dirty="0" sz="1050">
                <a:latin typeface="Calibri"/>
                <a:cs typeface="Calibri"/>
              </a:rPr>
              <a:t>abscess </a:t>
            </a:r>
            <a:r>
              <a:rPr dirty="0" sz="1050" spc="-5">
                <a:latin typeface="Calibri"/>
                <a:cs typeface="Calibri"/>
              </a:rPr>
              <a:t>formation</a:t>
            </a:r>
            <a:r>
              <a:rPr dirty="0" sz="1050" spc="-25">
                <a:latin typeface="Calibri"/>
                <a:cs typeface="Calibri"/>
              </a:rPr>
              <a:t> </a:t>
            </a:r>
            <a:r>
              <a:rPr dirty="0" sz="1050" spc="-5">
                <a:latin typeface="Calibri"/>
                <a:cs typeface="Calibri"/>
              </a:rPr>
              <a:t>(n=130)</a:t>
            </a:r>
            <a:endParaRPr sz="1050">
              <a:latin typeface="Calibri"/>
              <a:cs typeface="Calibri"/>
            </a:endParaRPr>
          </a:p>
          <a:p>
            <a:pPr marL="90805" marR="690245">
              <a:lnSpc>
                <a:spcPct val="150000"/>
              </a:lnSpc>
            </a:pPr>
            <a:r>
              <a:rPr dirty="0" sz="1050" spc="-5">
                <a:latin typeface="Calibri"/>
                <a:cs typeface="Calibri"/>
              </a:rPr>
              <a:t>Suspected reduced GI uptake (n=14)  Not willing or </a:t>
            </a:r>
            <a:r>
              <a:rPr dirty="0" sz="1050">
                <a:latin typeface="Calibri"/>
                <a:cs typeface="Calibri"/>
              </a:rPr>
              <a:t>able </a:t>
            </a:r>
            <a:r>
              <a:rPr dirty="0" sz="1050" spc="-5">
                <a:latin typeface="Calibri"/>
                <a:cs typeface="Calibri"/>
              </a:rPr>
              <a:t>to consent (n=303)  Death prior to randomization</a:t>
            </a:r>
            <a:r>
              <a:rPr dirty="0" sz="1050" spc="-50">
                <a:latin typeface="Calibri"/>
                <a:cs typeface="Calibri"/>
              </a:rPr>
              <a:t> </a:t>
            </a:r>
            <a:r>
              <a:rPr dirty="0" sz="1050" spc="-5">
                <a:latin typeface="Calibri"/>
                <a:cs typeface="Calibri"/>
              </a:rPr>
              <a:t>(n=71)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4766" y="982036"/>
            <a:ext cx="3619500" cy="3314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57785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455"/>
              </a:spcBef>
            </a:pPr>
            <a:r>
              <a:rPr dirty="0" sz="1600" spc="-5">
                <a:latin typeface="Calibri"/>
                <a:cs typeface="Calibri"/>
              </a:rPr>
              <a:t>1,954 patients screened for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9472" y="4013201"/>
            <a:ext cx="2372360" cy="765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1168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19"/>
              </a:spcBef>
            </a:pPr>
            <a:r>
              <a:rPr dirty="0" sz="1600" spc="-5">
                <a:latin typeface="Calibri"/>
                <a:cs typeface="Calibri"/>
              </a:rPr>
              <a:t>199 patients assigned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1600" spc="-5" b="1">
                <a:latin typeface="Calibri"/>
                <a:cs typeface="Calibri"/>
              </a:rPr>
              <a:t>intravenous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therapy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4751" y="4020687"/>
            <a:ext cx="2201545" cy="7575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1168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19"/>
              </a:spcBef>
            </a:pPr>
            <a:r>
              <a:rPr dirty="0" sz="1600" spc="-5">
                <a:latin typeface="Calibri"/>
                <a:cs typeface="Calibri"/>
              </a:rPr>
              <a:t>201 patients assigned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1600" spc="-5" b="1">
                <a:latin typeface="Calibri"/>
                <a:cs typeface="Calibri"/>
              </a:rPr>
              <a:t>oral </a:t>
            </a:r>
            <a:r>
              <a:rPr dirty="0" sz="1600" spc="-5">
                <a:latin typeface="Calibri"/>
                <a:cs typeface="Calibri"/>
              </a:rPr>
              <a:t>therapy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1532" y="1313017"/>
            <a:ext cx="76200" cy="2132965"/>
          </a:xfrm>
          <a:custGeom>
            <a:avLst/>
            <a:gdLst/>
            <a:ahLst/>
            <a:cxnLst/>
            <a:rect l="l" t="t" r="r" b="b"/>
            <a:pathLst>
              <a:path w="76200" h="2132965">
                <a:moveTo>
                  <a:pt x="44449" y="2056242"/>
                </a:moveTo>
                <a:lnTo>
                  <a:pt x="49291" y="29"/>
                </a:lnTo>
                <a:lnTo>
                  <a:pt x="36591" y="0"/>
                </a:lnTo>
                <a:lnTo>
                  <a:pt x="31749" y="2056212"/>
                </a:lnTo>
                <a:lnTo>
                  <a:pt x="44449" y="2056242"/>
                </a:lnTo>
                <a:close/>
              </a:path>
              <a:path w="76200" h="2132965">
                <a:moveTo>
                  <a:pt x="20887" y="2098160"/>
                </a:moveTo>
                <a:lnTo>
                  <a:pt x="44350" y="2098160"/>
                </a:lnTo>
                <a:lnTo>
                  <a:pt x="31651" y="2098131"/>
                </a:lnTo>
                <a:lnTo>
                  <a:pt x="31749" y="2056212"/>
                </a:lnTo>
                <a:lnTo>
                  <a:pt x="0" y="2056137"/>
                </a:lnTo>
                <a:lnTo>
                  <a:pt x="20887" y="2098160"/>
                </a:lnTo>
                <a:close/>
              </a:path>
              <a:path w="76200" h="2132965">
                <a:moveTo>
                  <a:pt x="44350" y="2098160"/>
                </a:moveTo>
                <a:lnTo>
                  <a:pt x="44449" y="2056242"/>
                </a:lnTo>
                <a:lnTo>
                  <a:pt x="31749" y="2056212"/>
                </a:lnTo>
                <a:lnTo>
                  <a:pt x="31651" y="2098131"/>
                </a:lnTo>
                <a:lnTo>
                  <a:pt x="44350" y="2098160"/>
                </a:lnTo>
                <a:close/>
              </a:path>
              <a:path w="76200" h="2132965">
                <a:moveTo>
                  <a:pt x="37919" y="2132427"/>
                </a:moveTo>
                <a:lnTo>
                  <a:pt x="76199" y="2056317"/>
                </a:lnTo>
                <a:lnTo>
                  <a:pt x="44449" y="2056242"/>
                </a:lnTo>
                <a:lnTo>
                  <a:pt x="44350" y="2098160"/>
                </a:lnTo>
                <a:lnTo>
                  <a:pt x="20887" y="2098160"/>
                </a:lnTo>
                <a:lnTo>
                  <a:pt x="37919" y="21324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87262" y="3445445"/>
            <a:ext cx="3404870" cy="412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116839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19"/>
              </a:spcBef>
            </a:pPr>
            <a:r>
              <a:rPr dirty="0" sz="1600" spc="-5">
                <a:latin typeface="Calibri"/>
                <a:cs typeface="Calibri"/>
              </a:rPr>
              <a:t>400 patients eligible for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randomization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84767" y="2298309"/>
            <a:ext cx="1809750" cy="76200"/>
          </a:xfrm>
          <a:custGeom>
            <a:avLst/>
            <a:gdLst/>
            <a:ahLst/>
            <a:cxnLst/>
            <a:rect l="l" t="t" r="r" b="b"/>
            <a:pathLst>
              <a:path w="1809750" h="76200">
                <a:moveTo>
                  <a:pt x="76200" y="76200"/>
                </a:moveTo>
                <a:lnTo>
                  <a:pt x="76200" y="0"/>
                </a:lnTo>
                <a:lnTo>
                  <a:pt x="12700" y="31749"/>
                </a:lnTo>
                <a:lnTo>
                  <a:pt x="34285" y="31749"/>
                </a:lnTo>
                <a:lnTo>
                  <a:pt x="34285" y="44450"/>
                </a:lnTo>
                <a:lnTo>
                  <a:pt x="12700" y="44450"/>
                </a:lnTo>
                <a:lnTo>
                  <a:pt x="76200" y="76200"/>
                </a:lnTo>
                <a:close/>
              </a:path>
              <a:path w="1809750" h="76200">
                <a:moveTo>
                  <a:pt x="76200" y="44450"/>
                </a:moveTo>
                <a:lnTo>
                  <a:pt x="1809708" y="44450"/>
                </a:lnTo>
                <a:lnTo>
                  <a:pt x="1809708" y="31749"/>
                </a:lnTo>
                <a:lnTo>
                  <a:pt x="76200" y="31749"/>
                </a:lnTo>
                <a:lnTo>
                  <a:pt x="76200" y="44450"/>
                </a:lnTo>
                <a:close/>
              </a:path>
              <a:path w="1809750" h="76200">
                <a:moveTo>
                  <a:pt x="12700" y="44450"/>
                </a:moveTo>
                <a:lnTo>
                  <a:pt x="34285" y="44450"/>
                </a:lnTo>
                <a:lnTo>
                  <a:pt x="34285" y="31749"/>
                </a:lnTo>
                <a:lnTo>
                  <a:pt x="12700" y="31749"/>
                </a:lnTo>
                <a:lnTo>
                  <a:pt x="0" y="38100"/>
                </a:lnTo>
                <a:lnTo>
                  <a:pt x="12700" y="44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1275" y="250860"/>
            <a:ext cx="530606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Baseline</a:t>
            </a:r>
            <a:r>
              <a:rPr dirty="0" spc="-90"/>
              <a:t> </a:t>
            </a:r>
            <a:r>
              <a:rPr dirty="0" spc="-5"/>
              <a:t>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3400" y="1148240"/>
          <a:ext cx="8153400" cy="3390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6470"/>
                <a:gridCol w="2606040"/>
                <a:gridCol w="2042160"/>
              </a:tblGrid>
              <a:tr h="212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50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Intravenous treatment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(n=199)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33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Oral treatment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(n=201)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Age (years), mean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(SD)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67.3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(12.0)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67.6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(12.6)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marL="609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Gender (female),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(25.3)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42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(20.9)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Co-morbidities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Diabetes,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36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(18.1)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(15.6)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Renal failure,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(12.6)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(10.6)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Dialysis,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(6.5)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COPD,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(8.5)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59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(4.5)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2352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Cancer,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(7.1)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18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(9.1)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Microbiology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Streptococcus spp,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104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(52.3)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92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(45.8)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Enterococcus faecalis,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46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(23.1)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51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(25.4)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5110">
                <a:tc>
                  <a:txBody>
                    <a:bodyPr/>
                    <a:lstStyle/>
                    <a:p>
                      <a:pPr marL="276860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Staphylococcus aureus,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40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(20.1)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9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(23.4)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1454">
                <a:tc>
                  <a:txBody>
                    <a:bodyPr/>
                    <a:lstStyle/>
                    <a:p>
                      <a:pPr marL="276860">
                        <a:lnSpc>
                          <a:spcPts val="156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Coagulase-negative staphylococci,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56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(5.0)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56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(6.6)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1275" y="250860"/>
            <a:ext cx="530606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Baseline</a:t>
            </a:r>
            <a:r>
              <a:rPr dirty="0" spc="-90"/>
              <a:t> </a:t>
            </a:r>
            <a:r>
              <a:rPr dirty="0" spc="-5"/>
              <a:t>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3324" y="1159904"/>
          <a:ext cx="8153400" cy="305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6945"/>
                <a:gridCol w="2586354"/>
                <a:gridCol w="2070734"/>
              </a:tblGrid>
              <a:tr h="212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ts val="133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Intravenous treatment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(n=199)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ts val="133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Oral treatment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(n=201)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Pre-existing cardiac disease or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condition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Prosthetic heart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valve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53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(26.6)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54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(27.0)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</a:tr>
              <a:tr h="283845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Other known valve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disease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82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(41.4)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90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(44.8)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Cardiac involvement at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randomization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040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Mitral valve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endocarditis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65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(32.7)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72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(35.8)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</a:tr>
              <a:tr h="320040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Aortic valve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endocarditis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109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(54.8)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109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(54.2)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/>
                </a:tc>
              </a:tr>
              <a:tr h="320040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Mitral and aortic valve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endocarditis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23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(11.6)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(10.2)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</a:tr>
              <a:tr h="320040"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Valve surgery during present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disease-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75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(37.7)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77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(38.3)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</a:tr>
              <a:tr h="248920">
                <a:tc>
                  <a:txBody>
                    <a:bodyPr/>
                    <a:lstStyle/>
                    <a:p>
                      <a:pPr marL="283845">
                        <a:lnSpc>
                          <a:spcPts val="1650"/>
                        </a:lnSpc>
                        <a:spcBef>
                          <a:spcPts val="21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course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1800" y="1574800"/>
            <a:ext cx="5518517" cy="356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Primary</a:t>
            </a:r>
            <a:r>
              <a:rPr dirty="0" spc="-90"/>
              <a:t> </a:t>
            </a:r>
            <a:r>
              <a:rPr dirty="0" spc="-5"/>
              <a:t>endpoint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569" y="805393"/>
            <a:ext cx="82829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(All cause mortality, unplanned cardiac surgery, embolic events or relapse of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bacteremia)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0850" y="1303567"/>
            <a:ext cx="5875655" cy="369570"/>
          </a:xfrm>
          <a:prstGeom prst="rect">
            <a:avLst/>
          </a:prstGeom>
          <a:ln w="41275">
            <a:solidFill>
              <a:srgbClr val="000000"/>
            </a:solidFill>
          </a:ln>
        </p:spPr>
        <p:txBody>
          <a:bodyPr wrap="square" lIns="0" tIns="31114" rIns="0" bIns="0" rtlCol="0" vert="horz">
            <a:spAutoFit/>
          </a:bodyPr>
          <a:lstStyle/>
          <a:p>
            <a:pPr marL="245110">
              <a:lnSpc>
                <a:spcPct val="100000"/>
              </a:lnSpc>
              <a:spcBef>
                <a:spcPts val="244"/>
              </a:spcBef>
            </a:pPr>
            <a:r>
              <a:rPr dirty="0" sz="1800" spc="-5">
                <a:latin typeface="Calibri"/>
                <a:cs typeface="Calibri"/>
              </a:rPr>
              <a:t>Difference 3.1%, 95% CI: -3.4% </a:t>
            </a:r>
            <a:r>
              <a:rPr dirty="0" sz="1800">
                <a:latin typeface="Calibri"/>
                <a:cs typeface="Calibri"/>
              </a:rPr>
              <a:t>- </a:t>
            </a:r>
            <a:r>
              <a:rPr dirty="0" sz="1800" spc="-5">
                <a:latin typeface="Calibri"/>
                <a:cs typeface="Calibri"/>
              </a:rPr>
              <a:t>9.6%, Non-inferiority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62095" y="3946483"/>
            <a:ext cx="18815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HR 0.72, 95% CI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0.39-1.33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00" y="1079500"/>
            <a:ext cx="6613664" cy="3968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7618" y="326318"/>
            <a:ext cx="76003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Components of primary</a:t>
            </a:r>
            <a:r>
              <a:rPr dirty="0" spc="-85"/>
              <a:t> </a:t>
            </a:r>
            <a:r>
              <a:rPr dirty="0" spc="-5"/>
              <a:t>endpoint</a:t>
            </a:r>
          </a:p>
        </p:txBody>
      </p:sp>
      <p:sp>
        <p:nvSpPr>
          <p:cNvPr id="4" name="object 4"/>
          <p:cNvSpPr/>
          <p:nvPr/>
        </p:nvSpPr>
        <p:spPr>
          <a:xfrm>
            <a:off x="101600" y="4470400"/>
            <a:ext cx="1658345" cy="591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711200"/>
            <a:ext cx="7244491" cy="4432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5611" y="132186"/>
            <a:ext cx="8163559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Primary endpoint </a:t>
            </a:r>
            <a:r>
              <a:rPr dirty="0" sz="4000"/>
              <a:t>– </a:t>
            </a:r>
            <a:r>
              <a:rPr dirty="0" sz="4000" spc="-5"/>
              <a:t>prespecified</a:t>
            </a:r>
            <a:r>
              <a:rPr dirty="0" sz="4000" spc="-100"/>
              <a:t> </a:t>
            </a:r>
            <a:r>
              <a:rPr dirty="0" sz="4000" spc="-5"/>
              <a:t>groups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101600" y="4546600"/>
            <a:ext cx="1658345" cy="591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847113" y="3997997"/>
            <a:ext cx="661035" cy="170815"/>
          </a:xfrm>
          <a:custGeom>
            <a:avLst/>
            <a:gdLst/>
            <a:ahLst/>
            <a:cxnLst/>
            <a:rect l="l" t="t" r="r" b="b"/>
            <a:pathLst>
              <a:path w="661034" h="170814">
                <a:moveTo>
                  <a:pt x="0" y="0"/>
                </a:moveTo>
                <a:lnTo>
                  <a:pt x="660770" y="0"/>
                </a:lnTo>
                <a:lnTo>
                  <a:pt x="660770" y="170307"/>
                </a:lnTo>
                <a:lnTo>
                  <a:pt x="0" y="17030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47113" y="3997997"/>
            <a:ext cx="661035" cy="170815"/>
          </a:xfrm>
          <a:custGeom>
            <a:avLst/>
            <a:gdLst/>
            <a:ahLst/>
            <a:cxnLst/>
            <a:rect l="l" t="t" r="r" b="b"/>
            <a:pathLst>
              <a:path w="661034" h="170814">
                <a:moveTo>
                  <a:pt x="0" y="0"/>
                </a:moveTo>
                <a:lnTo>
                  <a:pt x="660770" y="0"/>
                </a:lnTo>
                <a:lnTo>
                  <a:pt x="660770" y="170307"/>
                </a:lnTo>
                <a:lnTo>
                  <a:pt x="0" y="17030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06683" y="4866614"/>
            <a:ext cx="1042035" cy="146050"/>
          </a:xfrm>
          <a:custGeom>
            <a:avLst/>
            <a:gdLst/>
            <a:ahLst/>
            <a:cxnLst/>
            <a:rect l="l" t="t" r="r" b="b"/>
            <a:pathLst>
              <a:path w="1042034" h="146050">
                <a:moveTo>
                  <a:pt x="0" y="145696"/>
                </a:moveTo>
                <a:lnTo>
                  <a:pt x="1041539" y="145696"/>
                </a:lnTo>
                <a:lnTo>
                  <a:pt x="1041539" y="0"/>
                </a:lnTo>
                <a:lnTo>
                  <a:pt x="0" y="0"/>
                </a:lnTo>
                <a:lnTo>
                  <a:pt x="0" y="1456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06683" y="4866614"/>
            <a:ext cx="1042035" cy="146050"/>
          </a:xfrm>
          <a:custGeom>
            <a:avLst/>
            <a:gdLst/>
            <a:ahLst/>
            <a:cxnLst/>
            <a:rect l="l" t="t" r="r" b="b"/>
            <a:pathLst>
              <a:path w="1042034" h="146050">
                <a:moveTo>
                  <a:pt x="0" y="145696"/>
                </a:moveTo>
                <a:lnTo>
                  <a:pt x="1041539" y="145696"/>
                </a:lnTo>
                <a:lnTo>
                  <a:pt x="1041539" y="0"/>
                </a:lnTo>
                <a:lnTo>
                  <a:pt x="0" y="0"/>
                </a:lnTo>
                <a:lnTo>
                  <a:pt x="0" y="145696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95734" y="4908176"/>
            <a:ext cx="216268" cy="2254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11510" y="4854686"/>
            <a:ext cx="1042035" cy="146050"/>
          </a:xfrm>
          <a:custGeom>
            <a:avLst/>
            <a:gdLst/>
            <a:ahLst/>
            <a:cxnLst/>
            <a:rect l="l" t="t" r="r" b="b"/>
            <a:pathLst>
              <a:path w="1042035" h="146050">
                <a:moveTo>
                  <a:pt x="0" y="145696"/>
                </a:moveTo>
                <a:lnTo>
                  <a:pt x="1041538" y="145696"/>
                </a:lnTo>
                <a:lnTo>
                  <a:pt x="1041538" y="0"/>
                </a:lnTo>
                <a:lnTo>
                  <a:pt x="0" y="0"/>
                </a:lnTo>
                <a:lnTo>
                  <a:pt x="0" y="1456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11510" y="4854686"/>
            <a:ext cx="1042035" cy="146050"/>
          </a:xfrm>
          <a:custGeom>
            <a:avLst/>
            <a:gdLst/>
            <a:ahLst/>
            <a:cxnLst/>
            <a:rect l="l" t="t" r="r" b="b"/>
            <a:pathLst>
              <a:path w="1042035" h="146050">
                <a:moveTo>
                  <a:pt x="0" y="145696"/>
                </a:moveTo>
                <a:lnTo>
                  <a:pt x="1041538" y="145696"/>
                </a:lnTo>
                <a:lnTo>
                  <a:pt x="1041538" y="0"/>
                </a:lnTo>
                <a:lnTo>
                  <a:pt x="0" y="0"/>
                </a:lnTo>
                <a:lnTo>
                  <a:pt x="0" y="145696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92862" y="4912938"/>
            <a:ext cx="160655" cy="53340"/>
          </a:xfrm>
          <a:custGeom>
            <a:avLst/>
            <a:gdLst/>
            <a:ahLst/>
            <a:cxnLst/>
            <a:rect l="l" t="t" r="r" b="b"/>
            <a:pathLst>
              <a:path w="160655" h="53339">
                <a:moveTo>
                  <a:pt x="26523" y="0"/>
                </a:moveTo>
                <a:lnTo>
                  <a:pt x="26523" y="13261"/>
                </a:lnTo>
                <a:lnTo>
                  <a:pt x="160186" y="13261"/>
                </a:lnTo>
                <a:lnTo>
                  <a:pt x="160186" y="39785"/>
                </a:lnTo>
                <a:lnTo>
                  <a:pt x="26523" y="39785"/>
                </a:lnTo>
                <a:lnTo>
                  <a:pt x="26523" y="53046"/>
                </a:lnTo>
                <a:lnTo>
                  <a:pt x="0" y="26523"/>
                </a:lnTo>
                <a:lnTo>
                  <a:pt x="265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92862" y="4912938"/>
            <a:ext cx="160655" cy="53340"/>
          </a:xfrm>
          <a:custGeom>
            <a:avLst/>
            <a:gdLst/>
            <a:ahLst/>
            <a:cxnLst/>
            <a:rect l="l" t="t" r="r" b="b"/>
            <a:pathLst>
              <a:path w="160655" h="53339">
                <a:moveTo>
                  <a:pt x="160186" y="39785"/>
                </a:moveTo>
                <a:lnTo>
                  <a:pt x="26523" y="39785"/>
                </a:lnTo>
                <a:lnTo>
                  <a:pt x="26523" y="53046"/>
                </a:lnTo>
                <a:lnTo>
                  <a:pt x="0" y="26523"/>
                </a:lnTo>
                <a:lnTo>
                  <a:pt x="26523" y="0"/>
                </a:lnTo>
                <a:lnTo>
                  <a:pt x="26523" y="13261"/>
                </a:lnTo>
                <a:lnTo>
                  <a:pt x="160186" y="13261"/>
                </a:lnTo>
                <a:lnTo>
                  <a:pt x="160186" y="397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4672" y="250860"/>
            <a:ext cx="517080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Safety and</a:t>
            </a:r>
            <a:r>
              <a:rPr dirty="0" spc="-90"/>
              <a:t> </a:t>
            </a:r>
            <a:r>
              <a:rPr dirty="0" spc="-5"/>
              <a:t>side-effects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14786"/>
            <a:ext cx="7979409" cy="303657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55600" marR="821055" indent="-342900">
              <a:lnSpc>
                <a:spcPts val="2880"/>
              </a:lnSpc>
              <a:spcBef>
                <a:spcPts val="795"/>
              </a:spcBef>
              <a:buSzPct val="1016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5">
                <a:latin typeface="Calibri"/>
                <a:cs typeface="Calibri"/>
              </a:rPr>
              <a:t>Sub-therapeutic plasma levels for one orally  administered antibiotic in </a:t>
            </a:r>
            <a:r>
              <a:rPr dirty="0" sz="3000">
                <a:latin typeface="Calibri"/>
                <a:cs typeface="Calibri"/>
              </a:rPr>
              <a:t>7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patients</a:t>
            </a:r>
            <a:endParaRPr sz="3000">
              <a:latin typeface="Calibri"/>
              <a:cs typeface="Calibri"/>
            </a:endParaRPr>
          </a:p>
          <a:p>
            <a:pPr lvl="1" marL="755650" marR="5080" indent="-285750">
              <a:lnSpc>
                <a:spcPct val="79700"/>
              </a:lnSpc>
              <a:spcBef>
                <a:spcPts val="615"/>
              </a:spcBef>
              <a:buSzPct val="101923"/>
              <a:buFont typeface="Arial"/>
              <a:buChar char="–"/>
              <a:tabLst>
                <a:tab pos="755650" algn="l"/>
              </a:tabLst>
            </a:pPr>
            <a:r>
              <a:rPr dirty="0" sz="2600" spc="-5">
                <a:latin typeface="Calibri"/>
                <a:cs typeface="Calibri"/>
              </a:rPr>
              <a:t>Pharmacokinetic results did not necessitate change of  antibiotic regimens in any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cases</a:t>
            </a:r>
            <a:endParaRPr sz="2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ts val="3575"/>
              </a:lnSpc>
              <a:buSzPct val="1016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5">
                <a:latin typeface="Calibri"/>
                <a:cs typeface="Calibri"/>
              </a:rPr>
              <a:t>Side-effects; </a:t>
            </a:r>
            <a:r>
              <a:rPr dirty="0" sz="3000" spc="-10">
                <a:latin typeface="Calibri"/>
                <a:cs typeface="Calibri"/>
              </a:rPr>
              <a:t>Intravenous </a:t>
            </a:r>
            <a:r>
              <a:rPr dirty="0" sz="3000" spc="-5">
                <a:latin typeface="Calibri"/>
                <a:cs typeface="Calibri"/>
              </a:rPr>
              <a:t>12 (6%), oral 10</a:t>
            </a:r>
            <a:r>
              <a:rPr dirty="0" sz="3000" spc="-5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(5%)</a:t>
            </a:r>
            <a:endParaRPr sz="3000">
              <a:latin typeface="Calibri"/>
              <a:cs typeface="Calibri"/>
            </a:endParaRPr>
          </a:p>
          <a:p>
            <a:pPr lvl="1" marL="755650" marR="362585" indent="-285750">
              <a:lnSpc>
                <a:spcPct val="79700"/>
              </a:lnSpc>
              <a:spcBef>
                <a:spcPts val="620"/>
              </a:spcBef>
              <a:buSzPct val="101923"/>
              <a:buFont typeface="Arial"/>
              <a:buChar char="–"/>
              <a:tabLst>
                <a:tab pos="755650" algn="l"/>
              </a:tabLst>
            </a:pPr>
            <a:r>
              <a:rPr dirty="0" sz="2600" spc="-5">
                <a:latin typeface="Calibri"/>
                <a:cs typeface="Calibri"/>
              </a:rPr>
              <a:t>Allergy (50%), bone marrow suppression (27%) and  gastro-intestinal side effects (14%)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(ns)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22158" y="2014466"/>
          <a:ext cx="8517255" cy="970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4825"/>
                <a:gridCol w="1715135"/>
                <a:gridCol w="1551305"/>
                <a:gridCol w="935354"/>
              </a:tblGrid>
              <a:tr h="280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ts val="171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Intravenous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7305">
                        <a:lnSpc>
                          <a:spcPts val="171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Oral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ts val="171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Time from IE diagnosis to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randomisation*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/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(13-23)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(12-24)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400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0.42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Treatment after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randomisation*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700"/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ts val="2150"/>
                        </a:lnSpc>
                        <a:spcBef>
                          <a:spcPts val="12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(14-25)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240"/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ts val="2150"/>
                        </a:lnSpc>
                        <a:spcBef>
                          <a:spcPts val="12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(14-25)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240"/>
                </a:tc>
                <a:tc>
                  <a:txBody>
                    <a:bodyPr/>
                    <a:lstStyle/>
                    <a:p>
                      <a:pPr algn="ctr" marL="40005">
                        <a:lnSpc>
                          <a:spcPts val="2150"/>
                        </a:lnSpc>
                        <a:spcBef>
                          <a:spcPts val="12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0.48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24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1208" y="3054596"/>
            <a:ext cx="27127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Length of hospital stays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after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208" y="3328916"/>
            <a:ext cx="14909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randomisation*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7660" y="3191756"/>
            <a:ext cx="37242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81810" algn="l"/>
                <a:tab pos="3075940" algn="l"/>
              </a:tabLst>
            </a:pPr>
            <a:r>
              <a:rPr dirty="0" sz="1800" spc="-5">
                <a:latin typeface="Calibri"/>
                <a:cs typeface="Calibri"/>
              </a:rPr>
              <a:t>1</a:t>
            </a:r>
            <a:r>
              <a:rPr dirty="0" sz="1800">
                <a:latin typeface="Calibri"/>
                <a:cs typeface="Calibri"/>
              </a:rPr>
              <a:t>9</a:t>
            </a:r>
            <a:r>
              <a:rPr dirty="0" sz="1800" spc="-5">
                <a:latin typeface="Calibri"/>
                <a:cs typeface="Calibri"/>
              </a:rPr>
              <a:t> (14-25</a:t>
            </a:r>
            <a:r>
              <a:rPr dirty="0" sz="1800">
                <a:latin typeface="Calibri"/>
                <a:cs typeface="Calibri"/>
              </a:rPr>
              <a:t>)	3</a:t>
            </a:r>
            <a:r>
              <a:rPr dirty="0" sz="1800" spc="-5">
                <a:latin typeface="Calibri"/>
                <a:cs typeface="Calibri"/>
              </a:rPr>
              <a:t> (1-10</a:t>
            </a:r>
            <a:r>
              <a:rPr dirty="0" sz="1800">
                <a:latin typeface="Calibri"/>
                <a:cs typeface="Calibri"/>
              </a:rPr>
              <a:t>)	</a:t>
            </a:r>
            <a:r>
              <a:rPr dirty="0" sz="1800" spc="-5">
                <a:latin typeface="Calibri"/>
                <a:cs typeface="Calibri"/>
              </a:rPr>
              <a:t>&lt;0.001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45394" y="403260"/>
            <a:ext cx="495236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Outpatient</a:t>
            </a:r>
            <a:r>
              <a:rPr dirty="0" spc="-90"/>
              <a:t> </a:t>
            </a:r>
            <a:r>
              <a:rPr dirty="0" spc="-5"/>
              <a:t>treatment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9768" y="3494045"/>
            <a:ext cx="86023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89010" algn="l"/>
              </a:tabLst>
            </a:pPr>
            <a:r>
              <a:rPr dirty="0" sz="1800" strike="sngStrike">
                <a:latin typeface="Times New Roman"/>
                <a:cs typeface="Times New Roman"/>
              </a:rPr>
              <a:t> </a:t>
            </a:r>
            <a:r>
              <a:rPr dirty="0" sz="1800" spc="-100" strike="sngStrike">
                <a:latin typeface="Times New Roman"/>
                <a:cs typeface="Times New Roman"/>
              </a:rPr>
              <a:t> </a:t>
            </a:r>
            <a:r>
              <a:rPr dirty="0" sz="1800" spc="-5" strike="sngStrike">
                <a:latin typeface="Calibri"/>
                <a:cs typeface="Calibri"/>
              </a:rPr>
              <a:t>*In days (median)</a:t>
            </a:r>
            <a:r>
              <a:rPr dirty="0" sz="1800" spc="-85" strike="sngStrike">
                <a:latin typeface="Calibri"/>
                <a:cs typeface="Calibri"/>
              </a:rPr>
              <a:t> </a:t>
            </a:r>
            <a:r>
              <a:rPr dirty="0" sz="1800" spc="-5" strike="sngStrike">
                <a:latin typeface="Calibri"/>
                <a:cs typeface="Calibri"/>
              </a:rPr>
              <a:t>(IQR)	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0321" y="250860"/>
            <a:ext cx="272224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Conclusions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007" y="1174691"/>
            <a:ext cx="8415020" cy="3338829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5600" marR="137795" indent="-342900">
              <a:lnSpc>
                <a:spcPct val="80000"/>
              </a:lnSpc>
              <a:spcBef>
                <a:spcPts val="58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Efficacy and safety of shifting to oral antibiotic treatment was non-inferior to  continued intravenous antibiotic treatment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ts val="2140"/>
              </a:lnSpc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stabilized patients with left-sided endocarditis caused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by</a:t>
            </a:r>
            <a:endParaRPr sz="1800">
              <a:latin typeface="Calibri"/>
              <a:cs typeface="Calibri"/>
            </a:endParaRPr>
          </a:p>
          <a:p>
            <a:pPr lvl="1" marL="755650" marR="339090" indent="-285750">
              <a:lnSpc>
                <a:spcPct val="79600"/>
              </a:lnSpc>
              <a:spcBef>
                <a:spcPts val="420"/>
              </a:spcBef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streptococcus spp, </a:t>
            </a:r>
            <a:r>
              <a:rPr dirty="0" sz="1800" spc="-5" i="1">
                <a:latin typeface="Calibri"/>
                <a:cs typeface="Calibri"/>
              </a:rPr>
              <a:t>Enterococcus faecalis, Staphylococcus </a:t>
            </a:r>
            <a:r>
              <a:rPr dirty="0" sz="1800" i="1">
                <a:latin typeface="Calibri"/>
                <a:cs typeface="Calibri"/>
              </a:rPr>
              <a:t>aureus</a:t>
            </a:r>
            <a:r>
              <a:rPr dirty="0" sz="1800">
                <a:latin typeface="Calibri"/>
                <a:cs typeface="Calibri"/>
              </a:rPr>
              <a:t>, </a:t>
            </a:r>
            <a:r>
              <a:rPr dirty="0" sz="1800" spc="-5">
                <a:latin typeface="Calibri"/>
                <a:cs typeface="Calibri"/>
              </a:rPr>
              <a:t>or coagulase-  negative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staphylococci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ts val="2170"/>
              </a:lnSpc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across co-morbidities, native vs prosthetic valve and surgically vs conservatively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Tx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1195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Oral antibiotics may safely be administered during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approximately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ts val="2165"/>
              </a:lnSpc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half of the recommended antibiotic treatment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period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ts val="2190"/>
              </a:lnSpc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potentially as outpatient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treatment</a:t>
            </a:r>
            <a:endParaRPr sz="18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1789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More than 50% of patients with endocarditis may be candidates to partial oral  antibiotic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treatment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7456" y="250860"/>
            <a:ext cx="5123180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latin typeface="Calibri"/>
                <a:cs typeface="Calibri"/>
              </a:rPr>
              <a:t>Declaration of</a:t>
            </a:r>
            <a:r>
              <a:rPr dirty="0" sz="4400" spc="-9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interest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07161"/>
            <a:ext cx="91757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latin typeface="Calibri"/>
                <a:cs typeface="Calibri"/>
              </a:rPr>
              <a:t>None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6283" y="250860"/>
            <a:ext cx="44862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Acknowledgements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86387"/>
            <a:ext cx="8043545" cy="2860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Investigators;</a:t>
            </a:r>
            <a:endParaRPr sz="1600">
              <a:latin typeface="Calibri"/>
              <a:cs typeface="Calibri"/>
            </a:endParaRPr>
          </a:p>
          <a:p>
            <a:pPr marL="12700" marR="78740">
              <a:lnSpc>
                <a:spcPts val="1540"/>
              </a:lnSpc>
              <a:spcBef>
                <a:spcPts val="365"/>
              </a:spcBef>
            </a:pPr>
            <a:r>
              <a:rPr dirty="0" sz="1600" spc="-5">
                <a:latin typeface="Calibri"/>
                <a:cs typeface="Calibri"/>
              </a:rPr>
              <a:t>Kasper Iversen, Nikolaj Ihlemann, Sabine </a:t>
            </a:r>
            <a:r>
              <a:rPr dirty="0" sz="1600">
                <a:latin typeface="Calibri"/>
                <a:cs typeface="Calibri"/>
              </a:rPr>
              <a:t>U </a:t>
            </a:r>
            <a:r>
              <a:rPr dirty="0" sz="1600" spc="-5">
                <a:latin typeface="Calibri"/>
                <a:cs typeface="Calibri"/>
              </a:rPr>
              <a:t>Gill, Trine Madsen, Hanne Elming, Kaare Troels  Jensen, Niels Eske Bruun, Dan Eik Høfsten, Kurt Fursted, Jens Jørgen Christensen, Martin Schultz,  Christine </a:t>
            </a:r>
            <a:r>
              <a:rPr dirty="0" sz="1600">
                <a:latin typeface="Calibri"/>
                <a:cs typeface="Calibri"/>
              </a:rPr>
              <a:t>F </a:t>
            </a:r>
            <a:r>
              <a:rPr dirty="0" sz="1600" spc="-5">
                <a:latin typeface="Calibri"/>
                <a:cs typeface="Calibri"/>
              </a:rPr>
              <a:t>Klein, Emil Loldrup Fosbøll, Flemming Rosenvinge, Henrik Carl Schønheyder, Lars  Køber, Christian Torp-Pedersen, Jannik Helweg-Larsen, Niels Tønder, Claus Moser, Henning  Bundgaard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latin typeface="Calibri"/>
                <a:cs typeface="Calibri"/>
              </a:rPr>
              <a:t>Funding;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360"/>
              </a:spcBef>
            </a:pPr>
            <a:r>
              <a:rPr dirty="0" sz="1500" spc="-5">
                <a:latin typeface="Calibri"/>
                <a:cs typeface="Calibri"/>
              </a:rPr>
              <a:t>The study was supported by unrestricted grants from The Danish Heart Foundation, The Capital Regions  Research Council, The Hartmann’s Foundation and Svend Andersens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Foundation.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454025">
              <a:lnSpc>
                <a:spcPts val="1540"/>
              </a:lnSpc>
            </a:pPr>
            <a:r>
              <a:rPr dirty="0" sz="1600" spc="-5">
                <a:latin typeface="Calibri"/>
                <a:cs typeface="Calibri"/>
              </a:rPr>
              <a:t>We thank study coordinators, study nurses, safety monitoring board members, adjudication  committee members and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participants.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5656" y="232432"/>
            <a:ext cx="5873137" cy="4626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931073" y="4487628"/>
            <a:ext cx="94551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 b="1">
                <a:latin typeface="Arial"/>
                <a:cs typeface="Arial"/>
              </a:rPr>
              <a:t>August 28, 2018,</a:t>
            </a:r>
            <a:r>
              <a:rPr dirty="0" sz="800" spc="-8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at  NEJM.org.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631" y="172425"/>
            <a:ext cx="8227059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24384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Proposal; criteria for shifting from intravenous to oral  antibiotic </a:t>
            </a:r>
            <a:r>
              <a:rPr dirty="0" sz="2800" spc="-10"/>
              <a:t>therapy </a:t>
            </a:r>
            <a:r>
              <a:rPr dirty="0" sz="2800" spc="-5"/>
              <a:t>in patients with left-sided</a:t>
            </a:r>
            <a:r>
              <a:rPr dirty="0" sz="2800" spc="-70"/>
              <a:t> </a:t>
            </a:r>
            <a:r>
              <a:rPr dirty="0" sz="2800" spc="-5"/>
              <a:t>endocarditis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213100" y="1104900"/>
            <a:ext cx="2971800" cy="4026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1800" y="1333500"/>
            <a:ext cx="6452551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8124" y="250860"/>
            <a:ext cx="39808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Primary</a:t>
            </a:r>
            <a:r>
              <a:rPr dirty="0" spc="-90"/>
              <a:t> </a:t>
            </a:r>
            <a:r>
              <a:rPr dirty="0" spc="-5"/>
              <a:t>endpoint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00850" y="1388473"/>
            <a:ext cx="5875655" cy="369570"/>
          </a:xfrm>
          <a:prstGeom prst="rect">
            <a:avLst/>
          </a:prstGeom>
          <a:ln w="41275">
            <a:solidFill>
              <a:srgbClr val="000000"/>
            </a:solidFill>
          </a:ln>
        </p:spPr>
        <p:txBody>
          <a:bodyPr wrap="square" lIns="0" tIns="31114" rIns="0" bIns="0" rtlCol="0" vert="horz">
            <a:spAutoFit/>
          </a:bodyPr>
          <a:lstStyle/>
          <a:p>
            <a:pPr marL="245110">
              <a:lnSpc>
                <a:spcPct val="100000"/>
              </a:lnSpc>
              <a:spcBef>
                <a:spcPts val="244"/>
              </a:spcBef>
            </a:pPr>
            <a:r>
              <a:rPr dirty="0" sz="1800" spc="-5">
                <a:latin typeface="Calibri"/>
                <a:cs typeface="Calibri"/>
              </a:rPr>
              <a:t>Difference 3.1%, 95% CI: -3.4% </a:t>
            </a:r>
            <a:r>
              <a:rPr dirty="0" sz="1800">
                <a:latin typeface="Calibri"/>
                <a:cs typeface="Calibri"/>
              </a:rPr>
              <a:t>- </a:t>
            </a:r>
            <a:r>
              <a:rPr dirty="0" sz="1800" spc="-5">
                <a:latin typeface="Calibri"/>
                <a:cs typeface="Calibri"/>
              </a:rPr>
              <a:t>9.6%, Non-inferiority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4944" y="3497871"/>
            <a:ext cx="18815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HR 0.72, 95% CI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0.39-1.33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00" y="1206500"/>
            <a:ext cx="6496334" cy="3825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7618" y="440941"/>
            <a:ext cx="760031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Components of primary</a:t>
            </a:r>
            <a:r>
              <a:rPr dirty="0" spc="-85"/>
              <a:t> </a:t>
            </a:r>
            <a:r>
              <a:rPr dirty="0" spc="-5"/>
              <a:t>endpoint</a:t>
            </a:r>
          </a:p>
        </p:txBody>
      </p:sp>
      <p:sp>
        <p:nvSpPr>
          <p:cNvPr id="4" name="object 4"/>
          <p:cNvSpPr/>
          <p:nvPr/>
        </p:nvSpPr>
        <p:spPr>
          <a:xfrm>
            <a:off x="101600" y="4470400"/>
            <a:ext cx="1658345" cy="591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48473" y="4487628"/>
            <a:ext cx="94551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 b="1">
                <a:latin typeface="Arial"/>
                <a:cs typeface="Arial"/>
              </a:rPr>
              <a:t>August 28, 2018,</a:t>
            </a:r>
            <a:r>
              <a:rPr dirty="0" sz="800" spc="-8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at  NEJM.org.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1686" y="250860"/>
            <a:ext cx="27158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3" y="1160071"/>
            <a:ext cx="8819515" cy="286131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355600" marR="5080" indent="-342900">
              <a:lnSpc>
                <a:spcPts val="2400"/>
              </a:lnSpc>
              <a:spcBef>
                <a:spcPts val="680"/>
              </a:spcBef>
              <a:buSzPct val="102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500" spc="-5">
                <a:latin typeface="Calibri"/>
                <a:cs typeface="Calibri"/>
              </a:rPr>
              <a:t>According to guidelines we treat left-sided infectious endocarditis  with intravenous (IV) antibiotics for up to </a:t>
            </a:r>
            <a:r>
              <a:rPr dirty="0" sz="2500">
                <a:latin typeface="Calibri"/>
                <a:cs typeface="Calibri"/>
              </a:rPr>
              <a:t>6 </a:t>
            </a:r>
            <a:r>
              <a:rPr dirty="0" sz="2500" spc="-5">
                <a:latin typeface="Calibri"/>
                <a:cs typeface="Calibri"/>
              </a:rPr>
              <a:t>weeks </a:t>
            </a:r>
            <a:r>
              <a:rPr dirty="0" sz="2500">
                <a:latin typeface="Calibri"/>
                <a:cs typeface="Calibri"/>
              </a:rPr>
              <a:t>–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in-hospital</a:t>
            </a:r>
            <a:endParaRPr sz="2500">
              <a:latin typeface="Calibri"/>
              <a:cs typeface="Calibri"/>
            </a:endParaRPr>
          </a:p>
          <a:p>
            <a:pPr marL="355600" marR="72390" indent="-342900">
              <a:lnSpc>
                <a:spcPts val="2400"/>
              </a:lnSpc>
              <a:spcBef>
                <a:spcPts val="1560"/>
              </a:spcBef>
              <a:buSzPct val="102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500" spc="-5">
                <a:latin typeface="Calibri"/>
                <a:cs typeface="Calibri"/>
              </a:rPr>
              <a:t>Endocarditis is associated with high in-hospital complication- and  mortality rates </a:t>
            </a:r>
            <a:r>
              <a:rPr dirty="0" sz="2500">
                <a:latin typeface="Calibri"/>
                <a:cs typeface="Calibri"/>
              </a:rPr>
              <a:t>- </a:t>
            </a:r>
            <a:r>
              <a:rPr dirty="0" sz="2500" spc="-5">
                <a:latin typeface="Calibri"/>
                <a:cs typeface="Calibri"/>
              </a:rPr>
              <a:t>but mainly in the early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phase</a:t>
            </a:r>
            <a:endParaRPr sz="2500">
              <a:latin typeface="Calibri"/>
              <a:cs typeface="Calibri"/>
            </a:endParaRPr>
          </a:p>
          <a:p>
            <a:pPr marL="355600" marR="551815" indent="-342900">
              <a:lnSpc>
                <a:spcPts val="2400"/>
              </a:lnSpc>
              <a:spcBef>
                <a:spcPts val="1680"/>
              </a:spcBef>
              <a:buSzPct val="102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500" spc="-5">
                <a:latin typeface="Calibri"/>
                <a:cs typeface="Calibri"/>
              </a:rPr>
              <a:t>After stabilization the main reason for staying in hospital is to  receive iv</a:t>
            </a:r>
            <a:r>
              <a:rPr dirty="0" sz="2500" spc="-1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antibiotics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00"/>
              </a:spcBef>
              <a:buSzPct val="102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500" spc="-5">
                <a:latin typeface="Calibri"/>
                <a:cs typeface="Calibri"/>
              </a:rPr>
              <a:t>Hospital stays </a:t>
            </a:r>
            <a:r>
              <a:rPr dirty="0" sz="2500" spc="-5" i="1">
                <a:latin typeface="Calibri"/>
                <a:cs typeface="Calibri"/>
              </a:rPr>
              <a:t>per se </a:t>
            </a:r>
            <a:r>
              <a:rPr dirty="0" sz="2500" spc="-5">
                <a:latin typeface="Calibri"/>
                <a:cs typeface="Calibri"/>
              </a:rPr>
              <a:t>may cause complications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1304" y="250860"/>
            <a:ext cx="24009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07161"/>
            <a:ext cx="6778625" cy="3086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latin typeface="Calibri"/>
                <a:cs typeface="Calibri"/>
              </a:rPr>
              <a:t>To determine </a:t>
            </a:r>
            <a:r>
              <a:rPr dirty="0" sz="3200">
                <a:latin typeface="Calibri"/>
                <a:cs typeface="Calibri"/>
              </a:rPr>
              <a:t>- </a:t>
            </a:r>
            <a:r>
              <a:rPr dirty="0" sz="3200" spc="-5">
                <a:latin typeface="Calibri"/>
                <a:cs typeface="Calibri"/>
              </a:rPr>
              <a:t>in stabilised patients </a:t>
            </a:r>
            <a:r>
              <a:rPr dirty="0" sz="3200" spc="-10">
                <a:latin typeface="Calibri"/>
                <a:cs typeface="Calibri"/>
              </a:rPr>
              <a:t>with  </a:t>
            </a:r>
            <a:r>
              <a:rPr dirty="0" sz="3200" spc="-5">
                <a:latin typeface="Calibri"/>
                <a:cs typeface="Calibri"/>
              </a:rPr>
              <a:t>endocarditis </a:t>
            </a:r>
            <a:r>
              <a:rPr dirty="0" sz="3200">
                <a:latin typeface="Calibri"/>
                <a:cs typeface="Calibri"/>
              </a:rPr>
              <a:t>-</a:t>
            </a:r>
            <a:r>
              <a:rPr dirty="0" sz="3200" spc="-1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whether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630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Orally administered antibiotics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Intravenously </a:t>
            </a:r>
            <a:r>
              <a:rPr dirty="0" sz="3200" spc="-5">
                <a:latin typeface="Calibri"/>
                <a:cs typeface="Calibri"/>
              </a:rPr>
              <a:t>administered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antibiotics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95"/>
              </a:spcBef>
            </a:pPr>
            <a:r>
              <a:rPr dirty="0" sz="3200" spc="-5">
                <a:latin typeface="Calibri"/>
                <a:cs typeface="Calibri"/>
              </a:rPr>
              <a:t>have similar efficacy and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safety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597" y="250860"/>
            <a:ext cx="290703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</a:t>
            </a:r>
            <a:r>
              <a:rPr dirty="0" spc="-90"/>
              <a:t> </a:t>
            </a:r>
            <a:r>
              <a:rPr dirty="0" spc="-5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17377"/>
            <a:ext cx="7842884" cy="284670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Non-inferiority </a:t>
            </a:r>
            <a:r>
              <a:rPr dirty="0" sz="3200" spc="-10">
                <a:latin typeface="Calibri"/>
                <a:cs typeface="Calibri"/>
              </a:rPr>
              <a:t>trial </a:t>
            </a:r>
            <a:r>
              <a:rPr dirty="0" sz="3200" spc="-5">
                <a:latin typeface="Calibri"/>
                <a:cs typeface="Calibri"/>
              </a:rPr>
              <a:t>(delta</a:t>
            </a:r>
            <a:r>
              <a:rPr dirty="0" sz="3200" spc="-1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=10%)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Randomised,</a:t>
            </a:r>
            <a:r>
              <a:rPr dirty="0" sz="3200" spc="-1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unblinded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Nationwide including all Danish heart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centres</a:t>
            </a:r>
            <a:endParaRPr sz="3200">
              <a:latin typeface="Calibri"/>
              <a:cs typeface="Calibri"/>
            </a:endParaRPr>
          </a:p>
          <a:p>
            <a:pPr marL="355600" marR="356235" indent="-342900">
              <a:lnSpc>
                <a:spcPct val="100000"/>
              </a:lnSpc>
              <a:spcBef>
                <a:spcPts val="770"/>
              </a:spcBef>
              <a:buSzPct val="10156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Cardiologists, </a:t>
            </a:r>
            <a:r>
              <a:rPr dirty="0" sz="3200" spc="-10">
                <a:latin typeface="Calibri"/>
                <a:cs typeface="Calibri"/>
              </a:rPr>
              <a:t>microbiologist, </a:t>
            </a:r>
            <a:r>
              <a:rPr dirty="0" sz="3200" spc="-5">
                <a:latin typeface="Calibri"/>
                <a:cs typeface="Calibri"/>
              </a:rPr>
              <a:t>infectious  disease specialists, </a:t>
            </a:r>
            <a:r>
              <a:rPr dirty="0" sz="3200" spc="-10">
                <a:latin typeface="Calibri"/>
                <a:cs typeface="Calibri"/>
              </a:rPr>
              <a:t>cardiothoracic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surgeons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4250" y="250860"/>
            <a:ext cx="46335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Choice of</a:t>
            </a:r>
            <a:r>
              <a:rPr dirty="0" spc="-90"/>
              <a:t> </a:t>
            </a:r>
            <a:r>
              <a:rPr dirty="0" spc="-5"/>
              <a:t>antibiotics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229" y="1195802"/>
            <a:ext cx="7978775" cy="2947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Intravenous antibiotics: Given according to ESC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guidelines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dirty="0" sz="2000" spc="-5">
                <a:latin typeface="Calibri"/>
                <a:cs typeface="Calibri"/>
              </a:rPr>
              <a:t>Oral antibiotics regimens: Developed as part of the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study;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65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Antibiotics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90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Moderate to high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bioavailability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9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In all cases two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antibiotics;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90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Different drug classes, antimicrobial mechanisms and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metabolization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9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Minimal inhibitory concentration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determinations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Adjustments acc. to plasma-antibiotics (pharmacokinetics </a:t>
            </a:r>
            <a:r>
              <a:rPr dirty="0" sz="2000">
                <a:latin typeface="Calibri"/>
                <a:cs typeface="Calibri"/>
              </a:rPr>
              <a:t>T </a:t>
            </a:r>
            <a:r>
              <a:rPr dirty="0" sz="2000" spc="-5">
                <a:latin typeface="Calibri"/>
                <a:cs typeface="Calibri"/>
              </a:rPr>
              <a:t>½, 1, 2, 4, </a:t>
            </a:r>
            <a:r>
              <a:rPr dirty="0" sz="2000">
                <a:latin typeface="Calibri"/>
                <a:cs typeface="Calibri"/>
              </a:rPr>
              <a:t>6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4714" y="250860"/>
            <a:ext cx="378142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Inclusion</a:t>
            </a:r>
            <a:r>
              <a:rPr dirty="0" spc="-90"/>
              <a:t> </a:t>
            </a:r>
            <a:r>
              <a:rPr dirty="0" spc="-5"/>
              <a:t>criteria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77615"/>
            <a:ext cx="8404225" cy="32626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255"/>
              </a:lnSpc>
              <a:spcBef>
                <a:spcPts val="100"/>
              </a:spcBef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>
                <a:latin typeface="Calibri"/>
                <a:cs typeface="Calibri"/>
              </a:rPr>
              <a:t>Left-sided endocarditis based on the modified Duke criteria caused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by</a:t>
            </a:r>
            <a:endParaRPr sz="1900">
              <a:latin typeface="Calibri"/>
              <a:cs typeface="Calibri"/>
            </a:endParaRPr>
          </a:p>
          <a:p>
            <a:pPr lvl="1" marL="755650" indent="-285750">
              <a:lnSpc>
                <a:spcPts val="2045"/>
              </a:lnSpc>
              <a:buSzPct val="102941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700" spc="-5">
                <a:latin typeface="Calibri"/>
                <a:cs typeface="Calibri"/>
              </a:rPr>
              <a:t>Streptococci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or</a:t>
            </a:r>
            <a:endParaRPr sz="1700">
              <a:latin typeface="Calibri"/>
              <a:cs typeface="Calibri"/>
            </a:endParaRPr>
          </a:p>
          <a:p>
            <a:pPr lvl="1" marL="755650" indent="-285750">
              <a:lnSpc>
                <a:spcPts val="2039"/>
              </a:lnSpc>
              <a:buSzPct val="102941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700" spc="-5" i="1">
                <a:latin typeface="Calibri"/>
                <a:cs typeface="Calibri"/>
              </a:rPr>
              <a:t>Enterococcus faecalis</a:t>
            </a:r>
            <a:r>
              <a:rPr dirty="0" sz="1700" spc="-10" i="1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or</a:t>
            </a:r>
            <a:endParaRPr sz="1700">
              <a:latin typeface="Calibri"/>
              <a:cs typeface="Calibri"/>
            </a:endParaRPr>
          </a:p>
          <a:p>
            <a:pPr lvl="1" marL="755650" indent="-285750">
              <a:lnSpc>
                <a:spcPts val="2039"/>
              </a:lnSpc>
              <a:buSzPct val="102941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700" spc="-5" i="1">
                <a:latin typeface="Calibri"/>
                <a:cs typeface="Calibri"/>
              </a:rPr>
              <a:t>Staphylococcus aureus</a:t>
            </a:r>
            <a:r>
              <a:rPr dirty="0" sz="1700" spc="-10" i="1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or</a:t>
            </a:r>
            <a:endParaRPr sz="1700">
              <a:latin typeface="Calibri"/>
              <a:cs typeface="Calibri"/>
            </a:endParaRPr>
          </a:p>
          <a:p>
            <a:pPr lvl="1" marL="755650" indent="-285750">
              <a:lnSpc>
                <a:spcPts val="2065"/>
              </a:lnSpc>
              <a:buSzPct val="102941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700" spc="-5">
                <a:latin typeface="Calibri"/>
                <a:cs typeface="Calibri"/>
              </a:rPr>
              <a:t>Coagulase-negative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staphylococci</a:t>
            </a:r>
            <a:endParaRPr sz="1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450"/>
              </a:spcBef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>
                <a:latin typeface="Calibri"/>
                <a:cs typeface="Calibri"/>
              </a:rPr>
              <a:t>≥10 days of appropriate intravenous antibiotic treatment, and ≥1 week after valve  surgery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T </a:t>
            </a:r>
            <a:r>
              <a:rPr dirty="0" sz="1900" spc="-5">
                <a:latin typeface="Calibri"/>
                <a:cs typeface="Calibri"/>
              </a:rPr>
              <a:t>&lt;38.0 °C &gt;2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days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>
                <a:latin typeface="Calibri"/>
                <a:cs typeface="Calibri"/>
              </a:rPr>
              <a:t>C-reactive protein fall to ≤25% of peak value or &lt;20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mg/L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>
                <a:latin typeface="Calibri"/>
                <a:cs typeface="Calibri"/>
              </a:rPr>
              <a:t>White blood cell count &lt;15 </a:t>
            </a:r>
            <a:r>
              <a:rPr dirty="0" sz="1900">
                <a:latin typeface="Calibri"/>
                <a:cs typeface="Calibri"/>
              </a:rPr>
              <a:t>x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0">
                <a:latin typeface="Calibri"/>
                <a:cs typeface="Calibri"/>
              </a:rPr>
              <a:t>10</a:t>
            </a:r>
            <a:r>
              <a:rPr dirty="0" baseline="24444" sz="1875" spc="0">
                <a:latin typeface="Calibri"/>
                <a:cs typeface="Calibri"/>
              </a:rPr>
              <a:t>9</a:t>
            </a:r>
            <a:r>
              <a:rPr dirty="0" sz="1900" spc="0">
                <a:latin typeface="Calibri"/>
                <a:cs typeface="Calibri"/>
              </a:rPr>
              <a:t>/L</a:t>
            </a:r>
            <a:endParaRPr sz="1900">
              <a:latin typeface="Calibri"/>
              <a:cs typeface="Calibri"/>
            </a:endParaRPr>
          </a:p>
          <a:p>
            <a:pPr marL="355600" marR="347980" indent="-342900">
              <a:lnSpc>
                <a:spcPts val="1820"/>
              </a:lnSpc>
              <a:spcBef>
                <a:spcPts val="445"/>
              </a:spcBef>
              <a:buSzPct val="10263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>
                <a:latin typeface="Calibri"/>
                <a:cs typeface="Calibri"/>
              </a:rPr>
              <a:t>By transesophageal echocardiography ≤48 </a:t>
            </a:r>
            <a:r>
              <a:rPr dirty="0" sz="1900">
                <a:latin typeface="Calibri"/>
                <a:cs typeface="Calibri"/>
              </a:rPr>
              <a:t>h </a:t>
            </a:r>
            <a:r>
              <a:rPr dirty="0" sz="1900" spc="-5">
                <a:latin typeface="Calibri"/>
                <a:cs typeface="Calibri"/>
              </a:rPr>
              <a:t>prior to randomization: No sign of  abscess formation or valve abnormalities requiring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surgery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4468" y="250860"/>
            <a:ext cx="386842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Exclusion</a:t>
            </a:r>
            <a:r>
              <a:rPr dirty="0" spc="-90"/>
              <a:t> </a:t>
            </a:r>
            <a:r>
              <a:rPr dirty="0" spc="-5"/>
              <a:t>criteria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13663"/>
            <a:ext cx="7429500" cy="2879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Suspicion of reduced absorption of oral treatment due to  abdominal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disorder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SzPct val="10208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Body mass index &gt;40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kg/m</a:t>
            </a:r>
            <a:r>
              <a:rPr dirty="0" baseline="25089" sz="2325" spc="7">
                <a:latin typeface="Calibri"/>
                <a:cs typeface="Calibri"/>
              </a:rPr>
              <a:t>2</a:t>
            </a:r>
            <a:endParaRPr baseline="25089" sz="2325">
              <a:latin typeface="Calibri"/>
              <a:cs typeface="Calibri"/>
            </a:endParaRPr>
          </a:p>
          <a:p>
            <a:pPr marL="355600" marR="335915" indent="-342900">
              <a:lnSpc>
                <a:spcPct val="100000"/>
              </a:lnSpc>
              <a:spcBef>
                <a:spcPts val="575"/>
              </a:spcBef>
              <a:buSzPct val="10208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Concomitant infection requiring intravenous antibiotic  therapy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SzPct val="10208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Inability to give informed consent to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participation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SzPct val="10208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Reduced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compliance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5341" y="250860"/>
            <a:ext cx="482282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 </a:t>
            </a:r>
            <a:r>
              <a:rPr dirty="0" spc="-10"/>
              <a:t>POET trial</a:t>
            </a:r>
            <a:r>
              <a:rPr dirty="0" spc="-85"/>
              <a:t> </a:t>
            </a:r>
            <a:r>
              <a:rPr dirty="0" spc="-5"/>
              <a:t>design</a:t>
            </a:r>
          </a:p>
        </p:txBody>
      </p:sp>
      <p:sp>
        <p:nvSpPr>
          <p:cNvPr id="3" name="object 3"/>
          <p:cNvSpPr/>
          <p:nvPr/>
        </p:nvSpPr>
        <p:spPr>
          <a:xfrm>
            <a:off x="1540938" y="3098694"/>
            <a:ext cx="2463800" cy="11430"/>
          </a:xfrm>
          <a:custGeom>
            <a:avLst/>
            <a:gdLst/>
            <a:ahLst/>
            <a:cxnLst/>
            <a:rect l="l" t="t" r="r" b="b"/>
            <a:pathLst>
              <a:path w="2463800" h="11430">
                <a:moveTo>
                  <a:pt x="0" y="11343"/>
                </a:moveTo>
                <a:lnTo>
                  <a:pt x="246374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20479" y="2815061"/>
            <a:ext cx="584200" cy="567690"/>
          </a:xfrm>
          <a:custGeom>
            <a:avLst/>
            <a:gdLst/>
            <a:ahLst/>
            <a:cxnLst/>
            <a:rect l="l" t="t" r="r" b="b"/>
            <a:pathLst>
              <a:path w="584200" h="567689">
                <a:moveTo>
                  <a:pt x="584199" y="283633"/>
                </a:moveTo>
                <a:lnTo>
                  <a:pt x="0" y="283633"/>
                </a:lnTo>
                <a:lnTo>
                  <a:pt x="3823" y="237626"/>
                </a:lnTo>
                <a:lnTo>
                  <a:pt x="14892" y="193982"/>
                </a:lnTo>
                <a:lnTo>
                  <a:pt x="32604" y="153287"/>
                </a:lnTo>
                <a:lnTo>
                  <a:pt x="56359" y="116122"/>
                </a:lnTo>
                <a:lnTo>
                  <a:pt x="85555" y="83074"/>
                </a:lnTo>
                <a:lnTo>
                  <a:pt x="119590" y="54724"/>
                </a:lnTo>
                <a:lnTo>
                  <a:pt x="157864" y="31658"/>
                </a:lnTo>
                <a:lnTo>
                  <a:pt x="199775" y="14459"/>
                </a:lnTo>
                <a:lnTo>
                  <a:pt x="244723" y="3712"/>
                </a:lnTo>
                <a:lnTo>
                  <a:pt x="292100" y="0"/>
                </a:lnTo>
                <a:lnTo>
                  <a:pt x="339481" y="3712"/>
                </a:lnTo>
                <a:lnTo>
                  <a:pt x="384426" y="14459"/>
                </a:lnTo>
                <a:lnTo>
                  <a:pt x="426337" y="31658"/>
                </a:lnTo>
                <a:lnTo>
                  <a:pt x="464610" y="54724"/>
                </a:lnTo>
                <a:lnTo>
                  <a:pt x="498646" y="83074"/>
                </a:lnTo>
                <a:lnTo>
                  <a:pt x="527841" y="116123"/>
                </a:lnTo>
                <a:lnTo>
                  <a:pt x="551596" y="153287"/>
                </a:lnTo>
                <a:lnTo>
                  <a:pt x="569308" y="193983"/>
                </a:lnTo>
                <a:lnTo>
                  <a:pt x="580376" y="237626"/>
                </a:lnTo>
                <a:lnTo>
                  <a:pt x="584199" y="283633"/>
                </a:lnTo>
                <a:close/>
              </a:path>
              <a:path w="584200" h="567689">
                <a:moveTo>
                  <a:pt x="292100" y="567265"/>
                </a:moveTo>
                <a:lnTo>
                  <a:pt x="244719" y="563553"/>
                </a:lnTo>
                <a:lnTo>
                  <a:pt x="199773" y="552805"/>
                </a:lnTo>
                <a:lnTo>
                  <a:pt x="157863" y="535606"/>
                </a:lnTo>
                <a:lnTo>
                  <a:pt x="119589" y="512540"/>
                </a:lnTo>
                <a:lnTo>
                  <a:pt x="85554" y="484191"/>
                </a:lnTo>
                <a:lnTo>
                  <a:pt x="56358" y="451142"/>
                </a:lnTo>
                <a:lnTo>
                  <a:pt x="32603" y="413978"/>
                </a:lnTo>
                <a:lnTo>
                  <a:pt x="14891" y="373282"/>
                </a:lnTo>
                <a:lnTo>
                  <a:pt x="3823" y="329639"/>
                </a:lnTo>
                <a:lnTo>
                  <a:pt x="0" y="283632"/>
                </a:lnTo>
                <a:lnTo>
                  <a:pt x="584199" y="283633"/>
                </a:lnTo>
                <a:lnTo>
                  <a:pt x="580376" y="329639"/>
                </a:lnTo>
                <a:lnTo>
                  <a:pt x="569308" y="373282"/>
                </a:lnTo>
                <a:lnTo>
                  <a:pt x="551596" y="413978"/>
                </a:lnTo>
                <a:lnTo>
                  <a:pt x="527841" y="451142"/>
                </a:lnTo>
                <a:lnTo>
                  <a:pt x="498645" y="484191"/>
                </a:lnTo>
                <a:lnTo>
                  <a:pt x="464610" y="512541"/>
                </a:lnTo>
                <a:lnTo>
                  <a:pt x="426336" y="535607"/>
                </a:lnTo>
                <a:lnTo>
                  <a:pt x="384426" y="552805"/>
                </a:lnTo>
                <a:lnTo>
                  <a:pt x="339480" y="563553"/>
                </a:lnTo>
                <a:lnTo>
                  <a:pt x="292100" y="567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20479" y="2815061"/>
            <a:ext cx="584200" cy="567690"/>
          </a:xfrm>
          <a:custGeom>
            <a:avLst/>
            <a:gdLst/>
            <a:ahLst/>
            <a:cxnLst/>
            <a:rect l="l" t="t" r="r" b="b"/>
            <a:pathLst>
              <a:path w="584200" h="567689">
                <a:moveTo>
                  <a:pt x="0" y="283633"/>
                </a:moveTo>
                <a:lnTo>
                  <a:pt x="3823" y="237626"/>
                </a:lnTo>
                <a:lnTo>
                  <a:pt x="14892" y="193983"/>
                </a:lnTo>
                <a:lnTo>
                  <a:pt x="32604" y="153287"/>
                </a:lnTo>
                <a:lnTo>
                  <a:pt x="56358" y="116123"/>
                </a:lnTo>
                <a:lnTo>
                  <a:pt x="85554" y="83074"/>
                </a:lnTo>
                <a:lnTo>
                  <a:pt x="119589" y="54724"/>
                </a:lnTo>
                <a:lnTo>
                  <a:pt x="157863" y="31658"/>
                </a:lnTo>
                <a:lnTo>
                  <a:pt x="199774" y="14459"/>
                </a:lnTo>
                <a:lnTo>
                  <a:pt x="244720" y="3712"/>
                </a:lnTo>
                <a:lnTo>
                  <a:pt x="292100" y="0"/>
                </a:lnTo>
                <a:lnTo>
                  <a:pt x="339480" y="3712"/>
                </a:lnTo>
                <a:lnTo>
                  <a:pt x="384426" y="14459"/>
                </a:lnTo>
                <a:lnTo>
                  <a:pt x="426336" y="31658"/>
                </a:lnTo>
                <a:lnTo>
                  <a:pt x="464610" y="54724"/>
                </a:lnTo>
                <a:lnTo>
                  <a:pt x="498645" y="83074"/>
                </a:lnTo>
                <a:lnTo>
                  <a:pt x="527841" y="116122"/>
                </a:lnTo>
                <a:lnTo>
                  <a:pt x="551596" y="153287"/>
                </a:lnTo>
                <a:lnTo>
                  <a:pt x="569308" y="193982"/>
                </a:lnTo>
                <a:lnTo>
                  <a:pt x="580376" y="237626"/>
                </a:lnTo>
                <a:lnTo>
                  <a:pt x="584200" y="283632"/>
                </a:lnTo>
                <a:lnTo>
                  <a:pt x="580376" y="329639"/>
                </a:lnTo>
                <a:lnTo>
                  <a:pt x="569308" y="373282"/>
                </a:lnTo>
                <a:lnTo>
                  <a:pt x="551596" y="413978"/>
                </a:lnTo>
                <a:lnTo>
                  <a:pt x="527841" y="451142"/>
                </a:lnTo>
                <a:lnTo>
                  <a:pt x="498645" y="484191"/>
                </a:lnTo>
                <a:lnTo>
                  <a:pt x="464610" y="512541"/>
                </a:lnTo>
                <a:lnTo>
                  <a:pt x="426336" y="535607"/>
                </a:lnTo>
                <a:lnTo>
                  <a:pt x="384426" y="552805"/>
                </a:lnTo>
                <a:lnTo>
                  <a:pt x="339480" y="563553"/>
                </a:lnTo>
                <a:lnTo>
                  <a:pt x="292100" y="567265"/>
                </a:lnTo>
                <a:lnTo>
                  <a:pt x="244719" y="563553"/>
                </a:lnTo>
                <a:lnTo>
                  <a:pt x="199773" y="552805"/>
                </a:lnTo>
                <a:lnTo>
                  <a:pt x="157863" y="535606"/>
                </a:lnTo>
                <a:lnTo>
                  <a:pt x="119589" y="512540"/>
                </a:lnTo>
                <a:lnTo>
                  <a:pt x="85554" y="484191"/>
                </a:lnTo>
                <a:lnTo>
                  <a:pt x="56358" y="451142"/>
                </a:lnTo>
                <a:lnTo>
                  <a:pt x="32603" y="413978"/>
                </a:lnTo>
                <a:lnTo>
                  <a:pt x="14891" y="373282"/>
                </a:lnTo>
                <a:lnTo>
                  <a:pt x="3823" y="329639"/>
                </a:lnTo>
                <a:lnTo>
                  <a:pt x="0" y="283632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603340" y="2849876"/>
            <a:ext cx="21907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2581" y="2578237"/>
            <a:ext cx="364490" cy="236854"/>
          </a:xfrm>
          <a:custGeom>
            <a:avLst/>
            <a:gdLst/>
            <a:ahLst/>
            <a:cxnLst/>
            <a:rect l="l" t="t" r="r" b="b"/>
            <a:pathLst>
              <a:path w="364489" h="236855">
                <a:moveTo>
                  <a:pt x="0" y="236823"/>
                </a:moveTo>
                <a:lnTo>
                  <a:pt x="36406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12581" y="3382327"/>
            <a:ext cx="364490" cy="236854"/>
          </a:xfrm>
          <a:custGeom>
            <a:avLst/>
            <a:gdLst/>
            <a:ahLst/>
            <a:cxnLst/>
            <a:rect l="l" t="t" r="r" b="b"/>
            <a:pathLst>
              <a:path w="364489" h="236854">
                <a:moveTo>
                  <a:pt x="0" y="0"/>
                </a:moveTo>
                <a:lnTo>
                  <a:pt x="364066" y="23682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76648" y="3619151"/>
            <a:ext cx="2248535" cy="15875"/>
          </a:xfrm>
          <a:custGeom>
            <a:avLst/>
            <a:gdLst/>
            <a:ahLst/>
            <a:cxnLst/>
            <a:rect l="l" t="t" r="r" b="b"/>
            <a:pathLst>
              <a:path w="2248535" h="15875">
                <a:moveTo>
                  <a:pt x="0" y="0"/>
                </a:moveTo>
                <a:lnTo>
                  <a:pt x="2247944" y="1568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36277" y="2155337"/>
            <a:ext cx="1758314" cy="390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dirty="0" sz="1300" spc="-5" b="1">
                <a:latin typeface="Calibri"/>
                <a:cs typeface="Calibri"/>
              </a:rPr>
              <a:t>Oral antibiotic</a:t>
            </a:r>
            <a:r>
              <a:rPr dirty="0" sz="1300" spc="-9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treatment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 spc="-5" b="1">
                <a:latin typeface="Calibri"/>
                <a:cs typeface="Calibri"/>
              </a:rPr>
              <a:t>Optional: outpatient</a:t>
            </a:r>
            <a:r>
              <a:rPr dirty="0" sz="1050" spc="-95" b="1">
                <a:latin typeface="Calibri"/>
                <a:cs typeface="Calibri"/>
              </a:rPr>
              <a:t> </a:t>
            </a:r>
            <a:r>
              <a:rPr dirty="0" sz="1050" spc="-5" b="1">
                <a:latin typeface="Calibri"/>
                <a:cs typeface="Calibri"/>
              </a:rPr>
              <a:t>treatment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5133" y="3620451"/>
            <a:ext cx="2272030" cy="41592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300" spc="-5" b="1">
                <a:latin typeface="Calibri"/>
                <a:cs typeface="Calibri"/>
              </a:rPr>
              <a:t>Intravenous antibiotic</a:t>
            </a:r>
            <a:r>
              <a:rPr dirty="0" sz="1300" spc="-8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treatment</a:t>
            </a:r>
            <a:endParaRPr sz="1300">
              <a:latin typeface="Calibri"/>
              <a:cs typeface="Calibri"/>
            </a:endParaRPr>
          </a:p>
          <a:p>
            <a:pPr algn="ctr" marL="7620">
              <a:lnSpc>
                <a:spcPct val="100000"/>
              </a:lnSpc>
              <a:spcBef>
                <a:spcPts val="110"/>
              </a:spcBef>
            </a:pPr>
            <a:r>
              <a:rPr dirty="0" sz="1050" spc="-5" b="1">
                <a:latin typeface="Calibri"/>
                <a:cs typeface="Calibri"/>
              </a:rPr>
              <a:t>In-hospital</a:t>
            </a:r>
            <a:r>
              <a:rPr dirty="0" sz="1050" spc="-10" b="1">
                <a:latin typeface="Calibri"/>
                <a:cs typeface="Calibri"/>
              </a:rPr>
              <a:t> </a:t>
            </a:r>
            <a:r>
              <a:rPr dirty="0" sz="1050" spc="-5" b="1">
                <a:latin typeface="Calibri"/>
                <a:cs typeface="Calibri"/>
              </a:rPr>
              <a:t>treatment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76648" y="2574966"/>
            <a:ext cx="2248535" cy="15875"/>
          </a:xfrm>
          <a:custGeom>
            <a:avLst/>
            <a:gdLst/>
            <a:ahLst/>
            <a:cxnLst/>
            <a:rect l="l" t="t" r="r" b="b"/>
            <a:pathLst>
              <a:path w="2248535" h="15875">
                <a:moveTo>
                  <a:pt x="0" y="0"/>
                </a:moveTo>
                <a:lnTo>
                  <a:pt x="2247944" y="1568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43563" y="2471863"/>
            <a:ext cx="76200" cy="370205"/>
          </a:xfrm>
          <a:custGeom>
            <a:avLst/>
            <a:gdLst/>
            <a:ahLst/>
            <a:cxnLst/>
            <a:rect l="l" t="t" r="r" b="b"/>
            <a:pathLst>
              <a:path w="76200" h="370205">
                <a:moveTo>
                  <a:pt x="50800" y="301105"/>
                </a:moveTo>
                <a:lnTo>
                  <a:pt x="25400" y="301105"/>
                </a:lnTo>
                <a:lnTo>
                  <a:pt x="25400" y="0"/>
                </a:lnTo>
                <a:lnTo>
                  <a:pt x="50800" y="0"/>
                </a:lnTo>
                <a:lnTo>
                  <a:pt x="50800" y="301105"/>
                </a:lnTo>
                <a:close/>
              </a:path>
              <a:path w="76200" h="370205">
                <a:moveTo>
                  <a:pt x="38100" y="369685"/>
                </a:moveTo>
                <a:lnTo>
                  <a:pt x="0" y="293485"/>
                </a:lnTo>
                <a:lnTo>
                  <a:pt x="25400" y="293485"/>
                </a:lnTo>
                <a:lnTo>
                  <a:pt x="25400" y="301105"/>
                </a:lnTo>
                <a:lnTo>
                  <a:pt x="72390" y="301105"/>
                </a:lnTo>
                <a:lnTo>
                  <a:pt x="38100" y="369685"/>
                </a:lnTo>
                <a:close/>
              </a:path>
              <a:path w="76200" h="370205">
                <a:moveTo>
                  <a:pt x="72390" y="301105"/>
                </a:moveTo>
                <a:lnTo>
                  <a:pt x="50800" y="301105"/>
                </a:lnTo>
                <a:lnTo>
                  <a:pt x="50800" y="293485"/>
                </a:lnTo>
                <a:lnTo>
                  <a:pt x="76200" y="293485"/>
                </a:lnTo>
                <a:lnTo>
                  <a:pt x="72390" y="3011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43514" y="1798337"/>
            <a:ext cx="871219" cy="61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905">
              <a:lnSpc>
                <a:spcPct val="100000"/>
              </a:lnSpc>
              <a:spcBef>
                <a:spcPts val="100"/>
              </a:spcBef>
            </a:pPr>
            <a:r>
              <a:rPr dirty="0" sz="1300" spc="-5" b="1">
                <a:latin typeface="Calibri"/>
                <a:cs typeface="Calibri"/>
              </a:rPr>
              <a:t>Infectious  Endocarditis  diagnosis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6385" y="3639038"/>
            <a:ext cx="16935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≥10 days IV Tx </a:t>
            </a:r>
            <a:r>
              <a:rPr dirty="0" sz="1200" b="1">
                <a:latin typeface="Calibri"/>
                <a:cs typeface="Calibri"/>
              </a:rPr>
              <a:t>- </a:t>
            </a:r>
            <a:r>
              <a:rPr dirty="0" sz="1200" spc="-5" b="1">
                <a:latin typeface="Calibri"/>
                <a:cs typeface="Calibri"/>
              </a:rPr>
              <a:t>and/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Calibri"/>
                <a:cs typeface="Calibri"/>
              </a:rPr>
              <a:t>≥7 days IV Tx after</a:t>
            </a:r>
            <a:r>
              <a:rPr dirty="0" sz="1200" spc="-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surgery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02654" y="2593785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5" h="0">
                <a:moveTo>
                  <a:pt x="0" y="0"/>
                </a:moveTo>
                <a:lnTo>
                  <a:pt x="507313" y="0"/>
                </a:lnTo>
              </a:path>
            </a:pathLst>
          </a:custGeom>
          <a:ln w="25400">
            <a:solidFill>
              <a:srgbClr val="C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49447" y="2593785"/>
            <a:ext cx="1202690" cy="0"/>
          </a:xfrm>
          <a:custGeom>
            <a:avLst/>
            <a:gdLst/>
            <a:ahLst/>
            <a:cxnLst/>
            <a:rect l="l" t="t" r="r" b="b"/>
            <a:pathLst>
              <a:path w="1202690" h="0">
                <a:moveTo>
                  <a:pt x="0" y="0"/>
                </a:moveTo>
                <a:lnTo>
                  <a:pt x="1202667" y="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40938" y="3312974"/>
            <a:ext cx="1879600" cy="212090"/>
          </a:xfrm>
          <a:custGeom>
            <a:avLst/>
            <a:gdLst/>
            <a:ahLst/>
            <a:cxnLst/>
            <a:rect l="l" t="t" r="r" b="b"/>
            <a:pathLst>
              <a:path w="1879600" h="212089">
                <a:moveTo>
                  <a:pt x="1879540" y="0"/>
                </a:moveTo>
                <a:lnTo>
                  <a:pt x="1869904" y="41250"/>
                </a:lnTo>
                <a:lnTo>
                  <a:pt x="1843626" y="74936"/>
                </a:lnTo>
                <a:lnTo>
                  <a:pt x="1804650" y="97647"/>
                </a:lnTo>
                <a:lnTo>
                  <a:pt x="1756920" y="105975"/>
                </a:lnTo>
                <a:lnTo>
                  <a:pt x="1055455" y="105975"/>
                </a:lnTo>
                <a:lnTo>
                  <a:pt x="1007725" y="114303"/>
                </a:lnTo>
                <a:lnTo>
                  <a:pt x="968749" y="137015"/>
                </a:lnTo>
                <a:lnTo>
                  <a:pt x="942470" y="170700"/>
                </a:lnTo>
                <a:lnTo>
                  <a:pt x="932834" y="211951"/>
                </a:lnTo>
                <a:lnTo>
                  <a:pt x="923197" y="170701"/>
                </a:lnTo>
                <a:lnTo>
                  <a:pt x="896919" y="137015"/>
                </a:lnTo>
                <a:lnTo>
                  <a:pt x="857943" y="114304"/>
                </a:lnTo>
                <a:lnTo>
                  <a:pt x="810213" y="105976"/>
                </a:lnTo>
                <a:lnTo>
                  <a:pt x="122620" y="105975"/>
                </a:lnTo>
                <a:lnTo>
                  <a:pt x="74890" y="97647"/>
                </a:lnTo>
                <a:lnTo>
                  <a:pt x="35914" y="74936"/>
                </a:lnTo>
                <a:lnTo>
                  <a:pt x="9636" y="41250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941629" y="2030910"/>
            <a:ext cx="66865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b="1">
                <a:latin typeface="Calibri"/>
                <a:cs typeface="Calibri"/>
              </a:rPr>
              <a:t>6</a:t>
            </a:r>
            <a:r>
              <a:rPr dirty="0" sz="1300" spc="-7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months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86928" y="1529829"/>
            <a:ext cx="5038090" cy="216535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550"/>
              </a:lnSpc>
            </a:pPr>
            <a:r>
              <a:rPr dirty="0" sz="1300" spc="-5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3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libri"/>
                <a:cs typeface="Calibri"/>
              </a:rPr>
              <a:t>period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02655" y="1536509"/>
            <a:ext cx="1750060" cy="216535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vert="horz">
            <a:spAutoFit/>
          </a:bodyPr>
          <a:lstStyle/>
          <a:p>
            <a:pPr marL="523875">
              <a:lnSpc>
                <a:spcPts val="1550"/>
              </a:lnSpc>
            </a:pPr>
            <a:r>
              <a:rPr dirty="0" sz="1300" spc="-5">
                <a:solidFill>
                  <a:srgbClr val="FFFFFF"/>
                </a:solidFill>
                <a:latin typeface="Calibri"/>
                <a:cs typeface="Calibri"/>
              </a:rPr>
              <a:t>Follow–up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22403" y="3048571"/>
            <a:ext cx="118534" cy="122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402654" y="3635199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5" h="0">
                <a:moveTo>
                  <a:pt x="0" y="0"/>
                </a:moveTo>
                <a:lnTo>
                  <a:pt x="507313" y="0"/>
                </a:lnTo>
              </a:path>
            </a:pathLst>
          </a:custGeom>
          <a:ln w="25400">
            <a:solidFill>
              <a:srgbClr val="C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49447" y="3635199"/>
            <a:ext cx="1202690" cy="0"/>
          </a:xfrm>
          <a:custGeom>
            <a:avLst/>
            <a:gdLst/>
            <a:ahLst/>
            <a:cxnLst/>
            <a:rect l="l" t="t" r="r" b="b"/>
            <a:pathLst>
              <a:path w="1202690" h="0">
                <a:moveTo>
                  <a:pt x="0" y="0"/>
                </a:moveTo>
                <a:lnTo>
                  <a:pt x="1202667" y="0"/>
                </a:lnTo>
              </a:path>
            </a:pathLst>
          </a:custGeom>
          <a:ln w="254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093281" y="1147243"/>
            <a:ext cx="71843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Investigator initiated, nationwide, randomised, unblinded clinical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trial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POET - Partial oral treatment of left-sided infectious endocarditis</dc:subject>
  <dc:title>POET - Partial oral treatment of left-sided infectious endocarditis</dc:title>
  <dcterms:created xsi:type="dcterms:W3CDTF">2018-09-05T14:44:07Z</dcterms:created>
  <dcterms:modified xsi:type="dcterms:W3CDTF">2018-09-05T14:44:07Z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2018-08-28T00:00:00Z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