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handoutMasterIdLst>
    <p:handoutMasterId r:id="rId34"/>
  </p:handoutMasterIdLst>
  <p:sldIdLst>
    <p:sldId id="258" r:id="rId5"/>
    <p:sldId id="259" r:id="rId6"/>
    <p:sldId id="261" r:id="rId7"/>
    <p:sldId id="263" r:id="rId8"/>
    <p:sldId id="270" r:id="rId9"/>
    <p:sldId id="271" r:id="rId10"/>
    <p:sldId id="272" r:id="rId11"/>
    <p:sldId id="275" r:id="rId12"/>
    <p:sldId id="273" r:id="rId13"/>
    <p:sldId id="292" r:id="rId14"/>
    <p:sldId id="276" r:id="rId15"/>
    <p:sldId id="278" r:id="rId16"/>
    <p:sldId id="281" r:id="rId17"/>
    <p:sldId id="300" r:id="rId18"/>
    <p:sldId id="301" r:id="rId19"/>
    <p:sldId id="302" r:id="rId20"/>
    <p:sldId id="274" r:id="rId21"/>
    <p:sldId id="293" r:id="rId22"/>
    <p:sldId id="283" r:id="rId23"/>
    <p:sldId id="290" r:id="rId24"/>
    <p:sldId id="285" r:id="rId25"/>
    <p:sldId id="296" r:id="rId26"/>
    <p:sldId id="287" r:id="rId27"/>
    <p:sldId id="297" r:id="rId28"/>
    <p:sldId id="289" r:id="rId29"/>
    <p:sldId id="291" r:id="rId30"/>
    <p:sldId id="260"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aroff, Alexander" initials="FA" lastIdx="2" clrIdx="0">
    <p:extLst>
      <p:ext uri="{19B8F6BF-5375-455C-9EA6-DF929625EA0E}">
        <p15:presenceInfo xmlns:p15="http://schemas.microsoft.com/office/powerpoint/2012/main" userId="S-1-5-21-1757981266-1417001333-60340875-778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598F34"/>
    <a:srgbClr val="3F78AB"/>
    <a:srgbClr val="C35F1C"/>
    <a:srgbClr val="011F5B"/>
    <a:srgbClr val="800000"/>
    <a:srgbClr val="002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1892" autoAdjust="0"/>
  </p:normalViewPr>
  <p:slideViewPr>
    <p:cSldViewPr snapToGrid="0">
      <p:cViewPr varScale="1">
        <p:scale>
          <a:sx n="71" d="100"/>
          <a:sy n="71" d="100"/>
        </p:scale>
        <p:origin x="404" y="36"/>
      </p:cViewPr>
      <p:guideLst/>
    </p:cSldViewPr>
  </p:slideViewPr>
  <p:notesTextViewPr>
    <p:cViewPr>
      <p:scale>
        <a:sx n="1" d="1"/>
        <a:sy n="1" d="1"/>
      </p:scale>
      <p:origin x="0" y="0"/>
    </p:cViewPr>
  </p:notesTextViewPr>
  <p:notesViewPr>
    <p:cSldViewPr snapToGrid="0">
      <p:cViewPr varScale="1">
        <p:scale>
          <a:sx n="87" d="100"/>
          <a:sy n="87" d="100"/>
        </p:scale>
        <p:origin x="37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6503100155964E-2"/>
          <c:y val="3.5486775400371276E-2"/>
          <c:w val="0.91634847274525466"/>
          <c:h val="0.71210827197429449"/>
        </c:manualLayout>
      </c:layout>
      <c:barChart>
        <c:barDir val="col"/>
        <c:grouping val="clustered"/>
        <c:varyColors val="0"/>
        <c:ser>
          <c:idx val="0"/>
          <c:order val="0"/>
          <c:tx>
            <c:strRef>
              <c:f>Sheet1!$B$1</c:f>
              <c:strCache>
                <c:ptCount val="1"/>
                <c:pt idx="0">
                  <c:v>Months 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Sheet1!$B$2:$B$3</c:f>
              <c:numCache>
                <c:formatCode>General</c:formatCode>
                <c:ptCount val="2"/>
                <c:pt idx="0">
                  <c:v>14.9</c:v>
                </c:pt>
                <c:pt idx="1">
                  <c:v>10.9</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Months 4-6</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952E-4AEB-AE8F-A410CCB39BF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Sheet1!$C$2:$C$3</c:f>
              <c:numCache>
                <c:formatCode>General</c:formatCode>
                <c:ptCount val="2"/>
                <c:pt idx="0">
                  <c:v>17.600000000000001</c:v>
                </c:pt>
                <c:pt idx="1">
                  <c:v>10.6</c:v>
                </c:pt>
              </c:numCache>
            </c:numRef>
          </c:val>
          <c:extLst>
            <c:ext xmlns:c16="http://schemas.microsoft.com/office/drawing/2014/chart" uri="{C3380CC4-5D6E-409C-BE32-E72D297353CC}">
              <c16:uniqueId val="{00000001-1611-42C4-9B37-02CADC04E825}"/>
            </c:ext>
          </c:extLst>
        </c:ser>
        <c:ser>
          <c:idx val="2"/>
          <c:order val="2"/>
          <c:tx>
            <c:strRef>
              <c:f>Sheet1!$D$1</c:f>
              <c:strCache>
                <c:ptCount val="1"/>
                <c:pt idx="0">
                  <c:v>Months 7-9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Sheet1!$D$2:$D$3</c:f>
              <c:numCache>
                <c:formatCode>General</c:formatCode>
                <c:ptCount val="2"/>
                <c:pt idx="0">
                  <c:v>16.5</c:v>
                </c:pt>
                <c:pt idx="1">
                  <c:v>14.6</c:v>
                </c:pt>
              </c:numCache>
            </c:numRef>
          </c:val>
          <c:extLst>
            <c:ext xmlns:c16="http://schemas.microsoft.com/office/drawing/2014/chart" uri="{C3380CC4-5D6E-409C-BE32-E72D297353CC}">
              <c16:uniqueId val="{00000003-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layout>
        <c:manualLayout>
          <c:xMode val="edge"/>
          <c:yMode val="edge"/>
          <c:x val="0.38157737076343717"/>
          <c:y val="0.9096333217900755"/>
          <c:w val="0.40109646620259426"/>
          <c:h val="7.30631454053102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6503100155964E-2"/>
          <c:y val="3.5486775400371276E-2"/>
          <c:w val="0.91634847274525466"/>
          <c:h val="0.71210827197429449"/>
        </c:manualLayout>
      </c:layout>
      <c:barChart>
        <c:barDir val="col"/>
        <c:grouping val="clustered"/>
        <c:varyColors val="0"/>
        <c:ser>
          <c:idx val="0"/>
          <c:order val="0"/>
          <c:tx>
            <c:strRef>
              <c:f>Sheet1!$B$1</c:f>
              <c:strCache>
                <c:ptCount val="1"/>
                <c:pt idx="0">
                  <c:v>Months 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Sheet1!$B$2:$B$3</c:f>
              <c:numCache>
                <c:formatCode>General</c:formatCode>
                <c:ptCount val="2"/>
                <c:pt idx="0">
                  <c:v>14.9</c:v>
                </c:pt>
                <c:pt idx="1">
                  <c:v>10.9</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Months 4-6</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952E-4AEB-AE8F-A410CCB39BF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Sheet1!$C$2:$C$3</c:f>
              <c:numCache>
                <c:formatCode>General</c:formatCode>
                <c:ptCount val="2"/>
                <c:pt idx="0">
                  <c:v>17.600000000000001</c:v>
                </c:pt>
                <c:pt idx="1">
                  <c:v>10.6</c:v>
                </c:pt>
              </c:numCache>
            </c:numRef>
          </c:val>
          <c:extLst>
            <c:ext xmlns:c16="http://schemas.microsoft.com/office/drawing/2014/chart" uri="{C3380CC4-5D6E-409C-BE32-E72D297353CC}">
              <c16:uniqueId val="{00000001-1611-42C4-9B37-02CADC04E825}"/>
            </c:ext>
          </c:extLst>
        </c:ser>
        <c:ser>
          <c:idx val="2"/>
          <c:order val="2"/>
          <c:tx>
            <c:strRef>
              <c:f>Sheet1!$D$1</c:f>
              <c:strCache>
                <c:ptCount val="1"/>
                <c:pt idx="0">
                  <c:v>Months 7-9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Sheet1!$D$2:$D$3</c:f>
              <c:numCache>
                <c:formatCode>General</c:formatCode>
                <c:ptCount val="2"/>
                <c:pt idx="0">
                  <c:v>16.5</c:v>
                </c:pt>
                <c:pt idx="1">
                  <c:v>14.6</c:v>
                </c:pt>
              </c:numCache>
            </c:numRef>
          </c:val>
          <c:extLst>
            <c:ext xmlns:c16="http://schemas.microsoft.com/office/drawing/2014/chart" uri="{C3380CC4-5D6E-409C-BE32-E72D297353CC}">
              <c16:uniqueId val="{00000003-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layout>
        <c:manualLayout>
          <c:xMode val="edge"/>
          <c:yMode val="edge"/>
          <c:x val="0.38157737076343717"/>
          <c:y val="0.9096333217900755"/>
          <c:w val="0.40109646620259426"/>
          <c:h val="7.30631454053102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6503100155964E-2"/>
          <c:y val="3.5486775400371276E-2"/>
          <c:w val="0.91634847274525466"/>
          <c:h val="0.71210827197429449"/>
        </c:manualLayout>
      </c:layout>
      <c:barChart>
        <c:barDir val="col"/>
        <c:grouping val="clustered"/>
        <c:varyColors val="0"/>
        <c:ser>
          <c:idx val="0"/>
          <c:order val="0"/>
          <c:tx>
            <c:strRef>
              <c:f>Sheet1!$B$1</c:f>
              <c:strCache>
                <c:ptCount val="1"/>
                <c:pt idx="0">
                  <c:v>Months 1-3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Sheet1!$B$2:$B$3</c:f>
              <c:numCache>
                <c:formatCode>General</c:formatCode>
                <c:ptCount val="2"/>
                <c:pt idx="0">
                  <c:v>8</c:v>
                </c:pt>
                <c:pt idx="1">
                  <c:v>4.3</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Months 4-6</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952E-4AEB-AE8F-A410CCB39BF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Sheet1!$C$2:$C$3</c:f>
              <c:numCache>
                <c:formatCode>General</c:formatCode>
                <c:ptCount val="2"/>
                <c:pt idx="0">
                  <c:v>9.3000000000000007</c:v>
                </c:pt>
                <c:pt idx="1">
                  <c:v>5.2</c:v>
                </c:pt>
              </c:numCache>
            </c:numRef>
          </c:val>
          <c:extLst>
            <c:ext xmlns:c16="http://schemas.microsoft.com/office/drawing/2014/chart" uri="{C3380CC4-5D6E-409C-BE32-E72D297353CC}">
              <c16:uniqueId val="{00000001-1611-42C4-9B37-02CADC04E825}"/>
            </c:ext>
          </c:extLst>
        </c:ser>
        <c:ser>
          <c:idx val="2"/>
          <c:order val="2"/>
          <c:tx>
            <c:strRef>
              <c:f>Sheet1!$D$1</c:f>
              <c:strCache>
                <c:ptCount val="1"/>
                <c:pt idx="0">
                  <c:v>Months 7-9</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Sheet1!$D$2:$D$3</c:f>
              <c:numCache>
                <c:formatCode>General</c:formatCode>
                <c:ptCount val="2"/>
                <c:pt idx="0">
                  <c:v>9</c:v>
                </c:pt>
                <c:pt idx="1">
                  <c:v>8.9</c:v>
                </c:pt>
              </c:numCache>
            </c:numRef>
          </c:val>
          <c:extLst>
            <c:ext xmlns:c16="http://schemas.microsoft.com/office/drawing/2014/chart" uri="{C3380CC4-5D6E-409C-BE32-E72D297353CC}">
              <c16:uniqueId val="{00000003-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layout>
        <c:manualLayout>
          <c:xMode val="edge"/>
          <c:yMode val="edge"/>
          <c:x val="0.38157737076343717"/>
          <c:y val="0.9096333217900755"/>
          <c:w val="0.40109646620259426"/>
          <c:h val="7.30631454053102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6503100155964E-2"/>
          <c:y val="3.5486775400371276E-2"/>
          <c:w val="0.91634847274525466"/>
          <c:h val="0.71210827197429449"/>
        </c:manualLayout>
      </c:layout>
      <c:barChart>
        <c:barDir val="col"/>
        <c:grouping val="clustered"/>
        <c:varyColors val="0"/>
        <c:ser>
          <c:idx val="0"/>
          <c:order val="0"/>
          <c:tx>
            <c:strRef>
              <c:f>Sheet1!$B$1</c:f>
              <c:strCache>
                <c:ptCount val="1"/>
                <c:pt idx="0">
                  <c:v>Months 1-3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Sheet1!$B$2:$B$3</c:f>
              <c:numCache>
                <c:formatCode>General</c:formatCode>
                <c:ptCount val="2"/>
                <c:pt idx="0">
                  <c:v>8</c:v>
                </c:pt>
                <c:pt idx="1">
                  <c:v>4.3</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Months 4-6</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952E-4AEB-AE8F-A410CCB39BF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Sheet1!$C$2:$C$3</c:f>
              <c:numCache>
                <c:formatCode>General</c:formatCode>
                <c:ptCount val="2"/>
                <c:pt idx="0">
                  <c:v>9.3000000000000007</c:v>
                </c:pt>
                <c:pt idx="1">
                  <c:v>5.2</c:v>
                </c:pt>
              </c:numCache>
            </c:numRef>
          </c:val>
          <c:extLst>
            <c:ext xmlns:c16="http://schemas.microsoft.com/office/drawing/2014/chart" uri="{C3380CC4-5D6E-409C-BE32-E72D297353CC}">
              <c16:uniqueId val="{00000001-1611-42C4-9B37-02CADC04E825}"/>
            </c:ext>
          </c:extLst>
        </c:ser>
        <c:ser>
          <c:idx val="2"/>
          <c:order val="2"/>
          <c:tx>
            <c:strRef>
              <c:f>Sheet1!$D$1</c:f>
              <c:strCache>
                <c:ptCount val="1"/>
                <c:pt idx="0">
                  <c:v>Months 7-9</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Group 1</c:v>
                </c:pt>
                <c:pt idx="1">
                  <c:v>Group 2</c:v>
                </c:pt>
              </c:strCache>
            </c:strRef>
          </c:cat>
          <c:val>
            <c:numRef>
              <c:f>Sheet1!$D$2:$D$3</c:f>
              <c:numCache>
                <c:formatCode>General</c:formatCode>
                <c:ptCount val="2"/>
                <c:pt idx="0">
                  <c:v>9</c:v>
                </c:pt>
                <c:pt idx="1">
                  <c:v>8.9</c:v>
                </c:pt>
              </c:numCache>
            </c:numRef>
          </c:val>
          <c:extLst>
            <c:ext xmlns:c16="http://schemas.microsoft.com/office/drawing/2014/chart" uri="{C3380CC4-5D6E-409C-BE32-E72D297353CC}">
              <c16:uniqueId val="{00000003-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layout>
        <c:manualLayout>
          <c:xMode val="edge"/>
          <c:yMode val="edge"/>
          <c:x val="0.38157737076343717"/>
          <c:y val="0.9096333217900755"/>
          <c:w val="0.40109646620259426"/>
          <c:h val="7.30631454053102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1"/>
            <c:spPr>
              <a:solidFill>
                <a:schemeClr val="accent1"/>
              </a:solidFill>
              <a:ln w="19050">
                <a:solidFill>
                  <a:schemeClr val="lt1"/>
                </a:solidFill>
              </a:ln>
              <a:effectLst/>
            </c:spPr>
            <c:extLst>
              <c:ext xmlns:c16="http://schemas.microsoft.com/office/drawing/2014/chart" uri="{C3380CC4-5D6E-409C-BE32-E72D297353CC}">
                <c16:uniqueId val="{00000004-AC5B-440E-9BC4-CA5ED7B436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73-42BA-9D6C-DF6F79AEE3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AC5B-440E-9BC4-CA5ED7B436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73-42BA-9D6C-DF6F79AEE3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AC5B-440E-9BC4-CA5ED7B436CD}"/>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9873-42BA-9D6C-DF6F79AEE3FB}"/>
              </c:ext>
            </c:extLst>
          </c:dPt>
          <c:dPt>
            <c:idx val="6"/>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AC5B-440E-9BC4-CA5ED7B436C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Target dose statin started</c:v>
                </c:pt>
                <c:pt idx="1">
                  <c:v>Patient declined statin</c:v>
                </c:pt>
                <c:pt idx="2">
                  <c:v>Patient not reached</c:v>
                </c:pt>
                <c:pt idx="3">
                  <c:v>Patient considering statin</c:v>
                </c:pt>
                <c:pt idx="4">
                  <c:v>Statin contraindicated</c:v>
                </c:pt>
                <c:pt idx="5">
                  <c:v>Patient previously declined statin</c:v>
                </c:pt>
                <c:pt idx="6">
                  <c:v>Other</c:v>
                </c:pt>
              </c:strCache>
            </c:strRef>
          </c:cat>
          <c:val>
            <c:numRef>
              <c:f>Sheet1!$B$2:$B$8</c:f>
              <c:numCache>
                <c:formatCode>0.00%</c:formatCode>
                <c:ptCount val="7"/>
                <c:pt idx="0">
                  <c:v>0.27500000000000002</c:v>
                </c:pt>
                <c:pt idx="1">
                  <c:v>0.192</c:v>
                </c:pt>
                <c:pt idx="2">
                  <c:v>0.17899999999999999</c:v>
                </c:pt>
                <c:pt idx="3">
                  <c:v>0.11799999999999999</c:v>
                </c:pt>
                <c:pt idx="4">
                  <c:v>6.4000000000000001E-2</c:v>
                </c:pt>
                <c:pt idx="5">
                  <c:v>9.5000000000000001E-2</c:v>
                </c:pt>
                <c:pt idx="6">
                  <c:v>7.5999999999999998E-2</c:v>
                </c:pt>
              </c:numCache>
            </c:numRef>
          </c:val>
          <c:extLst>
            <c:ext xmlns:c16="http://schemas.microsoft.com/office/drawing/2014/chart" uri="{C3380CC4-5D6E-409C-BE32-E72D297353CC}">
              <c16:uniqueId val="{00000000-AC5B-440E-9BC4-CA5ED7B436C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762574024546601"/>
          <c:y val="5.0641149712641241E-2"/>
          <c:w val="0.38425555880635065"/>
          <c:h val="0.8987177005747175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Usual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statin prescription</c:v>
                </c:pt>
              </c:strCache>
            </c:strRef>
          </c:cat>
          <c:val>
            <c:numRef>
              <c:f>Sheet1!$B$2</c:f>
              <c:numCache>
                <c:formatCode>General</c:formatCode>
                <c:ptCount val="1"/>
                <c:pt idx="0">
                  <c:v>15.2</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Intervention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statin prescription</c:v>
                </c:pt>
              </c:strCache>
            </c:strRef>
          </c:cat>
          <c:val>
            <c:numRef>
              <c:f>Sheet1!$C$2</c:f>
              <c:numCache>
                <c:formatCode>General</c:formatCode>
                <c:ptCount val="1"/>
                <c:pt idx="0">
                  <c:v>31.6</c:v>
                </c:pt>
              </c:numCache>
            </c:numRef>
          </c:val>
          <c:extLst>
            <c:ext xmlns:c16="http://schemas.microsoft.com/office/drawing/2014/chart" uri="{C3380CC4-5D6E-409C-BE32-E72D297353CC}">
              <c16:uniqueId val="{00000001-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Usual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statin prescription</c:v>
                </c:pt>
              </c:strCache>
            </c:strRef>
          </c:cat>
          <c:val>
            <c:numRef>
              <c:f>Sheet1!$B$2</c:f>
              <c:numCache>
                <c:formatCode>General</c:formatCode>
                <c:ptCount val="1"/>
                <c:pt idx="0">
                  <c:v>15.2</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Intervention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Any statin prescription</c:v>
                </c:pt>
              </c:strCache>
            </c:strRef>
          </c:cat>
          <c:val>
            <c:numRef>
              <c:f>Sheet1!$C$2</c:f>
              <c:numCache>
                <c:formatCode>General</c:formatCode>
                <c:ptCount val="1"/>
                <c:pt idx="0">
                  <c:v>31.6</c:v>
                </c:pt>
              </c:numCache>
            </c:numRef>
          </c:val>
          <c:extLst>
            <c:ext xmlns:c16="http://schemas.microsoft.com/office/drawing/2014/chart" uri="{C3380CC4-5D6E-409C-BE32-E72D297353CC}">
              <c16:uniqueId val="{00000001-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any statin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Usual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Appropriate-dose statin prescription</c:v>
                </c:pt>
              </c:strCache>
            </c:strRef>
          </c:cat>
          <c:val>
            <c:numRef>
              <c:f>Sheet1!$B$2:$B$2</c:f>
              <c:numCache>
                <c:formatCode>General</c:formatCode>
                <c:ptCount val="1"/>
                <c:pt idx="0">
                  <c:v>7.7</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Intervention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Appropriate-dose statin prescription</c:v>
                </c:pt>
              </c:strCache>
            </c:strRef>
          </c:cat>
          <c:val>
            <c:numRef>
              <c:f>Sheet1!$C$2:$C$2</c:f>
              <c:numCache>
                <c:formatCode>General</c:formatCode>
                <c:ptCount val="1"/>
                <c:pt idx="0">
                  <c:v>24.8</c:v>
                </c:pt>
              </c:numCache>
            </c:numRef>
          </c:val>
          <c:extLst>
            <c:ext xmlns:c16="http://schemas.microsoft.com/office/drawing/2014/chart" uri="{C3380CC4-5D6E-409C-BE32-E72D297353CC}">
              <c16:uniqueId val="{00000001-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statin at appropriate dose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Usual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Appropriate-dose statin prescription</c:v>
                </c:pt>
              </c:strCache>
            </c:strRef>
          </c:cat>
          <c:val>
            <c:numRef>
              <c:f>Sheet1!$B$2:$B$2</c:f>
              <c:numCache>
                <c:formatCode>General</c:formatCode>
                <c:ptCount val="1"/>
                <c:pt idx="0">
                  <c:v>7.7</c:v>
                </c:pt>
              </c:numCache>
            </c:numRef>
          </c:val>
          <c:extLst>
            <c:ext xmlns:c16="http://schemas.microsoft.com/office/drawing/2014/chart" uri="{C3380CC4-5D6E-409C-BE32-E72D297353CC}">
              <c16:uniqueId val="{00000000-1611-42C4-9B37-02CADC04E825}"/>
            </c:ext>
          </c:extLst>
        </c:ser>
        <c:ser>
          <c:idx val="1"/>
          <c:order val="1"/>
          <c:tx>
            <c:strRef>
              <c:f>Sheet1!$C$1</c:f>
              <c:strCache>
                <c:ptCount val="1"/>
                <c:pt idx="0">
                  <c:v>Intervention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Appropriate-dose statin prescription</c:v>
                </c:pt>
              </c:strCache>
            </c:strRef>
          </c:cat>
          <c:val>
            <c:numRef>
              <c:f>Sheet1!$C$2:$C$2</c:f>
              <c:numCache>
                <c:formatCode>General</c:formatCode>
                <c:ptCount val="1"/>
                <c:pt idx="0">
                  <c:v>24.8</c:v>
                </c:pt>
              </c:numCache>
            </c:numRef>
          </c:val>
          <c:extLst>
            <c:ext xmlns:c16="http://schemas.microsoft.com/office/drawing/2014/chart" uri="{C3380CC4-5D6E-409C-BE32-E72D297353CC}">
              <c16:uniqueId val="{00000001-1611-42C4-9B37-02CADC04E825}"/>
            </c:ext>
          </c:extLst>
        </c:ser>
        <c:dLbls>
          <c:dLblPos val="outEnd"/>
          <c:showLegendKey val="0"/>
          <c:showVal val="1"/>
          <c:showCatName val="0"/>
          <c:showSerName val="0"/>
          <c:showPercent val="0"/>
          <c:showBubbleSize val="0"/>
        </c:dLbls>
        <c:gapWidth val="219"/>
        <c:overlap val="-27"/>
        <c:axId val="615531696"/>
        <c:axId val="615531368"/>
      </c:barChart>
      <c:catAx>
        <c:axId val="615531696"/>
        <c:scaling>
          <c:orientation val="minMax"/>
        </c:scaling>
        <c:delete val="1"/>
        <c:axPos val="b"/>
        <c:numFmt formatCode="General" sourceLinked="1"/>
        <c:majorTickMark val="none"/>
        <c:minorTickMark val="none"/>
        <c:tickLblPos val="nextTo"/>
        <c:crossAx val="615531368"/>
        <c:crosses val="autoZero"/>
        <c:auto val="1"/>
        <c:lblAlgn val="ctr"/>
        <c:lblOffset val="100"/>
        <c:noMultiLvlLbl val="0"/>
      </c:catAx>
      <c:valAx>
        <c:axId val="615531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 prescribed statin at appropriate dose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3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0.10141</cdr:x>
      <cdr:y>0.7616</cdr:y>
    </cdr:from>
    <cdr:to>
      <cdr:x>0.95076</cdr:x>
      <cdr:y>0.92054</cdr:y>
    </cdr:to>
    <cdr:sp macro="" textlink="">
      <cdr:nvSpPr>
        <cdr:cNvPr id="3" name="Rectangle 2"/>
        <cdr:cNvSpPr/>
      </cdr:nvSpPr>
      <cdr:spPr>
        <a:xfrm xmlns:a="http://schemas.openxmlformats.org/drawingml/2006/main">
          <a:off x="1066432" y="3353897"/>
          <a:ext cx="8931349" cy="69988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spcAft>
              <a:spcPts val="600"/>
            </a:spcAft>
            <a:tabLst>
              <a:tab pos="914400" algn="ctr"/>
              <a:tab pos="1998663" algn="ctr"/>
              <a:tab pos="3030538" algn="ctr"/>
              <a:tab pos="5773738" algn="ctr"/>
              <a:tab pos="6805613" algn="ctr"/>
              <a:tab pos="7889875" algn="ctr"/>
            </a:tabLst>
          </a:pPr>
          <a:r>
            <a:rPr lang="en-US" sz="1400" dirty="0">
              <a:solidFill>
                <a:schemeClr val="tx1"/>
              </a:solidFill>
            </a:rPr>
            <a:t>	Months 1-3	Months 4-6	Months 7-9	Months 1-3	Months 4-6	Months 7-9</a:t>
          </a:r>
        </a:p>
        <a:p xmlns:a="http://schemas.openxmlformats.org/drawingml/2006/main">
          <a:pPr>
            <a:tabLst>
              <a:tab pos="914400" algn="ctr"/>
              <a:tab pos="1998663" algn="ctr"/>
              <a:tab pos="3030538" algn="ctr"/>
              <a:tab pos="5773738" algn="ctr"/>
              <a:tab pos="6805613" algn="ctr"/>
              <a:tab pos="7889875" algn="ctr"/>
            </a:tabLst>
          </a:pPr>
          <a:r>
            <a:rPr lang="en-US" sz="1800" dirty="0">
              <a:solidFill>
                <a:schemeClr val="tx1"/>
              </a:solidFill>
            </a:rPr>
            <a:t>		Group 1			Group 2</a:t>
          </a:r>
        </a:p>
      </cdr:txBody>
    </cdr:sp>
  </cdr:relSizeAnchor>
</c:userShapes>
</file>

<file path=ppt/drawings/drawing2.xml><?xml version="1.0" encoding="utf-8"?>
<c:userShapes xmlns:c="http://schemas.openxmlformats.org/drawingml/2006/chart">
  <cdr:relSizeAnchor xmlns:cdr="http://schemas.openxmlformats.org/drawingml/2006/chartDrawing">
    <cdr:from>
      <cdr:x>0.10141</cdr:x>
      <cdr:y>0.7616</cdr:y>
    </cdr:from>
    <cdr:to>
      <cdr:x>0.95076</cdr:x>
      <cdr:y>0.92054</cdr:y>
    </cdr:to>
    <cdr:sp macro="" textlink="">
      <cdr:nvSpPr>
        <cdr:cNvPr id="3" name="Rectangle 2"/>
        <cdr:cNvSpPr/>
      </cdr:nvSpPr>
      <cdr:spPr>
        <a:xfrm xmlns:a="http://schemas.openxmlformats.org/drawingml/2006/main">
          <a:off x="1066432" y="3353897"/>
          <a:ext cx="8931349" cy="69988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spcAft>
              <a:spcPts val="600"/>
            </a:spcAft>
            <a:tabLst>
              <a:tab pos="914400" algn="ctr"/>
              <a:tab pos="1998663" algn="ctr"/>
              <a:tab pos="3030538" algn="ctr"/>
              <a:tab pos="5773738" algn="ctr"/>
              <a:tab pos="6805613" algn="ctr"/>
              <a:tab pos="7889875" algn="ctr"/>
            </a:tabLst>
          </a:pPr>
          <a:r>
            <a:rPr lang="en-US" sz="1400" dirty="0">
              <a:solidFill>
                <a:schemeClr val="tx1"/>
              </a:solidFill>
            </a:rPr>
            <a:t>	Months 1-3	Months 4-6	Months 7-9	Months 1-3	Months 4-6	Months 7-9</a:t>
          </a:r>
        </a:p>
        <a:p xmlns:a="http://schemas.openxmlformats.org/drawingml/2006/main">
          <a:pPr>
            <a:tabLst>
              <a:tab pos="914400" algn="ctr"/>
              <a:tab pos="1998663" algn="ctr"/>
              <a:tab pos="3030538" algn="ctr"/>
              <a:tab pos="5773738" algn="ctr"/>
              <a:tab pos="6805613" algn="ctr"/>
              <a:tab pos="7889875" algn="ctr"/>
            </a:tabLst>
          </a:pPr>
          <a:r>
            <a:rPr lang="en-US" sz="1800" dirty="0">
              <a:solidFill>
                <a:schemeClr val="tx1"/>
              </a:solidFill>
            </a:rPr>
            <a:t>		Group 1			Group 2</a:t>
          </a:r>
        </a:p>
      </cdr:txBody>
    </cdr:sp>
  </cdr:relSizeAnchor>
</c:userShapes>
</file>

<file path=ppt/drawings/drawing3.xml><?xml version="1.0" encoding="utf-8"?>
<c:userShapes xmlns:c="http://schemas.openxmlformats.org/drawingml/2006/chart">
  <cdr:relSizeAnchor xmlns:cdr="http://schemas.openxmlformats.org/drawingml/2006/chartDrawing">
    <cdr:from>
      <cdr:x>0.10141</cdr:x>
      <cdr:y>0.7616</cdr:y>
    </cdr:from>
    <cdr:to>
      <cdr:x>0.95076</cdr:x>
      <cdr:y>0.92054</cdr:y>
    </cdr:to>
    <cdr:sp macro="" textlink="">
      <cdr:nvSpPr>
        <cdr:cNvPr id="3" name="Rectangle 2"/>
        <cdr:cNvSpPr/>
      </cdr:nvSpPr>
      <cdr:spPr>
        <a:xfrm xmlns:a="http://schemas.openxmlformats.org/drawingml/2006/main">
          <a:off x="1066432" y="3353897"/>
          <a:ext cx="8931349" cy="69988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spcAft>
              <a:spcPts val="600"/>
            </a:spcAft>
            <a:tabLst>
              <a:tab pos="914400" algn="ctr"/>
              <a:tab pos="1998663" algn="ctr"/>
              <a:tab pos="3030538" algn="ctr"/>
              <a:tab pos="5773738" algn="ctr"/>
              <a:tab pos="6805613" algn="ctr"/>
              <a:tab pos="7889875" algn="ctr"/>
            </a:tabLst>
          </a:pPr>
          <a:r>
            <a:rPr lang="en-US" sz="1400" dirty="0">
              <a:solidFill>
                <a:schemeClr val="tx1"/>
              </a:solidFill>
            </a:rPr>
            <a:t>	Months 1-3	Months 4-6	Months 7-9	Months 1-3	Months 4-6	Months 7-9</a:t>
          </a:r>
        </a:p>
        <a:p xmlns:a="http://schemas.openxmlformats.org/drawingml/2006/main">
          <a:pPr>
            <a:tabLst>
              <a:tab pos="914400" algn="ctr"/>
              <a:tab pos="1998663" algn="ctr"/>
              <a:tab pos="3030538" algn="ctr"/>
              <a:tab pos="5773738" algn="ctr"/>
              <a:tab pos="6805613" algn="ctr"/>
              <a:tab pos="7889875" algn="ctr"/>
            </a:tabLst>
          </a:pPr>
          <a:r>
            <a:rPr lang="en-US" sz="1800" dirty="0">
              <a:solidFill>
                <a:schemeClr val="tx1"/>
              </a:solidFill>
            </a:rPr>
            <a:t>		Group 1			Group 2</a:t>
          </a:r>
        </a:p>
      </cdr:txBody>
    </cdr:sp>
  </cdr:relSizeAnchor>
</c:userShapes>
</file>

<file path=ppt/drawings/drawing4.xml><?xml version="1.0" encoding="utf-8"?>
<c:userShapes xmlns:c="http://schemas.openxmlformats.org/drawingml/2006/chart">
  <cdr:relSizeAnchor xmlns:cdr="http://schemas.openxmlformats.org/drawingml/2006/chartDrawing">
    <cdr:from>
      <cdr:x>0.10141</cdr:x>
      <cdr:y>0.7616</cdr:y>
    </cdr:from>
    <cdr:to>
      <cdr:x>0.95076</cdr:x>
      <cdr:y>0.92054</cdr:y>
    </cdr:to>
    <cdr:sp macro="" textlink="">
      <cdr:nvSpPr>
        <cdr:cNvPr id="3" name="Rectangle 2"/>
        <cdr:cNvSpPr/>
      </cdr:nvSpPr>
      <cdr:spPr>
        <a:xfrm xmlns:a="http://schemas.openxmlformats.org/drawingml/2006/main">
          <a:off x="1066432" y="3353897"/>
          <a:ext cx="8931349" cy="69988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spcAft>
              <a:spcPts val="600"/>
            </a:spcAft>
            <a:tabLst>
              <a:tab pos="914400" algn="ctr"/>
              <a:tab pos="1998663" algn="ctr"/>
              <a:tab pos="3030538" algn="ctr"/>
              <a:tab pos="5773738" algn="ctr"/>
              <a:tab pos="6805613" algn="ctr"/>
              <a:tab pos="7889875" algn="ctr"/>
            </a:tabLst>
          </a:pPr>
          <a:r>
            <a:rPr lang="en-US" sz="1400" dirty="0">
              <a:solidFill>
                <a:schemeClr val="tx1"/>
              </a:solidFill>
            </a:rPr>
            <a:t>	Months 1-3	Months 4-6	Months 7-9	Months 1-3	Months 4-6	Months 7-9</a:t>
          </a:r>
        </a:p>
        <a:p xmlns:a="http://schemas.openxmlformats.org/drawingml/2006/main">
          <a:pPr>
            <a:tabLst>
              <a:tab pos="914400" algn="ctr"/>
              <a:tab pos="1998663" algn="ctr"/>
              <a:tab pos="3030538" algn="ctr"/>
              <a:tab pos="5773738" algn="ctr"/>
              <a:tab pos="6805613" algn="ctr"/>
              <a:tab pos="7889875" algn="ctr"/>
            </a:tabLst>
          </a:pPr>
          <a:r>
            <a:rPr lang="en-US" sz="1800" dirty="0">
              <a:solidFill>
                <a:schemeClr val="tx1"/>
              </a:solidFill>
            </a:rPr>
            <a:t>		Group 1			Group 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2F01E-114E-4775-9EBE-BED9B409F713}" type="datetimeFigureOut">
              <a:rPr lang="en-US" smtClean="0"/>
              <a:t>11/13/2023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7D9F60-0AA2-4354-95B6-332FEF7FC263}" type="slidenum">
              <a:rPr lang="en-US" smtClean="0"/>
              <a:t>‹#›</a:t>
            </a:fld>
            <a:endParaRPr lang="en-US"/>
          </a:p>
        </p:txBody>
      </p:sp>
    </p:spTree>
    <p:extLst>
      <p:ext uri="{BB962C8B-B14F-4D97-AF65-F5344CB8AC3E}">
        <p14:creationId xmlns:p14="http://schemas.microsoft.com/office/powerpoint/2010/main" val="235928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2258F-1BF6-4A01-8BAB-328CCF108EB6}"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DD1D-E373-4720-A104-3F0E8BD14060}" type="slidenum">
              <a:rPr lang="en-US" smtClean="0"/>
              <a:t>‹#›</a:t>
            </a:fld>
            <a:endParaRPr lang="en-US"/>
          </a:p>
        </p:txBody>
      </p:sp>
    </p:spTree>
    <p:extLst>
      <p:ext uri="{BB962C8B-B14F-4D97-AF65-F5344CB8AC3E}">
        <p14:creationId xmlns:p14="http://schemas.microsoft.com/office/powerpoint/2010/main" val="89886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internal</a:t>
            </a:r>
            <a:r>
              <a:rPr lang="en-US" baseline="0" dirty="0"/>
              <a:t> medicine and family medicine clinics in and around Lancaster, PA shown in blue in the cluster RCT</a:t>
            </a:r>
          </a:p>
          <a:p>
            <a:r>
              <a:rPr lang="en-US" baseline="0" dirty="0"/>
              <a:t>1 large internal medicine clinic shown in red in the stepped wedge</a:t>
            </a:r>
          </a:p>
          <a:p>
            <a:endParaRPr lang="en-US" baseline="0" dirty="0"/>
          </a:p>
          <a:p>
            <a:r>
              <a:rPr lang="en-US" baseline="0" dirty="0"/>
              <a:t>All in the Lancaster PA metropolitan area, which is roughly an 80-minute drive from Philadelphia and has approximately 560,000 residents</a:t>
            </a:r>
          </a:p>
        </p:txBody>
      </p:sp>
      <p:sp>
        <p:nvSpPr>
          <p:cNvPr id="4" name="Slide Number Placeholder 3"/>
          <p:cNvSpPr>
            <a:spLocks noGrp="1"/>
          </p:cNvSpPr>
          <p:nvPr>
            <p:ph type="sldNum" sz="quarter" idx="10"/>
          </p:nvPr>
        </p:nvSpPr>
        <p:spPr/>
        <p:txBody>
          <a:bodyPr/>
          <a:lstStyle/>
          <a:p>
            <a:fld id="{5E48DD1D-E373-4720-A104-3F0E8BD14060}" type="slidenum">
              <a:rPr lang="en-US" smtClean="0"/>
              <a:t>7</a:t>
            </a:fld>
            <a:endParaRPr lang="en-US"/>
          </a:p>
        </p:txBody>
      </p:sp>
    </p:spTree>
    <p:extLst>
      <p:ext uri="{BB962C8B-B14F-4D97-AF65-F5344CB8AC3E}">
        <p14:creationId xmlns:p14="http://schemas.microsoft.com/office/powerpoint/2010/main" val="271846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8DD1D-E373-4720-A104-3F0E8BD14060}" type="slidenum">
              <a:rPr lang="en-US" smtClean="0"/>
              <a:t>13</a:t>
            </a:fld>
            <a:endParaRPr lang="en-US"/>
          </a:p>
        </p:txBody>
      </p:sp>
    </p:spTree>
    <p:extLst>
      <p:ext uri="{BB962C8B-B14F-4D97-AF65-F5344CB8AC3E}">
        <p14:creationId xmlns:p14="http://schemas.microsoft.com/office/powerpoint/2010/main" val="424196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8DD1D-E373-4720-A104-3F0E8BD14060}" type="slidenum">
              <a:rPr lang="en-US" smtClean="0"/>
              <a:t>14</a:t>
            </a:fld>
            <a:endParaRPr lang="en-US"/>
          </a:p>
        </p:txBody>
      </p:sp>
    </p:spTree>
    <p:extLst>
      <p:ext uri="{BB962C8B-B14F-4D97-AF65-F5344CB8AC3E}">
        <p14:creationId xmlns:p14="http://schemas.microsoft.com/office/powerpoint/2010/main" val="27322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8DD1D-E373-4720-A104-3F0E8BD14060}" type="slidenum">
              <a:rPr lang="en-US" smtClean="0"/>
              <a:t>15</a:t>
            </a:fld>
            <a:endParaRPr lang="en-US"/>
          </a:p>
        </p:txBody>
      </p:sp>
    </p:spTree>
    <p:extLst>
      <p:ext uri="{BB962C8B-B14F-4D97-AF65-F5344CB8AC3E}">
        <p14:creationId xmlns:p14="http://schemas.microsoft.com/office/powerpoint/2010/main" val="301688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8DD1D-E373-4720-A104-3F0E8BD14060}" type="slidenum">
              <a:rPr lang="en-US" smtClean="0"/>
              <a:t>16</a:t>
            </a:fld>
            <a:endParaRPr lang="en-US"/>
          </a:p>
        </p:txBody>
      </p:sp>
    </p:spTree>
    <p:extLst>
      <p:ext uri="{BB962C8B-B14F-4D97-AF65-F5344CB8AC3E}">
        <p14:creationId xmlns:p14="http://schemas.microsoft.com/office/powerpoint/2010/main" val="364679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011F5B"/>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673219" y="2677687"/>
            <a:ext cx="6845563" cy="1502627"/>
            <a:chOff x="2673219" y="2653821"/>
            <a:chExt cx="6845563" cy="1502627"/>
          </a:xfrm>
        </p:grpSpPr>
        <p:sp>
          <p:nvSpPr>
            <p:cNvPr id="8" name="TextBox 7"/>
            <p:cNvSpPr txBox="1"/>
            <p:nvPr/>
          </p:nvSpPr>
          <p:spPr>
            <a:xfrm>
              <a:off x="2673219" y="2653821"/>
              <a:ext cx="68455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erpetua" panose="02020502060401020303" pitchFamily="18" charset="0"/>
                  <a:ea typeface="+mn-ea"/>
                  <a:cs typeface="+mn-cs"/>
                </a:rPr>
                <a:t>ASCVD Risk Reduction Initiative</a:t>
              </a:r>
            </a:p>
          </p:txBody>
        </p:sp>
        <p:sp>
          <p:nvSpPr>
            <p:cNvPr id="9" name="TextBox 8"/>
            <p:cNvSpPr txBox="1"/>
            <p:nvPr/>
          </p:nvSpPr>
          <p:spPr>
            <a:xfrm>
              <a:off x="2864391" y="3154055"/>
              <a:ext cx="64632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30" normalizeH="0" baseline="0" noProof="0" dirty="0">
                  <a:ln>
                    <a:noFill/>
                  </a:ln>
                  <a:solidFill>
                    <a:prstClr val="white"/>
                  </a:solidFill>
                  <a:effectLst/>
                  <a:uLnTx/>
                  <a:uFillTx/>
                  <a:latin typeface="Perpetua" panose="02020502060401020303" pitchFamily="18" charset="0"/>
                  <a:ea typeface="+mn-ea"/>
                  <a:cs typeface="+mn-cs"/>
                </a:rPr>
                <a:t>INNOVATION IN HEART DISEASE PREVENTION</a:t>
              </a:r>
            </a:p>
          </p:txBody>
        </p:sp>
        <p:cxnSp>
          <p:nvCxnSpPr>
            <p:cNvPr id="10" name="Straight Connector 9"/>
            <p:cNvCxnSpPr/>
            <p:nvPr/>
          </p:nvCxnSpPr>
          <p:spPr>
            <a:xfrm>
              <a:off x="3352800" y="3560821"/>
              <a:ext cx="5486400" cy="931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2575" y="3744968"/>
              <a:ext cx="2005541" cy="32004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6297" y="3653528"/>
              <a:ext cx="1512253" cy="50292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87690" y="3699248"/>
              <a:ext cx="1579242" cy="411480"/>
            </a:xfrm>
            <a:prstGeom prst="rect">
              <a:avLst/>
            </a:prstGeom>
          </p:spPr>
        </p:pic>
      </p:grpSp>
    </p:spTree>
    <p:extLst>
      <p:ext uri="{BB962C8B-B14F-4D97-AF65-F5344CB8AC3E}">
        <p14:creationId xmlns:p14="http://schemas.microsoft.com/office/powerpoint/2010/main" val="11646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Cover Sli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2673219" y="2666770"/>
            <a:ext cx="6845563" cy="1524460"/>
            <a:chOff x="2673219" y="2653821"/>
            <a:chExt cx="6845563" cy="152446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1424" y="3766801"/>
              <a:ext cx="2005541" cy="3200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2696" y="3675361"/>
              <a:ext cx="1508760" cy="502920"/>
            </a:xfrm>
            <a:prstGeom prst="rect">
              <a:avLst/>
            </a:prstGeom>
          </p:spPr>
        </p:pic>
        <p:grpSp>
          <p:nvGrpSpPr>
            <p:cNvPr id="11" name="Group 10"/>
            <p:cNvGrpSpPr/>
            <p:nvPr userDrawn="1"/>
          </p:nvGrpSpPr>
          <p:grpSpPr>
            <a:xfrm>
              <a:off x="2673219" y="2653821"/>
              <a:ext cx="6845563" cy="916318"/>
              <a:chOff x="2673219" y="2626803"/>
              <a:chExt cx="6845563" cy="916318"/>
            </a:xfrm>
          </p:grpSpPr>
          <p:sp>
            <p:nvSpPr>
              <p:cNvPr id="12" name="TextBox 11"/>
              <p:cNvSpPr txBox="1"/>
              <p:nvPr/>
            </p:nvSpPr>
            <p:spPr>
              <a:xfrm>
                <a:off x="2673219" y="2626803"/>
                <a:ext cx="68455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11F5B"/>
                    </a:solidFill>
                    <a:effectLst/>
                    <a:uLnTx/>
                    <a:uFillTx/>
                    <a:latin typeface="Perpetua" panose="02020502060401020303" pitchFamily="18" charset="0"/>
                    <a:ea typeface="+mn-ea"/>
                    <a:cs typeface="+mn-cs"/>
                  </a:rPr>
                  <a:t>ASCVD Risk Reduction Initiative</a:t>
                </a:r>
              </a:p>
            </p:txBody>
          </p:sp>
          <p:sp>
            <p:nvSpPr>
              <p:cNvPr id="13" name="TextBox 12"/>
              <p:cNvSpPr txBox="1"/>
              <p:nvPr/>
            </p:nvSpPr>
            <p:spPr>
              <a:xfrm>
                <a:off x="2864391" y="3127037"/>
                <a:ext cx="64632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30" normalizeH="0" baseline="0" noProof="0" dirty="0">
                    <a:ln>
                      <a:noFill/>
                    </a:ln>
                    <a:solidFill>
                      <a:srgbClr val="800000"/>
                    </a:solidFill>
                    <a:effectLst/>
                    <a:uLnTx/>
                    <a:uFillTx/>
                    <a:latin typeface="Perpetua" panose="02020502060401020303" pitchFamily="18" charset="0"/>
                    <a:ea typeface="+mn-ea"/>
                    <a:cs typeface="+mn-cs"/>
                  </a:rPr>
                  <a:t>INNOVATION IN HEART DISEASE PREVENTION</a:t>
                </a:r>
              </a:p>
            </p:txBody>
          </p:sp>
          <p:cxnSp>
            <p:nvCxnSpPr>
              <p:cNvPr id="14" name="Straight Connector 13"/>
              <p:cNvCxnSpPr/>
              <p:nvPr/>
            </p:nvCxnSpPr>
            <p:spPr>
              <a:xfrm>
                <a:off x="3352800" y="3533803"/>
                <a:ext cx="5486400" cy="9318"/>
              </a:xfrm>
              <a:prstGeom prst="line">
                <a:avLst/>
              </a:prstGeom>
              <a:ln w="6350">
                <a:solidFill>
                  <a:srgbClr val="011F5B"/>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2624" y="3721081"/>
              <a:ext cx="1579242" cy="411480"/>
            </a:xfrm>
            <a:prstGeom prst="rect">
              <a:avLst/>
            </a:prstGeom>
          </p:spPr>
        </p:pic>
      </p:grpSp>
    </p:spTree>
    <p:extLst>
      <p:ext uri="{BB962C8B-B14F-4D97-AF65-F5344CB8AC3E}">
        <p14:creationId xmlns:p14="http://schemas.microsoft.com/office/powerpoint/2010/main" val="35312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1" fontAlgn="auto" latinLnBrk="0" hangingPunct="1">
              <a:lnSpc>
                <a:spcPct val="100000"/>
              </a:lnSpc>
              <a:spcBef>
                <a:spcPct val="50000"/>
              </a:spcBef>
              <a:spcAft>
                <a:spcPts val="0"/>
              </a:spcAft>
              <a:buClrTx/>
              <a:buSzTx/>
              <a:buFontTx/>
              <a:buNone/>
              <a:tabLst/>
              <a:defRPr/>
            </a:pPr>
            <a:endParaRPr kumimoji="0" lang="en-US" altLang="en-US" sz="19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701731"/>
          </a:xfrm>
          <a:prstGeom prst="rect">
            <a:avLst/>
          </a:prstGeom>
        </p:spPr>
        <p:txBody>
          <a:bodyPr anchor="t" anchorCtr="0">
            <a:spAutoFit/>
          </a:bodyPr>
          <a:lstStyle>
            <a:lvl1pPr>
              <a:defRPr>
                <a:solidFill>
                  <a:srgbClr val="011F5B"/>
                </a:solidFill>
                <a:latin typeface="Perpetua" panose="02020502060401020303" pitchFamily="18" charset="0"/>
              </a:defRPr>
            </a:lvl1pPr>
          </a:lstStyle>
          <a:p>
            <a:pPr lvl="0"/>
            <a:r>
              <a:rPr lang="en-US" altLang="en-US" noProof="0" dirty="0"/>
              <a:t>Click to Edit Title of Presentation</a:t>
            </a:r>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a:prstGeom prst="rect">
            <a:avLst/>
          </a:prstGeom>
        </p:spPr>
        <p:txBody>
          <a:bodyPr tIns="0" bIns="0" anchor="b" anchorCtr="0"/>
          <a:lstStyle>
            <a:lvl1pPr marL="0" indent="0">
              <a:spcBef>
                <a:spcPts val="100"/>
              </a:spcBef>
              <a:spcAft>
                <a:spcPts val="100"/>
              </a:spcAft>
              <a:buFontTx/>
              <a:buNone/>
              <a:defRPr sz="1400" b="0">
                <a:solidFill>
                  <a:schemeClr val="bg1">
                    <a:lumMod val="50000"/>
                  </a:schemeClr>
                </a:solidFill>
                <a:latin typeface="+mj-lt"/>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a:prstGeom prst="rect">
            <a:avLst/>
          </a:prstGeom>
        </p:spPr>
        <p:txBody>
          <a:bodyPr tIns="0" bIns="0" anchor="t" anchorCtr="0">
            <a:noAutofit/>
          </a:bodyPr>
          <a:lstStyle>
            <a:lvl1pPr marL="0" indent="0">
              <a:buFontTx/>
              <a:buNone/>
              <a:defRPr sz="1600">
                <a:latin typeface="+mj-lt"/>
              </a:defRPr>
            </a:lvl1pPr>
          </a:lstStyle>
          <a:p>
            <a:pPr lvl="0"/>
            <a:r>
              <a:rPr lang="en-US" dirty="0"/>
              <a:t>Month XX, YYYY</a:t>
            </a:r>
          </a:p>
        </p:txBody>
      </p:sp>
      <p:sp>
        <p:nvSpPr>
          <p:cNvPr id="8" name="Rectangle 4">
            <a:extLst>
              <a:ext uri="{FF2B5EF4-FFF2-40B4-BE49-F238E27FC236}">
                <a16:creationId xmlns:a16="http://schemas.microsoft.com/office/drawing/2014/main" id="{01684BA7-7381-CC48-B7B4-6B25FA5DDCE4}"/>
              </a:ext>
            </a:extLst>
          </p:cNvPr>
          <p:cNvSpPr>
            <a:spLocks noChangeArrowheads="1"/>
          </p:cNvSpPr>
          <p:nvPr userDrawn="1"/>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1" fontAlgn="auto" latinLnBrk="0" hangingPunct="1">
              <a:lnSpc>
                <a:spcPct val="100000"/>
              </a:lnSpc>
              <a:spcBef>
                <a:spcPts val="0"/>
              </a:spcBef>
              <a:spcAft>
                <a:spcPts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prstClr val="white">
                    <a:lumMod val="65000"/>
                  </a:prstClr>
                </a:solidFill>
                <a:effectLst/>
                <a:uLnTx/>
                <a:uFillTx/>
                <a:latin typeface="Calibri Light" panose="020F0302020204030204"/>
                <a:ea typeface="+mn-ea"/>
                <a:cs typeface="Arial" panose="020B0604020202020204" pitchFamily="34" charset="0"/>
              </a:rPr>
              <a:pPr marL="0" marR="0" lvl="0" indent="0" algn="r" defTabSz="9017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lumMod val="65000"/>
                </a:prstClr>
              </a:solidFill>
              <a:effectLst/>
              <a:uLnTx/>
              <a:uFillTx/>
              <a:latin typeface="Calibri Light" panose="020F0302020204030204"/>
              <a:ea typeface="+mn-ea"/>
              <a:cs typeface="Arial" panose="020B0604020202020204" pitchFamily="34" charset="0"/>
            </a:endParaRPr>
          </a:p>
        </p:txBody>
      </p:sp>
      <p:pic>
        <p:nvPicPr>
          <p:cNvPr id="9" name="Picture 8">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5679"/>
          <a:stretch/>
        </p:blipFill>
        <p:spPr>
          <a:xfrm>
            <a:off x="9971522" y="6412219"/>
            <a:ext cx="1577964" cy="274320"/>
          </a:xfrm>
          <a:prstGeom prst="rect">
            <a:avLst/>
          </a:prstGeom>
        </p:spPr>
      </p:pic>
      <p:sp>
        <p:nvSpPr>
          <p:cNvPr id="10" name="Rectangle 9"/>
          <p:cNvSpPr/>
          <p:nvPr userDrawn="1"/>
        </p:nvSpPr>
        <p:spPr>
          <a:xfrm>
            <a:off x="453521" y="6447417"/>
            <a:ext cx="2778261" cy="2585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800000"/>
                </a:solidFill>
                <a:effectLst/>
                <a:uLnTx/>
                <a:uFillTx/>
                <a:latin typeface="Calibri" panose="020F0502020204030204"/>
                <a:ea typeface="+mn-ea"/>
                <a:cs typeface="+mn-cs"/>
              </a:rPr>
              <a:t>ASCVD RISK REDUCTION INITIATIVE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1328" y="6313782"/>
            <a:ext cx="1371599" cy="45720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10339" y="6352508"/>
            <a:ext cx="1403771" cy="365760"/>
          </a:xfrm>
          <a:prstGeom prst="rect">
            <a:avLst/>
          </a:prstGeom>
        </p:spPr>
      </p:pic>
    </p:spTree>
    <p:extLst>
      <p:ext uri="{BB962C8B-B14F-4D97-AF65-F5344CB8AC3E}">
        <p14:creationId xmlns:p14="http://schemas.microsoft.com/office/powerpoint/2010/main" val="89675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1" fontAlgn="auto" latinLnBrk="0" hangingPunct="1">
              <a:lnSpc>
                <a:spcPct val="100000"/>
              </a:lnSpc>
              <a:spcBef>
                <a:spcPct val="50000"/>
              </a:spcBef>
              <a:spcAft>
                <a:spcPts val="0"/>
              </a:spcAft>
              <a:buClrTx/>
              <a:buSzTx/>
              <a:buFontTx/>
              <a:buNone/>
              <a:tabLst/>
              <a:defRPr/>
            </a:pPr>
            <a:endParaRPr kumimoji="0" lang="en-US" altLang="en-US" sz="19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701731"/>
          </a:xfrm>
          <a:prstGeom prst="rect">
            <a:avLst/>
          </a:prstGeom>
        </p:spPr>
        <p:txBody>
          <a:bodyPr anchor="t" anchorCtr="0">
            <a:spAutoFit/>
          </a:bodyPr>
          <a:lstStyle>
            <a:lvl1pPr>
              <a:defRPr>
                <a:solidFill>
                  <a:srgbClr val="011F5B"/>
                </a:solidFill>
                <a:latin typeface="Perpetua" panose="02020502060401020303" pitchFamily="18" charset="0"/>
              </a:defRPr>
            </a:lvl1pPr>
          </a:lstStyle>
          <a:p>
            <a:pPr lvl="0"/>
            <a:r>
              <a:rPr lang="en-US" altLang="en-US" noProof="0" dirty="0"/>
              <a:t>Click to Edit Title of Section</a:t>
            </a:r>
          </a:p>
        </p:txBody>
      </p:sp>
      <p:sp>
        <p:nvSpPr>
          <p:cNvPr id="3" name="Rectangle 2"/>
          <p:cNvSpPr/>
          <p:nvPr userDrawn="1"/>
        </p:nvSpPr>
        <p:spPr>
          <a:xfrm>
            <a:off x="603250" y="2940592"/>
            <a:ext cx="3511923" cy="3139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100" normalizeH="0" baseline="0" noProof="0" dirty="0">
                <a:ln>
                  <a:noFill/>
                </a:ln>
                <a:solidFill>
                  <a:srgbClr val="800000"/>
                </a:solidFill>
                <a:effectLst/>
                <a:uLnTx/>
                <a:uFillTx/>
                <a:latin typeface="Calibri" panose="020F0502020204030204"/>
                <a:ea typeface="+mn-ea"/>
                <a:cs typeface="+mn-cs"/>
              </a:rPr>
              <a:t>ASCVD RISK REDUCTION INITIATIVE</a:t>
            </a:r>
          </a:p>
        </p:txBody>
      </p:sp>
    </p:spTree>
    <p:extLst>
      <p:ext uri="{BB962C8B-B14F-4D97-AF65-F5344CB8AC3E}">
        <p14:creationId xmlns:p14="http://schemas.microsoft.com/office/powerpoint/2010/main" val="36649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521" y="428189"/>
            <a:ext cx="10515600" cy="467294"/>
          </a:xfrm>
          <a:prstGeom prst="rect">
            <a:avLst/>
          </a:prstGeom>
        </p:spPr>
        <p:txBody>
          <a:bodyPr lIns="91440">
            <a:noAutofit/>
          </a:bodyPr>
          <a:lstStyle>
            <a:lvl1pPr>
              <a:defRPr sz="3200" b="0" baseline="0">
                <a:solidFill>
                  <a:srgbClr val="011F5B"/>
                </a:solidFill>
                <a:latin typeface="Perpetua" panose="02020502060401020303" pitchFamily="18" charset="0"/>
              </a:defRPr>
            </a:lvl1pPr>
          </a:lstStyle>
          <a:p>
            <a:r>
              <a:rPr lang="en-US" dirty="0"/>
              <a:t>Click to Edit Title of Slide</a:t>
            </a:r>
          </a:p>
        </p:txBody>
      </p:sp>
      <p:sp>
        <p:nvSpPr>
          <p:cNvPr id="7" name="Content Placeholder 2"/>
          <p:cNvSpPr>
            <a:spLocks noGrp="1"/>
          </p:cNvSpPr>
          <p:nvPr>
            <p:ph sz="half" idx="1" hasCustomPrompt="1"/>
          </p:nvPr>
        </p:nvSpPr>
        <p:spPr>
          <a:xfrm>
            <a:off x="453521" y="1163473"/>
            <a:ext cx="10515600" cy="4827424"/>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4" name="Rectangle 4">
            <a:extLst>
              <a:ext uri="{FF2B5EF4-FFF2-40B4-BE49-F238E27FC236}">
                <a16:creationId xmlns:a16="http://schemas.microsoft.com/office/drawing/2014/main" id="{01684BA7-7381-CC48-B7B4-6B25FA5DDCE4}"/>
              </a:ext>
            </a:extLst>
          </p:cNvPr>
          <p:cNvSpPr>
            <a:spLocks noChangeArrowheads="1"/>
          </p:cNvSpPr>
          <p:nvPr userDrawn="1"/>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1" fontAlgn="auto" latinLnBrk="0" hangingPunct="1">
              <a:lnSpc>
                <a:spcPct val="100000"/>
              </a:lnSpc>
              <a:spcBef>
                <a:spcPts val="0"/>
              </a:spcBef>
              <a:spcAft>
                <a:spcPts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prstClr val="white">
                    <a:lumMod val="65000"/>
                  </a:prstClr>
                </a:solidFill>
                <a:effectLst/>
                <a:uLnTx/>
                <a:uFillTx/>
                <a:latin typeface="Calibri Light" panose="020F0302020204030204"/>
                <a:ea typeface="+mn-ea"/>
                <a:cs typeface="Arial" panose="020B0604020202020204" pitchFamily="34" charset="0"/>
              </a:rPr>
              <a:pPr marL="0" marR="0" lvl="0" indent="0" algn="r" defTabSz="9017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lumMod val="65000"/>
                </a:prstClr>
              </a:solidFill>
              <a:effectLst/>
              <a:uLnTx/>
              <a:uFillTx/>
              <a:latin typeface="Calibri Light" panose="020F0302020204030204"/>
              <a:ea typeface="+mn-ea"/>
              <a:cs typeface="Arial" panose="020B0604020202020204" pitchFamily="34" charset="0"/>
            </a:endParaRPr>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5679"/>
          <a:stretch/>
        </p:blipFill>
        <p:spPr>
          <a:xfrm>
            <a:off x="9971522" y="6412219"/>
            <a:ext cx="1577964" cy="274320"/>
          </a:xfrm>
          <a:prstGeom prst="rect">
            <a:avLst/>
          </a:prstGeom>
        </p:spPr>
      </p:pic>
      <p:sp>
        <p:nvSpPr>
          <p:cNvPr id="26" name="Rectangle 25"/>
          <p:cNvSpPr/>
          <p:nvPr userDrawn="1"/>
        </p:nvSpPr>
        <p:spPr>
          <a:xfrm>
            <a:off x="453521" y="6447417"/>
            <a:ext cx="2778261" cy="2585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800000"/>
                </a:solidFill>
                <a:effectLst/>
                <a:uLnTx/>
                <a:uFillTx/>
                <a:latin typeface="Calibri" panose="020F0502020204030204"/>
                <a:ea typeface="+mn-ea"/>
                <a:cs typeface="+mn-cs"/>
              </a:rPr>
              <a:t>ASCVD RISK REDUCTION INITIATIVE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1328" y="6313782"/>
            <a:ext cx="1371599" cy="4572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10339" y="6352508"/>
            <a:ext cx="1403771" cy="365760"/>
          </a:xfrm>
          <a:prstGeom prst="rect">
            <a:avLst/>
          </a:prstGeom>
        </p:spPr>
      </p:pic>
    </p:spTree>
    <p:extLst>
      <p:ext uri="{BB962C8B-B14F-4D97-AF65-F5344CB8AC3E}">
        <p14:creationId xmlns:p14="http://schemas.microsoft.com/office/powerpoint/2010/main" val="318324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8" name="Rectangle 7"/>
          <p:cNvSpPr/>
          <p:nvPr userDrawn="1"/>
        </p:nvSpPr>
        <p:spPr>
          <a:xfrm>
            <a:off x="5653669" y="0"/>
            <a:ext cx="6537960" cy="6858000"/>
          </a:xfrm>
          <a:prstGeom prst="rect">
            <a:avLst/>
          </a:prstGeom>
          <a:solidFill>
            <a:srgbClr val="01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453521" y="428189"/>
            <a:ext cx="4983003" cy="467294"/>
          </a:xfrm>
          <a:prstGeom prst="rect">
            <a:avLst/>
          </a:prstGeom>
        </p:spPr>
        <p:txBody>
          <a:bodyPr lIns="91440">
            <a:noAutofit/>
          </a:bodyPr>
          <a:lstStyle>
            <a:lvl1pPr>
              <a:defRPr sz="3200" b="0" baseline="0">
                <a:solidFill>
                  <a:srgbClr val="011F5B"/>
                </a:solidFill>
                <a:latin typeface="Perpetua" panose="02020502060401020303" pitchFamily="18" charset="0"/>
              </a:defRPr>
            </a:lvl1pPr>
          </a:lstStyle>
          <a:p>
            <a:r>
              <a:rPr lang="en-US" dirty="0"/>
              <a:t>Click to Edit Title of Slide</a:t>
            </a:r>
          </a:p>
        </p:txBody>
      </p:sp>
      <p:sp>
        <p:nvSpPr>
          <p:cNvPr id="7" name="Content Placeholder 2"/>
          <p:cNvSpPr>
            <a:spLocks noGrp="1"/>
          </p:cNvSpPr>
          <p:nvPr>
            <p:ph sz="half" idx="1" hasCustomPrompt="1"/>
          </p:nvPr>
        </p:nvSpPr>
        <p:spPr>
          <a:xfrm>
            <a:off x="453521" y="1163473"/>
            <a:ext cx="4983003" cy="4827424"/>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104" y="6409945"/>
            <a:ext cx="1554480" cy="248061"/>
          </a:xfrm>
          <a:prstGeom prst="rect">
            <a:avLst/>
          </a:prstGeom>
        </p:spPr>
      </p:pic>
      <p:sp>
        <p:nvSpPr>
          <p:cNvPr id="17" name="Rectangle 4">
            <a:extLst>
              <a:ext uri="{FF2B5EF4-FFF2-40B4-BE49-F238E27FC236}">
                <a16:creationId xmlns:a16="http://schemas.microsoft.com/office/drawing/2014/main" id="{01684BA7-7381-CC48-B7B4-6B25FA5DDCE4}"/>
              </a:ext>
            </a:extLst>
          </p:cNvPr>
          <p:cNvSpPr>
            <a:spLocks noChangeArrowheads="1"/>
          </p:cNvSpPr>
          <p:nvPr userDrawn="1"/>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1" fontAlgn="auto" latinLnBrk="0" hangingPunct="1">
              <a:lnSpc>
                <a:spcPct val="100000"/>
              </a:lnSpc>
              <a:spcBef>
                <a:spcPts val="0"/>
              </a:spcBef>
              <a:spcAft>
                <a:spcPts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prstClr val="white">
                    <a:lumMod val="65000"/>
                  </a:prstClr>
                </a:solidFill>
                <a:effectLst/>
                <a:uLnTx/>
                <a:uFillTx/>
                <a:latin typeface="Calibri Light" panose="020F0302020204030204"/>
                <a:ea typeface="+mn-ea"/>
                <a:cs typeface="Arial" panose="020B0604020202020204" pitchFamily="34" charset="0"/>
              </a:rPr>
              <a:pPr marL="0" marR="0" lvl="0" indent="0" algn="r" defTabSz="9017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lumMod val="65000"/>
                </a:prstClr>
              </a:solidFill>
              <a:effectLst/>
              <a:uLnTx/>
              <a:uFillTx/>
              <a:latin typeface="Calibri Light" panose="020F0302020204030204"/>
              <a:ea typeface="+mn-ea"/>
              <a:cs typeface="Arial" panose="020B0604020202020204" pitchFamily="34" charset="0"/>
            </a:endParaRPr>
          </a:p>
        </p:txBody>
      </p:sp>
      <p:sp>
        <p:nvSpPr>
          <p:cNvPr id="22" name="Rectangle 21"/>
          <p:cNvSpPr/>
          <p:nvPr userDrawn="1"/>
        </p:nvSpPr>
        <p:spPr>
          <a:xfrm>
            <a:off x="453521" y="6447417"/>
            <a:ext cx="2778261" cy="2585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100" normalizeH="0" baseline="0" noProof="0" dirty="0">
                <a:ln>
                  <a:noFill/>
                </a:ln>
                <a:solidFill>
                  <a:srgbClr val="800000"/>
                </a:solidFill>
                <a:effectLst/>
                <a:uLnTx/>
                <a:uFillTx/>
                <a:latin typeface="Calibri" panose="020F0502020204030204"/>
                <a:ea typeface="+mn-ea"/>
                <a:cs typeface="+mn-cs"/>
              </a:rPr>
              <a:t>ASCVD RISK REDUCTION INITIATIVE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3096" y="6318504"/>
            <a:ext cx="1374775" cy="4572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11312" y="6355080"/>
            <a:ext cx="1403771" cy="365760"/>
          </a:xfrm>
          <a:prstGeom prst="rect">
            <a:avLst/>
          </a:prstGeom>
        </p:spPr>
      </p:pic>
    </p:spTree>
    <p:extLst>
      <p:ext uri="{BB962C8B-B14F-4D97-AF65-F5344CB8AC3E}">
        <p14:creationId xmlns:p14="http://schemas.microsoft.com/office/powerpoint/2010/main" val="1193690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73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76" r:id="rId5"/>
    <p:sldLayoutId id="2147483677" r:id="rId6"/>
  </p:sldLayoutIdLst>
  <p:txStyles>
    <p:titleStyle>
      <a:lvl1pPr algn="l" defTabSz="914400" rtl="0" eaLnBrk="1" latinLnBrk="0" hangingPunct="1">
        <a:lnSpc>
          <a:spcPct val="90000"/>
        </a:lnSpc>
        <a:spcBef>
          <a:spcPct val="0"/>
        </a:spcBef>
        <a:buNone/>
        <a:defRPr sz="4400" kern="1200">
          <a:solidFill>
            <a:schemeClr val="tx1"/>
          </a:solidFill>
          <a:latin typeface="Perpetua" panose="02020502060401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3247" y="1589967"/>
            <a:ext cx="10966453" cy="3156249"/>
          </a:xfrm>
        </p:spPr>
        <p:txBody>
          <a:bodyPr/>
          <a:lstStyle/>
          <a:p>
            <a:r>
              <a:rPr lang="en-US" b="1" dirty="0"/>
              <a:t>Two Randomized Controlled Trials of Nudges to Encourage Referrals to Centralized Pharmacy Services for Evidence-Based Statin Initiation in High-Risk Patients:</a:t>
            </a:r>
            <a:br>
              <a:rPr lang="en-US" b="1" dirty="0"/>
            </a:br>
            <a:r>
              <a:rPr lang="en-US" sz="3600" b="1" dirty="0"/>
              <a:t>The SUPER LIPID Program</a:t>
            </a:r>
            <a:endParaRPr lang="en-US" dirty="0"/>
          </a:p>
        </p:txBody>
      </p:sp>
      <p:sp>
        <p:nvSpPr>
          <p:cNvPr id="3" name="Text Placeholder 2"/>
          <p:cNvSpPr>
            <a:spLocks noGrp="1"/>
          </p:cNvSpPr>
          <p:nvPr>
            <p:ph type="body" sz="quarter" idx="11"/>
          </p:nvPr>
        </p:nvSpPr>
        <p:spPr>
          <a:xfrm>
            <a:off x="603250" y="4906636"/>
            <a:ext cx="10966450" cy="456535"/>
          </a:xfrm>
        </p:spPr>
        <p:txBody>
          <a:bodyPr/>
          <a:lstStyle/>
          <a:p>
            <a:r>
              <a:rPr lang="en-US" sz="1600" b="1" dirty="0"/>
              <a:t>Alexander C. Fanaroff, MD, MHS; </a:t>
            </a:r>
            <a:r>
              <a:rPr lang="en-US" sz="1600" dirty="0"/>
              <a:t>Qian Huang, MPH;</a:t>
            </a:r>
            <a:r>
              <a:rPr lang="en-US" sz="1600" b="1" dirty="0"/>
              <a:t> </a:t>
            </a:r>
            <a:r>
              <a:rPr lang="en-US" sz="1600" dirty="0"/>
              <a:t>Kayla Clark, MPH; Laurie Norton, MPH; Wendell E. Kellum, MD; </a:t>
            </a:r>
          </a:p>
          <a:p>
            <a:r>
              <a:rPr lang="en-US" sz="1600" dirty="0"/>
              <a:t>Dwight Eichelberger, MD; John C. Wood, MD; Zachary Bricker, MSN, RN; Andrea G. Dooley Wood, </a:t>
            </a:r>
            <a:r>
              <a:rPr lang="en-US" sz="1600" dirty="0" err="1"/>
              <a:t>PharmD</a:t>
            </a:r>
            <a:r>
              <a:rPr lang="en-US" sz="1600" dirty="0"/>
              <a:t>; Greta Kemmer, </a:t>
            </a:r>
            <a:r>
              <a:rPr lang="en-US" sz="1600" dirty="0" err="1"/>
              <a:t>PharmD</a:t>
            </a:r>
            <a:r>
              <a:rPr lang="en-US" sz="1600" dirty="0"/>
              <a:t>; Jennifer I. Smith, </a:t>
            </a:r>
            <a:r>
              <a:rPr lang="en-US" sz="1600" dirty="0" err="1"/>
              <a:t>PharmD</a:t>
            </a:r>
            <a:r>
              <a:rPr lang="en-US" sz="1600" dirty="0"/>
              <a:t>; Srinath Adusumalli, MD; Mary Putt, PhD, ScD; Kevin G. M. Volpp, MD, PhD</a:t>
            </a:r>
            <a:endParaRPr lang="en-US" sz="1600" b="1" dirty="0"/>
          </a:p>
        </p:txBody>
      </p:sp>
      <p:sp>
        <p:nvSpPr>
          <p:cNvPr id="4" name="Content Placeholder 3"/>
          <p:cNvSpPr>
            <a:spLocks noGrp="1"/>
          </p:cNvSpPr>
          <p:nvPr>
            <p:ph sz="quarter" idx="12"/>
          </p:nvPr>
        </p:nvSpPr>
        <p:spPr/>
        <p:txBody>
          <a:bodyPr/>
          <a:lstStyle/>
          <a:p>
            <a:pPr>
              <a:spcBef>
                <a:spcPts val="0"/>
              </a:spcBef>
            </a:pPr>
            <a:r>
              <a:rPr lang="en-US" dirty="0"/>
              <a:t>AHA Scientific Sessions</a:t>
            </a:r>
          </a:p>
          <a:p>
            <a:pPr>
              <a:spcBef>
                <a:spcPts val="0"/>
              </a:spcBef>
            </a:pPr>
            <a:r>
              <a:rPr lang="en-US" dirty="0"/>
              <a:t>November 2023</a:t>
            </a:r>
          </a:p>
        </p:txBody>
      </p:sp>
    </p:spTree>
    <p:extLst>
      <p:ext uri="{BB962C8B-B14F-4D97-AF65-F5344CB8AC3E}">
        <p14:creationId xmlns:p14="http://schemas.microsoft.com/office/powerpoint/2010/main" val="213315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 stepped wedge RCT of visit-based intervention</a:t>
            </a:r>
            <a:br>
              <a:rPr lang="en-US" b="1" dirty="0"/>
            </a:br>
            <a:r>
              <a:rPr lang="en-US" dirty="0"/>
              <a:t>Statistical analyses and power calculation</a:t>
            </a:r>
            <a:endParaRPr lang="en-US" b="1" dirty="0"/>
          </a:p>
        </p:txBody>
      </p:sp>
      <p:sp>
        <p:nvSpPr>
          <p:cNvPr id="28" name="Rectangle 27"/>
          <p:cNvSpPr/>
          <p:nvPr/>
        </p:nvSpPr>
        <p:spPr>
          <a:xfrm>
            <a:off x="0" y="1958010"/>
            <a:ext cx="775252" cy="60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453521" y="1573619"/>
            <a:ext cx="10515600" cy="4682802"/>
          </a:xfrm>
        </p:spPr>
        <p:txBody>
          <a:bodyPr>
            <a:normAutofit/>
          </a:bodyPr>
          <a:lstStyle/>
          <a:p>
            <a:r>
              <a:rPr lang="en-US" dirty="0"/>
              <a:t>Analyses conducted under the intention-to-treat principle, including all patients for whom the interruptive pop-up notification appeared or would have appeared at the time of their visit</a:t>
            </a:r>
          </a:p>
          <a:p>
            <a:r>
              <a:rPr lang="en-US" dirty="0"/>
              <a:t>Generalized estimating equations to compare intervention and usual care arms, with terms to account for clustering by PCP</a:t>
            </a:r>
          </a:p>
          <a:p>
            <a:r>
              <a:rPr lang="en-US" dirty="0"/>
              <a:t>Assuming each PCP sees an average of 60 eligible patients per 3-month block (total n = 2880), ICC of 0.05, and baseline prescription rate of 30% in the usual care arm </a:t>
            </a:r>
            <a:r>
              <a:rPr lang="en-US" dirty="0">
                <a:sym typeface="Wingdings" panose="05000000000000000000" pitchFamily="2" charset="2"/>
              </a:rPr>
              <a:t> 80% power to detect an OR 1.6, corresponding to a 10.7% absolute increase in statin prescriptions</a:t>
            </a:r>
            <a:endParaRPr lang="en-US" dirty="0"/>
          </a:p>
        </p:txBody>
      </p:sp>
    </p:spTree>
    <p:extLst>
      <p:ext uri="{BB962C8B-B14F-4D97-AF65-F5344CB8AC3E}">
        <p14:creationId xmlns:p14="http://schemas.microsoft.com/office/powerpoint/2010/main" val="265808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r>
              <a:rPr lang="en-US" dirty="0"/>
              <a:t> </a:t>
            </a:r>
            <a:br>
              <a:rPr lang="en-US" dirty="0"/>
            </a:br>
            <a:r>
              <a:rPr lang="en-US" dirty="0"/>
              <a:t>Baseline characteristics </a:t>
            </a:r>
          </a:p>
        </p:txBody>
      </p:sp>
      <p:sp>
        <p:nvSpPr>
          <p:cNvPr id="3" name="Content Placeholder 2"/>
          <p:cNvSpPr>
            <a:spLocks noGrp="1"/>
          </p:cNvSpPr>
          <p:nvPr>
            <p:ph sz="half" idx="1"/>
          </p:nvPr>
        </p:nvSpPr>
        <p:spPr>
          <a:xfrm>
            <a:off x="453521" y="1628774"/>
            <a:ext cx="11626184" cy="4739941"/>
          </a:xfrm>
        </p:spPr>
        <p:txBody>
          <a:bodyPr>
            <a:normAutofit lnSpcReduction="10000"/>
          </a:bodyPr>
          <a:lstStyle/>
          <a:p>
            <a:pPr marL="0" indent="0">
              <a:buNone/>
              <a:tabLst>
                <a:tab pos="4508500" algn="ctr"/>
                <a:tab pos="8229600" algn="ctr"/>
                <a:tab pos="10744200" algn="ctr"/>
              </a:tabLst>
            </a:pPr>
            <a:r>
              <a:rPr lang="en-US" dirty="0"/>
              <a:t>	</a:t>
            </a:r>
            <a:r>
              <a:rPr lang="en-US" b="1" dirty="0"/>
              <a:t>Group 1	Group 2</a:t>
            </a:r>
          </a:p>
          <a:p>
            <a:pPr marL="0" indent="0">
              <a:spcBef>
                <a:spcPts val="0"/>
              </a:spcBef>
              <a:buNone/>
              <a:tabLst>
                <a:tab pos="4508500" algn="ctr"/>
                <a:tab pos="8229600" algn="ctr"/>
                <a:tab pos="10744200" algn="ctr"/>
              </a:tabLst>
            </a:pPr>
            <a:r>
              <a:rPr lang="en-US" b="1" dirty="0"/>
              <a:t>	Notification started month 3	Notification started month 6</a:t>
            </a:r>
          </a:p>
          <a:p>
            <a:pPr marL="0" indent="0">
              <a:spcBef>
                <a:spcPts val="0"/>
              </a:spcBef>
              <a:spcAft>
                <a:spcPts val="1800"/>
              </a:spcAft>
              <a:buNone/>
              <a:tabLst>
                <a:tab pos="4508500" algn="ctr"/>
                <a:tab pos="8229600" algn="ctr"/>
                <a:tab pos="10744200" algn="ctr"/>
              </a:tabLst>
            </a:pPr>
            <a:r>
              <a:rPr lang="en-US" b="1" dirty="0"/>
              <a:t>	(n = 970)	(n = 672)	p value</a:t>
            </a:r>
          </a:p>
          <a:p>
            <a:pPr marL="0" indent="0">
              <a:buNone/>
              <a:tabLst>
                <a:tab pos="4508500" algn="ctr"/>
                <a:tab pos="8229600" algn="ctr"/>
                <a:tab pos="10744200" algn="ctr"/>
              </a:tabLst>
            </a:pPr>
            <a:r>
              <a:rPr lang="en-US" dirty="0"/>
              <a:t>Age	68.9 ± 10.1	67.8 ± 9.2	0.08</a:t>
            </a:r>
          </a:p>
          <a:p>
            <a:pPr marL="0" indent="0">
              <a:buNone/>
              <a:tabLst>
                <a:tab pos="4508500" algn="ctr"/>
                <a:tab pos="8229600" algn="ctr"/>
                <a:tab pos="10744200" algn="ctr"/>
              </a:tabLst>
            </a:pPr>
            <a:r>
              <a:rPr lang="en-US" dirty="0"/>
              <a:t>Female sex	35.9%	55.4%	&lt; 0.001</a:t>
            </a:r>
          </a:p>
          <a:p>
            <a:pPr marL="0" indent="0">
              <a:buNone/>
              <a:tabLst>
                <a:tab pos="4508500" algn="ctr"/>
                <a:tab pos="8229600" algn="ctr"/>
                <a:tab pos="10744200" algn="ctr"/>
              </a:tabLst>
            </a:pPr>
            <a:r>
              <a:rPr lang="en-US" dirty="0"/>
              <a:t>Black race	1.0%	1.0%	0.69</a:t>
            </a:r>
          </a:p>
          <a:p>
            <a:pPr marL="0" indent="0">
              <a:buNone/>
              <a:tabLst>
                <a:tab pos="4508500" algn="ctr"/>
                <a:tab pos="8229600" algn="ctr"/>
                <a:tab pos="10744200" algn="ctr"/>
              </a:tabLst>
            </a:pPr>
            <a:r>
              <a:rPr lang="en-US" dirty="0"/>
              <a:t>Hispanic	0.8%	0.9%	0.83</a:t>
            </a:r>
          </a:p>
          <a:p>
            <a:pPr marL="0" indent="0">
              <a:buNone/>
              <a:tabLst>
                <a:tab pos="4508500" algn="ctr"/>
                <a:tab pos="8229600" algn="ctr"/>
                <a:tab pos="10744200" algn="ctr"/>
              </a:tabLst>
            </a:pPr>
            <a:r>
              <a:rPr lang="en-US" dirty="0"/>
              <a:t>ASCVD risk by PCE	19.7 ± 10.8%	18.4 ± 10.1%	0.04</a:t>
            </a:r>
          </a:p>
          <a:p>
            <a:pPr marL="0" indent="0">
              <a:buNone/>
              <a:tabLst>
                <a:tab pos="4508500" algn="ctr"/>
                <a:tab pos="8229600" algn="ctr"/>
                <a:tab pos="10744200" algn="ctr"/>
              </a:tabLst>
            </a:pPr>
            <a:r>
              <a:rPr lang="en-US" dirty="0"/>
              <a:t>Baseline LDL	101 ± 33	111 ± 34	&lt; 0.001</a:t>
            </a:r>
          </a:p>
          <a:p>
            <a:pPr marL="0" indent="0">
              <a:buNone/>
              <a:tabLst>
                <a:tab pos="4508500" algn="ctr"/>
                <a:tab pos="8229600" algn="ctr"/>
                <a:tab pos="10744200" algn="ctr"/>
              </a:tabLst>
            </a:pPr>
            <a:r>
              <a:rPr lang="en-US" dirty="0"/>
              <a:t>Hypertension	74.8%	70.8%	0.07</a:t>
            </a:r>
          </a:p>
          <a:p>
            <a:pPr marL="0" indent="0">
              <a:buNone/>
              <a:tabLst>
                <a:tab pos="4508500" algn="ctr"/>
                <a:tab pos="8229600" algn="ctr"/>
                <a:tab pos="10744200" algn="ctr"/>
              </a:tabLst>
            </a:pPr>
            <a:r>
              <a:rPr lang="en-US" dirty="0"/>
              <a:t>Current smoker	12.9%	12.6%	0.39</a:t>
            </a:r>
          </a:p>
        </p:txBody>
      </p:sp>
      <p:cxnSp>
        <p:nvCxnSpPr>
          <p:cNvPr id="5" name="Straight Connector 4"/>
          <p:cNvCxnSpPr/>
          <p:nvPr/>
        </p:nvCxnSpPr>
        <p:spPr>
          <a:xfrm>
            <a:off x="3144252" y="1652337"/>
            <a:ext cx="0" cy="4459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3521" y="2679029"/>
            <a:ext cx="113053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35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br>
              <a:rPr lang="en-US" dirty="0"/>
            </a:br>
            <a:r>
              <a:rPr lang="en-US" dirty="0"/>
              <a:t>Response to notification</a:t>
            </a:r>
          </a:p>
        </p:txBody>
      </p:sp>
      <p:sp>
        <p:nvSpPr>
          <p:cNvPr id="3" name="Content Placeholder 2"/>
          <p:cNvSpPr>
            <a:spLocks noGrp="1"/>
          </p:cNvSpPr>
          <p:nvPr>
            <p:ph sz="half" idx="1"/>
          </p:nvPr>
        </p:nvSpPr>
        <p:spPr>
          <a:xfrm>
            <a:off x="453521" y="1588167"/>
            <a:ext cx="10515600" cy="4402729"/>
          </a:xfrm>
        </p:spPr>
        <p:txBody>
          <a:bodyPr/>
          <a:lstStyle/>
          <a:p>
            <a:r>
              <a:rPr lang="en-US" dirty="0"/>
              <a:t>PCPs saw the notification ~ 11.5 times per month</a:t>
            </a:r>
          </a:p>
          <a:p>
            <a:r>
              <a:rPr lang="en-US" dirty="0"/>
              <a:t>Overall notification fired 3579 times in 913 patients over 6 months</a:t>
            </a:r>
          </a:p>
          <a:p>
            <a:r>
              <a:rPr lang="en-US" dirty="0"/>
              <a:t>An order was entered in response to the notification 165 times (4.6% of all notification firings, 18% of all patients)</a:t>
            </a:r>
          </a:p>
        </p:txBody>
      </p:sp>
    </p:spTree>
    <p:extLst>
      <p:ext uri="{BB962C8B-B14F-4D97-AF65-F5344CB8AC3E}">
        <p14:creationId xmlns:p14="http://schemas.microsoft.com/office/powerpoint/2010/main" val="18106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br>
              <a:rPr lang="en-US" dirty="0"/>
            </a:br>
            <a:r>
              <a:rPr lang="en-US" dirty="0"/>
              <a:t>Any statin prescription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5081837"/>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56299" y="2470486"/>
            <a:ext cx="2041218" cy="3144253"/>
            <a:chOff x="3080082" y="2470486"/>
            <a:chExt cx="2041218" cy="3144253"/>
          </a:xfrm>
        </p:grpSpPr>
        <p:sp>
          <p:nvSpPr>
            <p:cNvPr id="9" name="TextBox 8"/>
            <p:cNvSpPr txBox="1"/>
            <p:nvPr/>
          </p:nvSpPr>
          <p:spPr>
            <a:xfrm>
              <a:off x="3080082" y="2742836"/>
              <a:ext cx="2041218" cy="369332"/>
            </a:xfrm>
            <a:prstGeom prst="rect">
              <a:avLst/>
            </a:prstGeom>
            <a:noFill/>
          </p:spPr>
          <p:txBody>
            <a:bodyPr wrap="square" rtlCol="0">
              <a:spAutoFit/>
            </a:bodyPr>
            <a:lstStyle/>
            <a:p>
              <a:r>
                <a:rPr lang="en-US" dirty="0"/>
                <a:t>Notification active</a:t>
              </a:r>
            </a:p>
          </p:txBody>
        </p:sp>
        <p:grpSp>
          <p:nvGrpSpPr>
            <p:cNvPr id="12" name="Group 11"/>
            <p:cNvGrpSpPr/>
            <p:nvPr/>
          </p:nvGrpSpPr>
          <p:grpSpPr>
            <a:xfrm>
              <a:off x="3080083" y="2470486"/>
              <a:ext cx="1831207" cy="3144253"/>
              <a:chOff x="3080083" y="2470486"/>
              <a:chExt cx="1831207" cy="3144253"/>
            </a:xfrm>
          </p:grpSpPr>
          <p:cxnSp>
            <p:nvCxnSpPr>
              <p:cNvPr id="8" name="Straight Connector 7"/>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8962279" y="2478507"/>
            <a:ext cx="2430935" cy="3144253"/>
            <a:chOff x="3080082" y="2470486"/>
            <a:chExt cx="2430935" cy="3144253"/>
          </a:xfrm>
        </p:grpSpPr>
        <p:sp>
          <p:nvSpPr>
            <p:cNvPr id="15" name="TextBox 14"/>
            <p:cNvSpPr txBox="1"/>
            <p:nvPr/>
          </p:nvSpPr>
          <p:spPr>
            <a:xfrm>
              <a:off x="3080082" y="2742836"/>
              <a:ext cx="2430935" cy="369332"/>
            </a:xfrm>
            <a:prstGeom prst="rect">
              <a:avLst/>
            </a:prstGeom>
            <a:noFill/>
          </p:spPr>
          <p:txBody>
            <a:bodyPr wrap="square" rtlCol="0">
              <a:spAutoFit/>
            </a:bodyPr>
            <a:lstStyle/>
            <a:p>
              <a:r>
                <a:rPr lang="en-US" dirty="0"/>
                <a:t>Notification active</a:t>
              </a:r>
            </a:p>
          </p:txBody>
        </p:sp>
        <p:grpSp>
          <p:nvGrpSpPr>
            <p:cNvPr id="16" name="Group 15"/>
            <p:cNvGrpSpPr/>
            <p:nvPr/>
          </p:nvGrpSpPr>
          <p:grpSpPr>
            <a:xfrm>
              <a:off x="3080083" y="2470486"/>
              <a:ext cx="1831207" cy="3144253"/>
              <a:chOff x="3080083" y="2470486"/>
              <a:chExt cx="1831207" cy="3144253"/>
            </a:xfrm>
          </p:grpSpPr>
          <p:cxnSp>
            <p:nvCxnSpPr>
              <p:cNvPr id="17" name="Straight Connector 16"/>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4889107" y="5581074"/>
            <a:ext cx="3850861" cy="340320"/>
            <a:chOff x="3995967" y="5581074"/>
            <a:chExt cx="3850861" cy="340320"/>
          </a:xfrm>
        </p:grpSpPr>
        <p:sp>
          <p:nvSpPr>
            <p:cNvPr id="3" name="TextBox 2"/>
            <p:cNvSpPr txBox="1"/>
            <p:nvPr/>
          </p:nvSpPr>
          <p:spPr>
            <a:xfrm>
              <a:off x="3995967" y="5582840"/>
              <a:ext cx="946541" cy="338554"/>
            </a:xfrm>
            <a:prstGeom prst="rect">
              <a:avLst/>
            </a:prstGeom>
            <a:solidFill>
              <a:schemeClr val="bg1"/>
            </a:solidFill>
          </p:spPr>
          <p:txBody>
            <a:bodyPr wrap="none" lIns="0" rtlCol="0">
              <a:spAutoFit/>
            </a:bodyPr>
            <a:lstStyle/>
            <a:p>
              <a:r>
                <a:rPr lang="en-US" sz="1600" dirty="0"/>
                <a:t>Usual care</a:t>
              </a:r>
            </a:p>
          </p:txBody>
        </p:sp>
        <p:sp>
          <p:nvSpPr>
            <p:cNvPr id="19" name="TextBox 18"/>
            <p:cNvSpPr txBox="1"/>
            <p:nvPr/>
          </p:nvSpPr>
          <p:spPr>
            <a:xfrm>
              <a:off x="5339214" y="5581074"/>
              <a:ext cx="2507614" cy="340320"/>
            </a:xfrm>
            <a:prstGeom prst="rect">
              <a:avLst/>
            </a:prstGeom>
            <a:solidFill>
              <a:schemeClr val="bg1"/>
            </a:solidFill>
          </p:spPr>
          <p:txBody>
            <a:bodyPr wrap="square" lIns="0" rtlCol="0">
              <a:spAutoFit/>
            </a:bodyPr>
            <a:lstStyle/>
            <a:p>
              <a:r>
                <a:rPr lang="en-US" sz="1600" dirty="0"/>
                <a:t>Intervention</a:t>
              </a:r>
            </a:p>
          </p:txBody>
        </p:sp>
      </p:grpSp>
    </p:spTree>
    <p:extLst>
      <p:ext uri="{BB962C8B-B14F-4D97-AF65-F5344CB8AC3E}">
        <p14:creationId xmlns:p14="http://schemas.microsoft.com/office/powerpoint/2010/main" val="194157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br>
              <a:rPr lang="en-US" dirty="0"/>
            </a:br>
            <a:r>
              <a:rPr lang="en-US" dirty="0"/>
              <a:t>Any statin prescription</a:t>
            </a:r>
          </a:p>
        </p:txBody>
      </p:sp>
      <p:graphicFrame>
        <p:nvGraphicFramePr>
          <p:cNvPr id="6" name="Content Placeholder 5"/>
          <p:cNvGraphicFramePr>
            <a:graphicFrameLocks noGrp="1"/>
          </p:cNvGraphicFramePr>
          <p:nvPr>
            <p:ph sz="half" idx="1"/>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56299" y="2470486"/>
            <a:ext cx="2041218" cy="3144253"/>
            <a:chOff x="3080082" y="2470486"/>
            <a:chExt cx="2041218" cy="3144253"/>
          </a:xfrm>
        </p:grpSpPr>
        <p:sp>
          <p:nvSpPr>
            <p:cNvPr id="9" name="TextBox 8"/>
            <p:cNvSpPr txBox="1"/>
            <p:nvPr/>
          </p:nvSpPr>
          <p:spPr>
            <a:xfrm>
              <a:off x="3080082" y="2742836"/>
              <a:ext cx="2041218" cy="369332"/>
            </a:xfrm>
            <a:prstGeom prst="rect">
              <a:avLst/>
            </a:prstGeom>
            <a:noFill/>
          </p:spPr>
          <p:txBody>
            <a:bodyPr wrap="square" rtlCol="0">
              <a:spAutoFit/>
            </a:bodyPr>
            <a:lstStyle/>
            <a:p>
              <a:r>
                <a:rPr lang="en-US" dirty="0"/>
                <a:t>Notification active</a:t>
              </a:r>
            </a:p>
          </p:txBody>
        </p:sp>
        <p:grpSp>
          <p:nvGrpSpPr>
            <p:cNvPr id="12" name="Group 11"/>
            <p:cNvGrpSpPr/>
            <p:nvPr/>
          </p:nvGrpSpPr>
          <p:grpSpPr>
            <a:xfrm>
              <a:off x="3080083" y="2470486"/>
              <a:ext cx="1831207" cy="3144253"/>
              <a:chOff x="3080083" y="2470486"/>
              <a:chExt cx="1831207" cy="3144253"/>
            </a:xfrm>
          </p:grpSpPr>
          <p:cxnSp>
            <p:nvCxnSpPr>
              <p:cNvPr id="8" name="Straight Connector 7"/>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8962279" y="2478507"/>
            <a:ext cx="2430935" cy="3144253"/>
            <a:chOff x="3080082" y="2470486"/>
            <a:chExt cx="2430935" cy="3144253"/>
          </a:xfrm>
        </p:grpSpPr>
        <p:sp>
          <p:nvSpPr>
            <p:cNvPr id="15" name="TextBox 14"/>
            <p:cNvSpPr txBox="1"/>
            <p:nvPr/>
          </p:nvSpPr>
          <p:spPr>
            <a:xfrm>
              <a:off x="3080082" y="2742836"/>
              <a:ext cx="2430935" cy="369332"/>
            </a:xfrm>
            <a:prstGeom prst="rect">
              <a:avLst/>
            </a:prstGeom>
            <a:noFill/>
          </p:spPr>
          <p:txBody>
            <a:bodyPr wrap="square" rtlCol="0">
              <a:spAutoFit/>
            </a:bodyPr>
            <a:lstStyle/>
            <a:p>
              <a:r>
                <a:rPr lang="en-US" dirty="0"/>
                <a:t>Notification active</a:t>
              </a:r>
            </a:p>
          </p:txBody>
        </p:sp>
        <p:grpSp>
          <p:nvGrpSpPr>
            <p:cNvPr id="16" name="Group 15"/>
            <p:cNvGrpSpPr/>
            <p:nvPr/>
          </p:nvGrpSpPr>
          <p:grpSpPr>
            <a:xfrm>
              <a:off x="3080083" y="2470486"/>
              <a:ext cx="1831207" cy="3144253"/>
              <a:chOff x="3080083" y="2470486"/>
              <a:chExt cx="1831207" cy="3144253"/>
            </a:xfrm>
          </p:grpSpPr>
          <p:cxnSp>
            <p:nvCxnSpPr>
              <p:cNvPr id="17" name="Straight Connector 16"/>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4889107" y="5581074"/>
            <a:ext cx="3850861" cy="340320"/>
            <a:chOff x="3995967" y="5581074"/>
            <a:chExt cx="3850861" cy="340320"/>
          </a:xfrm>
        </p:grpSpPr>
        <p:sp>
          <p:nvSpPr>
            <p:cNvPr id="3" name="TextBox 2"/>
            <p:cNvSpPr txBox="1"/>
            <p:nvPr/>
          </p:nvSpPr>
          <p:spPr>
            <a:xfrm>
              <a:off x="3995967" y="5582840"/>
              <a:ext cx="946541" cy="338554"/>
            </a:xfrm>
            <a:prstGeom prst="rect">
              <a:avLst/>
            </a:prstGeom>
            <a:solidFill>
              <a:schemeClr val="bg1"/>
            </a:solidFill>
          </p:spPr>
          <p:txBody>
            <a:bodyPr wrap="none" lIns="0" rtlCol="0">
              <a:spAutoFit/>
            </a:bodyPr>
            <a:lstStyle/>
            <a:p>
              <a:r>
                <a:rPr lang="en-US" sz="1600" dirty="0"/>
                <a:t>Usual care</a:t>
              </a:r>
            </a:p>
          </p:txBody>
        </p:sp>
        <p:sp>
          <p:nvSpPr>
            <p:cNvPr id="19" name="TextBox 18"/>
            <p:cNvSpPr txBox="1"/>
            <p:nvPr/>
          </p:nvSpPr>
          <p:spPr>
            <a:xfrm>
              <a:off x="5339214" y="5581074"/>
              <a:ext cx="2507614" cy="340320"/>
            </a:xfrm>
            <a:prstGeom prst="rect">
              <a:avLst/>
            </a:prstGeom>
            <a:solidFill>
              <a:schemeClr val="bg1"/>
            </a:solidFill>
          </p:spPr>
          <p:txBody>
            <a:bodyPr wrap="square" lIns="0" rtlCol="0">
              <a:spAutoFit/>
            </a:bodyPr>
            <a:lstStyle/>
            <a:p>
              <a:r>
                <a:rPr lang="en-US" sz="1600" dirty="0"/>
                <a:t>Intervention</a:t>
              </a:r>
            </a:p>
          </p:txBody>
        </p:sp>
      </p:grpSp>
      <p:sp>
        <p:nvSpPr>
          <p:cNvPr id="20" name="Rectangle 19"/>
          <p:cNvSpPr/>
          <p:nvPr/>
        </p:nvSpPr>
        <p:spPr>
          <a:xfrm>
            <a:off x="7514896" y="1241844"/>
            <a:ext cx="3666523" cy="1236662"/>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OR 1.43 </a:t>
            </a:r>
          </a:p>
          <a:p>
            <a:pPr algn="ctr"/>
            <a:r>
              <a:rPr lang="en-US" sz="2400" b="1" dirty="0">
                <a:solidFill>
                  <a:schemeClr val="tx1"/>
                </a:solidFill>
              </a:rPr>
              <a:t>(95% CI 1.02-2.00)</a:t>
            </a:r>
            <a:r>
              <a:rPr lang="en-US" b="1" dirty="0">
                <a:solidFill>
                  <a:schemeClr val="tx1"/>
                </a:solidFill>
              </a:rPr>
              <a:t> </a:t>
            </a:r>
            <a:endParaRPr lang="en-US" sz="2400" b="1" dirty="0">
              <a:solidFill>
                <a:schemeClr val="tx1"/>
              </a:solidFill>
            </a:endParaRPr>
          </a:p>
          <a:p>
            <a:pPr algn="ctr"/>
            <a:r>
              <a:rPr lang="en-US" sz="2000" b="1" dirty="0">
                <a:solidFill>
                  <a:schemeClr val="tx1"/>
                </a:solidFill>
              </a:rPr>
              <a:t>for intervention vs. usual care</a:t>
            </a:r>
            <a:endParaRPr lang="en-US" sz="1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139961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br>
              <a:rPr lang="en-US" dirty="0"/>
            </a:br>
            <a:r>
              <a:rPr lang="en-US" dirty="0"/>
              <a:t>Statin prescription at appropriate dose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043330992"/>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56299" y="2470486"/>
            <a:ext cx="2041218" cy="3144253"/>
            <a:chOff x="3080082" y="2470486"/>
            <a:chExt cx="2041218" cy="3144253"/>
          </a:xfrm>
        </p:grpSpPr>
        <p:sp>
          <p:nvSpPr>
            <p:cNvPr id="9" name="TextBox 8"/>
            <p:cNvSpPr txBox="1"/>
            <p:nvPr/>
          </p:nvSpPr>
          <p:spPr>
            <a:xfrm>
              <a:off x="3080082" y="2742836"/>
              <a:ext cx="2041218" cy="369332"/>
            </a:xfrm>
            <a:prstGeom prst="rect">
              <a:avLst/>
            </a:prstGeom>
            <a:noFill/>
          </p:spPr>
          <p:txBody>
            <a:bodyPr wrap="square" rtlCol="0">
              <a:spAutoFit/>
            </a:bodyPr>
            <a:lstStyle/>
            <a:p>
              <a:r>
                <a:rPr lang="en-US" dirty="0"/>
                <a:t>Notification active</a:t>
              </a:r>
            </a:p>
          </p:txBody>
        </p:sp>
        <p:grpSp>
          <p:nvGrpSpPr>
            <p:cNvPr id="12" name="Group 11"/>
            <p:cNvGrpSpPr/>
            <p:nvPr/>
          </p:nvGrpSpPr>
          <p:grpSpPr>
            <a:xfrm>
              <a:off x="3080083" y="2470486"/>
              <a:ext cx="1831207" cy="3144253"/>
              <a:chOff x="3080083" y="2470486"/>
              <a:chExt cx="1831207" cy="3144253"/>
            </a:xfrm>
          </p:grpSpPr>
          <p:cxnSp>
            <p:nvCxnSpPr>
              <p:cNvPr id="8" name="Straight Connector 7"/>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8962279" y="2478507"/>
            <a:ext cx="2430935" cy="3144253"/>
            <a:chOff x="3080082" y="2470486"/>
            <a:chExt cx="2430935" cy="3144253"/>
          </a:xfrm>
        </p:grpSpPr>
        <p:sp>
          <p:nvSpPr>
            <p:cNvPr id="15" name="TextBox 14"/>
            <p:cNvSpPr txBox="1"/>
            <p:nvPr/>
          </p:nvSpPr>
          <p:spPr>
            <a:xfrm>
              <a:off x="3080082" y="2742836"/>
              <a:ext cx="2430935" cy="369332"/>
            </a:xfrm>
            <a:prstGeom prst="rect">
              <a:avLst/>
            </a:prstGeom>
            <a:noFill/>
          </p:spPr>
          <p:txBody>
            <a:bodyPr wrap="square" rtlCol="0">
              <a:spAutoFit/>
            </a:bodyPr>
            <a:lstStyle/>
            <a:p>
              <a:r>
                <a:rPr lang="en-US" dirty="0"/>
                <a:t>Notification active</a:t>
              </a:r>
            </a:p>
          </p:txBody>
        </p:sp>
        <p:grpSp>
          <p:nvGrpSpPr>
            <p:cNvPr id="16" name="Group 15"/>
            <p:cNvGrpSpPr/>
            <p:nvPr/>
          </p:nvGrpSpPr>
          <p:grpSpPr>
            <a:xfrm>
              <a:off x="3080083" y="2470486"/>
              <a:ext cx="1831207" cy="3144253"/>
              <a:chOff x="3080083" y="2470486"/>
              <a:chExt cx="1831207" cy="3144253"/>
            </a:xfrm>
          </p:grpSpPr>
          <p:cxnSp>
            <p:nvCxnSpPr>
              <p:cNvPr id="17" name="Straight Connector 16"/>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4889107" y="5581074"/>
            <a:ext cx="3850861" cy="340320"/>
            <a:chOff x="3995967" y="5581074"/>
            <a:chExt cx="3850861" cy="340320"/>
          </a:xfrm>
        </p:grpSpPr>
        <p:sp>
          <p:nvSpPr>
            <p:cNvPr id="3" name="TextBox 2"/>
            <p:cNvSpPr txBox="1"/>
            <p:nvPr/>
          </p:nvSpPr>
          <p:spPr>
            <a:xfrm>
              <a:off x="3995967" y="5582840"/>
              <a:ext cx="946541" cy="338554"/>
            </a:xfrm>
            <a:prstGeom prst="rect">
              <a:avLst/>
            </a:prstGeom>
            <a:solidFill>
              <a:schemeClr val="bg1"/>
            </a:solidFill>
          </p:spPr>
          <p:txBody>
            <a:bodyPr wrap="none" lIns="0" rtlCol="0">
              <a:spAutoFit/>
            </a:bodyPr>
            <a:lstStyle/>
            <a:p>
              <a:r>
                <a:rPr lang="en-US" sz="1600" dirty="0"/>
                <a:t>Usual care</a:t>
              </a:r>
            </a:p>
          </p:txBody>
        </p:sp>
        <p:sp>
          <p:nvSpPr>
            <p:cNvPr id="19" name="TextBox 18"/>
            <p:cNvSpPr txBox="1"/>
            <p:nvPr/>
          </p:nvSpPr>
          <p:spPr>
            <a:xfrm>
              <a:off x="5339214" y="5581074"/>
              <a:ext cx="2507614" cy="340320"/>
            </a:xfrm>
            <a:prstGeom prst="rect">
              <a:avLst/>
            </a:prstGeom>
            <a:solidFill>
              <a:schemeClr val="bg1"/>
            </a:solidFill>
          </p:spPr>
          <p:txBody>
            <a:bodyPr wrap="square" lIns="0" rtlCol="0">
              <a:spAutoFit/>
            </a:bodyPr>
            <a:lstStyle/>
            <a:p>
              <a:r>
                <a:rPr lang="en-US" sz="1600" dirty="0"/>
                <a:t>Intervention</a:t>
              </a:r>
            </a:p>
          </p:txBody>
        </p:sp>
      </p:grpSp>
    </p:spTree>
    <p:extLst>
      <p:ext uri="{BB962C8B-B14F-4D97-AF65-F5344CB8AC3E}">
        <p14:creationId xmlns:p14="http://schemas.microsoft.com/office/powerpoint/2010/main" val="1650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stepped wedge RCT of visit-based intervention</a:t>
            </a:r>
            <a:br>
              <a:rPr lang="en-US" dirty="0"/>
            </a:br>
            <a:r>
              <a:rPr lang="en-US" dirty="0"/>
              <a:t>Statin prescription at appropriate dose</a:t>
            </a:r>
          </a:p>
        </p:txBody>
      </p:sp>
      <p:graphicFrame>
        <p:nvGraphicFramePr>
          <p:cNvPr id="6" name="Content Placeholder 5"/>
          <p:cNvGraphicFramePr>
            <a:graphicFrameLocks noGrp="1"/>
          </p:cNvGraphicFramePr>
          <p:nvPr>
            <p:ph sz="half" idx="1"/>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56299" y="2470486"/>
            <a:ext cx="2041218" cy="3144253"/>
            <a:chOff x="3080082" y="2470486"/>
            <a:chExt cx="2041218" cy="3144253"/>
          </a:xfrm>
        </p:grpSpPr>
        <p:sp>
          <p:nvSpPr>
            <p:cNvPr id="9" name="TextBox 8"/>
            <p:cNvSpPr txBox="1"/>
            <p:nvPr/>
          </p:nvSpPr>
          <p:spPr>
            <a:xfrm>
              <a:off x="3080082" y="2742836"/>
              <a:ext cx="2041218" cy="369332"/>
            </a:xfrm>
            <a:prstGeom prst="rect">
              <a:avLst/>
            </a:prstGeom>
            <a:noFill/>
          </p:spPr>
          <p:txBody>
            <a:bodyPr wrap="square" rtlCol="0">
              <a:spAutoFit/>
            </a:bodyPr>
            <a:lstStyle/>
            <a:p>
              <a:r>
                <a:rPr lang="en-US" dirty="0"/>
                <a:t>Notification active</a:t>
              </a:r>
            </a:p>
          </p:txBody>
        </p:sp>
        <p:grpSp>
          <p:nvGrpSpPr>
            <p:cNvPr id="12" name="Group 11"/>
            <p:cNvGrpSpPr/>
            <p:nvPr/>
          </p:nvGrpSpPr>
          <p:grpSpPr>
            <a:xfrm>
              <a:off x="3080083" y="2470486"/>
              <a:ext cx="1831207" cy="3144253"/>
              <a:chOff x="3080083" y="2470486"/>
              <a:chExt cx="1831207" cy="3144253"/>
            </a:xfrm>
          </p:grpSpPr>
          <p:cxnSp>
            <p:nvCxnSpPr>
              <p:cNvPr id="8" name="Straight Connector 7"/>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8962279" y="2478507"/>
            <a:ext cx="2430935" cy="3144253"/>
            <a:chOff x="3080082" y="2470486"/>
            <a:chExt cx="2430935" cy="3144253"/>
          </a:xfrm>
        </p:grpSpPr>
        <p:sp>
          <p:nvSpPr>
            <p:cNvPr id="15" name="TextBox 14"/>
            <p:cNvSpPr txBox="1"/>
            <p:nvPr/>
          </p:nvSpPr>
          <p:spPr>
            <a:xfrm>
              <a:off x="3080082" y="2742836"/>
              <a:ext cx="2430935" cy="369332"/>
            </a:xfrm>
            <a:prstGeom prst="rect">
              <a:avLst/>
            </a:prstGeom>
            <a:noFill/>
          </p:spPr>
          <p:txBody>
            <a:bodyPr wrap="square" rtlCol="0">
              <a:spAutoFit/>
            </a:bodyPr>
            <a:lstStyle/>
            <a:p>
              <a:r>
                <a:rPr lang="en-US" dirty="0"/>
                <a:t>Notification active</a:t>
              </a:r>
            </a:p>
          </p:txBody>
        </p:sp>
        <p:grpSp>
          <p:nvGrpSpPr>
            <p:cNvPr id="16" name="Group 15"/>
            <p:cNvGrpSpPr/>
            <p:nvPr/>
          </p:nvGrpSpPr>
          <p:grpSpPr>
            <a:xfrm>
              <a:off x="3080083" y="2470486"/>
              <a:ext cx="1831207" cy="3144253"/>
              <a:chOff x="3080083" y="2470486"/>
              <a:chExt cx="1831207" cy="3144253"/>
            </a:xfrm>
          </p:grpSpPr>
          <p:cxnSp>
            <p:nvCxnSpPr>
              <p:cNvPr id="17" name="Straight Connector 16"/>
              <p:cNvCxnSpPr/>
              <p:nvPr/>
            </p:nvCxnSpPr>
            <p:spPr>
              <a:xfrm>
                <a:off x="3080083" y="2470486"/>
                <a:ext cx="0" cy="314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8210" y="3112168"/>
                <a:ext cx="178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4889107" y="5581074"/>
            <a:ext cx="3850861" cy="340320"/>
            <a:chOff x="3995967" y="5581074"/>
            <a:chExt cx="3850861" cy="340320"/>
          </a:xfrm>
        </p:grpSpPr>
        <p:sp>
          <p:nvSpPr>
            <p:cNvPr id="3" name="TextBox 2"/>
            <p:cNvSpPr txBox="1"/>
            <p:nvPr/>
          </p:nvSpPr>
          <p:spPr>
            <a:xfrm>
              <a:off x="3995967" y="5582840"/>
              <a:ext cx="946541" cy="338554"/>
            </a:xfrm>
            <a:prstGeom prst="rect">
              <a:avLst/>
            </a:prstGeom>
            <a:solidFill>
              <a:schemeClr val="bg1"/>
            </a:solidFill>
          </p:spPr>
          <p:txBody>
            <a:bodyPr wrap="none" lIns="0" rtlCol="0">
              <a:spAutoFit/>
            </a:bodyPr>
            <a:lstStyle/>
            <a:p>
              <a:r>
                <a:rPr lang="en-US" sz="1600" dirty="0"/>
                <a:t>Usual care</a:t>
              </a:r>
            </a:p>
          </p:txBody>
        </p:sp>
        <p:sp>
          <p:nvSpPr>
            <p:cNvPr id="19" name="TextBox 18"/>
            <p:cNvSpPr txBox="1"/>
            <p:nvPr/>
          </p:nvSpPr>
          <p:spPr>
            <a:xfrm>
              <a:off x="5339214" y="5581074"/>
              <a:ext cx="2507614" cy="340320"/>
            </a:xfrm>
            <a:prstGeom prst="rect">
              <a:avLst/>
            </a:prstGeom>
            <a:solidFill>
              <a:schemeClr val="bg1"/>
            </a:solidFill>
          </p:spPr>
          <p:txBody>
            <a:bodyPr wrap="square" lIns="0" rtlCol="0">
              <a:spAutoFit/>
            </a:bodyPr>
            <a:lstStyle/>
            <a:p>
              <a:r>
                <a:rPr lang="en-US" sz="1600" dirty="0"/>
                <a:t>Intervention</a:t>
              </a:r>
            </a:p>
          </p:txBody>
        </p:sp>
      </p:grpSp>
      <p:sp>
        <p:nvSpPr>
          <p:cNvPr id="21" name="Rectangle 20"/>
          <p:cNvSpPr/>
          <p:nvPr/>
        </p:nvSpPr>
        <p:spPr>
          <a:xfrm>
            <a:off x="7514896" y="1264815"/>
            <a:ext cx="3666523" cy="1234440"/>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OR 1.47 </a:t>
            </a:r>
          </a:p>
          <a:p>
            <a:pPr algn="ctr"/>
            <a:r>
              <a:rPr lang="en-US" sz="2400" b="1" dirty="0">
                <a:solidFill>
                  <a:schemeClr val="tx1"/>
                </a:solidFill>
              </a:rPr>
              <a:t>(95% CI 0.85-1.47) </a:t>
            </a:r>
          </a:p>
          <a:p>
            <a:pPr algn="ctr"/>
            <a:r>
              <a:rPr lang="en-US" sz="2000" b="1" dirty="0">
                <a:solidFill>
                  <a:schemeClr val="tx1"/>
                </a:solidFill>
              </a:rPr>
              <a:t>for intervention vs. usual care</a:t>
            </a:r>
            <a:endParaRPr lang="en-US" sz="1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198576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20" y="428189"/>
            <a:ext cx="10046313" cy="467294"/>
          </a:xfrm>
        </p:spPr>
        <p:txBody>
          <a:bodyPr/>
          <a:lstStyle/>
          <a:p>
            <a:r>
              <a:rPr lang="en-US" b="1" dirty="0"/>
              <a:t>Methods – cluster RCT of non-visit-based intervention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53" t="48583"/>
          <a:stretch/>
        </p:blipFill>
        <p:spPr>
          <a:xfrm>
            <a:off x="59634" y="2057398"/>
            <a:ext cx="12147416" cy="2832652"/>
          </a:xfrm>
          <a:prstGeom prst="rect">
            <a:avLst/>
          </a:prstGeom>
        </p:spPr>
      </p:pic>
    </p:spTree>
    <p:extLst>
      <p:ext uri="{BB962C8B-B14F-4D97-AF65-F5344CB8AC3E}">
        <p14:creationId xmlns:p14="http://schemas.microsoft.com/office/powerpoint/2010/main" val="129015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 cluster RCT of non-visit-based intervention</a:t>
            </a:r>
            <a:br>
              <a:rPr lang="en-US" b="1" dirty="0"/>
            </a:br>
            <a:r>
              <a:rPr lang="en-US" dirty="0"/>
              <a:t>Statistical analyses and power calculation</a:t>
            </a:r>
            <a:endParaRPr lang="en-US" b="1" dirty="0"/>
          </a:p>
        </p:txBody>
      </p:sp>
      <p:sp>
        <p:nvSpPr>
          <p:cNvPr id="28" name="Rectangle 27"/>
          <p:cNvSpPr/>
          <p:nvPr/>
        </p:nvSpPr>
        <p:spPr>
          <a:xfrm>
            <a:off x="0" y="1958010"/>
            <a:ext cx="775252" cy="60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half" idx="1"/>
          </p:nvPr>
        </p:nvSpPr>
        <p:spPr>
          <a:xfrm>
            <a:off x="453521" y="1573619"/>
            <a:ext cx="10515600" cy="4682802"/>
          </a:xfrm>
        </p:spPr>
        <p:txBody>
          <a:bodyPr>
            <a:normAutofit/>
          </a:bodyPr>
          <a:lstStyle/>
          <a:p>
            <a:r>
              <a:rPr lang="en-US" dirty="0"/>
              <a:t>Analyses conducted under the intention-to-treat principle: eligible patients were identified prior to the start of the intervention period, and were analyzed in the group to which they were assigned (even if they became ineligible prior to being contacted by pharmacy)</a:t>
            </a:r>
          </a:p>
          <a:p>
            <a:r>
              <a:rPr lang="en-US" dirty="0"/>
              <a:t>Generalized estimating equations to compare intervention and usual care arms, with terms to account for clustering by practice</a:t>
            </a:r>
          </a:p>
          <a:p>
            <a:r>
              <a:rPr lang="en-US" dirty="0"/>
              <a:t>10 practices with ~ 195 patients per practice (n = 1950), ICC of 0.05, and baseline prescription rate of 30% in the usual care arm </a:t>
            </a:r>
            <a:r>
              <a:rPr lang="en-US" dirty="0">
                <a:sym typeface="Wingdings" panose="05000000000000000000" pitchFamily="2" charset="2"/>
              </a:rPr>
              <a:t> 80% power to detect a 12.1% absolute increase in statin prescriptions</a:t>
            </a:r>
            <a:endParaRPr lang="en-US" dirty="0"/>
          </a:p>
        </p:txBody>
      </p:sp>
    </p:spTree>
    <p:extLst>
      <p:ext uri="{BB962C8B-B14F-4D97-AF65-F5344CB8AC3E}">
        <p14:creationId xmlns:p14="http://schemas.microsoft.com/office/powerpoint/2010/main" val="268426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dirty="0"/>
            </a:br>
            <a:r>
              <a:rPr lang="en-US" dirty="0"/>
              <a:t>Baseline characteristics </a:t>
            </a:r>
          </a:p>
        </p:txBody>
      </p:sp>
      <p:sp>
        <p:nvSpPr>
          <p:cNvPr id="3" name="Content Placeholder 2"/>
          <p:cNvSpPr>
            <a:spLocks noGrp="1"/>
          </p:cNvSpPr>
          <p:nvPr>
            <p:ph sz="half" idx="1"/>
          </p:nvPr>
        </p:nvSpPr>
        <p:spPr>
          <a:xfrm>
            <a:off x="453521" y="1628774"/>
            <a:ext cx="11626184" cy="4739941"/>
          </a:xfrm>
        </p:spPr>
        <p:txBody>
          <a:bodyPr>
            <a:normAutofit/>
          </a:bodyPr>
          <a:lstStyle/>
          <a:p>
            <a:pPr marL="0" indent="0">
              <a:buNone/>
              <a:tabLst>
                <a:tab pos="4508500" algn="ctr"/>
                <a:tab pos="7780338" algn="ctr"/>
                <a:tab pos="10379075" algn="ctr"/>
              </a:tabLst>
            </a:pPr>
            <a:r>
              <a:rPr lang="en-US" dirty="0"/>
              <a:t>	</a:t>
            </a:r>
            <a:r>
              <a:rPr lang="en-US" b="1" dirty="0"/>
              <a:t>Intervention	Usual care</a:t>
            </a:r>
          </a:p>
          <a:p>
            <a:pPr marL="0" indent="0">
              <a:spcBef>
                <a:spcPts val="0"/>
              </a:spcBef>
              <a:spcAft>
                <a:spcPts val="1800"/>
              </a:spcAft>
              <a:buNone/>
              <a:tabLst>
                <a:tab pos="4508500" algn="ctr"/>
                <a:tab pos="7780338" algn="ctr"/>
                <a:tab pos="10379075" algn="ctr"/>
              </a:tabLst>
            </a:pPr>
            <a:r>
              <a:rPr lang="en-US" b="1" dirty="0"/>
              <a:t>	(n = 975)	(n = 975)	p value</a:t>
            </a:r>
          </a:p>
          <a:p>
            <a:pPr marL="0" indent="0">
              <a:buNone/>
              <a:tabLst>
                <a:tab pos="4508500" algn="ctr"/>
                <a:tab pos="7780338" algn="ctr"/>
                <a:tab pos="10379075" algn="ctr"/>
              </a:tabLst>
            </a:pPr>
            <a:r>
              <a:rPr lang="en-US" dirty="0"/>
              <a:t>Age	63.3 ± 10.3	64.6 ± 9.7	&lt; 0.001	</a:t>
            </a:r>
          </a:p>
          <a:p>
            <a:pPr marL="0" indent="0">
              <a:buNone/>
              <a:tabLst>
                <a:tab pos="4508500" algn="ctr"/>
                <a:tab pos="7780338" algn="ctr"/>
                <a:tab pos="10379075" algn="ctr"/>
              </a:tabLst>
            </a:pPr>
            <a:r>
              <a:rPr lang="en-US" dirty="0"/>
              <a:t>Female sex	45.6%	41.8%	0.09</a:t>
            </a:r>
          </a:p>
          <a:p>
            <a:pPr marL="0" indent="0">
              <a:buNone/>
              <a:tabLst>
                <a:tab pos="4508500" algn="ctr"/>
                <a:tab pos="7780338" algn="ctr"/>
                <a:tab pos="10379075" algn="ctr"/>
              </a:tabLst>
            </a:pPr>
            <a:r>
              <a:rPr lang="en-US" dirty="0"/>
              <a:t>Black race	5.6%	5.2%	0.006</a:t>
            </a:r>
          </a:p>
          <a:p>
            <a:pPr marL="0" indent="0">
              <a:buNone/>
              <a:tabLst>
                <a:tab pos="4508500" algn="ctr"/>
                <a:tab pos="7780338" algn="ctr"/>
                <a:tab pos="10379075" algn="ctr"/>
              </a:tabLst>
            </a:pPr>
            <a:r>
              <a:rPr lang="en-US" dirty="0"/>
              <a:t>Hispanic	6.2%	7.9%	0.26</a:t>
            </a:r>
          </a:p>
          <a:p>
            <a:pPr marL="0" indent="0">
              <a:buNone/>
              <a:tabLst>
                <a:tab pos="4508500" algn="ctr"/>
                <a:tab pos="7780338" algn="ctr"/>
                <a:tab pos="10379075" algn="ctr"/>
              </a:tabLst>
            </a:pPr>
            <a:r>
              <a:rPr lang="en-US" dirty="0"/>
              <a:t>ASCVD risk by PCE	17.4 ± 9.2%	16.7 ± 8.4%	0.23</a:t>
            </a:r>
          </a:p>
          <a:p>
            <a:pPr marL="0" indent="0">
              <a:buNone/>
              <a:tabLst>
                <a:tab pos="4508500" algn="ctr"/>
                <a:tab pos="7780338" algn="ctr"/>
                <a:tab pos="10379075" algn="ctr"/>
              </a:tabLst>
            </a:pPr>
            <a:r>
              <a:rPr lang="en-US" dirty="0"/>
              <a:t>Baseline LDL	118 ± 33	115 ± 43	0.005</a:t>
            </a:r>
          </a:p>
          <a:p>
            <a:pPr marL="0" indent="0">
              <a:buNone/>
              <a:tabLst>
                <a:tab pos="4508500" algn="ctr"/>
                <a:tab pos="7780338" algn="ctr"/>
                <a:tab pos="10379075" algn="ctr"/>
              </a:tabLst>
            </a:pPr>
            <a:r>
              <a:rPr lang="en-US" dirty="0"/>
              <a:t>Hypertension	63.4%	57.0%	0.004</a:t>
            </a:r>
          </a:p>
          <a:p>
            <a:pPr marL="0" indent="0">
              <a:buNone/>
              <a:tabLst>
                <a:tab pos="4508500" algn="ctr"/>
                <a:tab pos="7780338" algn="ctr"/>
                <a:tab pos="10379075" algn="ctr"/>
              </a:tabLst>
            </a:pPr>
            <a:r>
              <a:rPr lang="en-US" dirty="0"/>
              <a:t>Current smoker	24.1%	15.0%	&lt; 0.001</a:t>
            </a:r>
          </a:p>
        </p:txBody>
      </p:sp>
      <p:cxnSp>
        <p:nvCxnSpPr>
          <p:cNvPr id="5" name="Straight Connector 4"/>
          <p:cNvCxnSpPr/>
          <p:nvPr/>
        </p:nvCxnSpPr>
        <p:spPr>
          <a:xfrm>
            <a:off x="3144252" y="1652337"/>
            <a:ext cx="0" cy="4459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3521" y="2486525"/>
            <a:ext cx="113053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Disclosures</a:t>
            </a:r>
          </a:p>
        </p:txBody>
      </p:sp>
      <p:sp>
        <p:nvSpPr>
          <p:cNvPr id="6" name="Content Placeholder 5"/>
          <p:cNvSpPr>
            <a:spLocks noGrp="1"/>
          </p:cNvSpPr>
          <p:nvPr>
            <p:ph sz="half" idx="1"/>
          </p:nvPr>
        </p:nvSpPr>
        <p:spPr/>
        <p:txBody>
          <a:bodyPr/>
          <a:lstStyle/>
          <a:p>
            <a:pPr marL="0" indent="0">
              <a:buNone/>
            </a:pPr>
            <a:r>
              <a:rPr lang="en-US" dirty="0"/>
              <a:t>SUPER LIPID was funded by a National Institutes of Health Clinical and Translational Science Award with additional funding from Penn Medicine</a:t>
            </a:r>
          </a:p>
        </p:txBody>
      </p:sp>
    </p:spTree>
    <p:extLst>
      <p:ext uri="{BB962C8B-B14F-4D97-AF65-F5344CB8AC3E}">
        <p14:creationId xmlns:p14="http://schemas.microsoft.com/office/powerpoint/2010/main" val="117322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dirty="0"/>
            </a:br>
            <a:r>
              <a:rPr lang="en-US" dirty="0"/>
              <a:t>Response to orders placed for cosign</a:t>
            </a:r>
          </a:p>
        </p:txBody>
      </p:sp>
      <p:sp>
        <p:nvSpPr>
          <p:cNvPr id="3" name="Content Placeholder 2"/>
          <p:cNvSpPr>
            <a:spLocks noGrp="1"/>
          </p:cNvSpPr>
          <p:nvPr>
            <p:ph sz="half" idx="1"/>
          </p:nvPr>
        </p:nvSpPr>
        <p:spPr>
          <a:xfrm>
            <a:off x="838200" y="1882457"/>
            <a:ext cx="10515600" cy="4402729"/>
          </a:xfrm>
        </p:spPr>
        <p:txBody>
          <a:bodyPr/>
          <a:lstStyle/>
          <a:p>
            <a:r>
              <a:rPr lang="en-US" dirty="0"/>
              <a:t>719 orders cosigned (73.7%) and referral to centralized pharmacy initiated</a:t>
            </a:r>
          </a:p>
          <a:p>
            <a:endParaRPr lang="en-US" dirty="0"/>
          </a:p>
        </p:txBody>
      </p:sp>
      <p:graphicFrame>
        <p:nvGraphicFramePr>
          <p:cNvPr id="6" name="Chart 5"/>
          <p:cNvGraphicFramePr/>
          <p:nvPr>
            <p:extLst>
              <p:ext uri="{D42A27DB-BD31-4B8C-83A1-F6EECF244321}">
                <p14:modId xmlns:p14="http://schemas.microsoft.com/office/powerpoint/2010/main" val="489283484"/>
              </p:ext>
            </p:extLst>
          </p:nvPr>
        </p:nvGraphicFramePr>
        <p:xfrm>
          <a:off x="945931" y="2333296"/>
          <a:ext cx="9385738" cy="3951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77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b="1" dirty="0"/>
            </a:br>
            <a:r>
              <a:rPr lang="en-US" dirty="0"/>
              <a:t>Any statin prescription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493457464"/>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42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b="1" dirty="0"/>
            </a:br>
            <a:r>
              <a:rPr lang="en-US" dirty="0"/>
              <a:t>Any statin prescription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100905471"/>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514896" y="1264815"/>
            <a:ext cx="3666523" cy="1234440"/>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OR 2.22 </a:t>
            </a:r>
          </a:p>
          <a:p>
            <a:pPr algn="ctr"/>
            <a:r>
              <a:rPr lang="en-US" sz="2400" b="1" dirty="0">
                <a:solidFill>
                  <a:schemeClr val="tx1"/>
                </a:solidFill>
              </a:rPr>
              <a:t>(95% CI 1.47-3.37) </a:t>
            </a:r>
          </a:p>
          <a:p>
            <a:pPr algn="ctr"/>
            <a:r>
              <a:rPr lang="en-US" sz="2000" b="1" dirty="0">
                <a:solidFill>
                  <a:schemeClr val="tx1"/>
                </a:solidFill>
              </a:rPr>
              <a:t>for intervention vs. usual care</a:t>
            </a:r>
            <a:endParaRPr lang="en-US" sz="1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372390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dirty="0"/>
            </a:br>
            <a:r>
              <a:rPr lang="en-US" dirty="0"/>
              <a:t>Appropriate dose statin prescription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37380501"/>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599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Results – cluster RCT of non-visit-based intervention</a:t>
            </a:r>
            <a:br>
              <a:rPr lang="en-US" dirty="0"/>
            </a:br>
            <a:r>
              <a:rPr lang="en-US" dirty="0"/>
              <a:t>Appropriate dose statin prescription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69722580"/>
              </p:ext>
            </p:extLst>
          </p:nvPr>
        </p:nvGraphicFramePr>
        <p:xfrm>
          <a:off x="454025" y="1587500"/>
          <a:ext cx="10515600" cy="44037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514896" y="1264815"/>
            <a:ext cx="3720663" cy="1234440"/>
          </a:xfrm>
          <a:prstGeom prst="rect">
            <a:avLst/>
          </a:pr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OR 6.79 </a:t>
            </a:r>
          </a:p>
          <a:p>
            <a:pPr algn="ctr"/>
            <a:r>
              <a:rPr lang="en-US" sz="2400" b="1" dirty="0">
                <a:solidFill>
                  <a:schemeClr val="tx1"/>
                </a:solidFill>
              </a:rPr>
              <a:t>(95% CI 4.00-11.53)</a:t>
            </a:r>
          </a:p>
          <a:p>
            <a:pPr algn="ctr"/>
            <a:r>
              <a:rPr lang="en-US" sz="2000" b="1" dirty="0">
                <a:solidFill>
                  <a:schemeClr val="tx1"/>
                </a:solidFill>
              </a:rPr>
              <a:t>for intervention vs. usual care</a:t>
            </a:r>
            <a:endParaRPr lang="en-US" sz="1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300" b="1" dirty="0">
              <a:solidFill>
                <a:schemeClr val="tx1"/>
              </a:solidFill>
            </a:endParaRPr>
          </a:p>
          <a:p>
            <a:pPr algn="ctr"/>
            <a:endParaRPr lang="en-US" sz="2400" dirty="0">
              <a:solidFill>
                <a:schemeClr val="tx1"/>
              </a:solidFill>
            </a:endParaRPr>
          </a:p>
        </p:txBody>
      </p:sp>
    </p:spTree>
    <p:extLst>
      <p:ext uri="{BB962C8B-B14F-4D97-AF65-F5344CB8AC3E}">
        <p14:creationId xmlns:p14="http://schemas.microsoft.com/office/powerpoint/2010/main" val="13669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a:t>
            </a:r>
          </a:p>
        </p:txBody>
      </p:sp>
      <p:sp>
        <p:nvSpPr>
          <p:cNvPr id="3" name="Content Placeholder 2"/>
          <p:cNvSpPr>
            <a:spLocks noGrp="1"/>
          </p:cNvSpPr>
          <p:nvPr>
            <p:ph sz="half" idx="1"/>
          </p:nvPr>
        </p:nvSpPr>
        <p:spPr/>
        <p:txBody>
          <a:bodyPr/>
          <a:lstStyle/>
          <a:p>
            <a:r>
              <a:rPr lang="en-US" dirty="0"/>
              <a:t>Visit-based trial did not reach enrollment goal</a:t>
            </a:r>
          </a:p>
          <a:p>
            <a:r>
              <a:rPr lang="en-US" dirty="0"/>
              <a:t>Randomization at the level of practice and physician </a:t>
            </a:r>
            <a:r>
              <a:rPr lang="en-US" dirty="0">
                <a:sym typeface="Wingdings" panose="05000000000000000000" pitchFamily="2" charset="2"/>
              </a:rPr>
              <a:t> </a:t>
            </a:r>
            <a:r>
              <a:rPr lang="en-US" dirty="0"/>
              <a:t>imbalance between groups</a:t>
            </a:r>
          </a:p>
          <a:p>
            <a:r>
              <a:rPr lang="en-US" dirty="0"/>
              <a:t>No direct comparison between visit-based and non-visit-based strategies, but same inclusion criteria, pharmacy protocol, and endpoints facilitates indirect comparison</a:t>
            </a:r>
          </a:p>
          <a:p>
            <a:r>
              <a:rPr lang="en-US" dirty="0"/>
              <a:t>No data collected on statin adherence or effects on longer-term cardiovascular event rates</a:t>
            </a:r>
          </a:p>
          <a:p>
            <a:endParaRPr lang="en-US" dirty="0"/>
          </a:p>
        </p:txBody>
      </p:sp>
    </p:spTree>
    <p:extLst>
      <p:ext uri="{BB962C8B-B14F-4D97-AF65-F5344CB8AC3E}">
        <p14:creationId xmlns:p14="http://schemas.microsoft.com/office/powerpoint/2010/main" val="277918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p>
        </p:txBody>
      </p:sp>
      <p:sp>
        <p:nvSpPr>
          <p:cNvPr id="3" name="Content Placeholder 2"/>
          <p:cNvSpPr>
            <a:spLocks noGrp="1"/>
          </p:cNvSpPr>
          <p:nvPr>
            <p:ph sz="half" idx="1"/>
          </p:nvPr>
        </p:nvSpPr>
        <p:spPr/>
        <p:txBody>
          <a:bodyPr/>
          <a:lstStyle/>
          <a:p>
            <a:r>
              <a:rPr lang="en-US" dirty="0"/>
              <a:t>In two simultaneous pragmatic trials:</a:t>
            </a:r>
          </a:p>
          <a:p>
            <a:pPr lvl="1"/>
            <a:r>
              <a:rPr lang="en-US" sz="2800" dirty="0"/>
              <a:t>An asynchronous strategy of orders to centralized pharmacy placed for cosign increased prescriptions of any statin by 16 percentage points versus usual care, and of appropriate dose statin by 17 percentage points</a:t>
            </a:r>
          </a:p>
          <a:p>
            <a:pPr lvl="1"/>
            <a:r>
              <a:rPr lang="en-US" sz="2800" dirty="0"/>
              <a:t>An interruptive EHR notification strategy had a smaller effect on statin prescriptions and no effect on appropriate dose statin prescription</a:t>
            </a:r>
          </a:p>
          <a:p>
            <a:r>
              <a:rPr lang="en-US" sz="2800" dirty="0"/>
              <a:t>A centralized asynchronous model could be an effective adjunct to visit-based clinical interactions in increasing statin prescribing for high-risk patients</a:t>
            </a:r>
          </a:p>
        </p:txBody>
      </p:sp>
    </p:spTree>
    <p:extLst>
      <p:ext uri="{BB962C8B-B14F-4D97-AF65-F5344CB8AC3E}">
        <p14:creationId xmlns:p14="http://schemas.microsoft.com/office/powerpoint/2010/main" val="321270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Thanks to the team!</a:t>
            </a:r>
          </a:p>
        </p:txBody>
      </p:sp>
      <p:sp>
        <p:nvSpPr>
          <p:cNvPr id="5" name="Content Placeholder 4"/>
          <p:cNvSpPr>
            <a:spLocks noGrp="1"/>
          </p:cNvSpPr>
          <p:nvPr>
            <p:ph sz="half" idx="1"/>
          </p:nvPr>
        </p:nvSpPr>
        <p:spPr/>
        <p:txBody>
          <a:bodyPr>
            <a:normAutofit fontScale="77500" lnSpcReduction="20000"/>
          </a:bodyPr>
          <a:lstStyle/>
          <a:p>
            <a:pPr marL="0" indent="0">
              <a:buNone/>
            </a:pPr>
            <a:r>
              <a:rPr lang="en-US" b="1" dirty="0" err="1"/>
              <a:t>PennMedicine</a:t>
            </a:r>
            <a:r>
              <a:rPr lang="en-US" b="1" dirty="0"/>
              <a:t> downtown</a:t>
            </a:r>
          </a:p>
          <a:p>
            <a:r>
              <a:rPr lang="en-US" dirty="0"/>
              <a:t>Kayla Clark, MPH</a:t>
            </a:r>
          </a:p>
          <a:p>
            <a:r>
              <a:rPr lang="en-US" dirty="0"/>
              <a:t>Laurie Norton, MPH</a:t>
            </a:r>
          </a:p>
          <a:p>
            <a:r>
              <a:rPr lang="en-US" dirty="0"/>
              <a:t>Srinath Adusumalli, MD</a:t>
            </a:r>
          </a:p>
          <a:p>
            <a:r>
              <a:rPr lang="en-US" dirty="0"/>
              <a:t>Mary Putt, ScD</a:t>
            </a:r>
          </a:p>
          <a:p>
            <a:pPr>
              <a:spcAft>
                <a:spcPts val="1800"/>
              </a:spcAft>
            </a:pPr>
            <a:r>
              <a:rPr lang="en-US" dirty="0"/>
              <a:t>Kevin Volpp, MD, PhD</a:t>
            </a:r>
          </a:p>
          <a:p>
            <a:pPr marL="0" indent="0">
              <a:buNone/>
            </a:pPr>
            <a:r>
              <a:rPr lang="en-US" b="1" dirty="0"/>
              <a:t>Lancaster General Health System</a:t>
            </a:r>
          </a:p>
          <a:p>
            <a:r>
              <a:rPr lang="en-US" dirty="0"/>
              <a:t>Wendell Kellum, MD</a:t>
            </a:r>
          </a:p>
          <a:p>
            <a:r>
              <a:rPr lang="en-US" dirty="0"/>
              <a:t>Dwight Eichelberger, MD</a:t>
            </a:r>
          </a:p>
          <a:p>
            <a:r>
              <a:rPr lang="en-US" dirty="0"/>
              <a:t>John Wood, MD</a:t>
            </a:r>
          </a:p>
          <a:p>
            <a:r>
              <a:rPr lang="en-US" dirty="0"/>
              <a:t>Zachary Bricker, MSN, RN</a:t>
            </a:r>
          </a:p>
          <a:p>
            <a:r>
              <a:rPr lang="en-US" dirty="0"/>
              <a:t>Andrea Dooley-Wood, </a:t>
            </a:r>
            <a:r>
              <a:rPr lang="en-US" dirty="0" err="1"/>
              <a:t>PharmD</a:t>
            </a:r>
            <a:endParaRPr lang="en-US" dirty="0"/>
          </a:p>
          <a:p>
            <a:r>
              <a:rPr lang="en-US" dirty="0"/>
              <a:t>Greta Kemmer, </a:t>
            </a:r>
            <a:r>
              <a:rPr lang="en-US" dirty="0" err="1"/>
              <a:t>PharmD</a:t>
            </a:r>
            <a:endParaRPr lang="en-US" dirty="0"/>
          </a:p>
          <a:p>
            <a:r>
              <a:rPr lang="en-US" dirty="0"/>
              <a:t>Jennifer Smith, </a:t>
            </a:r>
            <a:r>
              <a:rPr lang="en-US" dirty="0" err="1"/>
              <a:t>PharmD</a:t>
            </a:r>
            <a:endParaRPr lang="en-US" dirty="0"/>
          </a:p>
        </p:txBody>
      </p:sp>
    </p:spTree>
    <p:extLst>
      <p:ext uri="{BB962C8B-B14F-4D97-AF65-F5344CB8AC3E}">
        <p14:creationId xmlns:p14="http://schemas.microsoft.com/office/powerpoint/2010/main" val="143819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10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Gaps in evidence-based statin prescriptions</a:t>
            </a:r>
          </a:p>
        </p:txBody>
      </p:sp>
      <p:sp>
        <p:nvSpPr>
          <p:cNvPr id="3" name="Content Placeholder 2"/>
          <p:cNvSpPr>
            <a:spLocks noGrp="1"/>
          </p:cNvSpPr>
          <p:nvPr>
            <p:ph sz="half" idx="1"/>
          </p:nvPr>
        </p:nvSpPr>
        <p:spPr/>
        <p:txBody>
          <a:bodyPr/>
          <a:lstStyle/>
          <a:p>
            <a:r>
              <a:rPr lang="en-US" dirty="0"/>
              <a:t>In patients with or at high risk for ASCVD, statins reduce major adverse cardiovascular events by 33-50%</a:t>
            </a:r>
          </a:p>
          <a:p>
            <a:r>
              <a:rPr lang="en-US" dirty="0"/>
              <a:t>&gt; 50% of U.S. adults with an indication are not prescribed statins at guideline-recommended intensity</a:t>
            </a:r>
          </a:p>
          <a:p>
            <a:r>
              <a:rPr lang="en-US" dirty="0"/>
              <a:t>In hypothetical patient scenarios, the vast majority of clinicians indicate they would prescribe statins to patients for whom they’re indicated</a:t>
            </a:r>
          </a:p>
          <a:p>
            <a:r>
              <a:rPr lang="en-US" dirty="0"/>
              <a:t>Physicians have limited time to cover acute and preventive needs in office visits, and do not have time allocated to population health management</a:t>
            </a:r>
          </a:p>
          <a:p>
            <a:r>
              <a:rPr lang="en-US" dirty="0"/>
              <a:t>Pharmacists can be used to increase statin prescriptions to appropriate patients as part of a population health management strategy, but it is uncertain how to optimize referrals of appropriate patients</a:t>
            </a:r>
          </a:p>
        </p:txBody>
      </p:sp>
    </p:spTree>
    <p:extLst>
      <p:ext uri="{BB962C8B-B14F-4D97-AF65-F5344CB8AC3E}">
        <p14:creationId xmlns:p14="http://schemas.microsoft.com/office/powerpoint/2010/main" val="91899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sz="half" idx="1"/>
          </p:nvPr>
        </p:nvSpPr>
        <p:spPr/>
        <p:txBody>
          <a:bodyPr/>
          <a:lstStyle/>
          <a:p>
            <a:r>
              <a:rPr lang="en-US" dirty="0"/>
              <a:t>To test two strategies for integration of centralized pharmacy services for lipid management into clinician workflow:</a:t>
            </a:r>
          </a:p>
          <a:p>
            <a:pPr lvl="1"/>
            <a:r>
              <a:rPr lang="en-US" dirty="0"/>
              <a:t>Interruptive, pop-up EHR notification strategy (visit-based)</a:t>
            </a:r>
          </a:p>
          <a:p>
            <a:pPr lvl="1"/>
            <a:r>
              <a:rPr lang="en-US" dirty="0"/>
              <a:t>Asynchronous strategy of automated orders (non-visit-based)</a:t>
            </a:r>
          </a:p>
        </p:txBody>
      </p:sp>
    </p:spTree>
    <p:extLst>
      <p:ext uri="{BB962C8B-B14F-4D97-AF65-F5344CB8AC3E}">
        <p14:creationId xmlns:p14="http://schemas.microsoft.com/office/powerpoint/2010/main" val="383062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a:t>
            </a:r>
          </a:p>
        </p:txBody>
      </p:sp>
      <p:sp>
        <p:nvSpPr>
          <p:cNvPr id="3" name="Content Placeholder 2"/>
          <p:cNvSpPr>
            <a:spLocks noGrp="1"/>
          </p:cNvSpPr>
          <p:nvPr>
            <p:ph sz="half" idx="1"/>
          </p:nvPr>
        </p:nvSpPr>
        <p:spPr/>
        <p:txBody>
          <a:bodyPr/>
          <a:lstStyle/>
          <a:p>
            <a:r>
              <a:rPr lang="en-US" dirty="0"/>
              <a:t>Two parallel clinical trials:</a:t>
            </a:r>
          </a:p>
          <a:p>
            <a:pPr lvl="1"/>
            <a:r>
              <a:rPr lang="en-US" dirty="0"/>
              <a:t>Stepped wedge trial of visit-based interruptive pop-up EHR notification with recommendation to refer patients to centralized pharmacy for consideration of statin initiation versus usual care</a:t>
            </a:r>
          </a:p>
          <a:p>
            <a:pPr lvl="1"/>
            <a:r>
              <a:rPr lang="en-US" dirty="0"/>
              <a:t>Cluster randomized trial of non-visit-based, automatically-placed orders for referral to centralized pharmacy for consideration of statin initiation versus usual care</a:t>
            </a:r>
          </a:p>
        </p:txBody>
      </p:sp>
    </p:spTree>
    <p:extLst>
      <p:ext uri="{BB962C8B-B14F-4D97-AF65-F5344CB8AC3E}">
        <p14:creationId xmlns:p14="http://schemas.microsoft.com/office/powerpoint/2010/main" val="172125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population</a:t>
            </a:r>
          </a:p>
        </p:txBody>
      </p:sp>
      <p:sp>
        <p:nvSpPr>
          <p:cNvPr id="3" name="Content Placeholder 2"/>
          <p:cNvSpPr>
            <a:spLocks noGrp="1"/>
          </p:cNvSpPr>
          <p:nvPr>
            <p:ph sz="half" idx="1"/>
          </p:nvPr>
        </p:nvSpPr>
        <p:spPr>
          <a:xfrm>
            <a:off x="453521" y="1163473"/>
            <a:ext cx="10515600" cy="5092948"/>
          </a:xfrm>
        </p:spPr>
        <p:txBody>
          <a:bodyPr>
            <a:normAutofit/>
          </a:bodyPr>
          <a:lstStyle/>
          <a:p>
            <a:r>
              <a:rPr lang="en-US" dirty="0"/>
              <a:t>Eligible patients identified via EHR algorithms</a:t>
            </a:r>
          </a:p>
          <a:p>
            <a:r>
              <a:rPr lang="en-US" dirty="0"/>
              <a:t>Patients assigned a primary care provider at participating clinics who were not prescribed a high- or moderate-intensity statin, despite an indication:</a:t>
            </a:r>
          </a:p>
          <a:p>
            <a:pPr lvl="1"/>
            <a:r>
              <a:rPr lang="en-US" dirty="0"/>
              <a:t>ASCVD risk &gt; 10% by pooled cohort equation</a:t>
            </a:r>
          </a:p>
          <a:p>
            <a:pPr lvl="1"/>
            <a:r>
              <a:rPr lang="en-US" dirty="0"/>
              <a:t>Diabetes mellitus</a:t>
            </a:r>
          </a:p>
          <a:p>
            <a:pPr lvl="1"/>
            <a:r>
              <a:rPr lang="en-US" dirty="0"/>
              <a:t>LDL-C &gt; 190 mg/dl</a:t>
            </a:r>
          </a:p>
          <a:p>
            <a:pPr lvl="1"/>
            <a:r>
              <a:rPr lang="en-US" dirty="0"/>
              <a:t>Familial hyperlipidemia</a:t>
            </a:r>
          </a:p>
          <a:p>
            <a:pPr lvl="1"/>
            <a:r>
              <a:rPr lang="en-US" dirty="0"/>
              <a:t>Established ASCVD</a:t>
            </a:r>
          </a:p>
          <a:p>
            <a:r>
              <a:rPr lang="en-US" dirty="0"/>
              <a:t>Exclusion criteria:</a:t>
            </a:r>
          </a:p>
          <a:p>
            <a:pPr lvl="1"/>
            <a:r>
              <a:rPr lang="en-US" dirty="0"/>
              <a:t>Documented allergy or intolerance to statins</a:t>
            </a:r>
          </a:p>
          <a:p>
            <a:pPr lvl="1"/>
            <a:r>
              <a:rPr lang="en-US" dirty="0"/>
              <a:t>GFR &lt; 30 ml/min or on hemodialysis</a:t>
            </a:r>
          </a:p>
          <a:p>
            <a:pPr lvl="1"/>
            <a:r>
              <a:rPr lang="en-US" dirty="0"/>
              <a:t>Prescribed PCSK9 inhibitor</a:t>
            </a:r>
          </a:p>
          <a:p>
            <a:pPr lvl="1"/>
            <a:r>
              <a:rPr lang="en-US" dirty="0"/>
              <a:t>Pregnant or breast-feeding</a:t>
            </a:r>
          </a:p>
          <a:p>
            <a:pPr lvl="1"/>
            <a:r>
              <a:rPr lang="en-US" dirty="0"/>
              <a:t>Hospice</a:t>
            </a:r>
          </a:p>
          <a:p>
            <a:pPr lvl="1"/>
            <a:endParaRPr lang="en-US" dirty="0"/>
          </a:p>
        </p:txBody>
      </p:sp>
    </p:spTree>
    <p:extLst>
      <p:ext uri="{BB962C8B-B14F-4D97-AF65-F5344CB8AC3E}">
        <p14:creationId xmlns:p14="http://schemas.microsoft.com/office/powerpoint/2010/main" val="59138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Trial sites</a:t>
            </a:r>
          </a:p>
        </p:txBody>
      </p:sp>
      <p:sp>
        <p:nvSpPr>
          <p:cNvPr id="3" name="Content Placeholder 2"/>
          <p:cNvSpPr>
            <a:spLocks noGrp="1"/>
          </p:cNvSpPr>
          <p:nvPr>
            <p:ph sz="half" idx="1"/>
          </p:nvPr>
        </p:nvSpPr>
        <p:spPr/>
        <p:txBody>
          <a:bodyPr/>
          <a:lstStyle/>
          <a:p>
            <a:endParaRPr lang="en-US"/>
          </a:p>
        </p:txBody>
      </p:sp>
      <p:pic>
        <p:nvPicPr>
          <p:cNvPr id="5" name="Picture 4"/>
          <p:cNvPicPr>
            <a:picLocks noChangeAspect="1"/>
          </p:cNvPicPr>
          <p:nvPr/>
        </p:nvPicPr>
        <p:blipFill rotWithShape="1">
          <a:blip r:embed="rId3"/>
          <a:srcRect l="25348" t="29217" r="17449" b="27607"/>
          <a:stretch/>
        </p:blipFill>
        <p:spPr>
          <a:xfrm>
            <a:off x="264160" y="1123717"/>
            <a:ext cx="11653519" cy="4947767"/>
          </a:xfrm>
          <a:prstGeom prst="rect">
            <a:avLst/>
          </a:prstGeom>
        </p:spPr>
      </p:pic>
    </p:spTree>
    <p:extLst>
      <p:ext uri="{BB962C8B-B14F-4D97-AF65-F5344CB8AC3E}">
        <p14:creationId xmlns:p14="http://schemas.microsoft.com/office/powerpoint/2010/main" val="169047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 pharmacist protocol</a:t>
            </a:r>
          </a:p>
        </p:txBody>
      </p:sp>
      <p:sp>
        <p:nvSpPr>
          <p:cNvPr id="3" name="Content Placeholder 2"/>
          <p:cNvSpPr>
            <a:spLocks noGrp="1"/>
          </p:cNvSpPr>
          <p:nvPr>
            <p:ph sz="half" idx="1"/>
          </p:nvPr>
        </p:nvSpPr>
        <p:spPr/>
        <p:txBody>
          <a:bodyPr/>
          <a:lstStyle/>
          <a:p>
            <a:r>
              <a:rPr lang="en-US" dirty="0"/>
              <a:t>Upon receiving a referral, pharmacists reviewed the chart and confirmed that the patient was appropriate for treatment with statin</a:t>
            </a:r>
          </a:p>
          <a:p>
            <a:pPr lvl="1"/>
            <a:r>
              <a:rPr lang="en-US" dirty="0"/>
              <a:t>Patients with contraindications to statin initiation and those who had declined statins when offered by a clinician within the past 2 years were not contacted</a:t>
            </a:r>
          </a:p>
          <a:p>
            <a:r>
              <a:rPr lang="en-US" dirty="0"/>
              <a:t>Pharmacists then called the patients, discussed initiation of statins, and (if the patient agreed) prescribed a statin and ordered follow-up labs as indicated</a:t>
            </a:r>
          </a:p>
        </p:txBody>
      </p:sp>
    </p:spTree>
    <p:extLst>
      <p:ext uri="{BB962C8B-B14F-4D97-AF65-F5344CB8AC3E}">
        <p14:creationId xmlns:p14="http://schemas.microsoft.com/office/powerpoint/2010/main" val="243971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 stepped wedge RCT of visit-based intervention</a:t>
            </a:r>
          </a:p>
        </p:txBody>
      </p:sp>
      <p:sp>
        <p:nvSpPr>
          <p:cNvPr id="28" name="Rectangle 27"/>
          <p:cNvSpPr/>
          <p:nvPr/>
        </p:nvSpPr>
        <p:spPr>
          <a:xfrm>
            <a:off x="0" y="1958010"/>
            <a:ext cx="775252" cy="606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150" r="670" b="53458"/>
          <a:stretch/>
        </p:blipFill>
        <p:spPr>
          <a:xfrm>
            <a:off x="65028" y="1902496"/>
            <a:ext cx="12066012" cy="2570113"/>
          </a:xfrm>
          <a:prstGeom prst="rect">
            <a:avLst/>
          </a:prstGeom>
        </p:spPr>
      </p:pic>
    </p:spTree>
    <p:extLst>
      <p:ext uri="{BB962C8B-B14F-4D97-AF65-F5344CB8AC3E}">
        <p14:creationId xmlns:p14="http://schemas.microsoft.com/office/powerpoint/2010/main" val="42297192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e269bf9-969f-4947-ab6e-df6fb505fba0" xsi:nil="true"/>
    <lcf76f155ced4ddcb4097134ff3c332f xmlns="21c7ca72-f6d5-4b0e-8803-9d163f0b428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279B7-27DE-460A-947D-EDFF85BF2A2B}"/>
</file>

<file path=customXml/itemProps2.xml><?xml version="1.0" encoding="utf-8"?>
<ds:datastoreItem xmlns:ds="http://schemas.openxmlformats.org/officeDocument/2006/customXml" ds:itemID="{46985F20-A554-4E2E-BF89-ACD215790BDA}">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21ad811-f5f1-4d4c-8e4c-da7d2b2f67af"/>
    <ds:schemaRef ds:uri="5c8ab484-73c1-4251-8bb0-e11fdbe3b7c4"/>
    <ds:schemaRef ds:uri="http://www.w3.org/XML/1998/namespace"/>
  </ds:schemaRefs>
</ds:datastoreItem>
</file>

<file path=customXml/itemProps3.xml><?xml version="1.0" encoding="utf-8"?>
<ds:datastoreItem xmlns:ds="http://schemas.openxmlformats.org/officeDocument/2006/customXml" ds:itemID="{5B7BA6F9-CF9B-4C28-B075-6C6C87A687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10741</TotalTime>
  <Words>1671</Words>
  <Application>Microsoft Office PowerPoint</Application>
  <PresentationFormat>Widescreen</PresentationFormat>
  <Paragraphs>173</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Perpetua</vt:lpstr>
      <vt:lpstr>1_Office Theme</vt:lpstr>
      <vt:lpstr>Two Randomized Controlled Trials of Nudges to Encourage Referrals to Centralized Pharmacy Services for Evidence-Based Statin Initiation in High-Risk Patients: The SUPER LIPID Program</vt:lpstr>
      <vt:lpstr>Disclosures</vt:lpstr>
      <vt:lpstr>Gaps in evidence-based statin prescriptions</vt:lpstr>
      <vt:lpstr>Objectives</vt:lpstr>
      <vt:lpstr>Methods</vt:lpstr>
      <vt:lpstr>Patient population</vt:lpstr>
      <vt:lpstr>Trial sites</vt:lpstr>
      <vt:lpstr>Methods – pharmacist protocol</vt:lpstr>
      <vt:lpstr>Methods – stepped wedge RCT of visit-based intervention</vt:lpstr>
      <vt:lpstr>Methods – stepped wedge RCT of visit-based intervention Statistical analyses and power calculation</vt:lpstr>
      <vt:lpstr>Results – stepped wedge RCT of visit-based intervention  Baseline characteristics </vt:lpstr>
      <vt:lpstr>Results – stepped wedge RCT of visit-based intervention Response to notification</vt:lpstr>
      <vt:lpstr>Results – stepped wedge RCT of visit-based intervention Any statin prescription</vt:lpstr>
      <vt:lpstr>Results – stepped wedge RCT of visit-based intervention Any statin prescription</vt:lpstr>
      <vt:lpstr>Results – stepped wedge RCT of visit-based intervention Statin prescription at appropriate dose</vt:lpstr>
      <vt:lpstr>Results – stepped wedge RCT of visit-based intervention Statin prescription at appropriate dose</vt:lpstr>
      <vt:lpstr>Methods – cluster RCT of non-visit-based intervention</vt:lpstr>
      <vt:lpstr>Methods – cluster RCT of non-visit-based intervention Statistical analyses and power calculation</vt:lpstr>
      <vt:lpstr>Results – cluster RCT of non-visit-based intervention Baseline characteristics </vt:lpstr>
      <vt:lpstr>Results – cluster RCT of non-visit-based intervention Response to orders placed for cosign</vt:lpstr>
      <vt:lpstr>Results – cluster RCT of non-visit-based intervention Any statin prescription</vt:lpstr>
      <vt:lpstr>Results – cluster RCT of non-visit-based intervention Any statin prescription</vt:lpstr>
      <vt:lpstr>Results – cluster RCT of non-visit-based intervention Appropriate dose statin prescription</vt:lpstr>
      <vt:lpstr>Results – cluster RCT of non-visit-based intervention Appropriate dose statin prescription</vt:lpstr>
      <vt:lpstr>Limitations</vt:lpstr>
      <vt:lpstr>Conclusions</vt:lpstr>
      <vt:lpstr>Thanks to the team!</vt:lpstr>
      <vt:lpstr>PowerPoint Presentation</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Mahraj, Katy</dc:creator>
  <cp:lastModifiedBy>Jason Wermers</cp:lastModifiedBy>
  <cp:revision>93</cp:revision>
  <dcterms:created xsi:type="dcterms:W3CDTF">2022-06-08T13:38:50Z</dcterms:created>
  <dcterms:modified xsi:type="dcterms:W3CDTF">2023-11-13T12:34:39Z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0x010100EA97E1138871B54BAC44FDC563EAB618</vt:lpwstr>
  </property>
</Properties>
</file>