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29"/>
  </p:notesMasterIdLst>
  <p:handoutMasterIdLst>
    <p:handoutMasterId r:id="rId30"/>
  </p:handoutMasterIdLst>
  <p:sldIdLst>
    <p:sldId id="260" r:id="rId7"/>
    <p:sldId id="262" r:id="rId8"/>
    <p:sldId id="261" r:id="rId9"/>
    <p:sldId id="2147374344" r:id="rId10"/>
    <p:sldId id="344" r:id="rId11"/>
    <p:sldId id="348" r:id="rId12"/>
    <p:sldId id="336" r:id="rId13"/>
    <p:sldId id="263" r:id="rId14"/>
    <p:sldId id="339" r:id="rId15"/>
    <p:sldId id="347" r:id="rId16"/>
    <p:sldId id="345" r:id="rId17"/>
    <p:sldId id="2145707715" r:id="rId18"/>
    <p:sldId id="2145707716" r:id="rId19"/>
    <p:sldId id="352" r:id="rId20"/>
    <p:sldId id="341" r:id="rId21"/>
    <p:sldId id="353" r:id="rId22"/>
    <p:sldId id="337" r:id="rId23"/>
    <p:sldId id="338" r:id="rId24"/>
    <p:sldId id="349" r:id="rId25"/>
    <p:sldId id="343" r:id="rId26"/>
    <p:sldId id="342" r:id="rId27"/>
    <p:sldId id="2145707714" r:id="rId2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7F19BB-0839-4E64-9673-391048C402CF}">
          <p14:sldIdLst>
            <p14:sldId id="260"/>
            <p14:sldId id="262"/>
            <p14:sldId id="261"/>
            <p14:sldId id="2147374344"/>
            <p14:sldId id="344"/>
            <p14:sldId id="348"/>
            <p14:sldId id="336"/>
            <p14:sldId id="263"/>
            <p14:sldId id="339"/>
            <p14:sldId id="347"/>
            <p14:sldId id="345"/>
            <p14:sldId id="2145707715"/>
            <p14:sldId id="2145707716"/>
            <p14:sldId id="352"/>
            <p14:sldId id="341"/>
            <p14:sldId id="353"/>
            <p14:sldId id="337"/>
            <p14:sldId id="338"/>
            <p14:sldId id="349"/>
            <p14:sldId id="343"/>
            <p14:sldId id="342"/>
            <p14:sldId id="2145707714"/>
          </p14:sldIdLst>
        </p14:section>
        <p14:section name="Backup slides" id="{2749D00E-C3B3-40A2-85D0-769389542ABE}">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47F729-1BEF-3694-964D-78477BFC860E}" name="Woods, Benjamin" initials="WB" userId="S::woodsb3@medtronic.com::a036b1f0-bd7d-48f0-95db-86e6da9592e5" providerId="AD"/>
  <p188:author id="{EFA9D788-6343-B3E4-AAEF-0C559EFFDEB6}" name="Kim, Maria" initials="KM" userId="S::kimm38@medtronic.com::2938b475-005f-40f2-b917-90158ff15d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eikh, Rahab P" initials="SRP" lastIdx="1" clrIdx="0">
    <p:extLst>
      <p:ext uri="{19B8F6BF-5375-455C-9EA6-DF929625EA0E}">
        <p15:presenceInfo xmlns:p15="http://schemas.microsoft.com/office/powerpoint/2012/main" userId="S::Rahab.P.Sheikh@medstar.net::1364a2c9-8eb1-465e-9d19-551d5558100f" providerId="AD"/>
      </p:ext>
    </p:extLst>
  </p:cmAuthor>
  <p:cmAuthor id="2" name="Dyer, Anna Venegoni" initials="DAV" lastIdx="6" clrIdx="1">
    <p:extLst>
      <p:ext uri="{19B8F6BF-5375-455C-9EA6-DF929625EA0E}">
        <p15:presenceInfo xmlns:p15="http://schemas.microsoft.com/office/powerpoint/2012/main" userId="S::venega1@medtronic.com::ce766802-e989-45d5-80f8-cdaf89965de4" providerId="AD"/>
      </p:ext>
    </p:extLst>
  </p:cmAuthor>
  <p:cmAuthor id="3" name="Pateraki, Sofia" initials="PS" lastIdx="7" clrIdx="2">
    <p:extLst>
      <p:ext uri="{19B8F6BF-5375-455C-9EA6-DF929625EA0E}">
        <p15:presenceInfo xmlns:p15="http://schemas.microsoft.com/office/powerpoint/2012/main" userId="S::paters1@medtronic.com::0bc23257-cdaf-499b-a8e0-a3d96eac0114" providerId="AD"/>
      </p:ext>
    </p:extLst>
  </p:cmAuthor>
  <p:cmAuthor id="4" name="Woods, Benjamin" initials="WB" lastIdx="25" clrIdx="3">
    <p:extLst>
      <p:ext uri="{19B8F6BF-5375-455C-9EA6-DF929625EA0E}">
        <p15:presenceInfo xmlns:p15="http://schemas.microsoft.com/office/powerpoint/2012/main" userId="S::woodsb3@medtronic.com::a036b1f0-bd7d-48f0-95db-86e6da9592e5" providerId="AD"/>
      </p:ext>
    </p:extLst>
  </p:cmAuthor>
  <p:cmAuthor id="5" name="Bhatt, Deepak" initials="BD" lastIdx="5" clrIdx="4">
    <p:extLst>
      <p:ext uri="{19B8F6BF-5375-455C-9EA6-DF929625EA0E}">
        <p15:presenceInfo xmlns:p15="http://schemas.microsoft.com/office/powerpoint/2012/main" userId="S-1-5-21-1177238915-1035525444-1606980848-546061" providerId="AD"/>
      </p:ext>
    </p:extLst>
  </p:cmAuthor>
  <p:cmAuthor id="6" name="Fahy, Martin [STS]" initials="FM[" lastIdx="4" clrIdx="5">
    <p:extLst>
      <p:ext uri="{19B8F6BF-5375-455C-9EA6-DF929625EA0E}">
        <p15:presenceInfo xmlns:p15="http://schemas.microsoft.com/office/powerpoint/2012/main" userId="S::fahym6@medtronic.com::acbe7c06-a61e-4058-a47b-3f4b24278c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1F497D"/>
    <a:srgbClr val="FFFFFF"/>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BC9E5-124C-4579-A083-028234E899B3}" v="15" dt="2023-02-24T19:01:29.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3" autoAdjust="0"/>
    <p:restoredTop sz="94660"/>
  </p:normalViewPr>
  <p:slideViewPr>
    <p:cSldViewPr snapToGrid="0">
      <p:cViewPr varScale="1">
        <p:scale>
          <a:sx n="143" d="100"/>
          <a:sy n="143" d="100"/>
        </p:scale>
        <p:origin x="120" y="12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086321199942319E-2"/>
          <c:y val="0.101831830120096"/>
          <c:w val="0.76645121080135825"/>
          <c:h val="0.6832669636872609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Office SBP</c:v>
                </c:pt>
                <c:pt idx="1">
                  <c:v>24-hr SBP</c:v>
                </c:pt>
                <c:pt idx="2">
                  <c:v>Nighttime SBP</c:v>
                </c:pt>
              </c:strCache>
            </c:strRef>
          </c:cat>
          <c:val>
            <c:numRef>
              <c:f>Sheet1!$B$2:$B$4</c:f>
              <c:numCache>
                <c:formatCode>General</c:formatCode>
                <c:ptCount val="3"/>
                <c:pt idx="0">
                  <c:v>-14.13</c:v>
                </c:pt>
                <c:pt idx="1">
                  <c:v>-6.75</c:v>
                </c:pt>
                <c:pt idx="2">
                  <c:v>-6.1</c:v>
                </c:pt>
              </c:numCache>
            </c:numRef>
          </c:val>
          <c:extLst>
            <c:ext xmlns:c16="http://schemas.microsoft.com/office/drawing/2014/chart" uri="{C3380CC4-5D6E-409C-BE32-E72D297353CC}">
              <c16:uniqueId val="{00000000-9CE0-442B-9E77-C0E44796678F}"/>
            </c:ext>
          </c:extLst>
        </c:ser>
        <c:ser>
          <c:idx val="1"/>
          <c:order val="1"/>
          <c:tx>
            <c:strRef>
              <c:f>Sheet1!$C$1</c:f>
              <c:strCache>
                <c:ptCount val="1"/>
                <c:pt idx="0">
                  <c:v>Sham</c:v>
                </c:pt>
              </c:strCache>
            </c:strRef>
          </c:tx>
          <c:spPr>
            <a:solidFill>
              <a:schemeClr val="accent3"/>
            </a:solidFill>
            <a:ln>
              <a:noFill/>
            </a:ln>
            <a:effectLst/>
          </c:spPr>
          <c:invertIfNegative val="0"/>
          <c:dLbls>
            <c:dLbl>
              <c:idx val="2"/>
              <c:layout>
                <c:manualLayout>
                  <c:x val="0"/>
                  <c:y val="8.98065034286904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05-46A2-87B3-10D0095998C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Office SBP</c:v>
                </c:pt>
                <c:pt idx="1">
                  <c:v>24-hr SBP</c:v>
                </c:pt>
                <c:pt idx="2">
                  <c:v>Nighttime SBP</c:v>
                </c:pt>
              </c:strCache>
            </c:strRef>
          </c:cat>
          <c:val>
            <c:numRef>
              <c:f>Sheet1!$C$2:$C$4</c:f>
              <c:numCache>
                <c:formatCode>General</c:formatCode>
                <c:ptCount val="3"/>
                <c:pt idx="0">
                  <c:v>-11.74</c:v>
                </c:pt>
                <c:pt idx="1">
                  <c:v>-4.79</c:v>
                </c:pt>
                <c:pt idx="2">
                  <c:v>-1.6</c:v>
                </c:pt>
              </c:numCache>
            </c:numRef>
          </c:val>
          <c:extLst>
            <c:ext xmlns:c16="http://schemas.microsoft.com/office/drawing/2014/chart" uri="{C3380CC4-5D6E-409C-BE32-E72D297353CC}">
              <c16:uniqueId val="{00000001-9CE0-442B-9E77-C0E44796678F}"/>
            </c:ext>
          </c:extLst>
        </c:ser>
        <c:dLbls>
          <c:showLegendKey val="0"/>
          <c:showVal val="0"/>
          <c:showCatName val="0"/>
          <c:showSerName val="0"/>
          <c:showPercent val="0"/>
          <c:showBubbleSize val="0"/>
        </c:dLbls>
        <c:gapWidth val="150"/>
        <c:overlap val="-2"/>
        <c:axId val="1190270096"/>
        <c:axId val="1190272416"/>
      </c:barChart>
      <c:catAx>
        <c:axId val="1190270096"/>
        <c:scaling>
          <c:orientation val="minMax"/>
        </c:scaling>
        <c:delete val="0"/>
        <c:axPos val="b"/>
        <c:numFmt formatCode="General" sourceLinked="1"/>
        <c:majorTickMark val="in"/>
        <c:minorTickMark val="none"/>
        <c:tickLblPos val="none"/>
        <c:spPr>
          <a:noFill/>
          <a:ln w="19050" cap="flat" cmpd="sng" algn="ctr">
            <a:solidFill>
              <a:schemeClr val="tx1">
                <a:lumMod val="65000"/>
                <a:lumOff val="3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0272416"/>
        <c:crosses val="autoZero"/>
        <c:auto val="1"/>
        <c:lblAlgn val="ctr"/>
        <c:lblOffset val="100"/>
        <c:noMultiLvlLbl val="0"/>
      </c:catAx>
      <c:valAx>
        <c:axId val="1190272416"/>
        <c:scaling>
          <c:orientation val="minMax"/>
          <c:max val="0"/>
          <c:min val="-15"/>
        </c:scaling>
        <c:delete val="1"/>
        <c:axPos val="l"/>
        <c:numFmt formatCode="General" sourceLinked="1"/>
        <c:majorTickMark val="out"/>
        <c:minorTickMark val="out"/>
        <c:tickLblPos val="nextTo"/>
        <c:crossAx val="1190270096"/>
        <c:crosses val="autoZero"/>
        <c:crossBetween val="between"/>
        <c:majorUnit val="5"/>
        <c:minorUnit val="5"/>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0033CC"/>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89851975632419634"/>
          <c:y val="0.86481205085776092"/>
          <c:w val="9.8468818639734071E-2"/>
          <c:h val="0.1351879491422390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70720125376088"/>
          <c:y val="5.1318553574766418E-2"/>
          <c:w val="0.82410952080535804"/>
          <c:h val="0.919909202048413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Sheet1!$B$2:$B$4</c:f>
              <c:numCache>
                <c:formatCode>General</c:formatCode>
                <c:ptCount val="3"/>
                <c:pt idx="0">
                  <c:v>-18.3</c:v>
                </c:pt>
                <c:pt idx="1">
                  <c:v>-27.2</c:v>
                </c:pt>
                <c:pt idx="2">
                  <c:v>-30.5</c:v>
                </c:pt>
              </c:numCache>
            </c:numRef>
          </c:val>
          <c:extLst>
            <c:ext xmlns:c16="http://schemas.microsoft.com/office/drawing/2014/chart" uri="{C3380CC4-5D6E-409C-BE32-E72D297353CC}">
              <c16:uniqueId val="{00000000-942B-4A40-9001-33E9EB9C5209}"/>
            </c:ext>
          </c:extLst>
        </c:ser>
        <c:ser>
          <c:idx val="1"/>
          <c:order val="1"/>
          <c:tx>
            <c:strRef>
              <c:f>Sheet1!$C$1</c:f>
              <c:strCache>
                <c:ptCount val="1"/>
                <c:pt idx="0">
                  <c:v>Control</c:v>
                </c:pt>
              </c:strCache>
            </c:strRef>
          </c:tx>
          <c:spPr>
            <a:solidFill>
              <a:srgbClr val="9A9A9C"/>
            </a:solidFill>
            <a:ln>
              <a:noFill/>
            </a:ln>
            <a:effectLst/>
          </c:spPr>
          <c:invertIfNegative val="0"/>
          <c:dLbls>
            <c:dLbl>
              <c:idx val="1"/>
              <c:layout>
                <c:manualLayout>
                  <c:x val="0"/>
                  <c:y val="0.1009744846273297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2B-4A40-9001-33E9EB9C520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Sheet1!$C$2:$C$4</c:f>
              <c:numCache>
                <c:formatCode>General</c:formatCode>
                <c:ptCount val="3"/>
                <c:pt idx="0">
                  <c:v>-7.6</c:v>
                </c:pt>
                <c:pt idx="1">
                  <c:v>-7.5</c:v>
                </c:pt>
                <c:pt idx="2">
                  <c:v>-7.8</c:v>
                </c:pt>
              </c:numCache>
            </c:numRef>
          </c:val>
          <c:extLst>
            <c:ext xmlns:c16="http://schemas.microsoft.com/office/drawing/2014/chart" uri="{C3380CC4-5D6E-409C-BE32-E72D297353CC}">
              <c16:uniqueId val="{00000002-942B-4A40-9001-33E9EB9C5209}"/>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1"/>
          <c:min val="-35"/>
        </c:scaling>
        <c:delete val="1"/>
        <c:axPos val="l"/>
        <c:numFmt formatCode="General" sourceLinked="1"/>
        <c:majorTickMark val="out"/>
        <c:minorTickMark val="none"/>
        <c:tickLblPos val="nextTo"/>
        <c:crossAx val="7490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70720125376088"/>
          <c:y val="5.1318553574766418E-2"/>
          <c:w val="0.82410952080535804"/>
          <c:h val="0.919909202048413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Sheet1!$B$2:$B$4</c:f>
              <c:numCache>
                <c:formatCode>General</c:formatCode>
                <c:ptCount val="3"/>
                <c:pt idx="0">
                  <c:v>-19</c:v>
                </c:pt>
                <c:pt idx="1">
                  <c:v>-23.1</c:v>
                </c:pt>
                <c:pt idx="2">
                  <c:v>-24.9</c:v>
                </c:pt>
              </c:numCache>
            </c:numRef>
          </c:val>
          <c:extLst>
            <c:ext xmlns:c16="http://schemas.microsoft.com/office/drawing/2014/chart" uri="{C3380CC4-5D6E-409C-BE32-E72D297353CC}">
              <c16:uniqueId val="{00000000-32C3-4883-82C1-64D6F72384C4}"/>
            </c:ext>
          </c:extLst>
        </c:ser>
        <c:ser>
          <c:idx val="1"/>
          <c:order val="1"/>
          <c:tx>
            <c:strRef>
              <c:f>Sheet1!$C$1</c:f>
              <c:strCache>
                <c:ptCount val="1"/>
                <c:pt idx="0">
                  <c:v>Control</c:v>
                </c:pt>
              </c:strCache>
            </c:strRef>
          </c:tx>
          <c:spPr>
            <a:solidFill>
              <a:srgbClr val="9A9A9C"/>
            </a:solidFill>
            <a:ln>
              <a:noFill/>
            </a:ln>
            <a:effectLst/>
          </c:spPr>
          <c:invertIfNegative val="0"/>
          <c:dLbls>
            <c:dLbl>
              <c:idx val="0"/>
              <c:layout>
                <c:manualLayout>
                  <c:x val="0"/>
                  <c:y val="8.41673421046336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C3-4883-82C1-64D6F72384C4}"/>
                </c:ext>
              </c:extLst>
            </c:dLbl>
            <c:dLbl>
              <c:idx val="1"/>
              <c:layout>
                <c:manualLayout>
                  <c:x val="2.9840260620606933E-3"/>
                  <c:y val="2.8882930347917793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C3-4883-82C1-64D6F72384C4}"/>
                </c:ext>
              </c:extLst>
            </c:dLbl>
            <c:dLbl>
              <c:idx val="2"/>
              <c:layout>
                <c:manualLayout>
                  <c:x val="0"/>
                  <c:y val="1.7224985920210087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C3-4883-82C1-64D6F72384C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Sheet1!$C$2:$C$4</c:f>
              <c:numCache>
                <c:formatCode>General</c:formatCode>
                <c:ptCount val="3"/>
                <c:pt idx="0">
                  <c:v>-5.7</c:v>
                </c:pt>
                <c:pt idx="1">
                  <c:v>-3.1</c:v>
                </c:pt>
                <c:pt idx="2">
                  <c:v>-4.9000000000000004</c:v>
                </c:pt>
              </c:numCache>
            </c:numRef>
          </c:val>
          <c:extLst>
            <c:ext xmlns:c16="http://schemas.microsoft.com/office/drawing/2014/chart" uri="{C3380CC4-5D6E-409C-BE32-E72D297353CC}">
              <c16:uniqueId val="{00000002-32C3-4883-82C1-64D6F72384C4}"/>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1"/>
          <c:min val="-35"/>
        </c:scaling>
        <c:delete val="1"/>
        <c:axPos val="l"/>
        <c:numFmt formatCode="General" sourceLinked="1"/>
        <c:majorTickMark val="out"/>
        <c:minorTickMark val="none"/>
        <c:tickLblPos val="nextTo"/>
        <c:crossAx val="7490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70720125376088"/>
          <c:y val="5.1318553574766418E-2"/>
          <c:w val="0.82410952080535804"/>
          <c:h val="0.919909202048413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Sheet1!$B$2:$B$4</c:f>
              <c:numCache>
                <c:formatCode>General</c:formatCode>
                <c:ptCount val="3"/>
                <c:pt idx="0">
                  <c:v>-7.4</c:v>
                </c:pt>
                <c:pt idx="1">
                  <c:v>-13.1</c:v>
                </c:pt>
                <c:pt idx="2">
                  <c:v>-13.7</c:v>
                </c:pt>
              </c:numCache>
            </c:numRef>
          </c:val>
          <c:extLst>
            <c:ext xmlns:c16="http://schemas.microsoft.com/office/drawing/2014/chart" uri="{C3380CC4-5D6E-409C-BE32-E72D297353CC}">
              <c16:uniqueId val="{00000000-942B-4A40-9001-33E9EB9C5209}"/>
            </c:ext>
          </c:extLst>
        </c:ser>
        <c:ser>
          <c:idx val="1"/>
          <c:order val="1"/>
          <c:tx>
            <c:strRef>
              <c:f>Sheet1!$C$1</c:f>
              <c:strCache>
                <c:ptCount val="1"/>
                <c:pt idx="0">
                  <c:v>Control</c:v>
                </c:pt>
              </c:strCache>
            </c:strRef>
          </c:tx>
          <c:spPr>
            <a:solidFill>
              <a:srgbClr val="9A9A9C"/>
            </a:solidFill>
            <a:ln>
              <a:noFill/>
            </a:ln>
            <a:effectLst/>
          </c:spPr>
          <c:invertIfNegative val="0"/>
          <c:dLbls>
            <c:dLbl>
              <c:idx val="0"/>
              <c:layout>
                <c:manualLayout>
                  <c:x val="0"/>
                  <c:y val="4.81806501099141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1C-4FAB-8F6B-E906CC7CD678}"/>
                </c:ext>
              </c:extLst>
            </c:dLbl>
            <c:dLbl>
              <c:idx val="1"/>
              <c:layout>
                <c:manualLayout>
                  <c:x val="0"/>
                  <c:y val="1.86214831414043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2B-4A40-9001-33E9EB9C5209}"/>
                </c:ext>
              </c:extLst>
            </c:dLbl>
            <c:dLbl>
              <c:idx val="2"/>
              <c:layout>
                <c:manualLayout>
                  <c:x val="0"/>
                  <c:y val="3.11432644822178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1C-4FAB-8F6B-E906CC7CD67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Sheet1!$C$2:$C$4</c:f>
              <c:numCache>
                <c:formatCode>General</c:formatCode>
                <c:ptCount val="3"/>
                <c:pt idx="0">
                  <c:v>-1.8</c:v>
                </c:pt>
                <c:pt idx="1">
                  <c:v>-2.8</c:v>
                </c:pt>
                <c:pt idx="2">
                  <c:v>-2.6</c:v>
                </c:pt>
              </c:numCache>
            </c:numRef>
          </c:val>
          <c:extLst>
            <c:ext xmlns:c16="http://schemas.microsoft.com/office/drawing/2014/chart" uri="{C3380CC4-5D6E-409C-BE32-E72D297353CC}">
              <c16:uniqueId val="{00000002-942B-4A40-9001-33E9EB9C5209}"/>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0"/>
          <c:min val="-15"/>
        </c:scaling>
        <c:delete val="1"/>
        <c:axPos val="l"/>
        <c:numFmt formatCode="General" sourceLinked="1"/>
        <c:majorTickMark val="out"/>
        <c:minorTickMark val="none"/>
        <c:tickLblPos val="nextTo"/>
        <c:crossAx val="74907977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70720125376088"/>
          <c:y val="5.1318553574766418E-2"/>
          <c:w val="0.82410952080535804"/>
          <c:h val="0.919909202048413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Sheet1!$B$2:$B$4</c:f>
              <c:numCache>
                <c:formatCode>General</c:formatCode>
                <c:ptCount val="3"/>
                <c:pt idx="0">
                  <c:v>-7.9</c:v>
                </c:pt>
                <c:pt idx="1">
                  <c:v>-9.8000000000000007</c:v>
                </c:pt>
                <c:pt idx="2">
                  <c:v>-11.7</c:v>
                </c:pt>
              </c:numCache>
            </c:numRef>
          </c:val>
          <c:extLst>
            <c:ext xmlns:c16="http://schemas.microsoft.com/office/drawing/2014/chart" uri="{C3380CC4-5D6E-409C-BE32-E72D297353CC}">
              <c16:uniqueId val="{00000000-32C3-4883-82C1-64D6F72384C4}"/>
            </c:ext>
          </c:extLst>
        </c:ser>
        <c:ser>
          <c:idx val="1"/>
          <c:order val="1"/>
          <c:tx>
            <c:strRef>
              <c:f>Sheet1!$C$1</c:f>
              <c:strCache>
                <c:ptCount val="1"/>
                <c:pt idx="0">
                  <c:v>Control</c:v>
                </c:pt>
              </c:strCache>
            </c:strRef>
          </c:tx>
          <c:spPr>
            <a:solidFill>
              <a:srgbClr val="9A9A9C"/>
            </a:solidFill>
            <a:ln>
              <a:noFill/>
            </a:ln>
            <a:effectLst/>
          </c:spPr>
          <c:invertIfNegative val="0"/>
          <c:dLbls>
            <c:dLbl>
              <c:idx val="0"/>
              <c:layout>
                <c:manualLayout>
                  <c:x val="0"/>
                  <c:y val="8.41673421046336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C3-4883-82C1-64D6F72384C4}"/>
                </c:ext>
              </c:extLst>
            </c:dLbl>
            <c:dLbl>
              <c:idx val="1"/>
              <c:layout>
                <c:manualLayout>
                  <c:x val="2.9840260620606933E-3"/>
                  <c:y val="1.123733940785463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C3-4883-82C1-64D6F72384C4}"/>
                </c:ext>
              </c:extLst>
            </c:dLbl>
            <c:dLbl>
              <c:idx val="2"/>
              <c:layout>
                <c:manualLayout>
                  <c:x val="0"/>
                  <c:y val="5.460491912089303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C3-4883-82C1-64D6F72384C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Sheet1!$C$2:$C$4</c:f>
              <c:numCache>
                <c:formatCode>General</c:formatCode>
                <c:ptCount val="3"/>
                <c:pt idx="0">
                  <c:v>-2.5</c:v>
                </c:pt>
                <c:pt idx="1">
                  <c:v>-2.1</c:v>
                </c:pt>
                <c:pt idx="2">
                  <c:v>-1.7</c:v>
                </c:pt>
              </c:numCache>
            </c:numRef>
          </c:val>
          <c:extLst>
            <c:ext xmlns:c16="http://schemas.microsoft.com/office/drawing/2014/chart" uri="{C3380CC4-5D6E-409C-BE32-E72D297353CC}">
              <c16:uniqueId val="{00000002-32C3-4883-82C1-64D6F72384C4}"/>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0"/>
          <c:min val="-15"/>
        </c:scaling>
        <c:delete val="1"/>
        <c:axPos val="l"/>
        <c:numFmt formatCode="General" sourceLinked="1"/>
        <c:majorTickMark val="out"/>
        <c:minorTickMark val="none"/>
        <c:tickLblPos val="nextTo"/>
        <c:crossAx val="74907977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70720125376088"/>
          <c:y val="5.1318553574766418E-2"/>
          <c:w val="0.82410952080535804"/>
          <c:h val="0.919909202048413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Sheet1!$B$2:$B$4</c:f>
              <c:numCache>
                <c:formatCode>General</c:formatCode>
                <c:ptCount val="3"/>
                <c:pt idx="0">
                  <c:v>-7.7</c:v>
                </c:pt>
                <c:pt idx="1">
                  <c:v>-11.4</c:v>
                </c:pt>
                <c:pt idx="2">
                  <c:v>-12.8</c:v>
                </c:pt>
              </c:numCache>
            </c:numRef>
          </c:val>
          <c:extLst>
            <c:ext xmlns:c16="http://schemas.microsoft.com/office/drawing/2014/chart" uri="{C3380CC4-5D6E-409C-BE32-E72D297353CC}">
              <c16:uniqueId val="{00000000-7B42-4B78-A89B-8D9359E87852}"/>
            </c:ext>
          </c:extLst>
        </c:ser>
        <c:ser>
          <c:idx val="1"/>
          <c:order val="1"/>
          <c:tx>
            <c:strRef>
              <c:f>Sheet1!$C$1</c:f>
              <c:strCache>
                <c:ptCount val="1"/>
                <c:pt idx="0">
                  <c:v>Control</c:v>
                </c:pt>
              </c:strCache>
            </c:strRef>
          </c:tx>
          <c:spPr>
            <a:solidFill>
              <a:srgbClr val="9A9A9C"/>
            </a:solidFill>
            <a:ln>
              <a:noFill/>
            </a:ln>
            <a:effectLst/>
          </c:spPr>
          <c:invertIfNegative val="0"/>
          <c:dLbls>
            <c:dLbl>
              <c:idx val="0"/>
              <c:layout>
                <c:manualLayout>
                  <c:x val="0"/>
                  <c:y val="2.57470600709321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42-4B78-A89B-8D9359E87852}"/>
                </c:ext>
              </c:extLst>
            </c:dLbl>
            <c:dLbl>
              <c:idx val="1"/>
              <c:layout>
                <c:manualLayout>
                  <c:x val="0"/>
                  <c:y val="1.85837008540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42-4B78-A89B-8D9359E87852}"/>
                </c:ext>
              </c:extLst>
            </c:dLbl>
            <c:dLbl>
              <c:idx val="2"/>
              <c:layout>
                <c:manualLayout>
                  <c:x val="-5.9680521241213865E-3"/>
                  <c:y val="1.79803681707950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42-4B78-A89B-8D9359E8785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Sheet1!$C$2:$C$4</c:f>
              <c:numCache>
                <c:formatCode>General</c:formatCode>
                <c:ptCount val="3"/>
                <c:pt idx="0">
                  <c:v>0</c:v>
                </c:pt>
                <c:pt idx="1">
                  <c:v>0.3</c:v>
                </c:pt>
                <c:pt idx="2">
                  <c:v>0.3</c:v>
                </c:pt>
              </c:numCache>
            </c:numRef>
          </c:val>
          <c:extLst>
            <c:ext xmlns:c16="http://schemas.microsoft.com/office/drawing/2014/chart" uri="{C3380CC4-5D6E-409C-BE32-E72D297353CC}">
              <c16:uniqueId val="{00000002-7B42-4B78-A89B-8D9359E87852}"/>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1"/>
          <c:min val="-25"/>
        </c:scaling>
        <c:delete val="1"/>
        <c:axPos val="l"/>
        <c:numFmt formatCode="General" sourceLinked="1"/>
        <c:majorTickMark val="out"/>
        <c:minorTickMark val="none"/>
        <c:tickLblPos val="nextTo"/>
        <c:crossAx val="7490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70720125376088"/>
          <c:y val="5.1318553574766418E-2"/>
          <c:w val="0.82410952080535804"/>
          <c:h val="0.919909202048413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Sheet1!$B$2:$B$4</c:f>
              <c:numCache>
                <c:formatCode>General</c:formatCode>
                <c:ptCount val="3"/>
                <c:pt idx="0">
                  <c:v>-7.1</c:v>
                </c:pt>
                <c:pt idx="1">
                  <c:v>-13.3</c:v>
                </c:pt>
                <c:pt idx="2">
                  <c:v>-23.5</c:v>
                </c:pt>
              </c:numCache>
            </c:numRef>
          </c:val>
          <c:extLst>
            <c:ext xmlns:c16="http://schemas.microsoft.com/office/drawing/2014/chart" uri="{C3380CC4-5D6E-409C-BE32-E72D297353CC}">
              <c16:uniqueId val="{00000000-D220-4073-9936-C30C15534A7C}"/>
            </c:ext>
          </c:extLst>
        </c:ser>
        <c:ser>
          <c:idx val="1"/>
          <c:order val="1"/>
          <c:tx>
            <c:strRef>
              <c:f>Sheet1!$C$1</c:f>
              <c:strCache>
                <c:ptCount val="1"/>
                <c:pt idx="0">
                  <c:v>Control</c:v>
                </c:pt>
              </c:strCache>
            </c:strRef>
          </c:tx>
          <c:spPr>
            <a:solidFill>
              <a:srgbClr val="9A9A9C"/>
            </a:solidFill>
            <a:ln>
              <a:noFill/>
            </a:ln>
            <a:effectLst/>
          </c:spPr>
          <c:invertIfNegative val="0"/>
          <c:dLbls>
            <c:dLbl>
              <c:idx val="0"/>
              <c:layout>
                <c:manualLayout>
                  <c:x val="8.9520781861820789E-3"/>
                  <c:y val="8.07800832096325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20-4073-9936-C30C15534A7C}"/>
                </c:ext>
              </c:extLst>
            </c:dLbl>
            <c:dLbl>
              <c:idx val="1"/>
              <c:layout>
                <c:manualLayout>
                  <c:x val="1.1936104248242664E-2"/>
                  <c:y val="9.58260974633672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20-4073-9936-C30C15534A7C}"/>
                </c:ext>
              </c:extLst>
            </c:dLbl>
            <c:dLbl>
              <c:idx val="2"/>
              <c:layout>
                <c:manualLayout>
                  <c:x val="0"/>
                  <c:y val="1.05806225598578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20-4073-9936-C30C15534A7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Sheet1!$C$2:$C$4</c:f>
              <c:numCache>
                <c:formatCode>General</c:formatCode>
                <c:ptCount val="3"/>
                <c:pt idx="0">
                  <c:v>-0.1</c:v>
                </c:pt>
                <c:pt idx="1">
                  <c:v>-0.2</c:v>
                </c:pt>
                <c:pt idx="2">
                  <c:v>-1.9</c:v>
                </c:pt>
              </c:numCache>
            </c:numRef>
          </c:val>
          <c:extLst>
            <c:ext xmlns:c16="http://schemas.microsoft.com/office/drawing/2014/chart" uri="{C3380CC4-5D6E-409C-BE32-E72D297353CC}">
              <c16:uniqueId val="{00000002-D220-4073-9936-C30C15534A7C}"/>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1"/>
          <c:min val="-25"/>
        </c:scaling>
        <c:delete val="1"/>
        <c:axPos val="l"/>
        <c:numFmt formatCode="General" sourceLinked="1"/>
        <c:majorTickMark val="out"/>
        <c:minorTickMark val="none"/>
        <c:tickLblPos val="nextTo"/>
        <c:crossAx val="7490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70720125376088"/>
          <c:y val="5.1318553574766418E-2"/>
          <c:w val="0.82410952080535804"/>
          <c:h val="0.919909202048413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Sheet1!$B$2:$B$4</c:f>
              <c:numCache>
                <c:formatCode>General</c:formatCode>
                <c:ptCount val="3"/>
                <c:pt idx="0">
                  <c:v>-4.8</c:v>
                </c:pt>
                <c:pt idx="1">
                  <c:v>-6.8</c:v>
                </c:pt>
                <c:pt idx="2">
                  <c:v>-8.3000000000000007</c:v>
                </c:pt>
              </c:numCache>
            </c:numRef>
          </c:val>
          <c:extLst>
            <c:ext xmlns:c16="http://schemas.microsoft.com/office/drawing/2014/chart" uri="{C3380CC4-5D6E-409C-BE32-E72D297353CC}">
              <c16:uniqueId val="{00000000-7B42-4B78-A89B-8D9359E87852}"/>
            </c:ext>
          </c:extLst>
        </c:ser>
        <c:ser>
          <c:idx val="1"/>
          <c:order val="1"/>
          <c:tx>
            <c:strRef>
              <c:f>Sheet1!$C$1</c:f>
              <c:strCache>
                <c:ptCount val="1"/>
                <c:pt idx="0">
                  <c:v>Control</c:v>
                </c:pt>
              </c:strCache>
            </c:strRef>
          </c:tx>
          <c:spPr>
            <a:solidFill>
              <a:srgbClr val="9A9A9C"/>
            </a:solidFill>
            <a:ln>
              <a:noFill/>
            </a:ln>
            <a:effectLst/>
          </c:spPr>
          <c:invertIfNegative val="0"/>
          <c:dLbls>
            <c:dLbl>
              <c:idx val="0"/>
              <c:layout>
                <c:manualLayout>
                  <c:x val="0"/>
                  <c:y val="1.46967908605895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42-4B78-A89B-8D9359E87852}"/>
                </c:ext>
              </c:extLst>
            </c:dLbl>
            <c:dLbl>
              <c:idx val="1"/>
              <c:layout>
                <c:manualLayout>
                  <c:x val="0"/>
                  <c:y val="1.85837008540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42-4B78-A89B-8D9359E87852}"/>
                </c:ext>
              </c:extLst>
            </c:dLbl>
            <c:dLbl>
              <c:idx val="2"/>
              <c:layout>
                <c:manualLayout>
                  <c:x val="-2.9840260620608025E-3"/>
                  <c:y val="-4.12046139074164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42-4B78-A89B-8D9359E8785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Sheet1!$C$2:$C$4</c:f>
              <c:numCache>
                <c:formatCode>General</c:formatCode>
                <c:ptCount val="3"/>
                <c:pt idx="0">
                  <c:v>-0.8</c:v>
                </c:pt>
                <c:pt idx="1">
                  <c:v>-0.8</c:v>
                </c:pt>
                <c:pt idx="2">
                  <c:v>-0.4</c:v>
                </c:pt>
              </c:numCache>
            </c:numRef>
          </c:val>
          <c:extLst>
            <c:ext xmlns:c16="http://schemas.microsoft.com/office/drawing/2014/chart" uri="{C3380CC4-5D6E-409C-BE32-E72D297353CC}">
              <c16:uniqueId val="{00000002-7B42-4B78-A89B-8D9359E87852}"/>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1"/>
          <c:min val="-15"/>
        </c:scaling>
        <c:delete val="1"/>
        <c:axPos val="l"/>
        <c:numFmt formatCode="General" sourceLinked="1"/>
        <c:majorTickMark val="out"/>
        <c:minorTickMark val="none"/>
        <c:tickLblPos val="nextTo"/>
        <c:crossAx val="74907977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70720125376088"/>
          <c:y val="5.1318553574766418E-2"/>
          <c:w val="0.82410952080535804"/>
          <c:h val="0.9199092020484132"/>
        </c:manualLayout>
      </c:layout>
      <c:barChart>
        <c:barDir val="col"/>
        <c:grouping val="clustered"/>
        <c:varyColors val="0"/>
        <c:ser>
          <c:idx val="0"/>
          <c:order val="0"/>
          <c:tx>
            <c:strRef>
              <c:f>Sheet1!$B$1</c:f>
              <c:strCache>
                <c:ptCount val="1"/>
                <c:pt idx="0">
                  <c:v>RDN</c:v>
                </c:pt>
              </c:strCache>
            </c:strRef>
          </c:tx>
          <c:spPr>
            <a:solidFill>
              <a:srgbClr val="0033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Sheet1!$B$2:$B$4</c:f>
              <c:numCache>
                <c:formatCode>General</c:formatCode>
                <c:ptCount val="3"/>
                <c:pt idx="0">
                  <c:v>-4.0999999999999996</c:v>
                </c:pt>
                <c:pt idx="1">
                  <c:v>-8.1999999999999993</c:v>
                </c:pt>
                <c:pt idx="2">
                  <c:v>-14.1</c:v>
                </c:pt>
              </c:numCache>
            </c:numRef>
          </c:val>
          <c:extLst>
            <c:ext xmlns:c16="http://schemas.microsoft.com/office/drawing/2014/chart" uri="{C3380CC4-5D6E-409C-BE32-E72D297353CC}">
              <c16:uniqueId val="{00000000-D220-4073-9936-C30C15534A7C}"/>
            </c:ext>
          </c:extLst>
        </c:ser>
        <c:ser>
          <c:idx val="1"/>
          <c:order val="1"/>
          <c:tx>
            <c:strRef>
              <c:f>Sheet1!$C$1</c:f>
              <c:strCache>
                <c:ptCount val="1"/>
                <c:pt idx="0">
                  <c:v>Control</c:v>
                </c:pt>
              </c:strCache>
            </c:strRef>
          </c:tx>
          <c:spPr>
            <a:solidFill>
              <a:srgbClr val="9A9A9C"/>
            </a:solidFill>
            <a:ln>
              <a:noFill/>
            </a:ln>
            <a:effectLst/>
          </c:spPr>
          <c:invertIfNegative val="0"/>
          <c:dLbls>
            <c:dLbl>
              <c:idx val="0"/>
              <c:layout>
                <c:manualLayout>
                  <c:x val="8.9520781861820789E-3"/>
                  <c:y val="4.76282874829945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20-4073-9936-C30C15534A7C}"/>
                </c:ext>
              </c:extLst>
            </c:dLbl>
            <c:dLbl>
              <c:idx val="1"/>
              <c:layout>
                <c:manualLayout>
                  <c:x val="5.9680521241213865E-3"/>
                  <c:y val="-9.15324540173299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20-4073-9936-C30C15534A7C}"/>
                </c:ext>
              </c:extLst>
            </c:dLbl>
            <c:dLbl>
              <c:idx val="2"/>
              <c:layout>
                <c:manualLayout>
                  <c:x val="0"/>
                  <c:y val="1.05806225598578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20-4073-9936-C30C15534A7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12M</c:v>
                </c:pt>
                <c:pt idx="1">
                  <c:v>24M</c:v>
                </c:pt>
                <c:pt idx="2">
                  <c:v>36M</c:v>
                </c:pt>
              </c:strCache>
            </c:strRef>
          </c:cat>
          <c:val>
            <c:numRef>
              <c:f>Sheet1!$C$2:$C$4</c:f>
              <c:numCache>
                <c:formatCode>General</c:formatCode>
                <c:ptCount val="3"/>
                <c:pt idx="0">
                  <c:v>0.6</c:v>
                </c:pt>
                <c:pt idx="1">
                  <c:v>-0.3</c:v>
                </c:pt>
                <c:pt idx="2">
                  <c:v>-0.7</c:v>
                </c:pt>
              </c:numCache>
            </c:numRef>
          </c:val>
          <c:extLst>
            <c:ext xmlns:c16="http://schemas.microsoft.com/office/drawing/2014/chart" uri="{C3380CC4-5D6E-409C-BE32-E72D297353CC}">
              <c16:uniqueId val="{00000002-D220-4073-9936-C30C15534A7C}"/>
            </c:ext>
          </c:extLst>
        </c:ser>
        <c:dLbls>
          <c:showLegendKey val="0"/>
          <c:showVal val="0"/>
          <c:showCatName val="0"/>
          <c:showSerName val="0"/>
          <c:showPercent val="0"/>
          <c:showBubbleSize val="0"/>
        </c:dLbls>
        <c:gapWidth val="75"/>
        <c:overlap val="-10"/>
        <c:axId val="749079776"/>
        <c:axId val="749082400"/>
      </c:barChart>
      <c:catAx>
        <c:axId val="749079776"/>
        <c:scaling>
          <c:orientation val="minMax"/>
        </c:scaling>
        <c:delete val="0"/>
        <c:axPos val="b"/>
        <c:numFmt formatCode="General" sourceLinked="1"/>
        <c:majorTickMark val="in"/>
        <c:minorTickMark val="none"/>
        <c:tickLblPos val="none"/>
        <c:spPr>
          <a:noFill/>
          <a:ln w="19050" cap="flat" cmpd="sng" algn="ctr">
            <a:solidFill>
              <a:srgbClr val="000000">
                <a:lumMod val="65000"/>
                <a:lumOff val="35000"/>
              </a:srgb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49082400"/>
        <c:crosses val="autoZero"/>
        <c:auto val="1"/>
        <c:lblAlgn val="ctr"/>
        <c:lblOffset val="50"/>
        <c:noMultiLvlLbl val="0"/>
      </c:catAx>
      <c:valAx>
        <c:axId val="749082400"/>
        <c:scaling>
          <c:orientation val="minMax"/>
          <c:max val="1"/>
          <c:min val="-15"/>
        </c:scaling>
        <c:delete val="1"/>
        <c:axPos val="l"/>
        <c:numFmt formatCode="General" sourceLinked="1"/>
        <c:majorTickMark val="out"/>
        <c:minorTickMark val="none"/>
        <c:tickLblPos val="nextTo"/>
        <c:crossAx val="74907977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0.60848</cdr:x>
      <cdr:y>0.00097</cdr:y>
    </cdr:from>
    <cdr:to>
      <cdr:x>0.69754</cdr:x>
      <cdr:y>0.07458</cdr:y>
    </cdr:to>
    <cdr:sp macro="" textlink="">
      <cdr:nvSpPr>
        <cdr:cNvPr id="2" name="TextBox 1"/>
        <cdr:cNvSpPr txBox="1"/>
      </cdr:nvSpPr>
      <cdr:spPr>
        <a:xfrm xmlns:a="http://schemas.openxmlformats.org/drawingml/2006/main">
          <a:off x="6908605" y="5443"/>
          <a:ext cx="1011183" cy="410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0.83091</cdr:x>
      <cdr:y>0.00176</cdr:y>
    </cdr:from>
    <cdr:to>
      <cdr:x>0.91997</cdr:x>
      <cdr:y>0.07537</cdr:y>
    </cdr:to>
    <cdr:sp macro="" textlink="">
      <cdr:nvSpPr>
        <cdr:cNvPr id="3" name="TextBox 1"/>
        <cdr:cNvSpPr txBox="1"/>
      </cdr:nvSpPr>
      <cdr:spPr>
        <a:xfrm xmlns:a="http://schemas.openxmlformats.org/drawingml/2006/main">
          <a:off x="9434145" y="9840"/>
          <a:ext cx="1011183" cy="4109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800" dirty="0"/>
        </a:p>
      </cdr:txBody>
    </cdr:sp>
  </cdr:relSizeAnchor>
  <cdr:relSizeAnchor xmlns:cdr="http://schemas.openxmlformats.org/drawingml/2006/chartDrawing">
    <cdr:from>
      <cdr:x>0.39495</cdr:x>
      <cdr:y>0.00097</cdr:y>
    </cdr:from>
    <cdr:to>
      <cdr:x>0.48401</cdr:x>
      <cdr:y>0.07459</cdr:y>
    </cdr:to>
    <cdr:sp macro="" textlink="">
      <cdr:nvSpPr>
        <cdr:cNvPr id="5" name="TextBox 1"/>
        <cdr:cNvSpPr txBox="1"/>
      </cdr:nvSpPr>
      <cdr:spPr>
        <a:xfrm xmlns:a="http://schemas.openxmlformats.org/drawingml/2006/main">
          <a:off x="4484195" y="5442"/>
          <a:ext cx="1011183" cy="4110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226B66D6-0732-4BA4-AA51-5C1309A7D86F}" type="datetimeFigureOut">
              <a:rPr lang="en-US" smtClean="0"/>
              <a:pPr/>
              <a:t>2/24/2023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1D143332-19C1-488F-9E12-168CC4B3F65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1B7ACE8-A570-4203-8CFC-86163AF34A36}" type="datetimeFigureOut">
              <a:rPr lang="en-US" smtClean="0"/>
              <a:t>2/24/2023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E50C884-6AD4-49B0-84D8-B8294FF140DE}" type="slidenum">
              <a:rPr lang="en-US" smtClean="0"/>
              <a:t>‹#›</a:t>
            </a:fld>
            <a:endParaRPr lang="en-US"/>
          </a:p>
        </p:txBody>
      </p:sp>
    </p:spTree>
    <p:extLst>
      <p:ext uri="{BB962C8B-B14F-4D97-AF65-F5344CB8AC3E}">
        <p14:creationId xmlns:p14="http://schemas.microsoft.com/office/powerpoint/2010/main" val="289557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4</a:t>
            </a:fld>
            <a:endParaRPr lang="en-US"/>
          </a:p>
        </p:txBody>
      </p:sp>
    </p:spTree>
    <p:extLst>
      <p:ext uri="{BB962C8B-B14F-4D97-AF65-F5344CB8AC3E}">
        <p14:creationId xmlns:p14="http://schemas.microsoft.com/office/powerpoint/2010/main" val="300810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7</a:t>
            </a:fld>
            <a:endParaRPr lang="en-US"/>
          </a:p>
        </p:txBody>
      </p:sp>
    </p:spTree>
    <p:extLst>
      <p:ext uri="{BB962C8B-B14F-4D97-AF65-F5344CB8AC3E}">
        <p14:creationId xmlns:p14="http://schemas.microsoft.com/office/powerpoint/2010/main" val="160592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50C884-6AD4-49B0-84D8-B8294FF140DE}" type="slidenum">
              <a:rPr lang="en-US" smtClean="0"/>
              <a:t>13</a:t>
            </a:fld>
            <a:endParaRPr lang="en-US"/>
          </a:p>
        </p:txBody>
      </p:sp>
    </p:spTree>
    <p:extLst>
      <p:ext uri="{BB962C8B-B14F-4D97-AF65-F5344CB8AC3E}">
        <p14:creationId xmlns:p14="http://schemas.microsoft.com/office/powerpoint/2010/main" val="2006164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50C884-6AD4-49B0-84D8-B8294FF140DE}" type="slidenum">
              <a:rPr lang="en-US" smtClean="0"/>
              <a:t>14</a:t>
            </a:fld>
            <a:endParaRPr lang="en-US"/>
          </a:p>
        </p:txBody>
      </p:sp>
    </p:spTree>
    <p:extLst>
      <p:ext uri="{BB962C8B-B14F-4D97-AF65-F5344CB8AC3E}">
        <p14:creationId xmlns:p14="http://schemas.microsoft.com/office/powerpoint/2010/main" val="1814425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A14D02-CC6A-4E13-8063-E7D2D92DA65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14D02-CC6A-4E13-8063-E7D2D92DA65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14D02-CC6A-4E13-8063-E7D2D92DA65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707A0-FFF5-46D8-8158-5AE39EFFC5E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1329D7-1898-4331-A059-0913E768257C}"/>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22C86F-557D-4B8B-AA61-0ABC67A88D00}"/>
              </a:ext>
            </a:extLst>
          </p:cNvPr>
          <p:cNvSpPr>
            <a:spLocks noGrp="1"/>
          </p:cNvSpPr>
          <p:nvPr>
            <p:ph type="dt" sz="half" idx="10"/>
          </p:nvPr>
        </p:nvSpPr>
        <p:spPr/>
        <p:txBody>
          <a:bodyPr/>
          <a:lstStyle/>
          <a:p>
            <a:fld id="{4AA9B523-4DBA-40C6-B1AD-637BAB69096B}" type="datetimeFigureOut">
              <a:rPr lang="en-US" smtClean="0"/>
              <a:t>2/24/2023</a:t>
            </a:fld>
            <a:endParaRPr lang="en-US"/>
          </a:p>
        </p:txBody>
      </p:sp>
      <p:sp>
        <p:nvSpPr>
          <p:cNvPr id="5" name="Footer Placeholder 4">
            <a:extLst>
              <a:ext uri="{FF2B5EF4-FFF2-40B4-BE49-F238E27FC236}">
                <a16:creationId xmlns:a16="http://schemas.microsoft.com/office/drawing/2014/main" id="{EF286799-1BC1-4D86-912A-067DBA316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3594AC-C6ED-4C79-9314-D2B775E3FD58}"/>
              </a:ext>
            </a:extLst>
          </p:cNvPr>
          <p:cNvSpPr>
            <a:spLocks noGrp="1"/>
          </p:cNvSpPr>
          <p:nvPr>
            <p:ph type="sldNum" sz="quarter" idx="12"/>
          </p:nvPr>
        </p:nvSpPr>
        <p:spPr/>
        <p:txBody>
          <a:bodyPr/>
          <a:lstStyle/>
          <a:p>
            <a:fld id="{728C8C54-B8A7-4849-A144-0B0438D69AE9}" type="slidenum">
              <a:rPr lang="en-US" smtClean="0"/>
              <a:t>‹#›</a:t>
            </a:fld>
            <a:endParaRPr lang="en-US"/>
          </a:p>
        </p:txBody>
      </p:sp>
    </p:spTree>
    <p:extLst>
      <p:ext uri="{BB962C8B-B14F-4D97-AF65-F5344CB8AC3E}">
        <p14:creationId xmlns:p14="http://schemas.microsoft.com/office/powerpoint/2010/main" val="93514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D18D-250D-45AF-8FE0-D651A9BE5F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26280-54F0-47D6-AA7E-682893F9D6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39D93-2565-49DD-B98B-E45C0FBD0436}"/>
              </a:ext>
            </a:extLst>
          </p:cNvPr>
          <p:cNvSpPr>
            <a:spLocks noGrp="1"/>
          </p:cNvSpPr>
          <p:nvPr>
            <p:ph type="dt" sz="half" idx="10"/>
          </p:nvPr>
        </p:nvSpPr>
        <p:spPr/>
        <p:txBody>
          <a:bodyPr/>
          <a:lstStyle/>
          <a:p>
            <a:fld id="{4AA9B523-4DBA-40C6-B1AD-637BAB69096B}" type="datetimeFigureOut">
              <a:rPr lang="en-US" smtClean="0"/>
              <a:t>2/24/2023</a:t>
            </a:fld>
            <a:endParaRPr lang="en-US"/>
          </a:p>
        </p:txBody>
      </p:sp>
      <p:sp>
        <p:nvSpPr>
          <p:cNvPr id="5" name="Footer Placeholder 4">
            <a:extLst>
              <a:ext uri="{FF2B5EF4-FFF2-40B4-BE49-F238E27FC236}">
                <a16:creationId xmlns:a16="http://schemas.microsoft.com/office/drawing/2014/main" id="{70224E9D-0C61-4C40-9350-0B09880E1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EA6FB8-1404-4624-97FD-083B145C4204}"/>
              </a:ext>
            </a:extLst>
          </p:cNvPr>
          <p:cNvSpPr>
            <a:spLocks noGrp="1"/>
          </p:cNvSpPr>
          <p:nvPr>
            <p:ph type="sldNum" sz="quarter" idx="12"/>
          </p:nvPr>
        </p:nvSpPr>
        <p:spPr/>
        <p:txBody>
          <a:bodyPr/>
          <a:lstStyle/>
          <a:p>
            <a:fld id="{728C8C54-B8A7-4849-A144-0B0438D69AE9}" type="slidenum">
              <a:rPr lang="en-US" smtClean="0"/>
              <a:t>‹#›</a:t>
            </a:fld>
            <a:endParaRPr lang="en-US"/>
          </a:p>
        </p:txBody>
      </p:sp>
    </p:spTree>
    <p:extLst>
      <p:ext uri="{BB962C8B-B14F-4D97-AF65-F5344CB8AC3E}">
        <p14:creationId xmlns:p14="http://schemas.microsoft.com/office/powerpoint/2010/main" val="885178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9C1F9-1952-4458-B505-C05294D548A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1D87F7-5874-45F8-A1FB-871616D9A8E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776575-6688-4649-8673-90C1CE0BB62C}"/>
              </a:ext>
            </a:extLst>
          </p:cNvPr>
          <p:cNvSpPr>
            <a:spLocks noGrp="1"/>
          </p:cNvSpPr>
          <p:nvPr>
            <p:ph type="dt" sz="half" idx="10"/>
          </p:nvPr>
        </p:nvSpPr>
        <p:spPr/>
        <p:txBody>
          <a:bodyPr/>
          <a:lstStyle/>
          <a:p>
            <a:fld id="{4AA9B523-4DBA-40C6-B1AD-637BAB69096B}" type="datetimeFigureOut">
              <a:rPr lang="en-US" smtClean="0"/>
              <a:t>2/24/2023</a:t>
            </a:fld>
            <a:endParaRPr lang="en-US"/>
          </a:p>
        </p:txBody>
      </p:sp>
      <p:sp>
        <p:nvSpPr>
          <p:cNvPr id="5" name="Footer Placeholder 4">
            <a:extLst>
              <a:ext uri="{FF2B5EF4-FFF2-40B4-BE49-F238E27FC236}">
                <a16:creationId xmlns:a16="http://schemas.microsoft.com/office/drawing/2014/main" id="{F79A9B05-581E-4BE0-B848-2158E9A16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AA546-8679-42C8-A996-F33E97E1F6BA}"/>
              </a:ext>
            </a:extLst>
          </p:cNvPr>
          <p:cNvSpPr>
            <a:spLocks noGrp="1"/>
          </p:cNvSpPr>
          <p:nvPr>
            <p:ph type="sldNum" sz="quarter" idx="12"/>
          </p:nvPr>
        </p:nvSpPr>
        <p:spPr/>
        <p:txBody>
          <a:bodyPr/>
          <a:lstStyle/>
          <a:p>
            <a:fld id="{728C8C54-B8A7-4849-A144-0B0438D69AE9}" type="slidenum">
              <a:rPr lang="en-US" smtClean="0"/>
              <a:t>‹#›</a:t>
            </a:fld>
            <a:endParaRPr lang="en-US"/>
          </a:p>
        </p:txBody>
      </p:sp>
    </p:spTree>
    <p:extLst>
      <p:ext uri="{BB962C8B-B14F-4D97-AF65-F5344CB8AC3E}">
        <p14:creationId xmlns:p14="http://schemas.microsoft.com/office/powerpoint/2010/main" val="1718794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1B065-52D4-4F52-B899-C6D9BE06D8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BC3FC0-24EF-4F6B-9B23-DB28FEC4B3FE}"/>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43D49C-C06F-47D7-9933-2E04CCC3A1BF}"/>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FEF46-B323-4B8C-A386-1B8DD9B4CCEB}"/>
              </a:ext>
            </a:extLst>
          </p:cNvPr>
          <p:cNvSpPr>
            <a:spLocks noGrp="1"/>
          </p:cNvSpPr>
          <p:nvPr>
            <p:ph type="dt" sz="half" idx="10"/>
          </p:nvPr>
        </p:nvSpPr>
        <p:spPr/>
        <p:txBody>
          <a:bodyPr/>
          <a:lstStyle/>
          <a:p>
            <a:fld id="{4AA9B523-4DBA-40C6-B1AD-637BAB69096B}" type="datetimeFigureOut">
              <a:rPr lang="en-US" smtClean="0"/>
              <a:t>2/24/2023</a:t>
            </a:fld>
            <a:endParaRPr lang="en-US"/>
          </a:p>
        </p:txBody>
      </p:sp>
      <p:sp>
        <p:nvSpPr>
          <p:cNvPr id="6" name="Footer Placeholder 5">
            <a:extLst>
              <a:ext uri="{FF2B5EF4-FFF2-40B4-BE49-F238E27FC236}">
                <a16:creationId xmlns:a16="http://schemas.microsoft.com/office/drawing/2014/main" id="{EA321861-0D92-4A65-9CF3-A6794FE21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B01E6-0804-42B0-8EA8-F87EB23425AD}"/>
              </a:ext>
            </a:extLst>
          </p:cNvPr>
          <p:cNvSpPr>
            <a:spLocks noGrp="1"/>
          </p:cNvSpPr>
          <p:nvPr>
            <p:ph type="sldNum" sz="quarter" idx="12"/>
          </p:nvPr>
        </p:nvSpPr>
        <p:spPr/>
        <p:txBody>
          <a:bodyPr/>
          <a:lstStyle/>
          <a:p>
            <a:fld id="{728C8C54-B8A7-4849-A144-0B0438D69AE9}" type="slidenum">
              <a:rPr lang="en-US" smtClean="0"/>
              <a:t>‹#›</a:t>
            </a:fld>
            <a:endParaRPr lang="en-US"/>
          </a:p>
        </p:txBody>
      </p:sp>
    </p:spTree>
    <p:extLst>
      <p:ext uri="{BB962C8B-B14F-4D97-AF65-F5344CB8AC3E}">
        <p14:creationId xmlns:p14="http://schemas.microsoft.com/office/powerpoint/2010/main" val="855607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27DBD-D884-417E-82ED-DE5DE924127F}"/>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9C7FF7-826E-4112-8A3D-884166DE4909}"/>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44DD95-2EFF-40E7-AB79-BAD11C09CA56}"/>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7A2F61-07EA-4D3E-8BF8-DB362E1744C2}"/>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B0C051-49F2-4F2C-9D74-BDFA0C8D0544}"/>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B2389C-A65D-4566-A447-E088605004CE}"/>
              </a:ext>
            </a:extLst>
          </p:cNvPr>
          <p:cNvSpPr>
            <a:spLocks noGrp="1"/>
          </p:cNvSpPr>
          <p:nvPr>
            <p:ph type="dt" sz="half" idx="10"/>
          </p:nvPr>
        </p:nvSpPr>
        <p:spPr/>
        <p:txBody>
          <a:bodyPr/>
          <a:lstStyle/>
          <a:p>
            <a:fld id="{4AA9B523-4DBA-40C6-B1AD-637BAB69096B}" type="datetimeFigureOut">
              <a:rPr lang="en-US" smtClean="0"/>
              <a:t>2/24/2023</a:t>
            </a:fld>
            <a:endParaRPr lang="en-US"/>
          </a:p>
        </p:txBody>
      </p:sp>
      <p:sp>
        <p:nvSpPr>
          <p:cNvPr id="8" name="Footer Placeholder 7">
            <a:extLst>
              <a:ext uri="{FF2B5EF4-FFF2-40B4-BE49-F238E27FC236}">
                <a16:creationId xmlns:a16="http://schemas.microsoft.com/office/drawing/2014/main" id="{4F2537F7-0C65-4E22-8156-8937D80308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56B0F7-B6A1-4202-9E0B-87533EE394EA}"/>
              </a:ext>
            </a:extLst>
          </p:cNvPr>
          <p:cNvSpPr>
            <a:spLocks noGrp="1"/>
          </p:cNvSpPr>
          <p:nvPr>
            <p:ph type="sldNum" sz="quarter" idx="12"/>
          </p:nvPr>
        </p:nvSpPr>
        <p:spPr/>
        <p:txBody>
          <a:bodyPr/>
          <a:lstStyle/>
          <a:p>
            <a:fld id="{728C8C54-B8A7-4849-A144-0B0438D69AE9}" type="slidenum">
              <a:rPr lang="en-US" smtClean="0"/>
              <a:t>‹#›</a:t>
            </a:fld>
            <a:endParaRPr lang="en-US"/>
          </a:p>
        </p:txBody>
      </p:sp>
    </p:spTree>
    <p:extLst>
      <p:ext uri="{BB962C8B-B14F-4D97-AF65-F5344CB8AC3E}">
        <p14:creationId xmlns:p14="http://schemas.microsoft.com/office/powerpoint/2010/main" val="1100321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2E1B-0675-4630-A0DC-80465F6FB7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5E5858-292E-430C-A2E0-D375A6367245}"/>
              </a:ext>
            </a:extLst>
          </p:cNvPr>
          <p:cNvSpPr>
            <a:spLocks noGrp="1"/>
          </p:cNvSpPr>
          <p:nvPr>
            <p:ph type="dt" sz="half" idx="10"/>
          </p:nvPr>
        </p:nvSpPr>
        <p:spPr/>
        <p:txBody>
          <a:bodyPr/>
          <a:lstStyle/>
          <a:p>
            <a:fld id="{4AA9B523-4DBA-40C6-B1AD-637BAB69096B}" type="datetimeFigureOut">
              <a:rPr lang="en-US" smtClean="0"/>
              <a:t>2/24/2023</a:t>
            </a:fld>
            <a:endParaRPr lang="en-US"/>
          </a:p>
        </p:txBody>
      </p:sp>
      <p:sp>
        <p:nvSpPr>
          <p:cNvPr id="4" name="Footer Placeholder 3">
            <a:extLst>
              <a:ext uri="{FF2B5EF4-FFF2-40B4-BE49-F238E27FC236}">
                <a16:creationId xmlns:a16="http://schemas.microsoft.com/office/drawing/2014/main" id="{CF163FE6-BDCB-41CF-B95B-820D79314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49367D-3293-493D-8628-64CA42858B97}"/>
              </a:ext>
            </a:extLst>
          </p:cNvPr>
          <p:cNvSpPr>
            <a:spLocks noGrp="1"/>
          </p:cNvSpPr>
          <p:nvPr>
            <p:ph type="sldNum" sz="quarter" idx="12"/>
          </p:nvPr>
        </p:nvSpPr>
        <p:spPr/>
        <p:txBody>
          <a:bodyPr/>
          <a:lstStyle/>
          <a:p>
            <a:fld id="{728C8C54-B8A7-4849-A144-0B0438D69AE9}" type="slidenum">
              <a:rPr lang="en-US" smtClean="0"/>
              <a:t>‹#›</a:t>
            </a:fld>
            <a:endParaRPr lang="en-US"/>
          </a:p>
        </p:txBody>
      </p:sp>
    </p:spTree>
    <p:extLst>
      <p:ext uri="{BB962C8B-B14F-4D97-AF65-F5344CB8AC3E}">
        <p14:creationId xmlns:p14="http://schemas.microsoft.com/office/powerpoint/2010/main" val="1806337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734A3-AD23-4D2F-90C8-C90EFA3EB579}"/>
              </a:ext>
            </a:extLst>
          </p:cNvPr>
          <p:cNvSpPr>
            <a:spLocks noGrp="1"/>
          </p:cNvSpPr>
          <p:nvPr>
            <p:ph type="dt" sz="half" idx="10"/>
          </p:nvPr>
        </p:nvSpPr>
        <p:spPr/>
        <p:txBody>
          <a:bodyPr/>
          <a:lstStyle/>
          <a:p>
            <a:fld id="{4AA9B523-4DBA-40C6-B1AD-637BAB69096B}" type="datetimeFigureOut">
              <a:rPr lang="en-US" smtClean="0"/>
              <a:t>2/24/2023</a:t>
            </a:fld>
            <a:endParaRPr lang="en-US"/>
          </a:p>
        </p:txBody>
      </p:sp>
      <p:sp>
        <p:nvSpPr>
          <p:cNvPr id="3" name="Footer Placeholder 2">
            <a:extLst>
              <a:ext uri="{FF2B5EF4-FFF2-40B4-BE49-F238E27FC236}">
                <a16:creationId xmlns:a16="http://schemas.microsoft.com/office/drawing/2014/main" id="{64E416D5-21B8-4D5E-A30F-4A0C192416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E49185-8D63-4622-96F4-B5B654CC9DEE}"/>
              </a:ext>
            </a:extLst>
          </p:cNvPr>
          <p:cNvSpPr>
            <a:spLocks noGrp="1"/>
          </p:cNvSpPr>
          <p:nvPr>
            <p:ph type="sldNum" sz="quarter" idx="12"/>
          </p:nvPr>
        </p:nvSpPr>
        <p:spPr/>
        <p:txBody>
          <a:bodyPr/>
          <a:lstStyle/>
          <a:p>
            <a:fld id="{728C8C54-B8A7-4849-A144-0B0438D69AE9}" type="slidenum">
              <a:rPr lang="en-US" smtClean="0"/>
              <a:t>‹#›</a:t>
            </a:fld>
            <a:endParaRPr lang="en-US"/>
          </a:p>
        </p:txBody>
      </p:sp>
    </p:spTree>
    <p:extLst>
      <p:ext uri="{BB962C8B-B14F-4D97-AF65-F5344CB8AC3E}">
        <p14:creationId xmlns:p14="http://schemas.microsoft.com/office/powerpoint/2010/main" val="2051118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FAE6-E144-44F7-857E-2CDA7C65B11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0B6BF0-1BEB-4639-8471-8D45F37F6B0D}"/>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64CF7D-4E50-4EB7-BF69-9E14D506C82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16FC3F-57FC-4BD5-B524-5A3F72963EE7}"/>
              </a:ext>
            </a:extLst>
          </p:cNvPr>
          <p:cNvSpPr>
            <a:spLocks noGrp="1"/>
          </p:cNvSpPr>
          <p:nvPr>
            <p:ph type="dt" sz="half" idx="10"/>
          </p:nvPr>
        </p:nvSpPr>
        <p:spPr/>
        <p:txBody>
          <a:bodyPr/>
          <a:lstStyle/>
          <a:p>
            <a:fld id="{4AA9B523-4DBA-40C6-B1AD-637BAB69096B}" type="datetimeFigureOut">
              <a:rPr lang="en-US" smtClean="0"/>
              <a:t>2/24/2023</a:t>
            </a:fld>
            <a:endParaRPr lang="en-US"/>
          </a:p>
        </p:txBody>
      </p:sp>
      <p:sp>
        <p:nvSpPr>
          <p:cNvPr id="6" name="Footer Placeholder 5">
            <a:extLst>
              <a:ext uri="{FF2B5EF4-FFF2-40B4-BE49-F238E27FC236}">
                <a16:creationId xmlns:a16="http://schemas.microsoft.com/office/drawing/2014/main" id="{1D603B9C-1A5C-414D-A104-4D31A6500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D777DB-6184-4340-A20C-4A8B50C41BFB}"/>
              </a:ext>
            </a:extLst>
          </p:cNvPr>
          <p:cNvSpPr>
            <a:spLocks noGrp="1"/>
          </p:cNvSpPr>
          <p:nvPr>
            <p:ph type="sldNum" sz="quarter" idx="12"/>
          </p:nvPr>
        </p:nvSpPr>
        <p:spPr/>
        <p:txBody>
          <a:bodyPr/>
          <a:lstStyle/>
          <a:p>
            <a:fld id="{728C8C54-B8A7-4849-A144-0B0438D69AE9}" type="slidenum">
              <a:rPr lang="en-US" smtClean="0"/>
              <a:t>‹#›</a:t>
            </a:fld>
            <a:endParaRPr lang="en-US"/>
          </a:p>
        </p:txBody>
      </p:sp>
    </p:spTree>
    <p:extLst>
      <p:ext uri="{BB962C8B-B14F-4D97-AF65-F5344CB8AC3E}">
        <p14:creationId xmlns:p14="http://schemas.microsoft.com/office/powerpoint/2010/main" val="395953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14D02-CC6A-4E13-8063-E7D2D92DA65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9CA5-2492-4FE0-9F58-02D16F83371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C6145A-7D96-46AA-B999-1A4153786128}"/>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9ABA8F-1930-42BD-AA78-66326664A55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D589C2-0293-4310-9E96-FC718663A950}"/>
              </a:ext>
            </a:extLst>
          </p:cNvPr>
          <p:cNvSpPr>
            <a:spLocks noGrp="1"/>
          </p:cNvSpPr>
          <p:nvPr>
            <p:ph type="dt" sz="half" idx="10"/>
          </p:nvPr>
        </p:nvSpPr>
        <p:spPr/>
        <p:txBody>
          <a:bodyPr/>
          <a:lstStyle/>
          <a:p>
            <a:fld id="{4AA9B523-4DBA-40C6-B1AD-637BAB69096B}" type="datetimeFigureOut">
              <a:rPr lang="en-US" smtClean="0"/>
              <a:t>2/24/2023</a:t>
            </a:fld>
            <a:endParaRPr lang="en-US"/>
          </a:p>
        </p:txBody>
      </p:sp>
      <p:sp>
        <p:nvSpPr>
          <p:cNvPr id="6" name="Footer Placeholder 5">
            <a:extLst>
              <a:ext uri="{FF2B5EF4-FFF2-40B4-BE49-F238E27FC236}">
                <a16:creationId xmlns:a16="http://schemas.microsoft.com/office/drawing/2014/main" id="{C2AB2B25-3848-4B48-A17E-753CAFF4F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4147E-7AB9-49C8-A2D9-93B677BC55E0}"/>
              </a:ext>
            </a:extLst>
          </p:cNvPr>
          <p:cNvSpPr>
            <a:spLocks noGrp="1"/>
          </p:cNvSpPr>
          <p:nvPr>
            <p:ph type="sldNum" sz="quarter" idx="12"/>
          </p:nvPr>
        </p:nvSpPr>
        <p:spPr/>
        <p:txBody>
          <a:bodyPr/>
          <a:lstStyle/>
          <a:p>
            <a:fld id="{728C8C54-B8A7-4849-A144-0B0438D69AE9}" type="slidenum">
              <a:rPr lang="en-US" smtClean="0"/>
              <a:t>‹#›</a:t>
            </a:fld>
            <a:endParaRPr lang="en-US"/>
          </a:p>
        </p:txBody>
      </p:sp>
    </p:spTree>
    <p:extLst>
      <p:ext uri="{BB962C8B-B14F-4D97-AF65-F5344CB8AC3E}">
        <p14:creationId xmlns:p14="http://schemas.microsoft.com/office/powerpoint/2010/main" val="2756821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47B16-206C-4753-A790-220E4C1667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FD7DA9-B6CA-4EFD-A8A6-A7165CF6F1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37EFB-264B-4306-8478-DF3471A63281}"/>
              </a:ext>
            </a:extLst>
          </p:cNvPr>
          <p:cNvSpPr>
            <a:spLocks noGrp="1"/>
          </p:cNvSpPr>
          <p:nvPr>
            <p:ph type="dt" sz="half" idx="10"/>
          </p:nvPr>
        </p:nvSpPr>
        <p:spPr/>
        <p:txBody>
          <a:bodyPr/>
          <a:lstStyle/>
          <a:p>
            <a:fld id="{4AA9B523-4DBA-40C6-B1AD-637BAB69096B}" type="datetimeFigureOut">
              <a:rPr lang="en-US" smtClean="0"/>
              <a:t>2/24/2023</a:t>
            </a:fld>
            <a:endParaRPr lang="en-US"/>
          </a:p>
        </p:txBody>
      </p:sp>
      <p:sp>
        <p:nvSpPr>
          <p:cNvPr id="5" name="Footer Placeholder 4">
            <a:extLst>
              <a:ext uri="{FF2B5EF4-FFF2-40B4-BE49-F238E27FC236}">
                <a16:creationId xmlns:a16="http://schemas.microsoft.com/office/drawing/2014/main" id="{4050ECB7-CCDA-4637-AFC0-A9A177D8C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63AAF-1B31-42B7-88B0-F6057C05DB8E}"/>
              </a:ext>
            </a:extLst>
          </p:cNvPr>
          <p:cNvSpPr>
            <a:spLocks noGrp="1"/>
          </p:cNvSpPr>
          <p:nvPr>
            <p:ph type="sldNum" sz="quarter" idx="12"/>
          </p:nvPr>
        </p:nvSpPr>
        <p:spPr/>
        <p:txBody>
          <a:bodyPr/>
          <a:lstStyle/>
          <a:p>
            <a:fld id="{728C8C54-B8A7-4849-A144-0B0438D69AE9}" type="slidenum">
              <a:rPr lang="en-US" smtClean="0"/>
              <a:t>‹#›</a:t>
            </a:fld>
            <a:endParaRPr lang="en-US"/>
          </a:p>
        </p:txBody>
      </p:sp>
    </p:spTree>
    <p:extLst>
      <p:ext uri="{BB962C8B-B14F-4D97-AF65-F5344CB8AC3E}">
        <p14:creationId xmlns:p14="http://schemas.microsoft.com/office/powerpoint/2010/main" val="1533889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4730AB-4D91-47BD-8690-3BB84B9AC8C8}"/>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7E545C-4B56-49FB-8147-88040C759FD0}"/>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47E31-6D8B-4CFE-8C78-4E4131FD118D}"/>
              </a:ext>
            </a:extLst>
          </p:cNvPr>
          <p:cNvSpPr>
            <a:spLocks noGrp="1"/>
          </p:cNvSpPr>
          <p:nvPr>
            <p:ph type="dt" sz="half" idx="10"/>
          </p:nvPr>
        </p:nvSpPr>
        <p:spPr/>
        <p:txBody>
          <a:bodyPr/>
          <a:lstStyle/>
          <a:p>
            <a:fld id="{4AA9B523-4DBA-40C6-B1AD-637BAB69096B}" type="datetimeFigureOut">
              <a:rPr lang="en-US" smtClean="0"/>
              <a:t>2/24/2023</a:t>
            </a:fld>
            <a:endParaRPr lang="en-US"/>
          </a:p>
        </p:txBody>
      </p:sp>
      <p:sp>
        <p:nvSpPr>
          <p:cNvPr id="5" name="Footer Placeholder 4">
            <a:extLst>
              <a:ext uri="{FF2B5EF4-FFF2-40B4-BE49-F238E27FC236}">
                <a16:creationId xmlns:a16="http://schemas.microsoft.com/office/drawing/2014/main" id="{D39C0A18-FB40-45A8-9265-60852983A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5E804-E8ED-40AF-A80D-3267F77F9FCD}"/>
              </a:ext>
            </a:extLst>
          </p:cNvPr>
          <p:cNvSpPr>
            <a:spLocks noGrp="1"/>
          </p:cNvSpPr>
          <p:nvPr>
            <p:ph type="sldNum" sz="quarter" idx="12"/>
          </p:nvPr>
        </p:nvSpPr>
        <p:spPr/>
        <p:txBody>
          <a:bodyPr/>
          <a:lstStyle/>
          <a:p>
            <a:fld id="{728C8C54-B8A7-4849-A144-0B0438D69AE9}" type="slidenum">
              <a:rPr lang="en-US" smtClean="0"/>
              <a:t>‹#›</a:t>
            </a:fld>
            <a:endParaRPr lang="en-US"/>
          </a:p>
        </p:txBody>
      </p:sp>
    </p:spTree>
    <p:extLst>
      <p:ext uri="{BB962C8B-B14F-4D97-AF65-F5344CB8AC3E}">
        <p14:creationId xmlns:p14="http://schemas.microsoft.com/office/powerpoint/2010/main" val="1355590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0311-1878-4298-B516-2FBDE9E1492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98E3BF6-D9F2-4598-B92A-8ADF551C60E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16E9A7D-9D15-493D-93CE-6A32434C6C79}"/>
              </a:ext>
            </a:extLst>
          </p:cNvPr>
          <p:cNvSpPr>
            <a:spLocks noGrp="1"/>
          </p:cNvSpPr>
          <p:nvPr>
            <p:ph type="dt" sz="half" idx="10"/>
          </p:nvPr>
        </p:nvSpPr>
        <p:spPr>
          <a:xfrm>
            <a:off x="628650" y="4767263"/>
            <a:ext cx="2057400" cy="273844"/>
          </a:xfrm>
          <a:prstGeom prst="rect">
            <a:avLst/>
          </a:prstGeom>
        </p:spPr>
        <p:txBody>
          <a:bodyPr/>
          <a:lstStyle/>
          <a:p>
            <a:fld id="{431BB93D-404E-48AB-B5DF-85FEE0C693EB}" type="datetimeFigureOut">
              <a:rPr lang="en-US" smtClean="0"/>
              <a:t>2/24/2023</a:t>
            </a:fld>
            <a:endParaRPr lang="en-US"/>
          </a:p>
        </p:txBody>
      </p:sp>
      <p:sp>
        <p:nvSpPr>
          <p:cNvPr id="5" name="Footer Placeholder 4">
            <a:extLst>
              <a:ext uri="{FF2B5EF4-FFF2-40B4-BE49-F238E27FC236}">
                <a16:creationId xmlns:a16="http://schemas.microsoft.com/office/drawing/2014/main" id="{BD681E10-9064-4D95-8B9B-47F0C4B1A4A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224BFE-3386-4437-B8A5-27DAB4775B59}"/>
              </a:ext>
            </a:extLst>
          </p:cNvPr>
          <p:cNvSpPr>
            <a:spLocks noGrp="1"/>
          </p:cNvSpPr>
          <p:nvPr>
            <p:ph type="sldNum" sz="quarter" idx="12"/>
          </p:nvPr>
        </p:nvSpPr>
        <p:spPr>
          <a:xfrm>
            <a:off x="6457950" y="4767263"/>
            <a:ext cx="2057400" cy="273844"/>
          </a:xfrm>
          <a:prstGeom prst="rect">
            <a:avLst/>
          </a:prstGeom>
        </p:spPr>
        <p:txBody>
          <a:bodyPr/>
          <a:lstStyle/>
          <a:p>
            <a:fld id="{D9F4573B-49BF-48C9-9A98-55165C821655}" type="slidenum">
              <a:rPr lang="en-US" smtClean="0"/>
              <a:t>‹#›</a:t>
            </a:fld>
            <a:endParaRPr lang="en-US"/>
          </a:p>
        </p:txBody>
      </p:sp>
    </p:spTree>
    <p:extLst>
      <p:ext uri="{BB962C8B-B14F-4D97-AF65-F5344CB8AC3E}">
        <p14:creationId xmlns:p14="http://schemas.microsoft.com/office/powerpoint/2010/main" val="3650117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3674-7B86-4B88-92D2-0DB0E2D963FD}"/>
              </a:ext>
            </a:extLst>
          </p:cNvPr>
          <p:cNvSpPr>
            <a:spLocks noGrp="1"/>
          </p:cNvSpPr>
          <p:nvPr>
            <p:ph type="title"/>
          </p:nvPr>
        </p:nvSpPr>
        <p:spPr/>
        <p:txBody>
          <a:bodyPr>
            <a:normAutofit/>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CDCA39C7-A414-48E6-BC39-7AD708717C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435BB-8567-42A1-B405-758FC9C853E4}"/>
              </a:ext>
            </a:extLst>
          </p:cNvPr>
          <p:cNvSpPr>
            <a:spLocks noGrp="1"/>
          </p:cNvSpPr>
          <p:nvPr>
            <p:ph type="dt" sz="half" idx="10"/>
          </p:nvPr>
        </p:nvSpPr>
        <p:spPr>
          <a:xfrm>
            <a:off x="628650" y="4767263"/>
            <a:ext cx="2057400" cy="273844"/>
          </a:xfrm>
          <a:prstGeom prst="rect">
            <a:avLst/>
          </a:prstGeom>
        </p:spPr>
        <p:txBody>
          <a:bodyPr/>
          <a:lstStyle/>
          <a:p>
            <a:fld id="{431BB93D-404E-48AB-B5DF-85FEE0C693EB}" type="datetimeFigureOut">
              <a:rPr lang="en-US" smtClean="0"/>
              <a:t>2/24/2023</a:t>
            </a:fld>
            <a:endParaRPr lang="en-US"/>
          </a:p>
        </p:txBody>
      </p:sp>
      <p:sp>
        <p:nvSpPr>
          <p:cNvPr id="5" name="Footer Placeholder 4">
            <a:extLst>
              <a:ext uri="{FF2B5EF4-FFF2-40B4-BE49-F238E27FC236}">
                <a16:creationId xmlns:a16="http://schemas.microsoft.com/office/drawing/2014/main" id="{1EA96A44-9F50-4B20-92C0-AF8D997129E1}"/>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7F6C4F-1460-40BD-B399-FB465D6C19B2}"/>
              </a:ext>
            </a:extLst>
          </p:cNvPr>
          <p:cNvSpPr>
            <a:spLocks noGrp="1"/>
          </p:cNvSpPr>
          <p:nvPr>
            <p:ph type="sldNum" sz="quarter" idx="12"/>
          </p:nvPr>
        </p:nvSpPr>
        <p:spPr>
          <a:xfrm>
            <a:off x="6457950" y="4767263"/>
            <a:ext cx="2057400" cy="273844"/>
          </a:xfrm>
          <a:prstGeom prst="rect">
            <a:avLst/>
          </a:prstGeom>
        </p:spPr>
        <p:txBody>
          <a:bodyPr/>
          <a:lstStyle/>
          <a:p>
            <a:fld id="{D9F4573B-49BF-48C9-9A98-55165C821655}" type="slidenum">
              <a:rPr lang="en-US" smtClean="0"/>
              <a:t>‹#›</a:t>
            </a:fld>
            <a:endParaRPr lang="en-US"/>
          </a:p>
        </p:txBody>
      </p:sp>
    </p:spTree>
    <p:extLst>
      <p:ext uri="{BB962C8B-B14F-4D97-AF65-F5344CB8AC3E}">
        <p14:creationId xmlns:p14="http://schemas.microsoft.com/office/powerpoint/2010/main" val="1047059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C4AD8-D020-4E7A-BC70-BD217A7041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3D8120-D352-469E-840F-C62A4C46940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D15FF7-2D69-4767-B722-3FF1B2FA2BC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FD6C5D-B5A1-4C8D-969B-B6B1636D6416}"/>
              </a:ext>
            </a:extLst>
          </p:cNvPr>
          <p:cNvSpPr>
            <a:spLocks noGrp="1"/>
          </p:cNvSpPr>
          <p:nvPr>
            <p:ph type="dt" sz="half" idx="10"/>
          </p:nvPr>
        </p:nvSpPr>
        <p:spPr>
          <a:xfrm>
            <a:off x="628650" y="4767263"/>
            <a:ext cx="2057400" cy="273844"/>
          </a:xfrm>
          <a:prstGeom prst="rect">
            <a:avLst/>
          </a:prstGeom>
        </p:spPr>
        <p:txBody>
          <a:bodyPr/>
          <a:lstStyle/>
          <a:p>
            <a:fld id="{431BB93D-404E-48AB-B5DF-85FEE0C693EB}" type="datetimeFigureOut">
              <a:rPr lang="en-US" smtClean="0"/>
              <a:t>2/24/2023</a:t>
            </a:fld>
            <a:endParaRPr lang="en-US"/>
          </a:p>
        </p:txBody>
      </p:sp>
      <p:sp>
        <p:nvSpPr>
          <p:cNvPr id="6" name="Footer Placeholder 5">
            <a:extLst>
              <a:ext uri="{FF2B5EF4-FFF2-40B4-BE49-F238E27FC236}">
                <a16:creationId xmlns:a16="http://schemas.microsoft.com/office/drawing/2014/main" id="{77F06C05-D9D6-4382-8421-4589545F464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FCCA0C-D82E-4C5A-B8F5-FB8BF04F26DC}"/>
              </a:ext>
            </a:extLst>
          </p:cNvPr>
          <p:cNvSpPr>
            <a:spLocks noGrp="1"/>
          </p:cNvSpPr>
          <p:nvPr>
            <p:ph type="sldNum" sz="quarter" idx="12"/>
          </p:nvPr>
        </p:nvSpPr>
        <p:spPr>
          <a:xfrm>
            <a:off x="6457950" y="4767263"/>
            <a:ext cx="2057400" cy="273844"/>
          </a:xfrm>
          <a:prstGeom prst="rect">
            <a:avLst/>
          </a:prstGeom>
        </p:spPr>
        <p:txBody>
          <a:bodyPr/>
          <a:lstStyle/>
          <a:p>
            <a:fld id="{D9F4573B-49BF-48C9-9A98-55165C821655}" type="slidenum">
              <a:rPr lang="en-US" smtClean="0"/>
              <a:t>‹#›</a:t>
            </a:fld>
            <a:endParaRPr lang="en-US"/>
          </a:p>
        </p:txBody>
      </p:sp>
    </p:spTree>
    <p:extLst>
      <p:ext uri="{BB962C8B-B14F-4D97-AF65-F5344CB8AC3E}">
        <p14:creationId xmlns:p14="http://schemas.microsoft.com/office/powerpoint/2010/main" val="2197374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9CAF-6F43-4ADA-9040-07BBD261AF9B}"/>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B36136-B49F-4325-A231-6F47149B885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621BF59-16EE-4664-B268-48B58511787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45B5DC-CB46-4D0F-9C58-07D41848A12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4558AE7-97DD-4B3F-ACE4-29F392B99B8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809C8B-B868-4B31-804E-DFF171FAFB16}"/>
              </a:ext>
            </a:extLst>
          </p:cNvPr>
          <p:cNvSpPr>
            <a:spLocks noGrp="1"/>
          </p:cNvSpPr>
          <p:nvPr>
            <p:ph type="dt" sz="half" idx="10"/>
          </p:nvPr>
        </p:nvSpPr>
        <p:spPr>
          <a:xfrm>
            <a:off x="628650" y="4767263"/>
            <a:ext cx="2057400" cy="273844"/>
          </a:xfrm>
          <a:prstGeom prst="rect">
            <a:avLst/>
          </a:prstGeom>
        </p:spPr>
        <p:txBody>
          <a:bodyPr/>
          <a:lstStyle/>
          <a:p>
            <a:fld id="{431BB93D-404E-48AB-B5DF-85FEE0C693EB}" type="datetimeFigureOut">
              <a:rPr lang="en-US" smtClean="0"/>
              <a:t>2/24/2023</a:t>
            </a:fld>
            <a:endParaRPr lang="en-US"/>
          </a:p>
        </p:txBody>
      </p:sp>
      <p:sp>
        <p:nvSpPr>
          <p:cNvPr id="8" name="Footer Placeholder 7">
            <a:extLst>
              <a:ext uri="{FF2B5EF4-FFF2-40B4-BE49-F238E27FC236}">
                <a16:creationId xmlns:a16="http://schemas.microsoft.com/office/drawing/2014/main" id="{C3969F37-E63A-4F33-9604-7C24F17AFA8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63E46B7-0A57-4653-A7E1-68FF4B35E200}"/>
              </a:ext>
            </a:extLst>
          </p:cNvPr>
          <p:cNvSpPr>
            <a:spLocks noGrp="1"/>
          </p:cNvSpPr>
          <p:nvPr>
            <p:ph type="sldNum" sz="quarter" idx="12"/>
          </p:nvPr>
        </p:nvSpPr>
        <p:spPr>
          <a:xfrm>
            <a:off x="6457950" y="4767263"/>
            <a:ext cx="2057400" cy="273844"/>
          </a:xfrm>
          <a:prstGeom prst="rect">
            <a:avLst/>
          </a:prstGeom>
        </p:spPr>
        <p:txBody>
          <a:bodyPr/>
          <a:lstStyle/>
          <a:p>
            <a:fld id="{D9F4573B-49BF-48C9-9A98-55165C821655}" type="slidenum">
              <a:rPr lang="en-US" smtClean="0"/>
              <a:t>‹#›</a:t>
            </a:fld>
            <a:endParaRPr lang="en-US"/>
          </a:p>
        </p:txBody>
      </p:sp>
    </p:spTree>
    <p:extLst>
      <p:ext uri="{BB962C8B-B14F-4D97-AF65-F5344CB8AC3E}">
        <p14:creationId xmlns:p14="http://schemas.microsoft.com/office/powerpoint/2010/main" val="2382217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D0A8-CC07-4EEC-ACEC-465957D9E7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5D8948-9FB5-4F60-8435-A1AA5E4C6D15}"/>
              </a:ext>
            </a:extLst>
          </p:cNvPr>
          <p:cNvSpPr>
            <a:spLocks noGrp="1"/>
          </p:cNvSpPr>
          <p:nvPr>
            <p:ph type="dt" sz="half" idx="10"/>
          </p:nvPr>
        </p:nvSpPr>
        <p:spPr>
          <a:xfrm>
            <a:off x="628650" y="4767263"/>
            <a:ext cx="2057400" cy="273844"/>
          </a:xfrm>
          <a:prstGeom prst="rect">
            <a:avLst/>
          </a:prstGeom>
        </p:spPr>
        <p:txBody>
          <a:bodyPr/>
          <a:lstStyle/>
          <a:p>
            <a:fld id="{431BB93D-404E-48AB-B5DF-85FEE0C693EB}" type="datetimeFigureOut">
              <a:rPr lang="en-US" smtClean="0"/>
              <a:t>2/24/2023</a:t>
            </a:fld>
            <a:endParaRPr lang="en-US"/>
          </a:p>
        </p:txBody>
      </p:sp>
      <p:sp>
        <p:nvSpPr>
          <p:cNvPr id="4" name="Footer Placeholder 3">
            <a:extLst>
              <a:ext uri="{FF2B5EF4-FFF2-40B4-BE49-F238E27FC236}">
                <a16:creationId xmlns:a16="http://schemas.microsoft.com/office/drawing/2014/main" id="{E7BAF09D-AD94-4B7C-A73F-FDAF5A9A77B9}"/>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406FC4E-9AE9-4A1D-9D1F-2BD9AB8E8629}"/>
              </a:ext>
            </a:extLst>
          </p:cNvPr>
          <p:cNvSpPr>
            <a:spLocks noGrp="1"/>
          </p:cNvSpPr>
          <p:nvPr>
            <p:ph type="sldNum" sz="quarter" idx="12"/>
          </p:nvPr>
        </p:nvSpPr>
        <p:spPr>
          <a:xfrm>
            <a:off x="6457950" y="4767263"/>
            <a:ext cx="2057400" cy="273844"/>
          </a:xfrm>
          <a:prstGeom prst="rect">
            <a:avLst/>
          </a:prstGeom>
        </p:spPr>
        <p:txBody>
          <a:bodyPr/>
          <a:lstStyle/>
          <a:p>
            <a:fld id="{D9F4573B-49BF-48C9-9A98-55165C821655}" type="slidenum">
              <a:rPr lang="en-US" smtClean="0"/>
              <a:t>‹#›</a:t>
            </a:fld>
            <a:endParaRPr lang="en-US"/>
          </a:p>
        </p:txBody>
      </p:sp>
    </p:spTree>
    <p:extLst>
      <p:ext uri="{BB962C8B-B14F-4D97-AF65-F5344CB8AC3E}">
        <p14:creationId xmlns:p14="http://schemas.microsoft.com/office/powerpoint/2010/main" val="383313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968343-3C80-475F-9CC1-7CDEE319738D}"/>
              </a:ext>
            </a:extLst>
          </p:cNvPr>
          <p:cNvSpPr>
            <a:spLocks noGrp="1"/>
          </p:cNvSpPr>
          <p:nvPr>
            <p:ph type="dt" sz="half" idx="10"/>
          </p:nvPr>
        </p:nvSpPr>
        <p:spPr>
          <a:xfrm>
            <a:off x="628650" y="4767263"/>
            <a:ext cx="2057400" cy="273844"/>
          </a:xfrm>
          <a:prstGeom prst="rect">
            <a:avLst/>
          </a:prstGeom>
        </p:spPr>
        <p:txBody>
          <a:bodyPr/>
          <a:lstStyle/>
          <a:p>
            <a:fld id="{431BB93D-404E-48AB-B5DF-85FEE0C693EB}" type="datetimeFigureOut">
              <a:rPr lang="en-US" smtClean="0"/>
              <a:t>2/24/2023</a:t>
            </a:fld>
            <a:endParaRPr lang="en-US"/>
          </a:p>
        </p:txBody>
      </p:sp>
      <p:sp>
        <p:nvSpPr>
          <p:cNvPr id="3" name="Footer Placeholder 2">
            <a:extLst>
              <a:ext uri="{FF2B5EF4-FFF2-40B4-BE49-F238E27FC236}">
                <a16:creationId xmlns:a16="http://schemas.microsoft.com/office/drawing/2014/main" id="{5F64D61E-CDCA-438A-B62B-6C9AB0EBD11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DC9C6EE-06DA-47F3-9439-4DC7D45485B3}"/>
              </a:ext>
            </a:extLst>
          </p:cNvPr>
          <p:cNvSpPr>
            <a:spLocks noGrp="1"/>
          </p:cNvSpPr>
          <p:nvPr>
            <p:ph type="sldNum" sz="quarter" idx="12"/>
          </p:nvPr>
        </p:nvSpPr>
        <p:spPr>
          <a:xfrm>
            <a:off x="6457950" y="4767263"/>
            <a:ext cx="2057400" cy="273844"/>
          </a:xfrm>
          <a:prstGeom prst="rect">
            <a:avLst/>
          </a:prstGeom>
        </p:spPr>
        <p:txBody>
          <a:bodyPr/>
          <a:lstStyle/>
          <a:p>
            <a:fld id="{D9F4573B-49BF-48C9-9A98-55165C821655}" type="slidenum">
              <a:rPr lang="en-US" smtClean="0"/>
              <a:t>‹#›</a:t>
            </a:fld>
            <a:endParaRPr lang="en-US"/>
          </a:p>
        </p:txBody>
      </p:sp>
    </p:spTree>
    <p:extLst>
      <p:ext uri="{BB962C8B-B14F-4D97-AF65-F5344CB8AC3E}">
        <p14:creationId xmlns:p14="http://schemas.microsoft.com/office/powerpoint/2010/main" val="77775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67044" y="4675781"/>
            <a:ext cx="442392" cy="273906"/>
          </a:xfrm>
          <a:prstGeom prst="rect">
            <a:avLst/>
          </a:prstGeom>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4"/>
          </p:nvPr>
        </p:nvSpPr>
        <p:spPr/>
        <p:txBody>
          <a:bodyPr/>
          <a:lstStyle/>
          <a:p>
            <a:r>
              <a:rPr lang="en-GB">
                <a:solidFill>
                  <a:srgbClr val="4B3232"/>
                </a:solidFill>
              </a:rPr>
              <a:t>HF, heart failure; LV, left ventricular; SGLT2, sodium-glucose co-transporter-2 Adapted from Farkouh ME &amp; Verma S. J Am Coll Cardiol 2018;71:2507</a:t>
            </a:r>
          </a:p>
        </p:txBody>
      </p:sp>
    </p:spTree>
    <p:extLst>
      <p:ext uri="{BB962C8B-B14F-4D97-AF65-F5344CB8AC3E}">
        <p14:creationId xmlns:p14="http://schemas.microsoft.com/office/powerpoint/2010/main" val="13919371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14D02-CC6A-4E13-8063-E7D2D92DA65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A14D02-CC6A-4E13-8063-E7D2D92DA659}"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A14D02-CC6A-4E13-8063-E7D2D92DA659}" type="datetimeFigureOut">
              <a:rPr lang="en-US" smtClean="0"/>
              <a:pPr/>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A14D02-CC6A-4E13-8063-E7D2D92DA659}" type="datetimeFigureOut">
              <a:rPr lang="en-US" smtClean="0"/>
              <a:pPr/>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14D02-CC6A-4E13-8063-E7D2D92DA659}" type="datetimeFigureOut">
              <a:rPr lang="en-US" smtClean="0"/>
              <a:pPr/>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14D02-CC6A-4E13-8063-E7D2D92DA659}"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14D02-CC6A-4E13-8063-E7D2D92DA659}"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A14D02-CC6A-4E13-8063-E7D2D92DA659}" type="datetimeFigureOut">
              <a:rPr lang="en-US" smtClean="0"/>
              <a:pPr/>
              <a:t>2/24/2023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94C9F7-BB62-4FC8-A27C-9F846F1CBE3D}" type="slidenum">
              <a:rPr lang="en-US" smtClean="0"/>
              <a:pPr/>
              <a:t>‹#›</a:t>
            </a:fld>
            <a:endParaRPr lang="en-US"/>
          </a:p>
        </p:txBody>
      </p:sp>
      <p:pic>
        <p:nvPicPr>
          <p:cNvPr id="7" name="Content Placeholder 3">
            <a:extLst>
              <a:ext uri="{FF2B5EF4-FFF2-40B4-BE49-F238E27FC236}">
                <a16:creationId xmlns:a16="http://schemas.microsoft.com/office/drawing/2014/main" id="{051C6E53-92DC-40A3-BA4D-DC2D7525DD53}"/>
              </a:ext>
            </a:extLst>
          </p:cNvPr>
          <p:cNvPicPr>
            <a:picLocks noChangeAspect="1"/>
          </p:cNvPicPr>
          <p:nvPr userDrawn="1"/>
        </p:nvPicPr>
        <p:blipFill>
          <a:blip r:embed="rId14"/>
          <a:srcRect/>
          <a:stretch>
            <a:fillRect/>
          </a:stretch>
        </p:blipFill>
        <p:spPr bwMode="auto">
          <a:xfrm>
            <a:off x="8217725" y="26716"/>
            <a:ext cx="896426" cy="48005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FF5B07-130B-4F3E-935A-9ED1274041F8}"/>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7DA578-153B-4BD9-869F-F5BFDC70A46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49A82-6CB4-407E-91D8-7D20D6076D48}"/>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AA9B523-4DBA-40C6-B1AD-637BAB69096B}" type="datetimeFigureOut">
              <a:rPr lang="en-US" smtClean="0"/>
              <a:t>2/24/2023</a:t>
            </a:fld>
            <a:endParaRPr lang="en-US"/>
          </a:p>
        </p:txBody>
      </p:sp>
      <p:sp>
        <p:nvSpPr>
          <p:cNvPr id="5" name="Footer Placeholder 4">
            <a:extLst>
              <a:ext uri="{FF2B5EF4-FFF2-40B4-BE49-F238E27FC236}">
                <a16:creationId xmlns:a16="http://schemas.microsoft.com/office/drawing/2014/main" id="{7BC6F244-951C-46D0-AA8A-D3719645668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68E28B-13A5-4C50-AE99-0B099403B4E6}"/>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28C8C54-B8A7-4849-A144-0B0438D69AE9}" type="slidenum">
              <a:rPr lang="en-US" smtClean="0"/>
              <a:t>‹#›</a:t>
            </a:fld>
            <a:endParaRPr lang="en-US"/>
          </a:p>
        </p:txBody>
      </p:sp>
    </p:spTree>
    <p:extLst>
      <p:ext uri="{BB962C8B-B14F-4D97-AF65-F5344CB8AC3E}">
        <p14:creationId xmlns:p14="http://schemas.microsoft.com/office/powerpoint/2010/main" val="22982169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FAE70-75CD-4EC3-A205-7BBE9276C7DB}"/>
              </a:ext>
            </a:extLst>
          </p:cNvPr>
          <p:cNvSpPr>
            <a:spLocks noGrp="1"/>
          </p:cNvSpPr>
          <p:nvPr>
            <p:ph type="title"/>
          </p:nvPr>
        </p:nvSpPr>
        <p:spPr>
          <a:xfrm>
            <a:off x="385191" y="0"/>
            <a:ext cx="8373618" cy="8092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E5A44-D2CC-472A-8CBD-2D49D60D97CA}"/>
              </a:ext>
            </a:extLst>
          </p:cNvPr>
          <p:cNvSpPr>
            <a:spLocks noGrp="1"/>
          </p:cNvSpPr>
          <p:nvPr>
            <p:ph type="body" idx="1"/>
          </p:nvPr>
        </p:nvSpPr>
        <p:spPr>
          <a:xfrm>
            <a:off x="385191" y="1221827"/>
            <a:ext cx="8373617" cy="34108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8206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ctr" defTabSz="685800"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lum.mit.edu/www/dlbhattmd" TargetMode="External"/><Relationship Id="rId2" Type="http://schemas.openxmlformats.org/officeDocument/2006/relationships/hyperlink" Target="mailto:DLBhattmd@post.harvard.edu" TargetMode="External"/><Relationship Id="rId1" Type="http://schemas.openxmlformats.org/officeDocument/2006/relationships/slideLayout" Target="../slideLayouts/slideLayout27.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4215-58C1-4AE2-8A14-82595CA33BD1}"/>
              </a:ext>
            </a:extLst>
          </p:cNvPr>
          <p:cNvSpPr>
            <a:spLocks noGrp="1"/>
          </p:cNvSpPr>
          <p:nvPr>
            <p:ph type="title"/>
          </p:nvPr>
        </p:nvSpPr>
        <p:spPr>
          <a:xfrm>
            <a:off x="304798" y="1128346"/>
            <a:ext cx="8658992" cy="2133600"/>
          </a:xfrm>
        </p:spPr>
        <p:txBody>
          <a:bodyPr>
            <a:normAutofit/>
          </a:bodyPr>
          <a:lstStyle/>
          <a:p>
            <a:pPr algn="l"/>
            <a:r>
              <a:rPr lang="en-US" sz="2400" b="1" dirty="0"/>
              <a:t>Long-term Outcomes Following Catheter-Based Renal Denervation Among Black Patients with Uncontrolled Hypertension: </a:t>
            </a:r>
            <a:br>
              <a:rPr lang="en-US" sz="2400" b="1" dirty="0"/>
            </a:br>
            <a:r>
              <a:rPr lang="en-US" sz="2400" b="1" dirty="0"/>
              <a:t>3-year Follow-up of the SYMPLICITY HTN-3 Trial</a:t>
            </a:r>
          </a:p>
        </p:txBody>
      </p:sp>
      <p:sp>
        <p:nvSpPr>
          <p:cNvPr id="3" name="Title 1">
            <a:extLst>
              <a:ext uri="{FF2B5EF4-FFF2-40B4-BE49-F238E27FC236}">
                <a16:creationId xmlns:a16="http://schemas.microsoft.com/office/drawing/2014/main" id="{F6B94215-58C1-4AE2-8A14-82595CA33BD1}"/>
              </a:ext>
            </a:extLst>
          </p:cNvPr>
          <p:cNvSpPr txBox="1">
            <a:spLocks/>
          </p:cNvSpPr>
          <p:nvPr/>
        </p:nvSpPr>
        <p:spPr>
          <a:xfrm>
            <a:off x="304798" y="2736930"/>
            <a:ext cx="8334935"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a:t>Deepak L Bhatt MD MPH</a:t>
            </a:r>
            <a:r>
              <a:rPr lang="en-US" sz="1400" b="1" baseline="30000" dirty="0"/>
              <a:t>1</a:t>
            </a:r>
            <a:r>
              <a:rPr lang="en-US" sz="1400" dirty="0"/>
              <a:t>, John M Flack MD MPH</a:t>
            </a:r>
            <a:r>
              <a:rPr lang="en-US" sz="1400" baseline="30000" dirty="0"/>
              <a:t>2</a:t>
            </a:r>
            <a:r>
              <a:rPr lang="en-US" sz="1400" dirty="0"/>
              <a:t>, David E Kandzari MD</a:t>
            </a:r>
            <a:r>
              <a:rPr lang="en-US" sz="1400" baseline="30000" dirty="0"/>
              <a:t>3</a:t>
            </a:r>
            <a:r>
              <a:rPr lang="en-US" sz="1400" dirty="0"/>
              <a:t>, Martin B Leon MD</a:t>
            </a:r>
            <a:r>
              <a:rPr lang="en-US" sz="1400" baseline="30000" dirty="0"/>
              <a:t>4</a:t>
            </a:r>
            <a:r>
              <a:rPr lang="en-US" sz="1400" dirty="0"/>
              <a:t>, Krishna Rocha-Singh MD</a:t>
            </a:r>
            <a:r>
              <a:rPr lang="en-US" sz="1400" baseline="30000" dirty="0"/>
              <a:t>5</a:t>
            </a:r>
            <a:r>
              <a:rPr lang="en-US" sz="1400" dirty="0"/>
              <a:t>, Raymond R Townsend MD</a:t>
            </a:r>
            <a:r>
              <a:rPr lang="en-US" sz="1400" baseline="30000" dirty="0"/>
              <a:t>6</a:t>
            </a:r>
            <a:r>
              <a:rPr lang="en-US" sz="1400" dirty="0"/>
              <a:t>, Barry T </a:t>
            </a:r>
            <a:r>
              <a:rPr lang="en-US" sz="1400" dirty="0" err="1"/>
              <a:t>Katzen</a:t>
            </a:r>
            <a:r>
              <a:rPr lang="en-US" sz="1400" dirty="0"/>
              <a:t> MD</a:t>
            </a:r>
            <a:r>
              <a:rPr lang="en-US" sz="1400" baseline="30000" dirty="0"/>
              <a:t>7</a:t>
            </a:r>
            <a:r>
              <a:rPr lang="en-US" sz="1400" dirty="0"/>
              <a:t>, Suzanne </a:t>
            </a:r>
            <a:r>
              <a:rPr lang="en-US" sz="1400" dirty="0" err="1"/>
              <a:t>Oparil</a:t>
            </a:r>
            <a:r>
              <a:rPr lang="en-US" sz="1400" dirty="0"/>
              <a:t> MD</a:t>
            </a:r>
            <a:r>
              <a:rPr lang="en-US" sz="1400" baseline="30000" dirty="0"/>
              <a:t>8</a:t>
            </a:r>
            <a:r>
              <a:rPr lang="en-US" sz="1400" dirty="0"/>
              <a:t>, George L. </a:t>
            </a:r>
            <a:r>
              <a:rPr lang="en-US" sz="1400" dirty="0" err="1"/>
              <a:t>Bakris</a:t>
            </a:r>
            <a:r>
              <a:rPr lang="en-US" sz="1400" dirty="0"/>
              <a:t> MD</a:t>
            </a:r>
            <a:r>
              <a:rPr lang="en-US" sz="1400" baseline="30000" dirty="0"/>
              <a:t>9</a:t>
            </a:r>
            <a:r>
              <a:rPr lang="en-US" sz="1400" dirty="0"/>
              <a:t>, on behalf of the SYMPLICITY HTN-3 investigators</a:t>
            </a:r>
          </a:p>
        </p:txBody>
      </p:sp>
      <p:sp>
        <p:nvSpPr>
          <p:cNvPr id="4" name="TextBox 3">
            <a:extLst>
              <a:ext uri="{FF2B5EF4-FFF2-40B4-BE49-F238E27FC236}">
                <a16:creationId xmlns:a16="http://schemas.microsoft.com/office/drawing/2014/main" id="{3800B84C-7877-B0C0-89CE-029321264FAB}"/>
              </a:ext>
            </a:extLst>
          </p:cNvPr>
          <p:cNvSpPr txBox="1"/>
          <p:nvPr/>
        </p:nvSpPr>
        <p:spPr>
          <a:xfrm>
            <a:off x="304799" y="3837491"/>
            <a:ext cx="4831978" cy="1107996"/>
          </a:xfrm>
          <a:prstGeom prst="rect">
            <a:avLst/>
          </a:prstGeom>
          <a:noFill/>
        </p:spPr>
        <p:txBody>
          <a:bodyPr wrap="square" rtlCol="0">
            <a:spAutoFit/>
          </a:bodyPr>
          <a:lstStyle/>
          <a:p>
            <a:r>
              <a:rPr lang="en-US" sz="1100" baseline="30000" dirty="0"/>
              <a:t>1</a:t>
            </a:r>
            <a:r>
              <a:rPr lang="en-US" sz="1100" dirty="0"/>
              <a:t>Mount Sinai Heart, Icahn School of Medicine at Mount Sinai, New York, NY</a:t>
            </a:r>
          </a:p>
          <a:p>
            <a:r>
              <a:rPr lang="en-US" sz="1100" baseline="30000" dirty="0"/>
              <a:t>2</a:t>
            </a:r>
            <a:r>
              <a:rPr lang="en-US" sz="1100" dirty="0"/>
              <a:t>Southern Illinois University, Springfield, IL</a:t>
            </a:r>
          </a:p>
          <a:p>
            <a:r>
              <a:rPr lang="en-US" sz="1100" baseline="30000" dirty="0"/>
              <a:t>3</a:t>
            </a:r>
            <a:r>
              <a:rPr lang="en-US" sz="1100" dirty="0"/>
              <a:t>Piedmond Heart Institute, Atlanta, GA</a:t>
            </a:r>
          </a:p>
          <a:p>
            <a:r>
              <a:rPr lang="en-US" sz="1100" baseline="30000" dirty="0"/>
              <a:t>4</a:t>
            </a:r>
            <a:r>
              <a:rPr lang="en-US" sz="1100" dirty="0"/>
              <a:t>New York Presbyterian Hospital, New York, NY</a:t>
            </a:r>
          </a:p>
          <a:p>
            <a:r>
              <a:rPr lang="en-US" sz="1100" baseline="30000" dirty="0"/>
              <a:t>5</a:t>
            </a:r>
            <a:r>
              <a:rPr lang="en-US" sz="1100" dirty="0"/>
              <a:t>Praire Heart Institute, Springfield, IL</a:t>
            </a:r>
          </a:p>
          <a:p>
            <a:r>
              <a:rPr lang="en-US" sz="1100" baseline="30000" dirty="0"/>
              <a:t>6</a:t>
            </a:r>
            <a:r>
              <a:rPr lang="en-US" sz="1100" dirty="0"/>
              <a:t>University of Pennsylvania, Philadelphia, PA</a:t>
            </a:r>
            <a:endParaRPr lang="en-US" sz="1100" baseline="30000" dirty="0"/>
          </a:p>
        </p:txBody>
      </p:sp>
      <p:sp>
        <p:nvSpPr>
          <p:cNvPr id="6" name="TextBox 5">
            <a:extLst>
              <a:ext uri="{FF2B5EF4-FFF2-40B4-BE49-F238E27FC236}">
                <a16:creationId xmlns:a16="http://schemas.microsoft.com/office/drawing/2014/main" id="{C6AEDF88-D46F-2FA8-FF77-737FEBFAA5B2}"/>
              </a:ext>
            </a:extLst>
          </p:cNvPr>
          <p:cNvSpPr txBox="1"/>
          <p:nvPr/>
        </p:nvSpPr>
        <p:spPr>
          <a:xfrm>
            <a:off x="4766982" y="3837491"/>
            <a:ext cx="3234018" cy="577081"/>
          </a:xfrm>
          <a:prstGeom prst="rect">
            <a:avLst/>
          </a:prstGeom>
          <a:noFill/>
        </p:spPr>
        <p:txBody>
          <a:bodyPr wrap="square">
            <a:spAutoFit/>
          </a:bodyPr>
          <a:lstStyle/>
          <a:p>
            <a:r>
              <a:rPr lang="en-US" sz="1050" baseline="30000" dirty="0"/>
              <a:t>7</a:t>
            </a:r>
            <a:r>
              <a:rPr lang="en-US" sz="1050" dirty="0"/>
              <a:t>Baptist Cardiac and Vascular Institute, Miami, FL</a:t>
            </a:r>
          </a:p>
          <a:p>
            <a:r>
              <a:rPr lang="en-US" sz="1050" baseline="30000" dirty="0"/>
              <a:t>8</a:t>
            </a:r>
            <a:r>
              <a:rPr lang="en-US" sz="1050" dirty="0"/>
              <a:t>University of Alabama at Birmingham, Birmingham, AL</a:t>
            </a:r>
            <a:endParaRPr lang="en-US" sz="1050" baseline="30000" dirty="0"/>
          </a:p>
          <a:p>
            <a:r>
              <a:rPr lang="en-US" sz="1050" baseline="30000" dirty="0"/>
              <a:t>9</a:t>
            </a:r>
            <a:r>
              <a:rPr lang="en-US" sz="1050" dirty="0"/>
              <a:t>University of Chicago Medicine, Chicago, IL</a:t>
            </a:r>
            <a:endParaRPr lang="en-US" sz="1050" baseline="30000" dirty="0"/>
          </a:p>
        </p:txBody>
      </p:sp>
    </p:spTree>
    <p:extLst>
      <p:ext uri="{BB962C8B-B14F-4D97-AF65-F5344CB8AC3E}">
        <p14:creationId xmlns:p14="http://schemas.microsoft.com/office/powerpoint/2010/main" val="1573691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05CD-7A07-20CF-D4EC-463B03779CA2}"/>
              </a:ext>
            </a:extLst>
          </p:cNvPr>
          <p:cNvSpPr>
            <a:spLocks noGrp="1"/>
          </p:cNvSpPr>
          <p:nvPr>
            <p:ph type="title"/>
          </p:nvPr>
        </p:nvSpPr>
        <p:spPr>
          <a:xfrm>
            <a:off x="457200" y="86187"/>
            <a:ext cx="8229600" cy="857250"/>
          </a:xfrm>
        </p:spPr>
        <p:txBody>
          <a:bodyPr>
            <a:normAutofit/>
          </a:bodyPr>
          <a:lstStyle/>
          <a:p>
            <a:r>
              <a:rPr lang="en-US" sz="3200" b="1" dirty="0"/>
              <a:t>Prescribed Medication Burden</a:t>
            </a:r>
          </a:p>
        </p:txBody>
      </p:sp>
      <p:pic>
        <p:nvPicPr>
          <p:cNvPr id="8" name="Picture 7" descr="Diagram, schematic&#10;&#10;Description automatically generated">
            <a:extLst>
              <a:ext uri="{FF2B5EF4-FFF2-40B4-BE49-F238E27FC236}">
                <a16:creationId xmlns:a16="http://schemas.microsoft.com/office/drawing/2014/main" id="{99E9B76C-B0D9-96C6-BBAE-8BF2F8FCED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114" t="14959" r="20368" b="44580"/>
          <a:stretch/>
        </p:blipFill>
        <p:spPr bwMode="auto">
          <a:xfrm>
            <a:off x="565418" y="1582609"/>
            <a:ext cx="3697066" cy="2846742"/>
          </a:xfrm>
          <a:prstGeom prst="rect">
            <a:avLst/>
          </a:prstGeom>
          <a:ln>
            <a:noFill/>
          </a:ln>
          <a:extLst>
            <a:ext uri="{53640926-AAD7-44D8-BBD7-CCE9431645EC}">
              <a14:shadowObscured xmlns:a14="http://schemas.microsoft.com/office/drawing/2010/main"/>
            </a:ext>
          </a:extLst>
        </p:spPr>
      </p:pic>
      <p:pic>
        <p:nvPicPr>
          <p:cNvPr id="9" name="Picture 8" descr="A picture containing diagram&#10;&#10;Description automatically generated">
            <a:extLst>
              <a:ext uri="{FF2B5EF4-FFF2-40B4-BE49-F238E27FC236}">
                <a16:creationId xmlns:a16="http://schemas.microsoft.com/office/drawing/2014/main" id="{C4276863-382F-EEE2-925E-6C3B301CDF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883" t="14427" r="20374" b="45414"/>
          <a:stretch/>
        </p:blipFill>
        <p:spPr bwMode="auto">
          <a:xfrm>
            <a:off x="4916476" y="1585298"/>
            <a:ext cx="3621513" cy="2844053"/>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396E8365-3FFE-8D9D-0E0D-7FBE087691B4}"/>
              </a:ext>
            </a:extLst>
          </p:cNvPr>
          <p:cNvSpPr txBox="1"/>
          <p:nvPr/>
        </p:nvSpPr>
        <p:spPr>
          <a:xfrm>
            <a:off x="1640885" y="1082395"/>
            <a:ext cx="1490088" cy="369332"/>
          </a:xfrm>
          <a:prstGeom prst="rect">
            <a:avLst/>
          </a:prstGeom>
          <a:noFill/>
        </p:spPr>
        <p:txBody>
          <a:bodyPr wrap="none" rtlCol="0">
            <a:spAutoFit/>
          </a:bodyPr>
          <a:lstStyle/>
          <a:p>
            <a:r>
              <a:rPr lang="en-US" dirty="0"/>
              <a:t>Black Patients</a:t>
            </a:r>
          </a:p>
        </p:txBody>
      </p:sp>
      <p:sp>
        <p:nvSpPr>
          <p:cNvPr id="11" name="TextBox 10">
            <a:extLst>
              <a:ext uri="{FF2B5EF4-FFF2-40B4-BE49-F238E27FC236}">
                <a16:creationId xmlns:a16="http://schemas.microsoft.com/office/drawing/2014/main" id="{EA913B5D-8EEC-5CE7-E000-201CB790C976}"/>
              </a:ext>
            </a:extLst>
          </p:cNvPr>
          <p:cNvSpPr txBox="1"/>
          <p:nvPr/>
        </p:nvSpPr>
        <p:spPr>
          <a:xfrm>
            <a:off x="5839612" y="1082395"/>
            <a:ext cx="1953355" cy="369332"/>
          </a:xfrm>
          <a:prstGeom prst="rect">
            <a:avLst/>
          </a:prstGeom>
          <a:noFill/>
        </p:spPr>
        <p:txBody>
          <a:bodyPr wrap="none" rtlCol="0">
            <a:spAutoFit/>
          </a:bodyPr>
          <a:lstStyle/>
          <a:p>
            <a:r>
              <a:rPr lang="en-US" dirty="0"/>
              <a:t>Non-Black Patients</a:t>
            </a:r>
          </a:p>
        </p:txBody>
      </p:sp>
      <p:sp>
        <p:nvSpPr>
          <p:cNvPr id="3" name="TextBox 2">
            <a:extLst>
              <a:ext uri="{FF2B5EF4-FFF2-40B4-BE49-F238E27FC236}">
                <a16:creationId xmlns:a16="http://schemas.microsoft.com/office/drawing/2014/main" id="{1538E37F-F856-F33E-520E-6FC73EF88323}"/>
              </a:ext>
            </a:extLst>
          </p:cNvPr>
          <p:cNvSpPr txBox="1"/>
          <p:nvPr/>
        </p:nvSpPr>
        <p:spPr>
          <a:xfrm>
            <a:off x="3661037" y="2387084"/>
            <a:ext cx="601447" cy="369332"/>
          </a:xfrm>
          <a:prstGeom prst="rect">
            <a:avLst/>
          </a:prstGeom>
          <a:noFill/>
        </p:spPr>
        <p:txBody>
          <a:bodyPr wrap="none" rtlCol="0">
            <a:spAutoFit/>
          </a:bodyPr>
          <a:lstStyle/>
          <a:p>
            <a:r>
              <a:rPr lang="en-US" dirty="0">
                <a:solidFill>
                  <a:srgbClr val="0000CC"/>
                </a:solidFill>
              </a:rPr>
              <a:t>RDN</a:t>
            </a:r>
          </a:p>
        </p:txBody>
      </p:sp>
      <p:sp>
        <p:nvSpPr>
          <p:cNvPr id="4" name="TextBox 3">
            <a:extLst>
              <a:ext uri="{FF2B5EF4-FFF2-40B4-BE49-F238E27FC236}">
                <a16:creationId xmlns:a16="http://schemas.microsoft.com/office/drawing/2014/main" id="{DA7690AB-24B9-5715-5B1A-C5B7C13A0043}"/>
              </a:ext>
            </a:extLst>
          </p:cNvPr>
          <p:cNvSpPr txBox="1"/>
          <p:nvPr/>
        </p:nvSpPr>
        <p:spPr>
          <a:xfrm>
            <a:off x="317202" y="4037871"/>
            <a:ext cx="732893" cy="307777"/>
          </a:xfrm>
          <a:prstGeom prst="rect">
            <a:avLst/>
          </a:prstGeom>
          <a:noFill/>
        </p:spPr>
        <p:txBody>
          <a:bodyPr wrap="none" rtlCol="0">
            <a:spAutoFit/>
          </a:bodyPr>
          <a:lstStyle/>
          <a:p>
            <a:r>
              <a:rPr lang="en-US" sz="1400" dirty="0">
                <a:solidFill>
                  <a:srgbClr val="0000CC"/>
                </a:solidFill>
              </a:rPr>
              <a:t>RDN n=</a:t>
            </a:r>
          </a:p>
        </p:txBody>
      </p:sp>
      <p:sp>
        <p:nvSpPr>
          <p:cNvPr id="5" name="TextBox 4">
            <a:extLst>
              <a:ext uri="{FF2B5EF4-FFF2-40B4-BE49-F238E27FC236}">
                <a16:creationId xmlns:a16="http://schemas.microsoft.com/office/drawing/2014/main" id="{8CE10055-2D74-D56A-4DD1-CB096572DEB0}"/>
              </a:ext>
            </a:extLst>
          </p:cNvPr>
          <p:cNvSpPr txBox="1"/>
          <p:nvPr/>
        </p:nvSpPr>
        <p:spPr>
          <a:xfrm>
            <a:off x="122853" y="3602670"/>
            <a:ext cx="927242" cy="523220"/>
          </a:xfrm>
          <a:prstGeom prst="rect">
            <a:avLst/>
          </a:prstGeom>
          <a:noFill/>
        </p:spPr>
        <p:txBody>
          <a:bodyPr wrap="none" rtlCol="0">
            <a:spAutoFit/>
          </a:bodyPr>
          <a:lstStyle/>
          <a:p>
            <a:r>
              <a:rPr lang="en-US" sz="1400" dirty="0">
                <a:solidFill>
                  <a:schemeClr val="tx1">
                    <a:lumMod val="65000"/>
                    <a:lumOff val="35000"/>
                  </a:schemeClr>
                </a:solidFill>
              </a:rPr>
              <a:t>Sham </a:t>
            </a:r>
          </a:p>
          <a:p>
            <a:r>
              <a:rPr lang="en-US" sz="1400" dirty="0">
                <a:solidFill>
                  <a:schemeClr val="tx1">
                    <a:lumMod val="65000"/>
                    <a:lumOff val="35000"/>
                  </a:schemeClr>
                </a:solidFill>
              </a:rPr>
              <a:t>control n=</a:t>
            </a:r>
          </a:p>
        </p:txBody>
      </p:sp>
      <p:sp>
        <p:nvSpPr>
          <p:cNvPr id="6" name="TextBox 5">
            <a:extLst>
              <a:ext uri="{FF2B5EF4-FFF2-40B4-BE49-F238E27FC236}">
                <a16:creationId xmlns:a16="http://schemas.microsoft.com/office/drawing/2014/main" id="{CA1E8353-61F7-027A-4FD7-0A7A00B21CD9}"/>
              </a:ext>
            </a:extLst>
          </p:cNvPr>
          <p:cNvSpPr txBox="1"/>
          <p:nvPr/>
        </p:nvSpPr>
        <p:spPr>
          <a:xfrm>
            <a:off x="3279402" y="1480594"/>
            <a:ext cx="1425647" cy="369332"/>
          </a:xfrm>
          <a:prstGeom prst="rect">
            <a:avLst/>
          </a:prstGeom>
          <a:noFill/>
        </p:spPr>
        <p:txBody>
          <a:bodyPr wrap="none" rtlCol="0">
            <a:spAutoFit/>
          </a:bodyPr>
          <a:lstStyle/>
          <a:p>
            <a:r>
              <a:rPr lang="en-US" dirty="0">
                <a:solidFill>
                  <a:schemeClr val="tx1">
                    <a:lumMod val="65000"/>
                    <a:lumOff val="35000"/>
                  </a:schemeClr>
                </a:solidFill>
              </a:rPr>
              <a:t>Sham control</a:t>
            </a:r>
          </a:p>
        </p:txBody>
      </p:sp>
      <p:sp>
        <p:nvSpPr>
          <p:cNvPr id="7" name="TextBox 6">
            <a:extLst>
              <a:ext uri="{FF2B5EF4-FFF2-40B4-BE49-F238E27FC236}">
                <a16:creationId xmlns:a16="http://schemas.microsoft.com/office/drawing/2014/main" id="{881E2118-66A2-169B-8B7D-E90BC7F00E37}"/>
              </a:ext>
            </a:extLst>
          </p:cNvPr>
          <p:cNvSpPr txBox="1"/>
          <p:nvPr/>
        </p:nvSpPr>
        <p:spPr>
          <a:xfrm>
            <a:off x="7857101" y="2821314"/>
            <a:ext cx="601447" cy="369332"/>
          </a:xfrm>
          <a:prstGeom prst="rect">
            <a:avLst/>
          </a:prstGeom>
          <a:noFill/>
        </p:spPr>
        <p:txBody>
          <a:bodyPr wrap="none" rtlCol="0">
            <a:spAutoFit/>
          </a:bodyPr>
          <a:lstStyle/>
          <a:p>
            <a:r>
              <a:rPr lang="en-US" dirty="0">
                <a:solidFill>
                  <a:srgbClr val="0000CC"/>
                </a:solidFill>
              </a:rPr>
              <a:t>RDN</a:t>
            </a:r>
          </a:p>
        </p:txBody>
      </p:sp>
      <p:sp>
        <p:nvSpPr>
          <p:cNvPr id="12" name="TextBox 11">
            <a:extLst>
              <a:ext uri="{FF2B5EF4-FFF2-40B4-BE49-F238E27FC236}">
                <a16:creationId xmlns:a16="http://schemas.microsoft.com/office/drawing/2014/main" id="{C51F85CA-380B-D1D4-8A2D-37E299AFEAC7}"/>
              </a:ext>
            </a:extLst>
          </p:cNvPr>
          <p:cNvSpPr txBox="1"/>
          <p:nvPr/>
        </p:nvSpPr>
        <p:spPr>
          <a:xfrm>
            <a:off x="7554907" y="1635142"/>
            <a:ext cx="1425647" cy="369332"/>
          </a:xfrm>
          <a:prstGeom prst="rect">
            <a:avLst/>
          </a:prstGeom>
          <a:noFill/>
        </p:spPr>
        <p:txBody>
          <a:bodyPr wrap="none" rtlCol="0">
            <a:spAutoFit/>
          </a:bodyPr>
          <a:lstStyle/>
          <a:p>
            <a:r>
              <a:rPr lang="en-US" dirty="0">
                <a:solidFill>
                  <a:schemeClr val="tx1">
                    <a:lumMod val="65000"/>
                    <a:lumOff val="35000"/>
                  </a:schemeClr>
                </a:solidFill>
              </a:rPr>
              <a:t>Sham control</a:t>
            </a:r>
          </a:p>
        </p:txBody>
      </p:sp>
    </p:spTree>
    <p:extLst>
      <p:ext uri="{BB962C8B-B14F-4D97-AF65-F5344CB8AC3E}">
        <p14:creationId xmlns:p14="http://schemas.microsoft.com/office/powerpoint/2010/main" val="939488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3F6F-948B-8974-5346-9F3D3EEFF2B4}"/>
              </a:ext>
            </a:extLst>
          </p:cNvPr>
          <p:cNvSpPr>
            <a:spLocks noGrp="1"/>
          </p:cNvSpPr>
          <p:nvPr>
            <p:ph type="title"/>
          </p:nvPr>
        </p:nvSpPr>
        <p:spPr>
          <a:xfrm>
            <a:off x="1295400" y="0"/>
            <a:ext cx="7086600" cy="857250"/>
          </a:xfrm>
        </p:spPr>
        <p:txBody>
          <a:bodyPr>
            <a:noAutofit/>
          </a:bodyPr>
          <a:lstStyle/>
          <a:p>
            <a:r>
              <a:rPr lang="en-US" sz="3200" b="1" dirty="0"/>
              <a:t>Change in Office Systolic BP</a:t>
            </a:r>
          </a:p>
        </p:txBody>
      </p:sp>
      <p:sp>
        <p:nvSpPr>
          <p:cNvPr id="3" name="TextBox 2">
            <a:extLst>
              <a:ext uri="{FF2B5EF4-FFF2-40B4-BE49-F238E27FC236}">
                <a16:creationId xmlns:a16="http://schemas.microsoft.com/office/drawing/2014/main" id="{79F82C79-FAEE-F38E-EABD-9F03EF516B5B}"/>
              </a:ext>
            </a:extLst>
          </p:cNvPr>
          <p:cNvSpPr txBox="1"/>
          <p:nvPr/>
        </p:nvSpPr>
        <p:spPr>
          <a:xfrm>
            <a:off x="556974" y="4737605"/>
            <a:ext cx="4540625" cy="338554"/>
          </a:xfrm>
          <a:prstGeom prst="rect">
            <a:avLst/>
          </a:prstGeom>
          <a:noFill/>
        </p:spPr>
        <p:txBody>
          <a:bodyPr wrap="square">
            <a:spAutoFit/>
          </a:bodyPr>
          <a:lstStyle/>
          <a:p>
            <a:r>
              <a:rPr lang="en-US" sz="800" b="0" i="0">
                <a:solidFill>
                  <a:schemeClr val="bg1"/>
                </a:solidFill>
                <a:cs typeface="Arial" panose="020B0604020202020204" pitchFamily="34" charset="0"/>
              </a:rPr>
              <a:t>Treatment differences and </a:t>
            </a:r>
            <a:r>
              <a:rPr lang="en-US" sz="800">
                <a:solidFill>
                  <a:schemeClr val="bg1"/>
                </a:solidFill>
                <a:cs typeface="Arial" panose="020B0604020202020204" pitchFamily="34" charset="0"/>
              </a:rPr>
              <a:t>P</a:t>
            </a:r>
            <a:r>
              <a:rPr lang="en-US" sz="800" b="0" i="0">
                <a:solidFill>
                  <a:schemeClr val="bg1"/>
                </a:solidFill>
                <a:cs typeface="Arial" panose="020B0604020202020204" pitchFamily="34" charset="0"/>
              </a:rPr>
              <a:t>-values are ANCOVA adjusted for baseline BP. </a:t>
            </a:r>
          </a:p>
          <a:p>
            <a:r>
              <a:rPr lang="en-US" sz="800" b="0" i="0">
                <a:solidFill>
                  <a:schemeClr val="bg1"/>
                </a:solidFill>
                <a:cs typeface="Arial" panose="020B0604020202020204" pitchFamily="34" charset="0"/>
              </a:rPr>
              <a:t>Control blood pressure measures include LOCF for crossover patients from 6 months (blinded). </a:t>
            </a:r>
          </a:p>
        </p:txBody>
      </p:sp>
      <p:grpSp>
        <p:nvGrpSpPr>
          <p:cNvPr id="4" name="Group 3">
            <a:extLst>
              <a:ext uri="{FF2B5EF4-FFF2-40B4-BE49-F238E27FC236}">
                <a16:creationId xmlns:a16="http://schemas.microsoft.com/office/drawing/2014/main" id="{FF5A07C0-E2FF-994E-CB21-FE9191F4DBA5}"/>
              </a:ext>
            </a:extLst>
          </p:cNvPr>
          <p:cNvGrpSpPr/>
          <p:nvPr/>
        </p:nvGrpSpPr>
        <p:grpSpPr>
          <a:xfrm>
            <a:off x="-1" y="866156"/>
            <a:ext cx="4255995" cy="3347204"/>
            <a:chOff x="-1" y="1082303"/>
            <a:chExt cx="5069541" cy="3600015"/>
          </a:xfrm>
        </p:grpSpPr>
        <p:graphicFrame>
          <p:nvGraphicFramePr>
            <p:cNvPr id="5" name="Chart 4">
              <a:extLst>
                <a:ext uri="{FF2B5EF4-FFF2-40B4-BE49-F238E27FC236}">
                  <a16:creationId xmlns:a16="http://schemas.microsoft.com/office/drawing/2014/main" id="{29732091-4C22-95E2-F5FC-09E98AF3083F}"/>
                </a:ext>
              </a:extLst>
            </p:cNvPr>
            <p:cNvGraphicFramePr/>
            <p:nvPr>
              <p:extLst>
                <p:ext uri="{D42A27DB-BD31-4B8C-83A1-F6EECF244321}">
                  <p14:modId xmlns:p14="http://schemas.microsoft.com/office/powerpoint/2010/main" val="2948311358"/>
                </p:ext>
              </p:extLst>
            </p:nvPr>
          </p:nvGraphicFramePr>
          <p:xfrm>
            <a:off x="-1" y="1477496"/>
            <a:ext cx="5069541" cy="232202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32FF413-5BF1-C7B5-223C-4A8E98EF2DE3}"/>
                </a:ext>
              </a:extLst>
            </p:cNvPr>
            <p:cNvSpPr txBox="1"/>
            <p:nvPr/>
          </p:nvSpPr>
          <p:spPr>
            <a:xfrm>
              <a:off x="1067573" y="1357662"/>
              <a:ext cx="893643" cy="297920"/>
            </a:xfrm>
            <a:prstGeom prst="rect">
              <a:avLst/>
            </a:prstGeom>
            <a:noFill/>
          </p:spPr>
          <p:txBody>
            <a:bodyPr wrap="square" rtlCol="0">
              <a:spAutoFit/>
            </a:bodyPr>
            <a:lstStyle/>
            <a:p>
              <a:pPr algn="ctr"/>
              <a:r>
                <a:rPr lang="en-US" sz="1200" b="1"/>
                <a:t>12 </a:t>
              </a:r>
              <a:r>
                <a:rPr lang="en-US" sz="1200" b="1" err="1"/>
                <a:t>mo</a:t>
              </a:r>
              <a:endParaRPr lang="en-US" sz="1200" b="1"/>
            </a:p>
          </p:txBody>
        </p:sp>
        <p:sp>
          <p:nvSpPr>
            <p:cNvPr id="8" name="TextBox 7">
              <a:extLst>
                <a:ext uri="{FF2B5EF4-FFF2-40B4-BE49-F238E27FC236}">
                  <a16:creationId xmlns:a16="http://schemas.microsoft.com/office/drawing/2014/main" id="{2AFDAEE3-3959-BB7F-724A-D87ACE989760}"/>
                </a:ext>
              </a:extLst>
            </p:cNvPr>
            <p:cNvSpPr txBox="1"/>
            <p:nvPr/>
          </p:nvSpPr>
          <p:spPr>
            <a:xfrm>
              <a:off x="2474088" y="1345057"/>
              <a:ext cx="893643" cy="297920"/>
            </a:xfrm>
            <a:prstGeom prst="rect">
              <a:avLst/>
            </a:prstGeom>
            <a:noFill/>
          </p:spPr>
          <p:txBody>
            <a:bodyPr wrap="square" rtlCol="0">
              <a:spAutoFit/>
            </a:bodyPr>
            <a:lstStyle/>
            <a:p>
              <a:pPr algn="ctr"/>
              <a:r>
                <a:rPr lang="en-US" sz="1200" b="1"/>
                <a:t>24 </a:t>
              </a:r>
              <a:r>
                <a:rPr lang="en-US" sz="1200" b="1" err="1"/>
                <a:t>mo</a:t>
              </a:r>
              <a:endParaRPr lang="en-US" sz="1200" b="1"/>
            </a:p>
          </p:txBody>
        </p:sp>
        <p:sp>
          <p:nvSpPr>
            <p:cNvPr id="9" name="TextBox 8">
              <a:extLst>
                <a:ext uri="{FF2B5EF4-FFF2-40B4-BE49-F238E27FC236}">
                  <a16:creationId xmlns:a16="http://schemas.microsoft.com/office/drawing/2014/main" id="{BAC45354-8957-913D-6A13-1B14AF6A79DF}"/>
                </a:ext>
              </a:extLst>
            </p:cNvPr>
            <p:cNvSpPr txBox="1"/>
            <p:nvPr/>
          </p:nvSpPr>
          <p:spPr>
            <a:xfrm>
              <a:off x="3877470" y="1351979"/>
              <a:ext cx="893643" cy="297920"/>
            </a:xfrm>
            <a:prstGeom prst="rect">
              <a:avLst/>
            </a:prstGeom>
            <a:noFill/>
          </p:spPr>
          <p:txBody>
            <a:bodyPr wrap="square" rtlCol="0">
              <a:spAutoFit/>
            </a:bodyPr>
            <a:lstStyle/>
            <a:p>
              <a:pPr algn="ctr"/>
              <a:r>
                <a:rPr lang="en-US" sz="1200" b="1"/>
                <a:t>36 </a:t>
              </a:r>
              <a:r>
                <a:rPr lang="en-US" sz="1200" b="1" err="1"/>
                <a:t>mo</a:t>
              </a:r>
              <a:endParaRPr lang="en-US" sz="1200" b="1"/>
            </a:p>
          </p:txBody>
        </p:sp>
        <p:sp>
          <p:nvSpPr>
            <p:cNvPr id="10" name="Left Bracket 9">
              <a:extLst>
                <a:ext uri="{FF2B5EF4-FFF2-40B4-BE49-F238E27FC236}">
                  <a16:creationId xmlns:a16="http://schemas.microsoft.com/office/drawing/2014/main" id="{E2908C00-4D30-5495-181D-531A1A0B4F59}"/>
                </a:ext>
              </a:extLst>
            </p:cNvPr>
            <p:cNvSpPr/>
            <p:nvPr/>
          </p:nvSpPr>
          <p:spPr>
            <a:xfrm rot="5400000" flipH="1">
              <a:off x="1369487" y="3570960"/>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12" name="TextBox 11">
              <a:extLst>
                <a:ext uri="{FF2B5EF4-FFF2-40B4-BE49-F238E27FC236}">
                  <a16:creationId xmlns:a16="http://schemas.microsoft.com/office/drawing/2014/main" id="{A3D6BB68-4E4B-DD99-E3DF-FC94DE403842}"/>
                </a:ext>
              </a:extLst>
            </p:cNvPr>
            <p:cNvSpPr txBox="1"/>
            <p:nvPr/>
          </p:nvSpPr>
          <p:spPr>
            <a:xfrm>
              <a:off x="860290" y="3786491"/>
              <a:ext cx="1048165" cy="397226"/>
            </a:xfrm>
            <a:prstGeom prst="rect">
              <a:avLst/>
            </a:prstGeom>
            <a:noFill/>
          </p:spPr>
          <p:txBody>
            <a:bodyPr wrap="square" rtlCol="0">
              <a:spAutoFit/>
            </a:bodyPr>
            <a:lstStyle/>
            <a:p>
              <a:pPr algn="ctr">
                <a:defRPr/>
              </a:pPr>
              <a:r>
                <a:rPr lang="el-GR" sz="900" kern="0">
                  <a:solidFill>
                    <a:prstClr val="black"/>
                  </a:solidFill>
                  <a:cs typeface="Arial" panose="020B0604020202020204" pitchFamily="34" charset="0"/>
                </a:rPr>
                <a:t>Δ</a:t>
              </a:r>
              <a:r>
                <a:rPr lang="en-US" sz="900" kern="0">
                  <a:solidFill>
                    <a:prstClr val="black"/>
                  </a:solidFill>
                  <a:cs typeface="Arial" panose="020B0604020202020204" pitchFamily="34" charset="0"/>
                </a:rPr>
                <a:t> -</a:t>
              </a:r>
              <a:r>
                <a:rPr lang="el-GR" sz="900" kern="0">
                  <a:solidFill>
                    <a:prstClr val="black"/>
                  </a:solidFill>
                  <a:ea typeface="ヒラギノ角ゴ Pro W3"/>
                  <a:cs typeface="Arial" panose="020B0604020202020204" pitchFamily="34" charset="0"/>
                </a:rPr>
                <a:t>12.0 </a:t>
              </a:r>
              <a:r>
                <a:rPr lang="en-US" sz="900" kern="0">
                  <a:solidFill>
                    <a:prstClr val="black"/>
                  </a:solidFill>
                  <a:ea typeface="ヒラギノ角ゴ Pro W3"/>
                  <a:cs typeface="Arial" panose="020B0604020202020204" pitchFamily="34" charset="0"/>
                </a:rPr>
                <a:t>mmHg</a:t>
              </a:r>
            </a:p>
            <a:p>
              <a:pPr algn="ctr">
                <a:defRPr/>
              </a:pPr>
              <a:r>
                <a:rPr lang="en-US" sz="900" i="1" kern="0">
                  <a:solidFill>
                    <a:prstClr val="black"/>
                  </a:solidFill>
                  <a:ea typeface="ヒラギノ角ゴ Pro W3"/>
                  <a:cs typeface="Arial" panose="020B0604020202020204" pitchFamily="34" charset="0"/>
                </a:rPr>
                <a:t>P</a:t>
              </a:r>
              <a:r>
                <a:rPr lang="en-US" sz="900" kern="0">
                  <a:solidFill>
                    <a:prstClr val="black"/>
                  </a:solidFill>
                  <a:ea typeface="ヒラギノ角ゴ Pro W3"/>
                  <a:cs typeface="Arial" panose="020B0604020202020204" pitchFamily="34" charset="0"/>
                </a:rPr>
                <a:t>=0.0066</a:t>
              </a:r>
            </a:p>
          </p:txBody>
        </p:sp>
        <p:sp>
          <p:nvSpPr>
            <p:cNvPr id="16" name="Left Bracket 15">
              <a:extLst>
                <a:ext uri="{FF2B5EF4-FFF2-40B4-BE49-F238E27FC236}">
                  <a16:creationId xmlns:a16="http://schemas.microsoft.com/office/drawing/2014/main" id="{7F5D05EB-BC22-5105-AFA1-1E3175BC0605}"/>
                </a:ext>
              </a:extLst>
            </p:cNvPr>
            <p:cNvSpPr/>
            <p:nvPr/>
          </p:nvSpPr>
          <p:spPr>
            <a:xfrm rot="5400000" flipH="1">
              <a:off x="2810607" y="3570960"/>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17" name="TextBox 16">
              <a:extLst>
                <a:ext uri="{FF2B5EF4-FFF2-40B4-BE49-F238E27FC236}">
                  <a16:creationId xmlns:a16="http://schemas.microsoft.com/office/drawing/2014/main" id="{C12F44D3-8C11-62B5-A67E-E1BE7685E91D}"/>
                </a:ext>
              </a:extLst>
            </p:cNvPr>
            <p:cNvSpPr txBox="1"/>
            <p:nvPr/>
          </p:nvSpPr>
          <p:spPr>
            <a:xfrm>
              <a:off x="2226445" y="3792218"/>
              <a:ext cx="1219542" cy="397226"/>
            </a:xfrm>
            <a:prstGeom prst="rect">
              <a:avLst/>
            </a:prstGeom>
            <a:noFill/>
          </p:spPr>
          <p:txBody>
            <a:bodyPr wrap="square" rtlCol="0">
              <a:spAutoFit/>
            </a:bodyPr>
            <a:lstStyle/>
            <a:p>
              <a:pPr algn="ctr" defTabSz="1219170">
                <a:defRPr/>
              </a:pPr>
              <a:r>
                <a:rPr lang="el-GR" sz="900" kern="0">
                  <a:solidFill>
                    <a:prstClr val="black"/>
                  </a:solidFill>
                  <a:cs typeface="Arial" panose="020B0604020202020204" pitchFamily="34" charset="0"/>
                </a:rPr>
                <a:t>Δ</a:t>
              </a:r>
              <a:r>
                <a:rPr lang="en-US" sz="900" kern="0">
                  <a:solidFill>
                    <a:prstClr val="black"/>
                  </a:solidFill>
                  <a:cs typeface="Arial" panose="020B0604020202020204" pitchFamily="34" charset="0"/>
                </a:rPr>
                <a:t> -21.0 mmHg</a:t>
              </a:r>
            </a:p>
            <a:p>
              <a:pPr algn="ctr" defTabSz="1219170">
                <a:defRPr/>
              </a:pPr>
              <a:r>
                <a:rPr lang="en-US" sz="900" i="1" kern="0">
                  <a:solidFill>
                    <a:prstClr val="black"/>
                  </a:solidFill>
                  <a:cs typeface="Arial" panose="020B0604020202020204" pitchFamily="34" charset="0"/>
                </a:rPr>
                <a:t>P=</a:t>
              </a:r>
              <a:r>
                <a:rPr lang="en-US" sz="900" kern="0">
                  <a:solidFill>
                    <a:prstClr val="black"/>
                  </a:solidFill>
                  <a:cs typeface="Arial" panose="020B0604020202020204" pitchFamily="34" charset="0"/>
                </a:rPr>
                <a:t>0.0002</a:t>
              </a:r>
            </a:p>
          </p:txBody>
        </p:sp>
        <p:sp>
          <p:nvSpPr>
            <p:cNvPr id="18" name="Left Bracket 17">
              <a:extLst>
                <a:ext uri="{FF2B5EF4-FFF2-40B4-BE49-F238E27FC236}">
                  <a16:creationId xmlns:a16="http://schemas.microsoft.com/office/drawing/2014/main" id="{0F39D0F0-1399-7E6F-8CAA-6DEEA191BF7E}"/>
                </a:ext>
              </a:extLst>
            </p:cNvPr>
            <p:cNvSpPr/>
            <p:nvPr/>
          </p:nvSpPr>
          <p:spPr>
            <a:xfrm rot="5400000" flipH="1">
              <a:off x="4319406" y="3570960"/>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19" name="TextBox 18">
              <a:extLst>
                <a:ext uri="{FF2B5EF4-FFF2-40B4-BE49-F238E27FC236}">
                  <a16:creationId xmlns:a16="http://schemas.microsoft.com/office/drawing/2014/main" id="{07A45248-6BAA-A8C6-22D4-A3238F937EED}"/>
                </a:ext>
              </a:extLst>
            </p:cNvPr>
            <p:cNvSpPr txBox="1"/>
            <p:nvPr/>
          </p:nvSpPr>
          <p:spPr>
            <a:xfrm>
              <a:off x="3780391" y="3789985"/>
              <a:ext cx="1120245" cy="397226"/>
            </a:xfrm>
            <a:prstGeom prst="rect">
              <a:avLst/>
            </a:prstGeom>
            <a:noFill/>
          </p:spPr>
          <p:txBody>
            <a:bodyPr wrap="square" rtlCol="0">
              <a:spAutoFit/>
            </a:bodyPr>
            <a:lstStyle/>
            <a:p>
              <a:pPr algn="ctr" defTabSz="1219170">
                <a:defRPr/>
              </a:pPr>
              <a:r>
                <a:rPr lang="el-GR" sz="900" kern="0">
                  <a:solidFill>
                    <a:prstClr val="black"/>
                  </a:solidFill>
                  <a:cs typeface="Arial" panose="020B0604020202020204" pitchFamily="34" charset="0"/>
                </a:rPr>
                <a:t>Δ</a:t>
              </a:r>
              <a:r>
                <a:rPr lang="en-US" sz="900" kern="0">
                  <a:solidFill>
                    <a:prstClr val="black"/>
                  </a:solidFill>
                  <a:cs typeface="Arial" panose="020B0604020202020204" pitchFamily="34" charset="0"/>
                </a:rPr>
                <a:t> -24.9 mmHg</a:t>
              </a:r>
            </a:p>
            <a:p>
              <a:pPr algn="ctr" defTabSz="1219170">
                <a:defRPr/>
              </a:pPr>
              <a:r>
                <a:rPr lang="en-US" sz="900" i="1" kern="0">
                  <a:solidFill>
                    <a:prstClr val="black"/>
                  </a:solidFill>
                  <a:cs typeface="Arial" panose="020B0604020202020204" pitchFamily="34" charset="0"/>
                </a:rPr>
                <a:t>P</a:t>
              </a:r>
              <a:r>
                <a:rPr lang="en-US" sz="900" kern="0">
                  <a:solidFill>
                    <a:prstClr val="black"/>
                  </a:solidFill>
                  <a:cs typeface="Arial" panose="020B0604020202020204" pitchFamily="34" charset="0"/>
                </a:rPr>
                <a:t>&lt;0.0001</a:t>
              </a:r>
            </a:p>
          </p:txBody>
        </p:sp>
        <p:sp>
          <p:nvSpPr>
            <p:cNvPr id="20" name="TextBox 19">
              <a:extLst>
                <a:ext uri="{FF2B5EF4-FFF2-40B4-BE49-F238E27FC236}">
                  <a16:creationId xmlns:a16="http://schemas.microsoft.com/office/drawing/2014/main" id="{F2CB1B1C-3DC6-0FC0-A4FB-E8F7E58387FF}"/>
                </a:ext>
              </a:extLst>
            </p:cNvPr>
            <p:cNvSpPr txBox="1"/>
            <p:nvPr/>
          </p:nvSpPr>
          <p:spPr>
            <a:xfrm>
              <a:off x="1030786" y="1607565"/>
              <a:ext cx="468190" cy="231716"/>
            </a:xfrm>
            <a:prstGeom prst="rect">
              <a:avLst/>
            </a:prstGeom>
            <a:noFill/>
          </p:spPr>
          <p:txBody>
            <a:bodyPr wrap="none" rtlCol="0">
              <a:spAutoFit/>
            </a:bodyPr>
            <a:lstStyle/>
            <a:p>
              <a:pPr algn="ctr" defTabSz="914377"/>
              <a:r>
                <a:rPr lang="en-US" sz="800">
                  <a:solidFill>
                    <a:srgbClr val="FFFFFF"/>
                  </a:solidFill>
                  <a:latin typeface="Calibri" panose="020F0502020204030204"/>
                </a:rPr>
                <a:t>n=78</a:t>
              </a:r>
            </a:p>
          </p:txBody>
        </p:sp>
        <p:sp>
          <p:nvSpPr>
            <p:cNvPr id="21" name="TextBox 20">
              <a:extLst>
                <a:ext uri="{FF2B5EF4-FFF2-40B4-BE49-F238E27FC236}">
                  <a16:creationId xmlns:a16="http://schemas.microsoft.com/office/drawing/2014/main" id="{C7430233-65BC-FF91-02F6-271C92CDD68A}"/>
                </a:ext>
              </a:extLst>
            </p:cNvPr>
            <p:cNvSpPr txBox="1"/>
            <p:nvPr/>
          </p:nvSpPr>
          <p:spPr>
            <a:xfrm>
              <a:off x="2433997" y="1607565"/>
              <a:ext cx="468190" cy="231716"/>
            </a:xfrm>
            <a:prstGeom prst="rect">
              <a:avLst/>
            </a:prstGeom>
            <a:noFill/>
          </p:spPr>
          <p:txBody>
            <a:bodyPr wrap="none" rtlCol="0">
              <a:spAutoFit/>
            </a:bodyPr>
            <a:lstStyle/>
            <a:p>
              <a:pPr algn="ctr" defTabSz="914377"/>
              <a:r>
                <a:rPr lang="en-US" sz="800">
                  <a:solidFill>
                    <a:srgbClr val="FFFFFF"/>
                  </a:solidFill>
                  <a:latin typeface="Calibri" panose="020F0502020204030204"/>
                </a:rPr>
                <a:t>n=64</a:t>
              </a:r>
            </a:p>
          </p:txBody>
        </p:sp>
        <p:sp>
          <p:nvSpPr>
            <p:cNvPr id="22" name="TextBox 21">
              <a:extLst>
                <a:ext uri="{FF2B5EF4-FFF2-40B4-BE49-F238E27FC236}">
                  <a16:creationId xmlns:a16="http://schemas.microsoft.com/office/drawing/2014/main" id="{7B9F38CA-E0CB-2A61-A94F-E17374A49A2C}"/>
                </a:ext>
              </a:extLst>
            </p:cNvPr>
            <p:cNvSpPr txBox="1"/>
            <p:nvPr/>
          </p:nvSpPr>
          <p:spPr>
            <a:xfrm>
              <a:off x="3847478" y="1607565"/>
              <a:ext cx="468190" cy="231716"/>
            </a:xfrm>
            <a:prstGeom prst="rect">
              <a:avLst/>
            </a:prstGeom>
            <a:noFill/>
          </p:spPr>
          <p:txBody>
            <a:bodyPr wrap="none" rtlCol="0">
              <a:spAutoFit/>
            </a:bodyPr>
            <a:lstStyle/>
            <a:p>
              <a:pPr algn="ctr" defTabSz="914377"/>
              <a:r>
                <a:rPr lang="en-US" sz="800">
                  <a:solidFill>
                    <a:srgbClr val="FFFFFF"/>
                  </a:solidFill>
                  <a:latin typeface="Calibri" panose="020F0502020204030204"/>
                </a:rPr>
                <a:t>n=58</a:t>
              </a:r>
            </a:p>
          </p:txBody>
        </p:sp>
        <p:sp>
          <p:nvSpPr>
            <p:cNvPr id="23" name="TextBox 22">
              <a:extLst>
                <a:ext uri="{FF2B5EF4-FFF2-40B4-BE49-F238E27FC236}">
                  <a16:creationId xmlns:a16="http://schemas.microsoft.com/office/drawing/2014/main" id="{1B767C3B-C5E9-D06E-D2B4-584F8C3156C5}"/>
                </a:ext>
              </a:extLst>
            </p:cNvPr>
            <p:cNvSpPr txBox="1"/>
            <p:nvPr/>
          </p:nvSpPr>
          <p:spPr>
            <a:xfrm>
              <a:off x="1606927" y="1607565"/>
              <a:ext cx="468190" cy="231716"/>
            </a:xfrm>
            <a:prstGeom prst="rect">
              <a:avLst/>
            </a:prstGeom>
            <a:noFill/>
          </p:spPr>
          <p:txBody>
            <a:bodyPr wrap="none" rtlCol="0">
              <a:spAutoFit/>
            </a:bodyPr>
            <a:lstStyle/>
            <a:p>
              <a:pPr algn="ctr" defTabSz="914377"/>
              <a:r>
                <a:rPr lang="en-US" sz="800">
                  <a:solidFill>
                    <a:prstClr val="black"/>
                  </a:solidFill>
                  <a:latin typeface="Calibri" panose="020F0502020204030204"/>
                </a:rPr>
                <a:t>n=44</a:t>
              </a:r>
            </a:p>
          </p:txBody>
        </p:sp>
        <p:sp>
          <p:nvSpPr>
            <p:cNvPr id="24" name="TextBox 23">
              <a:extLst>
                <a:ext uri="{FF2B5EF4-FFF2-40B4-BE49-F238E27FC236}">
                  <a16:creationId xmlns:a16="http://schemas.microsoft.com/office/drawing/2014/main" id="{33D9CCAD-F43E-3C1C-1400-16A71E208468}"/>
                </a:ext>
              </a:extLst>
            </p:cNvPr>
            <p:cNvSpPr txBox="1"/>
            <p:nvPr/>
          </p:nvSpPr>
          <p:spPr>
            <a:xfrm>
              <a:off x="2987802" y="1607565"/>
              <a:ext cx="468190" cy="231716"/>
            </a:xfrm>
            <a:prstGeom prst="rect">
              <a:avLst/>
            </a:prstGeom>
            <a:noFill/>
          </p:spPr>
          <p:txBody>
            <a:bodyPr wrap="none" rtlCol="0">
              <a:spAutoFit/>
            </a:bodyPr>
            <a:lstStyle/>
            <a:p>
              <a:pPr algn="ctr" defTabSz="914377"/>
              <a:r>
                <a:rPr lang="en-US" sz="800">
                  <a:solidFill>
                    <a:prstClr val="black"/>
                  </a:solidFill>
                  <a:latin typeface="Calibri" panose="020F0502020204030204"/>
                </a:rPr>
                <a:t>n=39</a:t>
              </a:r>
            </a:p>
          </p:txBody>
        </p:sp>
        <p:sp>
          <p:nvSpPr>
            <p:cNvPr id="25" name="TextBox 24">
              <a:extLst>
                <a:ext uri="{FF2B5EF4-FFF2-40B4-BE49-F238E27FC236}">
                  <a16:creationId xmlns:a16="http://schemas.microsoft.com/office/drawing/2014/main" id="{B8C3A874-0BE0-6F86-FE3A-EA8E083B8089}"/>
                </a:ext>
              </a:extLst>
            </p:cNvPr>
            <p:cNvSpPr txBox="1"/>
            <p:nvPr/>
          </p:nvSpPr>
          <p:spPr>
            <a:xfrm>
              <a:off x="4408643" y="1607565"/>
              <a:ext cx="468190" cy="231716"/>
            </a:xfrm>
            <a:prstGeom prst="rect">
              <a:avLst/>
            </a:prstGeom>
            <a:noFill/>
          </p:spPr>
          <p:txBody>
            <a:bodyPr wrap="none" rtlCol="0">
              <a:spAutoFit/>
            </a:bodyPr>
            <a:lstStyle/>
            <a:p>
              <a:pPr algn="ctr" defTabSz="914377"/>
              <a:r>
                <a:rPr lang="en-US" sz="800">
                  <a:solidFill>
                    <a:prstClr val="black"/>
                  </a:solidFill>
                  <a:latin typeface="Calibri" panose="020F0502020204030204"/>
                </a:rPr>
                <a:t>n=38</a:t>
              </a:r>
            </a:p>
          </p:txBody>
        </p:sp>
        <p:grpSp>
          <p:nvGrpSpPr>
            <p:cNvPr id="26" name="Group 25">
              <a:extLst>
                <a:ext uri="{FF2B5EF4-FFF2-40B4-BE49-F238E27FC236}">
                  <a16:creationId xmlns:a16="http://schemas.microsoft.com/office/drawing/2014/main" id="{8AB032B2-83EF-2247-C45E-B3323EF09058}"/>
                </a:ext>
              </a:extLst>
            </p:cNvPr>
            <p:cNvGrpSpPr/>
            <p:nvPr/>
          </p:nvGrpSpPr>
          <p:grpSpPr>
            <a:xfrm>
              <a:off x="476888" y="4256809"/>
              <a:ext cx="2319495" cy="425509"/>
              <a:chOff x="8111824" y="3992541"/>
              <a:chExt cx="2541182" cy="522781"/>
            </a:xfrm>
          </p:grpSpPr>
          <p:grpSp>
            <p:nvGrpSpPr>
              <p:cNvPr id="28" name="Group 27">
                <a:extLst>
                  <a:ext uri="{FF2B5EF4-FFF2-40B4-BE49-F238E27FC236}">
                    <a16:creationId xmlns:a16="http://schemas.microsoft.com/office/drawing/2014/main" id="{C1832874-ED53-EE0A-BC40-1477EA7DA43A}"/>
                  </a:ext>
                </a:extLst>
              </p:cNvPr>
              <p:cNvGrpSpPr/>
              <p:nvPr/>
            </p:nvGrpSpPr>
            <p:grpSpPr>
              <a:xfrm>
                <a:off x="8111824" y="3992541"/>
                <a:ext cx="2083545" cy="284806"/>
                <a:chOff x="8107111" y="3992541"/>
                <a:chExt cx="2083545" cy="284806"/>
              </a:xfrm>
            </p:grpSpPr>
            <p:sp>
              <p:nvSpPr>
                <p:cNvPr id="32" name="TextBox 31">
                  <a:extLst>
                    <a:ext uri="{FF2B5EF4-FFF2-40B4-BE49-F238E27FC236}">
                      <a16:creationId xmlns:a16="http://schemas.microsoft.com/office/drawing/2014/main" id="{30E8246E-8A80-C79C-B402-CC13045564D5}"/>
                    </a:ext>
                  </a:extLst>
                </p:cNvPr>
                <p:cNvSpPr txBox="1"/>
                <p:nvPr/>
              </p:nvSpPr>
              <p:spPr>
                <a:xfrm>
                  <a:off x="8180992" y="3992541"/>
                  <a:ext cx="2009664" cy="284806"/>
                </a:xfrm>
                <a:prstGeom prst="rect">
                  <a:avLst/>
                </a:prstGeom>
                <a:noFill/>
              </p:spPr>
              <p:txBody>
                <a:bodyPr wrap="square" rtlCol="0" anchor="ctr">
                  <a:spAutoFit/>
                </a:bodyPr>
                <a:lstStyle/>
                <a:p>
                  <a:r>
                    <a:rPr lang="en-US" sz="1000">
                      <a:solidFill>
                        <a:srgbClr val="0033CC"/>
                      </a:solidFill>
                    </a:rPr>
                    <a:t>RDN (baseline 181 mmHg)</a:t>
                  </a:r>
                </a:p>
              </p:txBody>
            </p:sp>
            <p:sp>
              <p:nvSpPr>
                <p:cNvPr id="33" name="Rectangle 32">
                  <a:extLst>
                    <a:ext uri="{FF2B5EF4-FFF2-40B4-BE49-F238E27FC236}">
                      <a16:creationId xmlns:a16="http://schemas.microsoft.com/office/drawing/2014/main" id="{DB51DD54-480A-B52F-AC9D-644F665C0641}"/>
                    </a:ext>
                  </a:extLst>
                </p:cNvPr>
                <p:cNvSpPr/>
                <p:nvPr/>
              </p:nvSpPr>
              <p:spPr bwMode="auto">
                <a:xfrm>
                  <a:off x="8107111" y="4089250"/>
                  <a:ext cx="91440" cy="91439"/>
                </a:xfrm>
                <a:prstGeom prst="rect">
                  <a:avLst/>
                </a:prstGeom>
                <a:solidFill>
                  <a:srgbClr val="0033CC"/>
                </a:solidFill>
                <a:ln w="9525" cap="flat" cmpd="sng" algn="ctr">
                  <a:noFill/>
                  <a:prstDash val="solid"/>
                  <a:round/>
                  <a:headEnd type="none" w="med" len="med"/>
                  <a:tailEnd type="none" w="med" len="med"/>
                </a:ln>
                <a:effectLst/>
              </p:spPr>
              <p:txBody>
                <a:bodyPr vert="horz" wrap="square" lIns="121920" tIns="60960" rIns="121920" bIns="6096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a:p>
              </p:txBody>
            </p:sp>
          </p:grpSp>
          <p:grpSp>
            <p:nvGrpSpPr>
              <p:cNvPr id="29" name="Group 28">
                <a:extLst>
                  <a:ext uri="{FF2B5EF4-FFF2-40B4-BE49-F238E27FC236}">
                    <a16:creationId xmlns:a16="http://schemas.microsoft.com/office/drawing/2014/main" id="{BE94BFAC-4692-3598-6AD2-626C06A33BE2}"/>
                  </a:ext>
                </a:extLst>
              </p:cNvPr>
              <p:cNvGrpSpPr/>
              <p:nvPr/>
            </p:nvGrpSpPr>
            <p:grpSpPr>
              <a:xfrm>
                <a:off x="8111824" y="4230516"/>
                <a:ext cx="2541182" cy="284806"/>
                <a:chOff x="8107111" y="3981012"/>
                <a:chExt cx="2541182" cy="284806"/>
              </a:xfrm>
            </p:grpSpPr>
            <p:sp>
              <p:nvSpPr>
                <p:cNvPr id="30" name="TextBox 29">
                  <a:extLst>
                    <a:ext uri="{FF2B5EF4-FFF2-40B4-BE49-F238E27FC236}">
                      <a16:creationId xmlns:a16="http://schemas.microsoft.com/office/drawing/2014/main" id="{1909BA48-842E-842F-32B5-16896A4EC0B7}"/>
                    </a:ext>
                  </a:extLst>
                </p:cNvPr>
                <p:cNvSpPr txBox="1"/>
                <p:nvPr/>
              </p:nvSpPr>
              <p:spPr>
                <a:xfrm>
                  <a:off x="8180993" y="3981012"/>
                  <a:ext cx="2467300" cy="284806"/>
                </a:xfrm>
                <a:prstGeom prst="rect">
                  <a:avLst/>
                </a:prstGeom>
                <a:noFill/>
              </p:spPr>
              <p:txBody>
                <a:bodyPr wrap="square" rtlCol="0">
                  <a:spAutoFit/>
                </a:bodyPr>
                <a:lstStyle/>
                <a:p>
                  <a:r>
                    <a:rPr lang="en-US" sz="1000">
                      <a:solidFill>
                        <a:schemeClr val="tx1">
                          <a:lumMod val="50000"/>
                          <a:lumOff val="50000"/>
                        </a:schemeClr>
                      </a:solidFill>
                    </a:rPr>
                    <a:t>Control (baseline 184 mmHg)</a:t>
                  </a:r>
                </a:p>
              </p:txBody>
            </p:sp>
            <p:sp>
              <p:nvSpPr>
                <p:cNvPr id="31" name="Rectangle 30">
                  <a:extLst>
                    <a:ext uri="{FF2B5EF4-FFF2-40B4-BE49-F238E27FC236}">
                      <a16:creationId xmlns:a16="http://schemas.microsoft.com/office/drawing/2014/main" id="{2BF8FB99-E3CF-BB73-CD8A-CB3CC378B7EA}"/>
                    </a:ext>
                  </a:extLst>
                </p:cNvPr>
                <p:cNvSpPr/>
                <p:nvPr/>
              </p:nvSpPr>
              <p:spPr bwMode="auto">
                <a:xfrm>
                  <a:off x="8107111" y="4089178"/>
                  <a:ext cx="91440" cy="91439"/>
                </a:xfrm>
                <a:prstGeom prst="rect">
                  <a:avLst/>
                </a:prstGeom>
                <a:solidFill>
                  <a:srgbClr val="9A9A9C"/>
                </a:solidFill>
                <a:ln w="9525" cap="flat" cmpd="sng" algn="ctr">
                  <a:noFill/>
                  <a:prstDash val="solid"/>
                  <a:round/>
                  <a:headEnd type="none" w="med" len="med"/>
                  <a:tailEnd type="none" w="med" len="med"/>
                </a:ln>
                <a:effectLst/>
              </p:spPr>
              <p:txBody>
                <a:bodyPr vert="horz" wrap="square" lIns="121920" tIns="60960" rIns="121920" bIns="6096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a:p>
              </p:txBody>
            </p:sp>
          </p:grpSp>
        </p:grpSp>
        <p:sp>
          <p:nvSpPr>
            <p:cNvPr id="27" name="TextBox 26">
              <a:extLst>
                <a:ext uri="{FF2B5EF4-FFF2-40B4-BE49-F238E27FC236}">
                  <a16:creationId xmlns:a16="http://schemas.microsoft.com/office/drawing/2014/main" id="{B1854907-4BF0-EE38-AD70-873767B4D9A6}"/>
                </a:ext>
              </a:extLst>
            </p:cNvPr>
            <p:cNvSpPr txBox="1"/>
            <p:nvPr/>
          </p:nvSpPr>
          <p:spPr>
            <a:xfrm>
              <a:off x="2165509" y="1082303"/>
              <a:ext cx="1464756" cy="331023"/>
            </a:xfrm>
            <a:prstGeom prst="rect">
              <a:avLst/>
            </a:prstGeom>
            <a:noFill/>
          </p:spPr>
          <p:txBody>
            <a:bodyPr wrap="none" rtlCol="0">
              <a:spAutoFit/>
            </a:bodyPr>
            <a:lstStyle/>
            <a:p>
              <a:pPr algn="ctr"/>
              <a:r>
                <a:rPr lang="en-US" sz="1400" b="1" dirty="0"/>
                <a:t>Black Patients</a:t>
              </a:r>
            </a:p>
          </p:txBody>
        </p:sp>
      </p:grpSp>
      <p:grpSp>
        <p:nvGrpSpPr>
          <p:cNvPr id="34" name="Group 33">
            <a:extLst>
              <a:ext uri="{FF2B5EF4-FFF2-40B4-BE49-F238E27FC236}">
                <a16:creationId xmlns:a16="http://schemas.microsoft.com/office/drawing/2014/main" id="{653821CB-4767-87C3-0E8C-A7B6B3F4835C}"/>
              </a:ext>
            </a:extLst>
          </p:cNvPr>
          <p:cNvGrpSpPr/>
          <p:nvPr/>
        </p:nvGrpSpPr>
        <p:grpSpPr>
          <a:xfrm>
            <a:off x="4343502" y="857250"/>
            <a:ext cx="4536292" cy="3353482"/>
            <a:chOff x="-1" y="1082303"/>
            <a:chExt cx="5403418" cy="3606760"/>
          </a:xfrm>
        </p:grpSpPr>
        <p:graphicFrame>
          <p:nvGraphicFramePr>
            <p:cNvPr id="35" name="Chart 34">
              <a:extLst>
                <a:ext uri="{FF2B5EF4-FFF2-40B4-BE49-F238E27FC236}">
                  <a16:creationId xmlns:a16="http://schemas.microsoft.com/office/drawing/2014/main" id="{9885FC7F-FB6A-19FC-16A0-F297786B9552}"/>
                </a:ext>
              </a:extLst>
            </p:cNvPr>
            <p:cNvGraphicFramePr/>
            <p:nvPr>
              <p:extLst>
                <p:ext uri="{D42A27DB-BD31-4B8C-83A1-F6EECF244321}">
                  <p14:modId xmlns:p14="http://schemas.microsoft.com/office/powerpoint/2010/main" val="4230367052"/>
                </p:ext>
              </p:extLst>
            </p:nvPr>
          </p:nvGraphicFramePr>
          <p:xfrm>
            <a:off x="-1" y="1477496"/>
            <a:ext cx="5069541" cy="2322022"/>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a16="http://schemas.microsoft.com/office/drawing/2014/main" id="{2A92E731-3783-5DFF-65D5-F37DF5A3568B}"/>
                </a:ext>
              </a:extLst>
            </p:cNvPr>
            <p:cNvSpPr txBox="1"/>
            <p:nvPr/>
          </p:nvSpPr>
          <p:spPr>
            <a:xfrm>
              <a:off x="1123898" y="1344519"/>
              <a:ext cx="893644" cy="297920"/>
            </a:xfrm>
            <a:prstGeom prst="rect">
              <a:avLst/>
            </a:prstGeom>
            <a:noFill/>
          </p:spPr>
          <p:txBody>
            <a:bodyPr wrap="square" rtlCol="0">
              <a:spAutoFit/>
            </a:bodyPr>
            <a:lstStyle/>
            <a:p>
              <a:pPr algn="ctr"/>
              <a:r>
                <a:rPr lang="en-US" sz="1200" b="1"/>
                <a:t>12 </a:t>
              </a:r>
              <a:r>
                <a:rPr lang="en-US" sz="1200" b="1" err="1"/>
                <a:t>mo</a:t>
              </a:r>
              <a:endParaRPr lang="en-US" sz="1200" b="1"/>
            </a:p>
          </p:txBody>
        </p:sp>
        <p:sp>
          <p:nvSpPr>
            <p:cNvPr id="37" name="TextBox 36">
              <a:extLst>
                <a:ext uri="{FF2B5EF4-FFF2-40B4-BE49-F238E27FC236}">
                  <a16:creationId xmlns:a16="http://schemas.microsoft.com/office/drawing/2014/main" id="{65DE0AB0-CCC8-8CEF-0AF2-A692BF264231}"/>
                </a:ext>
              </a:extLst>
            </p:cNvPr>
            <p:cNvSpPr txBox="1"/>
            <p:nvPr/>
          </p:nvSpPr>
          <p:spPr>
            <a:xfrm>
              <a:off x="2509986" y="1355888"/>
              <a:ext cx="893644" cy="297920"/>
            </a:xfrm>
            <a:prstGeom prst="rect">
              <a:avLst/>
            </a:prstGeom>
            <a:noFill/>
          </p:spPr>
          <p:txBody>
            <a:bodyPr wrap="square" rtlCol="0">
              <a:spAutoFit/>
            </a:bodyPr>
            <a:lstStyle/>
            <a:p>
              <a:pPr algn="ctr"/>
              <a:r>
                <a:rPr lang="en-US" sz="1200" b="1"/>
                <a:t>24 </a:t>
              </a:r>
              <a:r>
                <a:rPr lang="en-US" sz="1200" b="1" err="1"/>
                <a:t>mo</a:t>
              </a:r>
              <a:endParaRPr lang="en-US" sz="1200" b="1"/>
            </a:p>
          </p:txBody>
        </p:sp>
        <p:sp>
          <p:nvSpPr>
            <p:cNvPr id="38" name="TextBox 37">
              <a:extLst>
                <a:ext uri="{FF2B5EF4-FFF2-40B4-BE49-F238E27FC236}">
                  <a16:creationId xmlns:a16="http://schemas.microsoft.com/office/drawing/2014/main" id="{26466E8A-9736-4318-0D48-4B12E162847D}"/>
                </a:ext>
              </a:extLst>
            </p:cNvPr>
            <p:cNvSpPr txBox="1"/>
            <p:nvPr/>
          </p:nvSpPr>
          <p:spPr>
            <a:xfrm>
              <a:off x="3838456" y="1340237"/>
              <a:ext cx="893644" cy="297920"/>
            </a:xfrm>
            <a:prstGeom prst="rect">
              <a:avLst/>
            </a:prstGeom>
            <a:noFill/>
          </p:spPr>
          <p:txBody>
            <a:bodyPr wrap="square" rtlCol="0">
              <a:spAutoFit/>
            </a:bodyPr>
            <a:lstStyle/>
            <a:p>
              <a:pPr algn="ctr"/>
              <a:r>
                <a:rPr lang="en-US" sz="1200" b="1"/>
                <a:t>36 </a:t>
              </a:r>
              <a:r>
                <a:rPr lang="en-US" sz="1200" b="1" err="1"/>
                <a:t>mo</a:t>
              </a:r>
              <a:endParaRPr lang="en-US" sz="1200" b="1"/>
            </a:p>
          </p:txBody>
        </p:sp>
        <p:sp>
          <p:nvSpPr>
            <p:cNvPr id="39" name="Left Bracket 38">
              <a:extLst>
                <a:ext uri="{FF2B5EF4-FFF2-40B4-BE49-F238E27FC236}">
                  <a16:creationId xmlns:a16="http://schemas.microsoft.com/office/drawing/2014/main" id="{113419DB-D7ED-213D-06C7-516E29B488E1}"/>
                </a:ext>
              </a:extLst>
            </p:cNvPr>
            <p:cNvSpPr/>
            <p:nvPr/>
          </p:nvSpPr>
          <p:spPr>
            <a:xfrm rot="5400000" flipH="1">
              <a:off x="1369487" y="3580538"/>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40" name="TextBox 39">
              <a:extLst>
                <a:ext uri="{FF2B5EF4-FFF2-40B4-BE49-F238E27FC236}">
                  <a16:creationId xmlns:a16="http://schemas.microsoft.com/office/drawing/2014/main" id="{CD27C3F3-D7E5-C83D-2F72-4959EEC5D910}"/>
                </a:ext>
              </a:extLst>
            </p:cNvPr>
            <p:cNvSpPr txBox="1"/>
            <p:nvPr/>
          </p:nvSpPr>
          <p:spPr>
            <a:xfrm>
              <a:off x="860290" y="3786491"/>
              <a:ext cx="1048165" cy="397226"/>
            </a:xfrm>
            <a:prstGeom prst="rect">
              <a:avLst/>
            </a:prstGeom>
            <a:noFill/>
          </p:spPr>
          <p:txBody>
            <a:bodyPr wrap="square" rtlCol="0">
              <a:spAutoFit/>
            </a:bodyPr>
            <a:lstStyle/>
            <a:p>
              <a:pPr algn="ctr">
                <a:defRPr/>
              </a:pPr>
              <a:r>
                <a:rPr lang="el-GR" sz="900" kern="0">
                  <a:solidFill>
                    <a:prstClr val="black"/>
                  </a:solidFill>
                  <a:cs typeface="Arial" panose="020B0604020202020204" pitchFamily="34" charset="0"/>
                </a:rPr>
                <a:t>Δ</a:t>
              </a:r>
              <a:r>
                <a:rPr lang="en-US" sz="900" kern="0">
                  <a:solidFill>
                    <a:prstClr val="black"/>
                  </a:solidFill>
                  <a:cs typeface="Arial" panose="020B0604020202020204" pitchFamily="34" charset="0"/>
                </a:rPr>
                <a:t> -</a:t>
              </a:r>
              <a:r>
                <a:rPr lang="el-GR" sz="900" kern="0">
                  <a:solidFill>
                    <a:prstClr val="black"/>
                  </a:solidFill>
                  <a:ea typeface="ヒラギノ角ゴ Pro W3"/>
                  <a:cs typeface="Arial" panose="020B0604020202020204" pitchFamily="34" charset="0"/>
                </a:rPr>
                <a:t>1</a:t>
              </a:r>
              <a:r>
                <a:rPr lang="en-US" sz="900" kern="0">
                  <a:solidFill>
                    <a:prstClr val="black"/>
                  </a:solidFill>
                  <a:ea typeface="ヒラギノ角ゴ Pro W3"/>
                  <a:cs typeface="Arial" panose="020B0604020202020204" pitchFamily="34" charset="0"/>
                </a:rPr>
                <a:t>3.5</a:t>
              </a:r>
              <a:r>
                <a:rPr lang="el-GR" sz="900" kern="0">
                  <a:solidFill>
                    <a:prstClr val="black"/>
                  </a:solidFill>
                  <a:ea typeface="ヒラギノ角ゴ Pro W3"/>
                  <a:cs typeface="Arial" panose="020B0604020202020204" pitchFamily="34" charset="0"/>
                </a:rPr>
                <a:t> </a:t>
              </a:r>
              <a:r>
                <a:rPr lang="en-US" sz="900" kern="0">
                  <a:solidFill>
                    <a:prstClr val="black"/>
                  </a:solidFill>
                  <a:ea typeface="ヒラギノ角ゴ Pro W3"/>
                  <a:cs typeface="Arial" panose="020B0604020202020204" pitchFamily="34" charset="0"/>
                </a:rPr>
                <a:t>mmHg</a:t>
              </a:r>
            </a:p>
            <a:p>
              <a:pPr algn="ctr">
                <a:defRPr/>
              </a:pPr>
              <a:r>
                <a:rPr lang="en-US" sz="900" i="1" kern="0">
                  <a:solidFill>
                    <a:prstClr val="black"/>
                  </a:solidFill>
                  <a:ea typeface="ヒラギノ角ゴ Pro W3"/>
                  <a:cs typeface="Arial" panose="020B0604020202020204" pitchFamily="34" charset="0"/>
                </a:rPr>
                <a:t>P&lt;</a:t>
              </a:r>
              <a:r>
                <a:rPr lang="en-US" sz="900" kern="0">
                  <a:solidFill>
                    <a:prstClr val="black"/>
                  </a:solidFill>
                  <a:ea typeface="ヒラギノ角ゴ Pro W3"/>
                  <a:cs typeface="Arial" panose="020B0604020202020204" pitchFamily="34" charset="0"/>
                </a:rPr>
                <a:t>0.0001</a:t>
              </a:r>
            </a:p>
          </p:txBody>
        </p:sp>
        <p:sp>
          <p:nvSpPr>
            <p:cNvPr id="41" name="Left Bracket 40">
              <a:extLst>
                <a:ext uri="{FF2B5EF4-FFF2-40B4-BE49-F238E27FC236}">
                  <a16:creationId xmlns:a16="http://schemas.microsoft.com/office/drawing/2014/main" id="{8EBE1D40-2F4B-849E-4F95-22FD0CAE58D0}"/>
                </a:ext>
              </a:extLst>
            </p:cNvPr>
            <p:cNvSpPr/>
            <p:nvPr/>
          </p:nvSpPr>
          <p:spPr>
            <a:xfrm rot="5400000" flipH="1">
              <a:off x="2810607" y="3580538"/>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42" name="TextBox 41">
              <a:extLst>
                <a:ext uri="{FF2B5EF4-FFF2-40B4-BE49-F238E27FC236}">
                  <a16:creationId xmlns:a16="http://schemas.microsoft.com/office/drawing/2014/main" id="{DDBA39AE-49EC-3979-2524-AEC3A6239141}"/>
                </a:ext>
              </a:extLst>
            </p:cNvPr>
            <p:cNvSpPr txBox="1"/>
            <p:nvPr/>
          </p:nvSpPr>
          <p:spPr>
            <a:xfrm>
              <a:off x="2245904" y="3794661"/>
              <a:ext cx="1170813" cy="397226"/>
            </a:xfrm>
            <a:prstGeom prst="rect">
              <a:avLst/>
            </a:prstGeom>
            <a:noFill/>
          </p:spPr>
          <p:txBody>
            <a:bodyPr wrap="square" rtlCol="0">
              <a:spAutoFit/>
            </a:bodyPr>
            <a:lstStyle/>
            <a:p>
              <a:pPr algn="ctr" defTabSz="1219170">
                <a:defRPr/>
              </a:pPr>
              <a:r>
                <a:rPr lang="el-GR" sz="900" kern="0">
                  <a:solidFill>
                    <a:prstClr val="black"/>
                  </a:solidFill>
                  <a:cs typeface="Arial" panose="020B0604020202020204" pitchFamily="34" charset="0"/>
                </a:rPr>
                <a:t>Δ</a:t>
              </a:r>
              <a:r>
                <a:rPr lang="en-US" sz="900" kern="0">
                  <a:solidFill>
                    <a:prstClr val="black"/>
                  </a:solidFill>
                  <a:cs typeface="Arial" panose="020B0604020202020204" pitchFamily="34" charset="0"/>
                </a:rPr>
                <a:t> -20.5 mmHg</a:t>
              </a:r>
            </a:p>
            <a:p>
              <a:pPr algn="ctr" defTabSz="1219170">
                <a:defRPr/>
              </a:pPr>
              <a:r>
                <a:rPr lang="en-US" sz="900" i="1" kern="0">
                  <a:solidFill>
                    <a:prstClr val="black"/>
                  </a:solidFill>
                  <a:cs typeface="Arial" panose="020B0604020202020204" pitchFamily="34" charset="0"/>
                </a:rPr>
                <a:t>P&lt;</a:t>
              </a:r>
              <a:r>
                <a:rPr lang="en-US" sz="900" kern="0">
                  <a:solidFill>
                    <a:prstClr val="black"/>
                  </a:solidFill>
                  <a:cs typeface="Arial" panose="020B0604020202020204" pitchFamily="34" charset="0"/>
                </a:rPr>
                <a:t>0.0001</a:t>
              </a:r>
            </a:p>
          </p:txBody>
        </p:sp>
        <p:sp>
          <p:nvSpPr>
            <p:cNvPr id="43" name="Left Bracket 42">
              <a:extLst>
                <a:ext uri="{FF2B5EF4-FFF2-40B4-BE49-F238E27FC236}">
                  <a16:creationId xmlns:a16="http://schemas.microsoft.com/office/drawing/2014/main" id="{D68FA3F9-21DA-08BC-61B1-9D61B807AAFB}"/>
                </a:ext>
              </a:extLst>
            </p:cNvPr>
            <p:cNvSpPr/>
            <p:nvPr/>
          </p:nvSpPr>
          <p:spPr>
            <a:xfrm rot="5400000" flipH="1">
              <a:off x="4246790" y="3580538"/>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44" name="TextBox 43">
              <a:extLst>
                <a:ext uri="{FF2B5EF4-FFF2-40B4-BE49-F238E27FC236}">
                  <a16:creationId xmlns:a16="http://schemas.microsoft.com/office/drawing/2014/main" id="{6D465585-0FBF-1E10-09DE-B2AB9AFE4965}"/>
                </a:ext>
              </a:extLst>
            </p:cNvPr>
            <p:cNvSpPr txBox="1"/>
            <p:nvPr/>
          </p:nvSpPr>
          <p:spPr>
            <a:xfrm>
              <a:off x="3665541" y="3809730"/>
              <a:ext cx="1155471" cy="397226"/>
            </a:xfrm>
            <a:prstGeom prst="rect">
              <a:avLst/>
            </a:prstGeom>
            <a:noFill/>
          </p:spPr>
          <p:txBody>
            <a:bodyPr wrap="square" rtlCol="0">
              <a:spAutoFit/>
            </a:bodyPr>
            <a:lstStyle/>
            <a:p>
              <a:pPr algn="ctr" defTabSz="1219170">
                <a:defRPr/>
              </a:pPr>
              <a:r>
                <a:rPr lang="el-GR" sz="900" kern="0">
                  <a:solidFill>
                    <a:prstClr val="black"/>
                  </a:solidFill>
                  <a:cs typeface="Arial" panose="020B0604020202020204" pitchFamily="34" charset="0"/>
                </a:rPr>
                <a:t>Δ</a:t>
              </a:r>
              <a:r>
                <a:rPr lang="en-US" sz="900" kern="0">
                  <a:solidFill>
                    <a:prstClr val="black"/>
                  </a:solidFill>
                  <a:cs typeface="Arial" panose="020B0604020202020204" pitchFamily="34" charset="0"/>
                </a:rPr>
                <a:t> -21.0 mmHg</a:t>
              </a:r>
            </a:p>
            <a:p>
              <a:pPr algn="ctr" defTabSz="1219170">
                <a:defRPr/>
              </a:pPr>
              <a:r>
                <a:rPr lang="en-US" sz="900" i="1" kern="0">
                  <a:solidFill>
                    <a:prstClr val="black"/>
                  </a:solidFill>
                  <a:cs typeface="Arial" panose="020B0604020202020204" pitchFamily="34" charset="0"/>
                </a:rPr>
                <a:t>P</a:t>
              </a:r>
              <a:r>
                <a:rPr lang="en-US" sz="900" kern="0">
                  <a:solidFill>
                    <a:prstClr val="black"/>
                  </a:solidFill>
                  <a:cs typeface="Arial" panose="020B0604020202020204" pitchFamily="34" charset="0"/>
                </a:rPr>
                <a:t>&lt;0.0001</a:t>
              </a:r>
            </a:p>
          </p:txBody>
        </p:sp>
        <p:sp>
          <p:nvSpPr>
            <p:cNvPr id="45" name="TextBox 44">
              <a:extLst>
                <a:ext uri="{FF2B5EF4-FFF2-40B4-BE49-F238E27FC236}">
                  <a16:creationId xmlns:a16="http://schemas.microsoft.com/office/drawing/2014/main" id="{DB2FC67A-59E1-368B-7D33-4A50BC9719FD}"/>
                </a:ext>
              </a:extLst>
            </p:cNvPr>
            <p:cNvSpPr txBox="1"/>
            <p:nvPr/>
          </p:nvSpPr>
          <p:spPr>
            <a:xfrm>
              <a:off x="1000234" y="1617144"/>
              <a:ext cx="529291" cy="231716"/>
            </a:xfrm>
            <a:prstGeom prst="rect">
              <a:avLst/>
            </a:prstGeom>
            <a:noFill/>
          </p:spPr>
          <p:txBody>
            <a:bodyPr wrap="none" rtlCol="0">
              <a:spAutoFit/>
            </a:bodyPr>
            <a:lstStyle/>
            <a:p>
              <a:pPr algn="ctr" defTabSz="914377"/>
              <a:r>
                <a:rPr lang="en-US" sz="800">
                  <a:solidFill>
                    <a:srgbClr val="FFFFFF"/>
                  </a:solidFill>
                  <a:latin typeface="Calibri" panose="020F0502020204030204"/>
                </a:rPr>
                <a:t>n=242</a:t>
              </a:r>
            </a:p>
          </p:txBody>
        </p:sp>
        <p:sp>
          <p:nvSpPr>
            <p:cNvPr id="46" name="TextBox 45">
              <a:extLst>
                <a:ext uri="{FF2B5EF4-FFF2-40B4-BE49-F238E27FC236}">
                  <a16:creationId xmlns:a16="http://schemas.microsoft.com/office/drawing/2014/main" id="{130F0163-B15F-43BA-9334-AF8B7CB927A7}"/>
                </a:ext>
              </a:extLst>
            </p:cNvPr>
            <p:cNvSpPr txBox="1"/>
            <p:nvPr/>
          </p:nvSpPr>
          <p:spPr>
            <a:xfrm>
              <a:off x="2403446" y="1617144"/>
              <a:ext cx="529291" cy="231716"/>
            </a:xfrm>
            <a:prstGeom prst="rect">
              <a:avLst/>
            </a:prstGeom>
            <a:noFill/>
          </p:spPr>
          <p:txBody>
            <a:bodyPr wrap="none" rtlCol="0">
              <a:spAutoFit/>
            </a:bodyPr>
            <a:lstStyle/>
            <a:p>
              <a:pPr algn="ctr" defTabSz="914377"/>
              <a:r>
                <a:rPr lang="en-US" sz="800">
                  <a:solidFill>
                    <a:srgbClr val="FFFFFF"/>
                  </a:solidFill>
                  <a:latin typeface="Calibri" panose="020F0502020204030204"/>
                </a:rPr>
                <a:t>n=202</a:t>
              </a:r>
            </a:p>
          </p:txBody>
        </p:sp>
        <p:sp>
          <p:nvSpPr>
            <p:cNvPr id="47" name="TextBox 46">
              <a:extLst>
                <a:ext uri="{FF2B5EF4-FFF2-40B4-BE49-F238E27FC236}">
                  <a16:creationId xmlns:a16="http://schemas.microsoft.com/office/drawing/2014/main" id="{53E99E2C-E31D-DEDF-40E1-BB564F3CB737}"/>
                </a:ext>
              </a:extLst>
            </p:cNvPr>
            <p:cNvSpPr txBox="1"/>
            <p:nvPr/>
          </p:nvSpPr>
          <p:spPr>
            <a:xfrm>
              <a:off x="3816926" y="1617144"/>
              <a:ext cx="529291" cy="231716"/>
            </a:xfrm>
            <a:prstGeom prst="rect">
              <a:avLst/>
            </a:prstGeom>
            <a:noFill/>
          </p:spPr>
          <p:txBody>
            <a:bodyPr wrap="none" rtlCol="0">
              <a:spAutoFit/>
            </a:bodyPr>
            <a:lstStyle/>
            <a:p>
              <a:pPr algn="ctr" defTabSz="914377"/>
              <a:r>
                <a:rPr lang="en-US" sz="800">
                  <a:solidFill>
                    <a:srgbClr val="FFFFFF"/>
                  </a:solidFill>
                  <a:latin typeface="Calibri" panose="020F0502020204030204"/>
                </a:rPr>
                <a:t>n=161</a:t>
              </a:r>
            </a:p>
          </p:txBody>
        </p:sp>
        <p:sp>
          <p:nvSpPr>
            <p:cNvPr id="48" name="TextBox 47">
              <a:extLst>
                <a:ext uri="{FF2B5EF4-FFF2-40B4-BE49-F238E27FC236}">
                  <a16:creationId xmlns:a16="http://schemas.microsoft.com/office/drawing/2014/main" id="{8D12BE6D-39B1-38D6-36F1-3BBEBE26047C}"/>
                </a:ext>
              </a:extLst>
            </p:cNvPr>
            <p:cNvSpPr txBox="1"/>
            <p:nvPr/>
          </p:nvSpPr>
          <p:spPr>
            <a:xfrm>
              <a:off x="1576376" y="1617144"/>
              <a:ext cx="529291" cy="231716"/>
            </a:xfrm>
            <a:prstGeom prst="rect">
              <a:avLst/>
            </a:prstGeom>
            <a:noFill/>
          </p:spPr>
          <p:txBody>
            <a:bodyPr wrap="none" rtlCol="0">
              <a:spAutoFit/>
            </a:bodyPr>
            <a:lstStyle/>
            <a:p>
              <a:pPr algn="ctr" defTabSz="914377"/>
              <a:r>
                <a:rPr lang="en-US" sz="800">
                  <a:solidFill>
                    <a:prstClr val="black"/>
                  </a:solidFill>
                  <a:latin typeface="Calibri" panose="020F0502020204030204"/>
                </a:rPr>
                <a:t>n=105</a:t>
              </a:r>
            </a:p>
          </p:txBody>
        </p:sp>
        <p:sp>
          <p:nvSpPr>
            <p:cNvPr id="49" name="TextBox 48">
              <a:extLst>
                <a:ext uri="{FF2B5EF4-FFF2-40B4-BE49-F238E27FC236}">
                  <a16:creationId xmlns:a16="http://schemas.microsoft.com/office/drawing/2014/main" id="{2F1EA0B8-D233-492C-60FA-77ABCAD998FE}"/>
                </a:ext>
              </a:extLst>
            </p:cNvPr>
            <p:cNvSpPr txBox="1"/>
            <p:nvPr/>
          </p:nvSpPr>
          <p:spPr>
            <a:xfrm>
              <a:off x="3010013" y="1617144"/>
              <a:ext cx="468190" cy="231716"/>
            </a:xfrm>
            <a:prstGeom prst="rect">
              <a:avLst/>
            </a:prstGeom>
            <a:noFill/>
          </p:spPr>
          <p:txBody>
            <a:bodyPr wrap="none" rtlCol="0">
              <a:spAutoFit/>
            </a:bodyPr>
            <a:lstStyle/>
            <a:p>
              <a:pPr algn="ctr" defTabSz="914377"/>
              <a:r>
                <a:rPr lang="en-US" sz="800">
                  <a:solidFill>
                    <a:prstClr val="black"/>
                  </a:solidFill>
                  <a:latin typeface="Calibri" panose="020F0502020204030204"/>
                </a:rPr>
                <a:t>n=98</a:t>
              </a:r>
            </a:p>
          </p:txBody>
        </p:sp>
        <p:sp>
          <p:nvSpPr>
            <p:cNvPr id="50" name="TextBox 49">
              <a:extLst>
                <a:ext uri="{FF2B5EF4-FFF2-40B4-BE49-F238E27FC236}">
                  <a16:creationId xmlns:a16="http://schemas.microsoft.com/office/drawing/2014/main" id="{0837968F-5C83-334C-E296-67C6F2A3F403}"/>
                </a:ext>
              </a:extLst>
            </p:cNvPr>
            <p:cNvSpPr txBox="1"/>
            <p:nvPr/>
          </p:nvSpPr>
          <p:spPr>
            <a:xfrm>
              <a:off x="4377781" y="1617144"/>
              <a:ext cx="468190" cy="231716"/>
            </a:xfrm>
            <a:prstGeom prst="rect">
              <a:avLst/>
            </a:prstGeom>
            <a:noFill/>
          </p:spPr>
          <p:txBody>
            <a:bodyPr wrap="none" rtlCol="0">
              <a:spAutoFit/>
            </a:bodyPr>
            <a:lstStyle/>
            <a:p>
              <a:pPr algn="ctr" defTabSz="914377"/>
              <a:r>
                <a:rPr lang="en-US" sz="800">
                  <a:solidFill>
                    <a:prstClr val="black"/>
                  </a:solidFill>
                  <a:latin typeface="Calibri" panose="020F0502020204030204"/>
                </a:rPr>
                <a:t>n=96</a:t>
              </a:r>
            </a:p>
          </p:txBody>
        </p:sp>
        <p:grpSp>
          <p:nvGrpSpPr>
            <p:cNvPr id="51" name="Group 50">
              <a:extLst>
                <a:ext uri="{FF2B5EF4-FFF2-40B4-BE49-F238E27FC236}">
                  <a16:creationId xmlns:a16="http://schemas.microsoft.com/office/drawing/2014/main" id="{9B463864-91CE-8DF6-59A3-54C49FC6C06F}"/>
                </a:ext>
              </a:extLst>
            </p:cNvPr>
            <p:cNvGrpSpPr/>
            <p:nvPr/>
          </p:nvGrpSpPr>
          <p:grpSpPr>
            <a:xfrm>
              <a:off x="3026162" y="4263495"/>
              <a:ext cx="2377255" cy="425568"/>
              <a:chOff x="10904748" y="4000677"/>
              <a:chExt cx="2604463" cy="522843"/>
            </a:xfrm>
          </p:grpSpPr>
          <p:grpSp>
            <p:nvGrpSpPr>
              <p:cNvPr id="53" name="Group 52">
                <a:extLst>
                  <a:ext uri="{FF2B5EF4-FFF2-40B4-BE49-F238E27FC236}">
                    <a16:creationId xmlns:a16="http://schemas.microsoft.com/office/drawing/2014/main" id="{563DD791-0FB2-D82E-87E9-82C48F17FD5D}"/>
                  </a:ext>
                </a:extLst>
              </p:cNvPr>
              <p:cNvGrpSpPr/>
              <p:nvPr/>
            </p:nvGrpSpPr>
            <p:grpSpPr>
              <a:xfrm>
                <a:off x="10904748" y="4000677"/>
                <a:ext cx="2146825" cy="284806"/>
                <a:chOff x="10900035" y="4000677"/>
                <a:chExt cx="2146825" cy="284806"/>
              </a:xfrm>
            </p:grpSpPr>
            <p:sp>
              <p:nvSpPr>
                <p:cNvPr id="57" name="TextBox 56">
                  <a:extLst>
                    <a:ext uri="{FF2B5EF4-FFF2-40B4-BE49-F238E27FC236}">
                      <a16:creationId xmlns:a16="http://schemas.microsoft.com/office/drawing/2014/main" id="{AC0A9611-D167-C490-75BC-36A3AE76BCF8}"/>
                    </a:ext>
                  </a:extLst>
                </p:cNvPr>
                <p:cNvSpPr txBox="1"/>
                <p:nvPr/>
              </p:nvSpPr>
              <p:spPr>
                <a:xfrm>
                  <a:off x="11037196" y="4000677"/>
                  <a:ext cx="2009664" cy="284806"/>
                </a:xfrm>
                <a:prstGeom prst="rect">
                  <a:avLst/>
                </a:prstGeom>
                <a:noFill/>
              </p:spPr>
              <p:txBody>
                <a:bodyPr wrap="square" rtlCol="0" anchor="ctr">
                  <a:spAutoFit/>
                </a:bodyPr>
                <a:lstStyle/>
                <a:p>
                  <a:r>
                    <a:rPr lang="en-US" sz="1000">
                      <a:solidFill>
                        <a:srgbClr val="0033CC"/>
                      </a:solidFill>
                    </a:rPr>
                    <a:t>RDN (baseline 179 mmHg)</a:t>
                  </a:r>
                </a:p>
              </p:txBody>
            </p:sp>
            <p:sp>
              <p:nvSpPr>
                <p:cNvPr id="58" name="Rectangle 57">
                  <a:extLst>
                    <a:ext uri="{FF2B5EF4-FFF2-40B4-BE49-F238E27FC236}">
                      <a16:creationId xmlns:a16="http://schemas.microsoft.com/office/drawing/2014/main" id="{B1EFCEDA-2368-40B6-1FFC-EDF77DAEAA60}"/>
                    </a:ext>
                  </a:extLst>
                </p:cNvPr>
                <p:cNvSpPr/>
                <p:nvPr/>
              </p:nvSpPr>
              <p:spPr bwMode="auto">
                <a:xfrm>
                  <a:off x="10900035" y="4092670"/>
                  <a:ext cx="91440" cy="91439"/>
                </a:xfrm>
                <a:prstGeom prst="rect">
                  <a:avLst/>
                </a:prstGeom>
                <a:solidFill>
                  <a:srgbClr val="0033CC"/>
                </a:solidFill>
                <a:ln w="9525" cap="flat" cmpd="sng" algn="ctr">
                  <a:noFill/>
                  <a:prstDash val="solid"/>
                  <a:round/>
                  <a:headEnd type="none" w="med" len="med"/>
                  <a:tailEnd type="none" w="med" len="med"/>
                </a:ln>
                <a:effectLst/>
              </p:spPr>
              <p:txBody>
                <a:bodyPr vert="horz" wrap="square" lIns="121920" tIns="60960" rIns="121920" bIns="6096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a:p>
              </p:txBody>
            </p:sp>
          </p:grpSp>
          <p:grpSp>
            <p:nvGrpSpPr>
              <p:cNvPr id="54" name="Group 53">
                <a:extLst>
                  <a:ext uri="{FF2B5EF4-FFF2-40B4-BE49-F238E27FC236}">
                    <a16:creationId xmlns:a16="http://schemas.microsoft.com/office/drawing/2014/main" id="{89553E0C-8E7F-C666-65B8-3217B163A373}"/>
                  </a:ext>
                </a:extLst>
              </p:cNvPr>
              <p:cNvGrpSpPr/>
              <p:nvPr/>
            </p:nvGrpSpPr>
            <p:grpSpPr>
              <a:xfrm>
                <a:off x="10904748" y="4238714"/>
                <a:ext cx="2604463" cy="284806"/>
                <a:chOff x="10900035" y="3989210"/>
                <a:chExt cx="2604463" cy="284806"/>
              </a:xfrm>
            </p:grpSpPr>
            <p:sp>
              <p:nvSpPr>
                <p:cNvPr id="55" name="TextBox 54">
                  <a:extLst>
                    <a:ext uri="{FF2B5EF4-FFF2-40B4-BE49-F238E27FC236}">
                      <a16:creationId xmlns:a16="http://schemas.microsoft.com/office/drawing/2014/main" id="{90BC65B0-CC22-5A3A-35F5-7BCB802660F4}"/>
                    </a:ext>
                  </a:extLst>
                </p:cNvPr>
                <p:cNvSpPr txBox="1"/>
                <p:nvPr/>
              </p:nvSpPr>
              <p:spPr>
                <a:xfrm>
                  <a:off x="11037198" y="3989210"/>
                  <a:ext cx="2467300" cy="284806"/>
                </a:xfrm>
                <a:prstGeom prst="rect">
                  <a:avLst/>
                </a:prstGeom>
                <a:noFill/>
              </p:spPr>
              <p:txBody>
                <a:bodyPr wrap="square" rtlCol="0">
                  <a:spAutoFit/>
                </a:bodyPr>
                <a:lstStyle/>
                <a:p>
                  <a:r>
                    <a:rPr lang="en-US" sz="1000">
                      <a:solidFill>
                        <a:schemeClr val="tx1">
                          <a:lumMod val="50000"/>
                          <a:lumOff val="50000"/>
                        </a:schemeClr>
                      </a:solidFill>
                    </a:rPr>
                    <a:t>Control (baseline 179 mmHg)</a:t>
                  </a:r>
                </a:p>
              </p:txBody>
            </p:sp>
            <p:sp>
              <p:nvSpPr>
                <p:cNvPr id="56" name="Rectangle 55">
                  <a:extLst>
                    <a:ext uri="{FF2B5EF4-FFF2-40B4-BE49-F238E27FC236}">
                      <a16:creationId xmlns:a16="http://schemas.microsoft.com/office/drawing/2014/main" id="{5C7521C3-FFF0-891C-E905-2F2B476DDA5F}"/>
                    </a:ext>
                  </a:extLst>
                </p:cNvPr>
                <p:cNvSpPr/>
                <p:nvPr/>
              </p:nvSpPr>
              <p:spPr bwMode="auto">
                <a:xfrm>
                  <a:off x="10900035" y="4092670"/>
                  <a:ext cx="91440" cy="91439"/>
                </a:xfrm>
                <a:prstGeom prst="rect">
                  <a:avLst/>
                </a:prstGeom>
                <a:solidFill>
                  <a:srgbClr val="9A9A9C"/>
                </a:solidFill>
                <a:ln w="9525" cap="flat" cmpd="sng" algn="ctr">
                  <a:noFill/>
                  <a:prstDash val="solid"/>
                  <a:round/>
                  <a:headEnd type="none" w="med" len="med"/>
                  <a:tailEnd type="none" w="med" len="med"/>
                </a:ln>
                <a:effectLst/>
              </p:spPr>
              <p:txBody>
                <a:bodyPr vert="horz" wrap="square" lIns="121920" tIns="60960" rIns="121920" bIns="6096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a:p>
              </p:txBody>
            </p:sp>
          </p:grpSp>
        </p:grpSp>
        <p:sp>
          <p:nvSpPr>
            <p:cNvPr id="52" name="TextBox 51">
              <a:extLst>
                <a:ext uri="{FF2B5EF4-FFF2-40B4-BE49-F238E27FC236}">
                  <a16:creationId xmlns:a16="http://schemas.microsoft.com/office/drawing/2014/main" id="{3AF90745-BD6E-F7FE-36E0-400F994C06FD}"/>
                </a:ext>
              </a:extLst>
            </p:cNvPr>
            <p:cNvSpPr txBox="1"/>
            <p:nvPr/>
          </p:nvSpPr>
          <p:spPr>
            <a:xfrm>
              <a:off x="1947836" y="1082303"/>
              <a:ext cx="1900104" cy="331022"/>
            </a:xfrm>
            <a:prstGeom prst="rect">
              <a:avLst/>
            </a:prstGeom>
            <a:noFill/>
          </p:spPr>
          <p:txBody>
            <a:bodyPr wrap="none" rtlCol="0">
              <a:spAutoFit/>
            </a:bodyPr>
            <a:lstStyle/>
            <a:p>
              <a:pPr algn="ctr"/>
              <a:r>
                <a:rPr lang="en-US" sz="1400" b="1" dirty="0"/>
                <a:t>Non-Black Patients</a:t>
              </a:r>
            </a:p>
          </p:txBody>
        </p:sp>
      </p:grpSp>
      <p:graphicFrame>
        <p:nvGraphicFramePr>
          <p:cNvPr id="59" name="Table 61">
            <a:extLst>
              <a:ext uri="{FF2B5EF4-FFF2-40B4-BE49-F238E27FC236}">
                <a16:creationId xmlns:a16="http://schemas.microsoft.com/office/drawing/2014/main" id="{32B30654-5730-375C-0F27-FD2C498A0DF2}"/>
              </a:ext>
            </a:extLst>
          </p:cNvPr>
          <p:cNvGraphicFramePr>
            <a:graphicFrameLocks noGrp="1"/>
          </p:cNvGraphicFramePr>
          <p:nvPr>
            <p:extLst>
              <p:ext uri="{D42A27DB-BD31-4B8C-83A1-F6EECF244321}">
                <p14:modId xmlns:p14="http://schemas.microsoft.com/office/powerpoint/2010/main" val="3325394723"/>
              </p:ext>
            </p:extLst>
          </p:nvPr>
        </p:nvGraphicFramePr>
        <p:xfrm>
          <a:off x="3697924" y="3747374"/>
          <a:ext cx="1748151" cy="899160"/>
        </p:xfrm>
        <a:graphic>
          <a:graphicData uri="http://schemas.openxmlformats.org/drawingml/2006/table">
            <a:tbl>
              <a:tblPr firstRow="1" bandRow="1">
                <a:tableStyleId>{69012ECD-51FC-41F1-AA8D-1B2483CD663E}</a:tableStyleId>
              </a:tblPr>
              <a:tblGrid>
                <a:gridCol w="698978">
                  <a:extLst>
                    <a:ext uri="{9D8B030D-6E8A-4147-A177-3AD203B41FA5}">
                      <a16:colId xmlns:a16="http://schemas.microsoft.com/office/drawing/2014/main" val="1253351833"/>
                    </a:ext>
                  </a:extLst>
                </a:gridCol>
                <a:gridCol w="1049173">
                  <a:extLst>
                    <a:ext uri="{9D8B030D-6E8A-4147-A177-3AD203B41FA5}">
                      <a16:colId xmlns:a16="http://schemas.microsoft.com/office/drawing/2014/main" val="3044783841"/>
                    </a:ext>
                  </a:extLst>
                </a:gridCol>
              </a:tblGrid>
              <a:tr h="181680">
                <a:tc>
                  <a:txBody>
                    <a:bodyPr/>
                    <a:lstStyle/>
                    <a:p>
                      <a:r>
                        <a:rPr lang="en-US" sz="800"/>
                        <a:t>Follow-up</a:t>
                      </a:r>
                    </a:p>
                  </a:txBody>
                  <a:tcPr/>
                </a:tc>
                <a:tc>
                  <a:txBody>
                    <a:bodyPr/>
                    <a:lstStyle/>
                    <a:p>
                      <a:r>
                        <a:rPr lang="en-US" sz="800"/>
                        <a:t>Interaction P-value</a:t>
                      </a:r>
                    </a:p>
                  </a:txBody>
                  <a:tcPr/>
                </a:tc>
                <a:extLst>
                  <a:ext uri="{0D108BD9-81ED-4DB2-BD59-A6C34878D82A}">
                    <a16:rowId xmlns:a16="http://schemas.microsoft.com/office/drawing/2014/main" val="3757060608"/>
                  </a:ext>
                </a:extLst>
              </a:tr>
              <a:tr h="194658">
                <a:tc>
                  <a:txBody>
                    <a:bodyPr/>
                    <a:lstStyle/>
                    <a:p>
                      <a:r>
                        <a:rPr lang="en-US" sz="900"/>
                        <a:t>12 months</a:t>
                      </a:r>
                    </a:p>
                  </a:txBody>
                  <a:tcPr/>
                </a:tc>
                <a:tc>
                  <a:txBody>
                    <a:bodyPr/>
                    <a:lstStyle/>
                    <a:p>
                      <a:pPr algn="ctr"/>
                      <a:r>
                        <a:rPr lang="en-US" sz="900"/>
                        <a:t>0.87</a:t>
                      </a:r>
                    </a:p>
                  </a:txBody>
                  <a:tcPr/>
                </a:tc>
                <a:extLst>
                  <a:ext uri="{0D108BD9-81ED-4DB2-BD59-A6C34878D82A}">
                    <a16:rowId xmlns:a16="http://schemas.microsoft.com/office/drawing/2014/main" val="1281004327"/>
                  </a:ext>
                </a:extLst>
              </a:tr>
              <a:tr h="194658">
                <a:tc>
                  <a:txBody>
                    <a:bodyPr/>
                    <a:lstStyle/>
                    <a:p>
                      <a:r>
                        <a:rPr lang="en-US" sz="900"/>
                        <a:t>24 months</a:t>
                      </a:r>
                    </a:p>
                  </a:txBody>
                  <a:tcPr/>
                </a:tc>
                <a:tc>
                  <a:txBody>
                    <a:bodyPr/>
                    <a:lstStyle/>
                    <a:p>
                      <a:pPr algn="ctr"/>
                      <a:r>
                        <a:rPr lang="en-US" sz="900"/>
                        <a:t>0.84</a:t>
                      </a:r>
                    </a:p>
                  </a:txBody>
                  <a:tcPr/>
                </a:tc>
                <a:extLst>
                  <a:ext uri="{0D108BD9-81ED-4DB2-BD59-A6C34878D82A}">
                    <a16:rowId xmlns:a16="http://schemas.microsoft.com/office/drawing/2014/main" val="954383210"/>
                  </a:ext>
                </a:extLst>
              </a:tr>
              <a:tr h="194658">
                <a:tc>
                  <a:txBody>
                    <a:bodyPr/>
                    <a:lstStyle/>
                    <a:p>
                      <a:r>
                        <a:rPr lang="en-US" sz="900"/>
                        <a:t>36 months</a:t>
                      </a:r>
                    </a:p>
                  </a:txBody>
                  <a:tcPr/>
                </a:tc>
                <a:tc>
                  <a:txBody>
                    <a:bodyPr/>
                    <a:lstStyle/>
                    <a:p>
                      <a:pPr algn="ctr"/>
                      <a:r>
                        <a:rPr lang="en-US" sz="900"/>
                        <a:t>0.52</a:t>
                      </a:r>
                    </a:p>
                  </a:txBody>
                  <a:tcPr/>
                </a:tc>
                <a:extLst>
                  <a:ext uri="{0D108BD9-81ED-4DB2-BD59-A6C34878D82A}">
                    <a16:rowId xmlns:a16="http://schemas.microsoft.com/office/drawing/2014/main" val="2942192329"/>
                  </a:ext>
                </a:extLst>
              </a:tr>
            </a:tbl>
          </a:graphicData>
        </a:graphic>
      </p:graphicFrame>
      <p:sp>
        <p:nvSpPr>
          <p:cNvPr id="61" name="TextBox 60">
            <a:extLst>
              <a:ext uri="{FF2B5EF4-FFF2-40B4-BE49-F238E27FC236}">
                <a16:creationId xmlns:a16="http://schemas.microsoft.com/office/drawing/2014/main" id="{211A4C2B-35DA-4C48-BA34-7E4366D71064}"/>
              </a:ext>
            </a:extLst>
          </p:cNvPr>
          <p:cNvSpPr txBox="1"/>
          <p:nvPr/>
        </p:nvSpPr>
        <p:spPr>
          <a:xfrm rot="16200000">
            <a:off x="-992240" y="2245654"/>
            <a:ext cx="2543387" cy="246221"/>
          </a:xfrm>
          <a:prstGeom prst="rect">
            <a:avLst/>
          </a:prstGeom>
          <a:noFill/>
        </p:spPr>
        <p:txBody>
          <a:bodyPr wrap="square">
            <a:spAutoFit/>
          </a:bodyPr>
          <a:lstStyle/>
          <a:p>
            <a:pPr algn="ctr" rtl="0">
              <a:defRPr sz="900" b="0" i="0" u="none" strike="noStrike" kern="1200" baseline="0">
                <a:solidFill>
                  <a:prstClr val="black">
                    <a:lumMod val="95000"/>
                    <a:lumOff val="5000"/>
                  </a:prstClr>
                </a:solidFill>
                <a:latin typeface="Arial" panose="020B0604020202020204" pitchFamily="34" charset="0"/>
                <a:ea typeface="+mn-ea"/>
                <a:cs typeface="Arial" panose="020B0604020202020204" pitchFamily="34" charset="0"/>
              </a:defRPr>
            </a:pPr>
            <a:r>
              <a:rPr lang="en-US" sz="1000" dirty="0">
                <a:latin typeface="+mn-lt"/>
                <a:cs typeface="Arial" panose="020B0604020202020204" pitchFamily="34" charset="0"/>
              </a:rPr>
              <a:t>OSBP change from baseline </a:t>
            </a:r>
            <a:r>
              <a:rPr lang="en-US" sz="1000" b="0" i="0" u="none" strike="noStrike" baseline="0" dirty="0">
                <a:effectLst/>
                <a:latin typeface="+mn-lt"/>
              </a:rPr>
              <a:t>(mmHg)</a:t>
            </a:r>
            <a:endParaRPr lang="en-US" sz="1000" dirty="0">
              <a:latin typeface="+mn-lt"/>
              <a:cs typeface="Arial" panose="020B0604020202020204" pitchFamily="34" charset="0"/>
            </a:endParaRPr>
          </a:p>
        </p:txBody>
      </p:sp>
    </p:spTree>
    <p:extLst>
      <p:ext uri="{BB962C8B-B14F-4D97-AF65-F5344CB8AC3E}">
        <p14:creationId xmlns:p14="http://schemas.microsoft.com/office/powerpoint/2010/main" val="41805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3F6F-948B-8974-5346-9F3D3EEFF2B4}"/>
              </a:ext>
            </a:extLst>
          </p:cNvPr>
          <p:cNvSpPr>
            <a:spLocks noGrp="1"/>
          </p:cNvSpPr>
          <p:nvPr>
            <p:ph type="title"/>
          </p:nvPr>
        </p:nvSpPr>
        <p:spPr>
          <a:xfrm>
            <a:off x="1295400" y="0"/>
            <a:ext cx="7086600" cy="857250"/>
          </a:xfrm>
        </p:spPr>
        <p:txBody>
          <a:bodyPr>
            <a:noAutofit/>
          </a:bodyPr>
          <a:lstStyle/>
          <a:p>
            <a:r>
              <a:rPr lang="en-US" sz="3200" b="1" dirty="0"/>
              <a:t>Change in Office Diastolic BP</a:t>
            </a:r>
          </a:p>
        </p:txBody>
      </p:sp>
      <p:sp>
        <p:nvSpPr>
          <p:cNvPr id="3" name="TextBox 2">
            <a:extLst>
              <a:ext uri="{FF2B5EF4-FFF2-40B4-BE49-F238E27FC236}">
                <a16:creationId xmlns:a16="http://schemas.microsoft.com/office/drawing/2014/main" id="{79F82C79-FAEE-F38E-EABD-9F03EF516B5B}"/>
              </a:ext>
            </a:extLst>
          </p:cNvPr>
          <p:cNvSpPr txBox="1"/>
          <p:nvPr/>
        </p:nvSpPr>
        <p:spPr>
          <a:xfrm>
            <a:off x="556974" y="4737605"/>
            <a:ext cx="4540625" cy="338554"/>
          </a:xfrm>
          <a:prstGeom prst="rect">
            <a:avLst/>
          </a:prstGeom>
          <a:noFill/>
        </p:spPr>
        <p:txBody>
          <a:bodyPr wrap="square">
            <a:spAutoFit/>
          </a:bodyPr>
          <a:lstStyle/>
          <a:p>
            <a:r>
              <a:rPr lang="en-US" sz="800" b="0" i="0">
                <a:solidFill>
                  <a:schemeClr val="bg1"/>
                </a:solidFill>
                <a:cs typeface="Arial" panose="020B0604020202020204" pitchFamily="34" charset="0"/>
              </a:rPr>
              <a:t>Treatment differences and </a:t>
            </a:r>
            <a:r>
              <a:rPr lang="en-US" sz="800">
                <a:solidFill>
                  <a:schemeClr val="bg1"/>
                </a:solidFill>
                <a:cs typeface="Arial" panose="020B0604020202020204" pitchFamily="34" charset="0"/>
              </a:rPr>
              <a:t>P</a:t>
            </a:r>
            <a:r>
              <a:rPr lang="en-US" sz="800" b="0" i="0">
                <a:solidFill>
                  <a:schemeClr val="bg1"/>
                </a:solidFill>
                <a:cs typeface="Arial" panose="020B0604020202020204" pitchFamily="34" charset="0"/>
              </a:rPr>
              <a:t>-values are ANCOVA adjusted for baseline BP. </a:t>
            </a:r>
          </a:p>
          <a:p>
            <a:r>
              <a:rPr lang="en-US" sz="800" b="0" i="0">
                <a:solidFill>
                  <a:schemeClr val="bg1"/>
                </a:solidFill>
                <a:cs typeface="Arial" panose="020B0604020202020204" pitchFamily="34" charset="0"/>
              </a:rPr>
              <a:t>Control blood pressure measures include LOCF for crossover patients from 6 months (blinded). </a:t>
            </a:r>
          </a:p>
        </p:txBody>
      </p:sp>
      <p:grpSp>
        <p:nvGrpSpPr>
          <p:cNvPr id="4" name="Group 3">
            <a:extLst>
              <a:ext uri="{FF2B5EF4-FFF2-40B4-BE49-F238E27FC236}">
                <a16:creationId xmlns:a16="http://schemas.microsoft.com/office/drawing/2014/main" id="{FF5A07C0-E2FF-994E-CB21-FE9191F4DBA5}"/>
              </a:ext>
            </a:extLst>
          </p:cNvPr>
          <p:cNvGrpSpPr/>
          <p:nvPr/>
        </p:nvGrpSpPr>
        <p:grpSpPr>
          <a:xfrm>
            <a:off x="-1" y="866156"/>
            <a:ext cx="4255995" cy="3377894"/>
            <a:chOff x="-1" y="1082303"/>
            <a:chExt cx="5069541" cy="3633023"/>
          </a:xfrm>
        </p:grpSpPr>
        <p:graphicFrame>
          <p:nvGraphicFramePr>
            <p:cNvPr id="5" name="Chart 4">
              <a:extLst>
                <a:ext uri="{FF2B5EF4-FFF2-40B4-BE49-F238E27FC236}">
                  <a16:creationId xmlns:a16="http://schemas.microsoft.com/office/drawing/2014/main" id="{29732091-4C22-95E2-F5FC-09E98AF3083F}"/>
                </a:ext>
              </a:extLst>
            </p:cNvPr>
            <p:cNvGraphicFramePr/>
            <p:nvPr/>
          </p:nvGraphicFramePr>
          <p:xfrm>
            <a:off x="-1" y="1477496"/>
            <a:ext cx="5069541" cy="232202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32FF413-5BF1-C7B5-223C-4A8E98EF2DE3}"/>
                </a:ext>
              </a:extLst>
            </p:cNvPr>
            <p:cNvSpPr txBox="1"/>
            <p:nvPr/>
          </p:nvSpPr>
          <p:spPr>
            <a:xfrm>
              <a:off x="1067573" y="1357662"/>
              <a:ext cx="893643" cy="297920"/>
            </a:xfrm>
            <a:prstGeom prst="rect">
              <a:avLst/>
            </a:prstGeom>
            <a:noFill/>
          </p:spPr>
          <p:txBody>
            <a:bodyPr wrap="square" rtlCol="0">
              <a:spAutoFit/>
            </a:bodyPr>
            <a:lstStyle/>
            <a:p>
              <a:pPr algn="ctr"/>
              <a:r>
                <a:rPr lang="en-US" sz="1200" b="1"/>
                <a:t>12 </a:t>
              </a:r>
              <a:r>
                <a:rPr lang="en-US" sz="1200" b="1" err="1"/>
                <a:t>mo</a:t>
              </a:r>
              <a:endParaRPr lang="en-US" sz="1200" b="1"/>
            </a:p>
          </p:txBody>
        </p:sp>
        <p:sp>
          <p:nvSpPr>
            <p:cNvPr id="8" name="TextBox 7">
              <a:extLst>
                <a:ext uri="{FF2B5EF4-FFF2-40B4-BE49-F238E27FC236}">
                  <a16:creationId xmlns:a16="http://schemas.microsoft.com/office/drawing/2014/main" id="{2AFDAEE3-3959-BB7F-724A-D87ACE989760}"/>
                </a:ext>
              </a:extLst>
            </p:cNvPr>
            <p:cNvSpPr txBox="1"/>
            <p:nvPr/>
          </p:nvSpPr>
          <p:spPr>
            <a:xfrm>
              <a:off x="2474088" y="1345057"/>
              <a:ext cx="893643" cy="297920"/>
            </a:xfrm>
            <a:prstGeom prst="rect">
              <a:avLst/>
            </a:prstGeom>
            <a:noFill/>
          </p:spPr>
          <p:txBody>
            <a:bodyPr wrap="square" rtlCol="0">
              <a:spAutoFit/>
            </a:bodyPr>
            <a:lstStyle/>
            <a:p>
              <a:pPr algn="ctr"/>
              <a:r>
                <a:rPr lang="en-US" sz="1200" b="1"/>
                <a:t>24 </a:t>
              </a:r>
              <a:r>
                <a:rPr lang="en-US" sz="1200" b="1" err="1"/>
                <a:t>mo</a:t>
              </a:r>
              <a:endParaRPr lang="en-US" sz="1200" b="1"/>
            </a:p>
          </p:txBody>
        </p:sp>
        <p:sp>
          <p:nvSpPr>
            <p:cNvPr id="9" name="TextBox 8">
              <a:extLst>
                <a:ext uri="{FF2B5EF4-FFF2-40B4-BE49-F238E27FC236}">
                  <a16:creationId xmlns:a16="http://schemas.microsoft.com/office/drawing/2014/main" id="{BAC45354-8957-913D-6A13-1B14AF6A79DF}"/>
                </a:ext>
              </a:extLst>
            </p:cNvPr>
            <p:cNvSpPr txBox="1"/>
            <p:nvPr/>
          </p:nvSpPr>
          <p:spPr>
            <a:xfrm>
              <a:off x="3877470" y="1351979"/>
              <a:ext cx="893643" cy="297920"/>
            </a:xfrm>
            <a:prstGeom prst="rect">
              <a:avLst/>
            </a:prstGeom>
            <a:noFill/>
          </p:spPr>
          <p:txBody>
            <a:bodyPr wrap="square" rtlCol="0">
              <a:spAutoFit/>
            </a:bodyPr>
            <a:lstStyle/>
            <a:p>
              <a:pPr algn="ctr"/>
              <a:r>
                <a:rPr lang="en-US" sz="1200" b="1"/>
                <a:t>36 </a:t>
              </a:r>
              <a:r>
                <a:rPr lang="en-US" sz="1200" b="1" err="1"/>
                <a:t>mo</a:t>
              </a:r>
              <a:endParaRPr lang="en-US" sz="1200" b="1"/>
            </a:p>
          </p:txBody>
        </p:sp>
        <p:sp>
          <p:nvSpPr>
            <p:cNvPr id="10" name="Left Bracket 9">
              <a:extLst>
                <a:ext uri="{FF2B5EF4-FFF2-40B4-BE49-F238E27FC236}">
                  <a16:creationId xmlns:a16="http://schemas.microsoft.com/office/drawing/2014/main" id="{E2908C00-4D30-5495-181D-531A1A0B4F59}"/>
                </a:ext>
              </a:extLst>
            </p:cNvPr>
            <p:cNvSpPr/>
            <p:nvPr/>
          </p:nvSpPr>
          <p:spPr>
            <a:xfrm rot="5400000" flipH="1">
              <a:off x="1369487" y="3570960"/>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12" name="TextBox 11">
              <a:extLst>
                <a:ext uri="{FF2B5EF4-FFF2-40B4-BE49-F238E27FC236}">
                  <a16:creationId xmlns:a16="http://schemas.microsoft.com/office/drawing/2014/main" id="{A3D6BB68-4E4B-DD99-E3DF-FC94DE403842}"/>
                </a:ext>
              </a:extLst>
            </p:cNvPr>
            <p:cNvSpPr txBox="1"/>
            <p:nvPr/>
          </p:nvSpPr>
          <p:spPr>
            <a:xfrm>
              <a:off x="860290" y="3786491"/>
              <a:ext cx="1048165" cy="397226"/>
            </a:xfrm>
            <a:prstGeom prst="rect">
              <a:avLst/>
            </a:prstGeom>
            <a:noFill/>
          </p:spPr>
          <p:txBody>
            <a:bodyPr wrap="square" rtlCol="0">
              <a:spAutoFit/>
            </a:bodyPr>
            <a:lstStyle/>
            <a:p>
              <a:pPr algn="ctr">
                <a:defRPr/>
              </a:pPr>
              <a:r>
                <a:rPr lang="el-GR" sz="900" kern="0" dirty="0">
                  <a:solidFill>
                    <a:prstClr val="black"/>
                  </a:solidFill>
                  <a:cs typeface="Arial" panose="020B0604020202020204" pitchFamily="34" charset="0"/>
                </a:rPr>
                <a:t>Δ</a:t>
              </a:r>
              <a:r>
                <a:rPr lang="en-US" sz="900" kern="0" dirty="0">
                  <a:solidFill>
                    <a:prstClr val="black"/>
                  </a:solidFill>
                  <a:cs typeface="Arial" panose="020B0604020202020204" pitchFamily="34" charset="0"/>
                </a:rPr>
                <a:t> -6</a:t>
              </a:r>
              <a:r>
                <a:rPr lang="el-GR" sz="900" kern="0" dirty="0">
                  <a:solidFill>
                    <a:prstClr val="black"/>
                  </a:solidFill>
                  <a:ea typeface="ヒラギノ角ゴ Pro W3"/>
                  <a:cs typeface="Arial" panose="020B0604020202020204" pitchFamily="34" charset="0"/>
                </a:rPr>
                <a:t>.</a:t>
              </a:r>
              <a:r>
                <a:rPr lang="en-US" sz="900" kern="0" dirty="0">
                  <a:solidFill>
                    <a:prstClr val="black"/>
                  </a:solidFill>
                  <a:ea typeface="ヒラギノ角ゴ Pro W3"/>
                  <a:cs typeface="Arial" panose="020B0604020202020204" pitchFamily="34" charset="0"/>
                </a:rPr>
                <a:t>9</a:t>
              </a:r>
              <a:r>
                <a:rPr lang="el-GR" sz="900" kern="0" dirty="0">
                  <a:solidFill>
                    <a:prstClr val="black"/>
                  </a:solidFill>
                  <a:ea typeface="ヒラギノ角ゴ Pro W3"/>
                  <a:cs typeface="Arial" panose="020B0604020202020204" pitchFamily="34" charset="0"/>
                </a:rPr>
                <a:t> </a:t>
              </a:r>
              <a:r>
                <a:rPr lang="en-US" sz="900" kern="0" dirty="0">
                  <a:solidFill>
                    <a:prstClr val="black"/>
                  </a:solidFill>
                  <a:ea typeface="ヒラギノ角ゴ Pro W3"/>
                  <a:cs typeface="Arial" panose="020B0604020202020204" pitchFamily="34" charset="0"/>
                </a:rPr>
                <a:t>mmHg</a:t>
              </a:r>
            </a:p>
            <a:p>
              <a:pPr algn="ctr">
                <a:defRPr/>
              </a:pPr>
              <a:r>
                <a:rPr lang="en-US" sz="900" i="1" kern="0" dirty="0">
                  <a:solidFill>
                    <a:prstClr val="black"/>
                  </a:solidFill>
                  <a:ea typeface="ヒラギノ角ゴ Pro W3"/>
                  <a:cs typeface="Arial" panose="020B0604020202020204" pitchFamily="34" charset="0"/>
                </a:rPr>
                <a:t>P</a:t>
              </a:r>
              <a:r>
                <a:rPr lang="en-US" sz="900" kern="0" dirty="0">
                  <a:solidFill>
                    <a:prstClr val="black"/>
                  </a:solidFill>
                  <a:ea typeface="ヒラギノ角ゴ Pro W3"/>
                  <a:cs typeface="Arial" panose="020B0604020202020204" pitchFamily="34" charset="0"/>
                </a:rPr>
                <a:t>=0.004</a:t>
              </a:r>
            </a:p>
          </p:txBody>
        </p:sp>
        <p:sp>
          <p:nvSpPr>
            <p:cNvPr id="16" name="Left Bracket 15">
              <a:extLst>
                <a:ext uri="{FF2B5EF4-FFF2-40B4-BE49-F238E27FC236}">
                  <a16:creationId xmlns:a16="http://schemas.microsoft.com/office/drawing/2014/main" id="{7F5D05EB-BC22-5105-AFA1-1E3175BC0605}"/>
                </a:ext>
              </a:extLst>
            </p:cNvPr>
            <p:cNvSpPr/>
            <p:nvPr/>
          </p:nvSpPr>
          <p:spPr>
            <a:xfrm rot="5400000" flipH="1">
              <a:off x="2810607" y="3570960"/>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17" name="TextBox 16">
              <a:extLst>
                <a:ext uri="{FF2B5EF4-FFF2-40B4-BE49-F238E27FC236}">
                  <a16:creationId xmlns:a16="http://schemas.microsoft.com/office/drawing/2014/main" id="{C12F44D3-8C11-62B5-A67E-E1BE7685E91D}"/>
                </a:ext>
              </a:extLst>
            </p:cNvPr>
            <p:cNvSpPr txBox="1"/>
            <p:nvPr/>
          </p:nvSpPr>
          <p:spPr>
            <a:xfrm>
              <a:off x="2226445" y="3792218"/>
              <a:ext cx="1219542" cy="397226"/>
            </a:xfrm>
            <a:prstGeom prst="rect">
              <a:avLst/>
            </a:prstGeom>
            <a:noFill/>
          </p:spPr>
          <p:txBody>
            <a:bodyPr wrap="square" rtlCol="0">
              <a:spAutoFit/>
            </a:bodyPr>
            <a:lstStyle/>
            <a:p>
              <a:pPr algn="ctr" defTabSz="1219170">
                <a:defRPr/>
              </a:pPr>
              <a:r>
                <a:rPr lang="el-GR" sz="900" kern="0" dirty="0">
                  <a:solidFill>
                    <a:prstClr val="black"/>
                  </a:solidFill>
                  <a:cs typeface="Arial" panose="020B0604020202020204" pitchFamily="34" charset="0"/>
                </a:rPr>
                <a:t>Δ</a:t>
              </a:r>
              <a:r>
                <a:rPr lang="en-US" sz="900" kern="0" dirty="0">
                  <a:solidFill>
                    <a:prstClr val="black"/>
                  </a:solidFill>
                  <a:cs typeface="Arial" panose="020B0604020202020204" pitchFamily="34" charset="0"/>
                </a:rPr>
                <a:t> -11.9 mmHg</a:t>
              </a:r>
            </a:p>
            <a:p>
              <a:pPr algn="ctr" defTabSz="1219170">
                <a:defRPr/>
              </a:pPr>
              <a:r>
                <a:rPr lang="en-US" sz="900" i="1" kern="0" dirty="0">
                  <a:solidFill>
                    <a:prstClr val="black"/>
                  </a:solidFill>
                  <a:cs typeface="Arial" panose="020B0604020202020204" pitchFamily="34" charset="0"/>
                </a:rPr>
                <a:t>P&lt;</a:t>
              </a:r>
              <a:r>
                <a:rPr lang="en-US" sz="900" kern="0" dirty="0">
                  <a:solidFill>
                    <a:prstClr val="black"/>
                  </a:solidFill>
                  <a:cs typeface="Arial" panose="020B0604020202020204" pitchFamily="34" charset="0"/>
                </a:rPr>
                <a:t>0.001</a:t>
              </a:r>
            </a:p>
          </p:txBody>
        </p:sp>
        <p:sp>
          <p:nvSpPr>
            <p:cNvPr id="18" name="Left Bracket 17">
              <a:extLst>
                <a:ext uri="{FF2B5EF4-FFF2-40B4-BE49-F238E27FC236}">
                  <a16:creationId xmlns:a16="http://schemas.microsoft.com/office/drawing/2014/main" id="{0F39D0F0-1399-7E6F-8CAA-6DEEA191BF7E}"/>
                </a:ext>
              </a:extLst>
            </p:cNvPr>
            <p:cNvSpPr/>
            <p:nvPr/>
          </p:nvSpPr>
          <p:spPr>
            <a:xfrm rot="5400000" flipH="1">
              <a:off x="4319406" y="3570960"/>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19" name="TextBox 18">
              <a:extLst>
                <a:ext uri="{FF2B5EF4-FFF2-40B4-BE49-F238E27FC236}">
                  <a16:creationId xmlns:a16="http://schemas.microsoft.com/office/drawing/2014/main" id="{07A45248-6BAA-A8C6-22D4-A3238F937EED}"/>
                </a:ext>
              </a:extLst>
            </p:cNvPr>
            <p:cNvSpPr txBox="1"/>
            <p:nvPr/>
          </p:nvSpPr>
          <p:spPr>
            <a:xfrm>
              <a:off x="3780391" y="3789985"/>
              <a:ext cx="1120245" cy="397226"/>
            </a:xfrm>
            <a:prstGeom prst="rect">
              <a:avLst/>
            </a:prstGeom>
            <a:noFill/>
          </p:spPr>
          <p:txBody>
            <a:bodyPr wrap="square" rtlCol="0">
              <a:spAutoFit/>
            </a:bodyPr>
            <a:lstStyle/>
            <a:p>
              <a:pPr algn="ctr" defTabSz="1219170">
                <a:defRPr/>
              </a:pPr>
              <a:r>
                <a:rPr lang="el-GR" sz="900" kern="0" dirty="0">
                  <a:solidFill>
                    <a:prstClr val="black"/>
                  </a:solidFill>
                  <a:cs typeface="Arial" panose="020B0604020202020204" pitchFamily="34" charset="0"/>
                </a:rPr>
                <a:t>Δ</a:t>
              </a:r>
              <a:r>
                <a:rPr lang="en-US" sz="900" kern="0" dirty="0">
                  <a:solidFill>
                    <a:prstClr val="black"/>
                  </a:solidFill>
                  <a:cs typeface="Arial" panose="020B0604020202020204" pitchFamily="34" charset="0"/>
                </a:rPr>
                <a:t> -13.4mmHg</a:t>
              </a:r>
            </a:p>
            <a:p>
              <a:pPr algn="ctr" defTabSz="1219170">
                <a:defRPr/>
              </a:pPr>
              <a:r>
                <a:rPr lang="en-US" sz="900" i="1" kern="0" dirty="0">
                  <a:solidFill>
                    <a:prstClr val="black"/>
                  </a:solidFill>
                  <a:cs typeface="Arial" panose="020B0604020202020204" pitchFamily="34" charset="0"/>
                </a:rPr>
                <a:t>P</a:t>
              </a:r>
              <a:r>
                <a:rPr lang="en-US" sz="900" kern="0" dirty="0">
                  <a:solidFill>
                    <a:prstClr val="black"/>
                  </a:solidFill>
                  <a:cs typeface="Arial" panose="020B0604020202020204" pitchFamily="34" charset="0"/>
                </a:rPr>
                <a:t>&lt;0.001</a:t>
              </a:r>
            </a:p>
          </p:txBody>
        </p:sp>
        <p:sp>
          <p:nvSpPr>
            <p:cNvPr id="20" name="TextBox 19">
              <a:extLst>
                <a:ext uri="{FF2B5EF4-FFF2-40B4-BE49-F238E27FC236}">
                  <a16:creationId xmlns:a16="http://schemas.microsoft.com/office/drawing/2014/main" id="{F2CB1B1C-3DC6-0FC0-A4FB-E8F7E58387FF}"/>
                </a:ext>
              </a:extLst>
            </p:cNvPr>
            <p:cNvSpPr txBox="1"/>
            <p:nvPr/>
          </p:nvSpPr>
          <p:spPr>
            <a:xfrm>
              <a:off x="1030786" y="1607565"/>
              <a:ext cx="468190" cy="231716"/>
            </a:xfrm>
            <a:prstGeom prst="rect">
              <a:avLst/>
            </a:prstGeom>
            <a:noFill/>
          </p:spPr>
          <p:txBody>
            <a:bodyPr wrap="none" rtlCol="0">
              <a:spAutoFit/>
            </a:bodyPr>
            <a:lstStyle/>
            <a:p>
              <a:pPr algn="ctr" defTabSz="914377"/>
              <a:r>
                <a:rPr lang="en-US" sz="800" dirty="0">
                  <a:solidFill>
                    <a:srgbClr val="FFFFFF"/>
                  </a:solidFill>
                  <a:latin typeface="Calibri" panose="020F0502020204030204"/>
                </a:rPr>
                <a:t>n=78</a:t>
              </a:r>
            </a:p>
          </p:txBody>
        </p:sp>
        <p:sp>
          <p:nvSpPr>
            <p:cNvPr id="21" name="TextBox 20">
              <a:extLst>
                <a:ext uri="{FF2B5EF4-FFF2-40B4-BE49-F238E27FC236}">
                  <a16:creationId xmlns:a16="http://schemas.microsoft.com/office/drawing/2014/main" id="{C7430233-65BC-FF91-02F6-271C92CDD68A}"/>
                </a:ext>
              </a:extLst>
            </p:cNvPr>
            <p:cNvSpPr txBox="1"/>
            <p:nvPr/>
          </p:nvSpPr>
          <p:spPr>
            <a:xfrm>
              <a:off x="2433997" y="1607565"/>
              <a:ext cx="468190" cy="231716"/>
            </a:xfrm>
            <a:prstGeom prst="rect">
              <a:avLst/>
            </a:prstGeom>
            <a:noFill/>
          </p:spPr>
          <p:txBody>
            <a:bodyPr wrap="none" rtlCol="0">
              <a:spAutoFit/>
            </a:bodyPr>
            <a:lstStyle/>
            <a:p>
              <a:pPr algn="ctr" defTabSz="914377"/>
              <a:r>
                <a:rPr lang="en-US" sz="800">
                  <a:solidFill>
                    <a:srgbClr val="FFFFFF"/>
                  </a:solidFill>
                  <a:latin typeface="Calibri" panose="020F0502020204030204"/>
                </a:rPr>
                <a:t>n=64</a:t>
              </a:r>
            </a:p>
          </p:txBody>
        </p:sp>
        <p:sp>
          <p:nvSpPr>
            <p:cNvPr id="22" name="TextBox 21">
              <a:extLst>
                <a:ext uri="{FF2B5EF4-FFF2-40B4-BE49-F238E27FC236}">
                  <a16:creationId xmlns:a16="http://schemas.microsoft.com/office/drawing/2014/main" id="{7B9F38CA-E0CB-2A61-A94F-E17374A49A2C}"/>
                </a:ext>
              </a:extLst>
            </p:cNvPr>
            <p:cNvSpPr txBox="1"/>
            <p:nvPr/>
          </p:nvSpPr>
          <p:spPr>
            <a:xfrm>
              <a:off x="3847478" y="1607565"/>
              <a:ext cx="468190" cy="231716"/>
            </a:xfrm>
            <a:prstGeom prst="rect">
              <a:avLst/>
            </a:prstGeom>
            <a:noFill/>
          </p:spPr>
          <p:txBody>
            <a:bodyPr wrap="none" rtlCol="0">
              <a:spAutoFit/>
            </a:bodyPr>
            <a:lstStyle/>
            <a:p>
              <a:pPr algn="ctr" defTabSz="914377"/>
              <a:r>
                <a:rPr lang="en-US" sz="800">
                  <a:solidFill>
                    <a:srgbClr val="FFFFFF"/>
                  </a:solidFill>
                  <a:latin typeface="Calibri" panose="020F0502020204030204"/>
                </a:rPr>
                <a:t>n=58</a:t>
              </a:r>
            </a:p>
          </p:txBody>
        </p:sp>
        <p:sp>
          <p:nvSpPr>
            <p:cNvPr id="23" name="TextBox 22">
              <a:extLst>
                <a:ext uri="{FF2B5EF4-FFF2-40B4-BE49-F238E27FC236}">
                  <a16:creationId xmlns:a16="http://schemas.microsoft.com/office/drawing/2014/main" id="{1B767C3B-C5E9-D06E-D2B4-584F8C3156C5}"/>
                </a:ext>
              </a:extLst>
            </p:cNvPr>
            <p:cNvSpPr txBox="1"/>
            <p:nvPr/>
          </p:nvSpPr>
          <p:spPr>
            <a:xfrm>
              <a:off x="1606927" y="1607564"/>
              <a:ext cx="468190" cy="231716"/>
            </a:xfrm>
            <a:prstGeom prst="rect">
              <a:avLst/>
            </a:prstGeom>
            <a:noFill/>
          </p:spPr>
          <p:txBody>
            <a:bodyPr wrap="none" rtlCol="0">
              <a:spAutoFit/>
            </a:bodyPr>
            <a:lstStyle/>
            <a:p>
              <a:pPr algn="ctr" defTabSz="914377"/>
              <a:r>
                <a:rPr lang="en-US" sz="800" dirty="0">
                  <a:solidFill>
                    <a:prstClr val="black"/>
                  </a:solidFill>
                  <a:latin typeface="Calibri" panose="020F0502020204030204"/>
                </a:rPr>
                <a:t>n=44</a:t>
              </a:r>
            </a:p>
          </p:txBody>
        </p:sp>
        <p:sp>
          <p:nvSpPr>
            <p:cNvPr id="24" name="TextBox 23">
              <a:extLst>
                <a:ext uri="{FF2B5EF4-FFF2-40B4-BE49-F238E27FC236}">
                  <a16:creationId xmlns:a16="http://schemas.microsoft.com/office/drawing/2014/main" id="{33D9CCAD-F43E-3C1C-1400-16A71E208468}"/>
                </a:ext>
              </a:extLst>
            </p:cNvPr>
            <p:cNvSpPr txBox="1"/>
            <p:nvPr/>
          </p:nvSpPr>
          <p:spPr>
            <a:xfrm>
              <a:off x="2987802" y="1607565"/>
              <a:ext cx="468190" cy="231716"/>
            </a:xfrm>
            <a:prstGeom prst="rect">
              <a:avLst/>
            </a:prstGeom>
            <a:noFill/>
          </p:spPr>
          <p:txBody>
            <a:bodyPr wrap="none" rtlCol="0">
              <a:spAutoFit/>
            </a:bodyPr>
            <a:lstStyle/>
            <a:p>
              <a:pPr algn="ctr" defTabSz="914377"/>
              <a:r>
                <a:rPr lang="en-US" sz="800">
                  <a:solidFill>
                    <a:prstClr val="black"/>
                  </a:solidFill>
                  <a:latin typeface="Calibri" panose="020F0502020204030204"/>
                </a:rPr>
                <a:t>n=39</a:t>
              </a:r>
            </a:p>
          </p:txBody>
        </p:sp>
        <p:sp>
          <p:nvSpPr>
            <p:cNvPr id="25" name="TextBox 24">
              <a:extLst>
                <a:ext uri="{FF2B5EF4-FFF2-40B4-BE49-F238E27FC236}">
                  <a16:creationId xmlns:a16="http://schemas.microsoft.com/office/drawing/2014/main" id="{B8C3A874-0BE0-6F86-FE3A-EA8E083B8089}"/>
                </a:ext>
              </a:extLst>
            </p:cNvPr>
            <p:cNvSpPr txBox="1"/>
            <p:nvPr/>
          </p:nvSpPr>
          <p:spPr>
            <a:xfrm>
              <a:off x="4408643" y="1607565"/>
              <a:ext cx="468190" cy="231716"/>
            </a:xfrm>
            <a:prstGeom prst="rect">
              <a:avLst/>
            </a:prstGeom>
            <a:noFill/>
          </p:spPr>
          <p:txBody>
            <a:bodyPr wrap="none" rtlCol="0">
              <a:spAutoFit/>
            </a:bodyPr>
            <a:lstStyle/>
            <a:p>
              <a:pPr algn="ctr" defTabSz="914377"/>
              <a:r>
                <a:rPr lang="en-US" sz="800">
                  <a:solidFill>
                    <a:prstClr val="black"/>
                  </a:solidFill>
                  <a:latin typeface="Calibri" panose="020F0502020204030204"/>
                </a:rPr>
                <a:t>n=38</a:t>
              </a:r>
            </a:p>
          </p:txBody>
        </p:sp>
        <p:grpSp>
          <p:nvGrpSpPr>
            <p:cNvPr id="26" name="Group 25">
              <a:extLst>
                <a:ext uri="{FF2B5EF4-FFF2-40B4-BE49-F238E27FC236}">
                  <a16:creationId xmlns:a16="http://schemas.microsoft.com/office/drawing/2014/main" id="{8AB032B2-83EF-2247-C45E-B3323EF09058}"/>
                </a:ext>
              </a:extLst>
            </p:cNvPr>
            <p:cNvGrpSpPr/>
            <p:nvPr/>
          </p:nvGrpSpPr>
          <p:grpSpPr>
            <a:xfrm>
              <a:off x="476888" y="4240310"/>
              <a:ext cx="2319495" cy="475016"/>
              <a:chOff x="8111824" y="3972267"/>
              <a:chExt cx="2541182" cy="583605"/>
            </a:xfrm>
          </p:grpSpPr>
          <p:grpSp>
            <p:nvGrpSpPr>
              <p:cNvPr id="28" name="Group 27">
                <a:extLst>
                  <a:ext uri="{FF2B5EF4-FFF2-40B4-BE49-F238E27FC236}">
                    <a16:creationId xmlns:a16="http://schemas.microsoft.com/office/drawing/2014/main" id="{C1832874-ED53-EE0A-BC40-1477EA7DA43A}"/>
                  </a:ext>
                </a:extLst>
              </p:cNvPr>
              <p:cNvGrpSpPr/>
              <p:nvPr/>
            </p:nvGrpSpPr>
            <p:grpSpPr>
              <a:xfrm>
                <a:off x="8111824" y="3972267"/>
                <a:ext cx="2083545" cy="325356"/>
                <a:chOff x="8107111" y="3972267"/>
                <a:chExt cx="2083545" cy="325356"/>
              </a:xfrm>
            </p:grpSpPr>
            <p:sp>
              <p:nvSpPr>
                <p:cNvPr id="32" name="TextBox 31">
                  <a:extLst>
                    <a:ext uri="{FF2B5EF4-FFF2-40B4-BE49-F238E27FC236}">
                      <a16:creationId xmlns:a16="http://schemas.microsoft.com/office/drawing/2014/main" id="{30E8246E-8A80-C79C-B402-CC13045564D5}"/>
                    </a:ext>
                  </a:extLst>
                </p:cNvPr>
                <p:cNvSpPr txBox="1"/>
                <p:nvPr/>
              </p:nvSpPr>
              <p:spPr>
                <a:xfrm>
                  <a:off x="8180992" y="3972267"/>
                  <a:ext cx="2009664" cy="325356"/>
                </a:xfrm>
                <a:prstGeom prst="rect">
                  <a:avLst/>
                </a:prstGeom>
                <a:noFill/>
              </p:spPr>
              <p:txBody>
                <a:bodyPr wrap="square" rtlCol="0" anchor="ctr">
                  <a:spAutoFit/>
                </a:bodyPr>
                <a:lstStyle/>
                <a:p>
                  <a:r>
                    <a:rPr lang="en-US" sz="1000" dirty="0">
                      <a:solidFill>
                        <a:srgbClr val="0033CC"/>
                      </a:solidFill>
                    </a:rPr>
                    <a:t>RDN (baseline 101 mmHg)</a:t>
                  </a:r>
                </a:p>
              </p:txBody>
            </p:sp>
            <p:sp>
              <p:nvSpPr>
                <p:cNvPr id="33" name="Rectangle 32">
                  <a:extLst>
                    <a:ext uri="{FF2B5EF4-FFF2-40B4-BE49-F238E27FC236}">
                      <a16:creationId xmlns:a16="http://schemas.microsoft.com/office/drawing/2014/main" id="{DB51DD54-480A-B52F-AC9D-644F665C0641}"/>
                    </a:ext>
                  </a:extLst>
                </p:cNvPr>
                <p:cNvSpPr/>
                <p:nvPr/>
              </p:nvSpPr>
              <p:spPr bwMode="auto">
                <a:xfrm>
                  <a:off x="8107111" y="4089250"/>
                  <a:ext cx="91440" cy="91439"/>
                </a:xfrm>
                <a:prstGeom prst="rect">
                  <a:avLst/>
                </a:prstGeom>
                <a:solidFill>
                  <a:srgbClr val="0033CC"/>
                </a:solidFill>
                <a:ln w="9525" cap="flat" cmpd="sng" algn="ctr">
                  <a:noFill/>
                  <a:prstDash val="solid"/>
                  <a:round/>
                  <a:headEnd type="none" w="med" len="med"/>
                  <a:tailEnd type="none" w="med" len="med"/>
                </a:ln>
                <a:effectLst/>
              </p:spPr>
              <p:txBody>
                <a:bodyPr vert="horz" wrap="square" lIns="121920" tIns="60960" rIns="121920" bIns="6096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a:p>
              </p:txBody>
            </p:sp>
          </p:grpSp>
          <p:grpSp>
            <p:nvGrpSpPr>
              <p:cNvPr id="29" name="Group 28">
                <a:extLst>
                  <a:ext uri="{FF2B5EF4-FFF2-40B4-BE49-F238E27FC236}">
                    <a16:creationId xmlns:a16="http://schemas.microsoft.com/office/drawing/2014/main" id="{BE94BFAC-4692-3598-6AD2-626C06A33BE2}"/>
                  </a:ext>
                </a:extLst>
              </p:cNvPr>
              <p:cNvGrpSpPr/>
              <p:nvPr/>
            </p:nvGrpSpPr>
            <p:grpSpPr>
              <a:xfrm>
                <a:off x="8111824" y="4230516"/>
                <a:ext cx="2541182" cy="325356"/>
                <a:chOff x="8107111" y="3981012"/>
                <a:chExt cx="2541182" cy="325356"/>
              </a:xfrm>
            </p:grpSpPr>
            <p:sp>
              <p:nvSpPr>
                <p:cNvPr id="30" name="TextBox 29">
                  <a:extLst>
                    <a:ext uri="{FF2B5EF4-FFF2-40B4-BE49-F238E27FC236}">
                      <a16:creationId xmlns:a16="http://schemas.microsoft.com/office/drawing/2014/main" id="{1909BA48-842E-842F-32B5-16896A4EC0B7}"/>
                    </a:ext>
                  </a:extLst>
                </p:cNvPr>
                <p:cNvSpPr txBox="1"/>
                <p:nvPr/>
              </p:nvSpPr>
              <p:spPr>
                <a:xfrm>
                  <a:off x="8180993" y="3981012"/>
                  <a:ext cx="2467300" cy="325356"/>
                </a:xfrm>
                <a:prstGeom prst="rect">
                  <a:avLst/>
                </a:prstGeom>
                <a:noFill/>
              </p:spPr>
              <p:txBody>
                <a:bodyPr wrap="square" rtlCol="0">
                  <a:spAutoFit/>
                </a:bodyPr>
                <a:lstStyle/>
                <a:p>
                  <a:r>
                    <a:rPr lang="en-US" sz="1000" dirty="0">
                      <a:solidFill>
                        <a:schemeClr val="tx1">
                          <a:lumMod val="50000"/>
                          <a:lumOff val="50000"/>
                        </a:schemeClr>
                      </a:solidFill>
                    </a:rPr>
                    <a:t>Control (baseline 104 mmHg)</a:t>
                  </a:r>
                </a:p>
              </p:txBody>
            </p:sp>
            <p:sp>
              <p:nvSpPr>
                <p:cNvPr id="31" name="Rectangle 30">
                  <a:extLst>
                    <a:ext uri="{FF2B5EF4-FFF2-40B4-BE49-F238E27FC236}">
                      <a16:creationId xmlns:a16="http://schemas.microsoft.com/office/drawing/2014/main" id="{2BF8FB99-E3CF-BB73-CD8A-CB3CC378B7EA}"/>
                    </a:ext>
                  </a:extLst>
                </p:cNvPr>
                <p:cNvSpPr/>
                <p:nvPr/>
              </p:nvSpPr>
              <p:spPr bwMode="auto">
                <a:xfrm>
                  <a:off x="8107111" y="4089178"/>
                  <a:ext cx="91440" cy="91439"/>
                </a:xfrm>
                <a:prstGeom prst="rect">
                  <a:avLst/>
                </a:prstGeom>
                <a:solidFill>
                  <a:srgbClr val="9A9A9C"/>
                </a:solidFill>
                <a:ln w="9525" cap="flat" cmpd="sng" algn="ctr">
                  <a:noFill/>
                  <a:prstDash val="solid"/>
                  <a:round/>
                  <a:headEnd type="none" w="med" len="med"/>
                  <a:tailEnd type="none" w="med" len="med"/>
                </a:ln>
                <a:effectLst/>
              </p:spPr>
              <p:txBody>
                <a:bodyPr vert="horz" wrap="square" lIns="121920" tIns="60960" rIns="121920" bIns="6096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a:p>
              </p:txBody>
            </p:sp>
          </p:grpSp>
        </p:grpSp>
        <p:sp>
          <p:nvSpPr>
            <p:cNvPr id="27" name="TextBox 26">
              <a:extLst>
                <a:ext uri="{FF2B5EF4-FFF2-40B4-BE49-F238E27FC236}">
                  <a16:creationId xmlns:a16="http://schemas.microsoft.com/office/drawing/2014/main" id="{B1854907-4BF0-EE38-AD70-873767B4D9A6}"/>
                </a:ext>
              </a:extLst>
            </p:cNvPr>
            <p:cNvSpPr txBox="1"/>
            <p:nvPr/>
          </p:nvSpPr>
          <p:spPr>
            <a:xfrm>
              <a:off x="2165509" y="1082303"/>
              <a:ext cx="1464756" cy="331023"/>
            </a:xfrm>
            <a:prstGeom prst="rect">
              <a:avLst/>
            </a:prstGeom>
            <a:noFill/>
          </p:spPr>
          <p:txBody>
            <a:bodyPr wrap="none" rtlCol="0">
              <a:spAutoFit/>
            </a:bodyPr>
            <a:lstStyle/>
            <a:p>
              <a:pPr algn="ctr"/>
              <a:r>
                <a:rPr lang="en-US" sz="1400" b="1" dirty="0"/>
                <a:t>Black patients</a:t>
              </a:r>
            </a:p>
          </p:txBody>
        </p:sp>
      </p:grpSp>
      <p:grpSp>
        <p:nvGrpSpPr>
          <p:cNvPr id="34" name="Group 33">
            <a:extLst>
              <a:ext uri="{FF2B5EF4-FFF2-40B4-BE49-F238E27FC236}">
                <a16:creationId xmlns:a16="http://schemas.microsoft.com/office/drawing/2014/main" id="{653821CB-4767-87C3-0E8C-A7B6B3F4835C}"/>
              </a:ext>
            </a:extLst>
          </p:cNvPr>
          <p:cNvGrpSpPr/>
          <p:nvPr/>
        </p:nvGrpSpPr>
        <p:grpSpPr>
          <a:xfrm>
            <a:off x="4343502" y="857250"/>
            <a:ext cx="4536292" cy="3384167"/>
            <a:chOff x="-1" y="1082303"/>
            <a:chExt cx="5403418" cy="3639762"/>
          </a:xfrm>
        </p:grpSpPr>
        <p:graphicFrame>
          <p:nvGraphicFramePr>
            <p:cNvPr id="35" name="Chart 34">
              <a:extLst>
                <a:ext uri="{FF2B5EF4-FFF2-40B4-BE49-F238E27FC236}">
                  <a16:creationId xmlns:a16="http://schemas.microsoft.com/office/drawing/2014/main" id="{9885FC7F-FB6A-19FC-16A0-F297786B9552}"/>
                </a:ext>
              </a:extLst>
            </p:cNvPr>
            <p:cNvGraphicFramePr/>
            <p:nvPr/>
          </p:nvGraphicFramePr>
          <p:xfrm>
            <a:off x="-1" y="1477496"/>
            <a:ext cx="5069541" cy="2322022"/>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a16="http://schemas.microsoft.com/office/drawing/2014/main" id="{2A92E731-3783-5DFF-65D5-F37DF5A3568B}"/>
                </a:ext>
              </a:extLst>
            </p:cNvPr>
            <p:cNvSpPr txBox="1"/>
            <p:nvPr/>
          </p:nvSpPr>
          <p:spPr>
            <a:xfrm>
              <a:off x="1123898" y="1344519"/>
              <a:ext cx="893644" cy="297920"/>
            </a:xfrm>
            <a:prstGeom prst="rect">
              <a:avLst/>
            </a:prstGeom>
            <a:noFill/>
          </p:spPr>
          <p:txBody>
            <a:bodyPr wrap="square" rtlCol="0">
              <a:spAutoFit/>
            </a:bodyPr>
            <a:lstStyle/>
            <a:p>
              <a:pPr algn="ctr"/>
              <a:r>
                <a:rPr lang="en-US" sz="1200" b="1"/>
                <a:t>12 </a:t>
              </a:r>
              <a:r>
                <a:rPr lang="en-US" sz="1200" b="1" err="1"/>
                <a:t>mo</a:t>
              </a:r>
              <a:endParaRPr lang="en-US" sz="1200" b="1"/>
            </a:p>
          </p:txBody>
        </p:sp>
        <p:sp>
          <p:nvSpPr>
            <p:cNvPr id="37" name="TextBox 36">
              <a:extLst>
                <a:ext uri="{FF2B5EF4-FFF2-40B4-BE49-F238E27FC236}">
                  <a16:creationId xmlns:a16="http://schemas.microsoft.com/office/drawing/2014/main" id="{65DE0AB0-CCC8-8CEF-0AF2-A692BF264231}"/>
                </a:ext>
              </a:extLst>
            </p:cNvPr>
            <p:cNvSpPr txBox="1"/>
            <p:nvPr/>
          </p:nvSpPr>
          <p:spPr>
            <a:xfrm>
              <a:off x="2509986" y="1355888"/>
              <a:ext cx="893644" cy="297920"/>
            </a:xfrm>
            <a:prstGeom prst="rect">
              <a:avLst/>
            </a:prstGeom>
            <a:noFill/>
          </p:spPr>
          <p:txBody>
            <a:bodyPr wrap="square" rtlCol="0">
              <a:spAutoFit/>
            </a:bodyPr>
            <a:lstStyle/>
            <a:p>
              <a:pPr algn="ctr"/>
              <a:r>
                <a:rPr lang="en-US" sz="1200" b="1"/>
                <a:t>24 </a:t>
              </a:r>
              <a:r>
                <a:rPr lang="en-US" sz="1200" b="1" err="1"/>
                <a:t>mo</a:t>
              </a:r>
              <a:endParaRPr lang="en-US" sz="1200" b="1"/>
            </a:p>
          </p:txBody>
        </p:sp>
        <p:sp>
          <p:nvSpPr>
            <p:cNvPr id="38" name="TextBox 37">
              <a:extLst>
                <a:ext uri="{FF2B5EF4-FFF2-40B4-BE49-F238E27FC236}">
                  <a16:creationId xmlns:a16="http://schemas.microsoft.com/office/drawing/2014/main" id="{26466E8A-9736-4318-0D48-4B12E162847D}"/>
                </a:ext>
              </a:extLst>
            </p:cNvPr>
            <p:cNvSpPr txBox="1"/>
            <p:nvPr/>
          </p:nvSpPr>
          <p:spPr>
            <a:xfrm>
              <a:off x="3838456" y="1340237"/>
              <a:ext cx="893644" cy="297920"/>
            </a:xfrm>
            <a:prstGeom prst="rect">
              <a:avLst/>
            </a:prstGeom>
            <a:noFill/>
          </p:spPr>
          <p:txBody>
            <a:bodyPr wrap="square" rtlCol="0">
              <a:spAutoFit/>
            </a:bodyPr>
            <a:lstStyle/>
            <a:p>
              <a:pPr algn="ctr"/>
              <a:r>
                <a:rPr lang="en-US" sz="1200" b="1"/>
                <a:t>36 </a:t>
              </a:r>
              <a:r>
                <a:rPr lang="en-US" sz="1200" b="1" err="1"/>
                <a:t>mo</a:t>
              </a:r>
              <a:endParaRPr lang="en-US" sz="1200" b="1"/>
            </a:p>
          </p:txBody>
        </p:sp>
        <p:sp>
          <p:nvSpPr>
            <p:cNvPr id="39" name="Left Bracket 38">
              <a:extLst>
                <a:ext uri="{FF2B5EF4-FFF2-40B4-BE49-F238E27FC236}">
                  <a16:creationId xmlns:a16="http://schemas.microsoft.com/office/drawing/2014/main" id="{113419DB-D7ED-213D-06C7-516E29B488E1}"/>
                </a:ext>
              </a:extLst>
            </p:cNvPr>
            <p:cNvSpPr/>
            <p:nvPr/>
          </p:nvSpPr>
          <p:spPr>
            <a:xfrm rot="5400000" flipH="1">
              <a:off x="1369487" y="3580538"/>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40" name="TextBox 39">
              <a:extLst>
                <a:ext uri="{FF2B5EF4-FFF2-40B4-BE49-F238E27FC236}">
                  <a16:creationId xmlns:a16="http://schemas.microsoft.com/office/drawing/2014/main" id="{CD27C3F3-D7E5-C83D-2F72-4959EEC5D910}"/>
                </a:ext>
              </a:extLst>
            </p:cNvPr>
            <p:cNvSpPr txBox="1"/>
            <p:nvPr/>
          </p:nvSpPr>
          <p:spPr>
            <a:xfrm>
              <a:off x="860290" y="3786491"/>
              <a:ext cx="1048165" cy="397226"/>
            </a:xfrm>
            <a:prstGeom prst="rect">
              <a:avLst/>
            </a:prstGeom>
            <a:noFill/>
          </p:spPr>
          <p:txBody>
            <a:bodyPr wrap="square" rtlCol="0">
              <a:spAutoFit/>
            </a:bodyPr>
            <a:lstStyle/>
            <a:p>
              <a:pPr algn="ctr">
                <a:defRPr/>
              </a:pPr>
              <a:r>
                <a:rPr lang="el-GR" sz="900" kern="0" dirty="0">
                  <a:solidFill>
                    <a:prstClr val="black"/>
                  </a:solidFill>
                  <a:cs typeface="Arial" panose="020B0604020202020204" pitchFamily="34" charset="0"/>
                </a:rPr>
                <a:t>Δ</a:t>
              </a:r>
              <a:r>
                <a:rPr lang="en-US" sz="900" kern="0" dirty="0">
                  <a:solidFill>
                    <a:prstClr val="black"/>
                  </a:solidFill>
                  <a:cs typeface="Arial" panose="020B0604020202020204" pitchFamily="34" charset="0"/>
                </a:rPr>
                <a:t> -5</a:t>
              </a:r>
              <a:r>
                <a:rPr lang="en-US" sz="900" kern="0" dirty="0">
                  <a:solidFill>
                    <a:prstClr val="black"/>
                  </a:solidFill>
                  <a:ea typeface="ヒラギノ角ゴ Pro W3"/>
                  <a:cs typeface="Arial" panose="020B0604020202020204" pitchFamily="34" charset="0"/>
                </a:rPr>
                <a:t>.9</a:t>
              </a:r>
              <a:r>
                <a:rPr lang="el-GR" sz="900" kern="0" dirty="0">
                  <a:solidFill>
                    <a:prstClr val="black"/>
                  </a:solidFill>
                  <a:ea typeface="ヒラギノ角ゴ Pro W3"/>
                  <a:cs typeface="Arial" panose="020B0604020202020204" pitchFamily="34" charset="0"/>
                </a:rPr>
                <a:t> </a:t>
              </a:r>
              <a:r>
                <a:rPr lang="en-US" sz="900" kern="0" dirty="0">
                  <a:solidFill>
                    <a:prstClr val="black"/>
                  </a:solidFill>
                  <a:ea typeface="ヒラギノ角ゴ Pro W3"/>
                  <a:cs typeface="Arial" panose="020B0604020202020204" pitchFamily="34" charset="0"/>
                </a:rPr>
                <a:t>mmHg</a:t>
              </a:r>
            </a:p>
            <a:p>
              <a:pPr algn="ctr">
                <a:defRPr/>
              </a:pPr>
              <a:r>
                <a:rPr lang="en-US" sz="900" i="1" kern="0" dirty="0">
                  <a:solidFill>
                    <a:prstClr val="black"/>
                  </a:solidFill>
                  <a:ea typeface="ヒラギノ角ゴ Pro W3"/>
                  <a:cs typeface="Arial" panose="020B0604020202020204" pitchFamily="34" charset="0"/>
                </a:rPr>
                <a:t>P&lt;</a:t>
              </a:r>
              <a:r>
                <a:rPr lang="en-US" sz="900" kern="0" dirty="0">
                  <a:solidFill>
                    <a:prstClr val="black"/>
                  </a:solidFill>
                  <a:ea typeface="ヒラギノ角ゴ Pro W3"/>
                  <a:cs typeface="Arial" panose="020B0604020202020204" pitchFamily="34" charset="0"/>
                </a:rPr>
                <a:t>0.001</a:t>
              </a:r>
            </a:p>
          </p:txBody>
        </p:sp>
        <p:sp>
          <p:nvSpPr>
            <p:cNvPr id="41" name="Left Bracket 40">
              <a:extLst>
                <a:ext uri="{FF2B5EF4-FFF2-40B4-BE49-F238E27FC236}">
                  <a16:creationId xmlns:a16="http://schemas.microsoft.com/office/drawing/2014/main" id="{8EBE1D40-2F4B-849E-4F95-22FD0CAE58D0}"/>
                </a:ext>
              </a:extLst>
            </p:cNvPr>
            <p:cNvSpPr/>
            <p:nvPr/>
          </p:nvSpPr>
          <p:spPr>
            <a:xfrm rot="5400000" flipH="1">
              <a:off x="2810607" y="3580538"/>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42" name="TextBox 41">
              <a:extLst>
                <a:ext uri="{FF2B5EF4-FFF2-40B4-BE49-F238E27FC236}">
                  <a16:creationId xmlns:a16="http://schemas.microsoft.com/office/drawing/2014/main" id="{DDBA39AE-49EC-3979-2524-AEC3A6239141}"/>
                </a:ext>
              </a:extLst>
            </p:cNvPr>
            <p:cNvSpPr txBox="1"/>
            <p:nvPr/>
          </p:nvSpPr>
          <p:spPr>
            <a:xfrm>
              <a:off x="2245904" y="3794661"/>
              <a:ext cx="1170813" cy="397226"/>
            </a:xfrm>
            <a:prstGeom prst="rect">
              <a:avLst/>
            </a:prstGeom>
            <a:noFill/>
          </p:spPr>
          <p:txBody>
            <a:bodyPr wrap="square" rtlCol="0">
              <a:spAutoFit/>
            </a:bodyPr>
            <a:lstStyle/>
            <a:p>
              <a:pPr algn="ctr" defTabSz="1219170">
                <a:defRPr/>
              </a:pPr>
              <a:r>
                <a:rPr lang="el-GR" sz="900" kern="0" dirty="0">
                  <a:solidFill>
                    <a:prstClr val="black"/>
                  </a:solidFill>
                  <a:cs typeface="Arial" panose="020B0604020202020204" pitchFamily="34" charset="0"/>
                </a:rPr>
                <a:t>Δ</a:t>
              </a:r>
              <a:r>
                <a:rPr lang="en-US" sz="900" kern="0" dirty="0">
                  <a:solidFill>
                    <a:prstClr val="black"/>
                  </a:solidFill>
                  <a:cs typeface="Arial" panose="020B0604020202020204" pitchFamily="34" charset="0"/>
                </a:rPr>
                <a:t> -8.6 mmHg</a:t>
              </a:r>
            </a:p>
            <a:p>
              <a:pPr algn="ctr" defTabSz="1219170">
                <a:defRPr/>
              </a:pPr>
              <a:r>
                <a:rPr lang="en-US" sz="900" i="1" kern="0" dirty="0">
                  <a:solidFill>
                    <a:prstClr val="black"/>
                  </a:solidFill>
                  <a:cs typeface="Arial" panose="020B0604020202020204" pitchFamily="34" charset="0"/>
                </a:rPr>
                <a:t>P&lt;</a:t>
              </a:r>
              <a:r>
                <a:rPr lang="en-US" sz="900" kern="0" dirty="0">
                  <a:solidFill>
                    <a:prstClr val="black"/>
                  </a:solidFill>
                  <a:cs typeface="Arial" panose="020B0604020202020204" pitchFamily="34" charset="0"/>
                </a:rPr>
                <a:t>0.001</a:t>
              </a:r>
            </a:p>
          </p:txBody>
        </p:sp>
        <p:sp>
          <p:nvSpPr>
            <p:cNvPr id="43" name="Left Bracket 42">
              <a:extLst>
                <a:ext uri="{FF2B5EF4-FFF2-40B4-BE49-F238E27FC236}">
                  <a16:creationId xmlns:a16="http://schemas.microsoft.com/office/drawing/2014/main" id="{D68FA3F9-21DA-08BC-61B1-9D61B807AAFB}"/>
                </a:ext>
              </a:extLst>
            </p:cNvPr>
            <p:cNvSpPr/>
            <p:nvPr/>
          </p:nvSpPr>
          <p:spPr>
            <a:xfrm rot="5400000" flipH="1">
              <a:off x="4246790" y="3580538"/>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44" name="TextBox 43">
              <a:extLst>
                <a:ext uri="{FF2B5EF4-FFF2-40B4-BE49-F238E27FC236}">
                  <a16:creationId xmlns:a16="http://schemas.microsoft.com/office/drawing/2014/main" id="{6D465585-0FBF-1E10-09DE-B2AB9AFE4965}"/>
                </a:ext>
              </a:extLst>
            </p:cNvPr>
            <p:cNvSpPr txBox="1"/>
            <p:nvPr/>
          </p:nvSpPr>
          <p:spPr>
            <a:xfrm>
              <a:off x="3665541" y="3809730"/>
              <a:ext cx="1155471" cy="397226"/>
            </a:xfrm>
            <a:prstGeom prst="rect">
              <a:avLst/>
            </a:prstGeom>
            <a:noFill/>
          </p:spPr>
          <p:txBody>
            <a:bodyPr wrap="square" rtlCol="0">
              <a:spAutoFit/>
            </a:bodyPr>
            <a:lstStyle/>
            <a:p>
              <a:pPr algn="ctr" defTabSz="1219170">
                <a:defRPr/>
              </a:pPr>
              <a:r>
                <a:rPr lang="el-GR" sz="900" kern="0" dirty="0">
                  <a:solidFill>
                    <a:prstClr val="black"/>
                  </a:solidFill>
                  <a:cs typeface="Arial" panose="020B0604020202020204" pitchFamily="34" charset="0"/>
                </a:rPr>
                <a:t>Δ</a:t>
              </a:r>
              <a:r>
                <a:rPr lang="en-US" sz="900" kern="0" dirty="0">
                  <a:solidFill>
                    <a:prstClr val="black"/>
                  </a:solidFill>
                  <a:cs typeface="Arial" panose="020B0604020202020204" pitchFamily="34" charset="0"/>
                </a:rPr>
                <a:t> -11.5 mmHg</a:t>
              </a:r>
            </a:p>
            <a:p>
              <a:pPr algn="ctr" defTabSz="1219170">
                <a:defRPr/>
              </a:pPr>
              <a:r>
                <a:rPr lang="en-US" sz="900" i="1" kern="0" dirty="0">
                  <a:solidFill>
                    <a:prstClr val="black"/>
                  </a:solidFill>
                  <a:cs typeface="Arial" panose="020B0604020202020204" pitchFamily="34" charset="0"/>
                </a:rPr>
                <a:t>P</a:t>
              </a:r>
              <a:r>
                <a:rPr lang="en-US" sz="900" kern="0" dirty="0">
                  <a:solidFill>
                    <a:prstClr val="black"/>
                  </a:solidFill>
                  <a:cs typeface="Arial" panose="020B0604020202020204" pitchFamily="34" charset="0"/>
                </a:rPr>
                <a:t>&lt;0.001</a:t>
              </a:r>
            </a:p>
          </p:txBody>
        </p:sp>
        <p:sp>
          <p:nvSpPr>
            <p:cNvPr id="45" name="TextBox 44">
              <a:extLst>
                <a:ext uri="{FF2B5EF4-FFF2-40B4-BE49-F238E27FC236}">
                  <a16:creationId xmlns:a16="http://schemas.microsoft.com/office/drawing/2014/main" id="{DB2FC67A-59E1-368B-7D33-4A50BC9719FD}"/>
                </a:ext>
              </a:extLst>
            </p:cNvPr>
            <p:cNvSpPr txBox="1"/>
            <p:nvPr/>
          </p:nvSpPr>
          <p:spPr>
            <a:xfrm>
              <a:off x="1000234" y="1617144"/>
              <a:ext cx="529291" cy="231716"/>
            </a:xfrm>
            <a:prstGeom prst="rect">
              <a:avLst/>
            </a:prstGeom>
            <a:noFill/>
          </p:spPr>
          <p:txBody>
            <a:bodyPr wrap="none" rtlCol="0">
              <a:spAutoFit/>
            </a:bodyPr>
            <a:lstStyle/>
            <a:p>
              <a:pPr algn="ctr" defTabSz="914377"/>
              <a:r>
                <a:rPr lang="en-US" sz="800">
                  <a:solidFill>
                    <a:srgbClr val="FFFFFF"/>
                  </a:solidFill>
                  <a:latin typeface="Calibri" panose="020F0502020204030204"/>
                </a:rPr>
                <a:t>n=242</a:t>
              </a:r>
            </a:p>
          </p:txBody>
        </p:sp>
        <p:sp>
          <p:nvSpPr>
            <p:cNvPr id="46" name="TextBox 45">
              <a:extLst>
                <a:ext uri="{FF2B5EF4-FFF2-40B4-BE49-F238E27FC236}">
                  <a16:creationId xmlns:a16="http://schemas.microsoft.com/office/drawing/2014/main" id="{130F0163-B15F-43BA-9334-AF8B7CB927A7}"/>
                </a:ext>
              </a:extLst>
            </p:cNvPr>
            <p:cNvSpPr txBox="1"/>
            <p:nvPr/>
          </p:nvSpPr>
          <p:spPr>
            <a:xfrm>
              <a:off x="2403446" y="1617144"/>
              <a:ext cx="529291" cy="231716"/>
            </a:xfrm>
            <a:prstGeom prst="rect">
              <a:avLst/>
            </a:prstGeom>
            <a:noFill/>
          </p:spPr>
          <p:txBody>
            <a:bodyPr wrap="none" rtlCol="0">
              <a:spAutoFit/>
            </a:bodyPr>
            <a:lstStyle/>
            <a:p>
              <a:pPr algn="ctr" defTabSz="914377"/>
              <a:r>
                <a:rPr lang="en-US" sz="800">
                  <a:solidFill>
                    <a:srgbClr val="FFFFFF"/>
                  </a:solidFill>
                  <a:latin typeface="Calibri" panose="020F0502020204030204"/>
                </a:rPr>
                <a:t>n=202</a:t>
              </a:r>
            </a:p>
          </p:txBody>
        </p:sp>
        <p:sp>
          <p:nvSpPr>
            <p:cNvPr id="47" name="TextBox 46">
              <a:extLst>
                <a:ext uri="{FF2B5EF4-FFF2-40B4-BE49-F238E27FC236}">
                  <a16:creationId xmlns:a16="http://schemas.microsoft.com/office/drawing/2014/main" id="{53E99E2C-E31D-DEDF-40E1-BB564F3CB737}"/>
                </a:ext>
              </a:extLst>
            </p:cNvPr>
            <p:cNvSpPr txBox="1"/>
            <p:nvPr/>
          </p:nvSpPr>
          <p:spPr>
            <a:xfrm>
              <a:off x="3816926" y="1617144"/>
              <a:ext cx="529291" cy="231716"/>
            </a:xfrm>
            <a:prstGeom prst="rect">
              <a:avLst/>
            </a:prstGeom>
            <a:noFill/>
          </p:spPr>
          <p:txBody>
            <a:bodyPr wrap="none" rtlCol="0">
              <a:spAutoFit/>
            </a:bodyPr>
            <a:lstStyle/>
            <a:p>
              <a:pPr algn="ctr" defTabSz="914377"/>
              <a:r>
                <a:rPr lang="en-US" sz="800">
                  <a:solidFill>
                    <a:srgbClr val="FFFFFF"/>
                  </a:solidFill>
                  <a:latin typeface="Calibri" panose="020F0502020204030204"/>
                </a:rPr>
                <a:t>n=161</a:t>
              </a:r>
            </a:p>
          </p:txBody>
        </p:sp>
        <p:sp>
          <p:nvSpPr>
            <p:cNvPr id="48" name="TextBox 47">
              <a:extLst>
                <a:ext uri="{FF2B5EF4-FFF2-40B4-BE49-F238E27FC236}">
                  <a16:creationId xmlns:a16="http://schemas.microsoft.com/office/drawing/2014/main" id="{8D12BE6D-39B1-38D6-36F1-3BBEBE26047C}"/>
                </a:ext>
              </a:extLst>
            </p:cNvPr>
            <p:cNvSpPr txBox="1"/>
            <p:nvPr/>
          </p:nvSpPr>
          <p:spPr>
            <a:xfrm>
              <a:off x="1576376" y="1617144"/>
              <a:ext cx="529291" cy="231716"/>
            </a:xfrm>
            <a:prstGeom prst="rect">
              <a:avLst/>
            </a:prstGeom>
            <a:noFill/>
          </p:spPr>
          <p:txBody>
            <a:bodyPr wrap="none" rtlCol="0">
              <a:spAutoFit/>
            </a:bodyPr>
            <a:lstStyle/>
            <a:p>
              <a:pPr algn="ctr" defTabSz="914377"/>
              <a:r>
                <a:rPr lang="en-US" sz="800">
                  <a:solidFill>
                    <a:prstClr val="black"/>
                  </a:solidFill>
                  <a:latin typeface="Calibri" panose="020F0502020204030204"/>
                </a:rPr>
                <a:t>n=105</a:t>
              </a:r>
            </a:p>
          </p:txBody>
        </p:sp>
        <p:sp>
          <p:nvSpPr>
            <p:cNvPr id="49" name="TextBox 48">
              <a:extLst>
                <a:ext uri="{FF2B5EF4-FFF2-40B4-BE49-F238E27FC236}">
                  <a16:creationId xmlns:a16="http://schemas.microsoft.com/office/drawing/2014/main" id="{2F1EA0B8-D233-492C-60FA-77ABCAD998FE}"/>
                </a:ext>
              </a:extLst>
            </p:cNvPr>
            <p:cNvSpPr txBox="1"/>
            <p:nvPr/>
          </p:nvSpPr>
          <p:spPr>
            <a:xfrm>
              <a:off x="3030523" y="1617142"/>
              <a:ext cx="468190" cy="231716"/>
            </a:xfrm>
            <a:prstGeom prst="rect">
              <a:avLst/>
            </a:prstGeom>
            <a:noFill/>
          </p:spPr>
          <p:txBody>
            <a:bodyPr wrap="none" rtlCol="0">
              <a:spAutoFit/>
            </a:bodyPr>
            <a:lstStyle/>
            <a:p>
              <a:pPr algn="ctr" defTabSz="914377"/>
              <a:r>
                <a:rPr lang="en-US" sz="800" dirty="0">
                  <a:solidFill>
                    <a:prstClr val="black"/>
                  </a:solidFill>
                  <a:latin typeface="Calibri" panose="020F0502020204030204"/>
                </a:rPr>
                <a:t>n=98</a:t>
              </a:r>
            </a:p>
          </p:txBody>
        </p:sp>
        <p:sp>
          <p:nvSpPr>
            <p:cNvPr id="50" name="TextBox 49">
              <a:extLst>
                <a:ext uri="{FF2B5EF4-FFF2-40B4-BE49-F238E27FC236}">
                  <a16:creationId xmlns:a16="http://schemas.microsoft.com/office/drawing/2014/main" id="{0837968F-5C83-334C-E296-67C6F2A3F403}"/>
                </a:ext>
              </a:extLst>
            </p:cNvPr>
            <p:cNvSpPr txBox="1"/>
            <p:nvPr/>
          </p:nvSpPr>
          <p:spPr>
            <a:xfrm>
              <a:off x="4375626" y="1598193"/>
              <a:ext cx="468190" cy="231716"/>
            </a:xfrm>
            <a:prstGeom prst="rect">
              <a:avLst/>
            </a:prstGeom>
            <a:noFill/>
          </p:spPr>
          <p:txBody>
            <a:bodyPr wrap="none" rtlCol="0">
              <a:spAutoFit/>
            </a:bodyPr>
            <a:lstStyle/>
            <a:p>
              <a:pPr algn="ctr" defTabSz="914377"/>
              <a:r>
                <a:rPr lang="en-US" sz="800" dirty="0">
                  <a:solidFill>
                    <a:prstClr val="black"/>
                  </a:solidFill>
                  <a:latin typeface="Calibri" panose="020F0502020204030204"/>
                </a:rPr>
                <a:t>n=96</a:t>
              </a:r>
            </a:p>
          </p:txBody>
        </p:sp>
        <p:grpSp>
          <p:nvGrpSpPr>
            <p:cNvPr id="51" name="Group 50">
              <a:extLst>
                <a:ext uri="{FF2B5EF4-FFF2-40B4-BE49-F238E27FC236}">
                  <a16:creationId xmlns:a16="http://schemas.microsoft.com/office/drawing/2014/main" id="{9B463864-91CE-8DF6-59A3-54C49FC6C06F}"/>
                </a:ext>
              </a:extLst>
            </p:cNvPr>
            <p:cNvGrpSpPr/>
            <p:nvPr/>
          </p:nvGrpSpPr>
          <p:grpSpPr>
            <a:xfrm>
              <a:off x="3026162" y="4246998"/>
              <a:ext cx="2377255" cy="475067"/>
              <a:chOff x="10904748" y="3980406"/>
              <a:chExt cx="2604463" cy="583656"/>
            </a:xfrm>
          </p:grpSpPr>
          <p:grpSp>
            <p:nvGrpSpPr>
              <p:cNvPr id="53" name="Group 52">
                <a:extLst>
                  <a:ext uri="{FF2B5EF4-FFF2-40B4-BE49-F238E27FC236}">
                    <a16:creationId xmlns:a16="http://schemas.microsoft.com/office/drawing/2014/main" id="{563DD791-0FB2-D82E-87E9-82C48F17FD5D}"/>
                  </a:ext>
                </a:extLst>
              </p:cNvPr>
              <p:cNvGrpSpPr/>
              <p:nvPr/>
            </p:nvGrpSpPr>
            <p:grpSpPr>
              <a:xfrm>
                <a:off x="10904748" y="3980406"/>
                <a:ext cx="2146825" cy="325348"/>
                <a:chOff x="10900035" y="3980406"/>
                <a:chExt cx="2146825" cy="325348"/>
              </a:xfrm>
            </p:grpSpPr>
            <p:sp>
              <p:nvSpPr>
                <p:cNvPr id="57" name="TextBox 56">
                  <a:extLst>
                    <a:ext uri="{FF2B5EF4-FFF2-40B4-BE49-F238E27FC236}">
                      <a16:creationId xmlns:a16="http://schemas.microsoft.com/office/drawing/2014/main" id="{AC0A9611-D167-C490-75BC-36A3AE76BCF8}"/>
                    </a:ext>
                  </a:extLst>
                </p:cNvPr>
                <p:cNvSpPr txBox="1"/>
                <p:nvPr/>
              </p:nvSpPr>
              <p:spPr>
                <a:xfrm>
                  <a:off x="11037196" y="3980406"/>
                  <a:ext cx="2009664" cy="325348"/>
                </a:xfrm>
                <a:prstGeom prst="rect">
                  <a:avLst/>
                </a:prstGeom>
                <a:noFill/>
              </p:spPr>
              <p:txBody>
                <a:bodyPr wrap="square" rtlCol="0" anchor="ctr">
                  <a:spAutoFit/>
                </a:bodyPr>
                <a:lstStyle/>
                <a:p>
                  <a:r>
                    <a:rPr lang="en-US" sz="1000" dirty="0">
                      <a:solidFill>
                        <a:srgbClr val="0033CC"/>
                      </a:solidFill>
                    </a:rPr>
                    <a:t>RDN (baseline 95 mmHg)</a:t>
                  </a:r>
                </a:p>
              </p:txBody>
            </p:sp>
            <p:sp>
              <p:nvSpPr>
                <p:cNvPr id="58" name="Rectangle 57">
                  <a:extLst>
                    <a:ext uri="{FF2B5EF4-FFF2-40B4-BE49-F238E27FC236}">
                      <a16:creationId xmlns:a16="http://schemas.microsoft.com/office/drawing/2014/main" id="{B1EFCEDA-2368-40B6-1FFC-EDF77DAEAA60}"/>
                    </a:ext>
                  </a:extLst>
                </p:cNvPr>
                <p:cNvSpPr/>
                <p:nvPr/>
              </p:nvSpPr>
              <p:spPr bwMode="auto">
                <a:xfrm>
                  <a:off x="10900035" y="4092670"/>
                  <a:ext cx="91440" cy="91439"/>
                </a:xfrm>
                <a:prstGeom prst="rect">
                  <a:avLst/>
                </a:prstGeom>
                <a:solidFill>
                  <a:srgbClr val="0033CC"/>
                </a:solidFill>
                <a:ln w="9525" cap="flat" cmpd="sng" algn="ctr">
                  <a:noFill/>
                  <a:prstDash val="solid"/>
                  <a:round/>
                  <a:headEnd type="none" w="med" len="med"/>
                  <a:tailEnd type="none" w="med" len="med"/>
                </a:ln>
                <a:effectLst/>
              </p:spPr>
              <p:txBody>
                <a:bodyPr vert="horz" wrap="square" lIns="121920" tIns="60960" rIns="121920" bIns="6096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a:p>
              </p:txBody>
            </p:sp>
          </p:grpSp>
          <p:grpSp>
            <p:nvGrpSpPr>
              <p:cNvPr id="54" name="Group 53">
                <a:extLst>
                  <a:ext uri="{FF2B5EF4-FFF2-40B4-BE49-F238E27FC236}">
                    <a16:creationId xmlns:a16="http://schemas.microsoft.com/office/drawing/2014/main" id="{89553E0C-8E7F-C666-65B8-3217B163A373}"/>
                  </a:ext>
                </a:extLst>
              </p:cNvPr>
              <p:cNvGrpSpPr/>
              <p:nvPr/>
            </p:nvGrpSpPr>
            <p:grpSpPr>
              <a:xfrm>
                <a:off x="10904748" y="4238714"/>
                <a:ext cx="2604463" cy="325348"/>
                <a:chOff x="10900035" y="3989210"/>
                <a:chExt cx="2604463" cy="325348"/>
              </a:xfrm>
            </p:grpSpPr>
            <p:sp>
              <p:nvSpPr>
                <p:cNvPr id="55" name="TextBox 54">
                  <a:extLst>
                    <a:ext uri="{FF2B5EF4-FFF2-40B4-BE49-F238E27FC236}">
                      <a16:creationId xmlns:a16="http://schemas.microsoft.com/office/drawing/2014/main" id="{90BC65B0-CC22-5A3A-35F5-7BCB802660F4}"/>
                    </a:ext>
                  </a:extLst>
                </p:cNvPr>
                <p:cNvSpPr txBox="1"/>
                <p:nvPr/>
              </p:nvSpPr>
              <p:spPr>
                <a:xfrm>
                  <a:off x="11037198" y="3989210"/>
                  <a:ext cx="2467300" cy="325348"/>
                </a:xfrm>
                <a:prstGeom prst="rect">
                  <a:avLst/>
                </a:prstGeom>
                <a:noFill/>
              </p:spPr>
              <p:txBody>
                <a:bodyPr wrap="square" rtlCol="0">
                  <a:spAutoFit/>
                </a:bodyPr>
                <a:lstStyle/>
                <a:p>
                  <a:r>
                    <a:rPr lang="en-US" sz="1000" dirty="0">
                      <a:solidFill>
                        <a:schemeClr val="tx1">
                          <a:lumMod val="50000"/>
                          <a:lumOff val="50000"/>
                        </a:schemeClr>
                      </a:solidFill>
                    </a:rPr>
                    <a:t>Control (baseline 97 mmHg)</a:t>
                  </a:r>
                </a:p>
              </p:txBody>
            </p:sp>
            <p:sp>
              <p:nvSpPr>
                <p:cNvPr id="56" name="Rectangle 55">
                  <a:extLst>
                    <a:ext uri="{FF2B5EF4-FFF2-40B4-BE49-F238E27FC236}">
                      <a16:creationId xmlns:a16="http://schemas.microsoft.com/office/drawing/2014/main" id="{5C7521C3-FFF0-891C-E905-2F2B476DDA5F}"/>
                    </a:ext>
                  </a:extLst>
                </p:cNvPr>
                <p:cNvSpPr/>
                <p:nvPr/>
              </p:nvSpPr>
              <p:spPr bwMode="auto">
                <a:xfrm>
                  <a:off x="10900035" y="4092670"/>
                  <a:ext cx="91440" cy="91439"/>
                </a:xfrm>
                <a:prstGeom prst="rect">
                  <a:avLst/>
                </a:prstGeom>
                <a:solidFill>
                  <a:srgbClr val="9A9A9C"/>
                </a:solidFill>
                <a:ln w="9525" cap="flat" cmpd="sng" algn="ctr">
                  <a:noFill/>
                  <a:prstDash val="solid"/>
                  <a:round/>
                  <a:headEnd type="none" w="med" len="med"/>
                  <a:tailEnd type="none" w="med" len="med"/>
                </a:ln>
                <a:effectLst/>
              </p:spPr>
              <p:txBody>
                <a:bodyPr vert="horz" wrap="square" lIns="121920" tIns="60960" rIns="121920" bIns="6096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a:p>
              </p:txBody>
            </p:sp>
          </p:grpSp>
        </p:grpSp>
        <p:sp>
          <p:nvSpPr>
            <p:cNvPr id="52" name="TextBox 51">
              <a:extLst>
                <a:ext uri="{FF2B5EF4-FFF2-40B4-BE49-F238E27FC236}">
                  <a16:creationId xmlns:a16="http://schemas.microsoft.com/office/drawing/2014/main" id="{3AF90745-BD6E-F7FE-36E0-400F994C06FD}"/>
                </a:ext>
              </a:extLst>
            </p:cNvPr>
            <p:cNvSpPr txBox="1"/>
            <p:nvPr/>
          </p:nvSpPr>
          <p:spPr>
            <a:xfrm>
              <a:off x="1947836" y="1082303"/>
              <a:ext cx="1900104" cy="331022"/>
            </a:xfrm>
            <a:prstGeom prst="rect">
              <a:avLst/>
            </a:prstGeom>
            <a:noFill/>
          </p:spPr>
          <p:txBody>
            <a:bodyPr wrap="none" rtlCol="0">
              <a:spAutoFit/>
            </a:bodyPr>
            <a:lstStyle/>
            <a:p>
              <a:pPr algn="ctr"/>
              <a:r>
                <a:rPr lang="en-US" sz="1400" b="1" dirty="0"/>
                <a:t>Non-Black patients</a:t>
              </a:r>
            </a:p>
          </p:txBody>
        </p:sp>
      </p:grpSp>
      <p:graphicFrame>
        <p:nvGraphicFramePr>
          <p:cNvPr id="59" name="Table 61">
            <a:extLst>
              <a:ext uri="{FF2B5EF4-FFF2-40B4-BE49-F238E27FC236}">
                <a16:creationId xmlns:a16="http://schemas.microsoft.com/office/drawing/2014/main" id="{32B30654-5730-375C-0F27-FD2C498A0DF2}"/>
              </a:ext>
            </a:extLst>
          </p:cNvPr>
          <p:cNvGraphicFramePr>
            <a:graphicFrameLocks noGrp="1"/>
          </p:cNvGraphicFramePr>
          <p:nvPr/>
        </p:nvGraphicFramePr>
        <p:xfrm>
          <a:off x="3697924" y="3747374"/>
          <a:ext cx="1748151" cy="899160"/>
        </p:xfrm>
        <a:graphic>
          <a:graphicData uri="http://schemas.openxmlformats.org/drawingml/2006/table">
            <a:tbl>
              <a:tblPr firstRow="1" bandRow="1">
                <a:tableStyleId>{69012ECD-51FC-41F1-AA8D-1B2483CD663E}</a:tableStyleId>
              </a:tblPr>
              <a:tblGrid>
                <a:gridCol w="698978">
                  <a:extLst>
                    <a:ext uri="{9D8B030D-6E8A-4147-A177-3AD203B41FA5}">
                      <a16:colId xmlns:a16="http://schemas.microsoft.com/office/drawing/2014/main" val="1253351833"/>
                    </a:ext>
                  </a:extLst>
                </a:gridCol>
                <a:gridCol w="1049173">
                  <a:extLst>
                    <a:ext uri="{9D8B030D-6E8A-4147-A177-3AD203B41FA5}">
                      <a16:colId xmlns:a16="http://schemas.microsoft.com/office/drawing/2014/main" val="3044783841"/>
                    </a:ext>
                  </a:extLst>
                </a:gridCol>
              </a:tblGrid>
              <a:tr h="181680">
                <a:tc>
                  <a:txBody>
                    <a:bodyPr/>
                    <a:lstStyle/>
                    <a:p>
                      <a:r>
                        <a:rPr lang="en-US" sz="800"/>
                        <a:t>Follow-up</a:t>
                      </a:r>
                    </a:p>
                  </a:txBody>
                  <a:tcPr/>
                </a:tc>
                <a:tc>
                  <a:txBody>
                    <a:bodyPr/>
                    <a:lstStyle/>
                    <a:p>
                      <a:r>
                        <a:rPr lang="en-US" sz="800"/>
                        <a:t>Interaction P-value</a:t>
                      </a:r>
                    </a:p>
                  </a:txBody>
                  <a:tcPr/>
                </a:tc>
                <a:extLst>
                  <a:ext uri="{0D108BD9-81ED-4DB2-BD59-A6C34878D82A}">
                    <a16:rowId xmlns:a16="http://schemas.microsoft.com/office/drawing/2014/main" val="3757060608"/>
                  </a:ext>
                </a:extLst>
              </a:tr>
              <a:tr h="194658">
                <a:tc>
                  <a:txBody>
                    <a:bodyPr/>
                    <a:lstStyle/>
                    <a:p>
                      <a:r>
                        <a:rPr lang="en-US" sz="900"/>
                        <a:t>12 months</a:t>
                      </a:r>
                    </a:p>
                  </a:txBody>
                  <a:tcPr/>
                </a:tc>
                <a:tc>
                  <a:txBody>
                    <a:bodyPr/>
                    <a:lstStyle/>
                    <a:p>
                      <a:pPr algn="ctr"/>
                      <a:r>
                        <a:rPr lang="en-US" sz="900" dirty="0"/>
                        <a:t>0.77</a:t>
                      </a:r>
                    </a:p>
                  </a:txBody>
                  <a:tcPr/>
                </a:tc>
                <a:extLst>
                  <a:ext uri="{0D108BD9-81ED-4DB2-BD59-A6C34878D82A}">
                    <a16:rowId xmlns:a16="http://schemas.microsoft.com/office/drawing/2014/main" val="1281004327"/>
                  </a:ext>
                </a:extLst>
              </a:tr>
              <a:tr h="194658">
                <a:tc>
                  <a:txBody>
                    <a:bodyPr/>
                    <a:lstStyle/>
                    <a:p>
                      <a:r>
                        <a:rPr lang="en-US" sz="900"/>
                        <a:t>24 months</a:t>
                      </a:r>
                    </a:p>
                  </a:txBody>
                  <a:tcPr/>
                </a:tc>
                <a:tc>
                  <a:txBody>
                    <a:bodyPr/>
                    <a:lstStyle/>
                    <a:p>
                      <a:pPr algn="ctr"/>
                      <a:r>
                        <a:rPr lang="en-US" sz="900" dirty="0"/>
                        <a:t>0.30</a:t>
                      </a:r>
                    </a:p>
                  </a:txBody>
                  <a:tcPr/>
                </a:tc>
                <a:extLst>
                  <a:ext uri="{0D108BD9-81ED-4DB2-BD59-A6C34878D82A}">
                    <a16:rowId xmlns:a16="http://schemas.microsoft.com/office/drawing/2014/main" val="954383210"/>
                  </a:ext>
                </a:extLst>
              </a:tr>
              <a:tr h="194658">
                <a:tc>
                  <a:txBody>
                    <a:bodyPr/>
                    <a:lstStyle/>
                    <a:p>
                      <a:r>
                        <a:rPr lang="en-US" sz="900" dirty="0"/>
                        <a:t>36 months</a:t>
                      </a:r>
                    </a:p>
                  </a:txBody>
                  <a:tcPr/>
                </a:tc>
                <a:tc>
                  <a:txBody>
                    <a:bodyPr/>
                    <a:lstStyle/>
                    <a:p>
                      <a:pPr algn="ctr"/>
                      <a:r>
                        <a:rPr lang="en-US" sz="900" dirty="0"/>
                        <a:t>0.73</a:t>
                      </a:r>
                    </a:p>
                  </a:txBody>
                  <a:tcPr/>
                </a:tc>
                <a:extLst>
                  <a:ext uri="{0D108BD9-81ED-4DB2-BD59-A6C34878D82A}">
                    <a16:rowId xmlns:a16="http://schemas.microsoft.com/office/drawing/2014/main" val="2942192329"/>
                  </a:ext>
                </a:extLst>
              </a:tr>
            </a:tbl>
          </a:graphicData>
        </a:graphic>
      </p:graphicFrame>
      <p:sp>
        <p:nvSpPr>
          <p:cNvPr id="61" name="TextBox 60">
            <a:extLst>
              <a:ext uri="{FF2B5EF4-FFF2-40B4-BE49-F238E27FC236}">
                <a16:creationId xmlns:a16="http://schemas.microsoft.com/office/drawing/2014/main" id="{211A4C2B-35DA-4C48-BA34-7E4366D71064}"/>
              </a:ext>
            </a:extLst>
          </p:cNvPr>
          <p:cNvSpPr txBox="1"/>
          <p:nvPr/>
        </p:nvSpPr>
        <p:spPr>
          <a:xfrm rot="16200000">
            <a:off x="-992240" y="2245654"/>
            <a:ext cx="2543387" cy="246221"/>
          </a:xfrm>
          <a:prstGeom prst="rect">
            <a:avLst/>
          </a:prstGeom>
          <a:noFill/>
        </p:spPr>
        <p:txBody>
          <a:bodyPr wrap="square">
            <a:spAutoFit/>
          </a:bodyPr>
          <a:lstStyle/>
          <a:p>
            <a:pPr algn="ctr" rtl="0">
              <a:defRPr sz="900" b="0" i="0" u="none" strike="noStrike" kern="1200" baseline="0">
                <a:solidFill>
                  <a:prstClr val="black">
                    <a:lumMod val="95000"/>
                    <a:lumOff val="5000"/>
                  </a:prstClr>
                </a:solidFill>
                <a:latin typeface="Arial" panose="020B0604020202020204" pitchFamily="34" charset="0"/>
                <a:ea typeface="+mn-ea"/>
                <a:cs typeface="Arial" panose="020B0604020202020204" pitchFamily="34" charset="0"/>
              </a:defRPr>
            </a:pPr>
            <a:r>
              <a:rPr lang="en-US" sz="1000" dirty="0">
                <a:latin typeface="+mn-lt"/>
                <a:cs typeface="Arial" panose="020B0604020202020204" pitchFamily="34" charset="0"/>
              </a:rPr>
              <a:t>ODBP change from baseline </a:t>
            </a:r>
            <a:r>
              <a:rPr lang="en-US" sz="1000" b="0" i="0" u="none" strike="noStrike" baseline="0" dirty="0">
                <a:effectLst/>
                <a:latin typeface="+mn-lt"/>
              </a:rPr>
              <a:t>(mmHg)</a:t>
            </a:r>
            <a:endParaRPr lang="en-US" sz="1000" dirty="0">
              <a:latin typeface="+mn-lt"/>
              <a:cs typeface="Arial" panose="020B0604020202020204" pitchFamily="34" charset="0"/>
            </a:endParaRPr>
          </a:p>
        </p:txBody>
      </p:sp>
    </p:spTree>
    <p:extLst>
      <p:ext uri="{BB962C8B-B14F-4D97-AF65-F5344CB8AC3E}">
        <p14:creationId xmlns:p14="http://schemas.microsoft.com/office/powerpoint/2010/main" val="185691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71CB1F-2654-5CF4-C839-2B8D145F9551}"/>
              </a:ext>
            </a:extLst>
          </p:cNvPr>
          <p:cNvSpPr>
            <a:spLocks noGrp="1"/>
          </p:cNvSpPr>
          <p:nvPr>
            <p:ph type="title"/>
          </p:nvPr>
        </p:nvSpPr>
        <p:spPr>
          <a:xfrm>
            <a:off x="1845733" y="18973"/>
            <a:ext cx="5672418" cy="857250"/>
          </a:xfrm>
        </p:spPr>
        <p:txBody>
          <a:bodyPr>
            <a:noAutofit/>
          </a:bodyPr>
          <a:lstStyle/>
          <a:p>
            <a:r>
              <a:rPr lang="en-US" sz="3200" b="1" dirty="0"/>
              <a:t>Change in 24-h Systolic BP</a:t>
            </a:r>
          </a:p>
        </p:txBody>
      </p:sp>
      <p:grpSp>
        <p:nvGrpSpPr>
          <p:cNvPr id="62" name="Group 61">
            <a:extLst>
              <a:ext uri="{FF2B5EF4-FFF2-40B4-BE49-F238E27FC236}">
                <a16:creationId xmlns:a16="http://schemas.microsoft.com/office/drawing/2014/main" id="{2EB7157E-2E27-AF86-5A46-0D45DF183088}"/>
              </a:ext>
            </a:extLst>
          </p:cNvPr>
          <p:cNvGrpSpPr/>
          <p:nvPr/>
        </p:nvGrpSpPr>
        <p:grpSpPr>
          <a:xfrm>
            <a:off x="-8415" y="857250"/>
            <a:ext cx="8607912" cy="3432362"/>
            <a:chOff x="-8415" y="857250"/>
            <a:chExt cx="8607912" cy="3682894"/>
          </a:xfrm>
        </p:grpSpPr>
        <p:grpSp>
          <p:nvGrpSpPr>
            <p:cNvPr id="34" name="Group 33">
              <a:extLst>
                <a:ext uri="{FF2B5EF4-FFF2-40B4-BE49-F238E27FC236}">
                  <a16:creationId xmlns:a16="http://schemas.microsoft.com/office/drawing/2014/main" id="{E1EFC5BE-A58E-26AE-141B-E293A14F877B}"/>
                </a:ext>
              </a:extLst>
            </p:cNvPr>
            <p:cNvGrpSpPr/>
            <p:nvPr/>
          </p:nvGrpSpPr>
          <p:grpSpPr>
            <a:xfrm>
              <a:off x="4343502" y="857250"/>
              <a:ext cx="4255995" cy="3682894"/>
              <a:chOff x="-1" y="1082303"/>
              <a:chExt cx="5069541" cy="3467444"/>
            </a:xfrm>
          </p:grpSpPr>
          <p:graphicFrame>
            <p:nvGraphicFramePr>
              <p:cNvPr id="35" name="Chart 34">
                <a:extLst>
                  <a:ext uri="{FF2B5EF4-FFF2-40B4-BE49-F238E27FC236}">
                    <a16:creationId xmlns:a16="http://schemas.microsoft.com/office/drawing/2014/main" id="{8500E679-F745-5113-9365-87378B6814FF}"/>
                  </a:ext>
                </a:extLst>
              </p:cNvPr>
              <p:cNvGraphicFramePr/>
              <p:nvPr/>
            </p:nvGraphicFramePr>
            <p:xfrm>
              <a:off x="-1" y="1477496"/>
              <a:ext cx="5069541" cy="2322022"/>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a16="http://schemas.microsoft.com/office/drawing/2014/main" id="{7EDD436F-78FC-1A4B-FF7C-465B3589ADB2}"/>
                  </a:ext>
                </a:extLst>
              </p:cNvPr>
              <p:cNvSpPr txBox="1"/>
              <p:nvPr/>
            </p:nvSpPr>
            <p:spPr>
              <a:xfrm>
                <a:off x="1123898" y="1344520"/>
                <a:ext cx="893643" cy="279830"/>
              </a:xfrm>
              <a:prstGeom prst="rect">
                <a:avLst/>
              </a:prstGeom>
              <a:noFill/>
            </p:spPr>
            <p:txBody>
              <a:bodyPr wrap="square" rtlCol="0">
                <a:spAutoFit/>
              </a:bodyPr>
              <a:lstStyle/>
              <a:p>
                <a:pPr algn="ctr"/>
                <a:r>
                  <a:rPr lang="en-US" sz="1200" b="1" dirty="0"/>
                  <a:t>12 </a:t>
                </a:r>
                <a:r>
                  <a:rPr lang="en-US" sz="1200" b="1" dirty="0" err="1"/>
                  <a:t>mo</a:t>
                </a:r>
                <a:endParaRPr lang="en-US" sz="1200" b="1" dirty="0"/>
              </a:p>
            </p:txBody>
          </p:sp>
          <p:sp>
            <p:nvSpPr>
              <p:cNvPr id="37" name="TextBox 36">
                <a:extLst>
                  <a:ext uri="{FF2B5EF4-FFF2-40B4-BE49-F238E27FC236}">
                    <a16:creationId xmlns:a16="http://schemas.microsoft.com/office/drawing/2014/main" id="{EFF580AE-D49C-4FAD-A1E7-FCBA1A5C1DDA}"/>
                  </a:ext>
                </a:extLst>
              </p:cNvPr>
              <p:cNvSpPr txBox="1"/>
              <p:nvPr/>
            </p:nvSpPr>
            <p:spPr>
              <a:xfrm>
                <a:off x="2509986" y="1355888"/>
                <a:ext cx="893643" cy="279830"/>
              </a:xfrm>
              <a:prstGeom prst="rect">
                <a:avLst/>
              </a:prstGeom>
              <a:noFill/>
            </p:spPr>
            <p:txBody>
              <a:bodyPr wrap="square" rtlCol="0">
                <a:spAutoFit/>
              </a:bodyPr>
              <a:lstStyle/>
              <a:p>
                <a:pPr algn="ctr"/>
                <a:r>
                  <a:rPr lang="en-US" sz="1200" b="1"/>
                  <a:t>24 </a:t>
                </a:r>
                <a:r>
                  <a:rPr lang="en-US" sz="1200" b="1" err="1"/>
                  <a:t>mo</a:t>
                </a:r>
                <a:endParaRPr lang="en-US" sz="1200" b="1"/>
              </a:p>
            </p:txBody>
          </p:sp>
          <p:sp>
            <p:nvSpPr>
              <p:cNvPr id="38" name="TextBox 37">
                <a:extLst>
                  <a:ext uri="{FF2B5EF4-FFF2-40B4-BE49-F238E27FC236}">
                    <a16:creationId xmlns:a16="http://schemas.microsoft.com/office/drawing/2014/main" id="{CF8C493B-9049-C32F-2D29-7DDEE3850C31}"/>
                  </a:ext>
                </a:extLst>
              </p:cNvPr>
              <p:cNvSpPr txBox="1"/>
              <p:nvPr/>
            </p:nvSpPr>
            <p:spPr>
              <a:xfrm>
                <a:off x="3838456" y="1340237"/>
                <a:ext cx="893643" cy="279830"/>
              </a:xfrm>
              <a:prstGeom prst="rect">
                <a:avLst/>
              </a:prstGeom>
              <a:noFill/>
            </p:spPr>
            <p:txBody>
              <a:bodyPr wrap="square" rtlCol="0">
                <a:spAutoFit/>
              </a:bodyPr>
              <a:lstStyle/>
              <a:p>
                <a:pPr algn="ctr"/>
                <a:r>
                  <a:rPr lang="en-US" sz="1200" b="1"/>
                  <a:t>36 </a:t>
                </a:r>
                <a:r>
                  <a:rPr lang="en-US" sz="1200" b="1" err="1"/>
                  <a:t>mo</a:t>
                </a:r>
                <a:endParaRPr lang="en-US" sz="1200" b="1"/>
              </a:p>
            </p:txBody>
          </p:sp>
          <p:sp>
            <p:nvSpPr>
              <p:cNvPr id="39" name="Left Bracket 38">
                <a:extLst>
                  <a:ext uri="{FF2B5EF4-FFF2-40B4-BE49-F238E27FC236}">
                    <a16:creationId xmlns:a16="http://schemas.microsoft.com/office/drawing/2014/main" id="{4A9F7EE0-9021-7373-EBC9-8C7C139C610D}"/>
                  </a:ext>
                </a:extLst>
              </p:cNvPr>
              <p:cNvSpPr/>
              <p:nvPr/>
            </p:nvSpPr>
            <p:spPr>
              <a:xfrm rot="5400000" flipH="1">
                <a:off x="1379528" y="3443524"/>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40" name="TextBox 39">
                <a:extLst>
                  <a:ext uri="{FF2B5EF4-FFF2-40B4-BE49-F238E27FC236}">
                    <a16:creationId xmlns:a16="http://schemas.microsoft.com/office/drawing/2014/main" id="{8D0AD57F-CC61-3BA6-21B6-9DFA16D9E4AF}"/>
                  </a:ext>
                </a:extLst>
              </p:cNvPr>
              <p:cNvSpPr txBox="1"/>
              <p:nvPr/>
            </p:nvSpPr>
            <p:spPr>
              <a:xfrm>
                <a:off x="870332" y="3668793"/>
                <a:ext cx="1048165" cy="347726"/>
              </a:xfrm>
              <a:prstGeom prst="rect">
                <a:avLst/>
              </a:prstGeom>
              <a:noFill/>
            </p:spPr>
            <p:txBody>
              <a:bodyPr wrap="square" rtlCol="0">
                <a:spAutoFit/>
              </a:bodyPr>
              <a:lstStyle/>
              <a:p>
                <a:pPr algn="ctr">
                  <a:defRPr/>
                </a:pPr>
                <a:r>
                  <a:rPr lang="el-GR" sz="900" kern="0">
                    <a:solidFill>
                      <a:prstClr val="black"/>
                    </a:solidFill>
                    <a:latin typeface="Arial" panose="020B0604020202020204" pitchFamily="34" charset="0"/>
                    <a:cs typeface="Arial" panose="020B0604020202020204" pitchFamily="34" charset="0"/>
                  </a:rPr>
                  <a:t>Δ</a:t>
                </a:r>
                <a:r>
                  <a:rPr lang="en-US" sz="900" kern="0">
                    <a:solidFill>
                      <a:prstClr val="black"/>
                    </a:solidFill>
                    <a:latin typeface="Arial" panose="020B0604020202020204" pitchFamily="34" charset="0"/>
                    <a:cs typeface="Arial" panose="020B0604020202020204" pitchFamily="34" charset="0"/>
                  </a:rPr>
                  <a:t> -8.3</a:t>
                </a:r>
                <a:r>
                  <a:rPr lang="el-GR" sz="900" kern="0">
                    <a:solidFill>
                      <a:prstClr val="black"/>
                    </a:solidFill>
                    <a:ea typeface="ヒラギノ角ゴ Pro W3"/>
                    <a:cs typeface="Arial" panose="020B0604020202020204" pitchFamily="34" charset="0"/>
                  </a:rPr>
                  <a:t> </a:t>
                </a:r>
                <a:r>
                  <a:rPr lang="en-US" sz="900" kern="0">
                    <a:solidFill>
                      <a:prstClr val="black"/>
                    </a:solidFill>
                    <a:ea typeface="ヒラギノ角ゴ Pro W3"/>
                    <a:cs typeface="Arial" panose="020B0604020202020204" pitchFamily="34" charset="0"/>
                  </a:rPr>
                  <a:t>mmHg</a:t>
                </a:r>
              </a:p>
              <a:p>
                <a:pPr algn="ctr">
                  <a:defRPr/>
                </a:pPr>
                <a:r>
                  <a:rPr lang="en-US" sz="900" i="1" kern="0">
                    <a:solidFill>
                      <a:prstClr val="black"/>
                    </a:solidFill>
                    <a:ea typeface="ヒラギノ角ゴ Pro W3"/>
                    <a:cs typeface="Arial" panose="020B0604020202020204" pitchFamily="34" charset="0"/>
                  </a:rPr>
                  <a:t>P&lt;</a:t>
                </a:r>
                <a:r>
                  <a:rPr lang="en-US" sz="900" kern="0">
                    <a:solidFill>
                      <a:prstClr val="black"/>
                    </a:solidFill>
                    <a:ea typeface="ヒラギノ角ゴ Pro W3"/>
                    <a:cs typeface="Arial" panose="020B0604020202020204" pitchFamily="34" charset="0"/>
                  </a:rPr>
                  <a:t>0.0001</a:t>
                </a:r>
              </a:p>
            </p:txBody>
          </p:sp>
          <p:sp>
            <p:nvSpPr>
              <p:cNvPr id="41" name="Left Bracket 40">
                <a:extLst>
                  <a:ext uri="{FF2B5EF4-FFF2-40B4-BE49-F238E27FC236}">
                    <a16:creationId xmlns:a16="http://schemas.microsoft.com/office/drawing/2014/main" id="{FCCD614C-00FC-06A0-F252-B703DF17D86D}"/>
                  </a:ext>
                </a:extLst>
              </p:cNvPr>
              <p:cNvSpPr/>
              <p:nvPr/>
            </p:nvSpPr>
            <p:spPr>
              <a:xfrm rot="5400000" flipH="1">
                <a:off x="2820648" y="3449099"/>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42" name="TextBox 41">
                <a:extLst>
                  <a:ext uri="{FF2B5EF4-FFF2-40B4-BE49-F238E27FC236}">
                    <a16:creationId xmlns:a16="http://schemas.microsoft.com/office/drawing/2014/main" id="{D76309C3-04C8-A346-B5A9-009C5B42CC69}"/>
                  </a:ext>
                </a:extLst>
              </p:cNvPr>
              <p:cNvSpPr txBox="1"/>
              <p:nvPr/>
            </p:nvSpPr>
            <p:spPr>
              <a:xfrm>
                <a:off x="2255945" y="3676964"/>
                <a:ext cx="1170813" cy="347726"/>
              </a:xfrm>
              <a:prstGeom prst="rect">
                <a:avLst/>
              </a:prstGeom>
              <a:noFill/>
            </p:spPr>
            <p:txBody>
              <a:bodyPr wrap="square" rtlCol="0">
                <a:spAutoFit/>
              </a:bodyPr>
              <a:lstStyle/>
              <a:p>
                <a:pPr algn="ctr" defTabSz="1219170">
                  <a:defRPr/>
                </a:pPr>
                <a:r>
                  <a:rPr lang="el-GR" sz="900" kern="0">
                    <a:solidFill>
                      <a:prstClr val="black"/>
                    </a:solidFill>
                    <a:latin typeface="Arial" panose="020B0604020202020204" pitchFamily="34" charset="0"/>
                    <a:cs typeface="Arial" panose="020B0604020202020204" pitchFamily="34" charset="0"/>
                  </a:rPr>
                  <a:t>Δ</a:t>
                </a:r>
                <a:r>
                  <a:rPr lang="en-US" sz="900" kern="0">
                    <a:solidFill>
                      <a:prstClr val="black"/>
                    </a:solidFill>
                    <a:latin typeface="Arial" panose="020B0604020202020204" pitchFamily="34" charset="0"/>
                    <a:cs typeface="Arial" panose="020B0604020202020204" pitchFamily="34" charset="0"/>
                  </a:rPr>
                  <a:t> -11.8 mmHg</a:t>
                </a:r>
              </a:p>
              <a:p>
                <a:pPr algn="ctr" defTabSz="1219170">
                  <a:defRPr/>
                </a:pPr>
                <a:r>
                  <a:rPr lang="en-US" sz="900" i="1" kern="0">
                    <a:solidFill>
                      <a:prstClr val="black"/>
                    </a:solidFill>
                    <a:latin typeface="Arial" panose="020B0604020202020204" pitchFamily="34" charset="0"/>
                    <a:cs typeface="Arial" panose="020B0604020202020204" pitchFamily="34" charset="0"/>
                  </a:rPr>
                  <a:t>P&lt;</a:t>
                </a:r>
                <a:r>
                  <a:rPr lang="en-US" sz="900" kern="0">
                    <a:solidFill>
                      <a:prstClr val="black"/>
                    </a:solidFill>
                    <a:latin typeface="Arial" panose="020B0604020202020204" pitchFamily="34" charset="0"/>
                    <a:cs typeface="Arial" panose="020B0604020202020204" pitchFamily="34" charset="0"/>
                  </a:rPr>
                  <a:t>0.0001</a:t>
                </a:r>
              </a:p>
            </p:txBody>
          </p:sp>
          <p:sp>
            <p:nvSpPr>
              <p:cNvPr id="43" name="Left Bracket 42">
                <a:extLst>
                  <a:ext uri="{FF2B5EF4-FFF2-40B4-BE49-F238E27FC236}">
                    <a16:creationId xmlns:a16="http://schemas.microsoft.com/office/drawing/2014/main" id="{946F7D36-A6E6-02F0-FD54-A6630515D27F}"/>
                  </a:ext>
                </a:extLst>
              </p:cNvPr>
              <p:cNvSpPr/>
              <p:nvPr/>
            </p:nvSpPr>
            <p:spPr>
              <a:xfrm rot="5400000" flipH="1">
                <a:off x="4256831" y="3453263"/>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44" name="TextBox 43">
                <a:extLst>
                  <a:ext uri="{FF2B5EF4-FFF2-40B4-BE49-F238E27FC236}">
                    <a16:creationId xmlns:a16="http://schemas.microsoft.com/office/drawing/2014/main" id="{317593DC-9CA6-E2AB-5B8E-A45F77C40E87}"/>
                  </a:ext>
                </a:extLst>
              </p:cNvPr>
              <p:cNvSpPr txBox="1"/>
              <p:nvPr/>
            </p:nvSpPr>
            <p:spPr>
              <a:xfrm>
                <a:off x="3675583" y="3692032"/>
                <a:ext cx="1155471" cy="347726"/>
              </a:xfrm>
              <a:prstGeom prst="rect">
                <a:avLst/>
              </a:prstGeom>
              <a:noFill/>
            </p:spPr>
            <p:txBody>
              <a:bodyPr wrap="square" rtlCol="0">
                <a:spAutoFit/>
              </a:bodyPr>
              <a:lstStyle/>
              <a:p>
                <a:pPr algn="ctr" defTabSz="1219170">
                  <a:defRPr/>
                </a:pPr>
                <a:r>
                  <a:rPr lang="el-GR" sz="900" kern="0">
                    <a:solidFill>
                      <a:prstClr val="black"/>
                    </a:solidFill>
                    <a:latin typeface="Arial" panose="020B0604020202020204" pitchFamily="34" charset="0"/>
                    <a:cs typeface="Arial" panose="020B0604020202020204" pitchFamily="34" charset="0"/>
                  </a:rPr>
                  <a:t>Δ</a:t>
                </a:r>
                <a:r>
                  <a:rPr lang="en-US" sz="900" kern="0">
                    <a:solidFill>
                      <a:prstClr val="black"/>
                    </a:solidFill>
                    <a:latin typeface="Arial" panose="020B0604020202020204" pitchFamily="34" charset="0"/>
                    <a:cs typeface="Arial" panose="020B0604020202020204" pitchFamily="34" charset="0"/>
                  </a:rPr>
                  <a:t> -14.0 mmHg</a:t>
                </a:r>
              </a:p>
              <a:p>
                <a:pPr algn="ctr" defTabSz="1219170">
                  <a:defRPr/>
                </a:pPr>
                <a:r>
                  <a:rPr lang="en-US" sz="900" i="1" kern="0">
                    <a:solidFill>
                      <a:prstClr val="black"/>
                    </a:solidFill>
                    <a:latin typeface="Arial" panose="020B0604020202020204" pitchFamily="34" charset="0"/>
                    <a:cs typeface="Arial" panose="020B0604020202020204" pitchFamily="34" charset="0"/>
                  </a:rPr>
                  <a:t>P</a:t>
                </a:r>
                <a:r>
                  <a:rPr lang="en-US" sz="900" kern="0">
                    <a:solidFill>
                      <a:prstClr val="black"/>
                    </a:solidFill>
                    <a:latin typeface="Arial" panose="020B0604020202020204" pitchFamily="34" charset="0"/>
                    <a:cs typeface="Arial" panose="020B0604020202020204" pitchFamily="34" charset="0"/>
                  </a:rPr>
                  <a:t>&lt;0.0001</a:t>
                </a:r>
              </a:p>
            </p:txBody>
          </p:sp>
          <p:sp>
            <p:nvSpPr>
              <p:cNvPr id="45" name="TextBox 44">
                <a:extLst>
                  <a:ext uri="{FF2B5EF4-FFF2-40B4-BE49-F238E27FC236}">
                    <a16:creationId xmlns:a16="http://schemas.microsoft.com/office/drawing/2014/main" id="{B7B112A5-64BF-2612-0EE1-79B4FA80DA43}"/>
                  </a:ext>
                </a:extLst>
              </p:cNvPr>
              <p:cNvSpPr txBox="1"/>
              <p:nvPr/>
            </p:nvSpPr>
            <p:spPr>
              <a:xfrm>
                <a:off x="1000235" y="1664385"/>
                <a:ext cx="529291" cy="217646"/>
              </a:xfrm>
              <a:prstGeom prst="rect">
                <a:avLst/>
              </a:prstGeom>
              <a:noFill/>
            </p:spPr>
            <p:txBody>
              <a:bodyPr wrap="none" rtlCol="0">
                <a:spAutoFit/>
              </a:bodyPr>
              <a:lstStyle/>
              <a:p>
                <a:pPr algn="ctr" defTabSz="914377"/>
                <a:r>
                  <a:rPr lang="en-US" sz="800">
                    <a:solidFill>
                      <a:srgbClr val="FFFFFF"/>
                    </a:solidFill>
                    <a:latin typeface="Calibri" panose="020F0502020204030204"/>
                  </a:rPr>
                  <a:t>n=197</a:t>
                </a:r>
              </a:p>
            </p:txBody>
          </p:sp>
          <p:sp>
            <p:nvSpPr>
              <p:cNvPr id="46" name="TextBox 45">
                <a:extLst>
                  <a:ext uri="{FF2B5EF4-FFF2-40B4-BE49-F238E27FC236}">
                    <a16:creationId xmlns:a16="http://schemas.microsoft.com/office/drawing/2014/main" id="{7646C490-68F4-DE84-4265-ABDB40B3E487}"/>
                  </a:ext>
                </a:extLst>
              </p:cNvPr>
              <p:cNvSpPr txBox="1"/>
              <p:nvPr/>
            </p:nvSpPr>
            <p:spPr>
              <a:xfrm>
                <a:off x="2403447" y="1664385"/>
                <a:ext cx="529291" cy="217646"/>
              </a:xfrm>
              <a:prstGeom prst="rect">
                <a:avLst/>
              </a:prstGeom>
              <a:noFill/>
            </p:spPr>
            <p:txBody>
              <a:bodyPr wrap="none" rtlCol="0">
                <a:spAutoFit/>
              </a:bodyPr>
              <a:lstStyle/>
              <a:p>
                <a:pPr algn="ctr" defTabSz="914377"/>
                <a:r>
                  <a:rPr lang="en-US" sz="800">
                    <a:solidFill>
                      <a:srgbClr val="FFFFFF"/>
                    </a:solidFill>
                    <a:latin typeface="Calibri" panose="020F0502020204030204"/>
                  </a:rPr>
                  <a:t>n=140</a:t>
                </a:r>
              </a:p>
            </p:txBody>
          </p:sp>
          <p:sp>
            <p:nvSpPr>
              <p:cNvPr id="47" name="TextBox 46">
                <a:extLst>
                  <a:ext uri="{FF2B5EF4-FFF2-40B4-BE49-F238E27FC236}">
                    <a16:creationId xmlns:a16="http://schemas.microsoft.com/office/drawing/2014/main" id="{A082DFF5-6A20-6ECC-DE6A-9316BA747FDA}"/>
                  </a:ext>
                </a:extLst>
              </p:cNvPr>
              <p:cNvSpPr txBox="1"/>
              <p:nvPr/>
            </p:nvSpPr>
            <p:spPr>
              <a:xfrm>
                <a:off x="3816927" y="1654540"/>
                <a:ext cx="529291" cy="217646"/>
              </a:xfrm>
              <a:prstGeom prst="rect">
                <a:avLst/>
              </a:prstGeom>
              <a:noFill/>
            </p:spPr>
            <p:txBody>
              <a:bodyPr wrap="none" rtlCol="0">
                <a:spAutoFit/>
              </a:bodyPr>
              <a:lstStyle/>
              <a:p>
                <a:pPr algn="ctr" defTabSz="914377"/>
                <a:r>
                  <a:rPr lang="en-US" sz="800">
                    <a:solidFill>
                      <a:srgbClr val="FFFFFF"/>
                    </a:solidFill>
                    <a:latin typeface="Calibri" panose="020F0502020204030204"/>
                  </a:rPr>
                  <a:t>n=111</a:t>
                </a:r>
              </a:p>
            </p:txBody>
          </p:sp>
          <p:sp>
            <p:nvSpPr>
              <p:cNvPr id="48" name="TextBox 47">
                <a:extLst>
                  <a:ext uri="{FF2B5EF4-FFF2-40B4-BE49-F238E27FC236}">
                    <a16:creationId xmlns:a16="http://schemas.microsoft.com/office/drawing/2014/main" id="{C184FAD7-6863-C1B0-F35B-41BD7123EECB}"/>
                  </a:ext>
                </a:extLst>
              </p:cNvPr>
              <p:cNvSpPr txBox="1"/>
              <p:nvPr/>
            </p:nvSpPr>
            <p:spPr>
              <a:xfrm>
                <a:off x="1609255" y="1671488"/>
                <a:ext cx="468190" cy="217646"/>
              </a:xfrm>
              <a:prstGeom prst="rect">
                <a:avLst/>
              </a:prstGeom>
              <a:noFill/>
            </p:spPr>
            <p:txBody>
              <a:bodyPr wrap="none" rtlCol="0">
                <a:spAutoFit/>
              </a:bodyPr>
              <a:lstStyle/>
              <a:p>
                <a:pPr algn="ctr" defTabSz="914377"/>
                <a:r>
                  <a:rPr lang="en-US" sz="800">
                    <a:solidFill>
                      <a:prstClr val="black"/>
                    </a:solidFill>
                    <a:latin typeface="Calibri" panose="020F0502020204030204"/>
                  </a:rPr>
                  <a:t>n=80</a:t>
                </a:r>
              </a:p>
            </p:txBody>
          </p:sp>
          <p:sp>
            <p:nvSpPr>
              <p:cNvPr id="49" name="TextBox 48">
                <a:extLst>
                  <a:ext uri="{FF2B5EF4-FFF2-40B4-BE49-F238E27FC236}">
                    <a16:creationId xmlns:a16="http://schemas.microsoft.com/office/drawing/2014/main" id="{AA84B014-6961-BB43-E3EE-601F65077407}"/>
                  </a:ext>
                </a:extLst>
              </p:cNvPr>
              <p:cNvSpPr txBox="1"/>
              <p:nvPr/>
            </p:nvSpPr>
            <p:spPr>
              <a:xfrm>
                <a:off x="2992696" y="1660468"/>
                <a:ext cx="468190" cy="217646"/>
              </a:xfrm>
              <a:prstGeom prst="rect">
                <a:avLst/>
              </a:prstGeom>
              <a:noFill/>
            </p:spPr>
            <p:txBody>
              <a:bodyPr wrap="none" rtlCol="0">
                <a:spAutoFit/>
              </a:bodyPr>
              <a:lstStyle/>
              <a:p>
                <a:pPr algn="ctr" defTabSz="914377"/>
                <a:r>
                  <a:rPr lang="en-US" sz="800">
                    <a:solidFill>
                      <a:prstClr val="black"/>
                    </a:solidFill>
                    <a:latin typeface="Calibri" panose="020F0502020204030204"/>
                  </a:rPr>
                  <a:t>n=90</a:t>
                </a:r>
              </a:p>
            </p:txBody>
          </p:sp>
          <p:sp>
            <p:nvSpPr>
              <p:cNvPr id="50" name="TextBox 49">
                <a:extLst>
                  <a:ext uri="{FF2B5EF4-FFF2-40B4-BE49-F238E27FC236}">
                    <a16:creationId xmlns:a16="http://schemas.microsoft.com/office/drawing/2014/main" id="{2B302BB7-881E-2619-264E-45E2B4ED7407}"/>
                  </a:ext>
                </a:extLst>
              </p:cNvPr>
              <p:cNvSpPr txBox="1"/>
              <p:nvPr/>
            </p:nvSpPr>
            <p:spPr>
              <a:xfrm>
                <a:off x="4346633" y="1632397"/>
                <a:ext cx="468190" cy="217646"/>
              </a:xfrm>
              <a:prstGeom prst="rect">
                <a:avLst/>
              </a:prstGeom>
              <a:noFill/>
            </p:spPr>
            <p:txBody>
              <a:bodyPr wrap="none" rtlCol="0">
                <a:spAutoFit/>
              </a:bodyPr>
              <a:lstStyle/>
              <a:p>
                <a:pPr algn="ctr" defTabSz="914377"/>
                <a:r>
                  <a:rPr lang="en-US" sz="800">
                    <a:solidFill>
                      <a:prstClr val="black"/>
                    </a:solidFill>
                    <a:latin typeface="Calibri" panose="020F0502020204030204"/>
                  </a:rPr>
                  <a:t>n=85</a:t>
                </a:r>
              </a:p>
            </p:txBody>
          </p:sp>
          <p:grpSp>
            <p:nvGrpSpPr>
              <p:cNvPr id="51" name="Group 50">
                <a:extLst>
                  <a:ext uri="{FF2B5EF4-FFF2-40B4-BE49-F238E27FC236}">
                    <a16:creationId xmlns:a16="http://schemas.microsoft.com/office/drawing/2014/main" id="{007D820E-816E-EA86-EFD4-938EB57D015D}"/>
                  </a:ext>
                </a:extLst>
              </p:cNvPr>
              <p:cNvGrpSpPr/>
              <p:nvPr/>
            </p:nvGrpSpPr>
            <p:grpSpPr>
              <a:xfrm>
                <a:off x="2683738" y="4124194"/>
                <a:ext cx="2377253" cy="425553"/>
                <a:chOff x="10529594" y="3829550"/>
                <a:chExt cx="2604460" cy="522826"/>
              </a:xfrm>
            </p:grpSpPr>
            <p:grpSp>
              <p:nvGrpSpPr>
                <p:cNvPr id="53" name="Group 52">
                  <a:extLst>
                    <a:ext uri="{FF2B5EF4-FFF2-40B4-BE49-F238E27FC236}">
                      <a16:creationId xmlns:a16="http://schemas.microsoft.com/office/drawing/2014/main" id="{2C46AB47-75F8-50A2-CE26-E12ACDB17578}"/>
                    </a:ext>
                  </a:extLst>
                </p:cNvPr>
                <p:cNvGrpSpPr/>
                <p:nvPr/>
              </p:nvGrpSpPr>
              <p:grpSpPr>
                <a:xfrm>
                  <a:off x="10529594" y="3829550"/>
                  <a:ext cx="2146826" cy="284806"/>
                  <a:chOff x="10524881" y="3829550"/>
                  <a:chExt cx="2146826" cy="284806"/>
                </a:xfrm>
              </p:grpSpPr>
              <p:sp>
                <p:nvSpPr>
                  <p:cNvPr id="57" name="TextBox 56">
                    <a:extLst>
                      <a:ext uri="{FF2B5EF4-FFF2-40B4-BE49-F238E27FC236}">
                        <a16:creationId xmlns:a16="http://schemas.microsoft.com/office/drawing/2014/main" id="{9357357B-94DF-D430-D82F-25906DC65146}"/>
                      </a:ext>
                    </a:extLst>
                  </p:cNvPr>
                  <p:cNvSpPr txBox="1"/>
                  <p:nvPr/>
                </p:nvSpPr>
                <p:spPr>
                  <a:xfrm>
                    <a:off x="10662043" y="3829550"/>
                    <a:ext cx="2009664" cy="284806"/>
                  </a:xfrm>
                  <a:prstGeom prst="rect">
                    <a:avLst/>
                  </a:prstGeom>
                  <a:noFill/>
                </p:spPr>
                <p:txBody>
                  <a:bodyPr wrap="square" rtlCol="0" anchor="ctr">
                    <a:spAutoFit/>
                  </a:bodyPr>
                  <a:lstStyle/>
                  <a:p>
                    <a:r>
                      <a:rPr lang="en-US" sz="1000">
                        <a:solidFill>
                          <a:srgbClr val="0033CC"/>
                        </a:solidFill>
                      </a:rPr>
                      <a:t>RDN (baseline 159 mmHg)</a:t>
                    </a:r>
                  </a:p>
                </p:txBody>
              </p:sp>
              <p:sp>
                <p:nvSpPr>
                  <p:cNvPr id="58" name="Rectangle 57">
                    <a:extLst>
                      <a:ext uri="{FF2B5EF4-FFF2-40B4-BE49-F238E27FC236}">
                        <a16:creationId xmlns:a16="http://schemas.microsoft.com/office/drawing/2014/main" id="{B08E9966-1E51-C710-F2E5-42146ACB627E}"/>
                      </a:ext>
                    </a:extLst>
                  </p:cNvPr>
                  <p:cNvSpPr/>
                  <p:nvPr/>
                </p:nvSpPr>
                <p:spPr bwMode="auto">
                  <a:xfrm>
                    <a:off x="10524881" y="3932136"/>
                    <a:ext cx="91440" cy="91440"/>
                  </a:xfrm>
                  <a:prstGeom prst="rect">
                    <a:avLst/>
                  </a:prstGeom>
                  <a:solidFill>
                    <a:srgbClr val="0033CC"/>
                  </a:solidFill>
                  <a:ln w="9525" cap="flat" cmpd="sng" algn="ctr">
                    <a:noFill/>
                    <a:prstDash val="solid"/>
                    <a:round/>
                    <a:headEnd type="none" w="med" len="med"/>
                    <a:tailEnd type="none" w="med" len="med"/>
                  </a:ln>
                  <a:effectLst/>
                </p:spPr>
                <p:txBody>
                  <a:bodyPr vert="horz" wrap="square" lIns="121920" tIns="60960" rIns="121920" bIns="6096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a:p>
                </p:txBody>
              </p:sp>
            </p:grpSp>
            <p:grpSp>
              <p:nvGrpSpPr>
                <p:cNvPr id="54" name="Group 53">
                  <a:extLst>
                    <a:ext uri="{FF2B5EF4-FFF2-40B4-BE49-F238E27FC236}">
                      <a16:creationId xmlns:a16="http://schemas.microsoft.com/office/drawing/2014/main" id="{7BC7F3BB-B252-AFED-6B20-46A242E0ABF7}"/>
                    </a:ext>
                  </a:extLst>
                </p:cNvPr>
                <p:cNvGrpSpPr/>
                <p:nvPr/>
              </p:nvGrpSpPr>
              <p:grpSpPr>
                <a:xfrm>
                  <a:off x="10529594" y="4067570"/>
                  <a:ext cx="2604460" cy="284806"/>
                  <a:chOff x="10524881" y="3818066"/>
                  <a:chExt cx="2604460" cy="284806"/>
                </a:xfrm>
              </p:grpSpPr>
              <p:sp>
                <p:nvSpPr>
                  <p:cNvPr id="55" name="TextBox 54">
                    <a:extLst>
                      <a:ext uri="{FF2B5EF4-FFF2-40B4-BE49-F238E27FC236}">
                        <a16:creationId xmlns:a16="http://schemas.microsoft.com/office/drawing/2014/main" id="{5DD8A9D7-E2B9-FF8B-FADE-23F99CD8495A}"/>
                      </a:ext>
                    </a:extLst>
                  </p:cNvPr>
                  <p:cNvSpPr txBox="1"/>
                  <p:nvPr/>
                </p:nvSpPr>
                <p:spPr>
                  <a:xfrm>
                    <a:off x="10662041" y="3818066"/>
                    <a:ext cx="2467300" cy="284806"/>
                  </a:xfrm>
                  <a:prstGeom prst="rect">
                    <a:avLst/>
                  </a:prstGeom>
                  <a:noFill/>
                </p:spPr>
                <p:txBody>
                  <a:bodyPr wrap="square" rtlCol="0">
                    <a:spAutoFit/>
                  </a:bodyPr>
                  <a:lstStyle/>
                  <a:p>
                    <a:r>
                      <a:rPr lang="en-US" sz="1000">
                        <a:solidFill>
                          <a:schemeClr val="tx1">
                            <a:lumMod val="50000"/>
                            <a:lumOff val="50000"/>
                          </a:schemeClr>
                        </a:solidFill>
                      </a:rPr>
                      <a:t>Control (baseline 158 mmHg)</a:t>
                    </a:r>
                  </a:p>
                </p:txBody>
              </p:sp>
              <p:sp>
                <p:nvSpPr>
                  <p:cNvPr id="56" name="Rectangle 55">
                    <a:extLst>
                      <a:ext uri="{FF2B5EF4-FFF2-40B4-BE49-F238E27FC236}">
                        <a16:creationId xmlns:a16="http://schemas.microsoft.com/office/drawing/2014/main" id="{981D9E66-4265-3202-52D7-ECF783A7865A}"/>
                      </a:ext>
                    </a:extLst>
                  </p:cNvPr>
                  <p:cNvSpPr/>
                  <p:nvPr/>
                </p:nvSpPr>
                <p:spPr bwMode="auto">
                  <a:xfrm>
                    <a:off x="10524881" y="3932136"/>
                    <a:ext cx="91440" cy="91440"/>
                  </a:xfrm>
                  <a:prstGeom prst="rect">
                    <a:avLst/>
                  </a:prstGeom>
                  <a:solidFill>
                    <a:srgbClr val="9A9A9C"/>
                  </a:solidFill>
                  <a:ln w="9525" cap="flat" cmpd="sng" algn="ctr">
                    <a:noFill/>
                    <a:prstDash val="solid"/>
                    <a:round/>
                    <a:headEnd type="none" w="med" len="med"/>
                    <a:tailEnd type="none" w="med" len="med"/>
                  </a:ln>
                  <a:effectLst/>
                </p:spPr>
                <p:txBody>
                  <a:bodyPr vert="horz" wrap="square" lIns="121920" tIns="60960" rIns="121920" bIns="6096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a:p>
                </p:txBody>
              </p:sp>
            </p:grpSp>
          </p:grpSp>
          <p:sp>
            <p:nvSpPr>
              <p:cNvPr id="52" name="TextBox 51">
                <a:extLst>
                  <a:ext uri="{FF2B5EF4-FFF2-40B4-BE49-F238E27FC236}">
                    <a16:creationId xmlns:a16="http://schemas.microsoft.com/office/drawing/2014/main" id="{F178BF10-F8C7-42A5-8486-073C542DB5FA}"/>
                  </a:ext>
                </a:extLst>
              </p:cNvPr>
              <p:cNvSpPr txBox="1"/>
              <p:nvPr/>
            </p:nvSpPr>
            <p:spPr>
              <a:xfrm>
                <a:off x="1947835" y="1082303"/>
                <a:ext cx="1900105" cy="310923"/>
              </a:xfrm>
              <a:prstGeom prst="rect">
                <a:avLst/>
              </a:prstGeom>
              <a:noFill/>
            </p:spPr>
            <p:txBody>
              <a:bodyPr wrap="none" rtlCol="0">
                <a:spAutoFit/>
              </a:bodyPr>
              <a:lstStyle/>
              <a:p>
                <a:pPr algn="ctr"/>
                <a:r>
                  <a:rPr lang="en-US" sz="1400" b="1" dirty="0"/>
                  <a:t>Non-Black patients</a:t>
                </a:r>
              </a:p>
            </p:txBody>
          </p:sp>
        </p:grpSp>
        <p:grpSp>
          <p:nvGrpSpPr>
            <p:cNvPr id="5" name="Group 4">
              <a:extLst>
                <a:ext uri="{FF2B5EF4-FFF2-40B4-BE49-F238E27FC236}">
                  <a16:creationId xmlns:a16="http://schemas.microsoft.com/office/drawing/2014/main" id="{4D2C6C33-1135-B954-2EBE-642F6AE35C3B}"/>
                </a:ext>
              </a:extLst>
            </p:cNvPr>
            <p:cNvGrpSpPr/>
            <p:nvPr/>
          </p:nvGrpSpPr>
          <p:grpSpPr>
            <a:xfrm>
              <a:off x="-8415" y="867424"/>
              <a:ext cx="4255995" cy="3649657"/>
              <a:chOff x="-10023" y="1082303"/>
              <a:chExt cx="5069541" cy="3436151"/>
            </a:xfrm>
          </p:grpSpPr>
          <p:graphicFrame>
            <p:nvGraphicFramePr>
              <p:cNvPr id="7" name="Chart 6">
                <a:extLst>
                  <a:ext uri="{FF2B5EF4-FFF2-40B4-BE49-F238E27FC236}">
                    <a16:creationId xmlns:a16="http://schemas.microsoft.com/office/drawing/2014/main" id="{AB752C37-A5F3-C264-0A64-46546BCE70E8}"/>
                  </a:ext>
                </a:extLst>
              </p:cNvPr>
              <p:cNvGraphicFramePr/>
              <p:nvPr/>
            </p:nvGraphicFramePr>
            <p:xfrm>
              <a:off x="-10023" y="1439011"/>
              <a:ext cx="5069541" cy="232202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BE060A8F-51B9-71DB-154C-326D63E9AD08}"/>
                  </a:ext>
                </a:extLst>
              </p:cNvPr>
              <p:cNvSpPr txBox="1"/>
              <p:nvPr/>
            </p:nvSpPr>
            <p:spPr>
              <a:xfrm>
                <a:off x="1057551" y="1319177"/>
                <a:ext cx="893643" cy="279830"/>
              </a:xfrm>
              <a:prstGeom prst="rect">
                <a:avLst/>
              </a:prstGeom>
              <a:noFill/>
            </p:spPr>
            <p:txBody>
              <a:bodyPr wrap="square" rtlCol="0">
                <a:spAutoFit/>
              </a:bodyPr>
              <a:lstStyle/>
              <a:p>
                <a:pPr algn="ctr"/>
                <a:r>
                  <a:rPr lang="en-US" sz="1200" b="1"/>
                  <a:t>12 </a:t>
                </a:r>
                <a:r>
                  <a:rPr lang="en-US" sz="1200" b="1" err="1"/>
                  <a:t>mo</a:t>
                </a:r>
                <a:endParaRPr lang="en-US" sz="1200" b="1"/>
              </a:p>
            </p:txBody>
          </p:sp>
          <p:sp>
            <p:nvSpPr>
              <p:cNvPr id="12" name="TextBox 11">
                <a:extLst>
                  <a:ext uri="{FF2B5EF4-FFF2-40B4-BE49-F238E27FC236}">
                    <a16:creationId xmlns:a16="http://schemas.microsoft.com/office/drawing/2014/main" id="{7AC8AA84-92E6-3423-AB49-DB01E9CFBA64}"/>
                  </a:ext>
                </a:extLst>
              </p:cNvPr>
              <p:cNvSpPr txBox="1"/>
              <p:nvPr/>
            </p:nvSpPr>
            <p:spPr>
              <a:xfrm>
                <a:off x="2464066" y="1306572"/>
                <a:ext cx="893643" cy="279830"/>
              </a:xfrm>
              <a:prstGeom prst="rect">
                <a:avLst/>
              </a:prstGeom>
              <a:noFill/>
            </p:spPr>
            <p:txBody>
              <a:bodyPr wrap="square" rtlCol="0">
                <a:spAutoFit/>
              </a:bodyPr>
              <a:lstStyle/>
              <a:p>
                <a:pPr algn="ctr"/>
                <a:r>
                  <a:rPr lang="en-US" sz="1200" b="1"/>
                  <a:t>24 </a:t>
                </a:r>
                <a:r>
                  <a:rPr lang="en-US" sz="1200" b="1" err="1"/>
                  <a:t>mo</a:t>
                </a:r>
                <a:endParaRPr lang="en-US" sz="1200" b="1"/>
              </a:p>
            </p:txBody>
          </p:sp>
          <p:sp>
            <p:nvSpPr>
              <p:cNvPr id="13" name="TextBox 12">
                <a:extLst>
                  <a:ext uri="{FF2B5EF4-FFF2-40B4-BE49-F238E27FC236}">
                    <a16:creationId xmlns:a16="http://schemas.microsoft.com/office/drawing/2014/main" id="{E3E7E7E0-E715-DE99-E235-D17E3E021572}"/>
                  </a:ext>
                </a:extLst>
              </p:cNvPr>
              <p:cNvSpPr txBox="1"/>
              <p:nvPr/>
            </p:nvSpPr>
            <p:spPr>
              <a:xfrm>
                <a:off x="3867448" y="1313494"/>
                <a:ext cx="893643" cy="279830"/>
              </a:xfrm>
              <a:prstGeom prst="rect">
                <a:avLst/>
              </a:prstGeom>
              <a:noFill/>
            </p:spPr>
            <p:txBody>
              <a:bodyPr wrap="square" rtlCol="0">
                <a:spAutoFit/>
              </a:bodyPr>
              <a:lstStyle/>
              <a:p>
                <a:pPr algn="ctr"/>
                <a:r>
                  <a:rPr lang="en-US" sz="1200" b="1"/>
                  <a:t>36 </a:t>
                </a:r>
                <a:r>
                  <a:rPr lang="en-US" sz="1200" b="1" err="1"/>
                  <a:t>mo</a:t>
                </a:r>
                <a:endParaRPr lang="en-US" sz="1200" b="1"/>
              </a:p>
            </p:txBody>
          </p:sp>
          <p:sp>
            <p:nvSpPr>
              <p:cNvPr id="14" name="Left Bracket 13">
                <a:extLst>
                  <a:ext uri="{FF2B5EF4-FFF2-40B4-BE49-F238E27FC236}">
                    <a16:creationId xmlns:a16="http://schemas.microsoft.com/office/drawing/2014/main" id="{3397DEEC-0A53-987B-8084-0C7A32C67CE9}"/>
                  </a:ext>
                </a:extLst>
              </p:cNvPr>
              <p:cNvSpPr/>
              <p:nvPr/>
            </p:nvSpPr>
            <p:spPr>
              <a:xfrm rot="5400000" flipH="1">
                <a:off x="1379528" y="3443525"/>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15" name="TextBox 14">
                <a:extLst>
                  <a:ext uri="{FF2B5EF4-FFF2-40B4-BE49-F238E27FC236}">
                    <a16:creationId xmlns:a16="http://schemas.microsoft.com/office/drawing/2014/main" id="{D67EAA2C-D050-C926-9B39-731E0B621D16}"/>
                  </a:ext>
                </a:extLst>
              </p:cNvPr>
              <p:cNvSpPr txBox="1"/>
              <p:nvPr/>
            </p:nvSpPr>
            <p:spPr>
              <a:xfrm>
                <a:off x="870332" y="3668794"/>
                <a:ext cx="1048165" cy="373107"/>
              </a:xfrm>
              <a:prstGeom prst="rect">
                <a:avLst/>
              </a:prstGeom>
              <a:noFill/>
            </p:spPr>
            <p:txBody>
              <a:bodyPr wrap="square" rtlCol="0">
                <a:spAutoFit/>
              </a:bodyPr>
              <a:lstStyle/>
              <a:p>
                <a:pPr algn="ctr">
                  <a:defRPr/>
                </a:pPr>
                <a:r>
                  <a:rPr lang="el-GR" sz="900" kern="0" dirty="0">
                    <a:solidFill>
                      <a:prstClr val="black"/>
                    </a:solidFill>
                    <a:latin typeface="Arial" panose="020B0604020202020204" pitchFamily="34" charset="0"/>
                    <a:cs typeface="Arial" panose="020B0604020202020204" pitchFamily="34" charset="0"/>
                  </a:rPr>
                  <a:t>Δ</a:t>
                </a:r>
                <a:r>
                  <a:rPr lang="en-US" sz="900" kern="0" dirty="0">
                    <a:solidFill>
                      <a:prstClr val="black"/>
                    </a:solidFill>
                    <a:latin typeface="Arial" panose="020B0604020202020204" pitchFamily="34" charset="0"/>
                    <a:cs typeface="Arial" panose="020B0604020202020204" pitchFamily="34" charset="0"/>
                  </a:rPr>
                  <a:t> -8.8</a:t>
                </a:r>
                <a:r>
                  <a:rPr lang="el-GR" sz="900" kern="0" dirty="0">
                    <a:solidFill>
                      <a:prstClr val="black"/>
                    </a:solidFill>
                    <a:ea typeface="ヒラギノ角ゴ Pro W3"/>
                    <a:cs typeface="Arial" panose="020B0604020202020204" pitchFamily="34" charset="0"/>
                  </a:rPr>
                  <a:t> </a:t>
                </a:r>
                <a:r>
                  <a:rPr lang="en-US" sz="900" kern="0" dirty="0">
                    <a:solidFill>
                      <a:prstClr val="black"/>
                    </a:solidFill>
                    <a:ea typeface="ヒラギノ角ゴ Pro W3"/>
                    <a:cs typeface="Arial" panose="020B0604020202020204" pitchFamily="34" charset="0"/>
                  </a:rPr>
                  <a:t>mmHg</a:t>
                </a:r>
              </a:p>
              <a:p>
                <a:pPr algn="ctr">
                  <a:defRPr/>
                </a:pPr>
                <a:r>
                  <a:rPr lang="en-US" sz="900" i="1" kern="0" dirty="0">
                    <a:solidFill>
                      <a:prstClr val="black"/>
                    </a:solidFill>
                    <a:ea typeface="ヒラギノ角ゴ Pro W3"/>
                    <a:cs typeface="Arial" panose="020B0604020202020204" pitchFamily="34" charset="0"/>
                  </a:rPr>
                  <a:t>P</a:t>
                </a:r>
                <a:r>
                  <a:rPr lang="en-US" sz="900" kern="0" dirty="0">
                    <a:solidFill>
                      <a:prstClr val="black"/>
                    </a:solidFill>
                    <a:ea typeface="ヒラギノ角ゴ Pro W3"/>
                    <a:cs typeface="Arial" panose="020B0604020202020204" pitchFamily="34" charset="0"/>
                  </a:rPr>
                  <a:t>=0.0121</a:t>
                </a:r>
              </a:p>
            </p:txBody>
          </p:sp>
          <p:sp>
            <p:nvSpPr>
              <p:cNvPr id="16" name="Left Bracket 15">
                <a:extLst>
                  <a:ext uri="{FF2B5EF4-FFF2-40B4-BE49-F238E27FC236}">
                    <a16:creationId xmlns:a16="http://schemas.microsoft.com/office/drawing/2014/main" id="{8774FF3B-D502-1413-6FE9-260BDAC41A44}"/>
                  </a:ext>
                </a:extLst>
              </p:cNvPr>
              <p:cNvSpPr/>
              <p:nvPr/>
            </p:nvSpPr>
            <p:spPr>
              <a:xfrm rot="5400000" flipH="1">
                <a:off x="2820648" y="3449099"/>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17" name="TextBox 16">
                <a:extLst>
                  <a:ext uri="{FF2B5EF4-FFF2-40B4-BE49-F238E27FC236}">
                    <a16:creationId xmlns:a16="http://schemas.microsoft.com/office/drawing/2014/main" id="{38BA51FF-62A0-7A63-902E-359943CA1D4A}"/>
                  </a:ext>
                </a:extLst>
              </p:cNvPr>
              <p:cNvSpPr txBox="1"/>
              <p:nvPr/>
            </p:nvSpPr>
            <p:spPr>
              <a:xfrm>
                <a:off x="2236486" y="3674521"/>
                <a:ext cx="1219542" cy="347726"/>
              </a:xfrm>
              <a:prstGeom prst="rect">
                <a:avLst/>
              </a:prstGeom>
              <a:noFill/>
            </p:spPr>
            <p:txBody>
              <a:bodyPr wrap="square" rtlCol="0">
                <a:spAutoFit/>
              </a:bodyPr>
              <a:lstStyle/>
              <a:p>
                <a:pPr algn="ctr" defTabSz="1219170">
                  <a:defRPr/>
                </a:pPr>
                <a:r>
                  <a:rPr lang="el-GR" sz="900" kern="0">
                    <a:solidFill>
                      <a:prstClr val="black"/>
                    </a:solidFill>
                    <a:latin typeface="Arial" panose="020B0604020202020204" pitchFamily="34" charset="0"/>
                    <a:cs typeface="Arial" panose="020B0604020202020204" pitchFamily="34" charset="0"/>
                  </a:rPr>
                  <a:t>Δ</a:t>
                </a:r>
                <a:r>
                  <a:rPr lang="en-US" sz="900" kern="0">
                    <a:solidFill>
                      <a:prstClr val="black"/>
                    </a:solidFill>
                    <a:latin typeface="Arial" panose="020B0604020202020204" pitchFamily="34" charset="0"/>
                    <a:cs typeface="Arial" panose="020B0604020202020204" pitchFamily="34" charset="0"/>
                  </a:rPr>
                  <a:t> -14.4 mmHg</a:t>
                </a:r>
              </a:p>
              <a:p>
                <a:pPr algn="ctr" defTabSz="1219170">
                  <a:defRPr/>
                </a:pPr>
                <a:r>
                  <a:rPr lang="en-US" sz="900" i="1" kern="0">
                    <a:solidFill>
                      <a:prstClr val="black"/>
                    </a:solidFill>
                    <a:latin typeface="Arial" panose="020B0604020202020204" pitchFamily="34" charset="0"/>
                    <a:cs typeface="Arial" panose="020B0604020202020204" pitchFamily="34" charset="0"/>
                  </a:rPr>
                  <a:t>P=</a:t>
                </a:r>
                <a:r>
                  <a:rPr lang="en-US" sz="900" kern="0">
                    <a:solidFill>
                      <a:prstClr val="black"/>
                    </a:solidFill>
                    <a:latin typeface="Arial" panose="020B0604020202020204" pitchFamily="34" charset="0"/>
                    <a:cs typeface="Arial" panose="020B0604020202020204" pitchFamily="34" charset="0"/>
                  </a:rPr>
                  <a:t>0.0003</a:t>
                </a:r>
              </a:p>
            </p:txBody>
          </p:sp>
          <p:sp>
            <p:nvSpPr>
              <p:cNvPr id="18" name="Left Bracket 17">
                <a:extLst>
                  <a:ext uri="{FF2B5EF4-FFF2-40B4-BE49-F238E27FC236}">
                    <a16:creationId xmlns:a16="http://schemas.microsoft.com/office/drawing/2014/main" id="{BE62854A-DCEC-852C-D4DD-5DA3F43534CE}"/>
                  </a:ext>
                </a:extLst>
              </p:cNvPr>
              <p:cNvSpPr/>
              <p:nvPr/>
            </p:nvSpPr>
            <p:spPr>
              <a:xfrm rot="5400000" flipH="1">
                <a:off x="4256831" y="3453262"/>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19" name="TextBox 18">
                <a:extLst>
                  <a:ext uri="{FF2B5EF4-FFF2-40B4-BE49-F238E27FC236}">
                    <a16:creationId xmlns:a16="http://schemas.microsoft.com/office/drawing/2014/main" id="{4DE1AF53-8BC4-C2C6-1A79-154CBAC26BAF}"/>
                  </a:ext>
                </a:extLst>
              </p:cNvPr>
              <p:cNvSpPr txBox="1"/>
              <p:nvPr/>
            </p:nvSpPr>
            <p:spPr>
              <a:xfrm>
                <a:off x="3717816" y="3672287"/>
                <a:ext cx="1120245" cy="347726"/>
              </a:xfrm>
              <a:prstGeom prst="rect">
                <a:avLst/>
              </a:prstGeom>
              <a:noFill/>
            </p:spPr>
            <p:txBody>
              <a:bodyPr wrap="square" rtlCol="0">
                <a:spAutoFit/>
              </a:bodyPr>
              <a:lstStyle/>
              <a:p>
                <a:pPr algn="ctr" defTabSz="1219170">
                  <a:defRPr/>
                </a:pPr>
                <a:r>
                  <a:rPr lang="el-GR" sz="900" kern="0">
                    <a:solidFill>
                      <a:prstClr val="black"/>
                    </a:solidFill>
                    <a:latin typeface="Arial" panose="020B0604020202020204" pitchFamily="34" charset="0"/>
                    <a:cs typeface="Arial" panose="020B0604020202020204" pitchFamily="34" charset="0"/>
                  </a:rPr>
                  <a:t>Δ</a:t>
                </a:r>
                <a:r>
                  <a:rPr lang="en-US" sz="900" kern="0">
                    <a:solidFill>
                      <a:prstClr val="black"/>
                    </a:solidFill>
                    <a:latin typeface="Arial" panose="020B0604020202020204" pitchFamily="34" charset="0"/>
                    <a:cs typeface="Arial" panose="020B0604020202020204" pitchFamily="34" charset="0"/>
                  </a:rPr>
                  <a:t> -23.0 mmHg</a:t>
                </a:r>
              </a:p>
              <a:p>
                <a:pPr algn="ctr" defTabSz="1219170">
                  <a:defRPr/>
                </a:pPr>
                <a:r>
                  <a:rPr lang="en-US" sz="900" i="1" kern="0">
                    <a:solidFill>
                      <a:prstClr val="black"/>
                    </a:solidFill>
                    <a:latin typeface="Arial" panose="020B0604020202020204" pitchFamily="34" charset="0"/>
                    <a:cs typeface="Arial" panose="020B0604020202020204" pitchFamily="34" charset="0"/>
                  </a:rPr>
                  <a:t>P</a:t>
                </a:r>
                <a:r>
                  <a:rPr lang="en-US" sz="900" kern="0">
                    <a:solidFill>
                      <a:prstClr val="black"/>
                    </a:solidFill>
                    <a:latin typeface="Arial" panose="020B0604020202020204" pitchFamily="34" charset="0"/>
                    <a:cs typeface="Arial" panose="020B0604020202020204" pitchFamily="34" charset="0"/>
                  </a:rPr>
                  <a:t>&lt;0.0001</a:t>
                </a:r>
              </a:p>
            </p:txBody>
          </p:sp>
          <p:sp>
            <p:nvSpPr>
              <p:cNvPr id="20" name="TextBox 19">
                <a:extLst>
                  <a:ext uri="{FF2B5EF4-FFF2-40B4-BE49-F238E27FC236}">
                    <a16:creationId xmlns:a16="http://schemas.microsoft.com/office/drawing/2014/main" id="{3CE6DA8E-5882-A3A4-F3D4-E7C5C8CAB764}"/>
                  </a:ext>
                </a:extLst>
              </p:cNvPr>
              <p:cNvSpPr txBox="1"/>
              <p:nvPr/>
            </p:nvSpPr>
            <p:spPr>
              <a:xfrm>
                <a:off x="1030786" y="1664385"/>
                <a:ext cx="468190" cy="217646"/>
              </a:xfrm>
              <a:prstGeom prst="rect">
                <a:avLst/>
              </a:prstGeom>
              <a:noFill/>
            </p:spPr>
            <p:txBody>
              <a:bodyPr wrap="none" rtlCol="0">
                <a:spAutoFit/>
              </a:bodyPr>
              <a:lstStyle/>
              <a:p>
                <a:pPr algn="ctr" defTabSz="914377"/>
                <a:r>
                  <a:rPr lang="en-US" sz="800">
                    <a:solidFill>
                      <a:srgbClr val="FFFFFF"/>
                    </a:solidFill>
                    <a:latin typeface="Calibri" panose="020F0502020204030204"/>
                  </a:rPr>
                  <a:t>n=59</a:t>
                </a:r>
              </a:p>
            </p:txBody>
          </p:sp>
          <p:sp>
            <p:nvSpPr>
              <p:cNvPr id="21" name="TextBox 20">
                <a:extLst>
                  <a:ext uri="{FF2B5EF4-FFF2-40B4-BE49-F238E27FC236}">
                    <a16:creationId xmlns:a16="http://schemas.microsoft.com/office/drawing/2014/main" id="{B57DD37D-A6BC-8E1F-01A8-9929600FE4BA}"/>
                  </a:ext>
                </a:extLst>
              </p:cNvPr>
              <p:cNvSpPr txBox="1"/>
              <p:nvPr/>
            </p:nvSpPr>
            <p:spPr>
              <a:xfrm>
                <a:off x="2433997" y="1664385"/>
                <a:ext cx="468190" cy="217646"/>
              </a:xfrm>
              <a:prstGeom prst="rect">
                <a:avLst/>
              </a:prstGeom>
              <a:noFill/>
            </p:spPr>
            <p:txBody>
              <a:bodyPr wrap="none" rtlCol="0">
                <a:spAutoFit/>
              </a:bodyPr>
              <a:lstStyle/>
              <a:p>
                <a:pPr algn="ctr" defTabSz="914377"/>
                <a:r>
                  <a:rPr lang="en-US" sz="800">
                    <a:solidFill>
                      <a:srgbClr val="FFFFFF"/>
                    </a:solidFill>
                    <a:latin typeface="Calibri" panose="020F0502020204030204"/>
                  </a:rPr>
                  <a:t>n=48</a:t>
                </a:r>
              </a:p>
            </p:txBody>
          </p:sp>
          <p:sp>
            <p:nvSpPr>
              <p:cNvPr id="22" name="TextBox 21">
                <a:extLst>
                  <a:ext uri="{FF2B5EF4-FFF2-40B4-BE49-F238E27FC236}">
                    <a16:creationId xmlns:a16="http://schemas.microsoft.com/office/drawing/2014/main" id="{3E9CA52A-F173-362A-2C89-885BF5D228A5}"/>
                  </a:ext>
                </a:extLst>
              </p:cNvPr>
              <p:cNvSpPr txBox="1"/>
              <p:nvPr/>
            </p:nvSpPr>
            <p:spPr>
              <a:xfrm>
                <a:off x="3847478" y="1654540"/>
                <a:ext cx="468190" cy="217646"/>
              </a:xfrm>
              <a:prstGeom prst="rect">
                <a:avLst/>
              </a:prstGeom>
              <a:noFill/>
            </p:spPr>
            <p:txBody>
              <a:bodyPr wrap="none" rtlCol="0">
                <a:spAutoFit/>
              </a:bodyPr>
              <a:lstStyle/>
              <a:p>
                <a:pPr algn="ctr" defTabSz="914377"/>
                <a:r>
                  <a:rPr lang="en-US" sz="800">
                    <a:solidFill>
                      <a:srgbClr val="FFFFFF"/>
                    </a:solidFill>
                    <a:latin typeface="Calibri" panose="020F0502020204030204"/>
                  </a:rPr>
                  <a:t>n=41</a:t>
                </a:r>
              </a:p>
            </p:txBody>
          </p:sp>
          <p:sp>
            <p:nvSpPr>
              <p:cNvPr id="23" name="TextBox 22">
                <a:extLst>
                  <a:ext uri="{FF2B5EF4-FFF2-40B4-BE49-F238E27FC236}">
                    <a16:creationId xmlns:a16="http://schemas.microsoft.com/office/drawing/2014/main" id="{2571ECED-0539-2351-B68C-54D54185DB5B}"/>
                  </a:ext>
                </a:extLst>
              </p:cNvPr>
              <p:cNvSpPr txBox="1"/>
              <p:nvPr/>
            </p:nvSpPr>
            <p:spPr>
              <a:xfrm>
                <a:off x="1702004" y="1667432"/>
                <a:ext cx="468190" cy="217646"/>
              </a:xfrm>
              <a:prstGeom prst="rect">
                <a:avLst/>
              </a:prstGeom>
              <a:noFill/>
            </p:spPr>
            <p:txBody>
              <a:bodyPr wrap="none" rtlCol="0">
                <a:spAutoFit/>
              </a:bodyPr>
              <a:lstStyle/>
              <a:p>
                <a:pPr algn="ctr" defTabSz="914377"/>
                <a:r>
                  <a:rPr lang="en-US" sz="800">
                    <a:solidFill>
                      <a:prstClr val="black"/>
                    </a:solidFill>
                    <a:latin typeface="Calibri" panose="020F0502020204030204"/>
                  </a:rPr>
                  <a:t>n=36</a:t>
                </a:r>
              </a:p>
            </p:txBody>
          </p:sp>
          <p:sp>
            <p:nvSpPr>
              <p:cNvPr id="24" name="TextBox 23">
                <a:extLst>
                  <a:ext uri="{FF2B5EF4-FFF2-40B4-BE49-F238E27FC236}">
                    <a16:creationId xmlns:a16="http://schemas.microsoft.com/office/drawing/2014/main" id="{EE145393-1973-46A3-72BB-817A4D09145F}"/>
                  </a:ext>
                </a:extLst>
              </p:cNvPr>
              <p:cNvSpPr txBox="1"/>
              <p:nvPr/>
            </p:nvSpPr>
            <p:spPr>
              <a:xfrm>
                <a:off x="3072169" y="1654540"/>
                <a:ext cx="468190" cy="217646"/>
              </a:xfrm>
              <a:prstGeom prst="rect">
                <a:avLst/>
              </a:prstGeom>
              <a:noFill/>
            </p:spPr>
            <p:txBody>
              <a:bodyPr wrap="none" rtlCol="0">
                <a:spAutoFit/>
              </a:bodyPr>
              <a:lstStyle/>
              <a:p>
                <a:pPr algn="ctr" defTabSz="914377"/>
                <a:r>
                  <a:rPr lang="en-US" sz="800">
                    <a:solidFill>
                      <a:prstClr val="black"/>
                    </a:solidFill>
                    <a:latin typeface="Calibri" panose="020F0502020204030204"/>
                  </a:rPr>
                  <a:t>n=34</a:t>
                </a:r>
              </a:p>
            </p:txBody>
          </p:sp>
          <p:sp>
            <p:nvSpPr>
              <p:cNvPr id="25" name="TextBox 24">
                <a:extLst>
                  <a:ext uri="{FF2B5EF4-FFF2-40B4-BE49-F238E27FC236}">
                    <a16:creationId xmlns:a16="http://schemas.microsoft.com/office/drawing/2014/main" id="{48D337D9-D818-53B0-62BD-4A4D2CA4F954}"/>
                  </a:ext>
                </a:extLst>
              </p:cNvPr>
              <p:cNvSpPr txBox="1"/>
              <p:nvPr/>
            </p:nvSpPr>
            <p:spPr>
              <a:xfrm>
                <a:off x="4408643" y="1660822"/>
                <a:ext cx="468190" cy="217646"/>
              </a:xfrm>
              <a:prstGeom prst="rect">
                <a:avLst/>
              </a:prstGeom>
              <a:noFill/>
            </p:spPr>
            <p:txBody>
              <a:bodyPr wrap="none" rtlCol="0">
                <a:spAutoFit/>
              </a:bodyPr>
              <a:lstStyle/>
              <a:p>
                <a:pPr algn="ctr" defTabSz="914377"/>
                <a:r>
                  <a:rPr lang="en-US" sz="800">
                    <a:solidFill>
                      <a:prstClr val="black"/>
                    </a:solidFill>
                    <a:latin typeface="Calibri" panose="020F0502020204030204"/>
                  </a:rPr>
                  <a:t>n=34</a:t>
                </a:r>
              </a:p>
            </p:txBody>
          </p:sp>
          <p:grpSp>
            <p:nvGrpSpPr>
              <p:cNvPr id="26" name="Group 25">
                <a:extLst>
                  <a:ext uri="{FF2B5EF4-FFF2-40B4-BE49-F238E27FC236}">
                    <a16:creationId xmlns:a16="http://schemas.microsoft.com/office/drawing/2014/main" id="{3CEA2C11-6E2D-4B56-A006-242CFC103F47}"/>
                  </a:ext>
                </a:extLst>
              </p:cNvPr>
              <p:cNvGrpSpPr/>
              <p:nvPr/>
            </p:nvGrpSpPr>
            <p:grpSpPr>
              <a:xfrm>
                <a:off x="476888" y="4092902"/>
                <a:ext cx="2319495" cy="425552"/>
                <a:chOff x="8111824" y="3791099"/>
                <a:chExt cx="2541182" cy="522824"/>
              </a:xfrm>
            </p:grpSpPr>
            <p:grpSp>
              <p:nvGrpSpPr>
                <p:cNvPr id="28" name="Group 27">
                  <a:extLst>
                    <a:ext uri="{FF2B5EF4-FFF2-40B4-BE49-F238E27FC236}">
                      <a16:creationId xmlns:a16="http://schemas.microsoft.com/office/drawing/2014/main" id="{CF43D999-CF2B-2D9A-38B6-5012C7B8A4DE}"/>
                    </a:ext>
                  </a:extLst>
                </p:cNvPr>
                <p:cNvGrpSpPr/>
                <p:nvPr/>
              </p:nvGrpSpPr>
              <p:grpSpPr>
                <a:xfrm>
                  <a:off x="8111824" y="3791099"/>
                  <a:ext cx="2083545" cy="284806"/>
                  <a:chOff x="8107111" y="3791099"/>
                  <a:chExt cx="2083545" cy="284806"/>
                </a:xfrm>
              </p:grpSpPr>
              <p:sp>
                <p:nvSpPr>
                  <p:cNvPr id="32" name="TextBox 31">
                    <a:extLst>
                      <a:ext uri="{FF2B5EF4-FFF2-40B4-BE49-F238E27FC236}">
                        <a16:creationId xmlns:a16="http://schemas.microsoft.com/office/drawing/2014/main" id="{FAF87E9F-5C1A-A362-030F-941C32E069AE}"/>
                      </a:ext>
                    </a:extLst>
                  </p:cNvPr>
                  <p:cNvSpPr txBox="1"/>
                  <p:nvPr/>
                </p:nvSpPr>
                <p:spPr>
                  <a:xfrm>
                    <a:off x="8180992" y="3791099"/>
                    <a:ext cx="2009664" cy="284806"/>
                  </a:xfrm>
                  <a:prstGeom prst="rect">
                    <a:avLst/>
                  </a:prstGeom>
                  <a:noFill/>
                </p:spPr>
                <p:txBody>
                  <a:bodyPr wrap="square" rtlCol="0" anchor="ctr">
                    <a:spAutoFit/>
                  </a:bodyPr>
                  <a:lstStyle/>
                  <a:p>
                    <a:r>
                      <a:rPr lang="en-US" sz="1000">
                        <a:solidFill>
                          <a:srgbClr val="0033CC"/>
                        </a:solidFill>
                      </a:rPr>
                      <a:t>RDN (baseline 160 mmHg)</a:t>
                    </a:r>
                  </a:p>
                </p:txBody>
              </p:sp>
              <p:sp>
                <p:nvSpPr>
                  <p:cNvPr id="33" name="Rectangle 32">
                    <a:extLst>
                      <a:ext uri="{FF2B5EF4-FFF2-40B4-BE49-F238E27FC236}">
                        <a16:creationId xmlns:a16="http://schemas.microsoft.com/office/drawing/2014/main" id="{FE3CFD13-DAE0-450E-EFD2-924736BD0E4E}"/>
                      </a:ext>
                    </a:extLst>
                  </p:cNvPr>
                  <p:cNvSpPr/>
                  <p:nvPr/>
                </p:nvSpPr>
                <p:spPr bwMode="auto">
                  <a:xfrm>
                    <a:off x="8107111" y="3887781"/>
                    <a:ext cx="91440" cy="91440"/>
                  </a:xfrm>
                  <a:prstGeom prst="rect">
                    <a:avLst/>
                  </a:prstGeom>
                  <a:solidFill>
                    <a:srgbClr val="0033CC"/>
                  </a:solidFill>
                  <a:ln w="9525" cap="flat" cmpd="sng" algn="ctr">
                    <a:noFill/>
                    <a:prstDash val="solid"/>
                    <a:round/>
                    <a:headEnd type="none" w="med" len="med"/>
                    <a:tailEnd type="none" w="med" len="med"/>
                  </a:ln>
                  <a:effectLst/>
                </p:spPr>
                <p:txBody>
                  <a:bodyPr vert="horz" wrap="square" lIns="121920" tIns="60960" rIns="121920" bIns="6096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a:p>
                </p:txBody>
              </p:sp>
            </p:grpSp>
            <p:grpSp>
              <p:nvGrpSpPr>
                <p:cNvPr id="29" name="Group 28">
                  <a:extLst>
                    <a:ext uri="{FF2B5EF4-FFF2-40B4-BE49-F238E27FC236}">
                      <a16:creationId xmlns:a16="http://schemas.microsoft.com/office/drawing/2014/main" id="{70FF2315-B364-8EC5-714B-2D3B5D5F4D13}"/>
                    </a:ext>
                  </a:extLst>
                </p:cNvPr>
                <p:cNvGrpSpPr/>
                <p:nvPr/>
              </p:nvGrpSpPr>
              <p:grpSpPr>
                <a:xfrm>
                  <a:off x="8111824" y="4029117"/>
                  <a:ext cx="2541182" cy="284806"/>
                  <a:chOff x="8107111" y="3779613"/>
                  <a:chExt cx="2541182" cy="284806"/>
                </a:xfrm>
              </p:grpSpPr>
              <p:sp>
                <p:nvSpPr>
                  <p:cNvPr id="30" name="TextBox 29">
                    <a:extLst>
                      <a:ext uri="{FF2B5EF4-FFF2-40B4-BE49-F238E27FC236}">
                        <a16:creationId xmlns:a16="http://schemas.microsoft.com/office/drawing/2014/main" id="{87DE9A5F-1F78-315E-4CAA-3E4743212BDE}"/>
                      </a:ext>
                    </a:extLst>
                  </p:cNvPr>
                  <p:cNvSpPr txBox="1"/>
                  <p:nvPr/>
                </p:nvSpPr>
                <p:spPr>
                  <a:xfrm>
                    <a:off x="8180993" y="3779613"/>
                    <a:ext cx="2467300" cy="284806"/>
                  </a:xfrm>
                  <a:prstGeom prst="rect">
                    <a:avLst/>
                  </a:prstGeom>
                  <a:noFill/>
                </p:spPr>
                <p:txBody>
                  <a:bodyPr wrap="square" rtlCol="0">
                    <a:spAutoFit/>
                  </a:bodyPr>
                  <a:lstStyle/>
                  <a:p>
                    <a:r>
                      <a:rPr lang="en-US" sz="1000">
                        <a:solidFill>
                          <a:schemeClr val="tx1">
                            <a:lumMod val="50000"/>
                            <a:lumOff val="50000"/>
                          </a:schemeClr>
                        </a:solidFill>
                      </a:rPr>
                      <a:t>Control (baseline 163 mmHg)</a:t>
                    </a:r>
                  </a:p>
                </p:txBody>
              </p:sp>
              <p:sp>
                <p:nvSpPr>
                  <p:cNvPr id="31" name="Rectangle 30">
                    <a:extLst>
                      <a:ext uri="{FF2B5EF4-FFF2-40B4-BE49-F238E27FC236}">
                        <a16:creationId xmlns:a16="http://schemas.microsoft.com/office/drawing/2014/main" id="{211F3306-1AA3-79C2-2305-6F5412836C0B}"/>
                      </a:ext>
                    </a:extLst>
                  </p:cNvPr>
                  <p:cNvSpPr/>
                  <p:nvPr/>
                </p:nvSpPr>
                <p:spPr bwMode="auto">
                  <a:xfrm>
                    <a:off x="8107111" y="3887781"/>
                    <a:ext cx="91440" cy="91440"/>
                  </a:xfrm>
                  <a:prstGeom prst="rect">
                    <a:avLst/>
                  </a:prstGeom>
                  <a:solidFill>
                    <a:srgbClr val="9A9A9C"/>
                  </a:solidFill>
                  <a:ln w="9525" cap="flat" cmpd="sng" algn="ctr">
                    <a:noFill/>
                    <a:prstDash val="solid"/>
                    <a:round/>
                    <a:headEnd type="none" w="med" len="med"/>
                    <a:tailEnd type="none" w="med" len="med"/>
                  </a:ln>
                  <a:effectLst/>
                </p:spPr>
                <p:txBody>
                  <a:bodyPr vert="horz" wrap="square" lIns="121920" tIns="60960" rIns="121920" bIns="6096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a:p>
                </p:txBody>
              </p:sp>
            </p:grpSp>
          </p:grpSp>
          <p:sp>
            <p:nvSpPr>
              <p:cNvPr id="27" name="TextBox 26">
                <a:extLst>
                  <a:ext uri="{FF2B5EF4-FFF2-40B4-BE49-F238E27FC236}">
                    <a16:creationId xmlns:a16="http://schemas.microsoft.com/office/drawing/2014/main" id="{4606A4FD-AC7A-6932-AE27-9B8781A4A24C}"/>
                  </a:ext>
                </a:extLst>
              </p:cNvPr>
              <p:cNvSpPr txBox="1"/>
              <p:nvPr/>
            </p:nvSpPr>
            <p:spPr>
              <a:xfrm>
                <a:off x="2165508" y="1082303"/>
                <a:ext cx="1464756" cy="310923"/>
              </a:xfrm>
              <a:prstGeom prst="rect">
                <a:avLst/>
              </a:prstGeom>
              <a:noFill/>
            </p:spPr>
            <p:txBody>
              <a:bodyPr wrap="none" rtlCol="0">
                <a:spAutoFit/>
              </a:bodyPr>
              <a:lstStyle/>
              <a:p>
                <a:pPr algn="ctr"/>
                <a:r>
                  <a:rPr lang="en-US" sz="1400" b="1" dirty="0"/>
                  <a:t>Black patients</a:t>
                </a:r>
              </a:p>
            </p:txBody>
          </p:sp>
        </p:grpSp>
      </p:grpSp>
      <p:graphicFrame>
        <p:nvGraphicFramePr>
          <p:cNvPr id="61" name="Table 61">
            <a:extLst>
              <a:ext uri="{FF2B5EF4-FFF2-40B4-BE49-F238E27FC236}">
                <a16:creationId xmlns:a16="http://schemas.microsoft.com/office/drawing/2014/main" id="{7F4EBB5F-66F6-29B2-9398-47328DF0E999}"/>
              </a:ext>
            </a:extLst>
          </p:cNvPr>
          <p:cNvGraphicFramePr>
            <a:graphicFrameLocks noGrp="1"/>
          </p:cNvGraphicFramePr>
          <p:nvPr/>
        </p:nvGraphicFramePr>
        <p:xfrm>
          <a:off x="3748350" y="3786639"/>
          <a:ext cx="1748151" cy="899160"/>
        </p:xfrm>
        <a:graphic>
          <a:graphicData uri="http://schemas.openxmlformats.org/drawingml/2006/table">
            <a:tbl>
              <a:tblPr firstRow="1" bandRow="1">
                <a:tableStyleId>{69012ECD-51FC-41F1-AA8D-1B2483CD663E}</a:tableStyleId>
              </a:tblPr>
              <a:tblGrid>
                <a:gridCol w="698978">
                  <a:extLst>
                    <a:ext uri="{9D8B030D-6E8A-4147-A177-3AD203B41FA5}">
                      <a16:colId xmlns:a16="http://schemas.microsoft.com/office/drawing/2014/main" val="1253351833"/>
                    </a:ext>
                  </a:extLst>
                </a:gridCol>
                <a:gridCol w="1049173">
                  <a:extLst>
                    <a:ext uri="{9D8B030D-6E8A-4147-A177-3AD203B41FA5}">
                      <a16:colId xmlns:a16="http://schemas.microsoft.com/office/drawing/2014/main" val="3044783841"/>
                    </a:ext>
                  </a:extLst>
                </a:gridCol>
              </a:tblGrid>
              <a:tr h="189884">
                <a:tc>
                  <a:txBody>
                    <a:bodyPr/>
                    <a:lstStyle/>
                    <a:p>
                      <a:r>
                        <a:rPr lang="en-US" sz="800"/>
                        <a:t>Follow-up</a:t>
                      </a:r>
                    </a:p>
                  </a:txBody>
                  <a:tcPr/>
                </a:tc>
                <a:tc>
                  <a:txBody>
                    <a:bodyPr/>
                    <a:lstStyle/>
                    <a:p>
                      <a:r>
                        <a:rPr lang="en-US" sz="800"/>
                        <a:t>Interaction P-value</a:t>
                      </a:r>
                    </a:p>
                  </a:txBody>
                  <a:tcPr/>
                </a:tc>
                <a:extLst>
                  <a:ext uri="{0D108BD9-81ED-4DB2-BD59-A6C34878D82A}">
                    <a16:rowId xmlns:a16="http://schemas.microsoft.com/office/drawing/2014/main" val="3757060608"/>
                  </a:ext>
                </a:extLst>
              </a:tr>
              <a:tr h="203448">
                <a:tc>
                  <a:txBody>
                    <a:bodyPr/>
                    <a:lstStyle/>
                    <a:p>
                      <a:r>
                        <a:rPr lang="en-US" sz="900"/>
                        <a:t>12 months</a:t>
                      </a:r>
                    </a:p>
                  </a:txBody>
                  <a:tcPr/>
                </a:tc>
                <a:tc>
                  <a:txBody>
                    <a:bodyPr/>
                    <a:lstStyle/>
                    <a:p>
                      <a:pPr algn="ctr"/>
                      <a:r>
                        <a:rPr lang="en-US" sz="900" dirty="0"/>
                        <a:t>0.95</a:t>
                      </a:r>
                    </a:p>
                  </a:txBody>
                  <a:tcPr/>
                </a:tc>
                <a:extLst>
                  <a:ext uri="{0D108BD9-81ED-4DB2-BD59-A6C34878D82A}">
                    <a16:rowId xmlns:a16="http://schemas.microsoft.com/office/drawing/2014/main" val="1281004327"/>
                  </a:ext>
                </a:extLst>
              </a:tr>
              <a:tr h="203448">
                <a:tc>
                  <a:txBody>
                    <a:bodyPr/>
                    <a:lstStyle/>
                    <a:p>
                      <a:r>
                        <a:rPr lang="en-US" sz="900"/>
                        <a:t>24 months</a:t>
                      </a:r>
                    </a:p>
                  </a:txBody>
                  <a:tcPr/>
                </a:tc>
                <a:tc>
                  <a:txBody>
                    <a:bodyPr/>
                    <a:lstStyle/>
                    <a:p>
                      <a:pPr algn="ctr"/>
                      <a:r>
                        <a:rPr lang="en-US" sz="900"/>
                        <a:t>0.47</a:t>
                      </a:r>
                    </a:p>
                  </a:txBody>
                  <a:tcPr/>
                </a:tc>
                <a:extLst>
                  <a:ext uri="{0D108BD9-81ED-4DB2-BD59-A6C34878D82A}">
                    <a16:rowId xmlns:a16="http://schemas.microsoft.com/office/drawing/2014/main" val="954383210"/>
                  </a:ext>
                </a:extLst>
              </a:tr>
              <a:tr h="203448">
                <a:tc>
                  <a:txBody>
                    <a:bodyPr/>
                    <a:lstStyle/>
                    <a:p>
                      <a:r>
                        <a:rPr lang="en-US" sz="900"/>
                        <a:t>36 months</a:t>
                      </a:r>
                    </a:p>
                  </a:txBody>
                  <a:tcPr/>
                </a:tc>
                <a:tc>
                  <a:txBody>
                    <a:bodyPr/>
                    <a:lstStyle/>
                    <a:p>
                      <a:pPr algn="ctr"/>
                      <a:r>
                        <a:rPr lang="en-US" sz="900" dirty="0"/>
                        <a:t>0.057</a:t>
                      </a:r>
                    </a:p>
                  </a:txBody>
                  <a:tcPr/>
                </a:tc>
                <a:extLst>
                  <a:ext uri="{0D108BD9-81ED-4DB2-BD59-A6C34878D82A}">
                    <a16:rowId xmlns:a16="http://schemas.microsoft.com/office/drawing/2014/main" val="2942192329"/>
                  </a:ext>
                </a:extLst>
              </a:tr>
            </a:tbl>
          </a:graphicData>
        </a:graphic>
      </p:graphicFrame>
      <p:sp>
        <p:nvSpPr>
          <p:cNvPr id="59" name="TextBox 58">
            <a:extLst>
              <a:ext uri="{FF2B5EF4-FFF2-40B4-BE49-F238E27FC236}">
                <a16:creationId xmlns:a16="http://schemas.microsoft.com/office/drawing/2014/main" id="{379210DC-58E3-4EBF-8B30-B1944FA641E6}"/>
              </a:ext>
            </a:extLst>
          </p:cNvPr>
          <p:cNvSpPr txBox="1"/>
          <p:nvPr/>
        </p:nvSpPr>
        <p:spPr>
          <a:xfrm rot="16200000">
            <a:off x="-992240" y="2245654"/>
            <a:ext cx="2543387" cy="246221"/>
          </a:xfrm>
          <a:prstGeom prst="rect">
            <a:avLst/>
          </a:prstGeom>
          <a:noFill/>
        </p:spPr>
        <p:txBody>
          <a:bodyPr wrap="square">
            <a:spAutoFit/>
          </a:bodyPr>
          <a:lstStyle/>
          <a:p>
            <a:pPr rtl="0">
              <a:defRPr sz="900" b="0" i="0" u="none" strike="noStrike" kern="1200" baseline="0">
                <a:solidFill>
                  <a:prstClr val="black">
                    <a:lumMod val="95000"/>
                    <a:lumOff val="5000"/>
                  </a:prstClr>
                </a:solidFill>
                <a:latin typeface="Arial" panose="020B0604020202020204" pitchFamily="34" charset="0"/>
                <a:ea typeface="+mn-ea"/>
                <a:cs typeface="Arial" panose="020B0604020202020204" pitchFamily="34" charset="0"/>
              </a:defRPr>
            </a:pPr>
            <a:r>
              <a:rPr lang="en-US" sz="1000" dirty="0">
                <a:cs typeface="Arial" panose="020B0604020202020204" pitchFamily="34" charset="0"/>
              </a:rPr>
              <a:t>24-h SBP change from baseline </a:t>
            </a:r>
            <a:r>
              <a:rPr lang="en-US" sz="1000" b="0" i="0" u="none" strike="noStrike" baseline="0" dirty="0">
                <a:effectLst/>
                <a:cs typeface="Arial" panose="020B0604020202020204" pitchFamily="34" charset="0"/>
              </a:rPr>
              <a:t>(mmHg)</a:t>
            </a:r>
            <a:endParaRPr lang="en-US" sz="1000" dirty="0">
              <a:cs typeface="Arial" panose="020B0604020202020204" pitchFamily="34" charset="0"/>
            </a:endParaRPr>
          </a:p>
        </p:txBody>
      </p:sp>
      <p:sp>
        <p:nvSpPr>
          <p:cNvPr id="60" name="TextBox 59">
            <a:extLst>
              <a:ext uri="{FF2B5EF4-FFF2-40B4-BE49-F238E27FC236}">
                <a16:creationId xmlns:a16="http://schemas.microsoft.com/office/drawing/2014/main" id="{33C23CE7-3246-48F9-BE87-B8DD289B316E}"/>
              </a:ext>
            </a:extLst>
          </p:cNvPr>
          <p:cNvSpPr txBox="1"/>
          <p:nvPr/>
        </p:nvSpPr>
        <p:spPr>
          <a:xfrm>
            <a:off x="556974" y="4737605"/>
            <a:ext cx="4540625" cy="338554"/>
          </a:xfrm>
          <a:prstGeom prst="rect">
            <a:avLst/>
          </a:prstGeom>
          <a:noFill/>
        </p:spPr>
        <p:txBody>
          <a:bodyPr wrap="square">
            <a:spAutoFit/>
          </a:bodyPr>
          <a:lstStyle/>
          <a:p>
            <a:r>
              <a:rPr lang="en-US" sz="800" b="0" i="0">
                <a:solidFill>
                  <a:schemeClr val="bg1"/>
                </a:solidFill>
                <a:cs typeface="Arial" panose="020B0604020202020204" pitchFamily="34" charset="0"/>
              </a:rPr>
              <a:t>Treatment differences and </a:t>
            </a:r>
            <a:r>
              <a:rPr lang="en-US" sz="800">
                <a:solidFill>
                  <a:schemeClr val="bg1"/>
                </a:solidFill>
                <a:cs typeface="Arial" panose="020B0604020202020204" pitchFamily="34" charset="0"/>
              </a:rPr>
              <a:t>P</a:t>
            </a:r>
            <a:r>
              <a:rPr lang="en-US" sz="800" b="0" i="0">
                <a:solidFill>
                  <a:schemeClr val="bg1"/>
                </a:solidFill>
                <a:cs typeface="Arial" panose="020B0604020202020204" pitchFamily="34" charset="0"/>
              </a:rPr>
              <a:t>-values are ANCOVA adjusted for baseline BP. </a:t>
            </a:r>
          </a:p>
          <a:p>
            <a:r>
              <a:rPr lang="en-US" sz="800" b="0" i="0">
                <a:solidFill>
                  <a:schemeClr val="bg1"/>
                </a:solidFill>
                <a:cs typeface="Arial" panose="020B0604020202020204" pitchFamily="34" charset="0"/>
              </a:rPr>
              <a:t>Control blood pressure measures include LOCF for crossover patients from 6 months (blinded). </a:t>
            </a:r>
          </a:p>
        </p:txBody>
      </p:sp>
    </p:spTree>
    <p:extLst>
      <p:ext uri="{BB962C8B-B14F-4D97-AF65-F5344CB8AC3E}">
        <p14:creationId xmlns:p14="http://schemas.microsoft.com/office/powerpoint/2010/main" val="4252888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71CB1F-2654-5CF4-C839-2B8D145F9551}"/>
              </a:ext>
            </a:extLst>
          </p:cNvPr>
          <p:cNvSpPr>
            <a:spLocks noGrp="1"/>
          </p:cNvSpPr>
          <p:nvPr>
            <p:ph type="title"/>
          </p:nvPr>
        </p:nvSpPr>
        <p:spPr>
          <a:xfrm>
            <a:off x="1845733" y="18973"/>
            <a:ext cx="5672418" cy="857250"/>
          </a:xfrm>
        </p:spPr>
        <p:txBody>
          <a:bodyPr>
            <a:noAutofit/>
          </a:bodyPr>
          <a:lstStyle/>
          <a:p>
            <a:r>
              <a:rPr lang="en-US" sz="3200" b="1" dirty="0"/>
              <a:t>Change in 24-h Diastolic BP</a:t>
            </a:r>
          </a:p>
        </p:txBody>
      </p:sp>
      <p:grpSp>
        <p:nvGrpSpPr>
          <p:cNvPr id="62" name="Group 61">
            <a:extLst>
              <a:ext uri="{FF2B5EF4-FFF2-40B4-BE49-F238E27FC236}">
                <a16:creationId xmlns:a16="http://schemas.microsoft.com/office/drawing/2014/main" id="{2EB7157E-2E27-AF86-5A46-0D45DF183088}"/>
              </a:ext>
            </a:extLst>
          </p:cNvPr>
          <p:cNvGrpSpPr/>
          <p:nvPr/>
        </p:nvGrpSpPr>
        <p:grpSpPr>
          <a:xfrm>
            <a:off x="-8415" y="857250"/>
            <a:ext cx="8607912" cy="3449106"/>
            <a:chOff x="-8415" y="857250"/>
            <a:chExt cx="8607912" cy="3700860"/>
          </a:xfrm>
        </p:grpSpPr>
        <p:grpSp>
          <p:nvGrpSpPr>
            <p:cNvPr id="34" name="Group 33">
              <a:extLst>
                <a:ext uri="{FF2B5EF4-FFF2-40B4-BE49-F238E27FC236}">
                  <a16:creationId xmlns:a16="http://schemas.microsoft.com/office/drawing/2014/main" id="{E1EFC5BE-A58E-26AE-141B-E293A14F877B}"/>
                </a:ext>
              </a:extLst>
            </p:cNvPr>
            <p:cNvGrpSpPr/>
            <p:nvPr/>
          </p:nvGrpSpPr>
          <p:grpSpPr>
            <a:xfrm>
              <a:off x="4343502" y="857250"/>
              <a:ext cx="4255995" cy="3700860"/>
              <a:chOff x="-1" y="1082303"/>
              <a:chExt cx="5069541" cy="3484359"/>
            </a:xfrm>
          </p:grpSpPr>
          <p:graphicFrame>
            <p:nvGraphicFramePr>
              <p:cNvPr id="35" name="Chart 34">
                <a:extLst>
                  <a:ext uri="{FF2B5EF4-FFF2-40B4-BE49-F238E27FC236}">
                    <a16:creationId xmlns:a16="http://schemas.microsoft.com/office/drawing/2014/main" id="{8500E679-F745-5113-9365-87378B6814FF}"/>
                  </a:ext>
                </a:extLst>
              </p:cNvPr>
              <p:cNvGraphicFramePr/>
              <p:nvPr>
                <p:extLst>
                  <p:ext uri="{D42A27DB-BD31-4B8C-83A1-F6EECF244321}">
                    <p14:modId xmlns:p14="http://schemas.microsoft.com/office/powerpoint/2010/main" val="3280985256"/>
                  </p:ext>
                </p:extLst>
              </p:nvPr>
            </p:nvGraphicFramePr>
            <p:xfrm>
              <a:off x="-1" y="1450325"/>
              <a:ext cx="5069541" cy="2322022"/>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a16="http://schemas.microsoft.com/office/drawing/2014/main" id="{7EDD436F-78FC-1A4B-FF7C-465B3589ADB2}"/>
                  </a:ext>
                </a:extLst>
              </p:cNvPr>
              <p:cNvSpPr txBox="1"/>
              <p:nvPr/>
            </p:nvSpPr>
            <p:spPr>
              <a:xfrm>
                <a:off x="1123898" y="1344520"/>
                <a:ext cx="893643" cy="279830"/>
              </a:xfrm>
              <a:prstGeom prst="rect">
                <a:avLst/>
              </a:prstGeom>
              <a:noFill/>
            </p:spPr>
            <p:txBody>
              <a:bodyPr wrap="square" rtlCol="0">
                <a:spAutoFit/>
              </a:bodyPr>
              <a:lstStyle/>
              <a:p>
                <a:pPr algn="ctr"/>
                <a:r>
                  <a:rPr lang="en-US" sz="1200" b="1" dirty="0"/>
                  <a:t>12 </a:t>
                </a:r>
                <a:r>
                  <a:rPr lang="en-US" sz="1200" b="1" dirty="0" err="1"/>
                  <a:t>mo</a:t>
                </a:r>
                <a:endParaRPr lang="en-US" sz="1200" b="1" dirty="0"/>
              </a:p>
            </p:txBody>
          </p:sp>
          <p:sp>
            <p:nvSpPr>
              <p:cNvPr id="37" name="TextBox 36">
                <a:extLst>
                  <a:ext uri="{FF2B5EF4-FFF2-40B4-BE49-F238E27FC236}">
                    <a16:creationId xmlns:a16="http://schemas.microsoft.com/office/drawing/2014/main" id="{EFF580AE-D49C-4FAD-A1E7-FCBA1A5C1DDA}"/>
                  </a:ext>
                </a:extLst>
              </p:cNvPr>
              <p:cNvSpPr txBox="1"/>
              <p:nvPr/>
            </p:nvSpPr>
            <p:spPr>
              <a:xfrm>
                <a:off x="2509986" y="1355888"/>
                <a:ext cx="893643" cy="279830"/>
              </a:xfrm>
              <a:prstGeom prst="rect">
                <a:avLst/>
              </a:prstGeom>
              <a:noFill/>
            </p:spPr>
            <p:txBody>
              <a:bodyPr wrap="square" rtlCol="0">
                <a:spAutoFit/>
              </a:bodyPr>
              <a:lstStyle/>
              <a:p>
                <a:pPr algn="ctr"/>
                <a:r>
                  <a:rPr lang="en-US" sz="1200" b="1"/>
                  <a:t>24 </a:t>
                </a:r>
                <a:r>
                  <a:rPr lang="en-US" sz="1200" b="1" err="1"/>
                  <a:t>mo</a:t>
                </a:r>
                <a:endParaRPr lang="en-US" sz="1200" b="1"/>
              </a:p>
            </p:txBody>
          </p:sp>
          <p:sp>
            <p:nvSpPr>
              <p:cNvPr id="38" name="TextBox 37">
                <a:extLst>
                  <a:ext uri="{FF2B5EF4-FFF2-40B4-BE49-F238E27FC236}">
                    <a16:creationId xmlns:a16="http://schemas.microsoft.com/office/drawing/2014/main" id="{CF8C493B-9049-C32F-2D29-7DDEE3850C31}"/>
                  </a:ext>
                </a:extLst>
              </p:cNvPr>
              <p:cNvSpPr txBox="1"/>
              <p:nvPr/>
            </p:nvSpPr>
            <p:spPr>
              <a:xfrm>
                <a:off x="3838456" y="1340237"/>
                <a:ext cx="893643" cy="279830"/>
              </a:xfrm>
              <a:prstGeom prst="rect">
                <a:avLst/>
              </a:prstGeom>
              <a:noFill/>
            </p:spPr>
            <p:txBody>
              <a:bodyPr wrap="square" rtlCol="0">
                <a:spAutoFit/>
              </a:bodyPr>
              <a:lstStyle/>
              <a:p>
                <a:pPr algn="ctr"/>
                <a:r>
                  <a:rPr lang="en-US" sz="1200" b="1"/>
                  <a:t>36 </a:t>
                </a:r>
                <a:r>
                  <a:rPr lang="en-US" sz="1200" b="1" err="1"/>
                  <a:t>mo</a:t>
                </a:r>
                <a:endParaRPr lang="en-US" sz="1200" b="1"/>
              </a:p>
            </p:txBody>
          </p:sp>
          <p:sp>
            <p:nvSpPr>
              <p:cNvPr id="39" name="Left Bracket 38">
                <a:extLst>
                  <a:ext uri="{FF2B5EF4-FFF2-40B4-BE49-F238E27FC236}">
                    <a16:creationId xmlns:a16="http://schemas.microsoft.com/office/drawing/2014/main" id="{4A9F7EE0-9021-7373-EBC9-8C7C139C610D}"/>
                  </a:ext>
                </a:extLst>
              </p:cNvPr>
              <p:cNvSpPr/>
              <p:nvPr/>
            </p:nvSpPr>
            <p:spPr>
              <a:xfrm rot="5400000" flipH="1">
                <a:off x="1379528" y="3443524"/>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40" name="TextBox 39">
                <a:extLst>
                  <a:ext uri="{FF2B5EF4-FFF2-40B4-BE49-F238E27FC236}">
                    <a16:creationId xmlns:a16="http://schemas.microsoft.com/office/drawing/2014/main" id="{8D0AD57F-CC61-3BA6-21B6-9DFA16D9E4AF}"/>
                  </a:ext>
                </a:extLst>
              </p:cNvPr>
              <p:cNvSpPr txBox="1"/>
              <p:nvPr/>
            </p:nvSpPr>
            <p:spPr>
              <a:xfrm>
                <a:off x="870332" y="3668793"/>
                <a:ext cx="1048165" cy="373107"/>
              </a:xfrm>
              <a:prstGeom prst="rect">
                <a:avLst/>
              </a:prstGeom>
              <a:noFill/>
            </p:spPr>
            <p:txBody>
              <a:bodyPr wrap="square" rtlCol="0">
                <a:spAutoFit/>
              </a:bodyPr>
              <a:lstStyle/>
              <a:p>
                <a:pPr algn="ctr">
                  <a:defRPr/>
                </a:pPr>
                <a:r>
                  <a:rPr lang="el-GR" sz="900" kern="0" dirty="0">
                    <a:solidFill>
                      <a:prstClr val="black"/>
                    </a:solidFill>
                    <a:latin typeface="Arial" panose="020B0604020202020204" pitchFamily="34" charset="0"/>
                    <a:cs typeface="Arial" panose="020B0604020202020204" pitchFamily="34" charset="0"/>
                  </a:rPr>
                  <a:t>Δ</a:t>
                </a:r>
                <a:r>
                  <a:rPr lang="en-US" sz="900" kern="0" dirty="0">
                    <a:solidFill>
                      <a:prstClr val="black"/>
                    </a:solidFill>
                    <a:latin typeface="Arial" panose="020B0604020202020204" pitchFamily="34" charset="0"/>
                    <a:cs typeface="Arial" panose="020B0604020202020204" pitchFamily="34" charset="0"/>
                  </a:rPr>
                  <a:t> -5.2</a:t>
                </a:r>
                <a:r>
                  <a:rPr lang="el-GR" sz="900" kern="0" dirty="0">
                    <a:solidFill>
                      <a:prstClr val="black"/>
                    </a:solidFill>
                    <a:ea typeface="ヒラギノ角ゴ Pro W3"/>
                    <a:cs typeface="Arial" panose="020B0604020202020204" pitchFamily="34" charset="0"/>
                  </a:rPr>
                  <a:t> </a:t>
                </a:r>
                <a:r>
                  <a:rPr lang="en-US" sz="900" kern="0" dirty="0">
                    <a:solidFill>
                      <a:prstClr val="black"/>
                    </a:solidFill>
                    <a:ea typeface="ヒラギノ角ゴ Pro W3"/>
                    <a:cs typeface="Arial" panose="020B0604020202020204" pitchFamily="34" charset="0"/>
                  </a:rPr>
                  <a:t>mmHg</a:t>
                </a:r>
              </a:p>
              <a:p>
                <a:pPr algn="ctr">
                  <a:defRPr/>
                </a:pPr>
                <a:r>
                  <a:rPr lang="en-US" sz="900" i="1" kern="0" dirty="0">
                    <a:solidFill>
                      <a:prstClr val="black"/>
                    </a:solidFill>
                    <a:ea typeface="ヒラギノ角ゴ Pro W3"/>
                    <a:cs typeface="Arial" panose="020B0604020202020204" pitchFamily="34" charset="0"/>
                  </a:rPr>
                  <a:t>P&lt;</a:t>
                </a:r>
                <a:r>
                  <a:rPr lang="en-US" sz="900" kern="0" dirty="0">
                    <a:solidFill>
                      <a:prstClr val="black"/>
                    </a:solidFill>
                    <a:ea typeface="ヒラギノ角ゴ Pro W3"/>
                    <a:cs typeface="Arial" panose="020B0604020202020204" pitchFamily="34" charset="0"/>
                  </a:rPr>
                  <a:t>0.0001</a:t>
                </a:r>
              </a:p>
            </p:txBody>
          </p:sp>
          <p:sp>
            <p:nvSpPr>
              <p:cNvPr id="41" name="Left Bracket 40">
                <a:extLst>
                  <a:ext uri="{FF2B5EF4-FFF2-40B4-BE49-F238E27FC236}">
                    <a16:creationId xmlns:a16="http://schemas.microsoft.com/office/drawing/2014/main" id="{FCCD614C-00FC-06A0-F252-B703DF17D86D}"/>
                  </a:ext>
                </a:extLst>
              </p:cNvPr>
              <p:cNvSpPr/>
              <p:nvPr/>
            </p:nvSpPr>
            <p:spPr>
              <a:xfrm rot="5400000" flipH="1">
                <a:off x="2820648" y="3449099"/>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42" name="TextBox 41">
                <a:extLst>
                  <a:ext uri="{FF2B5EF4-FFF2-40B4-BE49-F238E27FC236}">
                    <a16:creationId xmlns:a16="http://schemas.microsoft.com/office/drawing/2014/main" id="{D76309C3-04C8-A346-B5A9-009C5B42CC69}"/>
                  </a:ext>
                </a:extLst>
              </p:cNvPr>
              <p:cNvSpPr txBox="1"/>
              <p:nvPr/>
            </p:nvSpPr>
            <p:spPr>
              <a:xfrm>
                <a:off x="2255945" y="3676964"/>
                <a:ext cx="1170813" cy="373107"/>
              </a:xfrm>
              <a:prstGeom prst="rect">
                <a:avLst/>
              </a:prstGeom>
              <a:noFill/>
            </p:spPr>
            <p:txBody>
              <a:bodyPr wrap="square" rtlCol="0">
                <a:spAutoFit/>
              </a:bodyPr>
              <a:lstStyle/>
              <a:p>
                <a:pPr algn="ctr" defTabSz="1219170">
                  <a:defRPr/>
                </a:pPr>
                <a:r>
                  <a:rPr lang="el-GR" sz="900" kern="0" dirty="0">
                    <a:solidFill>
                      <a:prstClr val="black"/>
                    </a:solidFill>
                    <a:latin typeface="Arial" panose="020B0604020202020204" pitchFamily="34" charset="0"/>
                    <a:cs typeface="Arial" panose="020B0604020202020204" pitchFamily="34" charset="0"/>
                  </a:rPr>
                  <a:t>Δ</a:t>
                </a:r>
                <a:r>
                  <a:rPr lang="en-US" sz="900" kern="0" dirty="0">
                    <a:solidFill>
                      <a:prstClr val="black"/>
                    </a:solidFill>
                    <a:latin typeface="Arial" panose="020B0604020202020204" pitchFamily="34" charset="0"/>
                    <a:cs typeface="Arial" panose="020B0604020202020204" pitchFamily="34" charset="0"/>
                  </a:rPr>
                  <a:t> -6.9 mmHg</a:t>
                </a:r>
              </a:p>
              <a:p>
                <a:pPr algn="ctr" defTabSz="1219170">
                  <a:defRPr/>
                </a:pPr>
                <a:r>
                  <a:rPr lang="en-US" sz="900" i="1" kern="0" dirty="0">
                    <a:solidFill>
                      <a:prstClr val="black"/>
                    </a:solidFill>
                    <a:latin typeface="Arial" panose="020B0604020202020204" pitchFamily="34" charset="0"/>
                    <a:cs typeface="Arial" panose="020B0604020202020204" pitchFamily="34" charset="0"/>
                  </a:rPr>
                  <a:t>P&lt;</a:t>
                </a:r>
                <a:r>
                  <a:rPr lang="en-US" sz="900" kern="0" dirty="0">
                    <a:solidFill>
                      <a:prstClr val="black"/>
                    </a:solidFill>
                    <a:latin typeface="Arial" panose="020B0604020202020204" pitchFamily="34" charset="0"/>
                    <a:cs typeface="Arial" panose="020B0604020202020204" pitchFamily="34" charset="0"/>
                  </a:rPr>
                  <a:t>0.001</a:t>
                </a:r>
              </a:p>
            </p:txBody>
          </p:sp>
          <p:sp>
            <p:nvSpPr>
              <p:cNvPr id="43" name="Left Bracket 42">
                <a:extLst>
                  <a:ext uri="{FF2B5EF4-FFF2-40B4-BE49-F238E27FC236}">
                    <a16:creationId xmlns:a16="http://schemas.microsoft.com/office/drawing/2014/main" id="{946F7D36-A6E6-02F0-FD54-A6630515D27F}"/>
                  </a:ext>
                </a:extLst>
              </p:cNvPr>
              <p:cNvSpPr/>
              <p:nvPr/>
            </p:nvSpPr>
            <p:spPr>
              <a:xfrm rot="5400000" flipH="1">
                <a:off x="4256831" y="3453263"/>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44" name="TextBox 43">
                <a:extLst>
                  <a:ext uri="{FF2B5EF4-FFF2-40B4-BE49-F238E27FC236}">
                    <a16:creationId xmlns:a16="http://schemas.microsoft.com/office/drawing/2014/main" id="{317593DC-9CA6-E2AB-5B8E-A45F77C40E87}"/>
                  </a:ext>
                </a:extLst>
              </p:cNvPr>
              <p:cNvSpPr txBox="1"/>
              <p:nvPr/>
            </p:nvSpPr>
            <p:spPr>
              <a:xfrm>
                <a:off x="3675583" y="3692032"/>
                <a:ext cx="1155471" cy="373107"/>
              </a:xfrm>
              <a:prstGeom prst="rect">
                <a:avLst/>
              </a:prstGeom>
              <a:noFill/>
            </p:spPr>
            <p:txBody>
              <a:bodyPr wrap="square" rtlCol="0">
                <a:spAutoFit/>
              </a:bodyPr>
              <a:lstStyle/>
              <a:p>
                <a:pPr algn="ctr" defTabSz="1219170">
                  <a:defRPr/>
                </a:pPr>
                <a:r>
                  <a:rPr lang="el-GR" sz="900" kern="0" dirty="0">
                    <a:solidFill>
                      <a:prstClr val="black"/>
                    </a:solidFill>
                    <a:latin typeface="Arial" panose="020B0604020202020204" pitchFamily="34" charset="0"/>
                    <a:cs typeface="Arial" panose="020B0604020202020204" pitchFamily="34" charset="0"/>
                  </a:rPr>
                  <a:t>Δ</a:t>
                </a:r>
                <a:r>
                  <a:rPr lang="en-US" sz="900" kern="0" dirty="0">
                    <a:solidFill>
                      <a:prstClr val="black"/>
                    </a:solidFill>
                    <a:latin typeface="Arial" panose="020B0604020202020204" pitchFamily="34" charset="0"/>
                    <a:cs typeface="Arial" panose="020B0604020202020204" pitchFamily="34" charset="0"/>
                  </a:rPr>
                  <a:t> -9.2 mmHg</a:t>
                </a:r>
              </a:p>
              <a:p>
                <a:pPr algn="ctr" defTabSz="1219170">
                  <a:defRPr/>
                </a:pPr>
                <a:r>
                  <a:rPr lang="en-US" sz="900" i="1" kern="0" dirty="0">
                    <a:solidFill>
                      <a:prstClr val="black"/>
                    </a:solidFill>
                    <a:latin typeface="Arial" panose="020B0604020202020204" pitchFamily="34" charset="0"/>
                    <a:cs typeface="Arial" panose="020B0604020202020204" pitchFamily="34" charset="0"/>
                  </a:rPr>
                  <a:t>P</a:t>
                </a:r>
                <a:r>
                  <a:rPr lang="en-US" sz="900" kern="0" dirty="0">
                    <a:solidFill>
                      <a:prstClr val="black"/>
                    </a:solidFill>
                    <a:latin typeface="Arial" panose="020B0604020202020204" pitchFamily="34" charset="0"/>
                    <a:cs typeface="Arial" panose="020B0604020202020204" pitchFamily="34" charset="0"/>
                  </a:rPr>
                  <a:t>&lt;0.001</a:t>
                </a:r>
              </a:p>
            </p:txBody>
          </p:sp>
          <p:sp>
            <p:nvSpPr>
              <p:cNvPr id="45" name="TextBox 44">
                <a:extLst>
                  <a:ext uri="{FF2B5EF4-FFF2-40B4-BE49-F238E27FC236}">
                    <a16:creationId xmlns:a16="http://schemas.microsoft.com/office/drawing/2014/main" id="{B7B112A5-64BF-2612-0EE1-79B4FA80DA43}"/>
                  </a:ext>
                </a:extLst>
              </p:cNvPr>
              <p:cNvSpPr txBox="1"/>
              <p:nvPr/>
            </p:nvSpPr>
            <p:spPr>
              <a:xfrm>
                <a:off x="1000235" y="1661496"/>
                <a:ext cx="529291" cy="217646"/>
              </a:xfrm>
              <a:prstGeom prst="rect">
                <a:avLst/>
              </a:prstGeom>
              <a:noFill/>
            </p:spPr>
            <p:txBody>
              <a:bodyPr wrap="none" rtlCol="0">
                <a:spAutoFit/>
              </a:bodyPr>
              <a:lstStyle/>
              <a:p>
                <a:pPr algn="ctr" defTabSz="914377"/>
                <a:r>
                  <a:rPr lang="en-US" sz="800" dirty="0">
                    <a:solidFill>
                      <a:srgbClr val="FFFFFF"/>
                    </a:solidFill>
                    <a:latin typeface="Calibri" panose="020F0502020204030204"/>
                  </a:rPr>
                  <a:t>n=197</a:t>
                </a:r>
              </a:p>
            </p:txBody>
          </p:sp>
          <p:sp>
            <p:nvSpPr>
              <p:cNvPr id="46" name="TextBox 45">
                <a:extLst>
                  <a:ext uri="{FF2B5EF4-FFF2-40B4-BE49-F238E27FC236}">
                    <a16:creationId xmlns:a16="http://schemas.microsoft.com/office/drawing/2014/main" id="{7646C490-68F4-DE84-4265-ABDB40B3E487}"/>
                  </a:ext>
                </a:extLst>
              </p:cNvPr>
              <p:cNvSpPr txBox="1"/>
              <p:nvPr/>
            </p:nvSpPr>
            <p:spPr>
              <a:xfrm>
                <a:off x="2403447" y="1661496"/>
                <a:ext cx="529291" cy="217646"/>
              </a:xfrm>
              <a:prstGeom prst="rect">
                <a:avLst/>
              </a:prstGeom>
              <a:noFill/>
            </p:spPr>
            <p:txBody>
              <a:bodyPr wrap="none" rtlCol="0">
                <a:spAutoFit/>
              </a:bodyPr>
              <a:lstStyle/>
              <a:p>
                <a:pPr algn="ctr" defTabSz="914377"/>
                <a:r>
                  <a:rPr lang="en-US" sz="800" dirty="0">
                    <a:solidFill>
                      <a:srgbClr val="FFFFFF"/>
                    </a:solidFill>
                    <a:latin typeface="Calibri" panose="020F0502020204030204"/>
                  </a:rPr>
                  <a:t>n=140</a:t>
                </a:r>
              </a:p>
            </p:txBody>
          </p:sp>
          <p:sp>
            <p:nvSpPr>
              <p:cNvPr id="47" name="TextBox 46">
                <a:extLst>
                  <a:ext uri="{FF2B5EF4-FFF2-40B4-BE49-F238E27FC236}">
                    <a16:creationId xmlns:a16="http://schemas.microsoft.com/office/drawing/2014/main" id="{A082DFF5-6A20-6ECC-DE6A-9316BA747FDA}"/>
                  </a:ext>
                </a:extLst>
              </p:cNvPr>
              <p:cNvSpPr txBox="1"/>
              <p:nvPr/>
            </p:nvSpPr>
            <p:spPr>
              <a:xfrm>
                <a:off x="3816927" y="1661496"/>
                <a:ext cx="529291" cy="217646"/>
              </a:xfrm>
              <a:prstGeom prst="rect">
                <a:avLst/>
              </a:prstGeom>
              <a:noFill/>
            </p:spPr>
            <p:txBody>
              <a:bodyPr wrap="none" rtlCol="0">
                <a:spAutoFit/>
              </a:bodyPr>
              <a:lstStyle/>
              <a:p>
                <a:pPr algn="ctr" defTabSz="914377"/>
                <a:r>
                  <a:rPr lang="en-US" sz="800">
                    <a:solidFill>
                      <a:srgbClr val="FFFFFF"/>
                    </a:solidFill>
                    <a:latin typeface="Calibri" panose="020F0502020204030204"/>
                  </a:rPr>
                  <a:t>n=111</a:t>
                </a:r>
              </a:p>
            </p:txBody>
          </p:sp>
          <p:sp>
            <p:nvSpPr>
              <p:cNvPr id="48" name="TextBox 47">
                <a:extLst>
                  <a:ext uri="{FF2B5EF4-FFF2-40B4-BE49-F238E27FC236}">
                    <a16:creationId xmlns:a16="http://schemas.microsoft.com/office/drawing/2014/main" id="{C184FAD7-6863-C1B0-F35B-41BD7123EECB}"/>
                  </a:ext>
                </a:extLst>
              </p:cNvPr>
              <p:cNvSpPr txBox="1"/>
              <p:nvPr/>
            </p:nvSpPr>
            <p:spPr>
              <a:xfrm>
                <a:off x="1609255" y="1661496"/>
                <a:ext cx="468190" cy="217646"/>
              </a:xfrm>
              <a:prstGeom prst="rect">
                <a:avLst/>
              </a:prstGeom>
              <a:noFill/>
            </p:spPr>
            <p:txBody>
              <a:bodyPr wrap="none" rtlCol="0">
                <a:spAutoFit/>
              </a:bodyPr>
              <a:lstStyle/>
              <a:p>
                <a:pPr algn="ctr" defTabSz="914377"/>
                <a:r>
                  <a:rPr lang="en-US" sz="800">
                    <a:solidFill>
                      <a:prstClr val="black"/>
                    </a:solidFill>
                    <a:latin typeface="Calibri" panose="020F0502020204030204"/>
                  </a:rPr>
                  <a:t>n=80</a:t>
                </a:r>
              </a:p>
            </p:txBody>
          </p:sp>
          <p:sp>
            <p:nvSpPr>
              <p:cNvPr id="49" name="TextBox 48">
                <a:extLst>
                  <a:ext uri="{FF2B5EF4-FFF2-40B4-BE49-F238E27FC236}">
                    <a16:creationId xmlns:a16="http://schemas.microsoft.com/office/drawing/2014/main" id="{AA84B014-6961-BB43-E3EE-601F65077407}"/>
                  </a:ext>
                </a:extLst>
              </p:cNvPr>
              <p:cNvSpPr txBox="1"/>
              <p:nvPr/>
            </p:nvSpPr>
            <p:spPr>
              <a:xfrm>
                <a:off x="2992696" y="1661496"/>
                <a:ext cx="468190" cy="217646"/>
              </a:xfrm>
              <a:prstGeom prst="rect">
                <a:avLst/>
              </a:prstGeom>
              <a:noFill/>
            </p:spPr>
            <p:txBody>
              <a:bodyPr wrap="none" rtlCol="0">
                <a:spAutoFit/>
              </a:bodyPr>
              <a:lstStyle/>
              <a:p>
                <a:pPr algn="ctr" defTabSz="914377"/>
                <a:r>
                  <a:rPr lang="en-US" sz="800">
                    <a:solidFill>
                      <a:prstClr val="black"/>
                    </a:solidFill>
                    <a:latin typeface="Calibri" panose="020F0502020204030204"/>
                  </a:rPr>
                  <a:t>n=90</a:t>
                </a:r>
              </a:p>
            </p:txBody>
          </p:sp>
          <p:sp>
            <p:nvSpPr>
              <p:cNvPr id="50" name="TextBox 49">
                <a:extLst>
                  <a:ext uri="{FF2B5EF4-FFF2-40B4-BE49-F238E27FC236}">
                    <a16:creationId xmlns:a16="http://schemas.microsoft.com/office/drawing/2014/main" id="{2B302BB7-881E-2619-264E-45E2B4ED7407}"/>
                  </a:ext>
                </a:extLst>
              </p:cNvPr>
              <p:cNvSpPr txBox="1"/>
              <p:nvPr/>
            </p:nvSpPr>
            <p:spPr>
              <a:xfrm>
                <a:off x="4346633" y="1661496"/>
                <a:ext cx="468190" cy="217646"/>
              </a:xfrm>
              <a:prstGeom prst="rect">
                <a:avLst/>
              </a:prstGeom>
              <a:noFill/>
            </p:spPr>
            <p:txBody>
              <a:bodyPr wrap="none" rtlCol="0">
                <a:spAutoFit/>
              </a:bodyPr>
              <a:lstStyle/>
              <a:p>
                <a:pPr algn="ctr" defTabSz="914377"/>
                <a:r>
                  <a:rPr lang="en-US" sz="800">
                    <a:solidFill>
                      <a:prstClr val="black"/>
                    </a:solidFill>
                    <a:latin typeface="Calibri" panose="020F0502020204030204"/>
                  </a:rPr>
                  <a:t>n=85</a:t>
                </a:r>
              </a:p>
            </p:txBody>
          </p:sp>
          <p:grpSp>
            <p:nvGrpSpPr>
              <p:cNvPr id="51" name="Group 50">
                <a:extLst>
                  <a:ext uri="{FF2B5EF4-FFF2-40B4-BE49-F238E27FC236}">
                    <a16:creationId xmlns:a16="http://schemas.microsoft.com/office/drawing/2014/main" id="{007D820E-816E-EA86-EFD4-938EB57D015D}"/>
                  </a:ext>
                </a:extLst>
              </p:cNvPr>
              <p:cNvGrpSpPr/>
              <p:nvPr/>
            </p:nvGrpSpPr>
            <p:grpSpPr>
              <a:xfrm>
                <a:off x="2683738" y="4115730"/>
                <a:ext cx="2377253" cy="450932"/>
                <a:chOff x="10529594" y="3819157"/>
                <a:chExt cx="2604460" cy="554007"/>
              </a:xfrm>
            </p:grpSpPr>
            <p:grpSp>
              <p:nvGrpSpPr>
                <p:cNvPr id="53" name="Group 52">
                  <a:extLst>
                    <a:ext uri="{FF2B5EF4-FFF2-40B4-BE49-F238E27FC236}">
                      <a16:creationId xmlns:a16="http://schemas.microsoft.com/office/drawing/2014/main" id="{2C46AB47-75F8-50A2-CE26-E12ACDB17578}"/>
                    </a:ext>
                  </a:extLst>
                </p:cNvPr>
                <p:cNvGrpSpPr/>
                <p:nvPr/>
              </p:nvGrpSpPr>
              <p:grpSpPr>
                <a:xfrm>
                  <a:off x="10529594" y="3819157"/>
                  <a:ext cx="2146826" cy="305594"/>
                  <a:chOff x="10524881" y="3819157"/>
                  <a:chExt cx="2146826" cy="305594"/>
                </a:xfrm>
              </p:grpSpPr>
              <p:sp>
                <p:nvSpPr>
                  <p:cNvPr id="57" name="TextBox 56">
                    <a:extLst>
                      <a:ext uri="{FF2B5EF4-FFF2-40B4-BE49-F238E27FC236}">
                        <a16:creationId xmlns:a16="http://schemas.microsoft.com/office/drawing/2014/main" id="{9357357B-94DF-D430-D82F-25906DC65146}"/>
                      </a:ext>
                    </a:extLst>
                  </p:cNvPr>
                  <p:cNvSpPr txBox="1"/>
                  <p:nvPr/>
                </p:nvSpPr>
                <p:spPr>
                  <a:xfrm>
                    <a:off x="10662043" y="3819157"/>
                    <a:ext cx="2009664" cy="305594"/>
                  </a:xfrm>
                  <a:prstGeom prst="rect">
                    <a:avLst/>
                  </a:prstGeom>
                  <a:noFill/>
                </p:spPr>
                <p:txBody>
                  <a:bodyPr wrap="square" rtlCol="0" anchor="ctr">
                    <a:spAutoFit/>
                  </a:bodyPr>
                  <a:lstStyle/>
                  <a:p>
                    <a:r>
                      <a:rPr lang="en-US" sz="1000" dirty="0">
                        <a:solidFill>
                          <a:srgbClr val="0033CC"/>
                        </a:solidFill>
                      </a:rPr>
                      <a:t>RDN (baseline 90 mmHg)</a:t>
                    </a:r>
                  </a:p>
                </p:txBody>
              </p:sp>
              <p:sp>
                <p:nvSpPr>
                  <p:cNvPr id="58" name="Rectangle 57">
                    <a:extLst>
                      <a:ext uri="{FF2B5EF4-FFF2-40B4-BE49-F238E27FC236}">
                        <a16:creationId xmlns:a16="http://schemas.microsoft.com/office/drawing/2014/main" id="{B08E9966-1E51-C710-F2E5-42146ACB627E}"/>
                      </a:ext>
                    </a:extLst>
                  </p:cNvPr>
                  <p:cNvSpPr/>
                  <p:nvPr/>
                </p:nvSpPr>
                <p:spPr bwMode="auto">
                  <a:xfrm>
                    <a:off x="10524881" y="3932136"/>
                    <a:ext cx="91440" cy="91440"/>
                  </a:xfrm>
                  <a:prstGeom prst="rect">
                    <a:avLst/>
                  </a:prstGeom>
                  <a:solidFill>
                    <a:srgbClr val="0033CC"/>
                  </a:solidFill>
                  <a:ln w="9525" cap="flat" cmpd="sng" algn="ctr">
                    <a:noFill/>
                    <a:prstDash val="solid"/>
                    <a:round/>
                    <a:headEnd type="none" w="med" len="med"/>
                    <a:tailEnd type="none" w="med" len="med"/>
                  </a:ln>
                  <a:effectLst/>
                </p:spPr>
                <p:txBody>
                  <a:bodyPr vert="horz" wrap="square" lIns="121920" tIns="60960" rIns="121920" bIns="6096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a:p>
                </p:txBody>
              </p:sp>
            </p:grpSp>
            <p:grpSp>
              <p:nvGrpSpPr>
                <p:cNvPr id="54" name="Group 53">
                  <a:extLst>
                    <a:ext uri="{FF2B5EF4-FFF2-40B4-BE49-F238E27FC236}">
                      <a16:creationId xmlns:a16="http://schemas.microsoft.com/office/drawing/2014/main" id="{7BC7F3BB-B252-AFED-6B20-46A242E0ABF7}"/>
                    </a:ext>
                  </a:extLst>
                </p:cNvPr>
                <p:cNvGrpSpPr/>
                <p:nvPr/>
              </p:nvGrpSpPr>
              <p:grpSpPr>
                <a:xfrm>
                  <a:off x="10529594" y="4067570"/>
                  <a:ext cx="2604460" cy="305594"/>
                  <a:chOff x="10524881" y="3818066"/>
                  <a:chExt cx="2604460" cy="305594"/>
                </a:xfrm>
              </p:grpSpPr>
              <p:sp>
                <p:nvSpPr>
                  <p:cNvPr id="55" name="TextBox 54">
                    <a:extLst>
                      <a:ext uri="{FF2B5EF4-FFF2-40B4-BE49-F238E27FC236}">
                        <a16:creationId xmlns:a16="http://schemas.microsoft.com/office/drawing/2014/main" id="{5DD8A9D7-E2B9-FF8B-FADE-23F99CD8495A}"/>
                      </a:ext>
                    </a:extLst>
                  </p:cNvPr>
                  <p:cNvSpPr txBox="1"/>
                  <p:nvPr/>
                </p:nvSpPr>
                <p:spPr>
                  <a:xfrm>
                    <a:off x="10662041" y="3818066"/>
                    <a:ext cx="2467300" cy="305594"/>
                  </a:xfrm>
                  <a:prstGeom prst="rect">
                    <a:avLst/>
                  </a:prstGeom>
                  <a:noFill/>
                </p:spPr>
                <p:txBody>
                  <a:bodyPr wrap="square" rtlCol="0">
                    <a:spAutoFit/>
                  </a:bodyPr>
                  <a:lstStyle/>
                  <a:p>
                    <a:r>
                      <a:rPr lang="en-US" sz="1000" dirty="0">
                        <a:solidFill>
                          <a:schemeClr val="tx1">
                            <a:lumMod val="50000"/>
                            <a:lumOff val="50000"/>
                          </a:schemeClr>
                        </a:solidFill>
                      </a:rPr>
                      <a:t>Control (baseline 89 mmHg)</a:t>
                    </a:r>
                  </a:p>
                </p:txBody>
              </p:sp>
              <p:sp>
                <p:nvSpPr>
                  <p:cNvPr id="56" name="Rectangle 55">
                    <a:extLst>
                      <a:ext uri="{FF2B5EF4-FFF2-40B4-BE49-F238E27FC236}">
                        <a16:creationId xmlns:a16="http://schemas.microsoft.com/office/drawing/2014/main" id="{981D9E66-4265-3202-52D7-ECF783A7865A}"/>
                      </a:ext>
                    </a:extLst>
                  </p:cNvPr>
                  <p:cNvSpPr/>
                  <p:nvPr/>
                </p:nvSpPr>
                <p:spPr bwMode="auto">
                  <a:xfrm>
                    <a:off x="10524881" y="3932136"/>
                    <a:ext cx="91440" cy="91440"/>
                  </a:xfrm>
                  <a:prstGeom prst="rect">
                    <a:avLst/>
                  </a:prstGeom>
                  <a:solidFill>
                    <a:srgbClr val="9A9A9C"/>
                  </a:solidFill>
                  <a:ln w="9525" cap="flat" cmpd="sng" algn="ctr">
                    <a:noFill/>
                    <a:prstDash val="solid"/>
                    <a:round/>
                    <a:headEnd type="none" w="med" len="med"/>
                    <a:tailEnd type="none" w="med" len="med"/>
                  </a:ln>
                  <a:effectLst/>
                </p:spPr>
                <p:txBody>
                  <a:bodyPr vert="horz" wrap="square" lIns="121920" tIns="60960" rIns="121920" bIns="6096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a:p>
                </p:txBody>
              </p:sp>
            </p:grpSp>
          </p:grpSp>
          <p:sp>
            <p:nvSpPr>
              <p:cNvPr id="52" name="TextBox 51">
                <a:extLst>
                  <a:ext uri="{FF2B5EF4-FFF2-40B4-BE49-F238E27FC236}">
                    <a16:creationId xmlns:a16="http://schemas.microsoft.com/office/drawing/2014/main" id="{F178BF10-F8C7-42A5-8486-073C542DB5FA}"/>
                  </a:ext>
                </a:extLst>
              </p:cNvPr>
              <p:cNvSpPr txBox="1"/>
              <p:nvPr/>
            </p:nvSpPr>
            <p:spPr>
              <a:xfrm>
                <a:off x="1947835" y="1082303"/>
                <a:ext cx="1900105" cy="310923"/>
              </a:xfrm>
              <a:prstGeom prst="rect">
                <a:avLst/>
              </a:prstGeom>
              <a:noFill/>
            </p:spPr>
            <p:txBody>
              <a:bodyPr wrap="none" rtlCol="0">
                <a:spAutoFit/>
              </a:bodyPr>
              <a:lstStyle/>
              <a:p>
                <a:pPr algn="ctr"/>
                <a:r>
                  <a:rPr lang="en-US" sz="1400" b="1" dirty="0"/>
                  <a:t>Non-Black Patients</a:t>
                </a:r>
              </a:p>
            </p:txBody>
          </p:sp>
        </p:grpSp>
        <p:grpSp>
          <p:nvGrpSpPr>
            <p:cNvPr id="5" name="Group 4">
              <a:extLst>
                <a:ext uri="{FF2B5EF4-FFF2-40B4-BE49-F238E27FC236}">
                  <a16:creationId xmlns:a16="http://schemas.microsoft.com/office/drawing/2014/main" id="{4D2C6C33-1135-B954-2EBE-642F6AE35C3B}"/>
                </a:ext>
              </a:extLst>
            </p:cNvPr>
            <p:cNvGrpSpPr/>
            <p:nvPr/>
          </p:nvGrpSpPr>
          <p:grpSpPr>
            <a:xfrm>
              <a:off x="-8415" y="867424"/>
              <a:ext cx="4255995" cy="3667623"/>
              <a:chOff x="-10023" y="1082303"/>
              <a:chExt cx="5069541" cy="3453066"/>
            </a:xfrm>
          </p:grpSpPr>
          <p:graphicFrame>
            <p:nvGraphicFramePr>
              <p:cNvPr id="7" name="Chart 6">
                <a:extLst>
                  <a:ext uri="{FF2B5EF4-FFF2-40B4-BE49-F238E27FC236}">
                    <a16:creationId xmlns:a16="http://schemas.microsoft.com/office/drawing/2014/main" id="{AB752C37-A5F3-C264-0A64-46546BCE70E8}"/>
                  </a:ext>
                </a:extLst>
              </p:cNvPr>
              <p:cNvGraphicFramePr/>
              <p:nvPr>
                <p:extLst>
                  <p:ext uri="{D42A27DB-BD31-4B8C-83A1-F6EECF244321}">
                    <p14:modId xmlns:p14="http://schemas.microsoft.com/office/powerpoint/2010/main" val="4162755984"/>
                  </p:ext>
                </p:extLst>
              </p:nvPr>
            </p:nvGraphicFramePr>
            <p:xfrm>
              <a:off x="-10023" y="1439011"/>
              <a:ext cx="5069541" cy="232202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BE060A8F-51B9-71DB-154C-326D63E9AD08}"/>
                  </a:ext>
                </a:extLst>
              </p:cNvPr>
              <p:cNvSpPr txBox="1"/>
              <p:nvPr/>
            </p:nvSpPr>
            <p:spPr>
              <a:xfrm>
                <a:off x="1057551" y="1319177"/>
                <a:ext cx="893643" cy="279830"/>
              </a:xfrm>
              <a:prstGeom prst="rect">
                <a:avLst/>
              </a:prstGeom>
              <a:noFill/>
            </p:spPr>
            <p:txBody>
              <a:bodyPr wrap="square" rtlCol="0">
                <a:spAutoFit/>
              </a:bodyPr>
              <a:lstStyle/>
              <a:p>
                <a:pPr algn="ctr"/>
                <a:r>
                  <a:rPr lang="en-US" sz="1200" b="1"/>
                  <a:t>12 </a:t>
                </a:r>
                <a:r>
                  <a:rPr lang="en-US" sz="1200" b="1" err="1"/>
                  <a:t>mo</a:t>
                </a:r>
                <a:endParaRPr lang="en-US" sz="1200" b="1"/>
              </a:p>
            </p:txBody>
          </p:sp>
          <p:sp>
            <p:nvSpPr>
              <p:cNvPr id="12" name="TextBox 11">
                <a:extLst>
                  <a:ext uri="{FF2B5EF4-FFF2-40B4-BE49-F238E27FC236}">
                    <a16:creationId xmlns:a16="http://schemas.microsoft.com/office/drawing/2014/main" id="{7AC8AA84-92E6-3423-AB49-DB01E9CFBA64}"/>
                  </a:ext>
                </a:extLst>
              </p:cNvPr>
              <p:cNvSpPr txBox="1"/>
              <p:nvPr/>
            </p:nvSpPr>
            <p:spPr>
              <a:xfrm>
                <a:off x="2464066" y="1306572"/>
                <a:ext cx="893643" cy="279830"/>
              </a:xfrm>
              <a:prstGeom prst="rect">
                <a:avLst/>
              </a:prstGeom>
              <a:noFill/>
            </p:spPr>
            <p:txBody>
              <a:bodyPr wrap="square" rtlCol="0">
                <a:spAutoFit/>
              </a:bodyPr>
              <a:lstStyle/>
              <a:p>
                <a:pPr algn="ctr"/>
                <a:r>
                  <a:rPr lang="en-US" sz="1200" b="1"/>
                  <a:t>24 </a:t>
                </a:r>
                <a:r>
                  <a:rPr lang="en-US" sz="1200" b="1" err="1"/>
                  <a:t>mo</a:t>
                </a:r>
                <a:endParaRPr lang="en-US" sz="1200" b="1"/>
              </a:p>
            </p:txBody>
          </p:sp>
          <p:sp>
            <p:nvSpPr>
              <p:cNvPr id="13" name="TextBox 12">
                <a:extLst>
                  <a:ext uri="{FF2B5EF4-FFF2-40B4-BE49-F238E27FC236}">
                    <a16:creationId xmlns:a16="http://schemas.microsoft.com/office/drawing/2014/main" id="{E3E7E7E0-E715-DE99-E235-D17E3E021572}"/>
                  </a:ext>
                </a:extLst>
              </p:cNvPr>
              <p:cNvSpPr txBox="1"/>
              <p:nvPr/>
            </p:nvSpPr>
            <p:spPr>
              <a:xfrm>
                <a:off x="3867448" y="1313494"/>
                <a:ext cx="893643" cy="279830"/>
              </a:xfrm>
              <a:prstGeom prst="rect">
                <a:avLst/>
              </a:prstGeom>
              <a:noFill/>
            </p:spPr>
            <p:txBody>
              <a:bodyPr wrap="square" rtlCol="0">
                <a:spAutoFit/>
              </a:bodyPr>
              <a:lstStyle/>
              <a:p>
                <a:pPr algn="ctr"/>
                <a:r>
                  <a:rPr lang="en-US" sz="1200" b="1"/>
                  <a:t>36 </a:t>
                </a:r>
                <a:r>
                  <a:rPr lang="en-US" sz="1200" b="1" err="1"/>
                  <a:t>mo</a:t>
                </a:r>
                <a:endParaRPr lang="en-US" sz="1200" b="1"/>
              </a:p>
            </p:txBody>
          </p:sp>
          <p:sp>
            <p:nvSpPr>
              <p:cNvPr id="14" name="Left Bracket 13">
                <a:extLst>
                  <a:ext uri="{FF2B5EF4-FFF2-40B4-BE49-F238E27FC236}">
                    <a16:creationId xmlns:a16="http://schemas.microsoft.com/office/drawing/2014/main" id="{3397DEEC-0A53-987B-8084-0C7A32C67CE9}"/>
                  </a:ext>
                </a:extLst>
              </p:cNvPr>
              <p:cNvSpPr/>
              <p:nvPr/>
            </p:nvSpPr>
            <p:spPr>
              <a:xfrm rot="5400000" flipH="1">
                <a:off x="1379528" y="3443525"/>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15" name="TextBox 14">
                <a:extLst>
                  <a:ext uri="{FF2B5EF4-FFF2-40B4-BE49-F238E27FC236}">
                    <a16:creationId xmlns:a16="http://schemas.microsoft.com/office/drawing/2014/main" id="{D67EAA2C-D050-C926-9B39-731E0B621D16}"/>
                  </a:ext>
                </a:extLst>
              </p:cNvPr>
              <p:cNvSpPr txBox="1"/>
              <p:nvPr/>
            </p:nvSpPr>
            <p:spPr>
              <a:xfrm>
                <a:off x="870332" y="3668794"/>
                <a:ext cx="1048165" cy="373107"/>
              </a:xfrm>
              <a:prstGeom prst="rect">
                <a:avLst/>
              </a:prstGeom>
              <a:noFill/>
            </p:spPr>
            <p:txBody>
              <a:bodyPr wrap="square" rtlCol="0">
                <a:spAutoFit/>
              </a:bodyPr>
              <a:lstStyle/>
              <a:p>
                <a:pPr algn="ctr">
                  <a:defRPr/>
                </a:pPr>
                <a:r>
                  <a:rPr lang="el-GR" sz="900" kern="0" dirty="0">
                    <a:solidFill>
                      <a:prstClr val="black"/>
                    </a:solidFill>
                    <a:latin typeface="Arial" panose="020B0604020202020204" pitchFamily="34" charset="0"/>
                    <a:cs typeface="Arial" panose="020B0604020202020204" pitchFamily="34" charset="0"/>
                  </a:rPr>
                  <a:t>Δ</a:t>
                </a:r>
                <a:r>
                  <a:rPr lang="en-US" sz="900" kern="0" dirty="0">
                    <a:solidFill>
                      <a:prstClr val="black"/>
                    </a:solidFill>
                    <a:latin typeface="Arial" panose="020B0604020202020204" pitchFamily="34" charset="0"/>
                    <a:cs typeface="Arial" panose="020B0604020202020204" pitchFamily="34" charset="0"/>
                  </a:rPr>
                  <a:t> -6.4</a:t>
                </a:r>
                <a:r>
                  <a:rPr lang="el-GR" sz="900" kern="0" dirty="0">
                    <a:solidFill>
                      <a:prstClr val="black"/>
                    </a:solidFill>
                    <a:ea typeface="ヒラギノ角ゴ Pro W3"/>
                    <a:cs typeface="Arial" panose="020B0604020202020204" pitchFamily="34" charset="0"/>
                  </a:rPr>
                  <a:t> </a:t>
                </a:r>
                <a:r>
                  <a:rPr lang="en-US" sz="900" kern="0" dirty="0">
                    <a:solidFill>
                      <a:prstClr val="black"/>
                    </a:solidFill>
                    <a:ea typeface="ヒラギノ角ゴ Pro W3"/>
                    <a:cs typeface="Arial" panose="020B0604020202020204" pitchFamily="34" charset="0"/>
                  </a:rPr>
                  <a:t>mmHg</a:t>
                </a:r>
              </a:p>
              <a:p>
                <a:pPr algn="ctr">
                  <a:defRPr/>
                </a:pPr>
                <a:r>
                  <a:rPr lang="en-US" sz="900" i="1" kern="0" dirty="0">
                    <a:solidFill>
                      <a:prstClr val="black"/>
                    </a:solidFill>
                    <a:ea typeface="ヒラギノ角ゴ Pro W3"/>
                    <a:cs typeface="Arial" panose="020B0604020202020204" pitchFamily="34" charset="0"/>
                  </a:rPr>
                  <a:t>P</a:t>
                </a:r>
                <a:r>
                  <a:rPr lang="en-US" sz="900" kern="0" dirty="0">
                    <a:solidFill>
                      <a:prstClr val="black"/>
                    </a:solidFill>
                    <a:ea typeface="ヒラギノ角ゴ Pro W3"/>
                    <a:cs typeface="Arial" panose="020B0604020202020204" pitchFamily="34" charset="0"/>
                  </a:rPr>
                  <a:t>=0.004</a:t>
                </a:r>
              </a:p>
            </p:txBody>
          </p:sp>
          <p:sp>
            <p:nvSpPr>
              <p:cNvPr id="16" name="Left Bracket 15">
                <a:extLst>
                  <a:ext uri="{FF2B5EF4-FFF2-40B4-BE49-F238E27FC236}">
                    <a16:creationId xmlns:a16="http://schemas.microsoft.com/office/drawing/2014/main" id="{8774FF3B-D502-1413-6FE9-260BDAC41A44}"/>
                  </a:ext>
                </a:extLst>
              </p:cNvPr>
              <p:cNvSpPr/>
              <p:nvPr/>
            </p:nvSpPr>
            <p:spPr>
              <a:xfrm rot="5400000" flipH="1">
                <a:off x="2820648" y="3449099"/>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17" name="TextBox 16">
                <a:extLst>
                  <a:ext uri="{FF2B5EF4-FFF2-40B4-BE49-F238E27FC236}">
                    <a16:creationId xmlns:a16="http://schemas.microsoft.com/office/drawing/2014/main" id="{38BA51FF-62A0-7A63-902E-359943CA1D4A}"/>
                  </a:ext>
                </a:extLst>
              </p:cNvPr>
              <p:cNvSpPr txBox="1"/>
              <p:nvPr/>
            </p:nvSpPr>
            <p:spPr>
              <a:xfrm>
                <a:off x="2236486" y="3674521"/>
                <a:ext cx="1219542" cy="373107"/>
              </a:xfrm>
              <a:prstGeom prst="rect">
                <a:avLst/>
              </a:prstGeom>
              <a:noFill/>
            </p:spPr>
            <p:txBody>
              <a:bodyPr wrap="square" rtlCol="0">
                <a:spAutoFit/>
              </a:bodyPr>
              <a:lstStyle/>
              <a:p>
                <a:pPr algn="ctr" defTabSz="1219170">
                  <a:defRPr/>
                </a:pPr>
                <a:r>
                  <a:rPr lang="el-GR" sz="900" kern="0" dirty="0">
                    <a:solidFill>
                      <a:prstClr val="black"/>
                    </a:solidFill>
                    <a:latin typeface="Arial" panose="020B0604020202020204" pitchFamily="34" charset="0"/>
                    <a:cs typeface="Arial" panose="020B0604020202020204" pitchFamily="34" charset="0"/>
                  </a:rPr>
                  <a:t>Δ</a:t>
                </a:r>
                <a:r>
                  <a:rPr lang="en-US" sz="900" kern="0" dirty="0">
                    <a:solidFill>
                      <a:prstClr val="black"/>
                    </a:solidFill>
                    <a:latin typeface="Arial" panose="020B0604020202020204" pitchFamily="34" charset="0"/>
                    <a:cs typeface="Arial" panose="020B0604020202020204" pitchFamily="34" charset="0"/>
                  </a:rPr>
                  <a:t> -9.2 mmHg</a:t>
                </a:r>
              </a:p>
              <a:p>
                <a:pPr algn="ctr" defTabSz="1219170">
                  <a:defRPr/>
                </a:pPr>
                <a:r>
                  <a:rPr lang="en-US" sz="900" i="1" kern="0" dirty="0">
                    <a:solidFill>
                      <a:prstClr val="black"/>
                    </a:solidFill>
                    <a:latin typeface="Arial" panose="020B0604020202020204" pitchFamily="34" charset="0"/>
                    <a:cs typeface="Arial" panose="020B0604020202020204" pitchFamily="34" charset="0"/>
                  </a:rPr>
                  <a:t>P&lt;</a:t>
                </a:r>
                <a:r>
                  <a:rPr lang="en-US" sz="900" kern="0" dirty="0">
                    <a:solidFill>
                      <a:prstClr val="black"/>
                    </a:solidFill>
                    <a:latin typeface="Arial" panose="020B0604020202020204" pitchFamily="34" charset="0"/>
                    <a:cs typeface="Arial" panose="020B0604020202020204" pitchFamily="34" charset="0"/>
                  </a:rPr>
                  <a:t>0.001</a:t>
                </a:r>
              </a:p>
            </p:txBody>
          </p:sp>
          <p:sp>
            <p:nvSpPr>
              <p:cNvPr id="18" name="Left Bracket 17">
                <a:extLst>
                  <a:ext uri="{FF2B5EF4-FFF2-40B4-BE49-F238E27FC236}">
                    <a16:creationId xmlns:a16="http://schemas.microsoft.com/office/drawing/2014/main" id="{BE62854A-DCEC-852C-D4DD-5DA3F43534CE}"/>
                  </a:ext>
                </a:extLst>
              </p:cNvPr>
              <p:cNvSpPr/>
              <p:nvPr/>
            </p:nvSpPr>
            <p:spPr>
              <a:xfrm rot="5400000" flipH="1">
                <a:off x="4256831" y="3453262"/>
                <a:ext cx="29771" cy="386284"/>
              </a:xfrm>
              <a:prstGeom prst="leftBracket">
                <a:avLst/>
              </a:prstGeom>
              <a:noFill/>
              <a:ln w="19050" cap="flat" cmpd="sng" algn="ctr">
                <a:solidFill>
                  <a:sysClr val="windowText" lastClr="000000"/>
                </a:solidFill>
                <a:prstDash val="solid"/>
                <a:miter lim="800000"/>
              </a:ln>
              <a:effectLst/>
            </p:spPr>
            <p:txBody>
              <a:bodyPr rtlCol="0" anchor="ctr"/>
              <a:lstStyle/>
              <a:p>
                <a:pPr algn="ctr" defTabSz="1219170">
                  <a:defRPr/>
                </a:pPr>
                <a:endParaRPr lang="en-US" sz="2400" kern="0">
                  <a:solidFill>
                    <a:prstClr val="black"/>
                  </a:solidFill>
                  <a:latin typeface="Arial" panose="020B0604020202020204"/>
                  <a:cs typeface="Arial" panose="020B0604020202020204" pitchFamily="34" charset="0"/>
                </a:endParaRPr>
              </a:p>
            </p:txBody>
          </p:sp>
          <p:sp>
            <p:nvSpPr>
              <p:cNvPr id="19" name="TextBox 18">
                <a:extLst>
                  <a:ext uri="{FF2B5EF4-FFF2-40B4-BE49-F238E27FC236}">
                    <a16:creationId xmlns:a16="http://schemas.microsoft.com/office/drawing/2014/main" id="{4DE1AF53-8BC4-C2C6-1A79-154CBAC26BAF}"/>
                  </a:ext>
                </a:extLst>
              </p:cNvPr>
              <p:cNvSpPr txBox="1"/>
              <p:nvPr/>
            </p:nvSpPr>
            <p:spPr>
              <a:xfrm>
                <a:off x="3717816" y="3672287"/>
                <a:ext cx="1120245" cy="373107"/>
              </a:xfrm>
              <a:prstGeom prst="rect">
                <a:avLst/>
              </a:prstGeom>
              <a:noFill/>
            </p:spPr>
            <p:txBody>
              <a:bodyPr wrap="square" rtlCol="0">
                <a:spAutoFit/>
              </a:bodyPr>
              <a:lstStyle/>
              <a:p>
                <a:pPr algn="ctr" defTabSz="1219170">
                  <a:defRPr/>
                </a:pPr>
                <a:r>
                  <a:rPr lang="el-GR" sz="900" kern="0" dirty="0">
                    <a:solidFill>
                      <a:prstClr val="black"/>
                    </a:solidFill>
                    <a:latin typeface="Arial" panose="020B0604020202020204" pitchFamily="34" charset="0"/>
                    <a:cs typeface="Arial" panose="020B0604020202020204" pitchFamily="34" charset="0"/>
                  </a:rPr>
                  <a:t>Δ</a:t>
                </a:r>
                <a:r>
                  <a:rPr lang="en-US" sz="900" kern="0" dirty="0">
                    <a:solidFill>
                      <a:prstClr val="black"/>
                    </a:solidFill>
                    <a:latin typeface="Arial" panose="020B0604020202020204" pitchFamily="34" charset="0"/>
                    <a:cs typeface="Arial" panose="020B0604020202020204" pitchFamily="34" charset="0"/>
                  </a:rPr>
                  <a:t> -16.4 mmHg</a:t>
                </a:r>
              </a:p>
              <a:p>
                <a:pPr algn="ctr" defTabSz="1219170">
                  <a:defRPr/>
                </a:pPr>
                <a:r>
                  <a:rPr lang="en-US" sz="900" i="1" kern="0" dirty="0">
                    <a:solidFill>
                      <a:prstClr val="black"/>
                    </a:solidFill>
                    <a:latin typeface="Arial" panose="020B0604020202020204" pitchFamily="34" charset="0"/>
                    <a:cs typeface="Arial" panose="020B0604020202020204" pitchFamily="34" charset="0"/>
                  </a:rPr>
                  <a:t>P</a:t>
                </a:r>
                <a:r>
                  <a:rPr lang="en-US" sz="900" kern="0" dirty="0">
                    <a:solidFill>
                      <a:prstClr val="black"/>
                    </a:solidFill>
                    <a:latin typeface="Arial" panose="020B0604020202020204" pitchFamily="34" charset="0"/>
                    <a:cs typeface="Arial" panose="020B0604020202020204" pitchFamily="34" charset="0"/>
                  </a:rPr>
                  <a:t>&lt;0.001</a:t>
                </a:r>
              </a:p>
            </p:txBody>
          </p:sp>
          <p:sp>
            <p:nvSpPr>
              <p:cNvPr id="20" name="TextBox 19">
                <a:extLst>
                  <a:ext uri="{FF2B5EF4-FFF2-40B4-BE49-F238E27FC236}">
                    <a16:creationId xmlns:a16="http://schemas.microsoft.com/office/drawing/2014/main" id="{3CE6DA8E-5882-A3A4-F3D4-E7C5C8CAB764}"/>
                  </a:ext>
                </a:extLst>
              </p:cNvPr>
              <p:cNvSpPr txBox="1"/>
              <p:nvPr/>
            </p:nvSpPr>
            <p:spPr>
              <a:xfrm>
                <a:off x="1030786" y="1651917"/>
                <a:ext cx="468190" cy="217646"/>
              </a:xfrm>
              <a:prstGeom prst="rect">
                <a:avLst/>
              </a:prstGeom>
              <a:noFill/>
            </p:spPr>
            <p:txBody>
              <a:bodyPr wrap="none" rtlCol="0">
                <a:spAutoFit/>
              </a:bodyPr>
              <a:lstStyle/>
              <a:p>
                <a:pPr algn="ctr" defTabSz="914377"/>
                <a:r>
                  <a:rPr lang="en-US" sz="800">
                    <a:solidFill>
                      <a:srgbClr val="FFFFFF"/>
                    </a:solidFill>
                    <a:latin typeface="Calibri" panose="020F0502020204030204"/>
                  </a:rPr>
                  <a:t>n=59</a:t>
                </a:r>
              </a:p>
            </p:txBody>
          </p:sp>
          <p:sp>
            <p:nvSpPr>
              <p:cNvPr id="21" name="TextBox 20">
                <a:extLst>
                  <a:ext uri="{FF2B5EF4-FFF2-40B4-BE49-F238E27FC236}">
                    <a16:creationId xmlns:a16="http://schemas.microsoft.com/office/drawing/2014/main" id="{B57DD37D-A6BC-8E1F-01A8-9929600FE4BA}"/>
                  </a:ext>
                </a:extLst>
              </p:cNvPr>
              <p:cNvSpPr txBox="1"/>
              <p:nvPr/>
            </p:nvSpPr>
            <p:spPr>
              <a:xfrm>
                <a:off x="2433997" y="1651917"/>
                <a:ext cx="468190" cy="217646"/>
              </a:xfrm>
              <a:prstGeom prst="rect">
                <a:avLst/>
              </a:prstGeom>
              <a:noFill/>
            </p:spPr>
            <p:txBody>
              <a:bodyPr wrap="none" rtlCol="0">
                <a:spAutoFit/>
              </a:bodyPr>
              <a:lstStyle/>
              <a:p>
                <a:pPr algn="ctr" defTabSz="914377"/>
                <a:r>
                  <a:rPr lang="en-US" sz="800">
                    <a:solidFill>
                      <a:srgbClr val="FFFFFF"/>
                    </a:solidFill>
                    <a:latin typeface="Calibri" panose="020F0502020204030204"/>
                  </a:rPr>
                  <a:t>n=48</a:t>
                </a:r>
              </a:p>
            </p:txBody>
          </p:sp>
          <p:sp>
            <p:nvSpPr>
              <p:cNvPr id="22" name="TextBox 21">
                <a:extLst>
                  <a:ext uri="{FF2B5EF4-FFF2-40B4-BE49-F238E27FC236}">
                    <a16:creationId xmlns:a16="http://schemas.microsoft.com/office/drawing/2014/main" id="{3E9CA52A-F173-362A-2C89-885BF5D228A5}"/>
                  </a:ext>
                </a:extLst>
              </p:cNvPr>
              <p:cNvSpPr txBox="1"/>
              <p:nvPr/>
            </p:nvSpPr>
            <p:spPr>
              <a:xfrm>
                <a:off x="3847478" y="1651917"/>
                <a:ext cx="468190" cy="217646"/>
              </a:xfrm>
              <a:prstGeom prst="rect">
                <a:avLst/>
              </a:prstGeom>
              <a:noFill/>
            </p:spPr>
            <p:txBody>
              <a:bodyPr wrap="none" rtlCol="0">
                <a:spAutoFit/>
              </a:bodyPr>
              <a:lstStyle/>
              <a:p>
                <a:pPr algn="ctr" defTabSz="914377"/>
                <a:r>
                  <a:rPr lang="en-US" sz="800">
                    <a:solidFill>
                      <a:srgbClr val="FFFFFF"/>
                    </a:solidFill>
                    <a:latin typeface="Calibri" panose="020F0502020204030204"/>
                  </a:rPr>
                  <a:t>n=41</a:t>
                </a:r>
              </a:p>
            </p:txBody>
          </p:sp>
          <p:sp>
            <p:nvSpPr>
              <p:cNvPr id="23" name="TextBox 22">
                <a:extLst>
                  <a:ext uri="{FF2B5EF4-FFF2-40B4-BE49-F238E27FC236}">
                    <a16:creationId xmlns:a16="http://schemas.microsoft.com/office/drawing/2014/main" id="{2571ECED-0539-2351-B68C-54D54185DB5B}"/>
                  </a:ext>
                </a:extLst>
              </p:cNvPr>
              <p:cNvSpPr txBox="1"/>
              <p:nvPr/>
            </p:nvSpPr>
            <p:spPr>
              <a:xfrm>
                <a:off x="1620923" y="1657459"/>
                <a:ext cx="468190" cy="217646"/>
              </a:xfrm>
              <a:prstGeom prst="rect">
                <a:avLst/>
              </a:prstGeom>
              <a:noFill/>
            </p:spPr>
            <p:txBody>
              <a:bodyPr wrap="none" rtlCol="0">
                <a:spAutoFit/>
              </a:bodyPr>
              <a:lstStyle/>
              <a:p>
                <a:pPr algn="ctr" defTabSz="914377"/>
                <a:r>
                  <a:rPr lang="en-US" sz="800" dirty="0">
                    <a:solidFill>
                      <a:prstClr val="black"/>
                    </a:solidFill>
                    <a:latin typeface="Calibri" panose="020F0502020204030204"/>
                  </a:rPr>
                  <a:t>n=36</a:t>
                </a:r>
              </a:p>
            </p:txBody>
          </p:sp>
          <p:sp>
            <p:nvSpPr>
              <p:cNvPr id="24" name="TextBox 23">
                <a:extLst>
                  <a:ext uri="{FF2B5EF4-FFF2-40B4-BE49-F238E27FC236}">
                    <a16:creationId xmlns:a16="http://schemas.microsoft.com/office/drawing/2014/main" id="{EE145393-1973-46A3-72BB-817A4D09145F}"/>
                  </a:ext>
                </a:extLst>
              </p:cNvPr>
              <p:cNvSpPr txBox="1"/>
              <p:nvPr/>
            </p:nvSpPr>
            <p:spPr>
              <a:xfrm>
                <a:off x="3072169" y="1651917"/>
                <a:ext cx="468190" cy="217646"/>
              </a:xfrm>
              <a:prstGeom prst="rect">
                <a:avLst/>
              </a:prstGeom>
              <a:noFill/>
            </p:spPr>
            <p:txBody>
              <a:bodyPr wrap="none" rtlCol="0">
                <a:spAutoFit/>
              </a:bodyPr>
              <a:lstStyle/>
              <a:p>
                <a:pPr algn="ctr" defTabSz="914377"/>
                <a:r>
                  <a:rPr lang="en-US" sz="800">
                    <a:solidFill>
                      <a:prstClr val="black"/>
                    </a:solidFill>
                    <a:latin typeface="Calibri" panose="020F0502020204030204"/>
                  </a:rPr>
                  <a:t>n=34</a:t>
                </a:r>
              </a:p>
            </p:txBody>
          </p:sp>
          <p:sp>
            <p:nvSpPr>
              <p:cNvPr id="25" name="TextBox 24">
                <a:extLst>
                  <a:ext uri="{FF2B5EF4-FFF2-40B4-BE49-F238E27FC236}">
                    <a16:creationId xmlns:a16="http://schemas.microsoft.com/office/drawing/2014/main" id="{48D337D9-D818-53B0-62BD-4A4D2CA4F954}"/>
                  </a:ext>
                </a:extLst>
              </p:cNvPr>
              <p:cNvSpPr txBox="1"/>
              <p:nvPr/>
            </p:nvSpPr>
            <p:spPr>
              <a:xfrm>
                <a:off x="4408643" y="1651917"/>
                <a:ext cx="468190" cy="217646"/>
              </a:xfrm>
              <a:prstGeom prst="rect">
                <a:avLst/>
              </a:prstGeom>
              <a:noFill/>
            </p:spPr>
            <p:txBody>
              <a:bodyPr wrap="none" rtlCol="0">
                <a:spAutoFit/>
              </a:bodyPr>
              <a:lstStyle/>
              <a:p>
                <a:pPr algn="ctr" defTabSz="914377"/>
                <a:r>
                  <a:rPr lang="en-US" sz="800">
                    <a:solidFill>
                      <a:prstClr val="black"/>
                    </a:solidFill>
                    <a:latin typeface="Calibri" panose="020F0502020204030204"/>
                  </a:rPr>
                  <a:t>n=34</a:t>
                </a:r>
              </a:p>
            </p:txBody>
          </p:sp>
          <p:grpSp>
            <p:nvGrpSpPr>
              <p:cNvPr id="26" name="Group 25">
                <a:extLst>
                  <a:ext uri="{FF2B5EF4-FFF2-40B4-BE49-F238E27FC236}">
                    <a16:creationId xmlns:a16="http://schemas.microsoft.com/office/drawing/2014/main" id="{3CEA2C11-6E2D-4B56-A006-242CFC103F47}"/>
                  </a:ext>
                </a:extLst>
              </p:cNvPr>
              <p:cNvGrpSpPr/>
              <p:nvPr/>
            </p:nvGrpSpPr>
            <p:grpSpPr>
              <a:xfrm>
                <a:off x="476888" y="4084438"/>
                <a:ext cx="2319495" cy="450931"/>
                <a:chOff x="8111824" y="3780706"/>
                <a:chExt cx="2541182" cy="554005"/>
              </a:xfrm>
            </p:grpSpPr>
            <p:grpSp>
              <p:nvGrpSpPr>
                <p:cNvPr id="28" name="Group 27">
                  <a:extLst>
                    <a:ext uri="{FF2B5EF4-FFF2-40B4-BE49-F238E27FC236}">
                      <a16:creationId xmlns:a16="http://schemas.microsoft.com/office/drawing/2014/main" id="{CF43D999-CF2B-2D9A-38B6-5012C7B8A4DE}"/>
                    </a:ext>
                  </a:extLst>
                </p:cNvPr>
                <p:cNvGrpSpPr/>
                <p:nvPr/>
              </p:nvGrpSpPr>
              <p:grpSpPr>
                <a:xfrm>
                  <a:off x="8111824" y="3780706"/>
                  <a:ext cx="2083545" cy="305594"/>
                  <a:chOff x="8107111" y="3780706"/>
                  <a:chExt cx="2083545" cy="305594"/>
                </a:xfrm>
              </p:grpSpPr>
              <p:sp>
                <p:nvSpPr>
                  <p:cNvPr id="32" name="TextBox 31">
                    <a:extLst>
                      <a:ext uri="{FF2B5EF4-FFF2-40B4-BE49-F238E27FC236}">
                        <a16:creationId xmlns:a16="http://schemas.microsoft.com/office/drawing/2014/main" id="{FAF87E9F-5C1A-A362-030F-941C32E069AE}"/>
                      </a:ext>
                    </a:extLst>
                  </p:cNvPr>
                  <p:cNvSpPr txBox="1"/>
                  <p:nvPr/>
                </p:nvSpPr>
                <p:spPr>
                  <a:xfrm>
                    <a:off x="8180992" y="3780706"/>
                    <a:ext cx="2009664" cy="305594"/>
                  </a:xfrm>
                  <a:prstGeom prst="rect">
                    <a:avLst/>
                  </a:prstGeom>
                  <a:noFill/>
                </p:spPr>
                <p:txBody>
                  <a:bodyPr wrap="square" rtlCol="0" anchor="ctr">
                    <a:spAutoFit/>
                  </a:bodyPr>
                  <a:lstStyle/>
                  <a:p>
                    <a:r>
                      <a:rPr lang="en-US" sz="1000" dirty="0">
                        <a:solidFill>
                          <a:srgbClr val="0033CC"/>
                        </a:solidFill>
                      </a:rPr>
                      <a:t>RDN (baseline 93 mmHg)</a:t>
                    </a:r>
                  </a:p>
                </p:txBody>
              </p:sp>
              <p:sp>
                <p:nvSpPr>
                  <p:cNvPr id="33" name="Rectangle 32">
                    <a:extLst>
                      <a:ext uri="{FF2B5EF4-FFF2-40B4-BE49-F238E27FC236}">
                        <a16:creationId xmlns:a16="http://schemas.microsoft.com/office/drawing/2014/main" id="{FE3CFD13-DAE0-450E-EFD2-924736BD0E4E}"/>
                      </a:ext>
                    </a:extLst>
                  </p:cNvPr>
                  <p:cNvSpPr/>
                  <p:nvPr/>
                </p:nvSpPr>
                <p:spPr bwMode="auto">
                  <a:xfrm>
                    <a:off x="8107111" y="3887781"/>
                    <a:ext cx="91440" cy="91440"/>
                  </a:xfrm>
                  <a:prstGeom prst="rect">
                    <a:avLst/>
                  </a:prstGeom>
                  <a:solidFill>
                    <a:srgbClr val="0033CC"/>
                  </a:solidFill>
                  <a:ln w="9525" cap="flat" cmpd="sng" algn="ctr">
                    <a:noFill/>
                    <a:prstDash val="solid"/>
                    <a:round/>
                    <a:headEnd type="none" w="med" len="med"/>
                    <a:tailEnd type="none" w="med" len="med"/>
                  </a:ln>
                  <a:effectLst/>
                </p:spPr>
                <p:txBody>
                  <a:bodyPr vert="horz" wrap="square" lIns="121920" tIns="60960" rIns="121920" bIns="6096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a:p>
                </p:txBody>
              </p:sp>
            </p:grpSp>
            <p:grpSp>
              <p:nvGrpSpPr>
                <p:cNvPr id="29" name="Group 28">
                  <a:extLst>
                    <a:ext uri="{FF2B5EF4-FFF2-40B4-BE49-F238E27FC236}">
                      <a16:creationId xmlns:a16="http://schemas.microsoft.com/office/drawing/2014/main" id="{70FF2315-B364-8EC5-714B-2D3B5D5F4D13}"/>
                    </a:ext>
                  </a:extLst>
                </p:cNvPr>
                <p:cNvGrpSpPr/>
                <p:nvPr/>
              </p:nvGrpSpPr>
              <p:grpSpPr>
                <a:xfrm>
                  <a:off x="8111824" y="4029117"/>
                  <a:ext cx="2541182" cy="305594"/>
                  <a:chOff x="8107111" y="3779613"/>
                  <a:chExt cx="2541182" cy="305594"/>
                </a:xfrm>
              </p:grpSpPr>
              <p:sp>
                <p:nvSpPr>
                  <p:cNvPr id="30" name="TextBox 29">
                    <a:extLst>
                      <a:ext uri="{FF2B5EF4-FFF2-40B4-BE49-F238E27FC236}">
                        <a16:creationId xmlns:a16="http://schemas.microsoft.com/office/drawing/2014/main" id="{87DE9A5F-1F78-315E-4CAA-3E4743212BDE}"/>
                      </a:ext>
                    </a:extLst>
                  </p:cNvPr>
                  <p:cNvSpPr txBox="1"/>
                  <p:nvPr/>
                </p:nvSpPr>
                <p:spPr>
                  <a:xfrm>
                    <a:off x="8180993" y="3779613"/>
                    <a:ext cx="2467300" cy="305594"/>
                  </a:xfrm>
                  <a:prstGeom prst="rect">
                    <a:avLst/>
                  </a:prstGeom>
                  <a:noFill/>
                </p:spPr>
                <p:txBody>
                  <a:bodyPr wrap="square" rtlCol="0">
                    <a:spAutoFit/>
                  </a:bodyPr>
                  <a:lstStyle/>
                  <a:p>
                    <a:r>
                      <a:rPr lang="en-US" sz="1000" dirty="0">
                        <a:solidFill>
                          <a:schemeClr val="tx1">
                            <a:lumMod val="50000"/>
                            <a:lumOff val="50000"/>
                          </a:schemeClr>
                        </a:solidFill>
                      </a:rPr>
                      <a:t>Control (baseline 95 mmHg)</a:t>
                    </a:r>
                  </a:p>
                </p:txBody>
              </p:sp>
              <p:sp>
                <p:nvSpPr>
                  <p:cNvPr id="31" name="Rectangle 30">
                    <a:extLst>
                      <a:ext uri="{FF2B5EF4-FFF2-40B4-BE49-F238E27FC236}">
                        <a16:creationId xmlns:a16="http://schemas.microsoft.com/office/drawing/2014/main" id="{211F3306-1AA3-79C2-2305-6F5412836C0B}"/>
                      </a:ext>
                    </a:extLst>
                  </p:cNvPr>
                  <p:cNvSpPr/>
                  <p:nvPr/>
                </p:nvSpPr>
                <p:spPr bwMode="auto">
                  <a:xfrm>
                    <a:off x="8107111" y="3887781"/>
                    <a:ext cx="91440" cy="91440"/>
                  </a:xfrm>
                  <a:prstGeom prst="rect">
                    <a:avLst/>
                  </a:prstGeom>
                  <a:solidFill>
                    <a:srgbClr val="9A9A9C"/>
                  </a:solidFill>
                  <a:ln w="9525" cap="flat" cmpd="sng" algn="ctr">
                    <a:noFill/>
                    <a:prstDash val="solid"/>
                    <a:round/>
                    <a:headEnd type="none" w="med" len="med"/>
                    <a:tailEnd type="none" w="med" len="med"/>
                  </a:ln>
                  <a:effectLst/>
                </p:spPr>
                <p:txBody>
                  <a:bodyPr vert="horz" wrap="square" lIns="121920" tIns="60960" rIns="121920" bIns="6096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a:p>
                </p:txBody>
              </p:sp>
            </p:grpSp>
          </p:grpSp>
          <p:sp>
            <p:nvSpPr>
              <p:cNvPr id="27" name="TextBox 26">
                <a:extLst>
                  <a:ext uri="{FF2B5EF4-FFF2-40B4-BE49-F238E27FC236}">
                    <a16:creationId xmlns:a16="http://schemas.microsoft.com/office/drawing/2014/main" id="{4606A4FD-AC7A-6932-AE27-9B8781A4A24C}"/>
                  </a:ext>
                </a:extLst>
              </p:cNvPr>
              <p:cNvSpPr txBox="1"/>
              <p:nvPr/>
            </p:nvSpPr>
            <p:spPr>
              <a:xfrm>
                <a:off x="2165508" y="1082303"/>
                <a:ext cx="1464756" cy="310923"/>
              </a:xfrm>
              <a:prstGeom prst="rect">
                <a:avLst/>
              </a:prstGeom>
              <a:noFill/>
            </p:spPr>
            <p:txBody>
              <a:bodyPr wrap="none" rtlCol="0">
                <a:spAutoFit/>
              </a:bodyPr>
              <a:lstStyle/>
              <a:p>
                <a:pPr algn="ctr"/>
                <a:r>
                  <a:rPr lang="en-US" sz="1400" b="1" dirty="0"/>
                  <a:t>Black Patients</a:t>
                </a:r>
              </a:p>
            </p:txBody>
          </p:sp>
        </p:grpSp>
      </p:grpSp>
      <p:graphicFrame>
        <p:nvGraphicFramePr>
          <p:cNvPr id="61" name="Table 61">
            <a:extLst>
              <a:ext uri="{FF2B5EF4-FFF2-40B4-BE49-F238E27FC236}">
                <a16:creationId xmlns:a16="http://schemas.microsoft.com/office/drawing/2014/main" id="{7F4EBB5F-66F6-29B2-9398-47328DF0E999}"/>
              </a:ext>
            </a:extLst>
          </p:cNvPr>
          <p:cNvGraphicFramePr>
            <a:graphicFrameLocks noGrp="1"/>
          </p:cNvGraphicFramePr>
          <p:nvPr>
            <p:extLst>
              <p:ext uri="{D42A27DB-BD31-4B8C-83A1-F6EECF244321}">
                <p14:modId xmlns:p14="http://schemas.microsoft.com/office/powerpoint/2010/main" val="1938609738"/>
              </p:ext>
            </p:extLst>
          </p:nvPr>
        </p:nvGraphicFramePr>
        <p:xfrm>
          <a:off x="3748350" y="3786639"/>
          <a:ext cx="1748151" cy="899160"/>
        </p:xfrm>
        <a:graphic>
          <a:graphicData uri="http://schemas.openxmlformats.org/drawingml/2006/table">
            <a:tbl>
              <a:tblPr firstRow="1" bandRow="1">
                <a:tableStyleId>{69012ECD-51FC-41F1-AA8D-1B2483CD663E}</a:tableStyleId>
              </a:tblPr>
              <a:tblGrid>
                <a:gridCol w="698978">
                  <a:extLst>
                    <a:ext uri="{9D8B030D-6E8A-4147-A177-3AD203B41FA5}">
                      <a16:colId xmlns:a16="http://schemas.microsoft.com/office/drawing/2014/main" val="1253351833"/>
                    </a:ext>
                  </a:extLst>
                </a:gridCol>
                <a:gridCol w="1049173">
                  <a:extLst>
                    <a:ext uri="{9D8B030D-6E8A-4147-A177-3AD203B41FA5}">
                      <a16:colId xmlns:a16="http://schemas.microsoft.com/office/drawing/2014/main" val="3044783841"/>
                    </a:ext>
                  </a:extLst>
                </a:gridCol>
              </a:tblGrid>
              <a:tr h="189884">
                <a:tc>
                  <a:txBody>
                    <a:bodyPr/>
                    <a:lstStyle/>
                    <a:p>
                      <a:r>
                        <a:rPr lang="en-US" sz="800"/>
                        <a:t>Follow-up</a:t>
                      </a:r>
                    </a:p>
                  </a:txBody>
                  <a:tcPr/>
                </a:tc>
                <a:tc>
                  <a:txBody>
                    <a:bodyPr/>
                    <a:lstStyle/>
                    <a:p>
                      <a:r>
                        <a:rPr lang="en-US" sz="800"/>
                        <a:t>Interaction P-value</a:t>
                      </a:r>
                    </a:p>
                  </a:txBody>
                  <a:tcPr/>
                </a:tc>
                <a:extLst>
                  <a:ext uri="{0D108BD9-81ED-4DB2-BD59-A6C34878D82A}">
                    <a16:rowId xmlns:a16="http://schemas.microsoft.com/office/drawing/2014/main" val="3757060608"/>
                  </a:ext>
                </a:extLst>
              </a:tr>
              <a:tr h="203448">
                <a:tc>
                  <a:txBody>
                    <a:bodyPr/>
                    <a:lstStyle/>
                    <a:p>
                      <a:r>
                        <a:rPr lang="en-US" sz="900"/>
                        <a:t>12 months</a:t>
                      </a:r>
                    </a:p>
                  </a:txBody>
                  <a:tcPr/>
                </a:tc>
                <a:tc>
                  <a:txBody>
                    <a:bodyPr/>
                    <a:lstStyle/>
                    <a:p>
                      <a:pPr algn="ctr"/>
                      <a:r>
                        <a:rPr lang="en-US" sz="900" dirty="0"/>
                        <a:t>0.80</a:t>
                      </a:r>
                    </a:p>
                  </a:txBody>
                  <a:tcPr/>
                </a:tc>
                <a:extLst>
                  <a:ext uri="{0D108BD9-81ED-4DB2-BD59-A6C34878D82A}">
                    <a16:rowId xmlns:a16="http://schemas.microsoft.com/office/drawing/2014/main" val="1281004327"/>
                  </a:ext>
                </a:extLst>
              </a:tr>
              <a:tr h="203448">
                <a:tc>
                  <a:txBody>
                    <a:bodyPr/>
                    <a:lstStyle/>
                    <a:p>
                      <a:r>
                        <a:rPr lang="en-US" sz="900"/>
                        <a:t>24 months</a:t>
                      </a:r>
                    </a:p>
                  </a:txBody>
                  <a:tcPr/>
                </a:tc>
                <a:tc>
                  <a:txBody>
                    <a:bodyPr/>
                    <a:lstStyle/>
                    <a:p>
                      <a:pPr algn="ctr"/>
                      <a:r>
                        <a:rPr lang="en-US" sz="900" dirty="0"/>
                        <a:t>0.39</a:t>
                      </a:r>
                    </a:p>
                  </a:txBody>
                  <a:tcPr/>
                </a:tc>
                <a:extLst>
                  <a:ext uri="{0D108BD9-81ED-4DB2-BD59-A6C34878D82A}">
                    <a16:rowId xmlns:a16="http://schemas.microsoft.com/office/drawing/2014/main" val="954383210"/>
                  </a:ext>
                </a:extLst>
              </a:tr>
              <a:tr h="203448">
                <a:tc>
                  <a:txBody>
                    <a:bodyPr/>
                    <a:lstStyle/>
                    <a:p>
                      <a:r>
                        <a:rPr lang="en-US" sz="900"/>
                        <a:t>36 months</a:t>
                      </a:r>
                    </a:p>
                  </a:txBody>
                  <a:tcPr/>
                </a:tc>
                <a:tc>
                  <a:txBody>
                    <a:bodyPr/>
                    <a:lstStyle/>
                    <a:p>
                      <a:pPr algn="ctr"/>
                      <a:r>
                        <a:rPr lang="en-US" sz="900" dirty="0"/>
                        <a:t>0.051</a:t>
                      </a:r>
                    </a:p>
                  </a:txBody>
                  <a:tcPr/>
                </a:tc>
                <a:extLst>
                  <a:ext uri="{0D108BD9-81ED-4DB2-BD59-A6C34878D82A}">
                    <a16:rowId xmlns:a16="http://schemas.microsoft.com/office/drawing/2014/main" val="2942192329"/>
                  </a:ext>
                </a:extLst>
              </a:tr>
            </a:tbl>
          </a:graphicData>
        </a:graphic>
      </p:graphicFrame>
      <p:sp>
        <p:nvSpPr>
          <p:cNvPr id="59" name="TextBox 58">
            <a:extLst>
              <a:ext uri="{FF2B5EF4-FFF2-40B4-BE49-F238E27FC236}">
                <a16:creationId xmlns:a16="http://schemas.microsoft.com/office/drawing/2014/main" id="{379210DC-58E3-4EBF-8B30-B1944FA641E6}"/>
              </a:ext>
            </a:extLst>
          </p:cNvPr>
          <p:cNvSpPr txBox="1"/>
          <p:nvPr/>
        </p:nvSpPr>
        <p:spPr>
          <a:xfrm rot="16200000">
            <a:off x="-992240" y="2245654"/>
            <a:ext cx="2543387" cy="246221"/>
          </a:xfrm>
          <a:prstGeom prst="rect">
            <a:avLst/>
          </a:prstGeom>
          <a:noFill/>
        </p:spPr>
        <p:txBody>
          <a:bodyPr wrap="square">
            <a:spAutoFit/>
          </a:bodyPr>
          <a:lstStyle/>
          <a:p>
            <a:pPr rtl="0">
              <a:defRPr sz="900" b="0" i="0" u="none" strike="noStrike" kern="1200" baseline="0">
                <a:solidFill>
                  <a:prstClr val="black">
                    <a:lumMod val="95000"/>
                    <a:lumOff val="5000"/>
                  </a:prstClr>
                </a:solidFill>
                <a:latin typeface="Arial" panose="020B0604020202020204" pitchFamily="34" charset="0"/>
                <a:ea typeface="+mn-ea"/>
                <a:cs typeface="Arial" panose="020B0604020202020204" pitchFamily="34" charset="0"/>
              </a:defRPr>
            </a:pPr>
            <a:r>
              <a:rPr lang="en-US" sz="1000" dirty="0">
                <a:cs typeface="Arial" panose="020B0604020202020204" pitchFamily="34" charset="0"/>
              </a:rPr>
              <a:t>24-h DBP change from baseline </a:t>
            </a:r>
            <a:r>
              <a:rPr lang="en-US" sz="1000" b="0" i="0" u="none" strike="noStrike" baseline="0" dirty="0">
                <a:effectLst/>
                <a:cs typeface="Arial" panose="020B0604020202020204" pitchFamily="34" charset="0"/>
              </a:rPr>
              <a:t>(mmHg)</a:t>
            </a:r>
            <a:endParaRPr lang="en-US" sz="1000" dirty="0">
              <a:cs typeface="Arial" panose="020B0604020202020204" pitchFamily="34" charset="0"/>
            </a:endParaRPr>
          </a:p>
        </p:txBody>
      </p:sp>
      <p:sp>
        <p:nvSpPr>
          <p:cNvPr id="60" name="TextBox 59">
            <a:extLst>
              <a:ext uri="{FF2B5EF4-FFF2-40B4-BE49-F238E27FC236}">
                <a16:creationId xmlns:a16="http://schemas.microsoft.com/office/drawing/2014/main" id="{33C23CE7-3246-48F9-BE87-B8DD289B316E}"/>
              </a:ext>
            </a:extLst>
          </p:cNvPr>
          <p:cNvSpPr txBox="1"/>
          <p:nvPr/>
        </p:nvSpPr>
        <p:spPr>
          <a:xfrm>
            <a:off x="556974" y="4737605"/>
            <a:ext cx="4540625" cy="338554"/>
          </a:xfrm>
          <a:prstGeom prst="rect">
            <a:avLst/>
          </a:prstGeom>
          <a:noFill/>
        </p:spPr>
        <p:txBody>
          <a:bodyPr wrap="square">
            <a:spAutoFit/>
          </a:bodyPr>
          <a:lstStyle/>
          <a:p>
            <a:r>
              <a:rPr lang="en-US" sz="800" b="0" i="0">
                <a:solidFill>
                  <a:schemeClr val="bg1"/>
                </a:solidFill>
                <a:cs typeface="Arial" panose="020B0604020202020204" pitchFamily="34" charset="0"/>
              </a:rPr>
              <a:t>Treatment differences and </a:t>
            </a:r>
            <a:r>
              <a:rPr lang="en-US" sz="800">
                <a:solidFill>
                  <a:schemeClr val="bg1"/>
                </a:solidFill>
                <a:cs typeface="Arial" panose="020B0604020202020204" pitchFamily="34" charset="0"/>
              </a:rPr>
              <a:t>P</a:t>
            </a:r>
            <a:r>
              <a:rPr lang="en-US" sz="800" b="0" i="0">
                <a:solidFill>
                  <a:schemeClr val="bg1"/>
                </a:solidFill>
                <a:cs typeface="Arial" panose="020B0604020202020204" pitchFamily="34" charset="0"/>
              </a:rPr>
              <a:t>-values are ANCOVA adjusted for baseline BP. </a:t>
            </a:r>
          </a:p>
          <a:p>
            <a:r>
              <a:rPr lang="en-US" sz="800" b="0" i="0">
                <a:solidFill>
                  <a:schemeClr val="bg1"/>
                </a:solidFill>
                <a:cs typeface="Arial" panose="020B0604020202020204" pitchFamily="34" charset="0"/>
              </a:rPr>
              <a:t>Control blood pressure measures include LOCF for crossover patients from 6 months (blinded). </a:t>
            </a:r>
          </a:p>
        </p:txBody>
      </p:sp>
    </p:spTree>
    <p:extLst>
      <p:ext uri="{BB962C8B-B14F-4D97-AF65-F5344CB8AC3E}">
        <p14:creationId xmlns:p14="http://schemas.microsoft.com/office/powerpoint/2010/main" val="2680371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62385-DC58-D88C-DA3F-8A5A4D5E9869}"/>
              </a:ext>
            </a:extLst>
          </p:cNvPr>
          <p:cNvSpPr>
            <a:spLocks noGrp="1"/>
          </p:cNvSpPr>
          <p:nvPr>
            <p:ph type="title"/>
          </p:nvPr>
        </p:nvSpPr>
        <p:spPr>
          <a:xfrm>
            <a:off x="1711434" y="80842"/>
            <a:ext cx="5792126" cy="857250"/>
          </a:xfrm>
        </p:spPr>
        <p:txBody>
          <a:bodyPr>
            <a:noAutofit/>
          </a:bodyPr>
          <a:lstStyle/>
          <a:p>
            <a:r>
              <a:rPr lang="en-US" sz="3200" b="1" dirty="0"/>
              <a:t>24-h Systolic BP Change </a:t>
            </a:r>
            <a:br>
              <a:rPr lang="en-US" sz="3200" b="1" dirty="0"/>
            </a:br>
            <a:r>
              <a:rPr lang="en-US" sz="3200" b="1" dirty="0"/>
              <a:t>in Black Patients</a:t>
            </a:r>
          </a:p>
        </p:txBody>
      </p:sp>
      <p:pic>
        <p:nvPicPr>
          <p:cNvPr id="5" name="Picture 4">
            <a:extLst>
              <a:ext uri="{FF2B5EF4-FFF2-40B4-BE49-F238E27FC236}">
                <a16:creationId xmlns:a16="http://schemas.microsoft.com/office/drawing/2014/main" id="{6357A1A1-A8C8-8AA2-60FF-6DA0BE6BDF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72" t="20878" r="29526" b="12764"/>
          <a:stretch/>
        </p:blipFill>
        <p:spPr bwMode="auto">
          <a:xfrm>
            <a:off x="5979804" y="1892857"/>
            <a:ext cx="2967029" cy="170435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97C2D74B-B86E-FA03-2C19-C9E1338002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38" t="20613" r="29668" b="13145"/>
          <a:stretch/>
        </p:blipFill>
        <p:spPr bwMode="auto">
          <a:xfrm>
            <a:off x="3008824" y="1892857"/>
            <a:ext cx="3001028" cy="1727118"/>
          </a:xfrm>
          <a:prstGeom prst="rect">
            <a:avLst/>
          </a:prstGeom>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D1CE58E4-C9E3-52F9-1661-AA658645BCE2}"/>
              </a:ext>
            </a:extLst>
          </p:cNvPr>
          <p:cNvSpPr txBox="1"/>
          <p:nvPr/>
        </p:nvSpPr>
        <p:spPr>
          <a:xfrm>
            <a:off x="1148011" y="1523525"/>
            <a:ext cx="1192442" cy="369332"/>
          </a:xfrm>
          <a:prstGeom prst="rect">
            <a:avLst/>
          </a:prstGeom>
          <a:noFill/>
        </p:spPr>
        <p:txBody>
          <a:bodyPr wrap="none" rtlCol="0">
            <a:spAutoFit/>
          </a:bodyPr>
          <a:lstStyle/>
          <a:p>
            <a:pPr algn="ctr"/>
            <a:r>
              <a:rPr lang="en-US" dirty="0"/>
              <a:t>Night-time</a:t>
            </a:r>
          </a:p>
        </p:txBody>
      </p:sp>
      <p:sp>
        <p:nvSpPr>
          <p:cNvPr id="17" name="TextBox 16">
            <a:extLst>
              <a:ext uri="{FF2B5EF4-FFF2-40B4-BE49-F238E27FC236}">
                <a16:creationId xmlns:a16="http://schemas.microsoft.com/office/drawing/2014/main" id="{85FDDB92-E222-E497-6617-402810E36DF8}"/>
              </a:ext>
            </a:extLst>
          </p:cNvPr>
          <p:cNvSpPr txBox="1"/>
          <p:nvPr/>
        </p:nvSpPr>
        <p:spPr>
          <a:xfrm>
            <a:off x="4244705" y="1523525"/>
            <a:ext cx="989373" cy="369332"/>
          </a:xfrm>
          <a:prstGeom prst="rect">
            <a:avLst/>
          </a:prstGeom>
          <a:noFill/>
        </p:spPr>
        <p:txBody>
          <a:bodyPr wrap="none" rtlCol="0">
            <a:spAutoFit/>
          </a:bodyPr>
          <a:lstStyle/>
          <a:p>
            <a:pPr algn="ctr"/>
            <a:r>
              <a:rPr lang="en-US"/>
              <a:t>Morning</a:t>
            </a:r>
          </a:p>
        </p:txBody>
      </p:sp>
      <p:sp>
        <p:nvSpPr>
          <p:cNvPr id="18" name="TextBox 17">
            <a:extLst>
              <a:ext uri="{FF2B5EF4-FFF2-40B4-BE49-F238E27FC236}">
                <a16:creationId xmlns:a16="http://schemas.microsoft.com/office/drawing/2014/main" id="{270D7414-2CD1-1FB5-354D-B077120DBB53}"/>
              </a:ext>
            </a:extLst>
          </p:cNvPr>
          <p:cNvSpPr txBox="1"/>
          <p:nvPr/>
        </p:nvSpPr>
        <p:spPr>
          <a:xfrm>
            <a:off x="7157439" y="1523525"/>
            <a:ext cx="968598" cy="369332"/>
          </a:xfrm>
          <a:prstGeom prst="rect">
            <a:avLst/>
          </a:prstGeom>
          <a:noFill/>
        </p:spPr>
        <p:txBody>
          <a:bodyPr wrap="none" rtlCol="0">
            <a:spAutoFit/>
          </a:bodyPr>
          <a:lstStyle/>
          <a:p>
            <a:pPr algn="ctr"/>
            <a:r>
              <a:rPr lang="en-US" dirty="0"/>
              <a:t>Daytime</a:t>
            </a:r>
          </a:p>
        </p:txBody>
      </p:sp>
      <p:grpSp>
        <p:nvGrpSpPr>
          <p:cNvPr id="3" name="Group 2">
            <a:extLst>
              <a:ext uri="{FF2B5EF4-FFF2-40B4-BE49-F238E27FC236}">
                <a16:creationId xmlns:a16="http://schemas.microsoft.com/office/drawing/2014/main" id="{EF1F2ACF-D7A3-4763-589A-3540AF04FE7F}"/>
              </a:ext>
            </a:extLst>
          </p:cNvPr>
          <p:cNvGrpSpPr/>
          <p:nvPr/>
        </p:nvGrpSpPr>
        <p:grpSpPr>
          <a:xfrm>
            <a:off x="99839" y="1906561"/>
            <a:ext cx="3009688" cy="1761012"/>
            <a:chOff x="167575" y="1906561"/>
            <a:chExt cx="3009688" cy="1761012"/>
          </a:xfrm>
        </p:grpSpPr>
        <p:pic>
          <p:nvPicPr>
            <p:cNvPr id="6" name="Picture 5">
              <a:extLst>
                <a:ext uri="{FF2B5EF4-FFF2-40B4-BE49-F238E27FC236}">
                  <a16:creationId xmlns:a16="http://schemas.microsoft.com/office/drawing/2014/main" id="{B594DF29-4210-F81E-CCF4-25B060629E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34" t="19354" r="28303" b="11407"/>
            <a:stretch/>
          </p:blipFill>
          <p:spPr bwMode="auto">
            <a:xfrm>
              <a:off x="167575" y="1906561"/>
              <a:ext cx="3009688" cy="1761012"/>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12D04EAF-D909-250E-57CA-F89024C68724}"/>
                </a:ext>
              </a:extLst>
            </p:cNvPr>
            <p:cNvSpPr/>
            <p:nvPr/>
          </p:nvSpPr>
          <p:spPr>
            <a:xfrm>
              <a:off x="195900" y="1935564"/>
              <a:ext cx="152400" cy="17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32DA7402-CC19-917D-04AF-ACFA74549467}"/>
              </a:ext>
            </a:extLst>
          </p:cNvPr>
          <p:cNvSpPr/>
          <p:nvPr/>
        </p:nvSpPr>
        <p:spPr>
          <a:xfrm>
            <a:off x="3006287" y="1845259"/>
            <a:ext cx="152400" cy="17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8D736C6-D1D4-E554-B27C-3ACD379CB849}"/>
              </a:ext>
            </a:extLst>
          </p:cNvPr>
          <p:cNvSpPr/>
          <p:nvPr/>
        </p:nvSpPr>
        <p:spPr>
          <a:xfrm>
            <a:off x="5979804" y="1861340"/>
            <a:ext cx="152400" cy="17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A7667C5-46F1-44E5-9BA1-F0863BA19895}"/>
              </a:ext>
            </a:extLst>
          </p:cNvPr>
          <p:cNvSpPr txBox="1"/>
          <p:nvPr/>
        </p:nvSpPr>
        <p:spPr>
          <a:xfrm>
            <a:off x="556974" y="4703735"/>
            <a:ext cx="5527284" cy="461665"/>
          </a:xfrm>
          <a:prstGeom prst="rect">
            <a:avLst/>
          </a:prstGeom>
          <a:noFill/>
        </p:spPr>
        <p:txBody>
          <a:bodyPr wrap="square">
            <a:spAutoFit/>
          </a:bodyPr>
          <a:lstStyle/>
          <a:p>
            <a:r>
              <a:rPr lang="en-US" sz="800" b="0" i="0">
                <a:solidFill>
                  <a:schemeClr val="bg1"/>
                </a:solidFill>
                <a:cs typeface="Arial" panose="020B0604020202020204" pitchFamily="34" charset="0"/>
              </a:rPr>
              <a:t>Night-time is defined as 1AM to 6AM, morning is defined as 7AM to 9AM, daytime is defined as 9AM to 9PM.</a:t>
            </a:r>
          </a:p>
          <a:p>
            <a:r>
              <a:rPr lang="en-US" sz="800" b="0" i="0">
                <a:solidFill>
                  <a:schemeClr val="bg1"/>
                </a:solidFill>
                <a:cs typeface="Arial" panose="020B0604020202020204" pitchFamily="34" charset="0"/>
              </a:rPr>
              <a:t>Treatment differences and </a:t>
            </a:r>
            <a:r>
              <a:rPr lang="en-US" sz="800">
                <a:solidFill>
                  <a:schemeClr val="bg1"/>
                </a:solidFill>
                <a:cs typeface="Arial" panose="020B0604020202020204" pitchFamily="34" charset="0"/>
              </a:rPr>
              <a:t>P</a:t>
            </a:r>
            <a:r>
              <a:rPr lang="en-US" sz="800" b="0" i="0">
                <a:solidFill>
                  <a:schemeClr val="bg1"/>
                </a:solidFill>
                <a:cs typeface="Arial" panose="020B0604020202020204" pitchFamily="34" charset="0"/>
              </a:rPr>
              <a:t>-values are ANCOVA adjusted for baseline BP. </a:t>
            </a:r>
          </a:p>
          <a:p>
            <a:r>
              <a:rPr lang="en-US" sz="800" b="0" i="0">
                <a:solidFill>
                  <a:schemeClr val="bg1"/>
                </a:solidFill>
                <a:cs typeface="Arial" panose="020B0604020202020204" pitchFamily="34" charset="0"/>
              </a:rPr>
              <a:t>Control blood pressure measures include LOCF for crossover patients from 6 months (blinded). </a:t>
            </a:r>
          </a:p>
        </p:txBody>
      </p:sp>
    </p:spTree>
    <p:extLst>
      <p:ext uri="{BB962C8B-B14F-4D97-AF65-F5344CB8AC3E}">
        <p14:creationId xmlns:p14="http://schemas.microsoft.com/office/powerpoint/2010/main" val="171281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62385-DC58-D88C-DA3F-8A5A4D5E9869}"/>
              </a:ext>
            </a:extLst>
          </p:cNvPr>
          <p:cNvSpPr>
            <a:spLocks noGrp="1"/>
          </p:cNvSpPr>
          <p:nvPr>
            <p:ph type="title"/>
          </p:nvPr>
        </p:nvSpPr>
        <p:spPr>
          <a:xfrm>
            <a:off x="1711434" y="80842"/>
            <a:ext cx="5792126" cy="857250"/>
          </a:xfrm>
        </p:spPr>
        <p:txBody>
          <a:bodyPr>
            <a:noAutofit/>
          </a:bodyPr>
          <a:lstStyle/>
          <a:p>
            <a:r>
              <a:rPr lang="en-US" sz="3200" b="1" dirty="0"/>
              <a:t>24-h Diastolic BP Change </a:t>
            </a:r>
            <a:br>
              <a:rPr lang="en-US" sz="3200" b="1" dirty="0"/>
            </a:br>
            <a:r>
              <a:rPr lang="en-US" sz="3200" b="1" dirty="0"/>
              <a:t>in Black Patients</a:t>
            </a:r>
          </a:p>
        </p:txBody>
      </p:sp>
      <p:sp>
        <p:nvSpPr>
          <p:cNvPr id="15" name="TextBox 14">
            <a:extLst>
              <a:ext uri="{FF2B5EF4-FFF2-40B4-BE49-F238E27FC236}">
                <a16:creationId xmlns:a16="http://schemas.microsoft.com/office/drawing/2014/main" id="{EA7667C5-46F1-44E5-9BA1-F0863BA19895}"/>
              </a:ext>
            </a:extLst>
          </p:cNvPr>
          <p:cNvSpPr txBox="1"/>
          <p:nvPr/>
        </p:nvSpPr>
        <p:spPr>
          <a:xfrm>
            <a:off x="556974" y="4703735"/>
            <a:ext cx="5527284" cy="461665"/>
          </a:xfrm>
          <a:prstGeom prst="rect">
            <a:avLst/>
          </a:prstGeom>
          <a:noFill/>
        </p:spPr>
        <p:txBody>
          <a:bodyPr wrap="square">
            <a:spAutoFit/>
          </a:bodyPr>
          <a:lstStyle/>
          <a:p>
            <a:r>
              <a:rPr lang="en-US" sz="800" b="0" i="0">
                <a:solidFill>
                  <a:schemeClr val="bg1"/>
                </a:solidFill>
                <a:cs typeface="Arial" panose="020B0604020202020204" pitchFamily="34" charset="0"/>
              </a:rPr>
              <a:t>Night-time is defined as 1AM to 6AM, morning is defined as 7AM to 9AM, daytime is defined as 9AM to 9PM.</a:t>
            </a:r>
          </a:p>
          <a:p>
            <a:r>
              <a:rPr lang="en-US" sz="800" b="0" i="0">
                <a:solidFill>
                  <a:schemeClr val="bg1"/>
                </a:solidFill>
                <a:cs typeface="Arial" panose="020B0604020202020204" pitchFamily="34" charset="0"/>
              </a:rPr>
              <a:t>Treatment differences and </a:t>
            </a:r>
            <a:r>
              <a:rPr lang="en-US" sz="800">
                <a:solidFill>
                  <a:schemeClr val="bg1"/>
                </a:solidFill>
                <a:cs typeface="Arial" panose="020B0604020202020204" pitchFamily="34" charset="0"/>
              </a:rPr>
              <a:t>P</a:t>
            </a:r>
            <a:r>
              <a:rPr lang="en-US" sz="800" b="0" i="0">
                <a:solidFill>
                  <a:schemeClr val="bg1"/>
                </a:solidFill>
                <a:cs typeface="Arial" panose="020B0604020202020204" pitchFamily="34" charset="0"/>
              </a:rPr>
              <a:t>-values are ANCOVA adjusted for baseline BP. </a:t>
            </a:r>
          </a:p>
          <a:p>
            <a:r>
              <a:rPr lang="en-US" sz="800" b="0" i="0">
                <a:solidFill>
                  <a:schemeClr val="bg1"/>
                </a:solidFill>
                <a:cs typeface="Arial" panose="020B0604020202020204" pitchFamily="34" charset="0"/>
              </a:rPr>
              <a:t>Control blood pressure measures include LOCF for crossover patients from 6 months (blinded). </a:t>
            </a:r>
          </a:p>
        </p:txBody>
      </p:sp>
      <p:grpSp>
        <p:nvGrpSpPr>
          <p:cNvPr id="23" name="Group 22">
            <a:extLst>
              <a:ext uri="{FF2B5EF4-FFF2-40B4-BE49-F238E27FC236}">
                <a16:creationId xmlns:a16="http://schemas.microsoft.com/office/drawing/2014/main" id="{B310D286-91E0-97DD-9E67-ACFBF484EB11}"/>
              </a:ext>
            </a:extLst>
          </p:cNvPr>
          <p:cNvGrpSpPr/>
          <p:nvPr/>
        </p:nvGrpSpPr>
        <p:grpSpPr>
          <a:xfrm>
            <a:off x="117793" y="1876205"/>
            <a:ext cx="8816658" cy="1685151"/>
            <a:chOff x="117793" y="1694665"/>
            <a:chExt cx="8816658" cy="1685151"/>
          </a:xfrm>
        </p:grpSpPr>
        <p:grpSp>
          <p:nvGrpSpPr>
            <p:cNvPr id="14" name="Group 13">
              <a:extLst>
                <a:ext uri="{FF2B5EF4-FFF2-40B4-BE49-F238E27FC236}">
                  <a16:creationId xmlns:a16="http://schemas.microsoft.com/office/drawing/2014/main" id="{362E3DA7-C871-B2AF-1BC8-01C8FA0FB3DD}"/>
                </a:ext>
              </a:extLst>
            </p:cNvPr>
            <p:cNvGrpSpPr/>
            <p:nvPr/>
          </p:nvGrpSpPr>
          <p:grpSpPr>
            <a:xfrm>
              <a:off x="117793" y="1695893"/>
              <a:ext cx="8816658" cy="1683923"/>
              <a:chOff x="117792" y="1695893"/>
              <a:chExt cx="11615737" cy="2218529"/>
            </a:xfrm>
          </p:grpSpPr>
          <p:pic>
            <p:nvPicPr>
              <p:cNvPr id="8" name="Picture 7" descr="Chart, waterfall chart&#10;&#10;Description automatically generated">
                <a:extLst>
                  <a:ext uri="{FF2B5EF4-FFF2-40B4-BE49-F238E27FC236}">
                    <a16:creationId xmlns:a16="http://schemas.microsoft.com/office/drawing/2014/main" id="{07376858-FB6A-7C0A-ECC6-10C398BBCD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62" t="21005" r="29476" b="13134"/>
              <a:stretch/>
            </p:blipFill>
            <p:spPr bwMode="auto">
              <a:xfrm>
                <a:off x="117792" y="1695893"/>
                <a:ext cx="3855085" cy="2201446"/>
              </a:xfrm>
              <a:prstGeom prst="rect">
                <a:avLst/>
              </a:prstGeom>
              <a:ln>
                <a:noFill/>
              </a:ln>
              <a:extLst>
                <a:ext uri="{53640926-AAD7-44D8-BBD7-CCE9431645EC}">
                  <a14:shadowObscured xmlns:a14="http://schemas.microsoft.com/office/drawing/2010/main"/>
                </a:ext>
              </a:extLst>
            </p:spPr>
          </p:pic>
          <p:pic>
            <p:nvPicPr>
              <p:cNvPr id="11" name="Picture 10" descr="Chart, waterfall chart&#10;&#10;Description automatically generated">
                <a:extLst>
                  <a:ext uri="{FF2B5EF4-FFF2-40B4-BE49-F238E27FC236}">
                    <a16:creationId xmlns:a16="http://schemas.microsoft.com/office/drawing/2014/main" id="{44C32CBC-E145-52B1-5CE3-459ED65C5D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69" t="20787" r="29353" b="13125"/>
              <a:stretch/>
            </p:blipFill>
            <p:spPr bwMode="auto">
              <a:xfrm>
                <a:off x="3972877" y="1705356"/>
                <a:ext cx="3891280" cy="2209066"/>
              </a:xfrm>
              <a:prstGeom prst="rect">
                <a:avLst/>
              </a:prstGeom>
              <a:ln>
                <a:noFill/>
              </a:ln>
              <a:extLst>
                <a:ext uri="{53640926-AAD7-44D8-BBD7-CCE9431645EC}">
                  <a14:shadowObscured xmlns:a14="http://schemas.microsoft.com/office/drawing/2010/main"/>
                </a:ext>
              </a:extLst>
            </p:spPr>
          </p:pic>
          <p:pic>
            <p:nvPicPr>
              <p:cNvPr id="13" name="Picture 12" descr="Chart, waterfall chart&#10;&#10;Description automatically generated">
                <a:extLst>
                  <a:ext uri="{FF2B5EF4-FFF2-40B4-BE49-F238E27FC236}">
                    <a16:creationId xmlns:a16="http://schemas.microsoft.com/office/drawing/2014/main" id="{161BC362-5A0C-F9AC-13FA-A967B9CA75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93" t="20786" r="29600" b="13344"/>
              <a:stretch/>
            </p:blipFill>
            <p:spPr bwMode="auto">
              <a:xfrm>
                <a:off x="7864474" y="1695893"/>
                <a:ext cx="3869055" cy="2201446"/>
              </a:xfrm>
              <a:prstGeom prst="rect">
                <a:avLst/>
              </a:prstGeom>
              <a:ln>
                <a:noFill/>
              </a:ln>
              <a:extLst>
                <a:ext uri="{53640926-AAD7-44D8-BBD7-CCE9431645EC}">
                  <a14:shadowObscured xmlns:a14="http://schemas.microsoft.com/office/drawing/2010/main"/>
                </a:ext>
              </a:extLst>
            </p:spPr>
          </p:pic>
        </p:grpSp>
        <p:sp>
          <p:nvSpPr>
            <p:cNvPr id="20" name="Rectangle 19">
              <a:extLst>
                <a:ext uri="{FF2B5EF4-FFF2-40B4-BE49-F238E27FC236}">
                  <a16:creationId xmlns:a16="http://schemas.microsoft.com/office/drawing/2014/main" id="{F7F08A7B-095D-FE0B-79AE-AD7E7C3AD12C}"/>
                </a:ext>
              </a:extLst>
            </p:cNvPr>
            <p:cNvSpPr/>
            <p:nvPr/>
          </p:nvSpPr>
          <p:spPr>
            <a:xfrm>
              <a:off x="117793" y="1695893"/>
              <a:ext cx="91756" cy="11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FAE7DE-2251-E048-0B51-78055F0B4846}"/>
                </a:ext>
              </a:extLst>
            </p:cNvPr>
            <p:cNvSpPr/>
            <p:nvPr/>
          </p:nvSpPr>
          <p:spPr>
            <a:xfrm>
              <a:off x="3071620" y="1694665"/>
              <a:ext cx="91756" cy="11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2B6F96C-1D52-3FF7-0F8F-B3FFDC6834E5}"/>
                </a:ext>
              </a:extLst>
            </p:cNvPr>
            <p:cNvSpPr/>
            <p:nvPr/>
          </p:nvSpPr>
          <p:spPr>
            <a:xfrm>
              <a:off x="6018483" y="1696352"/>
              <a:ext cx="91756" cy="11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2ECC32EC-5B12-DBE5-32E3-5809F02CE316}"/>
              </a:ext>
            </a:extLst>
          </p:cNvPr>
          <p:cNvSpPr txBox="1"/>
          <p:nvPr/>
        </p:nvSpPr>
        <p:spPr>
          <a:xfrm>
            <a:off x="1137591" y="1523525"/>
            <a:ext cx="1213282" cy="369332"/>
          </a:xfrm>
          <a:prstGeom prst="rect">
            <a:avLst/>
          </a:prstGeom>
          <a:noFill/>
        </p:spPr>
        <p:txBody>
          <a:bodyPr wrap="none" rtlCol="0">
            <a:spAutoFit/>
          </a:bodyPr>
          <a:lstStyle/>
          <a:p>
            <a:pPr algn="ctr"/>
            <a:r>
              <a:rPr lang="en-US" b="1" dirty="0"/>
              <a:t>Night-time</a:t>
            </a:r>
          </a:p>
        </p:txBody>
      </p:sp>
      <p:sp>
        <p:nvSpPr>
          <p:cNvPr id="25" name="TextBox 24">
            <a:extLst>
              <a:ext uri="{FF2B5EF4-FFF2-40B4-BE49-F238E27FC236}">
                <a16:creationId xmlns:a16="http://schemas.microsoft.com/office/drawing/2014/main" id="{5296DA96-3FF7-9E40-05AF-45424301F21F}"/>
              </a:ext>
            </a:extLst>
          </p:cNvPr>
          <p:cNvSpPr txBox="1"/>
          <p:nvPr/>
        </p:nvSpPr>
        <p:spPr>
          <a:xfrm>
            <a:off x="4237491" y="1523525"/>
            <a:ext cx="1003801" cy="369332"/>
          </a:xfrm>
          <a:prstGeom prst="rect">
            <a:avLst/>
          </a:prstGeom>
          <a:noFill/>
        </p:spPr>
        <p:txBody>
          <a:bodyPr wrap="none" rtlCol="0">
            <a:spAutoFit/>
          </a:bodyPr>
          <a:lstStyle/>
          <a:p>
            <a:pPr algn="ctr"/>
            <a:r>
              <a:rPr lang="en-US" b="1"/>
              <a:t>Morning</a:t>
            </a:r>
          </a:p>
        </p:txBody>
      </p:sp>
      <p:sp>
        <p:nvSpPr>
          <p:cNvPr id="26" name="TextBox 25">
            <a:extLst>
              <a:ext uri="{FF2B5EF4-FFF2-40B4-BE49-F238E27FC236}">
                <a16:creationId xmlns:a16="http://schemas.microsoft.com/office/drawing/2014/main" id="{BE2CD4E3-D3A0-66D1-738F-47C7D1482AF9}"/>
              </a:ext>
            </a:extLst>
          </p:cNvPr>
          <p:cNvSpPr txBox="1"/>
          <p:nvPr/>
        </p:nvSpPr>
        <p:spPr>
          <a:xfrm>
            <a:off x="7146955" y="1523525"/>
            <a:ext cx="989566" cy="369332"/>
          </a:xfrm>
          <a:prstGeom prst="rect">
            <a:avLst/>
          </a:prstGeom>
          <a:noFill/>
        </p:spPr>
        <p:txBody>
          <a:bodyPr wrap="none" rtlCol="0">
            <a:spAutoFit/>
          </a:bodyPr>
          <a:lstStyle/>
          <a:p>
            <a:pPr algn="ctr"/>
            <a:r>
              <a:rPr lang="en-US" b="1" dirty="0"/>
              <a:t>Daytime</a:t>
            </a:r>
          </a:p>
        </p:txBody>
      </p:sp>
    </p:spTree>
    <p:extLst>
      <p:ext uri="{BB962C8B-B14F-4D97-AF65-F5344CB8AC3E}">
        <p14:creationId xmlns:p14="http://schemas.microsoft.com/office/powerpoint/2010/main" val="2855663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E6605-8355-019E-56D8-44BED7EA0188}"/>
              </a:ext>
            </a:extLst>
          </p:cNvPr>
          <p:cNvSpPr>
            <a:spLocks noGrp="1"/>
          </p:cNvSpPr>
          <p:nvPr>
            <p:ph type="title"/>
          </p:nvPr>
        </p:nvSpPr>
        <p:spPr>
          <a:xfrm>
            <a:off x="1686124" y="205700"/>
            <a:ext cx="6483406" cy="857250"/>
          </a:xfrm>
        </p:spPr>
        <p:txBody>
          <a:bodyPr>
            <a:noAutofit/>
          </a:bodyPr>
          <a:lstStyle/>
          <a:p>
            <a:r>
              <a:rPr lang="en-US" sz="3200" b="1" dirty="0"/>
              <a:t>Hourly Systolic BP in Black Patients:</a:t>
            </a:r>
            <a:br>
              <a:rPr lang="en-US" sz="3200" b="1" dirty="0"/>
            </a:br>
            <a:r>
              <a:rPr lang="en-US" sz="3200" b="1" dirty="0"/>
              <a:t> Baseline vs 36 Months</a:t>
            </a:r>
          </a:p>
        </p:txBody>
      </p:sp>
      <p:pic>
        <p:nvPicPr>
          <p:cNvPr id="4" name="Picture 3">
            <a:extLst>
              <a:ext uri="{FF2B5EF4-FFF2-40B4-BE49-F238E27FC236}">
                <a16:creationId xmlns:a16="http://schemas.microsoft.com/office/drawing/2014/main" id="{8D7A14B8-56F2-AA7B-C071-99F9A29D80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1551"/>
          <a:stretch/>
        </p:blipFill>
        <p:spPr>
          <a:xfrm>
            <a:off x="153314" y="1424599"/>
            <a:ext cx="4316095" cy="3124200"/>
          </a:xfrm>
          <a:prstGeom prst="rect">
            <a:avLst/>
          </a:prstGeom>
        </p:spPr>
      </p:pic>
      <p:pic>
        <p:nvPicPr>
          <p:cNvPr id="5" name="Picture 4">
            <a:extLst>
              <a:ext uri="{FF2B5EF4-FFF2-40B4-BE49-F238E27FC236}">
                <a16:creationId xmlns:a16="http://schemas.microsoft.com/office/drawing/2014/main" id="{565F939B-5FB2-F278-CEC5-74F3789BFE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551"/>
          <a:stretch/>
        </p:blipFill>
        <p:spPr>
          <a:xfrm>
            <a:off x="4599397" y="1424599"/>
            <a:ext cx="4316095" cy="3124200"/>
          </a:xfrm>
          <a:prstGeom prst="rect">
            <a:avLst/>
          </a:prstGeom>
        </p:spPr>
      </p:pic>
      <p:sp>
        <p:nvSpPr>
          <p:cNvPr id="3" name="TextBox 2">
            <a:extLst>
              <a:ext uri="{FF2B5EF4-FFF2-40B4-BE49-F238E27FC236}">
                <a16:creationId xmlns:a16="http://schemas.microsoft.com/office/drawing/2014/main" id="{57032A68-5CC1-5688-6988-452C113DA23B}"/>
              </a:ext>
            </a:extLst>
          </p:cNvPr>
          <p:cNvSpPr txBox="1"/>
          <p:nvPr/>
        </p:nvSpPr>
        <p:spPr>
          <a:xfrm>
            <a:off x="1686124" y="1192637"/>
            <a:ext cx="1957139" cy="369332"/>
          </a:xfrm>
          <a:prstGeom prst="rect">
            <a:avLst/>
          </a:prstGeom>
          <a:solidFill>
            <a:schemeClr val="bg1"/>
          </a:solidFill>
        </p:spPr>
        <p:txBody>
          <a:bodyPr wrap="none" rtlCol="0">
            <a:spAutoFit/>
          </a:bodyPr>
          <a:lstStyle/>
          <a:p>
            <a:r>
              <a:rPr lang="en-US" b="1" dirty="0"/>
              <a:t>Renal Denervation</a:t>
            </a:r>
          </a:p>
        </p:txBody>
      </p:sp>
      <p:sp>
        <p:nvSpPr>
          <p:cNvPr id="6" name="TextBox 5">
            <a:extLst>
              <a:ext uri="{FF2B5EF4-FFF2-40B4-BE49-F238E27FC236}">
                <a16:creationId xmlns:a16="http://schemas.microsoft.com/office/drawing/2014/main" id="{899D50BC-ED1E-4A4A-4E87-0A3EDC594464}"/>
              </a:ext>
            </a:extLst>
          </p:cNvPr>
          <p:cNvSpPr txBox="1"/>
          <p:nvPr/>
        </p:nvSpPr>
        <p:spPr>
          <a:xfrm>
            <a:off x="6199597" y="1190396"/>
            <a:ext cx="1476558" cy="369332"/>
          </a:xfrm>
          <a:prstGeom prst="rect">
            <a:avLst/>
          </a:prstGeom>
          <a:solidFill>
            <a:schemeClr val="bg1"/>
          </a:solidFill>
        </p:spPr>
        <p:txBody>
          <a:bodyPr wrap="none" rtlCol="0">
            <a:spAutoFit/>
          </a:bodyPr>
          <a:lstStyle/>
          <a:p>
            <a:r>
              <a:rPr lang="en-US" b="1" dirty="0"/>
              <a:t>Sham Control</a:t>
            </a:r>
          </a:p>
        </p:txBody>
      </p:sp>
      <p:sp>
        <p:nvSpPr>
          <p:cNvPr id="7" name="TextBox 6">
            <a:extLst>
              <a:ext uri="{FF2B5EF4-FFF2-40B4-BE49-F238E27FC236}">
                <a16:creationId xmlns:a16="http://schemas.microsoft.com/office/drawing/2014/main" id="{6306D8E0-DFE0-A08B-72FC-AD2D77025C5A}"/>
              </a:ext>
            </a:extLst>
          </p:cNvPr>
          <p:cNvSpPr txBox="1"/>
          <p:nvPr/>
        </p:nvSpPr>
        <p:spPr>
          <a:xfrm>
            <a:off x="527684" y="4803692"/>
            <a:ext cx="4540625" cy="215444"/>
          </a:xfrm>
          <a:prstGeom prst="rect">
            <a:avLst/>
          </a:prstGeom>
          <a:noFill/>
        </p:spPr>
        <p:txBody>
          <a:bodyPr wrap="square">
            <a:spAutoFit/>
          </a:bodyPr>
          <a:lstStyle/>
          <a:p>
            <a:r>
              <a:rPr lang="en-US" sz="800" b="0" i="0" dirty="0">
                <a:solidFill>
                  <a:schemeClr val="bg1"/>
                </a:solidFill>
                <a:latin typeface="Arial" panose="020B0604020202020204" pitchFamily="34" charset="0"/>
                <a:cs typeface="Arial" panose="020B0604020202020204" pitchFamily="34" charset="0"/>
              </a:rPr>
              <a:t>Control blood pressure measures include LOCF for crossover patients from 6 months (blinded). </a:t>
            </a:r>
          </a:p>
        </p:txBody>
      </p:sp>
    </p:spTree>
    <p:extLst>
      <p:ext uri="{BB962C8B-B14F-4D97-AF65-F5344CB8AC3E}">
        <p14:creationId xmlns:p14="http://schemas.microsoft.com/office/powerpoint/2010/main" val="1828743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0436-EDEE-40F8-D61E-00235242EB15}"/>
              </a:ext>
            </a:extLst>
          </p:cNvPr>
          <p:cNvSpPr>
            <a:spLocks noGrp="1"/>
          </p:cNvSpPr>
          <p:nvPr>
            <p:ph type="title"/>
          </p:nvPr>
        </p:nvSpPr>
        <p:spPr>
          <a:xfrm>
            <a:off x="1828799" y="79890"/>
            <a:ext cx="5419655" cy="857250"/>
          </a:xfrm>
        </p:spPr>
        <p:txBody>
          <a:bodyPr>
            <a:noAutofit/>
          </a:bodyPr>
          <a:lstStyle/>
          <a:p>
            <a:r>
              <a:rPr lang="en-US" sz="3200" b="1" dirty="0"/>
              <a:t>Office Systolic BP Distribution </a:t>
            </a:r>
            <a:br>
              <a:rPr lang="en-US" sz="3200" b="1" dirty="0"/>
            </a:br>
            <a:r>
              <a:rPr lang="en-US" sz="3200" b="1" dirty="0"/>
              <a:t>in Black Patients (%)</a:t>
            </a:r>
          </a:p>
        </p:txBody>
      </p:sp>
      <p:pic>
        <p:nvPicPr>
          <p:cNvPr id="4" name="Picture 3">
            <a:extLst>
              <a:ext uri="{FF2B5EF4-FFF2-40B4-BE49-F238E27FC236}">
                <a16:creationId xmlns:a16="http://schemas.microsoft.com/office/drawing/2014/main" id="{6013F0EA-4673-A2D9-FBBC-197957DCA0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97" t="22456" r="2085" b="9724"/>
          <a:stretch/>
        </p:blipFill>
        <p:spPr bwMode="auto">
          <a:xfrm>
            <a:off x="601133" y="1168401"/>
            <a:ext cx="7820786" cy="31834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964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7D60-423F-50E9-2C58-642CD33A3A0F}"/>
              </a:ext>
            </a:extLst>
          </p:cNvPr>
          <p:cNvSpPr>
            <a:spLocks noGrp="1"/>
          </p:cNvSpPr>
          <p:nvPr>
            <p:ph type="title"/>
          </p:nvPr>
        </p:nvSpPr>
        <p:spPr>
          <a:xfrm>
            <a:off x="1752600" y="0"/>
            <a:ext cx="6661897" cy="857250"/>
          </a:xfrm>
        </p:spPr>
        <p:txBody>
          <a:bodyPr>
            <a:normAutofit/>
          </a:bodyPr>
          <a:lstStyle/>
          <a:p>
            <a:r>
              <a:rPr lang="en-US" sz="3200" b="1" dirty="0"/>
              <a:t>Safety Outcomes in Black Patients</a:t>
            </a:r>
          </a:p>
        </p:txBody>
      </p:sp>
      <p:graphicFrame>
        <p:nvGraphicFramePr>
          <p:cNvPr id="4" name="Table 3">
            <a:extLst>
              <a:ext uri="{FF2B5EF4-FFF2-40B4-BE49-F238E27FC236}">
                <a16:creationId xmlns:a16="http://schemas.microsoft.com/office/drawing/2014/main" id="{BB0FCE35-8644-5EF6-7CC4-6088AAD9DF11}"/>
              </a:ext>
            </a:extLst>
          </p:cNvPr>
          <p:cNvGraphicFramePr>
            <a:graphicFrameLocks noGrp="1"/>
          </p:cNvGraphicFramePr>
          <p:nvPr>
            <p:extLst>
              <p:ext uri="{D42A27DB-BD31-4B8C-83A1-F6EECF244321}">
                <p14:modId xmlns:p14="http://schemas.microsoft.com/office/powerpoint/2010/main" val="3690269495"/>
              </p:ext>
            </p:extLst>
          </p:nvPr>
        </p:nvGraphicFramePr>
        <p:xfrm>
          <a:off x="729503" y="1177290"/>
          <a:ext cx="7684994" cy="2788920"/>
        </p:xfrm>
        <a:graphic>
          <a:graphicData uri="http://schemas.openxmlformats.org/drawingml/2006/table">
            <a:tbl>
              <a:tblPr firstRow="1" firstCol="1" bandRow="1">
                <a:tableStyleId>{3B4B98B0-60AC-42C2-AFA5-B58CD77FA1E5}</a:tableStyleId>
              </a:tblPr>
              <a:tblGrid>
                <a:gridCol w="3840480">
                  <a:extLst>
                    <a:ext uri="{9D8B030D-6E8A-4147-A177-3AD203B41FA5}">
                      <a16:colId xmlns:a16="http://schemas.microsoft.com/office/drawing/2014/main" val="195052026"/>
                    </a:ext>
                  </a:extLst>
                </a:gridCol>
                <a:gridCol w="1307054">
                  <a:extLst>
                    <a:ext uri="{9D8B030D-6E8A-4147-A177-3AD203B41FA5}">
                      <a16:colId xmlns:a16="http://schemas.microsoft.com/office/drawing/2014/main" val="3003685150"/>
                    </a:ext>
                  </a:extLst>
                </a:gridCol>
                <a:gridCol w="1307054">
                  <a:extLst>
                    <a:ext uri="{9D8B030D-6E8A-4147-A177-3AD203B41FA5}">
                      <a16:colId xmlns:a16="http://schemas.microsoft.com/office/drawing/2014/main" val="2113306763"/>
                    </a:ext>
                  </a:extLst>
                </a:gridCol>
                <a:gridCol w="1230406">
                  <a:extLst>
                    <a:ext uri="{9D8B030D-6E8A-4147-A177-3AD203B41FA5}">
                      <a16:colId xmlns:a16="http://schemas.microsoft.com/office/drawing/2014/main" val="2169346597"/>
                    </a:ext>
                  </a:extLst>
                </a:gridCol>
              </a:tblGrid>
              <a:tr h="548640">
                <a:tc>
                  <a:txBody>
                    <a:bodyPr/>
                    <a:lstStyle/>
                    <a:p>
                      <a:pPr marL="0" marR="0">
                        <a:lnSpc>
                          <a:spcPct val="107000"/>
                        </a:lnSpc>
                        <a:spcBef>
                          <a:spcPts val="0"/>
                        </a:spcBef>
                        <a:spcAft>
                          <a:spcPts val="0"/>
                        </a:spcAft>
                      </a:pPr>
                      <a:r>
                        <a:rPr lang="en-US" sz="1400" dirty="0">
                          <a:effectLst/>
                        </a:rPr>
                        <a:t>Safety Events to 36 Months</a:t>
                      </a:r>
                    </a:p>
                    <a:p>
                      <a:pPr marL="0" marR="0">
                        <a:lnSpc>
                          <a:spcPct val="107000"/>
                        </a:lnSpc>
                        <a:spcBef>
                          <a:spcPts val="0"/>
                        </a:spcBef>
                        <a:spcAft>
                          <a:spcPts val="0"/>
                        </a:spcAft>
                      </a:pPr>
                      <a:r>
                        <a:rPr lang="en-US" sz="1400" b="0" dirty="0">
                          <a:effectLst/>
                        </a:rPr>
                        <a:t>% (n)</a:t>
                      </a:r>
                    </a:p>
                  </a:txBody>
                  <a:tcPr marL="68580" marR="68580" marT="0" marB="0"/>
                </a:tc>
                <a:tc>
                  <a:txBody>
                    <a:bodyPr/>
                    <a:lstStyle/>
                    <a:p>
                      <a:pPr marL="0" marR="0" algn="ctr">
                        <a:lnSpc>
                          <a:spcPct val="107000"/>
                        </a:lnSpc>
                        <a:spcBef>
                          <a:spcPts val="0"/>
                        </a:spcBef>
                        <a:spcAft>
                          <a:spcPts val="0"/>
                        </a:spcAft>
                      </a:pPr>
                      <a:r>
                        <a:rPr lang="en-US" sz="1400" dirty="0">
                          <a:effectLst/>
                        </a:rPr>
                        <a:t>RDN </a:t>
                      </a:r>
                    </a:p>
                    <a:p>
                      <a:pPr marL="0" marR="0" algn="ctr">
                        <a:lnSpc>
                          <a:spcPct val="107000"/>
                        </a:lnSpc>
                        <a:spcBef>
                          <a:spcPts val="0"/>
                        </a:spcBef>
                        <a:spcAft>
                          <a:spcPts val="0"/>
                        </a:spcAft>
                      </a:pPr>
                      <a:r>
                        <a:rPr lang="en-US" sz="1400" b="0" dirty="0">
                          <a:effectLst/>
                        </a:rPr>
                        <a:t>(n=76)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Crossover* </a:t>
                      </a:r>
                      <a:r>
                        <a:rPr lang="en-US" sz="1400" b="0" dirty="0">
                          <a:effectLst/>
                        </a:rPr>
                        <a:t>(n=16)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Non-Crossover </a:t>
                      </a:r>
                      <a:r>
                        <a:rPr lang="en-US" sz="1400" b="0" dirty="0">
                          <a:effectLst/>
                        </a:rPr>
                        <a:t>(n=18)</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4997630"/>
                  </a:ext>
                </a:extLst>
              </a:tr>
              <a:tr h="320040">
                <a:tc>
                  <a:txBody>
                    <a:bodyPr/>
                    <a:lstStyle/>
                    <a:p>
                      <a:pPr marL="91440" marR="0">
                        <a:lnSpc>
                          <a:spcPct val="107000"/>
                        </a:lnSpc>
                        <a:spcBef>
                          <a:spcPts val="0"/>
                        </a:spcBef>
                        <a:spcAft>
                          <a:spcPts val="0"/>
                        </a:spcAft>
                      </a:pPr>
                      <a:r>
                        <a:rPr lang="en-US" sz="1400" b="0" dirty="0">
                          <a:effectLst/>
                        </a:rPr>
                        <a:t>Death</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3%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11%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765616"/>
                  </a:ext>
                </a:extLst>
              </a:tr>
              <a:tr h="320040">
                <a:tc>
                  <a:txBody>
                    <a:bodyPr/>
                    <a:lstStyle/>
                    <a:p>
                      <a:pPr marL="91440" marR="0">
                        <a:lnSpc>
                          <a:spcPct val="107000"/>
                        </a:lnSpc>
                        <a:spcBef>
                          <a:spcPts val="0"/>
                        </a:spcBef>
                        <a:spcAft>
                          <a:spcPts val="0"/>
                        </a:spcAft>
                      </a:pPr>
                      <a:r>
                        <a:rPr lang="en-US" sz="1400" b="0" dirty="0">
                          <a:effectLst/>
                        </a:rPr>
                        <a:t>Stroke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7%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13%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11%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1435501"/>
                  </a:ext>
                </a:extLst>
              </a:tr>
              <a:tr h="320040">
                <a:tc>
                  <a:txBody>
                    <a:bodyPr/>
                    <a:lstStyle/>
                    <a:p>
                      <a:pPr marL="91440" marR="0">
                        <a:lnSpc>
                          <a:spcPct val="107000"/>
                        </a:lnSpc>
                        <a:spcBef>
                          <a:spcPts val="0"/>
                        </a:spcBef>
                        <a:spcAft>
                          <a:spcPts val="0"/>
                        </a:spcAft>
                      </a:pPr>
                      <a:r>
                        <a:rPr lang="en-US" sz="1400" b="0" dirty="0">
                          <a:effectLst/>
                        </a:rPr>
                        <a:t>New-onset end-stage renal disease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4% (3)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9606067"/>
                  </a:ext>
                </a:extLst>
              </a:tr>
              <a:tr h="320040">
                <a:tc>
                  <a:txBody>
                    <a:bodyPr/>
                    <a:lstStyle/>
                    <a:p>
                      <a:pPr marL="91440" marR="0">
                        <a:lnSpc>
                          <a:spcPct val="107000"/>
                        </a:lnSpc>
                        <a:spcBef>
                          <a:spcPts val="0"/>
                        </a:spcBef>
                        <a:spcAft>
                          <a:spcPts val="0"/>
                        </a:spcAft>
                      </a:pPr>
                      <a:r>
                        <a:rPr lang="en-US" sz="1400" b="0" dirty="0">
                          <a:effectLst/>
                        </a:rPr>
                        <a:t>Sig. embolic event resulting in end-organ damage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0739277"/>
                  </a:ext>
                </a:extLst>
              </a:tr>
              <a:tr h="320040">
                <a:tc>
                  <a:txBody>
                    <a:bodyPr/>
                    <a:lstStyle/>
                    <a:p>
                      <a:pPr marL="91440" marR="0">
                        <a:lnSpc>
                          <a:spcPct val="107000"/>
                        </a:lnSpc>
                        <a:spcBef>
                          <a:spcPts val="0"/>
                        </a:spcBef>
                        <a:spcAft>
                          <a:spcPts val="0"/>
                        </a:spcAft>
                      </a:pPr>
                      <a:r>
                        <a:rPr lang="en-US" sz="1400" b="0" dirty="0">
                          <a:effectLst/>
                        </a:rPr>
                        <a:t>Vascular complication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1411178"/>
                  </a:ext>
                </a:extLst>
              </a:tr>
              <a:tr h="320040">
                <a:tc>
                  <a:txBody>
                    <a:bodyPr/>
                    <a:lstStyle/>
                    <a:p>
                      <a:pPr marL="91440" marR="0">
                        <a:lnSpc>
                          <a:spcPct val="107000"/>
                        </a:lnSpc>
                        <a:spcBef>
                          <a:spcPts val="0"/>
                        </a:spcBef>
                        <a:spcAft>
                          <a:spcPts val="0"/>
                        </a:spcAft>
                      </a:pPr>
                      <a:r>
                        <a:rPr lang="en-US" sz="1400" b="0" dirty="0">
                          <a:effectLst/>
                        </a:rPr>
                        <a:t>Renal artery re-intervention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9518015"/>
                  </a:ext>
                </a:extLst>
              </a:tr>
              <a:tr h="320040">
                <a:tc>
                  <a:txBody>
                    <a:bodyPr/>
                    <a:lstStyle/>
                    <a:p>
                      <a:pPr marL="91440" marR="0">
                        <a:lnSpc>
                          <a:spcPct val="107000"/>
                        </a:lnSpc>
                        <a:spcBef>
                          <a:spcPts val="0"/>
                        </a:spcBef>
                        <a:spcAft>
                          <a:spcPts val="0"/>
                        </a:spcAft>
                      </a:pPr>
                      <a:r>
                        <a:rPr lang="en-US" sz="1400" b="0" dirty="0">
                          <a:effectLst/>
                        </a:rPr>
                        <a:t>Hypertensive crisis/emergency</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12% (9)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25% (4)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17% (3)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8538524"/>
                  </a:ext>
                </a:extLst>
              </a:tr>
            </a:tbl>
          </a:graphicData>
        </a:graphic>
      </p:graphicFrame>
      <p:sp>
        <p:nvSpPr>
          <p:cNvPr id="5" name="TextBox 4">
            <a:extLst>
              <a:ext uri="{FF2B5EF4-FFF2-40B4-BE49-F238E27FC236}">
                <a16:creationId xmlns:a16="http://schemas.microsoft.com/office/drawing/2014/main" id="{FF5232F5-C7BE-4366-8DA6-716296796F56}"/>
              </a:ext>
            </a:extLst>
          </p:cNvPr>
          <p:cNvSpPr txBox="1"/>
          <p:nvPr/>
        </p:nvSpPr>
        <p:spPr>
          <a:xfrm>
            <a:off x="637854" y="4777996"/>
            <a:ext cx="4762072" cy="215444"/>
          </a:xfrm>
          <a:prstGeom prst="rect">
            <a:avLst/>
          </a:prstGeom>
          <a:noFill/>
        </p:spPr>
        <p:txBody>
          <a:bodyPr wrap="square">
            <a:spAutoFit/>
          </a:bodyPr>
          <a:lstStyle/>
          <a:p>
            <a:r>
              <a:rPr lang="en-US" sz="800" dirty="0">
                <a:solidFill>
                  <a:schemeClr val="bg1"/>
                </a:solidFill>
              </a:rPr>
              <a:t>* Reported safety events in crossover patients begins at time of crossover.</a:t>
            </a:r>
          </a:p>
        </p:txBody>
      </p:sp>
    </p:spTree>
    <p:extLst>
      <p:ext uri="{BB962C8B-B14F-4D97-AF65-F5344CB8AC3E}">
        <p14:creationId xmlns:p14="http://schemas.microsoft.com/office/powerpoint/2010/main" val="66247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F2257D7-B9B2-4B25-BB11-40908BB136C1}"/>
              </a:ext>
            </a:extLst>
          </p:cNvPr>
          <p:cNvSpPr>
            <a:spLocks noGrp="1"/>
          </p:cNvSpPr>
          <p:nvPr>
            <p:ph idx="1"/>
          </p:nvPr>
        </p:nvSpPr>
        <p:spPr>
          <a:xfrm>
            <a:off x="304800" y="781050"/>
            <a:ext cx="8534400" cy="3467100"/>
          </a:xfrm>
        </p:spPr>
        <p:txBody>
          <a:bodyPr>
            <a:normAutofit fontScale="47500" lnSpcReduction="20000"/>
          </a:bodyPr>
          <a:lstStyle/>
          <a:p>
            <a:pPr>
              <a:buNone/>
            </a:pPr>
            <a:r>
              <a:rPr lang="en-US" sz="3000" b="1" dirty="0">
                <a:latin typeface="TradeGothic" pitchFamily="2" charset="0"/>
              </a:rPr>
              <a:t>Deepak L Bhatt, MD, MPH</a:t>
            </a:r>
          </a:p>
          <a:p>
            <a:pPr>
              <a:buNone/>
            </a:pPr>
            <a:r>
              <a:rPr lang="en-US" sz="1400" dirty="0">
                <a:latin typeface="TradeGothic" pitchFamily="2" charset="0"/>
              </a:rPr>
              <a:t> </a:t>
            </a:r>
          </a:p>
          <a:p>
            <a:pPr marL="0" marR="0" indent="0">
              <a:spcBef>
                <a:spcPts val="0"/>
              </a:spcBef>
              <a:spcAft>
                <a:spcPts val="0"/>
              </a:spcAft>
              <a:buNone/>
            </a:pPr>
            <a:r>
              <a:rPr lang="en-US" sz="1800" b="1" dirty="0">
                <a:effectLst/>
                <a:latin typeface="Arial" panose="020B0604020202020204" pitchFamily="34" charset="0"/>
                <a:ea typeface="MS Mincho" panose="02020609040205080304" pitchFamily="49" charset="-128"/>
                <a:cs typeface="Times New Roman" panose="02020603050405020304" pitchFamily="18" charset="0"/>
              </a:rPr>
              <a:t>Dr. Bhatt </a:t>
            </a:r>
            <a:r>
              <a:rPr lang="en-US" sz="1800" dirty="0">
                <a:effectLst/>
                <a:latin typeface="Arial" panose="020B0604020202020204" pitchFamily="34" charset="0"/>
                <a:ea typeface="MS Mincho" panose="02020609040205080304" pitchFamily="49" charset="-128"/>
                <a:cs typeface="Times New Roman" panose="02020603050405020304" pitchFamily="18" charset="0"/>
              </a:rPr>
              <a:t>discloses the following relationships - Advisory </a:t>
            </a:r>
            <a:r>
              <a:rPr lang="en-US" sz="1800" dirty="0">
                <a:effectLst/>
                <a:latin typeface="Arial" panose="020B0604020202020204" pitchFamily="34" charset="0"/>
                <a:ea typeface="MS Mincho" panose="02020609040205080304" pitchFamily="49" charset="-128"/>
              </a:rPr>
              <a:t>Board: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Angiowave</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t>
            </a:r>
            <a:r>
              <a:rPr lang="en-US" sz="1800" dirty="0">
                <a:effectLst/>
                <a:latin typeface="Arial" panose="020B0604020202020204" pitchFamily="34" charset="0"/>
                <a:ea typeface="MS Mincho" panose="02020609040205080304" pitchFamily="49" charset="-128"/>
              </a:rPr>
              <a:t>Bayer,</a:t>
            </a:r>
            <a:r>
              <a:rPr lang="en-US" sz="1800" dirty="0">
                <a:effectLst/>
                <a:latin typeface="Times New Roman" panose="02020603050405020304" pitchFamily="18" charset="0"/>
                <a:ea typeface="MS Mincho" panose="02020609040205080304" pitchFamily="49" charset="-128"/>
              </a:rPr>
              <a:t> </a:t>
            </a:r>
            <a:r>
              <a:rPr lang="en-US" sz="1800" dirty="0">
                <a:effectLst/>
                <a:latin typeface="Arial" panose="020B0604020202020204" pitchFamily="34" charset="0"/>
                <a:ea typeface="MS Mincho" panose="02020609040205080304" pitchFamily="49" charset="-128"/>
                <a:cs typeface="Times New Roman" panose="02020603050405020304" pitchFamily="18" charset="0"/>
              </a:rPr>
              <a:t>Boehringer Ingelheim,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Cardax</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CellProthera</a:t>
            </a:r>
            <a:r>
              <a:rPr lang="en-US" sz="1800" dirty="0">
                <a:effectLst/>
                <a:latin typeface="Arial" panose="020B0604020202020204" pitchFamily="34" charset="0"/>
                <a:ea typeface="MS Mincho" panose="02020609040205080304" pitchFamily="49" charset="-128"/>
                <a:cs typeface="Times New Roman" panose="02020603050405020304" pitchFamily="18" charset="0"/>
              </a:rPr>
              <a:t>, Cereno Scientific, Elsevier Practice Update Cardiology, High Enroll, Janssen, Level Ex, McKinsey, Medscape Cardiology, Merck,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MyoKardia</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NirvaMed</a:t>
            </a:r>
            <a:r>
              <a:rPr lang="en-US" sz="1800" dirty="0">
                <a:effectLst/>
                <a:latin typeface="Arial" panose="020B0604020202020204" pitchFamily="34" charset="0"/>
                <a:ea typeface="MS Mincho" panose="02020609040205080304" pitchFamily="49" charset="-128"/>
                <a:cs typeface="Times New Roman" panose="02020603050405020304" pitchFamily="18" charset="0"/>
              </a:rPr>
              <a:t>, Novo Nordisk,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PhaseBio</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PLx</a:t>
            </a:r>
            <a:r>
              <a:rPr lang="en-US" sz="1800" dirty="0">
                <a:effectLst/>
                <a:latin typeface="Arial" panose="020B0604020202020204" pitchFamily="34" charset="0"/>
                <a:ea typeface="MS Mincho" panose="02020609040205080304" pitchFamily="49" charset="-128"/>
                <a:cs typeface="Times New Roman" panose="02020603050405020304" pitchFamily="18" charset="0"/>
              </a:rPr>
              <a:t> Pharma,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Regado</a:t>
            </a:r>
            <a:r>
              <a:rPr lang="en-US" sz="1800" dirty="0">
                <a:effectLst/>
                <a:latin typeface="Arial" panose="020B0604020202020204" pitchFamily="34" charset="0"/>
                <a:ea typeface="MS Mincho" panose="02020609040205080304" pitchFamily="49" charset="-128"/>
                <a:cs typeface="Times New Roman" panose="02020603050405020304" pitchFamily="18" charset="0"/>
              </a:rPr>
              <a:t> Biosciences,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Stasys</a:t>
            </a:r>
            <a:r>
              <a:rPr lang="en-US" sz="1800" dirty="0">
                <a:effectLst/>
                <a:latin typeface="Arial" panose="020B0604020202020204" pitchFamily="34" charset="0"/>
                <a:ea typeface="MS Mincho" panose="02020609040205080304" pitchFamily="49" charset="-128"/>
                <a:cs typeface="Times New Roman" panose="02020603050405020304" pitchFamily="18" charset="0"/>
              </a:rPr>
              <a:t>; Board of Directors: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Angiowave</a:t>
            </a:r>
            <a:r>
              <a:rPr lang="en-US" sz="1800" dirty="0">
                <a:effectLst/>
                <a:latin typeface="Arial" panose="020B0604020202020204" pitchFamily="34" charset="0"/>
                <a:ea typeface="MS Mincho" panose="02020609040205080304" pitchFamily="49" charset="-128"/>
                <a:cs typeface="Times New Roman" panose="02020603050405020304" pitchFamily="18" charset="0"/>
              </a:rPr>
              <a:t> (stock options), Boston VA Research Institute, Bristol Myers Squibb (stock), DRS.LINQ (stock options), High Enroll (stock), Society of Cardiovascular Patient Care,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TobeSoft</a:t>
            </a:r>
            <a:r>
              <a:rPr lang="en-US" sz="1800" dirty="0">
                <a:effectLst/>
                <a:latin typeface="Arial" panose="020B0604020202020204" pitchFamily="34" charset="0"/>
                <a:ea typeface="MS Mincho" panose="02020609040205080304" pitchFamily="49" charset="-128"/>
                <a:cs typeface="Times New Roman" panose="02020603050405020304" pitchFamily="18" charset="0"/>
              </a:rPr>
              <a:t>; Chair: Inaugural Chair, American Heart Association Quality Oversight Committee; Consultant: Broadview Ventures,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Hims</a:t>
            </a:r>
            <a:r>
              <a:rPr lang="en-US" sz="1800" dirty="0">
                <a:effectLst/>
                <a:latin typeface="Arial" panose="020B0604020202020204" pitchFamily="34" charset="0"/>
                <a:ea typeface="MS Mincho" panose="02020609040205080304" pitchFamily="49" charset="-128"/>
                <a:cs typeface="Times New Roman" panose="02020603050405020304" pitchFamily="18" charset="0"/>
              </a:rPr>
              <a:t>; Data Monitoring Committees: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Acesion</a:t>
            </a:r>
            <a:r>
              <a:rPr lang="en-US" sz="1800" dirty="0">
                <a:effectLst/>
                <a:latin typeface="Arial" panose="020B0604020202020204" pitchFamily="34" charset="0"/>
                <a:ea typeface="MS Mincho" panose="02020609040205080304" pitchFamily="49" charset="-128"/>
                <a:cs typeface="Times New Roman" panose="02020603050405020304" pitchFamily="18" charset="0"/>
              </a:rPr>
              <a:t> Pharma, Assistance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Publique-Hôpitaux</a:t>
            </a:r>
            <a:r>
              <a:rPr lang="en-US" sz="1800" dirty="0">
                <a:effectLst/>
                <a:latin typeface="Arial" panose="020B0604020202020204" pitchFamily="34" charset="0"/>
                <a:ea typeface="MS Mincho" panose="02020609040205080304" pitchFamily="49" charset="-128"/>
                <a:cs typeface="Times New Roman" panose="02020603050405020304" pitchFamily="18" charset="0"/>
              </a:rPr>
              <a:t> de Paris,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Baim</a:t>
            </a:r>
            <a:r>
              <a:rPr lang="en-US" sz="1800" dirty="0">
                <a:effectLst/>
                <a:latin typeface="Arial" panose="020B0604020202020204" pitchFamily="34" charset="0"/>
                <a:ea typeface="MS Mincho" panose="02020609040205080304" pitchFamily="49" charset="-128"/>
                <a:cs typeface="Times New Roman" panose="02020603050405020304" pitchFamily="18" charset="0"/>
              </a:rPr>
              <a:t> Institute for Clinical Research (formerly Harvard Clinical Research Institute, for the PORTICO trial, funded by St. Jude Medical, now Abbott), Boston Scientific (Chair, PEITHO trial), Cleveland Clinic (including for the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ExCEED</a:t>
            </a:r>
            <a:r>
              <a:rPr lang="en-US" sz="1800" dirty="0">
                <a:effectLst/>
                <a:latin typeface="Arial" panose="020B0604020202020204" pitchFamily="34" charset="0"/>
                <a:ea typeface="MS Mincho" panose="02020609040205080304" pitchFamily="49" charset="-128"/>
                <a:cs typeface="Times New Roman" panose="02020603050405020304" pitchFamily="18" charset="0"/>
              </a:rPr>
              <a:t> trial, funded by Edwards),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Contego</a:t>
            </a:r>
            <a:r>
              <a:rPr lang="en-US" sz="1800" dirty="0">
                <a:effectLst/>
                <a:latin typeface="Arial" panose="020B0604020202020204" pitchFamily="34" charset="0"/>
                <a:ea typeface="MS Mincho" panose="02020609040205080304" pitchFamily="49" charset="-128"/>
                <a:cs typeface="Times New Roman" panose="02020603050405020304" pitchFamily="18" charset="0"/>
              </a:rPr>
              <a:t> Medical (Chair, PERFORMANCE 2), Duke Clinical Research Institute, Mayo Clinic, Mount Sinai School of Medicine (for the ENVISAGE trial, funded by Daiichi Sankyo; for the ABILITY-DM trial, funded by Concept Medical), Novartis, Population Health Research Institute; Rutgers University (for the NIH-funded MINT Trial); Honoraria: American College of Cardiology (Senior Associate Editor, Clinical Trials and News, ACC.org; Chair, ACC Accreditation Oversight Committee), Arnold and Porter law firm (work related to Sanofi/Bristol-Myers Squibb clopidogrel litigation),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Baim</a:t>
            </a:r>
            <a:r>
              <a:rPr lang="en-US" sz="1800" dirty="0">
                <a:effectLst/>
                <a:latin typeface="Arial" panose="020B0604020202020204" pitchFamily="34" charset="0"/>
                <a:ea typeface="MS Mincho" panose="02020609040205080304" pitchFamily="49" charset="-128"/>
                <a:cs typeface="Times New Roman" panose="02020603050405020304" pitchFamily="18" charset="0"/>
              </a:rPr>
              <a:t> Institute for Clinical Research (formerly Harvard Clinical Research Institute; RE-DUAL PCI clinical trial steering committee funded by Boehringer Ingelheim; AEGIS-II executive committee funded by CSL Behring), Belvoir Publications (Editor in Chief, Harvard Heart Letter), Canadian Medical and Surgical Knowledge Translation Research Group (clinical trial steering committees), Cowen and Company, Duke Clinical Research Institute (clinical trial steering committees, including for the PRONOUNCE trial, funded by Ferring Pharmaceuticals), HMP Global (Editor in Chief, Journal of Invasive Cardiology), Journal of the American College of Cardiology (Guest Editor; Associate Editor), K2P (Co-Chair, interdisciplinary curriculum), Level Ex,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Medtelligence</a:t>
            </a:r>
            <a:r>
              <a:rPr lang="en-US" sz="1800" dirty="0">
                <a:effectLst/>
                <a:latin typeface="Arial" panose="020B0604020202020204" pitchFamily="34" charset="0"/>
                <a:ea typeface="MS Mincho" panose="02020609040205080304" pitchFamily="49" charset="-128"/>
                <a:cs typeface="Times New Roman" panose="02020603050405020304" pitchFamily="18" charset="0"/>
              </a:rPr>
              <a:t>/</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ReachMD</a:t>
            </a:r>
            <a:r>
              <a:rPr lang="en-US" sz="1800" dirty="0">
                <a:effectLst/>
                <a:latin typeface="Arial" panose="020B0604020202020204" pitchFamily="34" charset="0"/>
                <a:ea typeface="MS Mincho" panose="02020609040205080304" pitchFamily="49" charset="-128"/>
                <a:cs typeface="Times New Roman" panose="02020603050405020304" pitchFamily="18" charset="0"/>
              </a:rPr>
              <a:t> (CME steering committees), MJH Life Sciences,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Oakstone</a:t>
            </a:r>
            <a:r>
              <a:rPr lang="en-US" sz="1800" dirty="0">
                <a:effectLst/>
                <a:latin typeface="Arial" panose="020B0604020202020204" pitchFamily="34" charset="0"/>
                <a:ea typeface="MS Mincho" panose="02020609040205080304" pitchFamily="49" charset="-128"/>
                <a:cs typeface="Times New Roman" panose="02020603050405020304" pitchFamily="18" charset="0"/>
              </a:rPr>
              <a:t> CME (Course Director, Comprehensive Review of Interventional Cardiology), Piper Sandler, Population Health Research Institute (for the COMPASS operations committee, publications committee, steering committee, and USA national co-leader, funded by Bayer), Slack Publications (Chief Medical Editor, Cardiology Today’s Intervention), Society of Cardiovascular Patient Care (Secretary/Treasurer), WebMD (CME steering committees), Wiley (steering committee); Other: Clinical Cardiology (Deputy Editor), NCDR-ACTION Registry Steering Committee (Chair), VA CART Research and Publications Committee (Chair); Patent: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Sotagliflozin</a:t>
            </a:r>
            <a:r>
              <a:rPr lang="en-US" sz="1800" dirty="0">
                <a:effectLst/>
                <a:latin typeface="Arial" panose="020B0604020202020204" pitchFamily="34" charset="0"/>
                <a:ea typeface="MS Mincho" panose="02020609040205080304" pitchFamily="49" charset="-128"/>
                <a:cs typeface="Times New Roman" panose="02020603050405020304" pitchFamily="18" charset="0"/>
              </a:rPr>
              <a:t> (named on a patent for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sotagliflozin</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assigned to Brigham and Women's Hospital who assigned to Lexicon; neither I nor Brigham and Women's Hospital receive any income from this patent); </a:t>
            </a:r>
            <a:r>
              <a:rPr lang="en-US" sz="1800" b="1" dirty="0">
                <a:effectLst/>
                <a:latin typeface="Arial" panose="020B0604020202020204" pitchFamily="34" charset="0"/>
                <a:ea typeface="MS Mincho" panose="02020609040205080304" pitchFamily="49" charset="-128"/>
                <a:cs typeface="Times New Roman" panose="02020603050405020304" pitchFamily="18" charset="0"/>
              </a:rPr>
              <a:t>Research Funding</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Abbott,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Acesion</a:t>
            </a:r>
            <a:r>
              <a:rPr lang="en-US" sz="1800" dirty="0">
                <a:effectLst/>
                <a:latin typeface="Arial" panose="020B0604020202020204" pitchFamily="34" charset="0"/>
                <a:ea typeface="MS Mincho" panose="02020609040205080304" pitchFamily="49" charset="-128"/>
                <a:cs typeface="Times New Roman" panose="02020603050405020304" pitchFamily="18" charset="0"/>
              </a:rPr>
              <a:t> Pharma,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Afimmune</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Aker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Biomarine</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Amarin</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Amgen, AstraZeneca, Bayer,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Beren</a:t>
            </a:r>
            <a:r>
              <a:rPr lang="en-US" sz="1800" dirty="0">
                <a:effectLst/>
                <a:latin typeface="Arial" panose="020B0604020202020204" pitchFamily="34" charset="0"/>
                <a:ea typeface="MS Mincho" panose="02020609040205080304" pitchFamily="49" charset="-128"/>
                <a:cs typeface="Times New Roman" panose="02020603050405020304" pitchFamily="18" charset="0"/>
              </a:rPr>
              <a:t>, Boehringer Ingelheim, Boston Scientific, Bristol-Myers Squibb,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Cardax</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CellProthera</a:t>
            </a:r>
            <a:r>
              <a:rPr lang="en-US" sz="1800" dirty="0">
                <a:effectLst/>
                <a:latin typeface="Arial" panose="020B0604020202020204" pitchFamily="34" charset="0"/>
                <a:ea typeface="MS Mincho" panose="02020609040205080304" pitchFamily="49" charset="-128"/>
                <a:cs typeface="Times New Roman" panose="02020603050405020304" pitchFamily="18" charset="0"/>
              </a:rPr>
              <a:t>, Cereno Scientific,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Chiesi</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CinCor</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Cleerly</a:t>
            </a:r>
            <a:r>
              <a:rPr lang="en-US" sz="1800" dirty="0">
                <a:effectLst/>
                <a:latin typeface="Arial" panose="020B0604020202020204" pitchFamily="34" charset="0"/>
                <a:ea typeface="MS Mincho" panose="02020609040205080304" pitchFamily="49" charset="-128"/>
                <a:cs typeface="Times New Roman" panose="02020603050405020304" pitchFamily="18" charset="0"/>
              </a:rPr>
              <a:t>, CSL Behring, Eisai, Ethicon, Faraday Pharmaceuticals, Ferring Pharmaceuticals, Forest Laboratories,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Fractyl</a:t>
            </a:r>
            <a:r>
              <a:rPr lang="en-US" sz="1800" dirty="0">
                <a:effectLst/>
                <a:latin typeface="Arial" panose="020B0604020202020204" pitchFamily="34" charset="0"/>
                <a:ea typeface="MS Mincho" panose="02020609040205080304" pitchFamily="49" charset="-128"/>
                <a:cs typeface="Times New Roman" panose="02020603050405020304" pitchFamily="18" charset="0"/>
              </a:rPr>
              <a:t>, Garmin, HLS Therapeutics,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Idorsia</a:t>
            </a:r>
            <a:r>
              <a:rPr lang="en-US" sz="1800" dirty="0">
                <a:effectLst/>
                <a:latin typeface="Arial" panose="020B0604020202020204" pitchFamily="34" charset="0"/>
                <a:ea typeface="MS Mincho" panose="02020609040205080304" pitchFamily="49" charset="-128"/>
                <a:cs typeface="Times New Roman" panose="02020603050405020304" pitchFamily="18" charset="0"/>
              </a:rPr>
              <a:t>, Ironwood,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Ischemix</a:t>
            </a:r>
            <a:r>
              <a:rPr lang="en-US" sz="1800" dirty="0">
                <a:effectLst/>
                <a:latin typeface="Arial" panose="020B0604020202020204" pitchFamily="34" charset="0"/>
                <a:ea typeface="MS Mincho" panose="02020609040205080304" pitchFamily="49" charset="-128"/>
                <a:cs typeface="Times New Roman" panose="02020603050405020304" pitchFamily="18" charset="0"/>
              </a:rPr>
              <a:t>, Janssen, Javelin, Lexicon, Lilly, </a:t>
            </a:r>
            <a:r>
              <a:rPr lang="en-US" sz="1800" b="1" dirty="0">
                <a:effectLst/>
                <a:latin typeface="Arial" panose="020B0604020202020204" pitchFamily="34" charset="0"/>
                <a:ea typeface="MS Mincho" panose="02020609040205080304" pitchFamily="49" charset="-128"/>
                <a:cs typeface="Times New Roman" panose="02020603050405020304" pitchFamily="18" charset="0"/>
              </a:rPr>
              <a:t>Medtronic</a:t>
            </a:r>
            <a:r>
              <a:rPr lang="en-US" sz="1800" dirty="0">
                <a:effectLst/>
                <a:latin typeface="Arial" panose="020B0604020202020204" pitchFamily="34" charset="0"/>
                <a:ea typeface="MS Mincho" panose="02020609040205080304" pitchFamily="49" charset="-128"/>
                <a:cs typeface="Times New Roman" panose="02020603050405020304" pitchFamily="18" charset="0"/>
              </a:rPr>
              <a:t>, Merck,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Moderna</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MyoKardia</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NirvaMed</a:t>
            </a:r>
            <a:r>
              <a:rPr lang="en-US" sz="1800" dirty="0">
                <a:effectLst/>
                <a:latin typeface="Arial" panose="020B0604020202020204" pitchFamily="34" charset="0"/>
                <a:ea typeface="MS Mincho" panose="02020609040205080304" pitchFamily="49" charset="-128"/>
                <a:cs typeface="Times New Roman" panose="02020603050405020304" pitchFamily="18" charset="0"/>
              </a:rPr>
              <a:t>, Novartis, Novo Nordisk,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Owkin</a:t>
            </a:r>
            <a:r>
              <a:rPr lang="en-US" sz="1800" dirty="0">
                <a:effectLst/>
                <a:latin typeface="Arial" panose="020B0604020202020204" pitchFamily="34" charset="0"/>
                <a:ea typeface="MS Mincho" panose="02020609040205080304" pitchFamily="49" charset="-128"/>
                <a:cs typeface="Times New Roman" panose="02020603050405020304" pitchFamily="18" charset="0"/>
              </a:rPr>
              <a:t>, Pfizer,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PhaseBio</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PLx</a:t>
            </a:r>
            <a:r>
              <a:rPr lang="en-US" sz="1800" dirty="0">
                <a:effectLst/>
                <a:latin typeface="Arial" panose="020B0604020202020204" pitchFamily="34" charset="0"/>
                <a:ea typeface="MS Mincho" panose="02020609040205080304" pitchFamily="49" charset="-128"/>
                <a:cs typeface="Times New Roman" panose="02020603050405020304" pitchFamily="18" charset="0"/>
              </a:rPr>
              <a:t> Pharma,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Recardio</a:t>
            </a:r>
            <a:r>
              <a:rPr lang="en-US" sz="1800" dirty="0">
                <a:effectLst/>
                <a:latin typeface="Arial" panose="020B0604020202020204" pitchFamily="34" charset="0"/>
                <a:ea typeface="MS Mincho" panose="02020609040205080304" pitchFamily="49" charset="-128"/>
                <a:cs typeface="Times New Roman" panose="02020603050405020304" pitchFamily="18" charset="0"/>
              </a:rPr>
              <a:t>, Regeneron, Reid Hoffman Foundation, Roche, Sanofi,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Stasys</a:t>
            </a:r>
            <a:r>
              <a:rPr lang="en-US" sz="1800" dirty="0">
                <a:effectLst/>
                <a:latin typeface="Arial" panose="020B0604020202020204" pitchFamily="34" charset="0"/>
                <a:ea typeface="MS Mincho" panose="02020609040205080304" pitchFamily="49" charset="-128"/>
                <a:cs typeface="Times New Roman" panose="02020603050405020304" pitchFamily="18" charset="0"/>
              </a:rPr>
              <a:t>, Synaptic, The Medicines Company,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Youngene</a:t>
            </a:r>
            <a:r>
              <a:rPr lang="en-US" sz="1800" dirty="0">
                <a:effectLst/>
                <a:latin typeface="Arial" panose="020B0604020202020204" pitchFamily="34" charset="0"/>
                <a:ea typeface="MS Mincho" panose="02020609040205080304" pitchFamily="49" charset="-128"/>
                <a:cs typeface="Times New Roman" panose="02020603050405020304" pitchFamily="18" charset="0"/>
              </a:rPr>
              <a:t>, 89Bio; Royalties: Elsevier (Editor,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Braunwald’s</a:t>
            </a:r>
            <a:r>
              <a:rPr lang="en-US" sz="1800" dirty="0">
                <a:effectLst/>
                <a:latin typeface="Arial" panose="020B0604020202020204" pitchFamily="34" charset="0"/>
                <a:ea typeface="MS Mincho" panose="02020609040205080304" pitchFamily="49" charset="-128"/>
                <a:cs typeface="Times New Roman" panose="02020603050405020304" pitchFamily="18" charset="0"/>
              </a:rPr>
              <a:t> Heart Disease); Site Co-Investigator: Abbott,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Biotronik</a:t>
            </a:r>
            <a:r>
              <a:rPr lang="en-US" sz="1800" dirty="0">
                <a:effectLst/>
                <a:latin typeface="Arial" panose="020B0604020202020204" pitchFamily="34" charset="0"/>
                <a:ea typeface="MS Mincho" panose="02020609040205080304" pitchFamily="49" charset="-128"/>
                <a:cs typeface="Times New Roman" panose="02020603050405020304" pitchFamily="18" charset="0"/>
              </a:rPr>
              <a:t>, Boston Scientific, CSI,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Endotronix</a:t>
            </a:r>
            <a:r>
              <a:rPr lang="en-US" sz="1800" dirty="0">
                <a:effectLst/>
                <a:latin typeface="Arial" panose="020B0604020202020204" pitchFamily="34" charset="0"/>
                <a:ea typeface="MS Mincho" panose="02020609040205080304" pitchFamily="49" charset="-128"/>
                <a:cs typeface="Times New Roman" panose="02020603050405020304" pitchFamily="18" charset="0"/>
              </a:rPr>
              <a:t>, St. Jude Medical (now Abbott), Philips,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SpectraWAVE</a:t>
            </a:r>
            <a:r>
              <a:rPr lang="en-US" sz="1800" dirty="0">
                <a:effectLst/>
                <a:latin typeface="Arial" panose="020B0604020202020204" pitchFamily="34" charset="0"/>
                <a:ea typeface="MS Mincho" panose="02020609040205080304" pitchFamily="49" charset="-128"/>
                <a:cs typeface="Times New Roman" panose="02020603050405020304" pitchFamily="18" charset="0"/>
              </a:rPr>
              <a:t>, Svelte, Vascular Solutions; Trustee: American College of Cardiology; Unfunded Research: </a:t>
            </a:r>
            <a:r>
              <a:rPr lang="en-US" sz="1800" dirty="0" err="1">
                <a:effectLst/>
                <a:latin typeface="Arial" panose="020B0604020202020204" pitchFamily="34" charset="0"/>
                <a:ea typeface="MS Mincho" panose="02020609040205080304" pitchFamily="49" charset="-128"/>
                <a:cs typeface="Times New Roman" panose="02020603050405020304" pitchFamily="18" charset="0"/>
              </a:rPr>
              <a:t>FlowCo</a:t>
            </a:r>
            <a:r>
              <a:rPr lang="en-US" sz="1800" dirty="0">
                <a:effectLst/>
                <a:latin typeface="Arial" panose="020B0604020202020204" pitchFamily="34" charset="0"/>
                <a:ea typeface="MS Mincho" panose="02020609040205080304" pitchFamily="49" charset="-128"/>
                <a:cs typeface="Times New Roman" panose="02020603050405020304" pitchFamily="18" charset="0"/>
              </a:rPr>
              <a:t>, Takeda.</a:t>
            </a:r>
            <a:endParaRPr lang="en-US" sz="1800" dirty="0">
              <a:effectLst/>
              <a:latin typeface="Times New Roman" panose="02020603050405020304" pitchFamily="18" charset="0"/>
              <a:ea typeface="MS Mincho" panose="02020609040205080304" pitchFamily="49" charset="-128"/>
            </a:endParaRPr>
          </a:p>
          <a:p>
            <a:pPr>
              <a:buNone/>
            </a:pPr>
            <a:endParaRPr lang="en-US" sz="2000" dirty="0">
              <a:latin typeface="TradeGothic" pitchFamily="2" charset="0"/>
            </a:endParaRPr>
          </a:p>
        </p:txBody>
      </p:sp>
      <p:sp>
        <p:nvSpPr>
          <p:cNvPr id="2" name="TextBox 1">
            <a:extLst>
              <a:ext uri="{FF2B5EF4-FFF2-40B4-BE49-F238E27FC236}">
                <a16:creationId xmlns:a16="http://schemas.microsoft.com/office/drawing/2014/main" id="{21AF50F5-B69B-A136-720A-45A03756413C}"/>
              </a:ext>
            </a:extLst>
          </p:cNvPr>
          <p:cNvSpPr txBox="1"/>
          <p:nvPr/>
        </p:nvSpPr>
        <p:spPr>
          <a:xfrm>
            <a:off x="228600" y="4248150"/>
            <a:ext cx="9041314" cy="523220"/>
          </a:xfrm>
          <a:prstGeom prst="rect">
            <a:avLst/>
          </a:prstGeom>
          <a:noFill/>
        </p:spPr>
        <p:txBody>
          <a:bodyPr wrap="square">
            <a:spAutoFit/>
          </a:bodyPr>
          <a:lstStyle/>
          <a:p>
            <a:r>
              <a:rPr lang="en-US" altLang="en-US" sz="1400" b="1" i="0">
                <a:latin typeface="Arial" panose="020B0604020202020204" pitchFamily="34" charset="0"/>
                <a:cs typeface="Arial" panose="020B0604020202020204" pitchFamily="34" charset="0"/>
              </a:rPr>
              <a:t>UNLABELED/UNAPPROVED USES DISCLOSURE</a:t>
            </a:r>
            <a:endParaRPr lang="en-US" altLang="en-US" sz="1400" b="0" i="0">
              <a:latin typeface="+mn-lt"/>
              <a:ea typeface="+mn-ea"/>
              <a:cs typeface="+mn-cs"/>
            </a:endParaRPr>
          </a:p>
          <a:p>
            <a:r>
              <a:rPr lang="en-US" altLang="en-US" sz="1400" b="0" i="0">
                <a:latin typeface="+mn-lt"/>
                <a:ea typeface="+mn-ea"/>
                <a:cs typeface="+mn-cs"/>
              </a:rPr>
              <a:t>In the United States, the use of renal denervation in hypertensive patients is limited to investigational use only.</a:t>
            </a:r>
            <a:endParaRPr lang="en-US" altLang="en-US" sz="600" b="0" i="0">
              <a:latin typeface="+mn-lt"/>
              <a:ea typeface="+mn-ea"/>
              <a:cs typeface="+mn-cs"/>
            </a:endParaRPr>
          </a:p>
        </p:txBody>
      </p:sp>
      <p:sp>
        <p:nvSpPr>
          <p:cNvPr id="3" name="Rectangle 2">
            <a:extLst>
              <a:ext uri="{FF2B5EF4-FFF2-40B4-BE49-F238E27FC236}">
                <a16:creationId xmlns:a16="http://schemas.microsoft.com/office/drawing/2014/main" id="{1D1EB457-F94E-40FD-A7EE-560C4E7F3BAF}"/>
              </a:ext>
            </a:extLst>
          </p:cNvPr>
          <p:cNvSpPr/>
          <p:nvPr/>
        </p:nvSpPr>
        <p:spPr>
          <a:xfrm>
            <a:off x="8020692" y="27398"/>
            <a:ext cx="1085636" cy="599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330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ED0CA-4947-5956-7551-347B91721627}"/>
              </a:ext>
            </a:extLst>
          </p:cNvPr>
          <p:cNvSpPr>
            <a:spLocks noGrp="1"/>
          </p:cNvSpPr>
          <p:nvPr>
            <p:ph type="title"/>
          </p:nvPr>
        </p:nvSpPr>
        <p:spPr/>
        <p:txBody>
          <a:bodyPr>
            <a:normAutofit/>
          </a:bodyPr>
          <a:lstStyle/>
          <a:p>
            <a:r>
              <a:rPr lang="en-US" sz="3200" b="1" dirty="0"/>
              <a:t>Limitations</a:t>
            </a:r>
            <a:endParaRPr lang="en-US" sz="2800" b="1" dirty="0"/>
          </a:p>
        </p:txBody>
      </p:sp>
      <p:sp>
        <p:nvSpPr>
          <p:cNvPr id="3" name="Content Placeholder 2">
            <a:extLst>
              <a:ext uri="{FF2B5EF4-FFF2-40B4-BE49-F238E27FC236}">
                <a16:creationId xmlns:a16="http://schemas.microsoft.com/office/drawing/2014/main" id="{E760421C-258B-0205-04EE-B07F574BCAFF}"/>
              </a:ext>
            </a:extLst>
          </p:cNvPr>
          <p:cNvSpPr>
            <a:spLocks noGrp="1"/>
          </p:cNvSpPr>
          <p:nvPr>
            <p:ph idx="1"/>
          </p:nvPr>
        </p:nvSpPr>
        <p:spPr/>
        <p:txBody>
          <a:bodyPr>
            <a:normAutofit/>
          </a:bodyPr>
          <a:lstStyle/>
          <a:p>
            <a:pPr>
              <a:spcBef>
                <a:spcPts val="600"/>
              </a:spcBef>
              <a:spcAft>
                <a:spcPts val="1200"/>
              </a:spcAft>
            </a:pPr>
            <a:r>
              <a:rPr lang="en-US" sz="1800"/>
              <a:t>Patients were unblinded after 6 months; however, crossover patients’ BPs after 6 months were imputed which utilized blinded 6-month BP values</a:t>
            </a:r>
          </a:p>
          <a:p>
            <a:pPr>
              <a:spcBef>
                <a:spcPts val="600"/>
              </a:spcBef>
              <a:spcAft>
                <a:spcPts val="1200"/>
              </a:spcAft>
            </a:pPr>
            <a:r>
              <a:rPr lang="en-US" sz="1800"/>
              <a:t>Drug testing to assess patient adherence to antihypertensive medications was not performed; however, patients were prescribed maximum tolerated doses of medications</a:t>
            </a:r>
            <a:endParaRPr lang="en-US" sz="1800">
              <a:cs typeface="Arial"/>
            </a:endParaRPr>
          </a:p>
          <a:p>
            <a:pPr>
              <a:spcBef>
                <a:spcPts val="600"/>
              </a:spcBef>
              <a:spcAft>
                <a:spcPts val="1200"/>
              </a:spcAft>
            </a:pPr>
            <a:endParaRPr lang="en-US" sz="1800"/>
          </a:p>
        </p:txBody>
      </p:sp>
    </p:spTree>
    <p:extLst>
      <p:ext uri="{BB962C8B-B14F-4D97-AF65-F5344CB8AC3E}">
        <p14:creationId xmlns:p14="http://schemas.microsoft.com/office/powerpoint/2010/main" val="350415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A2F9-EF87-9ACD-B5CA-A13D0B3B7177}"/>
              </a:ext>
            </a:extLst>
          </p:cNvPr>
          <p:cNvSpPr>
            <a:spLocks noGrp="1"/>
          </p:cNvSpPr>
          <p:nvPr>
            <p:ph type="title"/>
          </p:nvPr>
        </p:nvSpPr>
        <p:spPr>
          <a:xfrm>
            <a:off x="685800" y="133350"/>
            <a:ext cx="8229600" cy="857250"/>
          </a:xfrm>
        </p:spPr>
        <p:txBody>
          <a:bodyPr>
            <a:normAutofit/>
          </a:bodyPr>
          <a:lstStyle/>
          <a:p>
            <a:r>
              <a:rPr lang="en-US" sz="3200" b="1" dirty="0"/>
              <a:t>Conclusions</a:t>
            </a:r>
          </a:p>
        </p:txBody>
      </p:sp>
      <p:sp>
        <p:nvSpPr>
          <p:cNvPr id="3" name="Content Placeholder 2">
            <a:extLst>
              <a:ext uri="{FF2B5EF4-FFF2-40B4-BE49-F238E27FC236}">
                <a16:creationId xmlns:a16="http://schemas.microsoft.com/office/drawing/2014/main" id="{8D100D19-4B98-7694-7467-3F5F1679150F}"/>
              </a:ext>
            </a:extLst>
          </p:cNvPr>
          <p:cNvSpPr>
            <a:spLocks noGrp="1"/>
          </p:cNvSpPr>
          <p:nvPr>
            <p:ph idx="1"/>
          </p:nvPr>
        </p:nvSpPr>
        <p:spPr>
          <a:xfrm>
            <a:off x="457200" y="1047750"/>
            <a:ext cx="8229600" cy="3429000"/>
          </a:xfrm>
        </p:spPr>
        <p:txBody>
          <a:bodyPr>
            <a:normAutofit fontScale="92500" lnSpcReduction="10000"/>
          </a:bodyPr>
          <a:lstStyle/>
          <a:p>
            <a:pPr>
              <a:spcBef>
                <a:spcPts val="600"/>
              </a:spcBef>
              <a:spcAft>
                <a:spcPts val="1200"/>
              </a:spcAft>
            </a:pPr>
            <a:r>
              <a:rPr lang="en-US" sz="2400" dirty="0"/>
              <a:t>RDN demonstrated </a:t>
            </a:r>
            <a:r>
              <a:rPr lang="en-US" sz="2400" b="1" dirty="0">
                <a:solidFill>
                  <a:srgbClr val="1F497D"/>
                </a:solidFill>
              </a:rPr>
              <a:t>safety</a:t>
            </a:r>
            <a:r>
              <a:rPr lang="en-US" sz="2400" dirty="0"/>
              <a:t> </a:t>
            </a:r>
            <a:r>
              <a:rPr lang="en-US" sz="2400" b="1" dirty="0">
                <a:solidFill>
                  <a:schemeClr val="tx2"/>
                </a:solidFill>
              </a:rPr>
              <a:t>among Black patients </a:t>
            </a:r>
            <a:r>
              <a:rPr lang="en-US" sz="2400" dirty="0"/>
              <a:t>with no long-term complications</a:t>
            </a:r>
          </a:p>
          <a:p>
            <a:pPr>
              <a:spcBef>
                <a:spcPts val="600"/>
              </a:spcBef>
              <a:spcAft>
                <a:spcPts val="1200"/>
              </a:spcAft>
            </a:pPr>
            <a:r>
              <a:rPr lang="en-US" sz="2400" dirty="0"/>
              <a:t>Despite neutral results potentially due to confounding factors among Black patients at the primary endpoint of 6 months, </a:t>
            </a:r>
            <a:r>
              <a:rPr lang="en-US" sz="2400" b="1" dirty="0">
                <a:solidFill>
                  <a:schemeClr val="tx2"/>
                </a:solidFill>
              </a:rPr>
              <a:t>RDN was associated with significant systolic BP reductions through 3 years among Black patients </a:t>
            </a:r>
            <a:r>
              <a:rPr lang="en-US" sz="2400" dirty="0"/>
              <a:t>compared with those in the sham control group</a:t>
            </a:r>
          </a:p>
          <a:p>
            <a:pPr>
              <a:spcBef>
                <a:spcPts val="600"/>
              </a:spcBef>
              <a:spcAft>
                <a:spcPts val="1200"/>
              </a:spcAft>
            </a:pPr>
            <a:r>
              <a:rPr lang="en-US" sz="2400" dirty="0"/>
              <a:t>Non-Black RDN patients similarly had significant BP reductions through 36 months compared with sham control</a:t>
            </a:r>
          </a:p>
          <a:p>
            <a:pPr>
              <a:spcBef>
                <a:spcPts val="600"/>
              </a:spcBef>
              <a:spcAft>
                <a:spcPts val="1200"/>
              </a:spcAft>
            </a:pPr>
            <a:endParaRPr lang="en-US" sz="2400" dirty="0"/>
          </a:p>
        </p:txBody>
      </p:sp>
    </p:spTree>
    <p:extLst>
      <p:ext uri="{BB962C8B-B14F-4D97-AF65-F5344CB8AC3E}">
        <p14:creationId xmlns:p14="http://schemas.microsoft.com/office/powerpoint/2010/main" val="1269005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2">
            <a:extLst>
              <a:ext uri="{FF2B5EF4-FFF2-40B4-BE49-F238E27FC236}">
                <a16:creationId xmlns:a16="http://schemas.microsoft.com/office/drawing/2014/main" id="{99BF71DE-5157-4EEE-BEB1-499F9F8342A4}"/>
              </a:ext>
            </a:extLst>
          </p:cNvPr>
          <p:cNvSpPr txBox="1">
            <a:spLocks noChangeArrowheads="1"/>
          </p:cNvSpPr>
          <p:nvPr/>
        </p:nvSpPr>
        <p:spPr bwMode="auto">
          <a:xfrm>
            <a:off x="891286" y="3124376"/>
            <a:ext cx="649733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lgn="l">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lgn="l">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lgn="l">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lgn="l">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685800" fontAlgn="base">
              <a:spcBef>
                <a:spcPct val="0"/>
              </a:spcBef>
              <a:spcAft>
                <a:spcPct val="0"/>
              </a:spcAft>
              <a:buNone/>
              <a:defRPr/>
            </a:pPr>
            <a:r>
              <a:rPr lang="en-US" altLang="en-US" sz="1800" b="1" dirty="0">
                <a:solidFill>
                  <a:prstClr val="black"/>
                </a:solidFill>
                <a:latin typeface="Arial" panose="020B0604020202020204" pitchFamily="34" charset="0"/>
                <a:cs typeface="Arial" panose="020B0604020202020204" pitchFamily="34" charset="0"/>
              </a:rPr>
              <a:t>Deepak L. Bhatt, MD, MPH, FACC, FAHA, FESC, MSCAI </a:t>
            </a:r>
          </a:p>
          <a:p>
            <a:pPr defTabSz="685800" fontAlgn="base">
              <a:spcBef>
                <a:spcPct val="0"/>
              </a:spcBef>
              <a:spcAft>
                <a:spcPct val="0"/>
              </a:spcAft>
              <a:buNone/>
              <a:defRPr/>
            </a:pPr>
            <a:r>
              <a:rPr lang="en-US" sz="1800" b="1" dirty="0">
                <a:solidFill>
                  <a:prstClr val="black"/>
                </a:solidFill>
                <a:latin typeface="Arial" panose="020B0604020202020204" pitchFamily="34" charset="0"/>
                <a:cs typeface="Arial" panose="020B0604020202020204" pitchFamily="34" charset="0"/>
              </a:rPr>
              <a:t>Director, Mount Sinai Heart</a:t>
            </a:r>
          </a:p>
          <a:p>
            <a:pPr defTabSz="685800" fontAlgn="base">
              <a:spcBef>
                <a:spcPct val="0"/>
              </a:spcBef>
              <a:spcAft>
                <a:spcPct val="0"/>
              </a:spcAft>
              <a:buNone/>
              <a:defRPr/>
            </a:pPr>
            <a:r>
              <a:rPr lang="en-US" sz="1800" b="1" dirty="0">
                <a:solidFill>
                  <a:prstClr val="black"/>
                </a:solidFill>
                <a:latin typeface="Arial" panose="020B0604020202020204" pitchFamily="34" charset="0"/>
                <a:cs typeface="Arial" panose="020B0604020202020204" pitchFamily="34" charset="0"/>
              </a:rPr>
              <a:t>Dr. Valentin Fuster Professor of Cardiovascular Medicine </a:t>
            </a:r>
          </a:p>
          <a:p>
            <a:pPr defTabSz="685800" fontAlgn="base">
              <a:spcBef>
                <a:spcPct val="0"/>
              </a:spcBef>
              <a:spcAft>
                <a:spcPct val="0"/>
              </a:spcAft>
              <a:buNone/>
              <a:defRPr/>
            </a:pPr>
            <a:r>
              <a:rPr lang="en-US" altLang="en-US" sz="1800" b="1" dirty="0">
                <a:solidFill>
                  <a:prstClr val="black"/>
                </a:solidFill>
                <a:latin typeface="Arial" panose="020B0604020202020204" pitchFamily="34" charset="0"/>
                <a:cs typeface="Arial" panose="020B0604020202020204" pitchFamily="34" charset="0"/>
              </a:rPr>
              <a:t>Email: </a:t>
            </a:r>
            <a:r>
              <a:rPr lang="en-US" altLang="en-US" sz="1800" b="1"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dlbhattmd@post.harvard.edu</a:t>
            </a:r>
            <a:r>
              <a:rPr lang="en-US" altLang="en-US" sz="1800" b="1" dirty="0">
                <a:solidFill>
                  <a:srgbClr val="0070C0"/>
                </a:solidFill>
                <a:latin typeface="Arial" panose="020B0604020202020204" pitchFamily="34" charset="0"/>
                <a:cs typeface="Arial" panose="020B0604020202020204" pitchFamily="34" charset="0"/>
              </a:rPr>
              <a:t>  </a:t>
            </a:r>
          </a:p>
          <a:p>
            <a:pPr defTabSz="685800" fontAlgn="base">
              <a:spcBef>
                <a:spcPct val="0"/>
              </a:spcBef>
              <a:spcAft>
                <a:spcPct val="0"/>
              </a:spcAft>
              <a:buNone/>
              <a:defRPr/>
            </a:pPr>
            <a:r>
              <a:rPr lang="en-US" altLang="en-US" sz="1800" b="1" dirty="0">
                <a:solidFill>
                  <a:prstClr val="black"/>
                </a:solidFill>
                <a:latin typeface="Arial" panose="020B0604020202020204" pitchFamily="34" charset="0"/>
                <a:cs typeface="Arial" panose="020B0604020202020204" pitchFamily="34" charset="0"/>
              </a:rPr>
              <a:t>Webpage: </a:t>
            </a:r>
            <a:r>
              <a:rPr lang="en-US" altLang="en-US" sz="1800" b="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alum.mit.edu/www/dlbhattmd</a:t>
            </a:r>
            <a:r>
              <a:rPr lang="en-US" altLang="en-US" sz="1800" b="1" dirty="0">
                <a:solidFill>
                  <a:srgbClr val="0070C0"/>
                </a:solidFill>
                <a:latin typeface="Arial" panose="020B0604020202020204" pitchFamily="34" charset="0"/>
                <a:cs typeface="Arial" panose="020B0604020202020204" pitchFamily="34" charset="0"/>
              </a:rPr>
              <a:t>   </a:t>
            </a:r>
          </a:p>
          <a:p>
            <a:pPr defTabSz="685800" fontAlgn="base">
              <a:spcBef>
                <a:spcPct val="0"/>
              </a:spcBef>
              <a:spcAft>
                <a:spcPct val="0"/>
              </a:spcAft>
              <a:buNone/>
              <a:defRPr/>
            </a:pPr>
            <a:r>
              <a:rPr lang="en-US" altLang="en-US" sz="1800" b="1" dirty="0">
                <a:solidFill>
                  <a:prstClr val="black"/>
                </a:solidFill>
                <a:latin typeface="Arial" panose="020B0604020202020204" pitchFamily="34" charset="0"/>
                <a:cs typeface="Arial" panose="020B0604020202020204" pitchFamily="34" charset="0"/>
              </a:rPr>
              <a:t>Twitter: @DLBhattMD</a:t>
            </a:r>
          </a:p>
        </p:txBody>
      </p:sp>
      <p:sp>
        <p:nvSpPr>
          <p:cNvPr id="11" name="TextBox 13">
            <a:extLst>
              <a:ext uri="{FF2B5EF4-FFF2-40B4-BE49-F238E27FC236}">
                <a16:creationId xmlns:a16="http://schemas.microsoft.com/office/drawing/2014/main" id="{6B7060F3-8B50-4662-9349-8297D39CC615}"/>
              </a:ext>
            </a:extLst>
          </p:cNvPr>
          <p:cNvSpPr txBox="1">
            <a:spLocks noChangeArrowheads="1"/>
          </p:cNvSpPr>
          <p:nvPr/>
        </p:nvSpPr>
        <p:spPr bwMode="auto">
          <a:xfrm>
            <a:off x="3518271" y="2742248"/>
            <a:ext cx="244869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685800" eaLnBrk="1" fontAlgn="base" hangingPunct="1">
              <a:spcBef>
                <a:spcPct val="0"/>
              </a:spcBef>
              <a:spcAft>
                <a:spcPct val="0"/>
              </a:spcAft>
              <a:buNone/>
              <a:defRPr/>
            </a:pPr>
            <a:r>
              <a:rPr lang="en-US" altLang="en-US" sz="2100" b="1" dirty="0">
                <a:solidFill>
                  <a:prstClr val="black"/>
                </a:solidFill>
                <a:latin typeface="Arial" panose="020B0604020202020204" pitchFamily="34" charset="0"/>
                <a:cs typeface="Arial" panose="020B0604020202020204" pitchFamily="34" charset="0"/>
              </a:rPr>
              <a:t>Thank You!</a:t>
            </a:r>
          </a:p>
        </p:txBody>
      </p:sp>
      <p:pic>
        <p:nvPicPr>
          <p:cNvPr id="14" name="Picture 13">
            <a:extLst>
              <a:ext uri="{FF2B5EF4-FFF2-40B4-BE49-F238E27FC236}">
                <a16:creationId xmlns:a16="http://schemas.microsoft.com/office/drawing/2014/main" id="{5A08A378-79F0-AF7B-3440-6400D769CF29}"/>
              </a:ext>
            </a:extLst>
          </p:cNvPr>
          <p:cNvPicPr>
            <a:picLocks noChangeAspect="1"/>
          </p:cNvPicPr>
          <p:nvPr/>
        </p:nvPicPr>
        <p:blipFill>
          <a:blip r:embed="rId4"/>
          <a:stretch>
            <a:fillRect/>
          </a:stretch>
        </p:blipFill>
        <p:spPr>
          <a:xfrm>
            <a:off x="7747050" y="3098455"/>
            <a:ext cx="1314450" cy="1957388"/>
          </a:xfrm>
          <a:prstGeom prst="rect">
            <a:avLst/>
          </a:prstGeom>
        </p:spPr>
      </p:pic>
      <p:pic>
        <p:nvPicPr>
          <p:cNvPr id="3" name="Picture 2">
            <a:extLst>
              <a:ext uri="{FF2B5EF4-FFF2-40B4-BE49-F238E27FC236}">
                <a16:creationId xmlns:a16="http://schemas.microsoft.com/office/drawing/2014/main" id="{1D1D5B79-60C7-4B4C-22D4-4665144F08C0}"/>
              </a:ext>
            </a:extLst>
          </p:cNvPr>
          <p:cNvPicPr>
            <a:picLocks noChangeAspect="1"/>
          </p:cNvPicPr>
          <p:nvPr/>
        </p:nvPicPr>
        <p:blipFill>
          <a:blip r:embed="rId5"/>
          <a:stretch>
            <a:fillRect/>
          </a:stretch>
        </p:blipFill>
        <p:spPr>
          <a:xfrm>
            <a:off x="0" y="0"/>
            <a:ext cx="9144000" cy="2738438"/>
          </a:xfrm>
          <a:prstGeom prst="rect">
            <a:avLst/>
          </a:prstGeom>
        </p:spPr>
      </p:pic>
    </p:spTree>
    <p:extLst>
      <p:ext uri="{BB962C8B-B14F-4D97-AF65-F5344CB8AC3E}">
        <p14:creationId xmlns:p14="http://schemas.microsoft.com/office/powerpoint/2010/main" val="159381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82D5-8A26-4D30-A7A6-998BE042147C}"/>
              </a:ext>
            </a:extLst>
          </p:cNvPr>
          <p:cNvSpPr>
            <a:spLocks noGrp="1"/>
          </p:cNvSpPr>
          <p:nvPr>
            <p:ph type="title"/>
          </p:nvPr>
        </p:nvSpPr>
        <p:spPr>
          <a:xfrm>
            <a:off x="1190064" y="14353"/>
            <a:ext cx="7039535" cy="857250"/>
          </a:xfrm>
        </p:spPr>
        <p:txBody>
          <a:bodyPr>
            <a:normAutofit/>
          </a:bodyPr>
          <a:lstStyle/>
          <a:p>
            <a:r>
              <a:rPr lang="en-US" sz="3200" b="1" dirty="0"/>
              <a:t>Background</a:t>
            </a:r>
          </a:p>
        </p:txBody>
      </p:sp>
      <p:sp>
        <p:nvSpPr>
          <p:cNvPr id="3" name="Content Placeholder 2">
            <a:extLst>
              <a:ext uri="{FF2B5EF4-FFF2-40B4-BE49-F238E27FC236}">
                <a16:creationId xmlns:a16="http://schemas.microsoft.com/office/drawing/2014/main" id="{02E75B9C-3743-4868-92F8-6E9C94F8313A}"/>
              </a:ext>
            </a:extLst>
          </p:cNvPr>
          <p:cNvSpPr>
            <a:spLocks noGrp="1"/>
          </p:cNvSpPr>
          <p:nvPr>
            <p:ph idx="1"/>
          </p:nvPr>
        </p:nvSpPr>
        <p:spPr>
          <a:xfrm>
            <a:off x="457200" y="871603"/>
            <a:ext cx="8229600" cy="3772725"/>
          </a:xfrm>
        </p:spPr>
        <p:txBody>
          <a:bodyPr>
            <a:normAutofit lnSpcReduction="10000"/>
          </a:bodyPr>
          <a:lstStyle/>
          <a:p>
            <a:pPr>
              <a:spcBef>
                <a:spcPts val="600"/>
              </a:spcBef>
              <a:spcAft>
                <a:spcPts val="1200"/>
              </a:spcAft>
            </a:pPr>
            <a:r>
              <a:rPr lang="en-US" sz="1800" dirty="0">
                <a:cs typeface="Arial" panose="020B0604020202020204" pitchFamily="34" charset="0"/>
              </a:rPr>
              <a:t>SYMPLICITY HTN-3 was the first and largest randomized, sham-controlled clinical trial of renal denervation (RDN) for uncontrolled hypertension (HTN)</a:t>
            </a:r>
          </a:p>
          <a:p>
            <a:pPr>
              <a:spcBef>
                <a:spcPts val="600"/>
              </a:spcBef>
              <a:spcAft>
                <a:spcPts val="1200"/>
              </a:spcAft>
            </a:pPr>
            <a:r>
              <a:rPr lang="en-US" sz="1800" dirty="0">
                <a:cs typeface="Arial"/>
              </a:rPr>
              <a:t>The primary safety endpoint was met at 6 months, however, the primary efficacy endpoint was not achieved in the overall trial</a:t>
            </a:r>
            <a:r>
              <a:rPr lang="en-US" sz="1800" baseline="30000" dirty="0">
                <a:cs typeface="Arial"/>
              </a:rPr>
              <a:t>1</a:t>
            </a:r>
          </a:p>
          <a:p>
            <a:pPr lvl="1">
              <a:spcBef>
                <a:spcPts val="600"/>
              </a:spcBef>
              <a:spcAft>
                <a:spcPts val="1200"/>
              </a:spcAft>
            </a:pPr>
            <a:r>
              <a:rPr lang="en-US" sz="1400" dirty="0">
                <a:cs typeface="Arial"/>
              </a:rPr>
              <a:t>Among Black patients, a prespecified subgroup, there was an unexpected larger reduction in systolic blood pressure (BP) in sham control patients related to their complex antihypertensive medication regimen such that there was no significant reduction in systolic BP between groups, though there was in the rest of the patients</a:t>
            </a:r>
            <a:r>
              <a:rPr lang="en-US" sz="1400" baseline="30000" dirty="0">
                <a:cs typeface="Arial"/>
              </a:rPr>
              <a:t>1,2</a:t>
            </a:r>
          </a:p>
          <a:p>
            <a:pPr>
              <a:spcBef>
                <a:spcPts val="600"/>
              </a:spcBef>
              <a:spcAft>
                <a:spcPts val="1200"/>
              </a:spcAft>
            </a:pPr>
            <a:r>
              <a:rPr lang="en-US" sz="1800" dirty="0">
                <a:cs typeface="Arial"/>
              </a:rPr>
              <a:t>Recent 3-year analysis of the overall HTN-3 population demonstrated that RDN patients had significantly greater reductions in systolic BP compared with sham control patients through long-term follow-up</a:t>
            </a:r>
            <a:r>
              <a:rPr lang="en-US" sz="1800" baseline="30000" dirty="0">
                <a:cs typeface="Arial"/>
              </a:rPr>
              <a:t>3</a:t>
            </a:r>
            <a:endParaRPr lang="en-US" sz="1800" dirty="0">
              <a:cs typeface="Arial"/>
            </a:endParaRPr>
          </a:p>
          <a:p>
            <a:pPr>
              <a:spcBef>
                <a:spcPts val="600"/>
              </a:spcBef>
              <a:spcAft>
                <a:spcPts val="1200"/>
              </a:spcAft>
            </a:pPr>
            <a:r>
              <a:rPr lang="en-US" sz="1800" dirty="0">
                <a:cs typeface="Arial"/>
              </a:rPr>
              <a:t>In this analysis, we assessed the 3-year outcomes among Black patients</a:t>
            </a:r>
            <a:endParaRPr lang="en-US" sz="1800" dirty="0"/>
          </a:p>
        </p:txBody>
      </p:sp>
      <p:sp>
        <p:nvSpPr>
          <p:cNvPr id="4" name="TextBox 3">
            <a:extLst>
              <a:ext uri="{FF2B5EF4-FFF2-40B4-BE49-F238E27FC236}">
                <a16:creationId xmlns:a16="http://schemas.microsoft.com/office/drawing/2014/main" id="{66E00EE3-D099-9084-0FA8-9FFF68965008}"/>
              </a:ext>
            </a:extLst>
          </p:cNvPr>
          <p:cNvSpPr txBox="1"/>
          <p:nvPr/>
        </p:nvSpPr>
        <p:spPr>
          <a:xfrm>
            <a:off x="457200" y="4669591"/>
            <a:ext cx="5338813" cy="461665"/>
          </a:xfrm>
          <a:prstGeom prst="rect">
            <a:avLst/>
          </a:prstGeom>
          <a:noFill/>
        </p:spPr>
        <p:txBody>
          <a:bodyPr wrap="square" rtlCol="0">
            <a:spAutoFit/>
          </a:bodyPr>
          <a:lstStyle/>
          <a:p>
            <a:r>
              <a:rPr lang="nb-NO" sz="800" b="0" i="0" baseline="30000" dirty="0">
                <a:solidFill>
                  <a:schemeClr val="bg1"/>
                </a:solidFill>
              </a:rPr>
              <a:t>1 </a:t>
            </a:r>
            <a:r>
              <a:rPr lang="nb-NO" sz="800" b="0" i="0" dirty="0">
                <a:solidFill>
                  <a:schemeClr val="bg1"/>
                </a:solidFill>
              </a:rPr>
              <a:t>Bhatt DL, et al. </a:t>
            </a:r>
            <a:r>
              <a:rPr lang="nb-NO" sz="800" b="0" i="1" dirty="0">
                <a:solidFill>
                  <a:schemeClr val="bg1"/>
                </a:solidFill>
              </a:rPr>
              <a:t>N Engl J Med</a:t>
            </a:r>
            <a:r>
              <a:rPr lang="nb-NO" sz="800" b="0" i="0" dirty="0">
                <a:solidFill>
                  <a:schemeClr val="bg1"/>
                </a:solidFill>
              </a:rPr>
              <a:t>. 2014;370:1393–1401.</a:t>
            </a:r>
          </a:p>
          <a:p>
            <a:r>
              <a:rPr lang="nb-NO" sz="800" b="0" i="0" baseline="30000" dirty="0">
                <a:solidFill>
                  <a:schemeClr val="bg1"/>
                </a:solidFill>
              </a:rPr>
              <a:t>2 </a:t>
            </a:r>
            <a:r>
              <a:rPr lang="nb-NO" sz="800" b="0" i="0" dirty="0">
                <a:solidFill>
                  <a:schemeClr val="bg1"/>
                </a:solidFill>
              </a:rPr>
              <a:t>Flack JM, et al. </a:t>
            </a:r>
            <a:r>
              <a:rPr lang="nb-NO" sz="800" b="0" i="1" dirty="0">
                <a:solidFill>
                  <a:schemeClr val="bg1"/>
                </a:solidFill>
              </a:rPr>
              <a:t>J Am Soc Hypertension</a:t>
            </a:r>
            <a:r>
              <a:rPr lang="nb-NO" sz="800" b="0" i="0" dirty="0">
                <a:solidFill>
                  <a:schemeClr val="bg1"/>
                </a:solidFill>
              </a:rPr>
              <a:t>. 2015; 9(10):769-779.</a:t>
            </a:r>
            <a:endParaRPr lang="nb-NO" sz="800" b="0" i="0" baseline="30000" dirty="0">
              <a:solidFill>
                <a:schemeClr val="bg1"/>
              </a:solidFill>
            </a:endParaRPr>
          </a:p>
          <a:p>
            <a:r>
              <a:rPr lang="nb-NO" sz="800" baseline="30000" dirty="0">
                <a:solidFill>
                  <a:schemeClr val="bg1"/>
                </a:solidFill>
              </a:rPr>
              <a:t>3 </a:t>
            </a:r>
            <a:r>
              <a:rPr lang="nb-NO" sz="800" dirty="0">
                <a:solidFill>
                  <a:schemeClr val="bg1"/>
                </a:solidFill>
              </a:rPr>
              <a:t>Bhatt DL, et al. </a:t>
            </a:r>
            <a:r>
              <a:rPr lang="nb-NO" sz="800" i="1" dirty="0">
                <a:solidFill>
                  <a:schemeClr val="bg1"/>
                </a:solidFill>
              </a:rPr>
              <a:t>Lancet</a:t>
            </a:r>
            <a:r>
              <a:rPr lang="nb-NO" sz="800" dirty="0">
                <a:solidFill>
                  <a:schemeClr val="bg1"/>
                </a:solidFill>
              </a:rPr>
              <a:t>. 2022;400:1405-16.</a:t>
            </a:r>
            <a:endParaRPr lang="nb-NO" sz="800" b="0" i="0" baseline="30000" dirty="0">
              <a:solidFill>
                <a:schemeClr val="bg1"/>
              </a:solidFill>
            </a:endParaRPr>
          </a:p>
        </p:txBody>
      </p:sp>
    </p:spTree>
    <p:extLst>
      <p:ext uri="{BB962C8B-B14F-4D97-AF65-F5344CB8AC3E}">
        <p14:creationId xmlns:p14="http://schemas.microsoft.com/office/powerpoint/2010/main" val="1022486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1571-A70B-4F9C-B76D-23270AC41AB9}"/>
              </a:ext>
            </a:extLst>
          </p:cNvPr>
          <p:cNvSpPr>
            <a:spLocks noGrp="1"/>
          </p:cNvSpPr>
          <p:nvPr>
            <p:ph type="title"/>
          </p:nvPr>
        </p:nvSpPr>
        <p:spPr>
          <a:xfrm>
            <a:off x="457199" y="-36785"/>
            <a:ext cx="8229600" cy="857250"/>
          </a:xfrm>
        </p:spPr>
        <p:txBody>
          <a:bodyPr>
            <a:normAutofit/>
          </a:bodyPr>
          <a:lstStyle/>
          <a:p>
            <a:r>
              <a:rPr lang="en-US" sz="3200" b="1" dirty="0"/>
              <a:t>Endpoints at 6 Months</a:t>
            </a:r>
          </a:p>
        </p:txBody>
      </p:sp>
      <p:graphicFrame>
        <p:nvGraphicFramePr>
          <p:cNvPr id="114" name="Chart 113">
            <a:extLst>
              <a:ext uri="{FF2B5EF4-FFF2-40B4-BE49-F238E27FC236}">
                <a16:creationId xmlns:a16="http://schemas.microsoft.com/office/drawing/2014/main" id="{EC7DC99C-9D04-4DAD-B3F6-B17CC1473971}"/>
              </a:ext>
            </a:extLst>
          </p:cNvPr>
          <p:cNvGraphicFramePr/>
          <p:nvPr/>
        </p:nvGraphicFramePr>
        <p:xfrm>
          <a:off x="867103" y="1148467"/>
          <a:ext cx="7091330" cy="2251151"/>
        </p:xfrm>
        <a:graphic>
          <a:graphicData uri="http://schemas.openxmlformats.org/drawingml/2006/chart">
            <c:chart xmlns:c="http://schemas.openxmlformats.org/drawingml/2006/chart" xmlns:r="http://schemas.openxmlformats.org/officeDocument/2006/relationships" r:id="rId3"/>
          </a:graphicData>
        </a:graphic>
      </p:graphicFrame>
      <p:sp>
        <p:nvSpPr>
          <p:cNvPr id="121" name="Rectangle 120">
            <a:extLst>
              <a:ext uri="{FF2B5EF4-FFF2-40B4-BE49-F238E27FC236}">
                <a16:creationId xmlns:a16="http://schemas.microsoft.com/office/drawing/2014/main" id="{81868372-5D2C-4A1A-ACA7-E7E6A4C114A6}"/>
              </a:ext>
            </a:extLst>
          </p:cNvPr>
          <p:cNvSpPr/>
          <p:nvPr/>
        </p:nvSpPr>
        <p:spPr>
          <a:xfrm>
            <a:off x="5153877" y="893441"/>
            <a:ext cx="1483406" cy="469359"/>
          </a:xfrm>
          <a:prstGeom prst="rect">
            <a:avLst/>
          </a:prstGeom>
        </p:spPr>
        <p:txBody>
          <a:bodyPr wrap="square">
            <a:spAutoFit/>
          </a:bodyPr>
          <a:lstStyle/>
          <a:p>
            <a:pPr algn="ctr" fontAlgn="auto">
              <a:spcBef>
                <a:spcPts val="0"/>
              </a:spcBef>
              <a:spcAft>
                <a:spcPts val="0"/>
              </a:spcAft>
            </a:pPr>
            <a:r>
              <a:rPr lang="en-US" sz="1400" i="0">
                <a:solidFill>
                  <a:prstClr val="black"/>
                </a:solidFill>
                <a:latin typeface="+mn-lt"/>
                <a:ea typeface="+mn-ea"/>
                <a:cs typeface="Arial" panose="020B0604020202020204" pitchFamily="34" charset="0"/>
              </a:rPr>
              <a:t>Nighttime SBP</a:t>
            </a:r>
            <a:r>
              <a:rPr lang="en-US" sz="1400" i="0" baseline="30000">
                <a:solidFill>
                  <a:prstClr val="black"/>
                </a:solidFill>
                <a:latin typeface="+mn-lt"/>
                <a:ea typeface="+mn-ea"/>
                <a:cs typeface="Arial" panose="020B0604020202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a:ea typeface="ヒラギノ角ゴ Pro W3"/>
                <a:cs typeface="Arial" panose="020B0604020202020204" pitchFamily="34" charset="0"/>
              </a:rPr>
              <a:t>(1-6 am)</a:t>
            </a:r>
          </a:p>
        </p:txBody>
      </p:sp>
      <p:sp>
        <p:nvSpPr>
          <p:cNvPr id="131" name="Rectangle 130">
            <a:extLst>
              <a:ext uri="{FF2B5EF4-FFF2-40B4-BE49-F238E27FC236}">
                <a16:creationId xmlns:a16="http://schemas.microsoft.com/office/drawing/2014/main" id="{AAC93E98-129C-4B68-95DF-8C0A5CFB305B}"/>
              </a:ext>
            </a:extLst>
          </p:cNvPr>
          <p:cNvSpPr/>
          <p:nvPr/>
        </p:nvSpPr>
        <p:spPr>
          <a:xfrm>
            <a:off x="3277367" y="893441"/>
            <a:ext cx="1587665" cy="469359"/>
          </a:xfrm>
          <a:prstGeom prst="rect">
            <a:avLst/>
          </a:prstGeom>
        </p:spPr>
        <p:txBody>
          <a:bodyPr wrap="square">
            <a:spAutoFit/>
          </a:bodyPr>
          <a:lstStyle/>
          <a:p>
            <a:pPr algn="ctr" fontAlgn="auto">
              <a:spcBef>
                <a:spcPts val="0"/>
              </a:spcBef>
              <a:spcAft>
                <a:spcPts val="0"/>
              </a:spcAft>
            </a:pPr>
            <a:r>
              <a:rPr lang="en-US" sz="1400" i="0">
                <a:solidFill>
                  <a:prstClr val="black"/>
                </a:solidFill>
                <a:latin typeface="+mn-lt"/>
                <a:ea typeface="+mn-ea"/>
                <a:cs typeface="Arial" panose="020B0604020202020204" pitchFamily="34" charset="0"/>
              </a:rPr>
              <a:t>24-hour SBP</a:t>
            </a:r>
            <a:r>
              <a:rPr lang="en-US" sz="1400" i="0" baseline="30000">
                <a:solidFill>
                  <a:prstClr val="black"/>
                </a:solidFill>
                <a:latin typeface="+mn-lt"/>
                <a:ea typeface="+mn-ea"/>
                <a:cs typeface="Arial" panose="020B0604020202020204" pitchFamily="34" charset="0"/>
              </a:rPr>
              <a:t>1</a:t>
            </a:r>
            <a:r>
              <a:rPr lang="en-US" sz="1400" i="0">
                <a:solidFill>
                  <a:prstClr val="black"/>
                </a:solidFill>
                <a:latin typeface="+mn-lt"/>
                <a:ea typeface="+mn-ea"/>
                <a:cs typeface="Arial" panose="020B0604020202020204" pitchFamily="34" charset="0"/>
              </a:rPr>
              <a:t> </a:t>
            </a:r>
          </a:p>
          <a:p>
            <a:pPr algn="ctr" fontAlgn="auto">
              <a:spcBef>
                <a:spcPts val="0"/>
              </a:spcBef>
              <a:spcAft>
                <a:spcPts val="0"/>
              </a:spcAft>
            </a:pPr>
            <a:r>
              <a:rPr lang="en-US" sz="1050" b="0" i="0">
                <a:solidFill>
                  <a:prstClr val="black"/>
                </a:solidFill>
                <a:latin typeface="+mn-lt"/>
                <a:ea typeface="+mn-ea"/>
                <a:cs typeface="Arial" panose="020B0604020202020204" pitchFamily="34" charset="0"/>
              </a:rPr>
              <a:t>(powered 2⁰ endpoint)</a:t>
            </a:r>
          </a:p>
        </p:txBody>
      </p:sp>
      <p:sp>
        <p:nvSpPr>
          <p:cNvPr id="132" name="Rectangle 131">
            <a:extLst>
              <a:ext uri="{FF2B5EF4-FFF2-40B4-BE49-F238E27FC236}">
                <a16:creationId xmlns:a16="http://schemas.microsoft.com/office/drawing/2014/main" id="{1D7EA589-3511-4934-9CA2-23ACA3546348}"/>
              </a:ext>
            </a:extLst>
          </p:cNvPr>
          <p:cNvSpPr/>
          <p:nvPr/>
        </p:nvSpPr>
        <p:spPr>
          <a:xfrm>
            <a:off x="1492853" y="893441"/>
            <a:ext cx="1540431" cy="469359"/>
          </a:xfrm>
          <a:prstGeom prst="rect">
            <a:avLst/>
          </a:prstGeom>
        </p:spPr>
        <p:txBody>
          <a:bodyPr wrap="square">
            <a:spAutoFit/>
          </a:bodyPr>
          <a:lstStyle/>
          <a:p>
            <a:pPr algn="ctr" fontAlgn="auto">
              <a:spcBef>
                <a:spcPts val="0"/>
              </a:spcBef>
              <a:spcAft>
                <a:spcPts val="0"/>
              </a:spcAft>
            </a:pPr>
            <a:r>
              <a:rPr lang="en-US" sz="1400" i="0">
                <a:solidFill>
                  <a:prstClr val="black"/>
                </a:solidFill>
                <a:latin typeface="+mn-lt"/>
                <a:ea typeface="+mn-ea"/>
                <a:cs typeface="Arial" panose="020B0604020202020204" pitchFamily="34" charset="0"/>
              </a:rPr>
              <a:t>Office SBP</a:t>
            </a:r>
            <a:r>
              <a:rPr lang="en-US" sz="1400" i="0" baseline="30000">
                <a:solidFill>
                  <a:prstClr val="black"/>
                </a:solidFill>
                <a:latin typeface="+mn-lt"/>
                <a:ea typeface="+mn-ea"/>
                <a:cs typeface="Arial" panose="020B0604020202020204" pitchFamily="34" charset="0"/>
              </a:rPr>
              <a:t>1</a:t>
            </a:r>
            <a:endParaRPr lang="en-US" sz="1400" i="0">
              <a:solidFill>
                <a:prstClr val="black"/>
              </a:solidFill>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a:ea typeface="+mn-ea"/>
                <a:cs typeface="Arial" panose="020B0604020202020204" pitchFamily="34" charset="0"/>
              </a:rPr>
              <a:t>(powered 1⁰ endpoint)</a:t>
            </a:r>
          </a:p>
        </p:txBody>
      </p:sp>
      <p:grpSp>
        <p:nvGrpSpPr>
          <p:cNvPr id="141" name="Group 140">
            <a:extLst>
              <a:ext uri="{FF2B5EF4-FFF2-40B4-BE49-F238E27FC236}">
                <a16:creationId xmlns:a16="http://schemas.microsoft.com/office/drawing/2014/main" id="{D931B99A-A30C-4F89-861A-F722846E7ABE}"/>
              </a:ext>
            </a:extLst>
          </p:cNvPr>
          <p:cNvGrpSpPr/>
          <p:nvPr/>
        </p:nvGrpSpPr>
        <p:grpSpPr>
          <a:xfrm>
            <a:off x="3135802" y="2948316"/>
            <a:ext cx="1870794" cy="488645"/>
            <a:chOff x="1709167" y="5471529"/>
            <a:chExt cx="1870794" cy="488645"/>
          </a:xfrm>
        </p:grpSpPr>
        <p:sp>
          <p:nvSpPr>
            <p:cNvPr id="142" name="Left Bracket 141">
              <a:extLst>
                <a:ext uri="{FF2B5EF4-FFF2-40B4-BE49-F238E27FC236}">
                  <a16:creationId xmlns:a16="http://schemas.microsoft.com/office/drawing/2014/main" id="{6314CEEC-0724-4838-A9D0-03D5743503C3}"/>
                </a:ext>
              </a:extLst>
            </p:cNvPr>
            <p:cNvSpPr/>
            <p:nvPr/>
          </p:nvSpPr>
          <p:spPr>
            <a:xfrm rot="5400000" flipH="1">
              <a:off x="2621704" y="5149663"/>
              <a:ext cx="45720"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mn-lt"/>
                <a:ea typeface="+mn-ea"/>
                <a:cs typeface="Arial" panose="020B0604020202020204" pitchFamily="34" charset="0"/>
              </a:endParaRPr>
            </a:p>
          </p:txBody>
        </p:sp>
        <p:sp>
          <p:nvSpPr>
            <p:cNvPr id="143" name="TextBox 142">
              <a:extLst>
                <a:ext uri="{FF2B5EF4-FFF2-40B4-BE49-F238E27FC236}">
                  <a16:creationId xmlns:a16="http://schemas.microsoft.com/office/drawing/2014/main" id="{34045400-71A1-470B-B35F-6163BE4ADA1D}"/>
                </a:ext>
              </a:extLst>
            </p:cNvPr>
            <p:cNvSpPr txBox="1"/>
            <p:nvPr/>
          </p:nvSpPr>
          <p:spPr>
            <a:xfrm>
              <a:off x="1709167" y="5529287"/>
              <a:ext cx="1870794"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100" b="0" i="0" u="none" strike="noStrike" kern="0" cap="none" spc="0" normalizeH="0" baseline="0" noProof="0">
                  <a:ln>
                    <a:noFill/>
                  </a:ln>
                  <a:solidFill>
                    <a:prstClr val="black"/>
                  </a:solidFill>
                  <a:effectLst/>
                  <a:uLnTx/>
                  <a:uFillTx/>
                  <a:latin typeface="+mn-lt"/>
                  <a:ea typeface="+mn-ea"/>
                  <a:cs typeface="Arial" panose="020B0604020202020204" pitchFamily="34" charset="0"/>
                </a:rPr>
                <a:t>Δ</a:t>
              </a:r>
              <a:r>
                <a:rPr kumimoji="0" lang="en-US" sz="1100" b="0" i="0" u="none" strike="noStrike" kern="0" cap="none" spc="0" normalizeH="0" baseline="0" noProof="0">
                  <a:ln>
                    <a:noFill/>
                  </a:ln>
                  <a:solidFill>
                    <a:prstClr val="black"/>
                  </a:solidFill>
                  <a:effectLst/>
                  <a:uLnTx/>
                  <a:uFillTx/>
                  <a:latin typeface="+mn-lt"/>
                  <a:ea typeface="+mn-ea"/>
                  <a:cs typeface="Arial" panose="020B0604020202020204" pitchFamily="34" charset="0"/>
                </a:rPr>
                <a:t> -2.0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a:ln>
                    <a:noFill/>
                  </a:ln>
                  <a:solidFill>
                    <a:prstClr val="black"/>
                  </a:solidFill>
                  <a:effectLst/>
                  <a:uLnTx/>
                  <a:uFillTx/>
                  <a:latin typeface="+mn-lt"/>
                  <a:ea typeface="+mn-ea"/>
                  <a:cs typeface="Arial" panose="020B0604020202020204" pitchFamily="34" charset="0"/>
                </a:rPr>
                <a:t>P</a:t>
              </a:r>
              <a:r>
                <a:rPr kumimoji="0" lang="en-US" sz="1050" b="0" i="0" u="none" strike="noStrike" kern="0" cap="none" spc="0" normalizeH="0" baseline="0" noProof="0">
                  <a:ln>
                    <a:noFill/>
                  </a:ln>
                  <a:solidFill>
                    <a:prstClr val="black"/>
                  </a:solidFill>
                  <a:effectLst/>
                  <a:uLnTx/>
                  <a:uFillTx/>
                  <a:latin typeface="+mn-lt"/>
                  <a:ea typeface="+mn-ea"/>
                  <a:cs typeface="Arial" panose="020B0604020202020204" pitchFamily="34" charset="0"/>
                </a:rPr>
                <a:t>*=0.98</a:t>
              </a:r>
            </a:p>
          </p:txBody>
        </p:sp>
      </p:grpSp>
      <p:grpSp>
        <p:nvGrpSpPr>
          <p:cNvPr id="144" name="Group 143">
            <a:extLst>
              <a:ext uri="{FF2B5EF4-FFF2-40B4-BE49-F238E27FC236}">
                <a16:creationId xmlns:a16="http://schemas.microsoft.com/office/drawing/2014/main" id="{681F8CC9-D4C8-4C7E-BD46-40B314FDE5A8}"/>
              </a:ext>
            </a:extLst>
          </p:cNvPr>
          <p:cNvGrpSpPr/>
          <p:nvPr/>
        </p:nvGrpSpPr>
        <p:grpSpPr>
          <a:xfrm>
            <a:off x="4947685" y="2948316"/>
            <a:ext cx="1870794" cy="320254"/>
            <a:chOff x="4178877" y="4749038"/>
            <a:chExt cx="1870794" cy="320254"/>
          </a:xfrm>
        </p:grpSpPr>
        <p:sp>
          <p:nvSpPr>
            <p:cNvPr id="145" name="TextBox 144">
              <a:extLst>
                <a:ext uri="{FF2B5EF4-FFF2-40B4-BE49-F238E27FC236}">
                  <a16:creationId xmlns:a16="http://schemas.microsoft.com/office/drawing/2014/main" id="{B233F806-6D4B-4950-8667-78EA4DA29861}"/>
                </a:ext>
              </a:extLst>
            </p:cNvPr>
            <p:cNvSpPr txBox="1"/>
            <p:nvPr/>
          </p:nvSpPr>
          <p:spPr>
            <a:xfrm>
              <a:off x="4178877" y="4807682"/>
              <a:ext cx="1870794"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mn-lt"/>
                  <a:ea typeface="+mn-ea"/>
                  <a:cs typeface="Arial" panose="020B0604020202020204" pitchFamily="34" charset="0"/>
                </a:rPr>
                <a:t> </a:t>
              </a:r>
              <a:r>
                <a:rPr kumimoji="0" lang="en-US" sz="1050" b="0" u="none" strike="noStrike" kern="0" cap="none" spc="0" normalizeH="0" baseline="0" noProof="0">
                  <a:ln>
                    <a:noFill/>
                  </a:ln>
                  <a:solidFill>
                    <a:prstClr val="black"/>
                  </a:solidFill>
                  <a:effectLst/>
                  <a:uLnTx/>
                  <a:uFillTx/>
                  <a:latin typeface="+mn-lt"/>
                  <a:ea typeface="+mn-ea"/>
                  <a:cs typeface="Arial" panose="020B0604020202020204" pitchFamily="34" charset="0"/>
                </a:rPr>
                <a:t>P</a:t>
              </a:r>
              <a:r>
                <a:rPr kumimoji="0" lang="en-US" sz="1050" b="0" i="0" u="none" strike="noStrike" kern="0" cap="none" spc="0" normalizeH="0" baseline="0" noProof="0">
                  <a:ln>
                    <a:noFill/>
                  </a:ln>
                  <a:solidFill>
                    <a:prstClr val="black"/>
                  </a:solidFill>
                  <a:effectLst/>
                  <a:uLnTx/>
                  <a:uFillTx/>
                  <a:latin typeface="+mn-lt"/>
                  <a:ea typeface="+mn-ea"/>
                  <a:cs typeface="Arial" panose="020B0604020202020204" pitchFamily="34" charset="0"/>
                </a:rPr>
                <a:t>=0.015</a:t>
              </a:r>
            </a:p>
          </p:txBody>
        </p:sp>
        <p:sp>
          <p:nvSpPr>
            <p:cNvPr id="146" name="Left Bracket 145">
              <a:extLst>
                <a:ext uri="{FF2B5EF4-FFF2-40B4-BE49-F238E27FC236}">
                  <a16:creationId xmlns:a16="http://schemas.microsoft.com/office/drawing/2014/main" id="{E7D9E80E-C036-40A5-BB09-775F10045A6D}"/>
                </a:ext>
              </a:extLst>
            </p:cNvPr>
            <p:cNvSpPr/>
            <p:nvPr/>
          </p:nvSpPr>
          <p:spPr>
            <a:xfrm rot="5400000" flipH="1">
              <a:off x="5091414" y="4427172"/>
              <a:ext cx="45720"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mn-lt"/>
                <a:ea typeface="+mn-ea"/>
                <a:cs typeface="Arial" panose="020B0604020202020204" pitchFamily="34" charset="0"/>
              </a:endParaRPr>
            </a:p>
          </p:txBody>
        </p:sp>
      </p:grpSp>
      <p:grpSp>
        <p:nvGrpSpPr>
          <p:cNvPr id="150" name="Group 149">
            <a:extLst>
              <a:ext uri="{FF2B5EF4-FFF2-40B4-BE49-F238E27FC236}">
                <a16:creationId xmlns:a16="http://schemas.microsoft.com/office/drawing/2014/main" id="{1A0F0486-EC6E-4A89-BC06-F500D19C16A9}"/>
              </a:ext>
            </a:extLst>
          </p:cNvPr>
          <p:cNvGrpSpPr/>
          <p:nvPr/>
        </p:nvGrpSpPr>
        <p:grpSpPr>
          <a:xfrm>
            <a:off x="1327671" y="2948316"/>
            <a:ext cx="1870794" cy="488645"/>
            <a:chOff x="1709167" y="5471529"/>
            <a:chExt cx="1870794" cy="488645"/>
          </a:xfrm>
        </p:grpSpPr>
        <p:sp>
          <p:nvSpPr>
            <p:cNvPr id="151" name="Left Bracket 150">
              <a:extLst>
                <a:ext uri="{FF2B5EF4-FFF2-40B4-BE49-F238E27FC236}">
                  <a16:creationId xmlns:a16="http://schemas.microsoft.com/office/drawing/2014/main" id="{EBC6D7B2-DE37-4882-BD03-A31E8B012AB7}"/>
                </a:ext>
              </a:extLst>
            </p:cNvPr>
            <p:cNvSpPr/>
            <p:nvPr/>
          </p:nvSpPr>
          <p:spPr>
            <a:xfrm rot="5400000" flipH="1">
              <a:off x="2621704" y="5149663"/>
              <a:ext cx="45720" cy="689452"/>
            </a:xfrm>
            <a:prstGeom prst="leftBracke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mn-lt"/>
                <a:ea typeface="+mn-ea"/>
                <a:cs typeface="Arial" panose="020B0604020202020204" pitchFamily="34" charset="0"/>
              </a:endParaRPr>
            </a:p>
          </p:txBody>
        </p:sp>
        <p:sp>
          <p:nvSpPr>
            <p:cNvPr id="152" name="TextBox 151">
              <a:extLst>
                <a:ext uri="{FF2B5EF4-FFF2-40B4-BE49-F238E27FC236}">
                  <a16:creationId xmlns:a16="http://schemas.microsoft.com/office/drawing/2014/main" id="{1E64545D-1A9E-44E2-8E0F-DB403BB2F4CF}"/>
                </a:ext>
              </a:extLst>
            </p:cNvPr>
            <p:cNvSpPr txBox="1"/>
            <p:nvPr/>
          </p:nvSpPr>
          <p:spPr>
            <a:xfrm>
              <a:off x="1709167" y="5529287"/>
              <a:ext cx="1870794"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100" b="0" i="0" u="none" strike="noStrike" kern="0" cap="none" spc="0" normalizeH="0" baseline="0" noProof="0">
                  <a:ln>
                    <a:noFill/>
                  </a:ln>
                  <a:solidFill>
                    <a:prstClr val="black"/>
                  </a:solidFill>
                  <a:effectLst/>
                  <a:uLnTx/>
                  <a:uFillTx/>
                  <a:latin typeface="+mn-lt"/>
                  <a:ea typeface="+mn-ea"/>
                  <a:cs typeface="Arial" panose="020B0604020202020204" pitchFamily="34" charset="0"/>
                </a:rPr>
                <a:t>Δ</a:t>
              </a:r>
              <a:r>
                <a:rPr kumimoji="0" lang="en-US" sz="1100" b="0" i="0" u="none" strike="noStrike" kern="0" cap="none" spc="0" normalizeH="0" baseline="0" noProof="0">
                  <a:ln>
                    <a:noFill/>
                  </a:ln>
                  <a:solidFill>
                    <a:prstClr val="black"/>
                  </a:solidFill>
                  <a:effectLst/>
                  <a:uLnTx/>
                  <a:uFillTx/>
                  <a:latin typeface="+mn-lt"/>
                  <a:ea typeface="+mn-ea"/>
                  <a:cs typeface="Arial" panose="020B0604020202020204" pitchFamily="34" charset="0"/>
                </a:rPr>
                <a:t> </a:t>
              </a:r>
              <a:r>
                <a:rPr lang="en-US" sz="1100" b="0" i="0" kern="0">
                  <a:solidFill>
                    <a:prstClr val="black"/>
                  </a:solidFill>
                  <a:latin typeface="+mn-lt"/>
                  <a:ea typeface="+mn-ea"/>
                  <a:cs typeface="Arial" panose="020B0604020202020204" pitchFamily="34" charset="0"/>
                </a:rPr>
                <a:t>-</a:t>
              </a:r>
              <a:r>
                <a:rPr kumimoji="0" lang="en-US" sz="1100" b="0" i="0" u="none" strike="noStrike" kern="0" cap="none" spc="0" normalizeH="0" baseline="0" noProof="0">
                  <a:ln>
                    <a:noFill/>
                  </a:ln>
                  <a:solidFill>
                    <a:prstClr val="black"/>
                  </a:solidFill>
                  <a:effectLst/>
                  <a:uLnTx/>
                  <a:uFillTx/>
                  <a:latin typeface="+mn-lt"/>
                  <a:ea typeface="+mn-ea"/>
                  <a:cs typeface="Arial" panose="020B0604020202020204" pitchFamily="34" charset="0"/>
                </a:rPr>
                <a:t>2.4 mmHg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a:ln>
                    <a:noFill/>
                  </a:ln>
                  <a:solidFill>
                    <a:prstClr val="black"/>
                  </a:solidFill>
                  <a:effectLst/>
                  <a:uLnTx/>
                  <a:uFillTx/>
                  <a:latin typeface="+mn-lt"/>
                  <a:ea typeface="+mn-ea"/>
                  <a:cs typeface="Arial" panose="020B0604020202020204" pitchFamily="34" charset="0"/>
                </a:rPr>
                <a:t>P</a:t>
              </a:r>
              <a:r>
                <a:rPr kumimoji="0" lang="en-US" sz="1050" b="0" i="0" u="none" strike="noStrike" kern="0" cap="none" spc="0" normalizeH="0" baseline="0" noProof="0">
                  <a:ln>
                    <a:noFill/>
                  </a:ln>
                  <a:solidFill>
                    <a:prstClr val="black"/>
                  </a:solidFill>
                  <a:effectLst/>
                  <a:uLnTx/>
                  <a:uFillTx/>
                  <a:latin typeface="+mn-lt"/>
                  <a:ea typeface="+mn-ea"/>
                  <a:cs typeface="Arial" panose="020B0604020202020204" pitchFamily="34" charset="0"/>
                </a:rPr>
                <a:t>*=0.26</a:t>
              </a:r>
            </a:p>
          </p:txBody>
        </p:sp>
      </p:grpSp>
      <p:sp>
        <p:nvSpPr>
          <p:cNvPr id="47" name="TextBox 46">
            <a:extLst>
              <a:ext uri="{FF2B5EF4-FFF2-40B4-BE49-F238E27FC236}">
                <a16:creationId xmlns:a16="http://schemas.microsoft.com/office/drawing/2014/main" id="{6F4A63F8-A852-44B4-94E2-780564E01BAB}"/>
              </a:ext>
            </a:extLst>
          </p:cNvPr>
          <p:cNvSpPr txBox="1"/>
          <p:nvPr/>
        </p:nvSpPr>
        <p:spPr>
          <a:xfrm>
            <a:off x="560324" y="3881434"/>
            <a:ext cx="7840608" cy="276999"/>
          </a:xfrm>
          <a:prstGeom prst="rect">
            <a:avLst/>
          </a:prstGeom>
          <a:solidFill>
            <a:schemeClr val="tx1">
              <a:lumMod val="95000"/>
            </a:schemeClr>
          </a:solidFill>
          <a:ln>
            <a:noFill/>
          </a:ln>
        </p:spPr>
        <p:txBody>
          <a:bodyPr wrap="none" rtlCol="0">
            <a:spAutoFit/>
          </a:bodyPr>
          <a:lstStyle/>
          <a:p>
            <a:r>
              <a:rPr lang="en-US" sz="1200" i="0">
                <a:solidFill>
                  <a:schemeClr val="bg1"/>
                </a:solidFill>
              </a:rPr>
              <a:t>Met primary safety endpoint:</a:t>
            </a:r>
            <a:r>
              <a:rPr lang="en-US" sz="1200" i="0" baseline="30000">
                <a:solidFill>
                  <a:schemeClr val="bg1"/>
                </a:solidFill>
              </a:rPr>
              <a:t>1</a:t>
            </a:r>
            <a:r>
              <a:rPr lang="en-US" sz="1200" i="0">
                <a:solidFill>
                  <a:schemeClr val="bg1"/>
                </a:solidFill>
              </a:rPr>
              <a:t> </a:t>
            </a:r>
            <a:r>
              <a:rPr lang="en-US" sz="1200" b="0" i="0">
                <a:solidFill>
                  <a:schemeClr val="bg1"/>
                </a:solidFill>
              </a:rPr>
              <a:t>Major adverse event (MAE) 1.4% observed vs 9.8% performance goal; </a:t>
            </a:r>
            <a:r>
              <a:rPr lang="en-US" sz="1200" b="0">
                <a:solidFill>
                  <a:schemeClr val="bg1"/>
                </a:solidFill>
              </a:rPr>
              <a:t>P</a:t>
            </a:r>
            <a:r>
              <a:rPr lang="en-US" sz="1200" b="0" i="0">
                <a:solidFill>
                  <a:schemeClr val="bg1"/>
                </a:solidFill>
              </a:rPr>
              <a:t>&lt;0.001 </a:t>
            </a:r>
          </a:p>
        </p:txBody>
      </p:sp>
      <p:sp>
        <p:nvSpPr>
          <p:cNvPr id="22" name="TextBox 21">
            <a:extLst>
              <a:ext uri="{FF2B5EF4-FFF2-40B4-BE49-F238E27FC236}">
                <a16:creationId xmlns:a16="http://schemas.microsoft.com/office/drawing/2014/main" id="{51010ECB-2EF1-4012-A253-4566F0BFAC36}"/>
              </a:ext>
            </a:extLst>
          </p:cNvPr>
          <p:cNvSpPr txBox="1"/>
          <p:nvPr/>
        </p:nvSpPr>
        <p:spPr>
          <a:xfrm rot="16200000">
            <a:off x="199503" y="2117073"/>
            <a:ext cx="1822806" cy="230832"/>
          </a:xfrm>
          <a:prstGeom prst="rect">
            <a:avLst/>
          </a:prstGeom>
          <a:noFill/>
        </p:spPr>
        <p:txBody>
          <a:bodyPr wrap="square">
            <a:spAutoFit/>
          </a:bodyPr>
          <a:lstStyle/>
          <a:p>
            <a:pPr algn="ctr" rtl="0">
              <a:defRPr sz="1000" b="0" i="0" u="none" strike="noStrike" kern="1200" baseline="0">
                <a:solidFill>
                  <a:prstClr val="black"/>
                </a:solidFill>
                <a:latin typeface="+mn-lt"/>
                <a:ea typeface="+mn-ea"/>
                <a:cs typeface="+mn-cs"/>
              </a:defRPr>
            </a:pPr>
            <a:r>
              <a:rPr lang="en-US" sz="900" b="0" i="0" baseline="0">
                <a:solidFill>
                  <a:schemeClr val="bg2">
                    <a:lumMod val="65000"/>
                    <a:lumOff val="35000"/>
                  </a:schemeClr>
                </a:solidFill>
                <a:effectLst/>
                <a:latin typeface="Arial" panose="020B0604020202020204" pitchFamily="34" charset="0"/>
                <a:cs typeface="Arial" panose="020B0604020202020204" pitchFamily="34" charset="0"/>
              </a:rPr>
              <a:t>BP change at 6 months (mmHg)</a:t>
            </a:r>
            <a:endParaRPr lang="en-US" sz="900" b="0" i="0">
              <a:solidFill>
                <a:schemeClr val="bg2">
                  <a:lumMod val="65000"/>
                  <a:lumOff val="35000"/>
                </a:schemeClr>
              </a:solidFill>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6D2FCC6B-66AA-452B-A3BD-530E02D5122B}"/>
              </a:ext>
            </a:extLst>
          </p:cNvPr>
          <p:cNvSpPr txBox="1"/>
          <p:nvPr/>
        </p:nvSpPr>
        <p:spPr>
          <a:xfrm>
            <a:off x="2286000" y="4500383"/>
            <a:ext cx="4572000" cy="203133"/>
          </a:xfrm>
          <a:prstGeom prst="rect">
            <a:avLst/>
          </a:prstGeom>
          <a:noFill/>
        </p:spPr>
        <p:txBody>
          <a:bodyPr wrap="square">
            <a:spAutoFit/>
          </a:bodyPr>
          <a:lstStyle/>
          <a:p>
            <a:pPr marL="0" marR="0" lvl="0" indent="0" algn="ctr" defTabSz="914400" rtl="0" eaLnBrk="1" fontAlgn="base" latinLnBrk="0" hangingPunct="1">
              <a:lnSpc>
                <a:spcPct val="90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Arial" charset="0"/>
                <a:ea typeface="ヒラギノ角ゴ Pro W3"/>
                <a:cs typeface="Arial" charset="0"/>
              </a:rPr>
              <a:t>*</a:t>
            </a:r>
            <a:r>
              <a:rPr kumimoji="0" lang="en-US" sz="800" b="0" i="1" u="none" strike="noStrike" kern="1200" cap="none" spc="0" normalizeH="0" baseline="0" noProof="0">
                <a:ln>
                  <a:noFill/>
                </a:ln>
                <a:solidFill>
                  <a:schemeClr val="bg1"/>
                </a:solidFill>
                <a:effectLst/>
                <a:uLnTx/>
                <a:uFillTx/>
                <a:latin typeface="Arial" charset="0"/>
                <a:ea typeface="ヒラギノ角ゴ Pro W3"/>
                <a:cs typeface="Arial" charset="0"/>
              </a:rPr>
              <a:t>P</a:t>
            </a:r>
            <a:r>
              <a:rPr kumimoji="0" lang="en-US" sz="800" b="0" i="0" u="none" strike="noStrike" kern="1200" cap="none" spc="0" normalizeH="0" baseline="0" noProof="0">
                <a:ln>
                  <a:noFill/>
                </a:ln>
                <a:solidFill>
                  <a:schemeClr val="bg1"/>
                </a:solidFill>
                <a:effectLst/>
                <a:uLnTx/>
                <a:uFillTx/>
                <a:latin typeface="Arial" charset="0"/>
                <a:ea typeface="ヒラギノ角ゴ Pro W3"/>
                <a:cs typeface="Arial" charset="0"/>
              </a:rPr>
              <a:t>-value for superiority using a pre-specified superiority margin  </a:t>
            </a:r>
          </a:p>
        </p:txBody>
      </p:sp>
      <p:sp>
        <p:nvSpPr>
          <p:cNvPr id="21" name="TextBox 20">
            <a:extLst>
              <a:ext uri="{FF2B5EF4-FFF2-40B4-BE49-F238E27FC236}">
                <a16:creationId xmlns:a16="http://schemas.microsoft.com/office/drawing/2014/main" id="{59AE269E-CC93-4D23-B892-56C4F2A8EE50}"/>
              </a:ext>
            </a:extLst>
          </p:cNvPr>
          <p:cNvSpPr txBox="1"/>
          <p:nvPr/>
        </p:nvSpPr>
        <p:spPr>
          <a:xfrm>
            <a:off x="1902593" y="4742638"/>
            <a:ext cx="5338813" cy="369332"/>
          </a:xfrm>
          <a:prstGeom prst="rect">
            <a:avLst/>
          </a:prstGeom>
          <a:noFill/>
        </p:spPr>
        <p:txBody>
          <a:bodyPr wrap="square" rtlCol="0">
            <a:spAutoFit/>
          </a:bodyPr>
          <a:lstStyle/>
          <a:p>
            <a:pPr algn="ctr"/>
            <a:r>
              <a:rPr lang="nb-NO" sz="900" b="0" i="0" baseline="30000" dirty="0">
                <a:solidFill>
                  <a:schemeClr val="bg1"/>
                </a:solidFill>
              </a:rPr>
              <a:t>1 </a:t>
            </a:r>
            <a:r>
              <a:rPr lang="nb-NO" sz="900" b="0" i="0" dirty="0">
                <a:solidFill>
                  <a:schemeClr val="bg1"/>
                </a:solidFill>
              </a:rPr>
              <a:t>Bhatt DL, et al. </a:t>
            </a:r>
            <a:r>
              <a:rPr lang="nb-NO" sz="900" b="0" dirty="0">
                <a:solidFill>
                  <a:schemeClr val="bg1"/>
                </a:solidFill>
              </a:rPr>
              <a:t>N Engl J Med</a:t>
            </a:r>
            <a:r>
              <a:rPr lang="nb-NO" sz="900" b="0" i="0" dirty="0">
                <a:solidFill>
                  <a:schemeClr val="bg1"/>
                </a:solidFill>
              </a:rPr>
              <a:t>. 2014;370:1393–1401.</a:t>
            </a:r>
          </a:p>
          <a:p>
            <a:pPr algn="ctr"/>
            <a:r>
              <a:rPr lang="nb-NO" sz="900" b="0" i="0" baseline="30000" dirty="0">
                <a:solidFill>
                  <a:schemeClr val="bg1"/>
                </a:solidFill>
              </a:rPr>
              <a:t>2 </a:t>
            </a:r>
            <a:r>
              <a:rPr lang="nb-NO" sz="900" b="0" i="0" dirty="0">
                <a:solidFill>
                  <a:schemeClr val="bg1"/>
                </a:solidFill>
              </a:rPr>
              <a:t>Kario K, et al. </a:t>
            </a:r>
            <a:r>
              <a:rPr lang="nb-NO" sz="900" b="0" dirty="0">
                <a:solidFill>
                  <a:schemeClr val="bg1"/>
                </a:solidFill>
              </a:rPr>
              <a:t>Hypertension</a:t>
            </a:r>
            <a:r>
              <a:rPr lang="nb-NO" sz="900" b="0" i="0" dirty="0">
                <a:solidFill>
                  <a:schemeClr val="bg1"/>
                </a:solidFill>
              </a:rPr>
              <a:t>. 2015;66(6):1130-7.</a:t>
            </a:r>
          </a:p>
        </p:txBody>
      </p:sp>
    </p:spTree>
    <p:extLst>
      <p:ext uri="{BB962C8B-B14F-4D97-AF65-F5344CB8AC3E}">
        <p14:creationId xmlns:p14="http://schemas.microsoft.com/office/powerpoint/2010/main" val="110079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5A621B2-0646-E6B6-5F8F-58F714E8E8A9}"/>
              </a:ext>
            </a:extLst>
          </p:cNvPr>
          <p:cNvSpPr>
            <a:spLocks noGrp="1"/>
          </p:cNvSpPr>
          <p:nvPr>
            <p:ph type="title"/>
          </p:nvPr>
        </p:nvSpPr>
        <p:spPr>
          <a:xfrm>
            <a:off x="1408858" y="12326"/>
            <a:ext cx="7086600" cy="857250"/>
          </a:xfrm>
        </p:spPr>
        <p:txBody>
          <a:bodyPr>
            <a:noAutofit/>
          </a:bodyPr>
          <a:lstStyle/>
          <a:p>
            <a:r>
              <a:rPr lang="en-US" sz="3200" b="1" dirty="0"/>
              <a:t>Office Systolic BP Change at 6 Months</a:t>
            </a:r>
          </a:p>
        </p:txBody>
      </p:sp>
      <p:sp>
        <p:nvSpPr>
          <p:cNvPr id="20" name="TextBox 19">
            <a:extLst>
              <a:ext uri="{FF2B5EF4-FFF2-40B4-BE49-F238E27FC236}">
                <a16:creationId xmlns:a16="http://schemas.microsoft.com/office/drawing/2014/main" id="{2D3DF91E-A5D1-46D9-8660-B9470268598F}"/>
              </a:ext>
            </a:extLst>
          </p:cNvPr>
          <p:cNvSpPr txBox="1"/>
          <p:nvPr/>
        </p:nvSpPr>
        <p:spPr>
          <a:xfrm>
            <a:off x="457200" y="4669591"/>
            <a:ext cx="5338813" cy="492443"/>
          </a:xfrm>
          <a:prstGeom prst="rect">
            <a:avLst/>
          </a:prstGeom>
          <a:noFill/>
        </p:spPr>
        <p:txBody>
          <a:bodyPr wrap="square" rtlCol="0">
            <a:spAutoFit/>
          </a:bodyPr>
          <a:lstStyle/>
          <a:p>
            <a:endParaRPr lang="nb-NO" sz="800" b="0" i="0" dirty="0">
              <a:solidFill>
                <a:schemeClr val="bg1"/>
              </a:solidFill>
            </a:endParaRPr>
          </a:p>
          <a:p>
            <a:r>
              <a:rPr lang="nb-NO" sz="900" dirty="0">
                <a:solidFill>
                  <a:schemeClr val="bg1"/>
                </a:solidFill>
              </a:rPr>
              <a:t>Bhatt DL, et al. </a:t>
            </a:r>
            <a:r>
              <a:rPr lang="nb-NO" sz="900" i="1" dirty="0">
                <a:solidFill>
                  <a:schemeClr val="bg1"/>
                </a:solidFill>
              </a:rPr>
              <a:t>N Engl J Med</a:t>
            </a:r>
            <a:r>
              <a:rPr lang="nb-NO" sz="900" dirty="0">
                <a:solidFill>
                  <a:schemeClr val="bg1"/>
                </a:solidFill>
              </a:rPr>
              <a:t>. 2014;370:1393–1401.</a:t>
            </a:r>
          </a:p>
          <a:p>
            <a:r>
              <a:rPr lang="nb-NO" sz="900" dirty="0">
                <a:solidFill>
                  <a:schemeClr val="bg1"/>
                </a:solidFill>
              </a:rPr>
              <a:t>Prespecified subgroup. Black race was a stratification factor. The threshold for interaction p values was 0.15. </a:t>
            </a:r>
          </a:p>
        </p:txBody>
      </p:sp>
      <p:pic>
        <p:nvPicPr>
          <p:cNvPr id="19" name="Picture 18">
            <a:extLst>
              <a:ext uri="{FF2B5EF4-FFF2-40B4-BE49-F238E27FC236}">
                <a16:creationId xmlns:a16="http://schemas.microsoft.com/office/drawing/2014/main" id="{2CA10D42-F4BA-1815-E40C-D588944E5168}"/>
              </a:ext>
            </a:extLst>
          </p:cNvPr>
          <p:cNvPicPr>
            <a:picLocks noChangeAspect="1"/>
          </p:cNvPicPr>
          <p:nvPr/>
        </p:nvPicPr>
        <p:blipFill>
          <a:blip r:embed="rId2"/>
          <a:stretch>
            <a:fillRect/>
          </a:stretch>
        </p:blipFill>
        <p:spPr>
          <a:xfrm>
            <a:off x="357187" y="1502148"/>
            <a:ext cx="8429625" cy="552450"/>
          </a:xfrm>
          <a:prstGeom prst="rect">
            <a:avLst/>
          </a:prstGeom>
        </p:spPr>
      </p:pic>
      <p:pic>
        <p:nvPicPr>
          <p:cNvPr id="22" name="Picture 21">
            <a:extLst>
              <a:ext uri="{FF2B5EF4-FFF2-40B4-BE49-F238E27FC236}">
                <a16:creationId xmlns:a16="http://schemas.microsoft.com/office/drawing/2014/main" id="{EBD89F1A-BE01-E304-50AF-9AC6A1663853}"/>
              </a:ext>
            </a:extLst>
          </p:cNvPr>
          <p:cNvPicPr>
            <a:picLocks noChangeAspect="1"/>
          </p:cNvPicPr>
          <p:nvPr/>
        </p:nvPicPr>
        <p:blipFill rotWithShape="1">
          <a:blip r:embed="rId3"/>
          <a:srcRect t="1" b="6451"/>
          <a:stretch/>
        </p:blipFill>
        <p:spPr>
          <a:xfrm>
            <a:off x="382960" y="2056276"/>
            <a:ext cx="8391525" cy="552450"/>
          </a:xfrm>
          <a:prstGeom prst="rect">
            <a:avLst/>
          </a:prstGeom>
        </p:spPr>
      </p:pic>
      <p:pic>
        <p:nvPicPr>
          <p:cNvPr id="24" name="Picture 23">
            <a:extLst>
              <a:ext uri="{FF2B5EF4-FFF2-40B4-BE49-F238E27FC236}">
                <a16:creationId xmlns:a16="http://schemas.microsoft.com/office/drawing/2014/main" id="{CDA8460C-5144-E9C6-7A48-B3C373A59C40}"/>
              </a:ext>
            </a:extLst>
          </p:cNvPr>
          <p:cNvPicPr>
            <a:picLocks noChangeAspect="1"/>
          </p:cNvPicPr>
          <p:nvPr/>
        </p:nvPicPr>
        <p:blipFill>
          <a:blip r:embed="rId4"/>
          <a:stretch>
            <a:fillRect/>
          </a:stretch>
        </p:blipFill>
        <p:spPr>
          <a:xfrm>
            <a:off x="421059" y="2687170"/>
            <a:ext cx="8315325" cy="533400"/>
          </a:xfrm>
          <a:prstGeom prst="rect">
            <a:avLst/>
          </a:prstGeom>
        </p:spPr>
      </p:pic>
    </p:spTree>
    <p:extLst>
      <p:ext uri="{BB962C8B-B14F-4D97-AF65-F5344CB8AC3E}">
        <p14:creationId xmlns:p14="http://schemas.microsoft.com/office/powerpoint/2010/main" val="279541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1">
            <a:extLst>
              <a:ext uri="{FF2B5EF4-FFF2-40B4-BE49-F238E27FC236}">
                <a16:creationId xmlns:a16="http://schemas.microsoft.com/office/drawing/2014/main" id="{D66A179B-C011-41C4-9D90-5ADC76EC5729}"/>
              </a:ext>
            </a:extLst>
          </p:cNvPr>
          <p:cNvSpPr txBox="1">
            <a:spLocks/>
          </p:cNvSpPr>
          <p:nvPr/>
        </p:nvSpPr>
        <p:spPr bwMode="auto">
          <a:xfrm>
            <a:off x="981289" y="145230"/>
            <a:ext cx="7177251"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500" b="1" baseline="0">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i="0" u="none" strike="noStrike" kern="0" cap="none" spc="0" normalizeH="0" baseline="0" noProof="0" dirty="0">
                <a:ln>
                  <a:noFill/>
                </a:ln>
                <a:solidFill>
                  <a:schemeClr val="tx1"/>
                </a:solidFill>
                <a:effectLst/>
                <a:uLnTx/>
                <a:uFillTx/>
                <a:ea typeface="+mj-ea"/>
                <a:cs typeface="+mj-cs"/>
              </a:rPr>
              <a:t>HTN-3 Trial Design</a:t>
            </a:r>
          </a:p>
        </p:txBody>
      </p:sp>
      <p:sp>
        <p:nvSpPr>
          <p:cNvPr id="84" name="Content Placeholder 2">
            <a:extLst>
              <a:ext uri="{FF2B5EF4-FFF2-40B4-BE49-F238E27FC236}">
                <a16:creationId xmlns:a16="http://schemas.microsoft.com/office/drawing/2014/main" id="{478E0BD0-05E3-439E-B992-C6BB58ABA2B3}"/>
              </a:ext>
            </a:extLst>
          </p:cNvPr>
          <p:cNvSpPr txBox="1">
            <a:spLocks/>
          </p:cNvSpPr>
          <p:nvPr/>
        </p:nvSpPr>
        <p:spPr bwMode="auto">
          <a:xfrm>
            <a:off x="684214" y="960955"/>
            <a:ext cx="7614994" cy="8845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30000"/>
              </a:spcBef>
              <a:spcAft>
                <a:spcPct val="0"/>
              </a:spcAft>
              <a:buClr>
                <a:schemeClr val="accent2"/>
              </a:buClr>
              <a:buSzPct val="110000"/>
              <a:buChar char="•"/>
              <a:defRPr sz="2100" b="0" baseline="0">
                <a:solidFill>
                  <a:schemeClr val="bg1"/>
                </a:solidFill>
                <a:latin typeface="+mn-lt"/>
                <a:ea typeface="+mn-ea"/>
                <a:cs typeface="+mn-cs"/>
              </a:defRPr>
            </a:lvl1pPr>
            <a:lvl2pPr marL="557213" indent="-214313" algn="l" rtl="0" eaLnBrk="0" fontAlgn="base" hangingPunct="0">
              <a:spcBef>
                <a:spcPct val="30000"/>
              </a:spcBef>
              <a:spcAft>
                <a:spcPct val="0"/>
              </a:spcAft>
              <a:buClr>
                <a:schemeClr val="accent2"/>
              </a:buClr>
              <a:buSzPct val="70000"/>
              <a:buFont typeface="Wingdings 2" pitchFamily="18" charset="2"/>
              <a:buChar char="¡"/>
              <a:defRPr sz="1800" b="0" baseline="0">
                <a:solidFill>
                  <a:schemeClr val="bg1"/>
                </a:solidFill>
                <a:latin typeface="+mn-lt"/>
              </a:defRPr>
            </a:lvl2pPr>
            <a:lvl3pPr marL="857250" indent="-171450" algn="l" rtl="0" eaLnBrk="0" fontAlgn="base" hangingPunct="0">
              <a:spcBef>
                <a:spcPct val="30000"/>
              </a:spcBef>
              <a:spcAft>
                <a:spcPct val="0"/>
              </a:spcAft>
              <a:buChar char="•"/>
              <a:defRPr sz="1600" b="0" baseline="0">
                <a:solidFill>
                  <a:schemeClr val="bg1"/>
                </a:solidFill>
                <a:latin typeface="+mn-lt"/>
              </a:defRPr>
            </a:lvl3pPr>
            <a:lvl4pPr marL="1200150" indent="-171450" algn="l" rtl="0" eaLnBrk="0" fontAlgn="base" hangingPunct="0">
              <a:spcBef>
                <a:spcPct val="30000"/>
              </a:spcBef>
              <a:spcAft>
                <a:spcPct val="0"/>
              </a:spcAft>
              <a:buChar char="–"/>
              <a:defRPr sz="1400" b="0" baseline="0">
                <a:solidFill>
                  <a:schemeClr val="bg1"/>
                </a:solidFill>
                <a:latin typeface="+mj-lt"/>
              </a:defRPr>
            </a:lvl4pPr>
            <a:lvl5pPr marL="1543050" indent="-171450" algn="l" rtl="0" eaLnBrk="0" fontAlgn="base" hangingPunct="0">
              <a:spcBef>
                <a:spcPct val="30000"/>
              </a:spcBef>
              <a:spcAft>
                <a:spcPct val="0"/>
              </a:spcAft>
              <a:buChar char="»"/>
              <a:defRPr sz="1200" b="0" baseline="0">
                <a:solidFill>
                  <a:schemeClr val="bg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173831" marR="0" lvl="0" indent="-173831" algn="l" defTabSz="685800" rtl="0" eaLnBrk="0" fontAlgn="auto" latinLnBrk="0" hangingPunct="0">
              <a:lnSpc>
                <a:spcPct val="90000"/>
              </a:lnSpc>
              <a:spcBef>
                <a:spcPts val="0"/>
              </a:spcBef>
              <a:spcAft>
                <a:spcPts val="450"/>
              </a:spcAft>
              <a:buClr>
                <a:srgbClr val="6699FF"/>
              </a:buClr>
              <a:buSzPct val="110000"/>
              <a:buFontTx/>
              <a:buChar char="•"/>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Arial"/>
                <a:ea typeface="+mn-ea"/>
                <a:cs typeface="+mn-cs"/>
              </a:rPr>
              <a:t>Randomized, sham-controlled, blinded trial at 88 sites in the USA</a:t>
            </a:r>
          </a:p>
          <a:p>
            <a:pPr marL="173831" marR="0" lvl="0" indent="-173831" algn="l" defTabSz="685800" rtl="0" eaLnBrk="0" fontAlgn="auto" latinLnBrk="0" hangingPunct="0">
              <a:lnSpc>
                <a:spcPct val="90000"/>
              </a:lnSpc>
              <a:spcBef>
                <a:spcPts val="0"/>
              </a:spcBef>
              <a:spcAft>
                <a:spcPts val="450"/>
              </a:spcAft>
              <a:buClr>
                <a:srgbClr val="6699FF"/>
              </a:buClr>
              <a:buSzPct val="110000"/>
              <a:buFontTx/>
              <a:buChar char="•"/>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Arial"/>
                <a:ea typeface="+mn-ea"/>
                <a:cs typeface="+mn-cs"/>
              </a:rPr>
              <a:t>Radiofrequency (RF) RDN using 1</a:t>
            </a:r>
            <a:r>
              <a:rPr kumimoji="0" lang="en-US" sz="1400" b="0" i="0" u="none" strike="noStrike" kern="0" cap="none" spc="0" normalizeH="0" baseline="30000" noProof="0" dirty="0">
                <a:ln>
                  <a:noFill/>
                </a:ln>
                <a:solidFill>
                  <a:prstClr val="black">
                    <a:lumMod val="95000"/>
                    <a:lumOff val="5000"/>
                  </a:prstClr>
                </a:solidFill>
                <a:effectLst/>
                <a:uLnTx/>
                <a:uFillTx/>
                <a:latin typeface="Arial"/>
                <a:ea typeface="+mn-ea"/>
                <a:cs typeface="+mn-cs"/>
              </a:rPr>
              <a:t>st</a:t>
            </a:r>
            <a:r>
              <a:rPr kumimoji="0" lang="en-US" sz="1400" b="0" i="0" u="none" strike="noStrike" kern="0" cap="none" spc="0" normalizeH="0" baseline="0" noProof="0" dirty="0">
                <a:ln>
                  <a:noFill/>
                </a:ln>
                <a:solidFill>
                  <a:prstClr val="black">
                    <a:lumMod val="95000"/>
                    <a:lumOff val="5000"/>
                  </a:prstClr>
                </a:solidFill>
                <a:effectLst/>
                <a:uLnTx/>
                <a:uFillTx/>
                <a:latin typeface="Arial"/>
                <a:ea typeface="+mn-ea"/>
                <a:cs typeface="+mn-cs"/>
              </a:rPr>
              <a:t> gen. </a:t>
            </a:r>
            <a:r>
              <a:rPr kumimoji="0" lang="en-US" sz="1400" b="0" i="0" u="none" strike="noStrike" kern="0" cap="none" spc="0" normalizeH="0" baseline="0" noProof="0" dirty="0" err="1">
                <a:ln>
                  <a:noFill/>
                </a:ln>
                <a:solidFill>
                  <a:prstClr val="black">
                    <a:lumMod val="95000"/>
                    <a:lumOff val="5000"/>
                  </a:prstClr>
                </a:solidFill>
                <a:effectLst/>
                <a:uLnTx/>
                <a:uFillTx/>
                <a:latin typeface="Arial"/>
                <a:ea typeface="+mn-ea"/>
                <a:cs typeface="+mn-cs"/>
              </a:rPr>
              <a:t>Symplicity</a:t>
            </a:r>
            <a:r>
              <a:rPr kumimoji="0" lang="en-US" sz="1400" b="0" i="0" u="none" strike="noStrike" kern="0" cap="none" spc="0" normalizeH="0" baseline="0" noProof="0" dirty="0">
                <a:ln>
                  <a:noFill/>
                </a:ln>
                <a:solidFill>
                  <a:prstClr val="black">
                    <a:lumMod val="95000"/>
                    <a:lumOff val="5000"/>
                  </a:prstClr>
                </a:solidFill>
                <a:effectLst/>
                <a:uLnTx/>
                <a:uFillTx/>
                <a:latin typeface="Arial"/>
                <a:ea typeface="+mn-ea"/>
                <a:cs typeface="+mn-cs"/>
              </a:rPr>
              <a:t> Flex</a:t>
            </a:r>
            <a:r>
              <a:rPr kumimoji="0" lang="en-US" sz="1400" b="0" i="0" u="none" strike="noStrike" kern="0" cap="none" spc="0" normalizeH="0" baseline="30000" noProof="0" dirty="0">
                <a:ln>
                  <a:noFill/>
                </a:ln>
                <a:solidFill>
                  <a:prstClr val="black">
                    <a:lumMod val="95000"/>
                    <a:lumOff val="5000"/>
                  </a:prstClr>
                </a:solidFill>
                <a:effectLst/>
                <a:uLnTx/>
                <a:uFillTx/>
                <a:latin typeface="Arial"/>
                <a:ea typeface="+mn-ea"/>
                <a:cs typeface="+mn-cs"/>
              </a:rPr>
              <a:t>™</a:t>
            </a:r>
            <a:r>
              <a:rPr kumimoji="0" lang="en-US" sz="1400" b="0" i="0" u="none" strike="noStrike" kern="0" cap="none" spc="0" normalizeH="0" baseline="0" noProof="0" dirty="0">
                <a:ln>
                  <a:noFill/>
                </a:ln>
                <a:solidFill>
                  <a:prstClr val="black">
                    <a:lumMod val="95000"/>
                    <a:lumOff val="5000"/>
                  </a:prstClr>
                </a:solidFill>
                <a:effectLst/>
                <a:uLnTx/>
                <a:uFillTx/>
                <a:latin typeface="Arial"/>
                <a:ea typeface="+mn-ea"/>
                <a:cs typeface="+mn-cs"/>
              </a:rPr>
              <a:t> catheter</a:t>
            </a:r>
          </a:p>
          <a:p>
            <a:pPr marL="173831" marR="0" lvl="0" indent="-173831" algn="l" defTabSz="685800" rtl="0" eaLnBrk="0" fontAlgn="auto" latinLnBrk="0" hangingPunct="0">
              <a:lnSpc>
                <a:spcPct val="90000"/>
              </a:lnSpc>
              <a:spcBef>
                <a:spcPts val="0"/>
              </a:spcBef>
              <a:spcAft>
                <a:spcPts val="450"/>
              </a:spcAft>
              <a:buClr>
                <a:srgbClr val="6699FF"/>
              </a:buClr>
              <a:buSzPct val="110000"/>
              <a:buFontTx/>
              <a:buChar char="•"/>
              <a:tabLst/>
              <a:defRPr/>
            </a:pPr>
            <a:endParaRPr kumimoji="0" lang="en-US" sz="1400" b="0" i="0" u="none" strike="noStrike" kern="0" cap="none" spc="0" normalizeH="0" baseline="0" noProof="0" dirty="0">
              <a:ln>
                <a:noFill/>
              </a:ln>
              <a:solidFill>
                <a:prstClr val="black">
                  <a:lumMod val="95000"/>
                  <a:lumOff val="5000"/>
                </a:prstClr>
              </a:solidFill>
              <a:effectLst/>
              <a:uLnTx/>
              <a:uFillTx/>
              <a:latin typeface="Arial"/>
              <a:ea typeface="+mn-ea"/>
              <a:cs typeface="+mn-cs"/>
            </a:endParaRPr>
          </a:p>
          <a:p>
            <a:pPr marL="173831" marR="0" lvl="0" indent="-173831" algn="l" defTabSz="685800" rtl="0" eaLnBrk="0" fontAlgn="auto" latinLnBrk="0" hangingPunct="0">
              <a:lnSpc>
                <a:spcPct val="90000"/>
              </a:lnSpc>
              <a:spcBef>
                <a:spcPts val="0"/>
              </a:spcBef>
              <a:spcAft>
                <a:spcPts val="450"/>
              </a:spcAft>
              <a:buClr>
                <a:srgbClr val="6699FF"/>
              </a:buClr>
              <a:buSzPct val="110000"/>
              <a:buFontTx/>
              <a:buChar char="•"/>
              <a:tabLst/>
              <a:defRPr/>
            </a:pPr>
            <a:endParaRPr kumimoji="0" lang="en-US" sz="1400" b="0" i="0" u="none" strike="noStrike" kern="0" cap="none" spc="0" normalizeH="0" baseline="0" noProof="0" dirty="0">
              <a:ln>
                <a:noFill/>
              </a:ln>
              <a:solidFill>
                <a:prstClr val="black">
                  <a:lumMod val="95000"/>
                  <a:lumOff val="5000"/>
                </a:prstClr>
              </a:solidFill>
              <a:effectLst/>
              <a:uLnTx/>
              <a:uFillTx/>
              <a:latin typeface="Arial"/>
              <a:ea typeface="+mn-ea"/>
              <a:cs typeface="+mn-cs"/>
            </a:endParaRPr>
          </a:p>
          <a:p>
            <a:pPr marL="0" marR="0" lvl="0" indent="0" algn="l" defTabSz="685800" rtl="0" eaLnBrk="0" fontAlgn="auto" latinLnBrk="0" hangingPunct="0">
              <a:lnSpc>
                <a:spcPct val="90000"/>
              </a:lnSpc>
              <a:spcBef>
                <a:spcPts val="0"/>
              </a:spcBef>
              <a:spcAft>
                <a:spcPts val="450"/>
              </a:spcAft>
              <a:buClr>
                <a:srgbClr val="6699FF"/>
              </a:buClr>
              <a:buSzPct val="110000"/>
              <a:buFontTx/>
              <a:buNone/>
              <a:tabLst/>
              <a:defRPr/>
            </a:pPr>
            <a:r>
              <a:rPr kumimoji="0" lang="en-US" sz="1400" b="1" i="0" u="none" strike="noStrike" kern="0" cap="none" spc="0" normalizeH="0" baseline="0" noProof="0" dirty="0">
                <a:ln>
                  <a:noFill/>
                </a:ln>
                <a:solidFill>
                  <a:srgbClr val="5C8AE7"/>
                </a:solidFill>
                <a:effectLst/>
                <a:uLnTx/>
                <a:uFillTx/>
                <a:latin typeface="Arial"/>
                <a:ea typeface="+mn-ea"/>
                <a:cs typeface="+mn-cs"/>
              </a:rPr>
              <a:t>KEY INCLUSION CRITERIA</a:t>
            </a:r>
          </a:p>
          <a:p>
            <a:pPr marL="173831" marR="0" lvl="0" indent="-173831" algn="l" defTabSz="685800" rtl="0" eaLnBrk="0" fontAlgn="auto" latinLnBrk="0" hangingPunct="0">
              <a:lnSpc>
                <a:spcPct val="90000"/>
              </a:lnSpc>
              <a:spcBef>
                <a:spcPts val="0"/>
              </a:spcBef>
              <a:spcAft>
                <a:spcPts val="450"/>
              </a:spcAft>
              <a:buClr>
                <a:srgbClr val="6699FF"/>
              </a:buClr>
              <a:buSzPct val="110000"/>
              <a:buFontTx/>
              <a:buChar char="•"/>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Arial"/>
                <a:ea typeface="+mn-ea"/>
                <a:cs typeface="+mn-cs"/>
              </a:rPr>
              <a:t>Patients with </a:t>
            </a:r>
            <a:r>
              <a:rPr kumimoji="0" lang="en-US" sz="1400" b="0" i="1" u="none" strike="noStrike" kern="0" cap="none" spc="0" normalizeH="0" baseline="0" noProof="0" dirty="0">
                <a:ln>
                  <a:noFill/>
                </a:ln>
                <a:solidFill>
                  <a:srgbClr val="C00000"/>
                </a:solidFill>
                <a:effectLst/>
                <a:uLnTx/>
                <a:uFillTx/>
                <a:latin typeface="Arial"/>
                <a:ea typeface="+mn-ea"/>
                <a:cs typeface="+mn-cs"/>
              </a:rPr>
              <a:t>resistant</a:t>
            </a:r>
            <a:r>
              <a:rPr kumimoji="0" lang="en-US" sz="1400" b="0" i="0" u="none" strike="noStrike" kern="0" cap="none" spc="0" normalizeH="0" baseline="0" noProof="0" dirty="0">
                <a:ln>
                  <a:noFill/>
                </a:ln>
                <a:solidFill>
                  <a:prstClr val="black">
                    <a:lumMod val="95000"/>
                    <a:lumOff val="5000"/>
                  </a:prstClr>
                </a:solidFill>
                <a:effectLst/>
                <a:uLnTx/>
                <a:uFillTx/>
                <a:latin typeface="Arial"/>
                <a:ea typeface="+mn-ea"/>
                <a:cs typeface="+mn-cs"/>
              </a:rPr>
              <a:t> HTN </a:t>
            </a:r>
          </a:p>
          <a:p>
            <a:pPr marL="473869" marR="0" lvl="1" indent="-173831" algn="l" defTabSz="685800" rtl="0" eaLnBrk="0" fontAlgn="auto" latinLnBrk="0" hangingPunct="0">
              <a:lnSpc>
                <a:spcPct val="90000"/>
              </a:lnSpc>
              <a:spcBef>
                <a:spcPts val="0"/>
              </a:spcBef>
              <a:spcAft>
                <a:spcPts val="450"/>
              </a:spcAft>
              <a:buClr>
                <a:srgbClr val="6699FF"/>
              </a:buClr>
              <a:buSzPct val="70000"/>
              <a:buFont typeface="Wingdings 2" pitchFamily="18" charset="2"/>
              <a:buChar char="¡"/>
              <a:tabLst/>
              <a:defRPr/>
            </a:pPr>
            <a:r>
              <a:rPr kumimoji="0" lang="en-US" sz="1100" b="0" i="0" u="none" strike="noStrike" kern="0" cap="none" spc="0" normalizeH="0" baseline="0" noProof="0" dirty="0">
                <a:ln>
                  <a:noFill/>
                </a:ln>
                <a:solidFill>
                  <a:prstClr val="black">
                    <a:lumMod val="95000"/>
                    <a:lumOff val="5000"/>
                  </a:prstClr>
                </a:solidFill>
                <a:effectLst/>
                <a:uLnTx/>
                <a:uFillTx/>
                <a:latin typeface="Arial"/>
              </a:rPr>
              <a:t>Office SBP ≥160 mm Hg</a:t>
            </a:r>
          </a:p>
          <a:p>
            <a:pPr marL="473869" marR="0" lvl="1" indent="-173831" algn="l" defTabSz="685800" rtl="0" eaLnBrk="0" fontAlgn="auto" latinLnBrk="0" hangingPunct="0">
              <a:lnSpc>
                <a:spcPct val="90000"/>
              </a:lnSpc>
              <a:spcBef>
                <a:spcPts val="0"/>
              </a:spcBef>
              <a:spcAft>
                <a:spcPts val="450"/>
              </a:spcAft>
              <a:buClr>
                <a:srgbClr val="6699FF"/>
              </a:buClr>
              <a:buSzPct val="70000"/>
              <a:buFont typeface="Wingdings 2" pitchFamily="18" charset="2"/>
              <a:buChar char="¡"/>
              <a:tabLst/>
              <a:defRPr/>
            </a:pPr>
            <a:r>
              <a:rPr kumimoji="0" lang="en-US" sz="1100" b="0" i="0" u="none" strike="noStrike" kern="0" cap="none" spc="0" normalizeH="0" baseline="0" noProof="0" dirty="0">
                <a:ln>
                  <a:noFill/>
                </a:ln>
                <a:solidFill>
                  <a:prstClr val="black">
                    <a:lumMod val="95000"/>
                    <a:lumOff val="5000"/>
                  </a:prstClr>
                </a:solidFill>
                <a:effectLst/>
                <a:uLnTx/>
                <a:uFillTx/>
                <a:latin typeface="Arial"/>
              </a:rPr>
              <a:t>24hr ABPM ≥135 mm Hg</a:t>
            </a:r>
          </a:p>
          <a:p>
            <a:pPr marL="173831" marR="0" lvl="0" indent="-173831" algn="l" defTabSz="685800" rtl="0" eaLnBrk="0" fontAlgn="auto" latinLnBrk="0" hangingPunct="0">
              <a:lnSpc>
                <a:spcPct val="90000"/>
              </a:lnSpc>
              <a:spcBef>
                <a:spcPts val="0"/>
              </a:spcBef>
              <a:spcAft>
                <a:spcPts val="450"/>
              </a:spcAft>
              <a:buClr>
                <a:srgbClr val="6699FF"/>
              </a:buClr>
              <a:buSzPct val="110000"/>
              <a:buFontTx/>
              <a:buChar char="•"/>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Arial"/>
                <a:ea typeface="+mn-ea"/>
                <a:cs typeface="+mn-cs"/>
              </a:rPr>
              <a:t>On ≥3 anti-HTN medications</a:t>
            </a:r>
          </a:p>
          <a:p>
            <a:pPr marL="473869" marR="0" lvl="1" indent="-173831" algn="l" defTabSz="685800" rtl="0" eaLnBrk="0" fontAlgn="auto" latinLnBrk="0" hangingPunct="0">
              <a:lnSpc>
                <a:spcPct val="90000"/>
              </a:lnSpc>
              <a:spcBef>
                <a:spcPts val="0"/>
              </a:spcBef>
              <a:spcAft>
                <a:spcPts val="450"/>
              </a:spcAft>
              <a:buClr>
                <a:srgbClr val="6699FF"/>
              </a:buClr>
              <a:buSzPct val="70000"/>
              <a:buFont typeface="Wingdings 2" pitchFamily="18" charset="2"/>
              <a:buChar char="¡"/>
              <a:tabLst/>
              <a:defRPr/>
            </a:pPr>
            <a:r>
              <a:rPr kumimoji="0" lang="en-US" sz="1100" b="0" i="1" u="none" strike="noStrike" kern="0" cap="none" spc="0" normalizeH="0" baseline="0" noProof="0" dirty="0">
                <a:ln>
                  <a:noFill/>
                </a:ln>
                <a:solidFill>
                  <a:srgbClr val="C00000"/>
                </a:solidFill>
                <a:effectLst/>
                <a:uLnTx/>
                <a:uFillTx/>
                <a:latin typeface="Arial"/>
              </a:rPr>
              <a:t>Maximum tolerated dose</a:t>
            </a:r>
            <a:r>
              <a:rPr kumimoji="0" lang="en-US" sz="1100" b="0" i="0" u="none" strike="noStrike" kern="0" cap="none" spc="0" normalizeH="0" baseline="0" noProof="0" dirty="0">
                <a:ln>
                  <a:noFill/>
                </a:ln>
                <a:solidFill>
                  <a:prstClr val="black">
                    <a:lumMod val="95000"/>
                    <a:lumOff val="5000"/>
                  </a:prstClr>
                </a:solidFill>
                <a:effectLst/>
                <a:uLnTx/>
                <a:uFillTx/>
                <a:latin typeface="Arial"/>
              </a:rPr>
              <a:t> </a:t>
            </a:r>
          </a:p>
          <a:p>
            <a:pPr marL="473869" marR="0" lvl="1" indent="-173831" algn="l" defTabSz="685800" rtl="0" eaLnBrk="0" fontAlgn="auto" latinLnBrk="0" hangingPunct="0">
              <a:lnSpc>
                <a:spcPct val="90000"/>
              </a:lnSpc>
              <a:spcBef>
                <a:spcPts val="0"/>
              </a:spcBef>
              <a:spcAft>
                <a:spcPts val="450"/>
              </a:spcAft>
              <a:buClr>
                <a:srgbClr val="6699FF"/>
              </a:buClr>
              <a:buSzPct val="70000"/>
              <a:buFont typeface="Wingdings 2" pitchFamily="18" charset="2"/>
              <a:buChar char="¡"/>
              <a:tabLst/>
              <a:defRPr/>
            </a:pPr>
            <a:r>
              <a:rPr kumimoji="0" lang="en-US" sz="1100" b="0" i="0" u="none" strike="noStrike" kern="0" cap="none" spc="0" normalizeH="0" baseline="0" noProof="0" dirty="0">
                <a:ln>
                  <a:noFill/>
                </a:ln>
                <a:solidFill>
                  <a:prstClr val="black">
                    <a:lumMod val="95000"/>
                    <a:lumOff val="5000"/>
                  </a:prstClr>
                </a:solidFill>
                <a:effectLst/>
                <a:uLnTx/>
                <a:uFillTx/>
                <a:latin typeface="Arial"/>
              </a:rPr>
              <a:t>Including a diuretic</a:t>
            </a:r>
          </a:p>
          <a:p>
            <a:pPr marL="473869" marR="0" lvl="1" indent="-173831" algn="l" defTabSz="685800" rtl="0" eaLnBrk="0" fontAlgn="auto" latinLnBrk="0" hangingPunct="0">
              <a:lnSpc>
                <a:spcPct val="90000"/>
              </a:lnSpc>
              <a:spcBef>
                <a:spcPts val="0"/>
              </a:spcBef>
              <a:spcAft>
                <a:spcPts val="450"/>
              </a:spcAft>
              <a:buClr>
                <a:srgbClr val="6699FF"/>
              </a:buClr>
              <a:buSzPct val="70000"/>
              <a:buFont typeface="Wingdings 2" pitchFamily="18" charset="2"/>
              <a:buChar char="¡"/>
              <a:tabLst/>
              <a:defRPr/>
            </a:pPr>
            <a:r>
              <a:rPr kumimoji="0" lang="en-US" sz="1100" b="0" i="1" u="none" strike="noStrike" kern="0" cap="none" spc="0" normalizeH="0" baseline="0" noProof="0" dirty="0">
                <a:ln>
                  <a:noFill/>
                </a:ln>
                <a:solidFill>
                  <a:srgbClr val="C00000"/>
                </a:solidFill>
                <a:effectLst/>
                <a:uLnTx/>
                <a:uFillTx/>
                <a:latin typeface="Arial"/>
              </a:rPr>
              <a:t>No </a:t>
            </a:r>
            <a:r>
              <a:rPr kumimoji="0" lang="en-US" sz="1100" b="0" i="0" u="none" strike="noStrike" kern="0" cap="none" spc="0" normalizeH="0" baseline="0" noProof="0" dirty="0">
                <a:ln>
                  <a:noFill/>
                </a:ln>
                <a:solidFill>
                  <a:prstClr val="black">
                    <a:lumMod val="95000"/>
                    <a:lumOff val="5000"/>
                  </a:prstClr>
                </a:solidFill>
                <a:effectLst/>
                <a:uLnTx/>
                <a:uFillTx/>
                <a:latin typeface="Arial"/>
              </a:rPr>
              <a:t>drug testing</a:t>
            </a:r>
          </a:p>
          <a:p>
            <a:pPr marL="473869" marR="0" lvl="1" indent="-173831" algn="l" defTabSz="685800" rtl="0" eaLnBrk="0" fontAlgn="auto" latinLnBrk="0" hangingPunct="0">
              <a:lnSpc>
                <a:spcPct val="90000"/>
              </a:lnSpc>
              <a:spcBef>
                <a:spcPts val="0"/>
              </a:spcBef>
              <a:spcAft>
                <a:spcPts val="450"/>
              </a:spcAft>
              <a:buClr>
                <a:srgbClr val="6699FF"/>
              </a:buClr>
              <a:buSzPct val="70000"/>
              <a:buFont typeface="Wingdings 2" pitchFamily="18" charset="2"/>
              <a:buChar char="¡"/>
              <a:tabLst/>
              <a:defRPr/>
            </a:pPr>
            <a:endParaRPr kumimoji="0" lang="en-US" sz="1100" b="0" i="0" u="none" strike="noStrike" kern="0" cap="none" spc="0" normalizeH="0" baseline="0" noProof="0" dirty="0">
              <a:ln>
                <a:noFill/>
              </a:ln>
              <a:solidFill>
                <a:prstClr val="black">
                  <a:lumMod val="95000"/>
                  <a:lumOff val="5000"/>
                </a:prstClr>
              </a:solidFill>
              <a:effectLst/>
              <a:uLnTx/>
              <a:uFillTx/>
              <a:latin typeface="Arial"/>
            </a:endParaRPr>
          </a:p>
          <a:p>
            <a:pPr marL="0" marR="0" lvl="0" indent="0" algn="l" defTabSz="914400" rtl="0" eaLnBrk="0" fontAlgn="base" latinLnBrk="0" hangingPunct="0">
              <a:lnSpc>
                <a:spcPct val="100000"/>
              </a:lnSpc>
              <a:spcBef>
                <a:spcPct val="30000"/>
              </a:spcBef>
              <a:spcAft>
                <a:spcPct val="0"/>
              </a:spcAft>
              <a:buClr>
                <a:srgbClr val="6699FF"/>
              </a:buClr>
              <a:buSzPct val="110000"/>
              <a:buFontTx/>
              <a:buNone/>
              <a:tabLst/>
              <a:defRPr/>
            </a:pPr>
            <a:endParaRPr kumimoji="0" lang="en-US" sz="1200" b="0" i="0" u="none" strike="noStrike" kern="0" cap="none" spc="0" normalizeH="0" baseline="0" noProof="0" dirty="0">
              <a:ln>
                <a:noFill/>
              </a:ln>
              <a:solidFill>
                <a:srgbClr val="1D384C"/>
              </a:solidFill>
              <a:effectLst/>
              <a:uLnTx/>
              <a:uFillTx/>
              <a:latin typeface="Arial"/>
              <a:ea typeface="+mn-ea"/>
              <a:cs typeface="+mn-cs"/>
            </a:endParaRPr>
          </a:p>
        </p:txBody>
      </p:sp>
      <p:sp>
        <p:nvSpPr>
          <p:cNvPr id="85" name="TextBox 84">
            <a:extLst>
              <a:ext uri="{FF2B5EF4-FFF2-40B4-BE49-F238E27FC236}">
                <a16:creationId xmlns:a16="http://schemas.microsoft.com/office/drawing/2014/main" id="{76354187-8E8B-46A0-8B82-E2A2F5A796CF}"/>
              </a:ext>
            </a:extLst>
          </p:cNvPr>
          <p:cNvSpPr txBox="1"/>
          <p:nvPr/>
        </p:nvSpPr>
        <p:spPr>
          <a:xfrm>
            <a:off x="1186135" y="4681302"/>
            <a:ext cx="7431196" cy="484748"/>
          </a:xfrm>
          <a:prstGeom prst="rect">
            <a:avLst/>
          </a:prstGeom>
          <a:noFill/>
        </p:spPr>
        <p:txBody>
          <a:bodyPr wrap="square" rtlCol="0" anchor="b">
            <a:spAutoFit/>
          </a:bodyPr>
          <a:lstStyle/>
          <a:p>
            <a:pPr defTabSz="342900"/>
            <a:r>
              <a:rPr lang="nb-NO" sz="850">
                <a:solidFill>
                  <a:prstClr val="white"/>
                </a:solidFill>
                <a:latin typeface="Arial" panose="020B0604020202020204" pitchFamily="34" charset="0"/>
                <a:cs typeface="Arial" panose="020B0604020202020204" pitchFamily="34" charset="0"/>
              </a:rPr>
              <a:t>Clinicaltrials.gov: NCT01418261</a:t>
            </a:r>
          </a:p>
          <a:p>
            <a:pPr defTabSz="342900"/>
            <a:r>
              <a:rPr lang="nb-NO" sz="850">
                <a:solidFill>
                  <a:prstClr val="white"/>
                </a:solidFill>
                <a:latin typeface="Arial" panose="020B0604020202020204" pitchFamily="34" charset="0"/>
                <a:cs typeface="Arial" panose="020B0604020202020204" pitchFamily="34" charset="0"/>
              </a:rPr>
              <a:t>Bhatt DL, et al. </a:t>
            </a:r>
            <a:r>
              <a:rPr lang="nb-NO" sz="850" i="1">
                <a:solidFill>
                  <a:prstClr val="white"/>
                </a:solidFill>
                <a:latin typeface="Arial" panose="020B0604020202020204" pitchFamily="34" charset="0"/>
                <a:cs typeface="Arial" panose="020B0604020202020204" pitchFamily="34" charset="0"/>
              </a:rPr>
              <a:t>N Engl J Med</a:t>
            </a:r>
            <a:r>
              <a:rPr lang="nb-NO" sz="850">
                <a:solidFill>
                  <a:prstClr val="white"/>
                </a:solidFill>
                <a:latin typeface="Arial" panose="020B0604020202020204" pitchFamily="34" charset="0"/>
                <a:cs typeface="Arial" panose="020B0604020202020204" pitchFamily="34" charset="0"/>
              </a:rPr>
              <a:t>. 2014;370:1393-1401.</a:t>
            </a:r>
          </a:p>
          <a:p>
            <a:pPr defTabSz="342900"/>
            <a:r>
              <a:rPr lang="en-US" sz="850">
                <a:solidFill>
                  <a:prstClr val="white"/>
                </a:solidFill>
                <a:latin typeface="Arial" panose="020B0604020202020204" pitchFamily="34" charset="0"/>
                <a:cs typeface="Arial" panose="020B0604020202020204" pitchFamily="34" charset="0"/>
              </a:rPr>
              <a:t>In the United States, the use of renal denervation in hypertensive patients is limited to investigational use only.</a:t>
            </a:r>
          </a:p>
        </p:txBody>
      </p:sp>
      <p:sp>
        <p:nvSpPr>
          <p:cNvPr id="86" name="Rectangle 85">
            <a:extLst>
              <a:ext uri="{FF2B5EF4-FFF2-40B4-BE49-F238E27FC236}">
                <a16:creationId xmlns:a16="http://schemas.microsoft.com/office/drawing/2014/main" id="{7CF3CFA4-3953-4583-BF10-F3F97E1B98AD}"/>
              </a:ext>
            </a:extLst>
          </p:cNvPr>
          <p:cNvSpPr/>
          <p:nvPr/>
        </p:nvSpPr>
        <p:spPr>
          <a:xfrm>
            <a:off x="4563014" y="2228603"/>
            <a:ext cx="1605665" cy="1551207"/>
          </a:xfrm>
          <a:prstGeom prst="rect">
            <a:avLst/>
          </a:prstGeom>
          <a:pattFill prst="ltUpDiag">
            <a:fgClr>
              <a:srgbClr val="9A9A9C">
                <a:lumMod val="40000"/>
                <a:lumOff val="60000"/>
              </a:srgbClr>
            </a:fgClr>
            <a:bgClr>
              <a:srgbClr val="FFFFFF"/>
            </a:bgClr>
          </a:pattFill>
          <a:ln w="9525" cap="flat"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cs typeface="Arial" charset="0"/>
            </a:endParaRPr>
          </a:p>
        </p:txBody>
      </p:sp>
      <p:cxnSp>
        <p:nvCxnSpPr>
          <p:cNvPr id="87" name="Straight Connector 55">
            <a:extLst>
              <a:ext uri="{FF2B5EF4-FFF2-40B4-BE49-F238E27FC236}">
                <a16:creationId xmlns:a16="http://schemas.microsoft.com/office/drawing/2014/main" id="{060C2AFB-58E2-454A-9EA5-A2F5D1D86EAF}"/>
              </a:ext>
            </a:extLst>
          </p:cNvPr>
          <p:cNvCxnSpPr/>
          <p:nvPr/>
        </p:nvCxnSpPr>
        <p:spPr>
          <a:xfrm>
            <a:off x="5046079" y="2235183"/>
            <a:ext cx="1028700" cy="0"/>
          </a:xfrm>
          <a:prstGeom prst="straightConnector1">
            <a:avLst/>
          </a:prstGeom>
          <a:noFill/>
          <a:ln w="19050" cap="flat" cmpd="sng" algn="ctr">
            <a:solidFill>
              <a:srgbClr val="9A9A9C"/>
            </a:solidFill>
            <a:prstDash val="solid"/>
            <a:headEnd type="none" w="med" len="med"/>
            <a:tailEnd type="triangle" w="med" len="med"/>
          </a:ln>
          <a:effectLst/>
        </p:spPr>
      </p:cxnSp>
      <p:sp>
        <p:nvSpPr>
          <p:cNvPr id="88" name="Rectangle 87">
            <a:extLst>
              <a:ext uri="{FF2B5EF4-FFF2-40B4-BE49-F238E27FC236}">
                <a16:creationId xmlns:a16="http://schemas.microsoft.com/office/drawing/2014/main" id="{0DFCC9C7-3CAE-414A-B5C8-EEE47C7BC06E}"/>
              </a:ext>
            </a:extLst>
          </p:cNvPr>
          <p:cNvSpPr/>
          <p:nvPr/>
        </p:nvSpPr>
        <p:spPr>
          <a:xfrm>
            <a:off x="5186972" y="2138130"/>
            <a:ext cx="205740" cy="194106"/>
          </a:xfrm>
          <a:prstGeom prst="rect">
            <a:avLst/>
          </a:prstGeom>
          <a:solidFill>
            <a:srgbClr val="FFFFFF"/>
          </a:solidFill>
          <a:ln w="12700" cap="flat" cmpd="sng" algn="ctr">
            <a:solidFill>
              <a:srgbClr val="9A9A9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EEECE1">
                  <a:lumMod val="50000"/>
                </a:srgbClr>
              </a:solidFill>
              <a:effectLst/>
              <a:uLnTx/>
              <a:uFillTx/>
              <a:latin typeface="Arial"/>
              <a:cs typeface="Arial" panose="020B0604020202020204" pitchFamily="34" charset="0"/>
            </a:endParaRPr>
          </a:p>
        </p:txBody>
      </p:sp>
      <p:sp>
        <p:nvSpPr>
          <p:cNvPr id="89" name="Rectangle 88">
            <a:extLst>
              <a:ext uri="{FF2B5EF4-FFF2-40B4-BE49-F238E27FC236}">
                <a16:creationId xmlns:a16="http://schemas.microsoft.com/office/drawing/2014/main" id="{9267BB8B-87E3-4A07-894E-1E4EC733173C}"/>
              </a:ext>
            </a:extLst>
          </p:cNvPr>
          <p:cNvSpPr/>
          <p:nvPr/>
        </p:nvSpPr>
        <p:spPr>
          <a:xfrm>
            <a:off x="5587022" y="2138130"/>
            <a:ext cx="205740" cy="194106"/>
          </a:xfrm>
          <a:prstGeom prst="rect">
            <a:avLst/>
          </a:prstGeom>
          <a:solidFill>
            <a:srgbClr val="FFFFFF"/>
          </a:solidFill>
          <a:ln w="12700" cap="flat" cmpd="sng" algn="ctr">
            <a:solidFill>
              <a:srgbClr val="9A9A9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EEECE1">
                  <a:lumMod val="50000"/>
                </a:srgbClr>
              </a:solidFill>
              <a:effectLst/>
              <a:uLnTx/>
              <a:uFillTx/>
              <a:latin typeface="Arial"/>
              <a:cs typeface="Arial" panose="020B0604020202020204" pitchFamily="34" charset="0"/>
            </a:endParaRPr>
          </a:p>
        </p:txBody>
      </p:sp>
      <p:sp>
        <p:nvSpPr>
          <p:cNvPr id="90" name="Rectangle 89">
            <a:extLst>
              <a:ext uri="{FF2B5EF4-FFF2-40B4-BE49-F238E27FC236}">
                <a16:creationId xmlns:a16="http://schemas.microsoft.com/office/drawing/2014/main" id="{6BE25E8F-B1CB-488B-93CD-41C6DD430924}"/>
              </a:ext>
            </a:extLst>
          </p:cNvPr>
          <p:cNvSpPr/>
          <p:nvPr/>
        </p:nvSpPr>
        <p:spPr>
          <a:xfrm>
            <a:off x="6078158" y="2138130"/>
            <a:ext cx="205740" cy="194106"/>
          </a:xfrm>
          <a:prstGeom prst="rect">
            <a:avLst/>
          </a:prstGeom>
          <a:solidFill>
            <a:srgbClr val="FFFFFF"/>
          </a:solidFill>
          <a:ln w="25400" cap="flat" cmpd="sng" algn="ctr">
            <a:solidFill>
              <a:srgbClr val="9A9A9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EEECE1">
                  <a:lumMod val="50000"/>
                </a:srgbClr>
              </a:solidFill>
              <a:effectLst/>
              <a:uLnTx/>
              <a:uFillTx/>
              <a:latin typeface="Arial"/>
              <a:cs typeface="Arial" panose="020B0604020202020204" pitchFamily="34" charset="0"/>
            </a:endParaRPr>
          </a:p>
        </p:txBody>
      </p:sp>
      <p:cxnSp>
        <p:nvCxnSpPr>
          <p:cNvPr id="91" name="Straight Connector 90">
            <a:extLst>
              <a:ext uri="{FF2B5EF4-FFF2-40B4-BE49-F238E27FC236}">
                <a16:creationId xmlns:a16="http://schemas.microsoft.com/office/drawing/2014/main" id="{DBDB9862-542D-4279-BD36-A87716AD6063}"/>
              </a:ext>
            </a:extLst>
          </p:cNvPr>
          <p:cNvCxnSpPr>
            <a:cxnSpLocks/>
          </p:cNvCxnSpPr>
          <p:nvPr/>
        </p:nvCxnSpPr>
        <p:spPr>
          <a:xfrm>
            <a:off x="5046079" y="3779813"/>
            <a:ext cx="1028700" cy="0"/>
          </a:xfrm>
          <a:prstGeom prst="line">
            <a:avLst/>
          </a:prstGeom>
          <a:solidFill>
            <a:srgbClr val="9BBB59"/>
          </a:solidFill>
          <a:ln w="19050" cap="flat" cmpd="sng" algn="ctr">
            <a:solidFill>
              <a:srgbClr val="0033CC"/>
            </a:solidFill>
            <a:prstDash val="solid"/>
            <a:headEnd type="none" w="med" len="med"/>
            <a:tailEnd type="triangle" w="med" len="med"/>
          </a:ln>
          <a:effectLst/>
        </p:spPr>
      </p:cxnSp>
      <p:sp>
        <p:nvSpPr>
          <p:cNvPr id="92" name="Rectangle 91">
            <a:extLst>
              <a:ext uri="{FF2B5EF4-FFF2-40B4-BE49-F238E27FC236}">
                <a16:creationId xmlns:a16="http://schemas.microsoft.com/office/drawing/2014/main" id="{0C15D652-AED0-4B6D-96FC-086C527627FC}"/>
              </a:ext>
            </a:extLst>
          </p:cNvPr>
          <p:cNvSpPr/>
          <p:nvPr/>
        </p:nvSpPr>
        <p:spPr>
          <a:xfrm>
            <a:off x="5186972" y="3682760"/>
            <a:ext cx="205740" cy="194106"/>
          </a:xfrm>
          <a:prstGeom prst="rect">
            <a:avLst/>
          </a:prstGeom>
          <a:solidFill>
            <a:srgbClr val="FFFFFF"/>
          </a:solidFill>
          <a:ln w="12700" cap="flat" cmpd="sng" algn="ctr">
            <a:solidFill>
              <a:srgbClr val="0033C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Arial"/>
              <a:cs typeface="Arial" panose="020B0604020202020204" pitchFamily="34" charset="0"/>
            </a:endParaRPr>
          </a:p>
        </p:txBody>
      </p:sp>
      <p:sp>
        <p:nvSpPr>
          <p:cNvPr id="93" name="Rectangle 92">
            <a:extLst>
              <a:ext uri="{FF2B5EF4-FFF2-40B4-BE49-F238E27FC236}">
                <a16:creationId xmlns:a16="http://schemas.microsoft.com/office/drawing/2014/main" id="{DC6FD6FE-D9F6-4680-94D0-76C4AA882377}"/>
              </a:ext>
            </a:extLst>
          </p:cNvPr>
          <p:cNvSpPr/>
          <p:nvPr/>
        </p:nvSpPr>
        <p:spPr>
          <a:xfrm>
            <a:off x="5587022" y="3682760"/>
            <a:ext cx="205740" cy="194106"/>
          </a:xfrm>
          <a:prstGeom prst="rect">
            <a:avLst/>
          </a:prstGeom>
          <a:solidFill>
            <a:srgbClr val="FFFFFF"/>
          </a:solidFill>
          <a:ln w="12700" cap="flat" cmpd="sng" algn="ctr">
            <a:solidFill>
              <a:srgbClr val="0033C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Arial"/>
              <a:cs typeface="Arial" panose="020B0604020202020204" pitchFamily="34" charset="0"/>
            </a:endParaRPr>
          </a:p>
        </p:txBody>
      </p:sp>
      <p:sp>
        <p:nvSpPr>
          <p:cNvPr id="94" name="Rectangle 93">
            <a:extLst>
              <a:ext uri="{FF2B5EF4-FFF2-40B4-BE49-F238E27FC236}">
                <a16:creationId xmlns:a16="http://schemas.microsoft.com/office/drawing/2014/main" id="{060D62B1-D940-4DD1-98CD-393B1553D532}"/>
              </a:ext>
            </a:extLst>
          </p:cNvPr>
          <p:cNvSpPr/>
          <p:nvPr/>
        </p:nvSpPr>
        <p:spPr>
          <a:xfrm>
            <a:off x="6078158" y="3682760"/>
            <a:ext cx="205740" cy="194106"/>
          </a:xfrm>
          <a:prstGeom prst="rect">
            <a:avLst/>
          </a:prstGeom>
          <a:solidFill>
            <a:srgbClr val="FFFFFF"/>
          </a:solidFill>
          <a:ln w="25400" cap="flat" cmpd="sng" algn="ctr">
            <a:solidFill>
              <a:srgbClr val="0033C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Arial"/>
              <a:cs typeface="Arial" panose="020B0604020202020204" pitchFamily="34" charset="0"/>
            </a:endParaRPr>
          </a:p>
        </p:txBody>
      </p:sp>
      <p:cxnSp>
        <p:nvCxnSpPr>
          <p:cNvPr id="95" name="Straight Connector 94">
            <a:extLst>
              <a:ext uri="{FF2B5EF4-FFF2-40B4-BE49-F238E27FC236}">
                <a16:creationId xmlns:a16="http://schemas.microsoft.com/office/drawing/2014/main" id="{DAB205E7-B259-474F-A144-54DD30D80B8A}"/>
              </a:ext>
            </a:extLst>
          </p:cNvPr>
          <p:cNvCxnSpPr>
            <a:cxnSpLocks/>
            <a:stCxn id="103" idx="2"/>
          </p:cNvCxnSpPr>
          <p:nvPr/>
        </p:nvCxnSpPr>
        <p:spPr>
          <a:xfrm>
            <a:off x="4565838" y="2434925"/>
            <a:ext cx="4077" cy="1146101"/>
          </a:xfrm>
          <a:prstGeom prst="line">
            <a:avLst/>
          </a:prstGeom>
          <a:noFill/>
          <a:ln w="9525" cap="flat" cmpd="sng" algn="ctr">
            <a:solidFill>
              <a:srgbClr val="000000">
                <a:shade val="95000"/>
                <a:satMod val="105000"/>
              </a:srgbClr>
            </a:solidFill>
            <a:prstDash val="solid"/>
            <a:headEnd type="triangle" w="med" len="med"/>
            <a:tailEnd type="triangle" w="med" len="med"/>
          </a:ln>
          <a:effectLst/>
        </p:spPr>
      </p:cxnSp>
      <p:sp>
        <p:nvSpPr>
          <p:cNvPr id="96" name="TextBox 95">
            <a:extLst>
              <a:ext uri="{FF2B5EF4-FFF2-40B4-BE49-F238E27FC236}">
                <a16:creationId xmlns:a16="http://schemas.microsoft.com/office/drawing/2014/main" id="{0B9540E0-711B-4B41-9281-5BD8D1830B76}"/>
              </a:ext>
            </a:extLst>
          </p:cNvPr>
          <p:cNvSpPr txBox="1"/>
          <p:nvPr/>
        </p:nvSpPr>
        <p:spPr>
          <a:xfrm>
            <a:off x="4063813" y="2753675"/>
            <a:ext cx="1012204" cy="444208"/>
          </a:xfrm>
          <a:prstGeom prst="rect">
            <a:avLst/>
          </a:prstGeom>
          <a:solidFill>
            <a:srgbClr val="FFFFFF"/>
          </a:solidFill>
          <a:ln w="25400" cap="flat" cmpd="sng" algn="ctr">
            <a:solidFill>
              <a:srgbClr val="000000"/>
            </a:solidFill>
            <a:prstDash val="solid"/>
          </a:ln>
          <a:effectLst/>
        </p:spPr>
        <p:txBody>
          <a:bodyPr wrap="square" rtlCol="0" anchor="ctr" anchorCtr="0">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Arial"/>
                <a:cs typeface="Arial" panose="020B0604020202020204" pitchFamily="34" charset="0"/>
              </a:rPr>
              <a:t>2:1 Randomization</a:t>
            </a:r>
          </a:p>
        </p:txBody>
      </p:sp>
      <p:cxnSp>
        <p:nvCxnSpPr>
          <p:cNvPr id="97" name="Straight Connector 55">
            <a:extLst>
              <a:ext uri="{FF2B5EF4-FFF2-40B4-BE49-F238E27FC236}">
                <a16:creationId xmlns:a16="http://schemas.microsoft.com/office/drawing/2014/main" id="{FC49BFF5-13CE-4891-9362-D2C52132DC8E}"/>
              </a:ext>
            </a:extLst>
          </p:cNvPr>
          <p:cNvCxnSpPr>
            <a:cxnSpLocks/>
            <a:stCxn id="94" idx="3"/>
            <a:endCxn id="112" idx="1"/>
          </p:cNvCxnSpPr>
          <p:nvPr/>
        </p:nvCxnSpPr>
        <p:spPr>
          <a:xfrm>
            <a:off x="6283898" y="3779813"/>
            <a:ext cx="1504206" cy="5969"/>
          </a:xfrm>
          <a:prstGeom prst="straightConnector1">
            <a:avLst/>
          </a:prstGeom>
          <a:noFill/>
          <a:ln w="12700" cap="flat" cmpd="sng" algn="ctr">
            <a:solidFill>
              <a:srgbClr val="0033CC"/>
            </a:solidFill>
            <a:prstDash val="solid"/>
            <a:headEnd type="none" w="med" len="med"/>
            <a:tailEnd type="triangle" w="med" len="med"/>
          </a:ln>
          <a:effectLst/>
        </p:spPr>
      </p:cxnSp>
      <p:sp>
        <p:nvSpPr>
          <p:cNvPr id="98" name="Rectangle 97">
            <a:extLst>
              <a:ext uri="{FF2B5EF4-FFF2-40B4-BE49-F238E27FC236}">
                <a16:creationId xmlns:a16="http://schemas.microsoft.com/office/drawing/2014/main" id="{79B39832-0D56-4434-A366-CCF583E47BCB}"/>
              </a:ext>
            </a:extLst>
          </p:cNvPr>
          <p:cNvSpPr/>
          <p:nvPr/>
        </p:nvSpPr>
        <p:spPr>
          <a:xfrm>
            <a:off x="7123745" y="3685908"/>
            <a:ext cx="205740" cy="194107"/>
          </a:xfrm>
          <a:prstGeom prst="rect">
            <a:avLst/>
          </a:prstGeom>
          <a:solidFill>
            <a:srgbClr val="FFFFFF"/>
          </a:solidFill>
          <a:ln w="12700" cap="flat" cmpd="sng" algn="ctr">
            <a:solidFill>
              <a:srgbClr val="0033C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Arial"/>
              <a:cs typeface="Arial" panose="020B0604020202020204" pitchFamily="34" charset="0"/>
            </a:endParaRPr>
          </a:p>
        </p:txBody>
      </p:sp>
      <p:sp>
        <p:nvSpPr>
          <p:cNvPr id="99" name="Rectangle 98">
            <a:extLst>
              <a:ext uri="{FF2B5EF4-FFF2-40B4-BE49-F238E27FC236}">
                <a16:creationId xmlns:a16="http://schemas.microsoft.com/office/drawing/2014/main" id="{6BFDA808-2076-432F-9B96-F03AB8556574}"/>
              </a:ext>
            </a:extLst>
          </p:cNvPr>
          <p:cNvSpPr/>
          <p:nvPr/>
        </p:nvSpPr>
        <p:spPr>
          <a:xfrm>
            <a:off x="6804568" y="3685908"/>
            <a:ext cx="205740" cy="194107"/>
          </a:xfrm>
          <a:prstGeom prst="rect">
            <a:avLst/>
          </a:prstGeom>
          <a:solidFill>
            <a:srgbClr val="FFFFFF"/>
          </a:solidFill>
          <a:ln w="12700" cap="flat" cmpd="sng" algn="ctr">
            <a:solidFill>
              <a:srgbClr val="0033C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Arial"/>
              <a:cs typeface="Arial" panose="020B0604020202020204" pitchFamily="34" charset="0"/>
            </a:endParaRPr>
          </a:p>
        </p:txBody>
      </p:sp>
      <p:sp>
        <p:nvSpPr>
          <p:cNvPr id="100" name="Rectangle 99">
            <a:extLst>
              <a:ext uri="{FF2B5EF4-FFF2-40B4-BE49-F238E27FC236}">
                <a16:creationId xmlns:a16="http://schemas.microsoft.com/office/drawing/2014/main" id="{EDD3A52A-DB68-4867-ABF8-DA412B72301D}"/>
              </a:ext>
            </a:extLst>
          </p:cNvPr>
          <p:cNvSpPr/>
          <p:nvPr/>
        </p:nvSpPr>
        <p:spPr>
          <a:xfrm>
            <a:off x="6484922" y="3685908"/>
            <a:ext cx="205740" cy="194107"/>
          </a:xfrm>
          <a:prstGeom prst="rect">
            <a:avLst/>
          </a:prstGeom>
          <a:solidFill>
            <a:srgbClr val="FFFFFF"/>
          </a:solidFill>
          <a:ln w="12700" cap="flat" cmpd="sng" algn="ctr">
            <a:solidFill>
              <a:srgbClr val="0033C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Arial"/>
              <a:cs typeface="Arial" panose="020B0604020202020204" pitchFamily="34" charset="0"/>
            </a:endParaRPr>
          </a:p>
        </p:txBody>
      </p:sp>
      <p:sp>
        <p:nvSpPr>
          <p:cNvPr id="101" name="TextBox 100">
            <a:extLst>
              <a:ext uri="{FF2B5EF4-FFF2-40B4-BE49-F238E27FC236}">
                <a16:creationId xmlns:a16="http://schemas.microsoft.com/office/drawing/2014/main" id="{D10022FA-FDFD-449E-B19C-E4A715B6A5FE}"/>
              </a:ext>
            </a:extLst>
          </p:cNvPr>
          <p:cNvSpPr txBox="1"/>
          <p:nvPr/>
        </p:nvSpPr>
        <p:spPr>
          <a:xfrm>
            <a:off x="1186135" y="4212521"/>
            <a:ext cx="5539182" cy="415498"/>
          </a:xfrm>
          <a:prstGeom prst="rect">
            <a:avLst/>
          </a:prstGeom>
          <a:noFill/>
        </p:spPr>
        <p:txBody>
          <a:bodyPr wrap="square" rtlCol="0" anchor="b">
            <a:spAutoFit/>
          </a:bodyPr>
          <a:lstStyle/>
          <a:p>
            <a:pPr marL="40481" indent="-40481" defTabSz="342900"/>
            <a:r>
              <a:rPr lang="en-US" sz="700" baseline="30000">
                <a:solidFill>
                  <a:srgbClr val="000000"/>
                </a:solidFill>
                <a:latin typeface="Arial" panose="020B0604020202020204" pitchFamily="34" charset="0"/>
                <a:cs typeface="Arial" panose="020B0604020202020204" pitchFamily="34" charset="0"/>
              </a:rPr>
              <a:t>1</a:t>
            </a:r>
            <a:r>
              <a:rPr lang="en-US" sz="700">
                <a:solidFill>
                  <a:srgbClr val="000000"/>
                </a:solidFill>
                <a:latin typeface="Arial" panose="020B0604020202020204" pitchFamily="34" charset="0"/>
                <a:cs typeface="Arial" panose="020B0604020202020204" pitchFamily="34" charset="0"/>
              </a:rPr>
              <a:t> Patients, BP assessors, and study personnel were all blinded to treatment assignment until 6-month primary endpoint</a:t>
            </a:r>
          </a:p>
          <a:p>
            <a:pPr marL="40481" indent="-40481" defTabSz="342900"/>
            <a:r>
              <a:rPr lang="en-US" sz="700" baseline="30000">
                <a:solidFill>
                  <a:srgbClr val="000000"/>
                </a:solidFill>
                <a:latin typeface="Arial" panose="020B0604020202020204" pitchFamily="34" charset="0"/>
                <a:cs typeface="Arial" panose="020B0604020202020204" pitchFamily="34" charset="0"/>
              </a:rPr>
              <a:t>2</a:t>
            </a:r>
            <a:r>
              <a:rPr lang="en-US" sz="700">
                <a:solidFill>
                  <a:srgbClr val="000000"/>
                </a:solidFill>
                <a:latin typeface="Arial" panose="020B0604020202020204" pitchFamily="34" charset="0"/>
                <a:cs typeface="Arial" panose="020B0604020202020204" pitchFamily="34" charset="0"/>
              </a:rPr>
              <a:t> Sham control patients were allowed to cross over to RDN therapy after 6 months </a:t>
            </a:r>
            <a:r>
              <a:rPr lang="en-US" sz="700" i="1">
                <a:solidFill>
                  <a:srgbClr val="000000"/>
                </a:solidFill>
                <a:latin typeface="Arial" panose="020B0604020202020204" pitchFamily="34" charset="0"/>
                <a:cs typeface="Arial" panose="020B0604020202020204" pitchFamily="34" charset="0"/>
              </a:rPr>
              <a:t>if they still met inclusion/exclusion criteria</a:t>
            </a:r>
          </a:p>
          <a:p>
            <a:pPr marL="40481" indent="-40481" defTabSz="342900"/>
            <a:r>
              <a:rPr lang="en-US" sz="700" baseline="30000">
                <a:solidFill>
                  <a:srgbClr val="000000"/>
                </a:solidFill>
                <a:latin typeface="Arial" panose="020B0604020202020204" pitchFamily="34" charset="0"/>
                <a:cs typeface="Arial" panose="020B0604020202020204" pitchFamily="34" charset="0"/>
              </a:rPr>
              <a:t>3</a:t>
            </a:r>
            <a:r>
              <a:rPr lang="en-US" sz="700">
                <a:solidFill>
                  <a:srgbClr val="000000"/>
                </a:solidFill>
                <a:latin typeface="Arial" panose="020B0604020202020204" pitchFamily="34" charset="0"/>
                <a:cs typeface="Arial" panose="020B0604020202020204" pitchFamily="34" charset="0"/>
              </a:rPr>
              <a:t> Until 6-month follow-up, antihypertensive medication changes were not allowed </a:t>
            </a:r>
            <a:r>
              <a:rPr lang="en-US" sz="700" i="1">
                <a:solidFill>
                  <a:srgbClr val="000000"/>
                </a:solidFill>
                <a:latin typeface="Arial" panose="020B0604020202020204" pitchFamily="34" charset="0"/>
                <a:cs typeface="Arial" panose="020B0604020202020204" pitchFamily="34" charset="0"/>
              </a:rPr>
              <a:t>unless clinically required</a:t>
            </a:r>
            <a:endParaRPr lang="en-US" sz="700" i="1" baseline="30000">
              <a:solidFill>
                <a:srgbClr val="000000"/>
              </a:solidFill>
              <a:latin typeface="Arial" panose="020B0604020202020204" pitchFamily="34" charset="0"/>
              <a:cs typeface="Arial" panose="020B0604020202020204" pitchFamily="34" charset="0"/>
            </a:endParaRPr>
          </a:p>
        </p:txBody>
      </p:sp>
      <p:pic>
        <p:nvPicPr>
          <p:cNvPr id="102" name="Picture 2" descr="C:\Users\leep9\Dropbox\RDN\RDN General Marketing\RDN Downstream Materials\Downstream_06DigitalMultimedia\Page 3_Product images\RDN_SymplicityCatheter_7w_300cmyk.jpg">
            <a:extLst>
              <a:ext uri="{FF2B5EF4-FFF2-40B4-BE49-F238E27FC236}">
                <a16:creationId xmlns:a16="http://schemas.microsoft.com/office/drawing/2014/main" id="{261A3A63-DFDA-4F9B-B807-57978F5CD0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16494">
            <a:off x="6485487" y="1049702"/>
            <a:ext cx="738081" cy="542665"/>
          </a:xfrm>
          <a:prstGeom prst="rect">
            <a:avLst/>
          </a:prstGeom>
          <a:noFill/>
          <a:ln w="15875">
            <a:noFill/>
            <a:miter lim="800000"/>
            <a:headEnd/>
            <a:tailEnd/>
          </a:ln>
          <a:effectLst/>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F47D80F6-D393-438C-89FC-B7442D0BF123}"/>
              </a:ext>
            </a:extLst>
          </p:cNvPr>
          <p:cNvSpPr txBox="1"/>
          <p:nvPr/>
        </p:nvSpPr>
        <p:spPr>
          <a:xfrm>
            <a:off x="4085778" y="2065593"/>
            <a:ext cx="960120" cy="369332"/>
          </a:xfrm>
          <a:prstGeom prst="rect">
            <a:avLst/>
          </a:prstGeom>
          <a:solidFill>
            <a:srgbClr val="9A9A9C"/>
          </a:solidFill>
          <a:ln w="25400" cap="flat" cmpd="sng" algn="ctr">
            <a:solidFill>
              <a:srgbClr val="9A9A9C"/>
            </a:solidFill>
            <a:prstDash val="solid"/>
          </a:ln>
          <a:effectLst/>
        </p:spPr>
        <p:txBody>
          <a:bodyPr wrap="square" rtlCol="0" anchor="b" anchorCtr="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Arial"/>
                <a:cs typeface="Arial" panose="020B0604020202020204" pitchFamily="34" charset="0"/>
              </a:rPr>
              <a:t>Sham control</a:t>
            </a:r>
          </a:p>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latin typeface="Arial"/>
                <a:cs typeface="Arial" panose="020B0604020202020204" pitchFamily="34" charset="0"/>
              </a:rPr>
              <a:t>(N=171)</a:t>
            </a:r>
          </a:p>
        </p:txBody>
      </p:sp>
      <p:sp>
        <p:nvSpPr>
          <p:cNvPr id="104" name="TextBox 103">
            <a:extLst>
              <a:ext uri="{FF2B5EF4-FFF2-40B4-BE49-F238E27FC236}">
                <a16:creationId xmlns:a16="http://schemas.microsoft.com/office/drawing/2014/main" id="{78948E94-7097-4B3F-B64A-59F9A9A9F3B8}"/>
              </a:ext>
            </a:extLst>
          </p:cNvPr>
          <p:cNvSpPr txBox="1"/>
          <p:nvPr/>
        </p:nvSpPr>
        <p:spPr>
          <a:xfrm>
            <a:off x="4091940" y="3581026"/>
            <a:ext cx="960120" cy="369332"/>
          </a:xfrm>
          <a:prstGeom prst="rect">
            <a:avLst/>
          </a:prstGeom>
          <a:solidFill>
            <a:srgbClr val="0033CC"/>
          </a:solidFill>
          <a:ln w="25400" cap="flat" cmpd="sng" algn="ctr">
            <a:solidFill>
              <a:srgbClr val="0033CC"/>
            </a:solidFill>
            <a:prstDash val="solid"/>
          </a:ln>
          <a:effectLst/>
        </p:spPr>
        <p:txBody>
          <a:bodyPr wrap="square" rtlCol="0">
            <a:spAutoFit/>
          </a:bodyPr>
          <a:lstStyle/>
          <a:p>
            <a:pPr algn="ctr" defTabSz="342900">
              <a:defRPr/>
            </a:pPr>
            <a:r>
              <a:rPr lang="en-US" sz="900" b="1" kern="0">
                <a:solidFill>
                  <a:srgbClr val="FFFFFF"/>
                </a:solidFill>
                <a:latin typeface="Arial"/>
                <a:cs typeface="Arial" panose="020B0604020202020204" pitchFamily="34" charset="0"/>
              </a:rPr>
              <a:t>RDN</a:t>
            </a:r>
          </a:p>
          <a:p>
            <a:pPr algn="ctr" defTabSz="342900">
              <a:defRPr/>
            </a:pPr>
            <a:r>
              <a:rPr lang="en-US" sz="900" kern="0">
                <a:solidFill>
                  <a:srgbClr val="FFFFFF"/>
                </a:solidFill>
                <a:latin typeface="Arial"/>
                <a:cs typeface="Arial" panose="020B0604020202020204" pitchFamily="34" charset="0"/>
              </a:rPr>
              <a:t>(N=364) </a:t>
            </a:r>
          </a:p>
        </p:txBody>
      </p:sp>
      <p:sp>
        <p:nvSpPr>
          <p:cNvPr id="105" name="TextBox 104">
            <a:extLst>
              <a:ext uri="{FF2B5EF4-FFF2-40B4-BE49-F238E27FC236}">
                <a16:creationId xmlns:a16="http://schemas.microsoft.com/office/drawing/2014/main" id="{65CF988C-E260-4685-91EC-8268E41978ED}"/>
              </a:ext>
            </a:extLst>
          </p:cNvPr>
          <p:cNvSpPr txBox="1"/>
          <p:nvPr/>
        </p:nvSpPr>
        <p:spPr>
          <a:xfrm>
            <a:off x="5143809" y="3686365"/>
            <a:ext cx="292068" cy="184666"/>
          </a:xfrm>
          <a:prstGeom prst="rect">
            <a:avLst/>
          </a:prstGeom>
          <a:noFill/>
          <a:ln>
            <a:noFill/>
          </a:ln>
        </p:spPr>
        <p:txBody>
          <a:bodyPr wrap="none" rtlCol="0">
            <a:spAutoFit/>
          </a:bodyPr>
          <a:lstStyle>
            <a:defPPr>
              <a:defRPr lang="en-US"/>
            </a:defPPr>
            <a:lvl1pPr algn="ctr">
              <a:defRPr sz="1200" b="1" i="0">
                <a:solidFill>
                  <a:schemeClr val="tx1">
                    <a:lumMod val="65000"/>
                    <a:lumOff val="35000"/>
                  </a:schemeClr>
                </a:solidFill>
                <a:latin typeface="Arial" panose="020B0604020202020204" pitchFamily="34" charset="0"/>
                <a:cs typeface="Arial" panose="020B0604020202020204" pitchFamily="34" charset="0"/>
              </a:defRPr>
            </a:lvl1pPr>
          </a:lstStyle>
          <a:p>
            <a:pPr defTabSz="342900">
              <a:defRPr/>
            </a:pPr>
            <a:r>
              <a:rPr lang="en-US" sz="600" b="0" kern="0">
                <a:solidFill>
                  <a:srgbClr val="0033CC"/>
                </a:solidFill>
                <a:latin typeface="Arial"/>
              </a:rPr>
              <a:t>1M</a:t>
            </a:r>
          </a:p>
        </p:txBody>
      </p:sp>
      <p:sp>
        <p:nvSpPr>
          <p:cNvPr id="106" name="TextBox 105">
            <a:extLst>
              <a:ext uri="{FF2B5EF4-FFF2-40B4-BE49-F238E27FC236}">
                <a16:creationId xmlns:a16="http://schemas.microsoft.com/office/drawing/2014/main" id="{8FF4007B-ECFB-4D54-B564-8ACF541B4500}"/>
              </a:ext>
            </a:extLst>
          </p:cNvPr>
          <p:cNvSpPr txBox="1"/>
          <p:nvPr/>
        </p:nvSpPr>
        <p:spPr>
          <a:xfrm>
            <a:off x="5543859" y="3686365"/>
            <a:ext cx="292068" cy="184666"/>
          </a:xfrm>
          <a:prstGeom prst="rect">
            <a:avLst/>
          </a:prstGeom>
          <a:noFill/>
          <a:ln>
            <a:noFill/>
          </a:ln>
        </p:spPr>
        <p:txBody>
          <a:bodyPr wrap="none" rtlCol="0">
            <a:spAutoFit/>
          </a:bodyPr>
          <a:lstStyle/>
          <a:p>
            <a:pPr algn="ctr" defTabSz="342900">
              <a:defRPr/>
            </a:pPr>
            <a:r>
              <a:rPr lang="en-US" sz="600" kern="0">
                <a:solidFill>
                  <a:srgbClr val="0033CC"/>
                </a:solidFill>
                <a:latin typeface="Arial"/>
                <a:cs typeface="Arial" panose="020B0604020202020204" pitchFamily="34" charset="0"/>
              </a:rPr>
              <a:t>3M</a:t>
            </a:r>
          </a:p>
        </p:txBody>
      </p:sp>
      <p:sp>
        <p:nvSpPr>
          <p:cNvPr id="107" name="TextBox 106">
            <a:extLst>
              <a:ext uri="{FF2B5EF4-FFF2-40B4-BE49-F238E27FC236}">
                <a16:creationId xmlns:a16="http://schemas.microsoft.com/office/drawing/2014/main" id="{6071D422-D5C6-40BF-9E57-82B3227967CE}"/>
              </a:ext>
            </a:extLst>
          </p:cNvPr>
          <p:cNvSpPr txBox="1"/>
          <p:nvPr/>
        </p:nvSpPr>
        <p:spPr>
          <a:xfrm>
            <a:off x="7062455" y="3686365"/>
            <a:ext cx="335348" cy="184666"/>
          </a:xfrm>
          <a:prstGeom prst="rect">
            <a:avLst/>
          </a:prstGeom>
          <a:noFill/>
          <a:ln>
            <a:noFill/>
          </a:ln>
        </p:spPr>
        <p:txBody>
          <a:bodyPr wrap="none" rtlCol="0">
            <a:spAutoFit/>
          </a:bodyPr>
          <a:lstStyle/>
          <a:p>
            <a:pPr algn="ctr" defTabSz="342900">
              <a:defRPr/>
            </a:pPr>
            <a:r>
              <a:rPr lang="en-US" sz="600" kern="0">
                <a:solidFill>
                  <a:srgbClr val="0033CC"/>
                </a:solidFill>
                <a:latin typeface="Arial"/>
                <a:cs typeface="Arial" panose="020B0604020202020204" pitchFamily="34" charset="0"/>
              </a:rPr>
              <a:t>24M</a:t>
            </a:r>
          </a:p>
        </p:txBody>
      </p:sp>
      <p:sp>
        <p:nvSpPr>
          <p:cNvPr id="108" name="TextBox 107">
            <a:extLst>
              <a:ext uri="{FF2B5EF4-FFF2-40B4-BE49-F238E27FC236}">
                <a16:creationId xmlns:a16="http://schemas.microsoft.com/office/drawing/2014/main" id="{A22D74BC-4933-48D7-9D4F-CFA6965D34D6}"/>
              </a:ext>
            </a:extLst>
          </p:cNvPr>
          <p:cNvSpPr txBox="1"/>
          <p:nvPr/>
        </p:nvSpPr>
        <p:spPr>
          <a:xfrm>
            <a:off x="6739763" y="3686365"/>
            <a:ext cx="335348" cy="184666"/>
          </a:xfrm>
          <a:prstGeom prst="rect">
            <a:avLst/>
          </a:prstGeom>
          <a:noFill/>
          <a:ln>
            <a:noFill/>
          </a:ln>
        </p:spPr>
        <p:txBody>
          <a:bodyPr wrap="none" rtlCol="0">
            <a:spAutoFit/>
          </a:bodyPr>
          <a:lstStyle/>
          <a:p>
            <a:pPr algn="ctr" defTabSz="342900">
              <a:defRPr/>
            </a:pPr>
            <a:r>
              <a:rPr lang="en-US" sz="600" kern="0">
                <a:solidFill>
                  <a:srgbClr val="0033CC"/>
                </a:solidFill>
                <a:latin typeface="Arial"/>
                <a:cs typeface="Arial" panose="020B0604020202020204" pitchFamily="34" charset="0"/>
              </a:rPr>
              <a:t>18M</a:t>
            </a:r>
          </a:p>
        </p:txBody>
      </p:sp>
      <p:sp>
        <p:nvSpPr>
          <p:cNvPr id="109" name="TextBox 108">
            <a:extLst>
              <a:ext uri="{FF2B5EF4-FFF2-40B4-BE49-F238E27FC236}">
                <a16:creationId xmlns:a16="http://schemas.microsoft.com/office/drawing/2014/main" id="{4FBD234B-1E75-4EBD-ADD3-C74E40993880}"/>
              </a:ext>
            </a:extLst>
          </p:cNvPr>
          <p:cNvSpPr txBox="1"/>
          <p:nvPr/>
        </p:nvSpPr>
        <p:spPr>
          <a:xfrm>
            <a:off x="6420118" y="3686365"/>
            <a:ext cx="335348" cy="184666"/>
          </a:xfrm>
          <a:prstGeom prst="rect">
            <a:avLst/>
          </a:prstGeom>
          <a:noFill/>
          <a:ln>
            <a:noFill/>
          </a:ln>
        </p:spPr>
        <p:txBody>
          <a:bodyPr wrap="none" rtlCol="0">
            <a:spAutoFit/>
          </a:bodyPr>
          <a:lstStyle/>
          <a:p>
            <a:pPr algn="ctr" defTabSz="342900">
              <a:defRPr/>
            </a:pPr>
            <a:r>
              <a:rPr lang="en-US" sz="600" kern="0">
                <a:solidFill>
                  <a:srgbClr val="0033CC"/>
                </a:solidFill>
                <a:latin typeface="Arial"/>
                <a:cs typeface="Arial" panose="020B0604020202020204" pitchFamily="34" charset="0"/>
              </a:rPr>
              <a:t>12M</a:t>
            </a:r>
          </a:p>
        </p:txBody>
      </p:sp>
      <p:cxnSp>
        <p:nvCxnSpPr>
          <p:cNvPr id="110" name="Straight Connector 55">
            <a:extLst>
              <a:ext uri="{FF2B5EF4-FFF2-40B4-BE49-F238E27FC236}">
                <a16:creationId xmlns:a16="http://schemas.microsoft.com/office/drawing/2014/main" id="{561CE3ED-8632-4068-B7A1-8F28A1BE4BC4}"/>
              </a:ext>
            </a:extLst>
          </p:cNvPr>
          <p:cNvCxnSpPr>
            <a:cxnSpLocks/>
          </p:cNvCxnSpPr>
          <p:nvPr/>
        </p:nvCxnSpPr>
        <p:spPr>
          <a:xfrm>
            <a:off x="7983136" y="3778698"/>
            <a:ext cx="435374" cy="1"/>
          </a:xfrm>
          <a:prstGeom prst="straightConnector1">
            <a:avLst/>
          </a:prstGeom>
          <a:noFill/>
          <a:ln w="12700" cap="flat" cmpd="sng" algn="ctr">
            <a:solidFill>
              <a:srgbClr val="0033CC"/>
            </a:solidFill>
            <a:prstDash val="sysDot"/>
            <a:headEnd type="none" w="med" len="med"/>
            <a:tailEnd type="none" w="med" len="med"/>
          </a:ln>
          <a:effectLst/>
        </p:spPr>
      </p:cxnSp>
      <p:sp>
        <p:nvSpPr>
          <p:cNvPr id="111" name="Rectangle 110">
            <a:extLst>
              <a:ext uri="{FF2B5EF4-FFF2-40B4-BE49-F238E27FC236}">
                <a16:creationId xmlns:a16="http://schemas.microsoft.com/office/drawing/2014/main" id="{C52F7178-27B5-4135-8127-6B94AED4AAF6}"/>
              </a:ext>
            </a:extLst>
          </p:cNvPr>
          <p:cNvSpPr/>
          <p:nvPr/>
        </p:nvSpPr>
        <p:spPr>
          <a:xfrm>
            <a:off x="8107281" y="3688728"/>
            <a:ext cx="205740" cy="194107"/>
          </a:xfrm>
          <a:prstGeom prst="rect">
            <a:avLst/>
          </a:prstGeom>
          <a:solidFill>
            <a:srgbClr val="FFFFFF"/>
          </a:solidFill>
          <a:ln w="12700" cap="flat" cmpd="sng" algn="ctr">
            <a:solidFill>
              <a:srgbClr val="0033CC"/>
            </a:solidFill>
            <a:prstDash val="sysDash"/>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Arial"/>
              <a:cs typeface="Arial" panose="020B0604020202020204" pitchFamily="34" charset="0"/>
            </a:endParaRPr>
          </a:p>
        </p:txBody>
      </p:sp>
      <p:sp>
        <p:nvSpPr>
          <p:cNvPr id="112" name="Rectangle 111">
            <a:extLst>
              <a:ext uri="{FF2B5EF4-FFF2-40B4-BE49-F238E27FC236}">
                <a16:creationId xmlns:a16="http://schemas.microsoft.com/office/drawing/2014/main" id="{D3E47960-589F-415F-9EE9-5AFB166C8069}"/>
              </a:ext>
            </a:extLst>
          </p:cNvPr>
          <p:cNvSpPr/>
          <p:nvPr/>
        </p:nvSpPr>
        <p:spPr>
          <a:xfrm>
            <a:off x="7788104" y="3688728"/>
            <a:ext cx="205740" cy="194107"/>
          </a:xfrm>
          <a:prstGeom prst="rect">
            <a:avLst/>
          </a:prstGeom>
          <a:solidFill>
            <a:srgbClr val="FFFFFF"/>
          </a:solidFill>
          <a:ln w="25400" cap="flat" cmpd="sng" algn="ctr">
            <a:solidFill>
              <a:srgbClr val="0033C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Arial"/>
              <a:cs typeface="Arial" panose="020B0604020202020204" pitchFamily="34" charset="0"/>
            </a:endParaRPr>
          </a:p>
        </p:txBody>
      </p:sp>
      <p:sp>
        <p:nvSpPr>
          <p:cNvPr id="113" name="Rectangle 112">
            <a:extLst>
              <a:ext uri="{FF2B5EF4-FFF2-40B4-BE49-F238E27FC236}">
                <a16:creationId xmlns:a16="http://schemas.microsoft.com/office/drawing/2014/main" id="{07B2FA44-B69D-4418-A810-F2C1DF7B11EA}"/>
              </a:ext>
            </a:extLst>
          </p:cNvPr>
          <p:cNvSpPr/>
          <p:nvPr/>
        </p:nvSpPr>
        <p:spPr>
          <a:xfrm>
            <a:off x="7449474" y="3688728"/>
            <a:ext cx="205740" cy="194107"/>
          </a:xfrm>
          <a:prstGeom prst="rect">
            <a:avLst/>
          </a:prstGeom>
          <a:solidFill>
            <a:srgbClr val="FFFFFF"/>
          </a:solidFill>
          <a:ln w="12700" cap="flat" cmpd="sng" algn="ctr">
            <a:solidFill>
              <a:srgbClr val="0033C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Arial"/>
              <a:cs typeface="Arial" panose="020B0604020202020204" pitchFamily="34" charset="0"/>
            </a:endParaRPr>
          </a:p>
        </p:txBody>
      </p:sp>
      <p:sp>
        <p:nvSpPr>
          <p:cNvPr id="114" name="TextBox 113">
            <a:extLst>
              <a:ext uri="{FF2B5EF4-FFF2-40B4-BE49-F238E27FC236}">
                <a16:creationId xmlns:a16="http://schemas.microsoft.com/office/drawing/2014/main" id="{56B634A5-138B-44DC-9485-CE64D6EA6265}"/>
              </a:ext>
            </a:extLst>
          </p:cNvPr>
          <p:cNvSpPr txBox="1"/>
          <p:nvPr/>
        </p:nvSpPr>
        <p:spPr>
          <a:xfrm>
            <a:off x="8070528" y="3686365"/>
            <a:ext cx="279244" cy="184666"/>
          </a:xfrm>
          <a:prstGeom prst="rect">
            <a:avLst/>
          </a:prstGeom>
          <a:noFill/>
          <a:ln>
            <a:noFill/>
          </a:ln>
        </p:spPr>
        <p:txBody>
          <a:bodyPr wrap="none" rtlCol="0">
            <a:spAutoFit/>
          </a:bodyPr>
          <a:lstStyle/>
          <a:p>
            <a:pPr algn="ctr" defTabSz="342900">
              <a:defRPr/>
            </a:pPr>
            <a:r>
              <a:rPr lang="en-US" sz="600" kern="0">
                <a:solidFill>
                  <a:srgbClr val="0033CC"/>
                </a:solidFill>
                <a:latin typeface="Arial"/>
                <a:cs typeface="Arial" panose="020B0604020202020204" pitchFamily="34" charset="0"/>
              </a:rPr>
              <a:t>4Y</a:t>
            </a:r>
          </a:p>
        </p:txBody>
      </p:sp>
      <p:sp>
        <p:nvSpPr>
          <p:cNvPr id="115" name="TextBox 114">
            <a:extLst>
              <a:ext uri="{FF2B5EF4-FFF2-40B4-BE49-F238E27FC236}">
                <a16:creationId xmlns:a16="http://schemas.microsoft.com/office/drawing/2014/main" id="{77424D66-802B-4FA4-B363-B741730F88A3}"/>
              </a:ext>
            </a:extLst>
          </p:cNvPr>
          <p:cNvSpPr txBox="1"/>
          <p:nvPr/>
        </p:nvSpPr>
        <p:spPr>
          <a:xfrm>
            <a:off x="7723299" y="3686365"/>
            <a:ext cx="335349" cy="184666"/>
          </a:xfrm>
          <a:prstGeom prst="rect">
            <a:avLst/>
          </a:prstGeom>
          <a:noFill/>
          <a:ln>
            <a:noFill/>
          </a:ln>
        </p:spPr>
        <p:txBody>
          <a:bodyPr wrap="none" rtlCol="0">
            <a:spAutoFit/>
          </a:bodyPr>
          <a:lstStyle/>
          <a:p>
            <a:pPr algn="ctr" defTabSz="342900">
              <a:defRPr/>
            </a:pPr>
            <a:r>
              <a:rPr lang="en-US" sz="600" kern="0">
                <a:solidFill>
                  <a:srgbClr val="0033CC"/>
                </a:solidFill>
                <a:latin typeface="Arial"/>
                <a:cs typeface="Arial" panose="020B0604020202020204" pitchFamily="34" charset="0"/>
              </a:rPr>
              <a:t>36M</a:t>
            </a:r>
          </a:p>
        </p:txBody>
      </p:sp>
      <p:sp>
        <p:nvSpPr>
          <p:cNvPr id="116" name="TextBox 115">
            <a:extLst>
              <a:ext uri="{FF2B5EF4-FFF2-40B4-BE49-F238E27FC236}">
                <a16:creationId xmlns:a16="http://schemas.microsoft.com/office/drawing/2014/main" id="{3CB3ADA8-92F8-405B-9D6A-68D94232FF2D}"/>
              </a:ext>
            </a:extLst>
          </p:cNvPr>
          <p:cNvSpPr txBox="1"/>
          <p:nvPr/>
        </p:nvSpPr>
        <p:spPr>
          <a:xfrm>
            <a:off x="7383147" y="3686365"/>
            <a:ext cx="335349" cy="184666"/>
          </a:xfrm>
          <a:prstGeom prst="rect">
            <a:avLst/>
          </a:prstGeom>
          <a:noFill/>
          <a:ln>
            <a:noFill/>
          </a:ln>
        </p:spPr>
        <p:txBody>
          <a:bodyPr wrap="square" rtlCol="0">
            <a:spAutoFit/>
          </a:bodyPr>
          <a:lstStyle/>
          <a:p>
            <a:pPr algn="ctr" defTabSz="342900">
              <a:defRPr/>
            </a:pPr>
            <a:r>
              <a:rPr lang="en-US" sz="600" kern="0">
                <a:solidFill>
                  <a:srgbClr val="0033CC"/>
                </a:solidFill>
                <a:latin typeface="Arial"/>
                <a:cs typeface="Arial" panose="020B0604020202020204" pitchFamily="34" charset="0"/>
              </a:rPr>
              <a:t>30M</a:t>
            </a:r>
          </a:p>
        </p:txBody>
      </p:sp>
      <p:sp>
        <p:nvSpPr>
          <p:cNvPr id="117" name="TextBox 116">
            <a:extLst>
              <a:ext uri="{FF2B5EF4-FFF2-40B4-BE49-F238E27FC236}">
                <a16:creationId xmlns:a16="http://schemas.microsoft.com/office/drawing/2014/main" id="{F7F01E10-5606-41F3-8806-B1BDA94FE904}"/>
              </a:ext>
            </a:extLst>
          </p:cNvPr>
          <p:cNvSpPr txBox="1"/>
          <p:nvPr/>
        </p:nvSpPr>
        <p:spPr>
          <a:xfrm>
            <a:off x="6008546" y="3664397"/>
            <a:ext cx="344966" cy="230832"/>
          </a:xfrm>
          <a:prstGeom prst="rect">
            <a:avLst/>
          </a:prstGeom>
          <a:noFill/>
          <a:ln>
            <a:noFill/>
          </a:ln>
        </p:spPr>
        <p:txBody>
          <a:bodyPr wrap="none" rtlCol="0">
            <a:spAutoFit/>
          </a:bodyPr>
          <a:lstStyle/>
          <a:p>
            <a:pPr algn="ctr" defTabSz="342900">
              <a:defRPr/>
            </a:pPr>
            <a:r>
              <a:rPr lang="en-US" sz="900" kern="0">
                <a:solidFill>
                  <a:srgbClr val="0033CC"/>
                </a:solidFill>
                <a:latin typeface="Arial"/>
                <a:cs typeface="Arial" panose="020B0604020202020204" pitchFamily="34" charset="0"/>
              </a:rPr>
              <a:t>6M</a:t>
            </a:r>
          </a:p>
        </p:txBody>
      </p:sp>
      <p:cxnSp>
        <p:nvCxnSpPr>
          <p:cNvPr id="118" name="Straight Connector 55">
            <a:extLst>
              <a:ext uri="{FF2B5EF4-FFF2-40B4-BE49-F238E27FC236}">
                <a16:creationId xmlns:a16="http://schemas.microsoft.com/office/drawing/2014/main" id="{1BACC936-332A-4436-ACC4-0856F7047D8C}"/>
              </a:ext>
            </a:extLst>
          </p:cNvPr>
          <p:cNvCxnSpPr>
            <a:cxnSpLocks/>
            <a:endCxn id="142" idx="1"/>
          </p:cNvCxnSpPr>
          <p:nvPr/>
        </p:nvCxnSpPr>
        <p:spPr>
          <a:xfrm>
            <a:off x="6283898" y="2234572"/>
            <a:ext cx="1505203" cy="1115"/>
          </a:xfrm>
          <a:prstGeom prst="straightConnector1">
            <a:avLst/>
          </a:prstGeom>
          <a:noFill/>
          <a:ln w="12700" cap="flat" cmpd="sng" algn="ctr">
            <a:solidFill>
              <a:srgbClr val="9A9A9C"/>
            </a:solidFill>
            <a:prstDash val="solid"/>
            <a:headEnd type="none" w="med" len="med"/>
            <a:tailEnd type="triangle" w="med" len="med"/>
          </a:ln>
          <a:effectLst/>
        </p:spPr>
      </p:cxnSp>
      <p:sp>
        <p:nvSpPr>
          <p:cNvPr id="119" name="Rectangle 118">
            <a:extLst>
              <a:ext uri="{FF2B5EF4-FFF2-40B4-BE49-F238E27FC236}">
                <a16:creationId xmlns:a16="http://schemas.microsoft.com/office/drawing/2014/main" id="{0EB3F817-73C8-4353-AD5F-FE605968FC0B}"/>
              </a:ext>
            </a:extLst>
          </p:cNvPr>
          <p:cNvSpPr/>
          <p:nvPr/>
        </p:nvSpPr>
        <p:spPr>
          <a:xfrm>
            <a:off x="7123745" y="2140667"/>
            <a:ext cx="205740" cy="194107"/>
          </a:xfrm>
          <a:prstGeom prst="rect">
            <a:avLst/>
          </a:prstGeom>
          <a:solidFill>
            <a:srgbClr val="FFFFFF"/>
          </a:solidFill>
          <a:ln w="12700" cap="flat" cmpd="sng" algn="ctr">
            <a:solidFill>
              <a:srgbClr val="9A9A9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lumMod val="50000"/>
                  <a:lumOff val="50000"/>
                </a:srgbClr>
              </a:solidFill>
              <a:effectLst/>
              <a:uLnTx/>
              <a:uFillTx/>
              <a:latin typeface="Arial"/>
              <a:cs typeface="Arial" panose="020B0604020202020204" pitchFamily="34" charset="0"/>
            </a:endParaRPr>
          </a:p>
        </p:txBody>
      </p:sp>
      <p:sp>
        <p:nvSpPr>
          <p:cNvPr id="120" name="Rectangle 119">
            <a:extLst>
              <a:ext uri="{FF2B5EF4-FFF2-40B4-BE49-F238E27FC236}">
                <a16:creationId xmlns:a16="http://schemas.microsoft.com/office/drawing/2014/main" id="{35ADA901-132E-4C0A-9F22-C3CFF93F67A2}"/>
              </a:ext>
            </a:extLst>
          </p:cNvPr>
          <p:cNvSpPr/>
          <p:nvPr/>
        </p:nvSpPr>
        <p:spPr>
          <a:xfrm>
            <a:off x="6484922" y="2140667"/>
            <a:ext cx="205740" cy="194107"/>
          </a:xfrm>
          <a:prstGeom prst="rect">
            <a:avLst/>
          </a:prstGeom>
          <a:solidFill>
            <a:srgbClr val="FFFFFF"/>
          </a:solidFill>
          <a:ln w="12700" cap="flat" cmpd="sng" algn="ctr">
            <a:solidFill>
              <a:srgbClr val="9A9A9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lumMod val="50000"/>
                  <a:lumOff val="50000"/>
                </a:srgbClr>
              </a:solidFill>
              <a:effectLst/>
              <a:uLnTx/>
              <a:uFillTx/>
              <a:latin typeface="Arial"/>
              <a:cs typeface="Arial" panose="020B0604020202020204" pitchFamily="34" charset="0"/>
            </a:endParaRPr>
          </a:p>
        </p:txBody>
      </p:sp>
      <p:sp>
        <p:nvSpPr>
          <p:cNvPr id="121" name="TextBox 120">
            <a:extLst>
              <a:ext uri="{FF2B5EF4-FFF2-40B4-BE49-F238E27FC236}">
                <a16:creationId xmlns:a16="http://schemas.microsoft.com/office/drawing/2014/main" id="{EA9166E5-1389-4C8E-92B4-D84A237E4F71}"/>
              </a:ext>
            </a:extLst>
          </p:cNvPr>
          <p:cNvSpPr txBox="1"/>
          <p:nvPr/>
        </p:nvSpPr>
        <p:spPr>
          <a:xfrm>
            <a:off x="5143809" y="2141124"/>
            <a:ext cx="292068" cy="184666"/>
          </a:xfrm>
          <a:prstGeom prst="rect">
            <a:avLst/>
          </a:prstGeom>
          <a:noFill/>
          <a:ln>
            <a:noFill/>
          </a:ln>
        </p:spPr>
        <p:txBody>
          <a:bodyPr wrap="none" rtlCol="0">
            <a:spAutoFit/>
          </a:bodyPr>
          <a:lstStyle>
            <a:defPPr>
              <a:defRPr lang="en-US"/>
            </a:defPPr>
            <a:lvl1pPr algn="ctr">
              <a:defRPr sz="1200" b="1" i="0">
                <a:solidFill>
                  <a:schemeClr val="tx1">
                    <a:lumMod val="65000"/>
                    <a:lumOff val="35000"/>
                  </a:schemeClr>
                </a:solidFill>
                <a:latin typeface="Arial" panose="020B0604020202020204" pitchFamily="34" charset="0"/>
                <a:cs typeface="Arial" panose="020B0604020202020204" pitchFamily="34" charset="0"/>
              </a:defRPr>
            </a:lvl1pPr>
          </a:lstStyle>
          <a:p>
            <a:pPr defTabSz="342900">
              <a:defRPr/>
            </a:pPr>
            <a:r>
              <a:rPr lang="en-US" sz="600" b="0" kern="0">
                <a:solidFill>
                  <a:srgbClr val="000000">
                    <a:lumMod val="50000"/>
                    <a:lumOff val="50000"/>
                  </a:srgbClr>
                </a:solidFill>
                <a:latin typeface="Arial"/>
              </a:rPr>
              <a:t>1M</a:t>
            </a:r>
          </a:p>
        </p:txBody>
      </p:sp>
      <p:sp>
        <p:nvSpPr>
          <p:cNvPr id="122" name="TextBox 121">
            <a:extLst>
              <a:ext uri="{FF2B5EF4-FFF2-40B4-BE49-F238E27FC236}">
                <a16:creationId xmlns:a16="http://schemas.microsoft.com/office/drawing/2014/main" id="{78659ABC-4098-49E7-9DF3-3F44D9A07A63}"/>
              </a:ext>
            </a:extLst>
          </p:cNvPr>
          <p:cNvSpPr txBox="1"/>
          <p:nvPr/>
        </p:nvSpPr>
        <p:spPr>
          <a:xfrm>
            <a:off x="5543859" y="2141124"/>
            <a:ext cx="292068" cy="184666"/>
          </a:xfrm>
          <a:prstGeom prst="rect">
            <a:avLst/>
          </a:prstGeom>
          <a:noFill/>
          <a:ln>
            <a:noFill/>
          </a:ln>
        </p:spPr>
        <p:txBody>
          <a:bodyPr wrap="none" rtlCol="0">
            <a:spAutoFit/>
          </a:bodyPr>
          <a:lstStyle/>
          <a:p>
            <a:pPr algn="ctr" defTabSz="342900">
              <a:defRPr/>
            </a:pPr>
            <a:r>
              <a:rPr lang="en-US" sz="600" kern="0">
                <a:solidFill>
                  <a:srgbClr val="000000">
                    <a:lumMod val="50000"/>
                    <a:lumOff val="50000"/>
                  </a:srgbClr>
                </a:solidFill>
                <a:latin typeface="Arial"/>
                <a:cs typeface="Arial" panose="020B0604020202020204" pitchFamily="34" charset="0"/>
              </a:rPr>
              <a:t>3M</a:t>
            </a:r>
          </a:p>
        </p:txBody>
      </p:sp>
      <p:sp>
        <p:nvSpPr>
          <p:cNvPr id="123" name="TextBox 122">
            <a:extLst>
              <a:ext uri="{FF2B5EF4-FFF2-40B4-BE49-F238E27FC236}">
                <a16:creationId xmlns:a16="http://schemas.microsoft.com/office/drawing/2014/main" id="{493C5423-FAED-4F78-A41E-76E96CFF447A}"/>
              </a:ext>
            </a:extLst>
          </p:cNvPr>
          <p:cNvSpPr txBox="1"/>
          <p:nvPr/>
        </p:nvSpPr>
        <p:spPr>
          <a:xfrm>
            <a:off x="7058939" y="2141124"/>
            <a:ext cx="335348" cy="184666"/>
          </a:xfrm>
          <a:prstGeom prst="rect">
            <a:avLst/>
          </a:prstGeom>
          <a:noFill/>
          <a:ln>
            <a:noFill/>
          </a:ln>
        </p:spPr>
        <p:txBody>
          <a:bodyPr wrap="none" rtlCol="0">
            <a:spAutoFit/>
          </a:bodyPr>
          <a:lstStyle/>
          <a:p>
            <a:pPr algn="ctr" defTabSz="342900">
              <a:defRPr/>
            </a:pPr>
            <a:r>
              <a:rPr lang="en-US" sz="600" kern="0">
                <a:solidFill>
                  <a:srgbClr val="000000">
                    <a:lumMod val="50000"/>
                    <a:lumOff val="50000"/>
                  </a:srgbClr>
                </a:solidFill>
                <a:latin typeface="Arial"/>
                <a:cs typeface="Arial" panose="020B0604020202020204" pitchFamily="34" charset="0"/>
              </a:rPr>
              <a:t>24M</a:t>
            </a:r>
          </a:p>
        </p:txBody>
      </p:sp>
      <p:sp>
        <p:nvSpPr>
          <p:cNvPr id="124" name="TextBox 123">
            <a:extLst>
              <a:ext uri="{FF2B5EF4-FFF2-40B4-BE49-F238E27FC236}">
                <a16:creationId xmlns:a16="http://schemas.microsoft.com/office/drawing/2014/main" id="{1305582E-1F40-40C8-98AA-2F3585C5F5EC}"/>
              </a:ext>
            </a:extLst>
          </p:cNvPr>
          <p:cNvSpPr txBox="1"/>
          <p:nvPr/>
        </p:nvSpPr>
        <p:spPr>
          <a:xfrm>
            <a:off x="6420118" y="2141124"/>
            <a:ext cx="335348" cy="184666"/>
          </a:xfrm>
          <a:prstGeom prst="rect">
            <a:avLst/>
          </a:prstGeom>
          <a:noFill/>
          <a:ln>
            <a:noFill/>
          </a:ln>
        </p:spPr>
        <p:txBody>
          <a:bodyPr wrap="none" rtlCol="0">
            <a:spAutoFit/>
          </a:bodyPr>
          <a:lstStyle/>
          <a:p>
            <a:pPr algn="ctr" defTabSz="342900">
              <a:defRPr/>
            </a:pPr>
            <a:r>
              <a:rPr lang="en-US" sz="600" kern="0">
                <a:solidFill>
                  <a:srgbClr val="000000">
                    <a:lumMod val="50000"/>
                    <a:lumOff val="50000"/>
                  </a:srgbClr>
                </a:solidFill>
                <a:latin typeface="Arial"/>
                <a:cs typeface="Arial" panose="020B0604020202020204" pitchFamily="34" charset="0"/>
              </a:rPr>
              <a:t>12M</a:t>
            </a:r>
          </a:p>
        </p:txBody>
      </p:sp>
      <p:sp>
        <p:nvSpPr>
          <p:cNvPr id="125" name="TextBox 124">
            <a:extLst>
              <a:ext uri="{FF2B5EF4-FFF2-40B4-BE49-F238E27FC236}">
                <a16:creationId xmlns:a16="http://schemas.microsoft.com/office/drawing/2014/main" id="{C3F6EA9B-7E4A-4405-9B1E-5C9CD36AD1EA}"/>
              </a:ext>
            </a:extLst>
          </p:cNvPr>
          <p:cNvSpPr txBox="1"/>
          <p:nvPr/>
        </p:nvSpPr>
        <p:spPr>
          <a:xfrm>
            <a:off x="6008546" y="2119156"/>
            <a:ext cx="344966" cy="230832"/>
          </a:xfrm>
          <a:prstGeom prst="rect">
            <a:avLst/>
          </a:prstGeom>
          <a:noFill/>
          <a:ln>
            <a:noFill/>
          </a:ln>
        </p:spPr>
        <p:txBody>
          <a:bodyPr wrap="none" rtlCol="0">
            <a:spAutoFit/>
          </a:bodyPr>
          <a:lstStyle/>
          <a:p>
            <a:pPr algn="ctr" defTabSz="342900">
              <a:defRPr/>
            </a:pPr>
            <a:r>
              <a:rPr lang="en-US" sz="900" kern="0">
                <a:solidFill>
                  <a:srgbClr val="000000">
                    <a:lumMod val="50000"/>
                    <a:lumOff val="50000"/>
                  </a:srgbClr>
                </a:solidFill>
                <a:latin typeface="Arial"/>
                <a:cs typeface="Arial" panose="020B0604020202020204" pitchFamily="34" charset="0"/>
              </a:rPr>
              <a:t>6M</a:t>
            </a:r>
          </a:p>
        </p:txBody>
      </p:sp>
      <p:cxnSp>
        <p:nvCxnSpPr>
          <p:cNvPr id="126" name="Straight Connector 125">
            <a:extLst>
              <a:ext uri="{FF2B5EF4-FFF2-40B4-BE49-F238E27FC236}">
                <a16:creationId xmlns:a16="http://schemas.microsoft.com/office/drawing/2014/main" id="{33D4524D-F1B9-489B-A30B-17C67C9D777D}"/>
              </a:ext>
            </a:extLst>
          </p:cNvPr>
          <p:cNvCxnSpPr>
            <a:cxnSpLocks/>
            <a:stCxn id="125" idx="2"/>
            <a:endCxn id="117" idx="0"/>
          </p:cNvCxnSpPr>
          <p:nvPr/>
        </p:nvCxnSpPr>
        <p:spPr>
          <a:xfrm>
            <a:off x="6181029" y="2349988"/>
            <a:ext cx="0" cy="1314409"/>
          </a:xfrm>
          <a:prstGeom prst="line">
            <a:avLst/>
          </a:prstGeom>
          <a:noFill/>
          <a:ln w="28575" cap="flat" cmpd="sng" algn="ctr">
            <a:solidFill>
              <a:srgbClr val="E1422A"/>
            </a:solidFill>
            <a:prstDash val="sysDot"/>
            <a:miter lim="800000"/>
            <a:headEnd type="none"/>
            <a:tailEnd type="none"/>
          </a:ln>
          <a:effectLst/>
        </p:spPr>
      </p:cxnSp>
      <p:pic>
        <p:nvPicPr>
          <p:cNvPr id="127" name="Graphic 126" descr="Flag with solid fill">
            <a:extLst>
              <a:ext uri="{FF2B5EF4-FFF2-40B4-BE49-F238E27FC236}">
                <a16:creationId xmlns:a16="http://schemas.microsoft.com/office/drawing/2014/main" id="{438211F8-77D1-4EF9-BD87-AFF18CD0BD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95418" y="2434390"/>
            <a:ext cx="230894" cy="230894"/>
          </a:xfrm>
          <a:prstGeom prst="rect">
            <a:avLst/>
          </a:prstGeom>
        </p:spPr>
      </p:pic>
      <p:cxnSp>
        <p:nvCxnSpPr>
          <p:cNvPr id="128" name="Straight Connector 127">
            <a:extLst>
              <a:ext uri="{FF2B5EF4-FFF2-40B4-BE49-F238E27FC236}">
                <a16:creationId xmlns:a16="http://schemas.microsoft.com/office/drawing/2014/main" id="{870C0517-1BA2-4B8E-9178-80FFA2C48D3E}"/>
              </a:ext>
            </a:extLst>
          </p:cNvPr>
          <p:cNvCxnSpPr/>
          <p:nvPr/>
        </p:nvCxnSpPr>
        <p:spPr bwMode="auto">
          <a:xfrm flipH="1">
            <a:off x="6183513" y="2575874"/>
            <a:ext cx="3164" cy="274320"/>
          </a:xfrm>
          <a:prstGeom prst="line">
            <a:avLst/>
          </a:prstGeom>
          <a:solidFill>
            <a:srgbClr val="ED2937"/>
          </a:solidFill>
          <a:ln w="4127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 name="TextBox 128">
            <a:extLst>
              <a:ext uri="{FF2B5EF4-FFF2-40B4-BE49-F238E27FC236}">
                <a16:creationId xmlns:a16="http://schemas.microsoft.com/office/drawing/2014/main" id="{60D193E2-EAF4-4D39-A5E6-F58F74EA29E4}"/>
              </a:ext>
            </a:extLst>
          </p:cNvPr>
          <p:cNvSpPr txBox="1"/>
          <p:nvPr/>
        </p:nvSpPr>
        <p:spPr>
          <a:xfrm>
            <a:off x="5748747" y="2503102"/>
            <a:ext cx="723519" cy="341632"/>
          </a:xfrm>
          <a:prstGeom prst="rect">
            <a:avLst/>
          </a:prstGeom>
          <a:noFill/>
        </p:spPr>
        <p:txBody>
          <a:bodyPr wrap="square">
            <a:spAutoFit/>
          </a:bodyPr>
          <a:lstStyle/>
          <a:p>
            <a:pPr algn="ctr">
              <a:lnSpc>
                <a:spcPct val="90000"/>
              </a:lnSpc>
              <a:defRPr/>
            </a:pPr>
            <a:r>
              <a:rPr lang="en-US" sz="900" b="1" kern="0">
                <a:solidFill>
                  <a:srgbClr val="C00000"/>
                </a:solidFill>
                <a:latin typeface="Arial" panose="020B0604020202020204" pitchFamily="34" charset="0"/>
                <a:cs typeface="Arial" panose="020B0604020202020204" pitchFamily="34" charset="0"/>
              </a:rPr>
              <a:t>Primary endpoint</a:t>
            </a:r>
          </a:p>
        </p:txBody>
      </p:sp>
      <p:grpSp>
        <p:nvGrpSpPr>
          <p:cNvPr id="130" name="Group 129">
            <a:extLst>
              <a:ext uri="{FF2B5EF4-FFF2-40B4-BE49-F238E27FC236}">
                <a16:creationId xmlns:a16="http://schemas.microsoft.com/office/drawing/2014/main" id="{1F7DC849-4D6C-4763-9E7F-4EC9CE4340C0}"/>
              </a:ext>
            </a:extLst>
          </p:cNvPr>
          <p:cNvGrpSpPr/>
          <p:nvPr/>
        </p:nvGrpSpPr>
        <p:grpSpPr>
          <a:xfrm>
            <a:off x="5552943" y="3293865"/>
            <a:ext cx="273476" cy="273476"/>
            <a:chOff x="8633803" y="3367442"/>
            <a:chExt cx="273476" cy="273476"/>
          </a:xfrm>
        </p:grpSpPr>
        <p:grpSp>
          <p:nvGrpSpPr>
            <p:cNvPr id="131" name="Group 130">
              <a:extLst>
                <a:ext uri="{FF2B5EF4-FFF2-40B4-BE49-F238E27FC236}">
                  <a16:creationId xmlns:a16="http://schemas.microsoft.com/office/drawing/2014/main" id="{CBF8484F-C060-4F9E-897B-16811C460843}"/>
                </a:ext>
              </a:extLst>
            </p:cNvPr>
            <p:cNvGrpSpPr/>
            <p:nvPr/>
          </p:nvGrpSpPr>
          <p:grpSpPr>
            <a:xfrm rot="13594243">
              <a:off x="8724012" y="3410928"/>
              <a:ext cx="91440" cy="182880"/>
              <a:chOff x="8571313" y="1680006"/>
              <a:chExt cx="182880" cy="365760"/>
            </a:xfrm>
          </p:grpSpPr>
          <p:sp>
            <p:nvSpPr>
              <p:cNvPr id="134" name="Oval 133">
                <a:extLst>
                  <a:ext uri="{FF2B5EF4-FFF2-40B4-BE49-F238E27FC236}">
                    <a16:creationId xmlns:a16="http://schemas.microsoft.com/office/drawing/2014/main" id="{54331552-4465-47A3-8201-9332D9E370DD}"/>
                  </a:ext>
                </a:extLst>
              </p:cNvPr>
              <p:cNvSpPr/>
              <p:nvPr/>
            </p:nvSpPr>
            <p:spPr bwMode="auto">
              <a:xfrm>
                <a:off x="8571313" y="1680006"/>
                <a:ext cx="182880" cy="182880"/>
              </a:xfrm>
              <a:prstGeom prst="ellipse">
                <a:avLst/>
              </a:prstGeom>
              <a:solidFill>
                <a:srgbClr val="FF66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1" charset="-128"/>
                  <a:cs typeface="Arial" charset="0"/>
                </a:endParaRPr>
              </a:p>
            </p:txBody>
          </p:sp>
          <p:sp>
            <p:nvSpPr>
              <p:cNvPr id="135" name="Oval 134">
                <a:extLst>
                  <a:ext uri="{FF2B5EF4-FFF2-40B4-BE49-F238E27FC236}">
                    <a16:creationId xmlns:a16="http://schemas.microsoft.com/office/drawing/2014/main" id="{DA336ECF-AC74-42E2-BC0A-DE3382256320}"/>
                  </a:ext>
                </a:extLst>
              </p:cNvPr>
              <p:cNvSpPr/>
              <p:nvPr/>
            </p:nvSpPr>
            <p:spPr bwMode="auto">
              <a:xfrm>
                <a:off x="8571313" y="1862886"/>
                <a:ext cx="182880" cy="182880"/>
              </a:xfrm>
              <a:prstGeom prst="ellipse">
                <a:avLst/>
              </a:prstGeom>
              <a:solidFill>
                <a:srgbClr val="FEB91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1" charset="-128"/>
                  <a:cs typeface="Arial" charset="0"/>
                </a:endParaRPr>
              </a:p>
            </p:txBody>
          </p:sp>
          <p:sp>
            <p:nvSpPr>
              <p:cNvPr id="136" name="Rectangle 135">
                <a:extLst>
                  <a:ext uri="{FF2B5EF4-FFF2-40B4-BE49-F238E27FC236}">
                    <a16:creationId xmlns:a16="http://schemas.microsoft.com/office/drawing/2014/main" id="{99D0D893-90B0-4832-8A26-CADA9D74AA86}"/>
                  </a:ext>
                </a:extLst>
              </p:cNvPr>
              <p:cNvSpPr/>
              <p:nvPr/>
            </p:nvSpPr>
            <p:spPr bwMode="auto">
              <a:xfrm>
                <a:off x="8571313" y="1771446"/>
                <a:ext cx="182880" cy="91440"/>
              </a:xfrm>
              <a:prstGeom prst="rect">
                <a:avLst/>
              </a:prstGeom>
              <a:solidFill>
                <a:srgbClr val="FF66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1" charset="-128"/>
                  <a:cs typeface="Arial" charset="0"/>
                </a:endParaRPr>
              </a:p>
            </p:txBody>
          </p:sp>
          <p:sp>
            <p:nvSpPr>
              <p:cNvPr id="137" name="Rectangle 136">
                <a:extLst>
                  <a:ext uri="{FF2B5EF4-FFF2-40B4-BE49-F238E27FC236}">
                    <a16:creationId xmlns:a16="http://schemas.microsoft.com/office/drawing/2014/main" id="{B79D38B6-5CFC-42DB-84C7-6279A3FD0912}"/>
                  </a:ext>
                </a:extLst>
              </p:cNvPr>
              <p:cNvSpPr/>
              <p:nvPr/>
            </p:nvSpPr>
            <p:spPr bwMode="auto">
              <a:xfrm>
                <a:off x="8571313" y="1862886"/>
                <a:ext cx="182880" cy="91440"/>
              </a:xfrm>
              <a:prstGeom prst="rect">
                <a:avLst/>
              </a:prstGeom>
              <a:solidFill>
                <a:srgbClr val="FEB91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1" charset="-128"/>
                  <a:cs typeface="Arial" charset="0"/>
                </a:endParaRPr>
              </a:p>
            </p:txBody>
          </p:sp>
        </p:grpSp>
        <p:pic>
          <p:nvPicPr>
            <p:cNvPr id="132" name="Graphic 131" descr="No sign outline">
              <a:extLst>
                <a:ext uri="{FF2B5EF4-FFF2-40B4-BE49-F238E27FC236}">
                  <a16:creationId xmlns:a16="http://schemas.microsoft.com/office/drawing/2014/main" id="{78C8F87D-2B1A-4CC0-944D-3EB56EF024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33803" y="3367442"/>
              <a:ext cx="273476" cy="273476"/>
            </a:xfrm>
            <a:prstGeom prst="rect">
              <a:avLst/>
            </a:prstGeom>
          </p:spPr>
        </p:pic>
        <p:pic>
          <p:nvPicPr>
            <p:cNvPr id="133" name="Graphic 132" descr="Add with solid fill">
              <a:extLst>
                <a:ext uri="{FF2B5EF4-FFF2-40B4-BE49-F238E27FC236}">
                  <a16:creationId xmlns:a16="http://schemas.microsoft.com/office/drawing/2014/main" id="{CB9D287F-12B4-4273-BE06-995ADBC8B43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66294">
              <a:off x="8732454" y="3462084"/>
              <a:ext cx="76175" cy="80577"/>
            </a:xfrm>
            <a:prstGeom prst="rect">
              <a:avLst/>
            </a:prstGeom>
          </p:spPr>
        </p:pic>
      </p:grpSp>
      <p:sp>
        <p:nvSpPr>
          <p:cNvPr id="138" name="Rectangle 137">
            <a:extLst>
              <a:ext uri="{FF2B5EF4-FFF2-40B4-BE49-F238E27FC236}">
                <a16:creationId xmlns:a16="http://schemas.microsoft.com/office/drawing/2014/main" id="{9D22EF36-A5AC-4876-871B-380E030A4C65}"/>
              </a:ext>
            </a:extLst>
          </p:cNvPr>
          <p:cNvSpPr/>
          <p:nvPr/>
        </p:nvSpPr>
        <p:spPr>
          <a:xfrm>
            <a:off x="8423278" y="3685123"/>
            <a:ext cx="205740" cy="194107"/>
          </a:xfrm>
          <a:prstGeom prst="rect">
            <a:avLst/>
          </a:prstGeom>
          <a:solidFill>
            <a:srgbClr val="FFFFFF"/>
          </a:solidFill>
          <a:ln w="12700" cap="flat" cmpd="sng" algn="ctr">
            <a:solidFill>
              <a:srgbClr val="0033CC"/>
            </a:solidFill>
            <a:prstDash val="sysDash"/>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Arial"/>
              <a:ea typeface="ヒラギノ角ゴ Pro W3"/>
              <a:cs typeface="Arial" panose="020B0604020202020204" pitchFamily="34" charset="0"/>
            </a:endParaRPr>
          </a:p>
        </p:txBody>
      </p:sp>
      <p:sp>
        <p:nvSpPr>
          <p:cNvPr id="139" name="TextBox 138">
            <a:extLst>
              <a:ext uri="{FF2B5EF4-FFF2-40B4-BE49-F238E27FC236}">
                <a16:creationId xmlns:a16="http://schemas.microsoft.com/office/drawing/2014/main" id="{E60B9D63-1628-478C-9603-13A0A52AB5FF}"/>
              </a:ext>
            </a:extLst>
          </p:cNvPr>
          <p:cNvSpPr txBox="1"/>
          <p:nvPr/>
        </p:nvSpPr>
        <p:spPr>
          <a:xfrm>
            <a:off x="8386525" y="3682760"/>
            <a:ext cx="279244" cy="184666"/>
          </a:xfrm>
          <a:prstGeom prst="rect">
            <a:avLst/>
          </a:prstGeom>
          <a:noFill/>
          <a:ln>
            <a:noFill/>
          </a:ln>
        </p:spPr>
        <p:txBody>
          <a:bodyPr wrap="none" rtlCol="0">
            <a:spAutoFit/>
          </a:bodyPr>
          <a:lstStyle/>
          <a:p>
            <a:pPr algn="ctr" defTabSz="342900">
              <a:defRPr/>
            </a:pPr>
            <a:r>
              <a:rPr lang="en-US" sz="600" kern="0">
                <a:solidFill>
                  <a:srgbClr val="0033CC"/>
                </a:solidFill>
                <a:latin typeface="Arial"/>
                <a:ea typeface="ヒラギノ角ゴ Pro W3"/>
                <a:cs typeface="Arial" panose="020B0604020202020204" pitchFamily="34" charset="0"/>
              </a:rPr>
              <a:t>5Y</a:t>
            </a:r>
          </a:p>
        </p:txBody>
      </p:sp>
      <p:cxnSp>
        <p:nvCxnSpPr>
          <p:cNvPr id="140" name="Straight Connector 55">
            <a:extLst>
              <a:ext uri="{FF2B5EF4-FFF2-40B4-BE49-F238E27FC236}">
                <a16:creationId xmlns:a16="http://schemas.microsoft.com/office/drawing/2014/main" id="{B0C464EF-8F0D-4689-A52B-60CA08F3FC61}"/>
              </a:ext>
            </a:extLst>
          </p:cNvPr>
          <p:cNvCxnSpPr>
            <a:cxnSpLocks/>
          </p:cNvCxnSpPr>
          <p:nvPr/>
        </p:nvCxnSpPr>
        <p:spPr>
          <a:xfrm>
            <a:off x="7980908" y="2239484"/>
            <a:ext cx="457200" cy="0"/>
          </a:xfrm>
          <a:prstGeom prst="straightConnector1">
            <a:avLst/>
          </a:prstGeom>
          <a:noFill/>
          <a:ln w="12700" cap="flat" cmpd="sng" algn="ctr">
            <a:solidFill>
              <a:srgbClr val="9A9A9C"/>
            </a:solidFill>
            <a:prstDash val="sysDot"/>
            <a:headEnd type="none" w="med" len="med"/>
            <a:tailEnd type="none" w="med" len="med"/>
          </a:ln>
          <a:effectLst/>
        </p:spPr>
      </p:cxnSp>
      <p:sp>
        <p:nvSpPr>
          <p:cNvPr id="141" name="Rectangle 140">
            <a:extLst>
              <a:ext uri="{FF2B5EF4-FFF2-40B4-BE49-F238E27FC236}">
                <a16:creationId xmlns:a16="http://schemas.microsoft.com/office/drawing/2014/main" id="{1AA516F7-A32D-4290-A4DA-D76D949D78F4}"/>
              </a:ext>
            </a:extLst>
          </p:cNvPr>
          <p:cNvSpPr/>
          <p:nvPr/>
        </p:nvSpPr>
        <p:spPr>
          <a:xfrm>
            <a:off x="8421514" y="2138633"/>
            <a:ext cx="205740" cy="194107"/>
          </a:xfrm>
          <a:prstGeom prst="rect">
            <a:avLst/>
          </a:prstGeom>
          <a:solidFill>
            <a:srgbClr val="FFFFFF"/>
          </a:solidFill>
          <a:ln w="12700" cap="flat" cmpd="sng" algn="ctr">
            <a:solidFill>
              <a:srgbClr val="9A9A9C"/>
            </a:solidFill>
            <a:prstDash val="sysDash"/>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Arial"/>
              <a:ea typeface="ヒラギノ角ゴ Pro W3"/>
              <a:cs typeface="Arial" panose="020B0604020202020204" pitchFamily="34" charset="0"/>
            </a:endParaRPr>
          </a:p>
        </p:txBody>
      </p:sp>
      <p:sp>
        <p:nvSpPr>
          <p:cNvPr id="142" name="Rectangle 141">
            <a:extLst>
              <a:ext uri="{FF2B5EF4-FFF2-40B4-BE49-F238E27FC236}">
                <a16:creationId xmlns:a16="http://schemas.microsoft.com/office/drawing/2014/main" id="{D090F5B4-FB44-434C-B645-86B954CDAECD}"/>
              </a:ext>
            </a:extLst>
          </p:cNvPr>
          <p:cNvSpPr/>
          <p:nvPr/>
        </p:nvSpPr>
        <p:spPr>
          <a:xfrm>
            <a:off x="7789101" y="2138633"/>
            <a:ext cx="205740" cy="194107"/>
          </a:xfrm>
          <a:prstGeom prst="rect">
            <a:avLst/>
          </a:prstGeom>
          <a:solidFill>
            <a:srgbClr val="FFFFFF"/>
          </a:solidFill>
          <a:ln w="25400" cap="flat" cmpd="sng" algn="ctr">
            <a:solidFill>
              <a:srgbClr val="9A9A9C"/>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FF"/>
              </a:solidFill>
              <a:effectLst/>
              <a:uLnTx/>
              <a:uFillTx/>
              <a:latin typeface="Arial"/>
              <a:ea typeface="ヒラギノ角ゴ Pro W3"/>
              <a:cs typeface="Arial" panose="020B0604020202020204" pitchFamily="34" charset="0"/>
            </a:endParaRPr>
          </a:p>
        </p:txBody>
      </p:sp>
      <p:sp>
        <p:nvSpPr>
          <p:cNvPr id="143" name="TextBox 142">
            <a:extLst>
              <a:ext uri="{FF2B5EF4-FFF2-40B4-BE49-F238E27FC236}">
                <a16:creationId xmlns:a16="http://schemas.microsoft.com/office/drawing/2014/main" id="{C60FA029-4648-452C-83D5-3B55782E6F6E}"/>
              </a:ext>
            </a:extLst>
          </p:cNvPr>
          <p:cNvSpPr txBox="1"/>
          <p:nvPr/>
        </p:nvSpPr>
        <p:spPr>
          <a:xfrm>
            <a:off x="8384761" y="2136270"/>
            <a:ext cx="279244" cy="184666"/>
          </a:xfrm>
          <a:prstGeom prst="rect">
            <a:avLst/>
          </a:prstGeom>
          <a:noFill/>
          <a:ln>
            <a:noFill/>
          </a:ln>
        </p:spPr>
        <p:txBody>
          <a:bodyPr wrap="none" rtlCol="0">
            <a:spAutoFit/>
          </a:bodyPr>
          <a:lstStyle/>
          <a:p>
            <a:pPr algn="ctr" defTabSz="342900">
              <a:defRPr/>
            </a:pPr>
            <a:r>
              <a:rPr lang="en-US" sz="600" kern="0">
                <a:solidFill>
                  <a:srgbClr val="000000">
                    <a:lumMod val="50000"/>
                    <a:lumOff val="50000"/>
                  </a:srgbClr>
                </a:solidFill>
                <a:latin typeface="Arial"/>
                <a:ea typeface="ヒラギノ角ゴ Pro W3"/>
                <a:cs typeface="Arial" panose="020B0604020202020204" pitchFamily="34" charset="0"/>
              </a:rPr>
              <a:t>4Y</a:t>
            </a:r>
          </a:p>
        </p:txBody>
      </p:sp>
      <p:sp>
        <p:nvSpPr>
          <p:cNvPr id="144" name="TextBox 143">
            <a:extLst>
              <a:ext uri="{FF2B5EF4-FFF2-40B4-BE49-F238E27FC236}">
                <a16:creationId xmlns:a16="http://schemas.microsoft.com/office/drawing/2014/main" id="{D85E96E1-36DE-492B-88DE-A2C63DF62C4A}"/>
              </a:ext>
            </a:extLst>
          </p:cNvPr>
          <p:cNvSpPr txBox="1"/>
          <p:nvPr/>
        </p:nvSpPr>
        <p:spPr>
          <a:xfrm>
            <a:off x="7727588" y="2141124"/>
            <a:ext cx="335349" cy="184666"/>
          </a:xfrm>
          <a:prstGeom prst="rect">
            <a:avLst/>
          </a:prstGeom>
          <a:noFill/>
          <a:ln>
            <a:noFill/>
          </a:ln>
        </p:spPr>
        <p:txBody>
          <a:bodyPr wrap="none" rtlCol="0">
            <a:spAutoFit/>
          </a:bodyPr>
          <a:lstStyle/>
          <a:p>
            <a:pPr algn="ctr" defTabSz="342900">
              <a:defRPr/>
            </a:pPr>
            <a:r>
              <a:rPr lang="en-US" sz="600" kern="0">
                <a:solidFill>
                  <a:srgbClr val="000000">
                    <a:lumMod val="50000"/>
                    <a:lumOff val="50000"/>
                  </a:srgbClr>
                </a:solidFill>
                <a:latin typeface="Arial"/>
                <a:ea typeface="ヒラギノ角ゴ Pro W3"/>
                <a:cs typeface="Arial" panose="020B0604020202020204" pitchFamily="34" charset="0"/>
              </a:rPr>
              <a:t>36M</a:t>
            </a:r>
          </a:p>
        </p:txBody>
      </p:sp>
      <p:grpSp>
        <p:nvGrpSpPr>
          <p:cNvPr id="145" name="Group 144">
            <a:extLst>
              <a:ext uri="{FF2B5EF4-FFF2-40B4-BE49-F238E27FC236}">
                <a16:creationId xmlns:a16="http://schemas.microsoft.com/office/drawing/2014/main" id="{BE04D33D-71BF-4EF3-99E1-CA60538E4632}"/>
              </a:ext>
            </a:extLst>
          </p:cNvPr>
          <p:cNvGrpSpPr/>
          <p:nvPr/>
        </p:nvGrpSpPr>
        <p:grpSpPr>
          <a:xfrm>
            <a:off x="6207360" y="2236224"/>
            <a:ext cx="575059" cy="1543589"/>
            <a:chOff x="6207360" y="2236224"/>
            <a:chExt cx="575059" cy="1543589"/>
          </a:xfrm>
        </p:grpSpPr>
        <p:cxnSp>
          <p:nvCxnSpPr>
            <p:cNvPr id="146" name="Straight Arrow Connector 145">
              <a:extLst>
                <a:ext uri="{FF2B5EF4-FFF2-40B4-BE49-F238E27FC236}">
                  <a16:creationId xmlns:a16="http://schemas.microsoft.com/office/drawing/2014/main" id="{95AF89EF-7E3B-4B2A-ADB3-9ABF1499D0A7}"/>
                </a:ext>
              </a:extLst>
            </p:cNvPr>
            <p:cNvCxnSpPr>
              <a:cxnSpLocks/>
            </p:cNvCxnSpPr>
            <p:nvPr/>
          </p:nvCxnSpPr>
          <p:spPr>
            <a:xfrm flipH="1">
              <a:off x="6385152" y="2236224"/>
              <a:ext cx="0" cy="1543589"/>
            </a:xfrm>
            <a:prstGeom prst="straightConnector1">
              <a:avLst/>
            </a:prstGeom>
            <a:noFill/>
            <a:ln w="19050" cap="flat" cmpd="sng" algn="ctr">
              <a:gradFill flip="none" rotWithShape="1">
                <a:gsLst>
                  <a:gs pos="0">
                    <a:srgbClr val="9A9A9C"/>
                  </a:gs>
                  <a:gs pos="66000">
                    <a:srgbClr val="0033CC"/>
                  </a:gs>
                  <a:gs pos="50000">
                    <a:srgbClr val="9A9A9C"/>
                  </a:gs>
                  <a:gs pos="100000">
                    <a:srgbClr val="0033CC"/>
                  </a:gs>
                </a:gsLst>
                <a:lin ang="5400000" scaled="1"/>
                <a:tileRect/>
              </a:gradFill>
              <a:prstDash val="solid"/>
              <a:miter lim="800000"/>
              <a:tailEnd type="triangle"/>
            </a:ln>
            <a:effectLst/>
          </p:spPr>
        </p:cxnSp>
        <p:sp>
          <p:nvSpPr>
            <p:cNvPr id="147" name="TextBox 146">
              <a:extLst>
                <a:ext uri="{FF2B5EF4-FFF2-40B4-BE49-F238E27FC236}">
                  <a16:creationId xmlns:a16="http://schemas.microsoft.com/office/drawing/2014/main" id="{BFE41A0B-8592-431B-BABC-29166571EF31}"/>
                </a:ext>
              </a:extLst>
            </p:cNvPr>
            <p:cNvSpPr txBox="1"/>
            <p:nvPr/>
          </p:nvSpPr>
          <p:spPr>
            <a:xfrm>
              <a:off x="6207360" y="3034862"/>
              <a:ext cx="575059" cy="164592"/>
            </a:xfrm>
            <a:prstGeom prst="rect">
              <a:avLst/>
            </a:prstGeom>
            <a:gradFill flip="none" rotWithShape="1">
              <a:gsLst>
                <a:gs pos="0">
                  <a:srgbClr val="9A9A9C"/>
                </a:gs>
                <a:gs pos="90000">
                  <a:srgbClr val="0033CC"/>
                </a:gs>
                <a:gs pos="10000">
                  <a:srgbClr val="9A9A9C"/>
                </a:gs>
                <a:gs pos="100000">
                  <a:srgbClr val="0033CC"/>
                </a:gs>
              </a:gsLst>
              <a:lin ang="2700000" scaled="1"/>
              <a:tileRect/>
            </a:gradFill>
          </p:spPr>
          <p:txBody>
            <a:bodyPr wrap="square" lIns="0" tIns="0" rIns="0" bIns="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highlight>
                  <a:srgbClr val="FFFF00"/>
                </a:highlight>
                <a:uLnTx/>
                <a:uFillTx/>
                <a:latin typeface="Arial" panose="020B0604020202020204" pitchFamily="34" charset="0"/>
                <a:ea typeface="ヒラギノ角ゴ Pro W3"/>
                <a:cs typeface="Arial" panose="020B0604020202020204" pitchFamily="34" charset="0"/>
              </a:endParaRPr>
            </a:p>
          </p:txBody>
        </p:sp>
      </p:grpSp>
      <p:grpSp>
        <p:nvGrpSpPr>
          <p:cNvPr id="148" name="Group 147">
            <a:extLst>
              <a:ext uri="{FF2B5EF4-FFF2-40B4-BE49-F238E27FC236}">
                <a16:creationId xmlns:a16="http://schemas.microsoft.com/office/drawing/2014/main" id="{A0114C73-CE0F-46CB-958B-5A5C93404248}"/>
              </a:ext>
            </a:extLst>
          </p:cNvPr>
          <p:cNvGrpSpPr/>
          <p:nvPr/>
        </p:nvGrpSpPr>
        <p:grpSpPr>
          <a:xfrm>
            <a:off x="6147476" y="3226121"/>
            <a:ext cx="796676" cy="353306"/>
            <a:chOff x="5437683" y="1831109"/>
            <a:chExt cx="985989" cy="425977"/>
          </a:xfrm>
        </p:grpSpPr>
        <p:sp>
          <p:nvSpPr>
            <p:cNvPr id="149" name="Arrow: Right 148">
              <a:extLst>
                <a:ext uri="{FF2B5EF4-FFF2-40B4-BE49-F238E27FC236}">
                  <a16:creationId xmlns:a16="http://schemas.microsoft.com/office/drawing/2014/main" id="{DB0EBDA6-B201-4BAD-9D82-5BD252F1C95E}"/>
                </a:ext>
              </a:extLst>
            </p:cNvPr>
            <p:cNvSpPr/>
            <p:nvPr/>
          </p:nvSpPr>
          <p:spPr>
            <a:xfrm>
              <a:off x="5513058" y="1831109"/>
              <a:ext cx="910614" cy="378351"/>
            </a:xfrm>
            <a:prstGeom prst="rightArrow">
              <a:avLst>
                <a:gd name="adj1" fmla="val 100000"/>
                <a:gd name="adj2" fmla="val 50000"/>
              </a:avLst>
            </a:prstGeom>
            <a:solidFill>
              <a:srgbClr val="007A5E"/>
            </a:solidFill>
            <a:ln w="12700" cap="flat" cmpd="sng" algn="ctr">
              <a:noFill/>
              <a:prstDash val="solid"/>
              <a:miter lim="800000"/>
            </a:ln>
            <a:effectLst/>
          </p:spPr>
          <p:txBody>
            <a:bodyPr rtlCol="0" anchor="ctr"/>
            <a:lstStyle/>
            <a:p>
              <a:pPr algn="ctr">
                <a:defRPr/>
              </a:pPr>
              <a:endParaRPr lang="en-US" kern="0">
                <a:solidFill>
                  <a:srgbClr val="007A5E"/>
                </a:solidFill>
                <a:latin typeface="Arial" panose="020B0604020202020204"/>
                <a:ea typeface="ヒラギノ角ゴ Pro W3"/>
                <a:cs typeface="Arial" charset="0"/>
              </a:endParaRPr>
            </a:p>
          </p:txBody>
        </p:sp>
        <p:sp>
          <p:nvSpPr>
            <p:cNvPr id="150" name="TextBox 149">
              <a:extLst>
                <a:ext uri="{FF2B5EF4-FFF2-40B4-BE49-F238E27FC236}">
                  <a16:creationId xmlns:a16="http://schemas.microsoft.com/office/drawing/2014/main" id="{6048AFE6-8ABE-4434-B2B2-754F806AC9A5}"/>
                </a:ext>
              </a:extLst>
            </p:cNvPr>
            <p:cNvSpPr txBox="1"/>
            <p:nvPr/>
          </p:nvSpPr>
          <p:spPr>
            <a:xfrm>
              <a:off x="5437683" y="1831887"/>
              <a:ext cx="859407" cy="425199"/>
            </a:xfrm>
            <a:prstGeom prst="rect">
              <a:avLst/>
            </a:prstGeom>
            <a:noFill/>
            <a:ln>
              <a:noFill/>
            </a:ln>
          </p:spPr>
          <p:txBody>
            <a:bodyPr wrap="square" rtlCol="0" anchor="ctr">
              <a:spAutoFit/>
            </a:bodyPr>
            <a:lstStyle/>
            <a:p>
              <a:pPr>
                <a:lnSpc>
                  <a:spcPct val="70000"/>
                </a:lnSpc>
                <a:defRPr/>
              </a:pPr>
              <a:r>
                <a:rPr lang="en-US" sz="800" kern="0">
                  <a:solidFill>
                    <a:prstClr val="white"/>
                  </a:solidFill>
                  <a:latin typeface="Arial" panose="020B0604020202020204" pitchFamily="34" charset="0"/>
                  <a:ea typeface="ヒラギノ角ゴ Pro W3"/>
                  <a:cs typeface="Arial" panose="020B0604020202020204" pitchFamily="34" charset="0"/>
                </a:rPr>
                <a:t>Medication changes allowed</a:t>
              </a:r>
              <a:r>
                <a:rPr lang="en-US" sz="800" kern="0" baseline="30000">
                  <a:solidFill>
                    <a:prstClr val="white"/>
                  </a:solidFill>
                  <a:latin typeface="Arial" panose="020B0604020202020204" pitchFamily="34" charset="0"/>
                  <a:ea typeface="ヒラギノ角ゴ Pro W3"/>
                  <a:cs typeface="Arial" panose="020B0604020202020204" pitchFamily="34" charset="0"/>
                </a:rPr>
                <a:t>3</a:t>
              </a:r>
              <a:endParaRPr lang="en-US" sz="800" kern="0">
                <a:solidFill>
                  <a:prstClr val="white"/>
                </a:solidFill>
                <a:latin typeface="Arial" panose="020B0604020202020204" pitchFamily="34" charset="0"/>
                <a:ea typeface="ヒラギノ角ゴ Pro W3"/>
                <a:cs typeface="Arial" panose="020B0604020202020204" pitchFamily="34" charset="0"/>
              </a:endParaRPr>
            </a:p>
          </p:txBody>
        </p:sp>
      </p:grpSp>
      <p:sp>
        <p:nvSpPr>
          <p:cNvPr id="151" name="TextBox 150">
            <a:extLst>
              <a:ext uri="{FF2B5EF4-FFF2-40B4-BE49-F238E27FC236}">
                <a16:creationId xmlns:a16="http://schemas.microsoft.com/office/drawing/2014/main" id="{44F1C2B4-78F9-49CD-8992-E0C7372EF891}"/>
              </a:ext>
            </a:extLst>
          </p:cNvPr>
          <p:cNvSpPr txBox="1"/>
          <p:nvPr/>
        </p:nvSpPr>
        <p:spPr>
          <a:xfrm>
            <a:off x="6150746" y="2992797"/>
            <a:ext cx="719442" cy="230832"/>
          </a:xfrm>
          <a:prstGeom prst="rect">
            <a:avLst/>
          </a:prstGeom>
          <a:noFill/>
        </p:spPr>
        <p:txBody>
          <a:bodyPr wrap="square">
            <a:spAutoFit/>
          </a:bodyPr>
          <a:lstStyle/>
          <a:p>
            <a:pPr algn="ctr">
              <a:defRPr/>
            </a:pPr>
            <a:r>
              <a:rPr lang="en-GB" sz="800" kern="0">
                <a:solidFill>
                  <a:prstClr val="white"/>
                </a:solidFill>
                <a:latin typeface="Arial" panose="020B0604020202020204" pitchFamily="34" charset="0"/>
                <a:ea typeface="ヒラギノ角ゴ Pro W3"/>
                <a:cs typeface="Arial" panose="020B0604020202020204" pitchFamily="34" charset="0"/>
              </a:rPr>
              <a:t>Crossover</a:t>
            </a:r>
            <a:r>
              <a:rPr lang="en-GB" sz="800" kern="0" baseline="30000">
                <a:solidFill>
                  <a:prstClr val="white"/>
                </a:solidFill>
                <a:latin typeface="Arial" panose="020B0604020202020204" pitchFamily="34" charset="0"/>
                <a:ea typeface="ヒラギノ角ゴ Pro W3"/>
                <a:cs typeface="Arial" panose="020B0604020202020204" pitchFamily="34" charset="0"/>
              </a:rPr>
              <a:t>2</a:t>
            </a:r>
            <a:r>
              <a:rPr lang="en-GB" sz="900" kern="0">
                <a:solidFill>
                  <a:prstClr val="white"/>
                </a:solidFill>
                <a:latin typeface="Arial" panose="020B0604020202020204" pitchFamily="34" charset="0"/>
                <a:ea typeface="ヒラギノ角ゴ Pro W3"/>
                <a:cs typeface="Arial" panose="020B0604020202020204" pitchFamily="34" charset="0"/>
              </a:rPr>
              <a:t> </a:t>
            </a:r>
            <a:endParaRPr lang="en-US" sz="900" kern="0">
              <a:solidFill>
                <a:prstClr val="white"/>
              </a:solidFill>
              <a:highlight>
                <a:srgbClr val="FFFF00"/>
              </a:highlight>
              <a:latin typeface="Arial" panose="020B0604020202020204" pitchFamily="34" charset="0"/>
              <a:ea typeface="ヒラギノ角ゴ Pro W3"/>
              <a:cs typeface="Arial" panose="020B0604020202020204" pitchFamily="34" charset="0"/>
            </a:endParaRPr>
          </a:p>
        </p:txBody>
      </p:sp>
      <p:grpSp>
        <p:nvGrpSpPr>
          <p:cNvPr id="152" name="Group 151">
            <a:extLst>
              <a:ext uri="{FF2B5EF4-FFF2-40B4-BE49-F238E27FC236}">
                <a16:creationId xmlns:a16="http://schemas.microsoft.com/office/drawing/2014/main" id="{58EB1001-DE9E-4DEA-9555-59D448A223DD}"/>
              </a:ext>
            </a:extLst>
          </p:cNvPr>
          <p:cNvGrpSpPr/>
          <p:nvPr/>
        </p:nvGrpSpPr>
        <p:grpSpPr>
          <a:xfrm>
            <a:off x="6222387" y="2737243"/>
            <a:ext cx="662651" cy="262220"/>
            <a:chOff x="9565551" y="3433445"/>
            <a:chExt cx="662651" cy="262220"/>
          </a:xfrm>
        </p:grpSpPr>
        <p:sp>
          <p:nvSpPr>
            <p:cNvPr id="153" name="TextBox 152">
              <a:extLst>
                <a:ext uri="{FF2B5EF4-FFF2-40B4-BE49-F238E27FC236}">
                  <a16:creationId xmlns:a16="http://schemas.microsoft.com/office/drawing/2014/main" id="{E4A029B3-6289-4EED-9A92-E3E1D7B0383D}"/>
                </a:ext>
              </a:extLst>
            </p:cNvPr>
            <p:cNvSpPr txBox="1"/>
            <p:nvPr/>
          </p:nvSpPr>
          <p:spPr>
            <a:xfrm>
              <a:off x="9565551" y="3546396"/>
              <a:ext cx="542036" cy="149269"/>
            </a:xfrm>
            <a:prstGeom prst="rect">
              <a:avLst/>
            </a:prstGeom>
            <a:solidFill>
              <a:sysClr val="window" lastClr="FFFFFF"/>
            </a:solidFill>
          </p:spPr>
          <p:txBody>
            <a:bodyPr wrap="square" lIns="0" tIns="0" rIns="0" bIns="0" rtlCol="0" anchor="ctr" anchorCtr="0">
              <a:noAutofit/>
            </a:bodyPr>
            <a:lstStyle/>
            <a:p>
              <a:pPr algn="ctr">
                <a:defRPr/>
              </a:pPr>
              <a:r>
                <a:rPr lang="en-GB" sz="800" kern="0">
                  <a:solidFill>
                    <a:prstClr val="black"/>
                  </a:solidFill>
                  <a:latin typeface="Arial" panose="020B0604020202020204" pitchFamily="34" charset="0"/>
                  <a:ea typeface="ヒラギノ角ゴ Pro W3"/>
                  <a:cs typeface="Arial" panose="020B0604020202020204" pitchFamily="34" charset="0"/>
                </a:rPr>
                <a:t>Unblinding</a:t>
              </a:r>
              <a:r>
                <a:rPr lang="en-GB" sz="800" kern="0" baseline="30000">
                  <a:solidFill>
                    <a:prstClr val="black"/>
                  </a:solidFill>
                  <a:latin typeface="Arial" panose="020B0604020202020204" pitchFamily="34" charset="0"/>
                  <a:ea typeface="ヒラギノ角ゴ Pro W3"/>
                  <a:cs typeface="Arial" panose="020B0604020202020204" pitchFamily="34" charset="0"/>
                </a:rPr>
                <a:t>1</a:t>
              </a:r>
              <a:r>
                <a:rPr lang="en-GB" sz="900" kern="0">
                  <a:solidFill>
                    <a:prstClr val="black"/>
                  </a:solidFill>
                  <a:latin typeface="Arial" panose="020B0604020202020204" pitchFamily="34" charset="0"/>
                  <a:ea typeface="ヒラギノ角ゴ Pro W3"/>
                  <a:cs typeface="Arial" panose="020B0604020202020204" pitchFamily="34" charset="0"/>
                </a:rPr>
                <a:t> </a:t>
              </a:r>
              <a:endParaRPr lang="en-US" sz="900" kern="0">
                <a:solidFill>
                  <a:prstClr val="black"/>
                </a:solidFill>
                <a:highlight>
                  <a:srgbClr val="FFFF00"/>
                </a:highlight>
                <a:latin typeface="Arial" panose="020B0604020202020204" pitchFamily="34" charset="0"/>
                <a:ea typeface="ヒラギノ角ゴ Pro W3"/>
                <a:cs typeface="Arial" panose="020B0604020202020204" pitchFamily="34" charset="0"/>
              </a:endParaRPr>
            </a:p>
          </p:txBody>
        </p:sp>
        <p:pic>
          <p:nvPicPr>
            <p:cNvPr id="154" name="Picture 2" descr="Blindfold, eye mask, sleep, sleep mask icon - Download on Iconfinder">
              <a:extLst>
                <a:ext uri="{FF2B5EF4-FFF2-40B4-BE49-F238E27FC236}">
                  <a16:creationId xmlns:a16="http://schemas.microsoft.com/office/drawing/2014/main" id="{9CA55672-E1DD-4F83-B325-547EE1DECCF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882600">
              <a:off x="9994905" y="3433445"/>
              <a:ext cx="233297" cy="2332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5" name="Group 154">
            <a:extLst>
              <a:ext uri="{FF2B5EF4-FFF2-40B4-BE49-F238E27FC236}">
                <a16:creationId xmlns:a16="http://schemas.microsoft.com/office/drawing/2014/main" id="{F2D0E61C-5BCB-49D0-A929-77AC64B23811}"/>
              </a:ext>
            </a:extLst>
          </p:cNvPr>
          <p:cNvGrpSpPr/>
          <p:nvPr/>
        </p:nvGrpSpPr>
        <p:grpSpPr>
          <a:xfrm rot="366294">
            <a:off x="6733148" y="3340636"/>
            <a:ext cx="91440" cy="182880"/>
            <a:chOff x="8353141" y="2182276"/>
            <a:chExt cx="448821" cy="848594"/>
          </a:xfrm>
        </p:grpSpPr>
        <p:grpSp>
          <p:nvGrpSpPr>
            <p:cNvPr id="156" name="Group 155">
              <a:extLst>
                <a:ext uri="{FF2B5EF4-FFF2-40B4-BE49-F238E27FC236}">
                  <a16:creationId xmlns:a16="http://schemas.microsoft.com/office/drawing/2014/main" id="{9F9F492E-BAD2-4E2B-A144-D6C3D3B45201}"/>
                </a:ext>
              </a:extLst>
            </p:cNvPr>
            <p:cNvGrpSpPr/>
            <p:nvPr/>
          </p:nvGrpSpPr>
          <p:grpSpPr>
            <a:xfrm rot="13227949">
              <a:off x="8353141" y="2182276"/>
              <a:ext cx="448821" cy="848594"/>
              <a:chOff x="8571313" y="1680006"/>
              <a:chExt cx="182880" cy="365760"/>
            </a:xfrm>
          </p:grpSpPr>
          <p:sp>
            <p:nvSpPr>
              <p:cNvPr id="158" name="Oval 157">
                <a:extLst>
                  <a:ext uri="{FF2B5EF4-FFF2-40B4-BE49-F238E27FC236}">
                    <a16:creationId xmlns:a16="http://schemas.microsoft.com/office/drawing/2014/main" id="{D4333E51-23E0-41F6-AD69-8EE7B693B201}"/>
                  </a:ext>
                </a:extLst>
              </p:cNvPr>
              <p:cNvSpPr/>
              <p:nvPr/>
            </p:nvSpPr>
            <p:spPr bwMode="auto">
              <a:xfrm>
                <a:off x="8571313" y="1680006"/>
                <a:ext cx="182880" cy="182880"/>
              </a:xfrm>
              <a:prstGeom prst="ellipse">
                <a:avLst/>
              </a:prstGeom>
              <a:solidFill>
                <a:srgbClr val="FF66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1" charset="-128"/>
                  <a:cs typeface="Arial" charset="0"/>
                </a:endParaRPr>
              </a:p>
            </p:txBody>
          </p:sp>
          <p:sp>
            <p:nvSpPr>
              <p:cNvPr id="159" name="Oval 158">
                <a:extLst>
                  <a:ext uri="{FF2B5EF4-FFF2-40B4-BE49-F238E27FC236}">
                    <a16:creationId xmlns:a16="http://schemas.microsoft.com/office/drawing/2014/main" id="{EC4EC27D-5CDE-45DB-9C55-320D6C62A751}"/>
                  </a:ext>
                </a:extLst>
              </p:cNvPr>
              <p:cNvSpPr/>
              <p:nvPr/>
            </p:nvSpPr>
            <p:spPr bwMode="auto">
              <a:xfrm>
                <a:off x="8571313" y="1862886"/>
                <a:ext cx="182880" cy="182880"/>
              </a:xfrm>
              <a:prstGeom prst="ellipse">
                <a:avLst/>
              </a:prstGeom>
              <a:solidFill>
                <a:srgbClr val="FEB91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1" charset="-128"/>
                  <a:cs typeface="Arial" charset="0"/>
                </a:endParaRPr>
              </a:p>
            </p:txBody>
          </p:sp>
          <p:sp>
            <p:nvSpPr>
              <p:cNvPr id="160" name="Rectangle 159">
                <a:extLst>
                  <a:ext uri="{FF2B5EF4-FFF2-40B4-BE49-F238E27FC236}">
                    <a16:creationId xmlns:a16="http://schemas.microsoft.com/office/drawing/2014/main" id="{EF85F676-48F1-400E-A2DB-23DC128FAB88}"/>
                  </a:ext>
                </a:extLst>
              </p:cNvPr>
              <p:cNvSpPr/>
              <p:nvPr/>
            </p:nvSpPr>
            <p:spPr bwMode="auto">
              <a:xfrm>
                <a:off x="8571313" y="1771446"/>
                <a:ext cx="182880" cy="91440"/>
              </a:xfrm>
              <a:prstGeom prst="rect">
                <a:avLst/>
              </a:prstGeom>
              <a:solidFill>
                <a:srgbClr val="FF66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1" charset="-128"/>
                  <a:cs typeface="Arial" charset="0"/>
                </a:endParaRPr>
              </a:p>
            </p:txBody>
          </p:sp>
          <p:sp>
            <p:nvSpPr>
              <p:cNvPr id="161" name="Rectangle 160">
                <a:extLst>
                  <a:ext uri="{FF2B5EF4-FFF2-40B4-BE49-F238E27FC236}">
                    <a16:creationId xmlns:a16="http://schemas.microsoft.com/office/drawing/2014/main" id="{D13C4F00-7655-467C-97F3-3F5B11EB5921}"/>
                  </a:ext>
                </a:extLst>
              </p:cNvPr>
              <p:cNvSpPr/>
              <p:nvPr/>
            </p:nvSpPr>
            <p:spPr bwMode="auto">
              <a:xfrm>
                <a:off x="8571313" y="1862886"/>
                <a:ext cx="182880" cy="91440"/>
              </a:xfrm>
              <a:prstGeom prst="rect">
                <a:avLst/>
              </a:prstGeom>
              <a:solidFill>
                <a:srgbClr val="FEB91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1" charset="-128"/>
                  <a:cs typeface="Arial" charset="0"/>
                </a:endParaRPr>
              </a:p>
            </p:txBody>
          </p:sp>
        </p:grpSp>
        <p:pic>
          <p:nvPicPr>
            <p:cNvPr id="157" name="Graphic 156" descr="Add with solid fill">
              <a:extLst>
                <a:ext uri="{FF2B5EF4-FFF2-40B4-BE49-F238E27FC236}">
                  <a16:creationId xmlns:a16="http://schemas.microsoft.com/office/drawing/2014/main" id="{B2FF0511-692A-42DB-8F14-FAE9E79BA4F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94557" y="2419249"/>
              <a:ext cx="373895" cy="373891"/>
            </a:xfrm>
            <a:prstGeom prst="rect">
              <a:avLst/>
            </a:prstGeom>
          </p:spPr>
        </p:pic>
      </p:grpSp>
    </p:spTree>
    <p:extLst>
      <p:ext uri="{BB962C8B-B14F-4D97-AF65-F5344CB8AC3E}">
        <p14:creationId xmlns:p14="http://schemas.microsoft.com/office/powerpoint/2010/main" val="161677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2"/>
                                        </p:tgtEl>
                                        <p:attrNameLst>
                                          <p:attrName>style.visibility</p:attrName>
                                        </p:attrNameLst>
                                      </p:cBhvr>
                                      <p:to>
                                        <p:strVal val="visible"/>
                                      </p:to>
                                    </p:set>
                                    <p:animEffect transition="in" filter="fade">
                                      <p:cBhvr>
                                        <p:cTn id="9" dur="250"/>
                                        <p:tgtEl>
                                          <p:spTgt spid="15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1">
                                            <p:txEl>
                                              <p:pRg st="1" end="1"/>
                                            </p:txEl>
                                          </p:spTgt>
                                        </p:tgtEl>
                                        <p:attrNameLst>
                                          <p:attrName>style.visibility</p:attrName>
                                        </p:attrNameLst>
                                      </p:cBhvr>
                                      <p:to>
                                        <p:strVal val="visible"/>
                                      </p:to>
                                    </p:set>
                                  </p:childTnLst>
                                </p:cTn>
                              </p:par>
                              <p:par>
                                <p:cTn id="14" presetID="22" presetClass="entr" presetSubtype="1" fill="hold" nodeType="withEffect">
                                  <p:stCondLst>
                                    <p:cond delay="0"/>
                                  </p:stCondLst>
                                  <p:childTnLst>
                                    <p:set>
                                      <p:cBhvr>
                                        <p:cTn id="15" dur="1" fill="hold">
                                          <p:stCondLst>
                                            <p:cond delay="0"/>
                                          </p:stCondLst>
                                        </p:cTn>
                                        <p:tgtEl>
                                          <p:spTgt spid="145"/>
                                        </p:tgtEl>
                                        <p:attrNameLst>
                                          <p:attrName>style.visibility</p:attrName>
                                        </p:attrNameLst>
                                      </p:cBhvr>
                                      <p:to>
                                        <p:strVal val="visible"/>
                                      </p:to>
                                    </p:set>
                                    <p:animEffect transition="in" filter="wipe(up)">
                                      <p:cBhvr>
                                        <p:cTn id="16" dur="250"/>
                                        <p:tgtEl>
                                          <p:spTgt spid="14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1">
                                            <p:txEl>
                                              <p:pRg st="2" end="2"/>
                                            </p:txEl>
                                          </p:spTgt>
                                        </p:tgtEl>
                                        <p:attrNameLst>
                                          <p:attrName>style.visibility</p:attrName>
                                        </p:attrNameLst>
                                      </p:cBhvr>
                                      <p:to>
                                        <p:strVal val="visible"/>
                                      </p:to>
                                    </p:set>
                                  </p:childTnLst>
                                </p:cTn>
                              </p:par>
                              <p:par>
                                <p:cTn id="21" presetID="22" presetClass="entr" presetSubtype="8" fill="hold" nodeType="with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wipe(left)">
                                      <p:cBhvr>
                                        <p:cTn id="23" dur="500"/>
                                        <p:tgtEl>
                                          <p:spTgt spid="148"/>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32"/>
            <a:ext cx="8229600" cy="857250"/>
          </a:xfrm>
        </p:spPr>
        <p:txBody>
          <a:bodyPr>
            <a:normAutofit/>
          </a:bodyPr>
          <a:lstStyle/>
          <a:p>
            <a:r>
              <a:rPr lang="en-US" sz="3200" b="1" dirty="0"/>
              <a:t>Methods</a:t>
            </a:r>
          </a:p>
        </p:txBody>
      </p:sp>
      <p:sp>
        <p:nvSpPr>
          <p:cNvPr id="4" name="Content Placeholder 3"/>
          <p:cNvSpPr>
            <a:spLocks noGrp="1"/>
          </p:cNvSpPr>
          <p:nvPr>
            <p:ph idx="1"/>
          </p:nvPr>
        </p:nvSpPr>
        <p:spPr/>
        <p:txBody>
          <a:bodyPr>
            <a:normAutofit lnSpcReduction="10000"/>
          </a:bodyPr>
          <a:lstStyle/>
          <a:p>
            <a:pPr>
              <a:spcBef>
                <a:spcPts val="900"/>
              </a:spcBef>
              <a:spcAft>
                <a:spcPts val="1200"/>
              </a:spcAft>
            </a:pPr>
            <a:r>
              <a:rPr lang="en-US" sz="1500" dirty="0"/>
              <a:t>All clinicians and patients were </a:t>
            </a:r>
            <a:r>
              <a:rPr lang="en-US" sz="1500" b="1" dirty="0"/>
              <a:t>un-blinded</a:t>
            </a:r>
            <a:r>
              <a:rPr lang="en-US" sz="1500" dirty="0"/>
              <a:t> after the primary endpoint at 6 months</a:t>
            </a:r>
          </a:p>
          <a:p>
            <a:pPr>
              <a:spcBef>
                <a:spcPts val="900"/>
              </a:spcBef>
            </a:pPr>
            <a:r>
              <a:rPr lang="en-US" sz="1500" dirty="0"/>
              <a:t>Sham control patients were allowed to </a:t>
            </a:r>
            <a:r>
              <a:rPr lang="en-US" sz="1500" b="1" dirty="0"/>
              <a:t>cross over </a:t>
            </a:r>
            <a:r>
              <a:rPr lang="en-US" sz="1500" dirty="0"/>
              <a:t>and receive the RDN procedure following the primary endpoint </a:t>
            </a:r>
            <a:r>
              <a:rPr lang="en-US" sz="1500" b="1" dirty="0"/>
              <a:t>if they continued to meet inclusion/exclusion criteria</a:t>
            </a:r>
            <a:endParaRPr lang="en-US" sz="1200" b="1" dirty="0"/>
          </a:p>
          <a:p>
            <a:pPr lvl="1">
              <a:spcBef>
                <a:spcPts val="600"/>
              </a:spcBef>
              <a:spcAft>
                <a:spcPts val="1200"/>
              </a:spcAft>
            </a:pPr>
            <a:r>
              <a:rPr lang="en-US" sz="1200" dirty="0"/>
              <a:t>For control subjects who crossed over to RDN, t</a:t>
            </a:r>
            <a:r>
              <a:rPr lang="en-US" sz="1200" b="1" dirty="0"/>
              <a:t>he last blinded 6-month BP and medication data pre-crossover were imputed out to 3 years by LOCF </a:t>
            </a:r>
            <a:r>
              <a:rPr lang="en-US" sz="1200" dirty="0"/>
              <a:t>(last observation carried forward)</a:t>
            </a:r>
            <a:r>
              <a:rPr lang="en-US" sz="1200" baseline="30000" dirty="0"/>
              <a:t>1,2</a:t>
            </a:r>
            <a:endParaRPr lang="en-US" sz="1200" dirty="0"/>
          </a:p>
          <a:p>
            <a:pPr>
              <a:spcBef>
                <a:spcPts val="900"/>
              </a:spcBef>
            </a:pPr>
            <a:r>
              <a:rPr lang="en-US" sz="1500" dirty="0"/>
              <a:t>Notable protocol changes </a:t>
            </a:r>
            <a:r>
              <a:rPr lang="en-US" sz="1600" dirty="0"/>
              <a:t>following the primary endpoint</a:t>
            </a:r>
            <a:r>
              <a:rPr lang="en-US" sz="1500" dirty="0"/>
              <a:t>:</a:t>
            </a:r>
          </a:p>
          <a:p>
            <a:pPr lvl="1">
              <a:spcBef>
                <a:spcPts val="600"/>
              </a:spcBef>
              <a:spcAft>
                <a:spcPts val="0"/>
              </a:spcAft>
            </a:pPr>
            <a:r>
              <a:rPr lang="en-US" sz="1200" dirty="0"/>
              <a:t>Additional long-term 24-hr BP measurements were added, but not all patients re-consented</a:t>
            </a:r>
          </a:p>
          <a:p>
            <a:pPr lvl="1">
              <a:spcBef>
                <a:spcPts val="600"/>
              </a:spcBef>
              <a:spcAft>
                <a:spcPts val="1200"/>
              </a:spcAft>
            </a:pPr>
            <a:r>
              <a:rPr lang="en-US" sz="1200" dirty="0"/>
              <a:t>Follow-up was reduced from 5 years to 3 years in consultation with the FDA; however, several patients had already completed a FU past 3 years</a:t>
            </a:r>
          </a:p>
          <a:p>
            <a:pPr>
              <a:spcBef>
                <a:spcPts val="900"/>
              </a:spcBef>
            </a:pPr>
            <a:r>
              <a:rPr lang="en-US" sz="1500" dirty="0"/>
              <a:t>We assessed the 3-year outcomes among Black patients - a prespecified subgroup and one of two stratification factors (along with study center)</a:t>
            </a:r>
          </a:p>
        </p:txBody>
      </p:sp>
      <p:sp>
        <p:nvSpPr>
          <p:cNvPr id="5" name="TextBox 4">
            <a:extLst>
              <a:ext uri="{FF2B5EF4-FFF2-40B4-BE49-F238E27FC236}">
                <a16:creationId xmlns:a16="http://schemas.microsoft.com/office/drawing/2014/main" id="{19270092-B2F6-44F3-850E-9EE6F44FB292}"/>
              </a:ext>
            </a:extLst>
          </p:cNvPr>
          <p:cNvSpPr txBox="1"/>
          <p:nvPr/>
        </p:nvSpPr>
        <p:spPr>
          <a:xfrm>
            <a:off x="717002" y="4736436"/>
            <a:ext cx="5338813" cy="369332"/>
          </a:xfrm>
          <a:prstGeom prst="rect">
            <a:avLst/>
          </a:prstGeom>
          <a:noFill/>
        </p:spPr>
        <p:txBody>
          <a:bodyPr wrap="square" rtlCol="0">
            <a:spAutoFit/>
          </a:bodyPr>
          <a:lstStyle/>
          <a:p>
            <a:r>
              <a:rPr lang="en-US" sz="900" b="0" i="0" baseline="30000">
                <a:solidFill>
                  <a:schemeClr val="bg1"/>
                </a:solidFill>
                <a:cs typeface="Arial" panose="020B0604020202020204" pitchFamily="34" charset="0"/>
              </a:rPr>
              <a:t>1</a:t>
            </a:r>
            <a:r>
              <a:rPr lang="en-US" sz="900" b="0" i="0">
                <a:solidFill>
                  <a:schemeClr val="bg1"/>
                </a:solidFill>
                <a:cs typeface="Arial" panose="020B0604020202020204" pitchFamily="34" charset="0"/>
              </a:rPr>
              <a:t> </a:t>
            </a:r>
            <a:r>
              <a:rPr lang="da-DK" sz="900" b="0" i="0">
                <a:solidFill>
                  <a:schemeClr val="bg1"/>
                </a:solidFill>
                <a:cs typeface="Arial" panose="020B0604020202020204" pitchFamily="34" charset="0"/>
              </a:rPr>
              <a:t>Mahfoud F, et al. </a:t>
            </a:r>
            <a:r>
              <a:rPr lang="da-DK" sz="900" b="0" i="1">
                <a:solidFill>
                  <a:schemeClr val="bg1"/>
                </a:solidFill>
                <a:cs typeface="Arial" panose="020B0604020202020204" pitchFamily="34" charset="0"/>
              </a:rPr>
              <a:t>Lancet</a:t>
            </a:r>
            <a:r>
              <a:rPr lang="da-DK" sz="900" b="0" i="0">
                <a:solidFill>
                  <a:schemeClr val="bg1"/>
                </a:solidFill>
                <a:cs typeface="Arial" panose="020B0604020202020204" pitchFamily="34" charset="0"/>
              </a:rPr>
              <a:t>. 2022;399:1401-10.</a:t>
            </a:r>
          </a:p>
          <a:p>
            <a:r>
              <a:rPr lang="da-DK" sz="900" b="0" i="0" baseline="30000">
                <a:solidFill>
                  <a:schemeClr val="bg1"/>
                </a:solidFill>
                <a:cs typeface="Arial" panose="020B0604020202020204" pitchFamily="34" charset="0"/>
              </a:rPr>
              <a:t>2</a:t>
            </a:r>
            <a:r>
              <a:rPr lang="da-DK" sz="900" b="0" i="0">
                <a:solidFill>
                  <a:schemeClr val="bg1"/>
                </a:solidFill>
                <a:cs typeface="Arial" panose="020B0604020202020204" pitchFamily="34" charset="0"/>
              </a:rPr>
              <a:t> Papp KA, et al. </a:t>
            </a:r>
            <a:r>
              <a:rPr lang="da-DK" sz="900" b="0" i="1">
                <a:solidFill>
                  <a:schemeClr val="bg1"/>
                </a:solidFill>
                <a:cs typeface="Arial" panose="020B0604020202020204" pitchFamily="34" charset="0"/>
              </a:rPr>
              <a:t>Curr Med Res Opin</a:t>
            </a:r>
            <a:r>
              <a:rPr lang="da-DK" sz="900" b="0" i="0">
                <a:solidFill>
                  <a:schemeClr val="bg1"/>
                </a:solidFill>
                <a:cs typeface="Arial" panose="020B0604020202020204" pitchFamily="34" charset="0"/>
              </a:rPr>
              <a:t>. 2008;24(7):2001-8.</a:t>
            </a:r>
            <a:endParaRPr lang="da-DK" sz="900" b="0" i="0" baseline="30000">
              <a:solidFill>
                <a:schemeClr val="bg1"/>
              </a:solidFill>
              <a:cs typeface="Arial" panose="020B0604020202020204" pitchFamily="34" charset="0"/>
            </a:endParaRPr>
          </a:p>
        </p:txBody>
      </p:sp>
    </p:spTree>
    <p:extLst>
      <p:ext uri="{BB962C8B-B14F-4D97-AF65-F5344CB8AC3E}">
        <p14:creationId xmlns:p14="http://schemas.microsoft.com/office/powerpoint/2010/main" val="255131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5459-5AB4-6219-5234-81CD07865AD2}"/>
              </a:ext>
            </a:extLst>
          </p:cNvPr>
          <p:cNvSpPr>
            <a:spLocks noGrp="1"/>
          </p:cNvSpPr>
          <p:nvPr>
            <p:ph type="title"/>
          </p:nvPr>
        </p:nvSpPr>
        <p:spPr>
          <a:xfrm>
            <a:off x="1562100" y="51063"/>
            <a:ext cx="6019800" cy="857250"/>
          </a:xfrm>
        </p:spPr>
        <p:txBody>
          <a:bodyPr>
            <a:noAutofit/>
          </a:bodyPr>
          <a:lstStyle/>
          <a:p>
            <a:r>
              <a:rPr lang="en-US" sz="3200" b="1" dirty="0"/>
              <a:t>Flowchart: Black Patients</a:t>
            </a:r>
          </a:p>
        </p:txBody>
      </p:sp>
      <p:pic>
        <p:nvPicPr>
          <p:cNvPr id="3" name="Picture 2">
            <a:extLst>
              <a:ext uri="{FF2B5EF4-FFF2-40B4-BE49-F238E27FC236}">
                <a16:creationId xmlns:a16="http://schemas.microsoft.com/office/drawing/2014/main" id="{42427617-EA67-4616-1B0A-F2CA66E25E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 r="56590" b="30367"/>
          <a:stretch/>
        </p:blipFill>
        <p:spPr bwMode="auto">
          <a:xfrm>
            <a:off x="2390863" y="908313"/>
            <a:ext cx="4114327" cy="37391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152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51DC-592B-9FED-3455-DAC6894F5B7E}"/>
              </a:ext>
            </a:extLst>
          </p:cNvPr>
          <p:cNvSpPr>
            <a:spLocks noGrp="1"/>
          </p:cNvSpPr>
          <p:nvPr>
            <p:ph type="title"/>
          </p:nvPr>
        </p:nvSpPr>
        <p:spPr>
          <a:xfrm>
            <a:off x="1665390" y="0"/>
            <a:ext cx="5802789" cy="857250"/>
          </a:xfrm>
        </p:spPr>
        <p:txBody>
          <a:bodyPr>
            <a:noAutofit/>
          </a:bodyPr>
          <a:lstStyle/>
          <a:p>
            <a:r>
              <a:rPr lang="en-US" sz="3200" b="1" dirty="0"/>
              <a:t>Baseline Characteristics</a:t>
            </a:r>
          </a:p>
        </p:txBody>
      </p:sp>
      <p:pic>
        <p:nvPicPr>
          <p:cNvPr id="6" name="Picture 5" descr="Table&#10;&#10;Description automatically generated">
            <a:extLst>
              <a:ext uri="{FF2B5EF4-FFF2-40B4-BE49-F238E27FC236}">
                <a16:creationId xmlns:a16="http://schemas.microsoft.com/office/drawing/2014/main" id="{FB0CA270-543D-BF6E-B35C-7B874774B8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45" t="27921" r="44552" b="39316"/>
          <a:stretch/>
        </p:blipFill>
        <p:spPr bwMode="auto">
          <a:xfrm>
            <a:off x="2732784" y="3143317"/>
            <a:ext cx="3667999" cy="1176085"/>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22CED877-A7CB-9280-BB3D-E672454979F5}"/>
              </a:ext>
            </a:extLst>
          </p:cNvPr>
          <p:cNvSpPr txBox="1"/>
          <p:nvPr/>
        </p:nvSpPr>
        <p:spPr>
          <a:xfrm>
            <a:off x="1907877" y="4319402"/>
            <a:ext cx="5053884" cy="369332"/>
          </a:xfrm>
          <a:prstGeom prst="rect">
            <a:avLst/>
          </a:prstGeom>
          <a:noFill/>
        </p:spPr>
        <p:txBody>
          <a:bodyPr wrap="none" rtlCol="0">
            <a:spAutoFit/>
          </a:bodyPr>
          <a:lstStyle/>
          <a:p>
            <a:r>
              <a:rPr lang="en-US" b="1" dirty="0"/>
              <a:t>Black patients represented 26% of the total cohort.</a:t>
            </a:r>
          </a:p>
        </p:txBody>
      </p:sp>
      <p:pic>
        <p:nvPicPr>
          <p:cNvPr id="8" name="Picture 7" descr="Table&#10;&#10;Description automatically generated">
            <a:extLst>
              <a:ext uri="{FF2B5EF4-FFF2-40B4-BE49-F238E27FC236}">
                <a16:creationId xmlns:a16="http://schemas.microsoft.com/office/drawing/2014/main" id="{C32ADBE6-AC00-08EC-6E42-87DF109C6A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70" t="12549" r="43277" b="22763"/>
          <a:stretch/>
        </p:blipFill>
        <p:spPr>
          <a:xfrm>
            <a:off x="2732783" y="609024"/>
            <a:ext cx="3667999" cy="2549347"/>
          </a:xfrm>
          <a:prstGeom prst="rect">
            <a:avLst/>
          </a:prstGeom>
        </p:spPr>
      </p:pic>
    </p:spTree>
    <p:extLst>
      <p:ext uri="{BB962C8B-B14F-4D97-AF65-F5344CB8AC3E}">
        <p14:creationId xmlns:p14="http://schemas.microsoft.com/office/powerpoint/2010/main" val="1827128171"/>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ster_S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60409fb-d637-4cea-8517-3e85be75b58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FE917825221B448177AE7BC5223A02" ma:contentTypeVersion="7" ma:contentTypeDescription="Create a new document." ma:contentTypeScope="" ma:versionID="5ef9e295179cece0df3bfc0de5dcc1e4">
  <xsd:schema xmlns:xsd="http://www.w3.org/2001/XMLSchema" xmlns:xs="http://www.w3.org/2001/XMLSchema" xmlns:p="http://schemas.microsoft.com/office/2006/metadata/properties" xmlns:ns3="760409fb-d637-4cea-8517-3e85be75b589" targetNamespace="http://schemas.microsoft.com/office/2006/metadata/properties" ma:root="true" ma:fieldsID="722a14e4ae45fa3940e12ad1c4bb407e" ns3:_="">
    <xsd:import namespace="760409fb-d637-4cea-8517-3e85be75b58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09fb-d637-4cea-8517-3e85be75b5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4"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AE1A60-3816-4077-9F58-E94A3E9C7A8E}">
  <ds:schemaRefs>
    <ds:schemaRef ds:uri="760409fb-d637-4cea-8517-3e85be75b589"/>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www.w3.org/XML/1998/namespac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2ACD2371-2DD0-420A-A5B5-04D8E49C5238}">
  <ds:schemaRefs>
    <ds:schemaRef ds:uri="http://schemas.microsoft.com/sharepoint/v3/contenttype/forms"/>
  </ds:schemaRefs>
</ds:datastoreItem>
</file>

<file path=customXml/itemProps3.xml><?xml version="1.0" encoding="utf-8"?>
<ds:datastoreItem xmlns:ds="http://schemas.openxmlformats.org/officeDocument/2006/customXml" ds:itemID="{1CB57C77-E3FC-4466-9CE9-26EAAD0C3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09fb-d637-4cea-8517-3e85be75b5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TotalTime>
  <Words>2815</Words>
  <Application>Microsoft Office PowerPoint</Application>
  <PresentationFormat>On-screen Show (16:9)</PresentationFormat>
  <Paragraphs>402</Paragraphs>
  <Slides>22</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MS Mincho</vt:lpstr>
      <vt:lpstr>MS PGothic</vt:lpstr>
      <vt:lpstr>Arial</vt:lpstr>
      <vt:lpstr>Calibri</vt:lpstr>
      <vt:lpstr>Calibri Light</vt:lpstr>
      <vt:lpstr>Times New Roman</vt:lpstr>
      <vt:lpstr>TradeGothic</vt:lpstr>
      <vt:lpstr>Wingdings 2</vt:lpstr>
      <vt:lpstr>ヒラギノ角ゴ Pro W3</vt:lpstr>
      <vt:lpstr>Theme1</vt:lpstr>
      <vt:lpstr>Custom Design</vt:lpstr>
      <vt:lpstr>Master_SM</vt:lpstr>
      <vt:lpstr>Long-term Outcomes Following Catheter-Based Renal Denervation Among Black Patients with Uncontrolled Hypertension:  3-year Follow-up of the SYMPLICITY HTN-3 Trial</vt:lpstr>
      <vt:lpstr>PowerPoint Presentation</vt:lpstr>
      <vt:lpstr>Background</vt:lpstr>
      <vt:lpstr>Endpoints at 6 Months</vt:lpstr>
      <vt:lpstr>Office Systolic BP Change at 6 Months</vt:lpstr>
      <vt:lpstr>PowerPoint Presentation</vt:lpstr>
      <vt:lpstr>Methods</vt:lpstr>
      <vt:lpstr>Flowchart: Black Patients</vt:lpstr>
      <vt:lpstr>Baseline Characteristics</vt:lpstr>
      <vt:lpstr>Prescribed Medication Burden</vt:lpstr>
      <vt:lpstr>Change in Office Systolic BP</vt:lpstr>
      <vt:lpstr>Change in Office Diastolic BP</vt:lpstr>
      <vt:lpstr>Change in 24-h Systolic BP</vt:lpstr>
      <vt:lpstr>Change in 24-h Diastolic BP</vt:lpstr>
      <vt:lpstr>24-h Systolic BP Change  in Black Patients</vt:lpstr>
      <vt:lpstr>24-h Diastolic BP Change  in Black Patients</vt:lpstr>
      <vt:lpstr>Hourly Systolic BP in Black Patients:  Baseline vs 36 Months</vt:lpstr>
      <vt:lpstr>Office Systolic BP Distribution  in Black Patients (%)</vt:lpstr>
      <vt:lpstr>Safety Outcomes in Black Patients</vt:lpstr>
      <vt:lpstr>Limitations</vt:lpstr>
      <vt:lpstr>Conclusions</vt:lpstr>
      <vt:lpstr>PowerPoint Presentation</vt:lpstr>
    </vt:vector>
  </TitlesOfParts>
  <Company>MedStar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vxm133</dc:creator>
  <cp:lastModifiedBy>Bhatt, Deepak</cp:lastModifiedBy>
  <cp:revision>7</cp:revision>
  <cp:lastPrinted>2020-02-17T20:23:37Z</cp:lastPrinted>
  <dcterms:created xsi:type="dcterms:W3CDTF">2015-01-08T17:01:57Z</dcterms:created>
  <dcterms:modified xsi:type="dcterms:W3CDTF">2023-02-24T21:12:29Z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0x010100B6FE917825221B448177AE7BC5223A02</vt:lpwstr>
  </property>
  <property fmtid="{D5CDD505-2E9C-101B-9397-08002B2CF9AE}" pid="3" name="MediaServiceImageTags">
    <vt:lpwstr/>
  </property>
</Properties>
</file>