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9" r:id="rId1"/>
    <p:sldMasterId id="2147483731" r:id="rId2"/>
    <p:sldMasterId id="2147483732" r:id="rId3"/>
  </p:sldMasterIdLst>
  <p:notesMasterIdLst>
    <p:notesMasterId r:id="rId20"/>
  </p:notesMasterIdLst>
  <p:sldIdLst>
    <p:sldId id="300" r:id="rId4"/>
    <p:sldId id="264" r:id="rId5"/>
    <p:sldId id="298" r:id="rId6"/>
    <p:sldId id="284" r:id="rId7"/>
    <p:sldId id="285" r:id="rId8"/>
    <p:sldId id="286" r:id="rId9"/>
    <p:sldId id="287" r:id="rId10"/>
    <p:sldId id="305" r:id="rId11"/>
    <p:sldId id="289" r:id="rId12"/>
    <p:sldId id="303" r:id="rId13"/>
    <p:sldId id="304" r:id="rId14"/>
    <p:sldId id="291" r:id="rId15"/>
    <p:sldId id="292" r:id="rId16"/>
    <p:sldId id="293" r:id="rId17"/>
    <p:sldId id="294" r:id="rId18"/>
    <p:sldId id="302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355">
          <p15:clr>
            <a:srgbClr val="A4A3A4"/>
          </p15:clr>
        </p15:guide>
        <p15:guide id="3" pos="3840">
          <p15:clr>
            <a:srgbClr val="A4A3A4"/>
          </p15:clr>
        </p15:guide>
        <p15:guide id="4" pos="279">
          <p15:clr>
            <a:srgbClr val="A4A3A4"/>
          </p15:clr>
        </p15:guide>
        <p15:guide id="5" pos="846">
          <p15:clr>
            <a:srgbClr val="A4A3A4"/>
          </p15:clr>
        </p15:guide>
        <p15:guide id="6" orient="horz" pos="278">
          <p15:clr>
            <a:srgbClr val="A4A3A4"/>
          </p15:clr>
        </p15:guide>
        <p15:guide id="7" orient="horz" pos="210">
          <p15:clr>
            <a:srgbClr val="A4A3A4"/>
          </p15:clr>
        </p15:guide>
        <p15:guide id="8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E2C61"/>
    <a:srgbClr val="00BED5"/>
    <a:srgbClr val="10253F"/>
    <a:srgbClr val="558ED5"/>
    <a:srgbClr val="77933C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952" autoAdjust="0"/>
  </p:normalViewPr>
  <p:slideViewPr>
    <p:cSldViewPr snapToGrid="0">
      <p:cViewPr varScale="1">
        <p:scale>
          <a:sx n="102" d="100"/>
          <a:sy n="102" d="100"/>
        </p:scale>
        <p:origin x="1496" y="184"/>
      </p:cViewPr>
      <p:guideLst>
        <p:guide orient="horz" pos="4320"/>
        <p:guide pos="7355"/>
        <p:guide pos="3840"/>
        <p:guide pos="279"/>
        <p:guide pos="846"/>
        <p:guide orient="horz" pos="278"/>
        <p:guide orient="horz" pos="21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2101561336587E-2"/>
          <c:y val="9.7479207963413972E-2"/>
          <c:w val="0.83862098375064709"/>
          <c:h val="0.78240132133346829"/>
        </c:manualLayout>
      </c:layout>
      <c:bubbleChart>
        <c:varyColors val="0"/>
        <c:ser>
          <c:idx val="0"/>
          <c:order val="0"/>
          <c:tx>
            <c:strRef>
              <c:f>Sheet1!$A$3:$A$18</c:f>
              <c:strCache>
                <c:ptCount val="16"/>
                <c:pt idx="0">
                  <c:v>Baseline diabetes staus</c:v>
                </c:pt>
                <c:pt idx="1">
                  <c:v>No</c:v>
                </c:pt>
                <c:pt idx="2">
                  <c:v>Yes</c:v>
                </c:pt>
                <c:pt idx="3">
                  <c:v>Baseline eGFR</c:v>
                </c:pt>
                <c:pt idx="4">
                  <c:v>&lt;30</c:v>
                </c:pt>
                <c:pt idx="5">
                  <c:v>30 to &lt;45</c:v>
                </c:pt>
                <c:pt idx="6">
                  <c:v>≥45</c:v>
                </c:pt>
                <c:pt idx="7">
                  <c:v>Baseline UACR</c:v>
                </c:pt>
                <c:pt idx="8">
                  <c:v>Normal</c:v>
                </c:pt>
                <c:pt idx="9">
                  <c:v>Micro</c:v>
                </c:pt>
                <c:pt idx="10">
                  <c:v>Macro</c:v>
                </c:pt>
                <c:pt idx="11">
                  <c:v>Prior CVD</c:v>
                </c:pt>
                <c:pt idx="12">
                  <c:v>Yes</c:v>
                </c:pt>
                <c:pt idx="13">
                  <c:v>No</c:v>
                </c:pt>
                <c:pt idx="15">
                  <c:v>All</c:v>
                </c:pt>
              </c:strCache>
            </c:strRef>
          </c:tx>
          <c:spPr>
            <a:solidFill>
              <a:srgbClr val="000000"/>
            </a:solidFill>
            <a:ln w="28575">
              <a:noFill/>
            </a:ln>
          </c:spPr>
          <c:invertIfNegative val="0"/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F1E-4CDB-803F-C0CFFB4154C9}"/>
              </c:ext>
            </c:extLst>
          </c:dPt>
          <c:errBars>
            <c:errDir val="x"/>
            <c:errBarType val="both"/>
            <c:errValType val="cust"/>
            <c:noEndCap val="1"/>
            <c:plus>
              <c:numRef>
                <c:f>Sheet1!$G$3:$G$18</c:f>
                <c:numCache>
                  <c:formatCode>General</c:formatCode>
                  <c:ptCount val="16"/>
                  <c:pt idx="0">
                    <c:v>0</c:v>
                  </c:pt>
                  <c:pt idx="1">
                    <c:v>0.12</c:v>
                  </c:pt>
                  <c:pt idx="2">
                    <c:v>0.13</c:v>
                  </c:pt>
                  <c:pt idx="3">
                    <c:v>0</c:v>
                  </c:pt>
                  <c:pt idx="4">
                    <c:v>0.15000000000000002</c:v>
                  </c:pt>
                  <c:pt idx="5">
                    <c:v>0.12999999999999989</c:v>
                  </c:pt>
                  <c:pt idx="6">
                    <c:v>0.23999999999999988</c:v>
                  </c:pt>
                  <c:pt idx="8">
                    <c:v>0.18999999999999995</c:v>
                  </c:pt>
                  <c:pt idx="9">
                    <c:v>0.16000000000000003</c:v>
                  </c:pt>
                  <c:pt idx="10">
                    <c:v>0.13</c:v>
                  </c:pt>
                  <c:pt idx="12">
                    <c:v>0.15000000000000002</c:v>
                  </c:pt>
                  <c:pt idx="13">
                    <c:v>0.12</c:v>
                  </c:pt>
                  <c:pt idx="15">
                    <c:v>8.9999999999999969E-2</c:v>
                  </c:pt>
                </c:numCache>
              </c:numRef>
            </c:plus>
            <c:minus>
              <c:numRef>
                <c:f>Sheet1!$F$3:$F$18</c:f>
                <c:numCache>
                  <c:formatCode>General</c:formatCode>
                  <c:ptCount val="16"/>
                  <c:pt idx="0">
                    <c:v>0</c:v>
                  </c:pt>
                  <c:pt idx="1">
                    <c:v>0.10999999999999999</c:v>
                  </c:pt>
                  <c:pt idx="2">
                    <c:v>0.12</c:v>
                  </c:pt>
                  <c:pt idx="3">
                    <c:v>0</c:v>
                  </c:pt>
                  <c:pt idx="4">
                    <c:v>0.13</c:v>
                  </c:pt>
                  <c:pt idx="5">
                    <c:v>0.1100000000000001</c:v>
                  </c:pt>
                  <c:pt idx="6">
                    <c:v>0.19000000000000006</c:v>
                  </c:pt>
                  <c:pt idx="8">
                    <c:v>0.15000000000000002</c:v>
                  </c:pt>
                  <c:pt idx="9">
                    <c:v>0.14000000000000001</c:v>
                  </c:pt>
                  <c:pt idx="10">
                    <c:v>0.10999999999999999</c:v>
                  </c:pt>
                  <c:pt idx="12">
                    <c:v>0.12</c:v>
                  </c:pt>
                  <c:pt idx="13">
                    <c:v>0.10000000000000009</c:v>
                  </c:pt>
                  <c:pt idx="15">
                    <c:v>7.999999999999996E-2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</a:ln>
            </c:spPr>
          </c:errBars>
          <c:xVal>
            <c:numRef>
              <c:f>Sheet1!$C$3:$C$18</c:f>
              <c:numCache>
                <c:formatCode>General</c:formatCode>
                <c:ptCount val="16"/>
                <c:pt idx="1">
                  <c:v>0.86</c:v>
                </c:pt>
                <c:pt idx="2">
                  <c:v>0.86</c:v>
                </c:pt>
                <c:pt idx="4">
                  <c:v>0.88</c:v>
                </c:pt>
                <c:pt idx="5">
                  <c:v>0.81</c:v>
                </c:pt>
                <c:pt idx="6">
                  <c:v>0.91</c:v>
                </c:pt>
                <c:pt idx="8">
                  <c:v>0.8</c:v>
                </c:pt>
                <c:pt idx="9">
                  <c:v>0.83</c:v>
                </c:pt>
                <c:pt idx="10">
                  <c:v>0.89</c:v>
                </c:pt>
                <c:pt idx="12">
                  <c:v>0.78</c:v>
                </c:pt>
                <c:pt idx="13">
                  <c:v>0.92</c:v>
                </c:pt>
                <c:pt idx="15">
                  <c:v>0.86</c:v>
                </c:pt>
              </c:numCache>
            </c:numRef>
          </c:xVal>
          <c:yVal>
            <c:numRef>
              <c:f>Sheet1!$B$3:$B$18</c:f>
              <c:numCache>
                <c:formatCode>General</c:formatCode>
                <c:ptCount val="16"/>
                <c:pt idx="1">
                  <c:v>14.8</c:v>
                </c:pt>
                <c:pt idx="2">
                  <c:v>13.7</c:v>
                </c:pt>
                <c:pt idx="4">
                  <c:v>12</c:v>
                </c:pt>
                <c:pt idx="5">
                  <c:v>10.85</c:v>
                </c:pt>
                <c:pt idx="6">
                  <c:v>9.6</c:v>
                </c:pt>
                <c:pt idx="8">
                  <c:v>8.1</c:v>
                </c:pt>
                <c:pt idx="9">
                  <c:v>6.8</c:v>
                </c:pt>
                <c:pt idx="10">
                  <c:v>5.7</c:v>
                </c:pt>
                <c:pt idx="12">
                  <c:v>4</c:v>
                </c:pt>
                <c:pt idx="13">
                  <c:v>2.9</c:v>
                </c:pt>
                <c:pt idx="15">
                  <c:v>1.3</c:v>
                </c:pt>
              </c:numCache>
            </c:numRef>
          </c:yVal>
          <c:bubbleSize>
            <c:numRef>
              <c:f>Sheet1!$I$3:$I$18</c:f>
              <c:numCache>
                <c:formatCode>General</c:formatCode>
                <c:ptCount val="16"/>
                <c:pt idx="1">
                  <c:v>3040</c:v>
                </c:pt>
                <c:pt idx="2">
                  <c:v>3569</c:v>
                </c:pt>
                <c:pt idx="4">
                  <c:v>2282</c:v>
                </c:pt>
                <c:pt idx="5">
                  <c:v>2928</c:v>
                </c:pt>
                <c:pt idx="6">
                  <c:v>1399</c:v>
                </c:pt>
                <c:pt idx="8">
                  <c:v>1328</c:v>
                </c:pt>
                <c:pt idx="9">
                  <c:v>1864</c:v>
                </c:pt>
                <c:pt idx="10">
                  <c:v>3417</c:v>
                </c:pt>
                <c:pt idx="12">
                  <c:v>1765</c:v>
                </c:pt>
                <c:pt idx="13">
                  <c:v>4844</c:v>
                </c:pt>
                <c:pt idx="15">
                  <c:v>6609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1-8F1E-4CDB-803F-C0CFFB415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0"/>
        <c:showNegBubbles val="0"/>
        <c:axId val="129759488"/>
        <c:axId val="129769472"/>
      </c:bubbleChart>
      <c:valAx>
        <c:axId val="129759488"/>
        <c:scaling>
          <c:logBase val="2"/>
          <c:orientation val="minMax"/>
          <c:max val="2"/>
          <c:min val="0.5"/>
        </c:scaling>
        <c:delete val="0"/>
        <c:axPos val="b"/>
        <c:numFmt formatCode="#,##0.0" sourceLinked="0"/>
        <c:majorTickMark val="out"/>
        <c:minorTickMark val="none"/>
        <c:tickLblPos val="nextTo"/>
        <c:spPr>
          <a:ln w="15875"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solidFill>
                  <a:srgbClr val="000000"/>
                </a:solidFill>
                <a:latin typeface="Mulish"/>
              </a:defRPr>
            </a:pPr>
            <a:endParaRPr lang="en-US"/>
          </a:p>
        </c:txPr>
        <c:crossAx val="129769472"/>
        <c:crosses val="autoZero"/>
        <c:crossBetween val="midCat"/>
      </c:valAx>
      <c:valAx>
        <c:axId val="129769472"/>
        <c:scaling>
          <c:orientation val="minMax"/>
          <c:max val="15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5875">
            <a:solidFill>
              <a:srgbClr val="000000"/>
            </a:solidFill>
            <a:prstDash val="solid"/>
          </a:ln>
        </c:spPr>
        <c:crossAx val="129759488"/>
        <c:crossesAt val="1"/>
        <c:crossBetween val="midCat"/>
        <c:majorUnit val="1"/>
        <c:minorUnit val="0.2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5" name="Google Shape;49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496" name="Google Shape;49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528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3544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6214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4889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8731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278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9625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543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7357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28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046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7676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5567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031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297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051560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421200" y="139320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solidFill>
          <a:srgbClr val="FFFFFF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051560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2"/>
          <p:cNvSpPr txBox="1">
            <a:spLocks noGrp="1"/>
          </p:cNvSpPr>
          <p:nvPr>
            <p:ph type="body" idx="1"/>
          </p:nvPr>
        </p:nvSpPr>
        <p:spPr>
          <a:xfrm>
            <a:off x="421200" y="139320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4" name="Google Shape;194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C8C9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C9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9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7" name="Google Shape;207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3" name="Google Shape;213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5" name="Google Shape;215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27" name="Google Shape;22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8" name="Google Shape;22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4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34" name="Google Shape;234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5" name="Google Shape;235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1" name="Google Shape;24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4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7" name="Google Shape;24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solidFill>
          <a:srgbClr val="FFFFFF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051560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2"/>
          <p:cNvSpPr txBox="1">
            <a:spLocks noGrp="1"/>
          </p:cNvSpPr>
          <p:nvPr>
            <p:ph type="body" idx="1"/>
          </p:nvPr>
        </p:nvSpPr>
        <p:spPr>
          <a:xfrm>
            <a:off x="421200" y="139320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2069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864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7411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4" name="Google Shape;194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192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C8C9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C9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9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3113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7" name="Google Shape;207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72295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3" name="Google Shape;213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5" name="Google Shape;215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5871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48179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27" name="Google Shape;22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8" name="Google Shape;22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40254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4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34" name="Google Shape;234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5" name="Google Shape;235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16792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1" name="Google Shape;24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73583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4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7" name="Google Shape;24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75148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6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C8C9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C9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9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446400" y="331200"/>
            <a:ext cx="5213789" cy="100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500">
          <p15:clr>
            <a:srgbClr val="F26B43"/>
          </p15:clr>
        </p15:guide>
        <p15:guide id="4" orient="horz" pos="43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09600" y="5864400"/>
            <a:ext cx="3537931" cy="6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4" name="Google Shape;174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Google Shape;1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500">
          <p15:clr>
            <a:srgbClr val="F26B43"/>
          </p15:clr>
        </p15:guide>
        <p15:guide id="4" orient="horz" pos="43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309600" y="5864400"/>
            <a:ext cx="3537931" cy="6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4" name="Google Shape;174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Google Shape;1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3905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500">
          <p15:clr>
            <a:srgbClr val="F26B43"/>
          </p15:clr>
        </p15:guide>
        <p15:guide id="4" orient="horz" pos="43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hyperlink" Target="http://www.empakidney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3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8" name="Google Shape;498;p88"/>
          <p:cNvPicPr preferRelativeResize="0"/>
          <p:nvPr/>
        </p:nvPicPr>
        <p:blipFill rotWithShape="1">
          <a:blip r:embed="rId3">
            <a:alphaModFix/>
          </a:blip>
          <a:srcRect b="9259"/>
          <a:stretch/>
        </p:blipFill>
        <p:spPr>
          <a:xfrm>
            <a:off x="263238" y="635000"/>
            <a:ext cx="12192000" cy="622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83507" y="1705246"/>
            <a:ext cx="1057578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FontTx/>
              <a:buNone/>
            </a:pPr>
            <a:r>
              <a:rPr lang="en-GB" sz="3000" b="1" kern="1200" dirty="0" err="1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Empagliflozin</a:t>
            </a:r>
            <a:r>
              <a:rPr lang="en-GB" sz="3000" b="1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Cardiovascular Outcomes in Patients With Chronic Kidney Disease: The EMPA-KIDNEY Trial</a:t>
            </a:r>
          </a:p>
          <a:p>
            <a:pPr algn="ctr">
              <a:buClrTx/>
              <a:buFontTx/>
              <a:buNone/>
            </a:pPr>
            <a:endParaRPr lang="en-GB" sz="2800" kern="1200" dirty="0">
              <a:solidFill>
                <a:srgbClr val="44546A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buClrTx/>
              <a:buFontTx/>
              <a:buNone/>
            </a:pPr>
            <a:r>
              <a:rPr lang="en-GB" sz="2400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David Preiss</a:t>
            </a:r>
          </a:p>
          <a:p>
            <a:pPr algn="ctr">
              <a:buClrTx/>
              <a:buFontTx/>
              <a:buNone/>
            </a:pPr>
            <a:r>
              <a:rPr lang="en-GB" sz="2400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MRC-Population Health Research Unit,</a:t>
            </a:r>
          </a:p>
          <a:p>
            <a:pPr algn="ctr">
              <a:buClrTx/>
              <a:buFontTx/>
              <a:buNone/>
            </a:pPr>
            <a:r>
              <a:rPr lang="en-GB" sz="2400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University of Oxford</a:t>
            </a:r>
          </a:p>
          <a:p>
            <a:pPr algn="ctr">
              <a:buClrTx/>
              <a:buFontTx/>
              <a:buNone/>
            </a:pPr>
            <a:endParaRPr lang="en-GB" kern="1200" dirty="0">
              <a:solidFill>
                <a:srgbClr val="44546A">
                  <a:lumMod val="50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buClrTx/>
              <a:buFontTx/>
              <a:buNone/>
            </a:pPr>
            <a:r>
              <a:rPr lang="en-GB" sz="2000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behalf of: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7651" y="4946696"/>
            <a:ext cx="4706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FontTx/>
              <a:buNone/>
            </a:pPr>
            <a:r>
              <a:rPr lang="en-GB" sz="3000" b="1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EMPA-KIDNEY Collaborative Group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28816" y="4946696"/>
            <a:ext cx="5553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FontTx/>
              <a:buNone/>
            </a:pPr>
            <a:r>
              <a:rPr lang="en-GB" sz="3000" b="1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NDPH Renal Studies Group </a:t>
            </a:r>
            <a:r>
              <a:rPr lang="en-GB" sz="3000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lang="en-GB" sz="3000" b="1" kern="1200" dirty="0">
                <a:solidFill>
                  <a:srgbClr val="44546A">
                    <a:lumMod val="50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SMART-C</a:t>
            </a:r>
          </a:p>
        </p:txBody>
      </p:sp>
    </p:spTree>
    <p:extLst>
      <p:ext uri="{BB962C8B-B14F-4D97-AF65-F5344CB8AC3E}">
        <p14:creationId xmlns:p14="http://schemas.microsoft.com/office/powerpoint/2010/main" val="3756948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33954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Cardiovascular outcomes</a:t>
            </a:r>
            <a:endParaRPr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3855857" y="5391541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0.5</a:t>
            </a:r>
            <a:endParaRPr lang="en-US" altLang="en-US" sz="12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4546276" y="5391541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0.75</a:t>
            </a:r>
            <a:endParaRPr lang="en-US" altLang="en-US" sz="12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5164891" y="5391541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</a:t>
            </a:r>
            <a:endParaRPr lang="en-US" altLang="en-US" sz="12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5465914" y="5391541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1.25</a:t>
            </a:r>
            <a:endParaRPr lang="en-US" altLang="en-US" sz="12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Rectangle 10"/>
          <p:cNvSpPr>
            <a:spLocks noChangeArrowheads="1"/>
          </p:cNvSpPr>
          <p:nvPr/>
        </p:nvSpPr>
        <p:spPr bwMode="auto">
          <a:xfrm>
            <a:off x="5835979" y="5391541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1.5</a:t>
            </a:r>
            <a:endParaRPr lang="en-US" altLang="en-US" sz="12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468435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Line 13"/>
          <p:cNvSpPr>
            <a:spLocks noChangeShapeType="1"/>
          </p:cNvSpPr>
          <p:nvPr/>
        </p:nvSpPr>
        <p:spPr bwMode="auto">
          <a:xfrm>
            <a:off x="5203554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Line 14"/>
          <p:cNvSpPr>
            <a:spLocks noChangeShapeType="1"/>
          </p:cNvSpPr>
          <p:nvPr/>
        </p:nvSpPr>
        <p:spPr bwMode="auto">
          <a:xfrm>
            <a:off x="560675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Line 15"/>
          <p:cNvSpPr>
            <a:spLocks noChangeShapeType="1"/>
          </p:cNvSpPr>
          <p:nvPr/>
        </p:nvSpPr>
        <p:spPr bwMode="auto">
          <a:xfrm>
            <a:off x="593539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Line 16"/>
          <p:cNvSpPr>
            <a:spLocks noChangeShapeType="1"/>
          </p:cNvSpPr>
          <p:nvPr/>
        </p:nvSpPr>
        <p:spPr bwMode="auto">
          <a:xfrm>
            <a:off x="3955277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>
            <a:off x="468435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Line 18"/>
          <p:cNvSpPr>
            <a:spLocks noChangeShapeType="1"/>
          </p:cNvSpPr>
          <p:nvPr/>
        </p:nvSpPr>
        <p:spPr bwMode="auto">
          <a:xfrm>
            <a:off x="5203554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Line 19"/>
          <p:cNvSpPr>
            <a:spLocks noChangeShapeType="1"/>
          </p:cNvSpPr>
          <p:nvPr/>
        </p:nvSpPr>
        <p:spPr bwMode="auto">
          <a:xfrm>
            <a:off x="560675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Line 20"/>
          <p:cNvSpPr>
            <a:spLocks noChangeShapeType="1"/>
          </p:cNvSpPr>
          <p:nvPr/>
        </p:nvSpPr>
        <p:spPr bwMode="auto">
          <a:xfrm>
            <a:off x="593539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Rectangle 32"/>
          <p:cNvSpPr>
            <a:spLocks noChangeArrowheads="1"/>
          </p:cNvSpPr>
          <p:nvPr/>
        </p:nvSpPr>
        <p:spPr bwMode="auto">
          <a:xfrm>
            <a:off x="3958656" y="5606952"/>
            <a:ext cx="9794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SGLT2i better</a:t>
            </a:r>
            <a:endParaRPr lang="en-US" altLang="en-US" sz="12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 33"/>
          <p:cNvSpPr>
            <a:spLocks noChangeArrowheads="1"/>
          </p:cNvSpPr>
          <p:nvPr/>
        </p:nvSpPr>
        <p:spPr bwMode="auto">
          <a:xfrm>
            <a:off x="5486521" y="5606952"/>
            <a:ext cx="9890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Placebo better</a:t>
            </a:r>
            <a:endParaRPr lang="en-US" altLang="en-US" sz="12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Line 35"/>
          <p:cNvSpPr>
            <a:spLocks noChangeShapeType="1"/>
          </p:cNvSpPr>
          <p:nvPr/>
        </p:nvSpPr>
        <p:spPr bwMode="auto">
          <a:xfrm flipV="1">
            <a:off x="5203554" y="2137394"/>
            <a:ext cx="0" cy="309770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Line 36"/>
          <p:cNvSpPr>
            <a:spLocks noChangeShapeType="1"/>
          </p:cNvSpPr>
          <p:nvPr/>
        </p:nvSpPr>
        <p:spPr bwMode="auto">
          <a:xfrm>
            <a:off x="3955277" y="5245173"/>
            <a:ext cx="1980122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Line 37"/>
          <p:cNvSpPr>
            <a:spLocks noChangeShapeType="1"/>
          </p:cNvSpPr>
          <p:nvPr/>
        </p:nvSpPr>
        <p:spPr bwMode="auto">
          <a:xfrm flipV="1">
            <a:off x="4739593" y="2777434"/>
            <a:ext cx="0" cy="2236957"/>
          </a:xfrm>
          <a:prstGeom prst="line">
            <a:avLst/>
          </a:prstGeom>
          <a:noFill/>
          <a:ln w="19050">
            <a:solidFill>
              <a:srgbClr val="25933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4653982" y="2456083"/>
            <a:ext cx="276167" cy="218173"/>
            <a:chOff x="7131556" y="2126644"/>
            <a:chExt cx="310005" cy="244905"/>
          </a:xfrm>
          <a:solidFill>
            <a:srgbClr val="8BDC9D"/>
          </a:solidFill>
        </p:grpSpPr>
        <p:sp>
          <p:nvSpPr>
            <p:cNvPr id="87" name="Line 45"/>
            <p:cNvSpPr>
              <a:spLocks noChangeShapeType="1"/>
            </p:cNvSpPr>
            <p:nvPr/>
          </p:nvSpPr>
          <p:spPr bwMode="auto">
            <a:xfrm>
              <a:off x="7131556" y="2247547"/>
              <a:ext cx="31000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8" name="Rectangle 44"/>
            <p:cNvSpPr>
              <a:spLocks noChangeArrowheads="1"/>
            </p:cNvSpPr>
            <p:nvPr/>
          </p:nvSpPr>
          <p:spPr bwMode="auto">
            <a:xfrm>
              <a:off x="7162556" y="2126644"/>
              <a:ext cx="244905" cy="2449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573892" y="2777473"/>
            <a:ext cx="309308" cy="207127"/>
            <a:chOff x="7041653" y="2418049"/>
            <a:chExt cx="347206" cy="232505"/>
          </a:xfrm>
          <a:solidFill>
            <a:srgbClr val="5FBC73"/>
          </a:solidFill>
        </p:grpSpPr>
        <p:sp>
          <p:nvSpPr>
            <p:cNvPr id="90" name="Line 52"/>
            <p:cNvSpPr>
              <a:spLocks noChangeShapeType="1"/>
            </p:cNvSpPr>
            <p:nvPr/>
          </p:nvSpPr>
          <p:spPr bwMode="auto">
            <a:xfrm>
              <a:off x="7041653" y="2535851"/>
              <a:ext cx="347206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1" name="Rectangle 51"/>
            <p:cNvSpPr>
              <a:spLocks noChangeArrowheads="1"/>
            </p:cNvSpPr>
            <p:nvPr/>
          </p:nvSpPr>
          <p:spPr bwMode="auto">
            <a:xfrm>
              <a:off x="7100555" y="2418049"/>
              <a:ext cx="232505" cy="2325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468948" y="3107251"/>
            <a:ext cx="370065" cy="187794"/>
            <a:chOff x="6923851" y="2715654"/>
            <a:chExt cx="415407" cy="210804"/>
          </a:xfrm>
          <a:solidFill>
            <a:srgbClr val="39A250"/>
          </a:solidFill>
        </p:grpSpPr>
        <p:sp>
          <p:nvSpPr>
            <p:cNvPr id="93" name="Line 59"/>
            <p:cNvSpPr>
              <a:spLocks noChangeShapeType="1"/>
            </p:cNvSpPr>
            <p:nvPr/>
          </p:nvSpPr>
          <p:spPr bwMode="auto">
            <a:xfrm>
              <a:off x="6923851" y="2821055"/>
              <a:ext cx="415407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7026154" y="2715654"/>
              <a:ext cx="210803" cy="210804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95" name="Freeform 65"/>
          <p:cNvSpPr>
            <a:spLocks/>
          </p:cNvSpPr>
          <p:nvPr/>
        </p:nvSpPr>
        <p:spPr bwMode="auto">
          <a:xfrm>
            <a:off x="4642936" y="3448639"/>
            <a:ext cx="176747" cy="113229"/>
          </a:xfrm>
          <a:custGeom>
            <a:avLst/>
            <a:gdLst>
              <a:gd name="T0" fmla="*/ 0 w 176"/>
              <a:gd name="T1" fmla="*/ 56 h 113"/>
              <a:gd name="T2" fmla="*/ 88 w 176"/>
              <a:gd name="T3" fmla="*/ 113 h 113"/>
              <a:gd name="T4" fmla="*/ 176 w 176"/>
              <a:gd name="T5" fmla="*/ 56 h 113"/>
              <a:gd name="T6" fmla="*/ 88 w 176"/>
              <a:gd name="T7" fmla="*/ 0 h 113"/>
              <a:gd name="T8" fmla="*/ 0 w 176"/>
              <a:gd name="T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" h="113">
                <a:moveTo>
                  <a:pt x="0" y="56"/>
                </a:moveTo>
                <a:lnTo>
                  <a:pt x="88" y="113"/>
                </a:lnTo>
                <a:lnTo>
                  <a:pt x="176" y="56"/>
                </a:lnTo>
                <a:lnTo>
                  <a:pt x="88" y="0"/>
                </a:lnTo>
                <a:lnTo>
                  <a:pt x="0" y="56"/>
                </a:lnTo>
              </a:path>
            </a:pathLst>
          </a:custGeom>
          <a:noFill/>
          <a:ln w="19050">
            <a:solidFill>
              <a:srgbClr val="25933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573892" y="4035543"/>
            <a:ext cx="356257" cy="190557"/>
            <a:chOff x="7041653" y="3667370"/>
            <a:chExt cx="399908" cy="213905"/>
          </a:xfrm>
          <a:solidFill>
            <a:srgbClr val="66C17A"/>
          </a:solidFill>
        </p:grpSpPr>
        <p:sp>
          <p:nvSpPr>
            <p:cNvPr id="97" name="Line 73"/>
            <p:cNvSpPr>
              <a:spLocks noChangeShapeType="1"/>
            </p:cNvSpPr>
            <p:nvPr/>
          </p:nvSpPr>
          <p:spPr bwMode="auto">
            <a:xfrm>
              <a:off x="7041653" y="3772772"/>
              <a:ext cx="39990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8" name="Rectangle 72"/>
            <p:cNvSpPr>
              <a:spLocks noChangeArrowheads="1"/>
            </p:cNvSpPr>
            <p:nvPr/>
          </p:nvSpPr>
          <p:spPr bwMode="auto">
            <a:xfrm>
              <a:off x="7134655" y="3667370"/>
              <a:ext cx="213905" cy="2139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416478" y="4393219"/>
            <a:ext cx="1397408" cy="96660"/>
            <a:chOff x="6864951" y="4005275"/>
            <a:chExt cx="1568626" cy="108503"/>
          </a:xfrm>
          <a:solidFill>
            <a:srgbClr val="2E9945"/>
          </a:solidFill>
        </p:grpSpPr>
        <p:sp>
          <p:nvSpPr>
            <p:cNvPr id="100" name="Line 80"/>
            <p:cNvSpPr>
              <a:spLocks noChangeShapeType="1"/>
            </p:cNvSpPr>
            <p:nvPr/>
          </p:nvSpPr>
          <p:spPr bwMode="auto">
            <a:xfrm>
              <a:off x="6864951" y="4061076"/>
              <a:ext cx="1568626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1" name="Rectangle 79"/>
            <p:cNvSpPr>
              <a:spLocks noChangeArrowheads="1"/>
            </p:cNvSpPr>
            <p:nvPr/>
          </p:nvSpPr>
          <p:spPr bwMode="auto">
            <a:xfrm>
              <a:off x="7593462" y="4005275"/>
              <a:ext cx="108503" cy="108503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" name="Freeform 86"/>
          <p:cNvSpPr>
            <a:spLocks/>
          </p:cNvSpPr>
          <p:nvPr/>
        </p:nvSpPr>
        <p:spPr bwMode="auto">
          <a:xfrm>
            <a:off x="4601509" y="4696897"/>
            <a:ext cx="345210" cy="115990"/>
          </a:xfrm>
          <a:custGeom>
            <a:avLst/>
            <a:gdLst>
              <a:gd name="T0" fmla="*/ 0 w 345"/>
              <a:gd name="T1" fmla="*/ 57 h 114"/>
              <a:gd name="T2" fmla="*/ 172 w 345"/>
              <a:gd name="T3" fmla="*/ 114 h 114"/>
              <a:gd name="T4" fmla="*/ 345 w 345"/>
              <a:gd name="T5" fmla="*/ 57 h 114"/>
              <a:gd name="T6" fmla="*/ 172 w 345"/>
              <a:gd name="T7" fmla="*/ 0 h 114"/>
              <a:gd name="T8" fmla="*/ 0 w 345"/>
              <a:gd name="T9" fmla="*/ 5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" h="114">
                <a:moveTo>
                  <a:pt x="0" y="57"/>
                </a:moveTo>
                <a:lnTo>
                  <a:pt x="172" y="114"/>
                </a:lnTo>
                <a:lnTo>
                  <a:pt x="345" y="57"/>
                </a:lnTo>
                <a:lnTo>
                  <a:pt x="172" y="0"/>
                </a:lnTo>
                <a:lnTo>
                  <a:pt x="0" y="57"/>
                </a:lnTo>
              </a:path>
            </a:pathLst>
          </a:custGeom>
          <a:noFill/>
          <a:ln w="19050">
            <a:solidFill>
              <a:srgbClr val="25933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sz="12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4662266" y="5030210"/>
            <a:ext cx="154654" cy="115990"/>
            <a:chOff x="7140855" y="4691982"/>
            <a:chExt cx="173603" cy="130202"/>
          </a:xfrm>
          <a:solidFill>
            <a:srgbClr val="2E9945"/>
          </a:solidFill>
        </p:grpSpPr>
        <p:sp>
          <p:nvSpPr>
            <p:cNvPr id="104" name="Freeform 92"/>
            <p:cNvSpPr>
              <a:spLocks/>
            </p:cNvSpPr>
            <p:nvPr/>
          </p:nvSpPr>
          <p:spPr bwMode="auto">
            <a:xfrm>
              <a:off x="7140855" y="4691982"/>
              <a:ext cx="173603" cy="130202"/>
            </a:xfrm>
            <a:custGeom>
              <a:avLst/>
              <a:gdLst>
                <a:gd name="T0" fmla="*/ 0 w 56"/>
                <a:gd name="T1" fmla="*/ 21 h 42"/>
                <a:gd name="T2" fmla="*/ 28 w 56"/>
                <a:gd name="T3" fmla="*/ 42 h 42"/>
                <a:gd name="T4" fmla="*/ 56 w 56"/>
                <a:gd name="T5" fmla="*/ 21 h 42"/>
                <a:gd name="T6" fmla="*/ 28 w 56"/>
                <a:gd name="T7" fmla="*/ 0 h 42"/>
                <a:gd name="T8" fmla="*/ 0 w 56"/>
                <a:gd name="T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2">
                  <a:moveTo>
                    <a:pt x="0" y="21"/>
                  </a:moveTo>
                  <a:lnTo>
                    <a:pt x="28" y="42"/>
                  </a:lnTo>
                  <a:lnTo>
                    <a:pt x="56" y="21"/>
                  </a:lnTo>
                  <a:lnTo>
                    <a:pt x="28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" name="Freeform 93"/>
            <p:cNvSpPr>
              <a:spLocks/>
            </p:cNvSpPr>
            <p:nvPr/>
          </p:nvSpPr>
          <p:spPr bwMode="auto">
            <a:xfrm>
              <a:off x="7140855" y="4691982"/>
              <a:ext cx="173603" cy="130202"/>
            </a:xfrm>
            <a:custGeom>
              <a:avLst/>
              <a:gdLst>
                <a:gd name="T0" fmla="*/ 0 w 157"/>
                <a:gd name="T1" fmla="*/ 57 h 114"/>
                <a:gd name="T2" fmla="*/ 79 w 157"/>
                <a:gd name="T3" fmla="*/ 114 h 114"/>
                <a:gd name="T4" fmla="*/ 157 w 157"/>
                <a:gd name="T5" fmla="*/ 57 h 114"/>
                <a:gd name="T6" fmla="*/ 79 w 157"/>
                <a:gd name="T7" fmla="*/ 0 h 114"/>
                <a:gd name="T8" fmla="*/ 0 w 157"/>
                <a:gd name="T9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14">
                  <a:moveTo>
                    <a:pt x="0" y="57"/>
                  </a:moveTo>
                  <a:lnTo>
                    <a:pt x="79" y="114"/>
                  </a:lnTo>
                  <a:lnTo>
                    <a:pt x="157" y="57"/>
                  </a:lnTo>
                  <a:lnTo>
                    <a:pt x="79" y="0"/>
                  </a:lnTo>
                  <a:lnTo>
                    <a:pt x="0" y="57"/>
                  </a:lnTo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sz="1200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6" name="Rectangle 38"/>
          <p:cNvSpPr>
            <a:spLocks noChangeArrowheads="1"/>
          </p:cNvSpPr>
          <p:nvPr/>
        </p:nvSpPr>
        <p:spPr bwMode="auto">
          <a:xfrm>
            <a:off x="602500" y="2158244"/>
            <a:ext cx="11669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u="sng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DIABETES</a:t>
            </a:r>
            <a:endParaRPr lang="en-US" altLang="en-US" sz="1800" b="1" u="sng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Rectangle 39"/>
          <p:cNvSpPr>
            <a:spLocks noChangeArrowheads="1"/>
          </p:cNvSpPr>
          <p:nvPr/>
        </p:nvSpPr>
        <p:spPr bwMode="auto">
          <a:xfrm>
            <a:off x="602500" y="2446022"/>
            <a:ext cx="16286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High CV risk trials</a:t>
            </a:r>
            <a:endParaRPr lang="en-US" altLang="en-US" sz="16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3505295" y="244602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80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9" name="Rectangle 46"/>
          <p:cNvSpPr>
            <a:spLocks noChangeArrowheads="1"/>
          </p:cNvSpPr>
          <p:nvPr/>
        </p:nvSpPr>
        <p:spPr bwMode="auto">
          <a:xfrm>
            <a:off x="602500" y="2760032"/>
            <a:ext cx="22121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Stable heart failure trials</a:t>
            </a:r>
            <a:endParaRPr lang="en-US" altLang="en-US" sz="16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0" name="Rectangle 47"/>
          <p:cNvSpPr>
            <a:spLocks noChangeArrowheads="1"/>
          </p:cNvSpPr>
          <p:nvPr/>
        </p:nvSpPr>
        <p:spPr bwMode="auto">
          <a:xfrm>
            <a:off x="3505295" y="276003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61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1" name="Rectangle 53"/>
          <p:cNvSpPr>
            <a:spLocks noChangeArrowheads="1"/>
          </p:cNvSpPr>
          <p:nvPr/>
        </p:nvSpPr>
        <p:spPr bwMode="auto">
          <a:xfrm>
            <a:off x="602500" y="3074042"/>
            <a:ext cx="2608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Chronic kidney disease trials</a:t>
            </a:r>
            <a:endParaRPr lang="en-US" altLang="en-US" sz="16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2" name="Rectangle 54"/>
          <p:cNvSpPr>
            <a:spLocks noChangeArrowheads="1"/>
          </p:cNvSpPr>
          <p:nvPr/>
        </p:nvSpPr>
        <p:spPr bwMode="auto">
          <a:xfrm>
            <a:off x="3505295" y="307404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3" name="Rectangle 60"/>
          <p:cNvSpPr>
            <a:spLocks noChangeArrowheads="1"/>
          </p:cNvSpPr>
          <p:nvPr/>
        </p:nvSpPr>
        <p:spPr bwMode="auto">
          <a:xfrm>
            <a:off x="602500" y="3388052"/>
            <a:ext cx="22313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Subtotal: DIABETES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4" name="Rectangle 64"/>
          <p:cNvSpPr>
            <a:spLocks noChangeArrowheads="1"/>
          </p:cNvSpPr>
          <p:nvPr/>
        </p:nvSpPr>
        <p:spPr bwMode="auto">
          <a:xfrm>
            <a:off x="6029861" y="338805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0.77 (0.73, 0.81)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5" name="Rectangle 66"/>
          <p:cNvSpPr>
            <a:spLocks noChangeArrowheads="1"/>
          </p:cNvSpPr>
          <p:nvPr/>
        </p:nvSpPr>
        <p:spPr bwMode="auto">
          <a:xfrm>
            <a:off x="602500" y="3702062"/>
            <a:ext cx="15773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u="sng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NO DIABETES</a:t>
            </a:r>
            <a:endParaRPr lang="en-US" altLang="en-US" sz="1800" b="1" u="sng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6" name="Rectangle 67"/>
          <p:cNvSpPr>
            <a:spLocks noChangeArrowheads="1"/>
          </p:cNvSpPr>
          <p:nvPr/>
        </p:nvSpPr>
        <p:spPr bwMode="auto">
          <a:xfrm>
            <a:off x="602500" y="4016072"/>
            <a:ext cx="22121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6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Stable heart failure trials</a:t>
            </a:r>
            <a:endParaRPr lang="en-US" altLang="en-US" sz="16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7" name="Rectangle 68"/>
          <p:cNvSpPr>
            <a:spLocks noChangeArrowheads="1"/>
          </p:cNvSpPr>
          <p:nvPr/>
        </p:nvSpPr>
        <p:spPr bwMode="auto">
          <a:xfrm>
            <a:off x="3505295" y="401607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64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8" name="Rectangle 74"/>
          <p:cNvSpPr>
            <a:spLocks noChangeArrowheads="1"/>
          </p:cNvSpPr>
          <p:nvPr/>
        </p:nvSpPr>
        <p:spPr bwMode="auto">
          <a:xfrm>
            <a:off x="602500" y="4330082"/>
            <a:ext cx="2608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6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Chronic kidney disease trials</a:t>
            </a:r>
            <a:endParaRPr lang="en-US" altLang="en-US" sz="16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9" name="Rectangle 75"/>
          <p:cNvSpPr>
            <a:spLocks noChangeArrowheads="1"/>
          </p:cNvSpPr>
          <p:nvPr/>
        </p:nvSpPr>
        <p:spPr bwMode="auto">
          <a:xfrm>
            <a:off x="3505295" y="433008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0" name="Rectangle 81"/>
          <p:cNvSpPr>
            <a:spLocks noChangeArrowheads="1"/>
          </p:cNvSpPr>
          <p:nvPr/>
        </p:nvSpPr>
        <p:spPr bwMode="auto">
          <a:xfrm>
            <a:off x="602500" y="4644092"/>
            <a:ext cx="26417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Subtotal: NO DIABETES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1" name="Rectangle 85"/>
          <p:cNvSpPr>
            <a:spLocks noChangeArrowheads="1"/>
          </p:cNvSpPr>
          <p:nvPr/>
        </p:nvSpPr>
        <p:spPr bwMode="auto">
          <a:xfrm>
            <a:off x="6029861" y="464409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0.79 (0.72, 0.87)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602500" y="4958105"/>
            <a:ext cx="19920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TOTAL: OVERALL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3" name="Rectangle 91"/>
          <p:cNvSpPr>
            <a:spLocks noChangeArrowheads="1"/>
          </p:cNvSpPr>
          <p:nvPr/>
        </p:nvSpPr>
        <p:spPr bwMode="auto">
          <a:xfrm>
            <a:off x="6029861" y="4958105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0.77 (0.74, 0.81)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5" name="Rectangle 33"/>
          <p:cNvSpPr>
            <a:spLocks noChangeArrowheads="1"/>
          </p:cNvSpPr>
          <p:nvPr/>
        </p:nvSpPr>
        <p:spPr bwMode="auto">
          <a:xfrm>
            <a:off x="6222221" y="1839147"/>
            <a:ext cx="1308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RR (95% CI)</a:t>
            </a:r>
            <a:endParaRPr lang="en-US" altLang="en-US" sz="18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6" name="Rectangle 26"/>
          <p:cNvSpPr>
            <a:spLocks noChangeArrowheads="1"/>
          </p:cNvSpPr>
          <p:nvPr/>
        </p:nvSpPr>
        <p:spPr bwMode="auto">
          <a:xfrm>
            <a:off x="2443798" y="1863349"/>
            <a:ext cx="14499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en-US" sz="18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</a:t>
            </a:r>
            <a:r>
              <a:rPr lang="en-US" altLang="en-US" sz="1800" b="1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eGFR</a:t>
            </a:r>
            <a:endParaRPr lang="en-US" altLang="en-US" sz="1800" b="1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72" name="Rectangle 26"/>
          <p:cNvSpPr>
            <a:spLocks noChangeArrowheads="1"/>
          </p:cNvSpPr>
          <p:nvPr/>
        </p:nvSpPr>
        <p:spPr bwMode="auto">
          <a:xfrm>
            <a:off x="3955277" y="1426602"/>
            <a:ext cx="37295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0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CV death or HF hospitalization</a:t>
            </a:r>
          </a:p>
        </p:txBody>
      </p:sp>
      <p:sp>
        <p:nvSpPr>
          <p:cNvPr id="174" name="Line 37"/>
          <p:cNvSpPr>
            <a:spLocks noChangeShapeType="1"/>
          </p:cNvSpPr>
          <p:nvPr/>
        </p:nvSpPr>
        <p:spPr bwMode="auto">
          <a:xfrm>
            <a:off x="3950821" y="1830441"/>
            <a:ext cx="3734024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178" name="Line 37"/>
          <p:cNvSpPr>
            <a:spLocks noChangeShapeType="1"/>
          </p:cNvSpPr>
          <p:nvPr/>
        </p:nvSpPr>
        <p:spPr bwMode="auto">
          <a:xfrm>
            <a:off x="609601" y="2137395"/>
            <a:ext cx="72000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315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33954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Cardiovascular outcomes</a:t>
            </a:r>
            <a:endParaRPr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3855857" y="5391541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0.5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4546276" y="5391541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0.75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5164891" y="5391541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5465914" y="5391541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1.25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1" name="Rectangle 10"/>
          <p:cNvSpPr>
            <a:spLocks noChangeArrowheads="1"/>
          </p:cNvSpPr>
          <p:nvPr/>
        </p:nvSpPr>
        <p:spPr bwMode="auto">
          <a:xfrm>
            <a:off x="5835979" y="5391541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1.5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468435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3" name="Line 13"/>
          <p:cNvSpPr>
            <a:spLocks noChangeShapeType="1"/>
          </p:cNvSpPr>
          <p:nvPr/>
        </p:nvSpPr>
        <p:spPr bwMode="auto">
          <a:xfrm>
            <a:off x="5203554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4" name="Line 14"/>
          <p:cNvSpPr>
            <a:spLocks noChangeShapeType="1"/>
          </p:cNvSpPr>
          <p:nvPr/>
        </p:nvSpPr>
        <p:spPr bwMode="auto">
          <a:xfrm>
            <a:off x="560675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5" name="Line 15"/>
          <p:cNvSpPr>
            <a:spLocks noChangeShapeType="1"/>
          </p:cNvSpPr>
          <p:nvPr/>
        </p:nvSpPr>
        <p:spPr bwMode="auto">
          <a:xfrm>
            <a:off x="5935399" y="5245173"/>
            <a:ext cx="0" cy="27617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6" name="Line 16"/>
          <p:cNvSpPr>
            <a:spLocks noChangeShapeType="1"/>
          </p:cNvSpPr>
          <p:nvPr/>
        </p:nvSpPr>
        <p:spPr bwMode="auto">
          <a:xfrm>
            <a:off x="3955277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>
            <a:off x="468435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8" name="Line 18"/>
          <p:cNvSpPr>
            <a:spLocks noChangeShapeType="1"/>
          </p:cNvSpPr>
          <p:nvPr/>
        </p:nvSpPr>
        <p:spPr bwMode="auto">
          <a:xfrm>
            <a:off x="5203554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79" name="Line 19"/>
          <p:cNvSpPr>
            <a:spLocks noChangeShapeType="1"/>
          </p:cNvSpPr>
          <p:nvPr/>
        </p:nvSpPr>
        <p:spPr bwMode="auto">
          <a:xfrm>
            <a:off x="560675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0" name="Line 20"/>
          <p:cNvSpPr>
            <a:spLocks noChangeShapeType="1"/>
          </p:cNvSpPr>
          <p:nvPr/>
        </p:nvSpPr>
        <p:spPr bwMode="auto">
          <a:xfrm>
            <a:off x="5935399" y="5245173"/>
            <a:ext cx="0" cy="5799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1" name="Rectangle 32"/>
          <p:cNvSpPr>
            <a:spLocks noChangeArrowheads="1"/>
          </p:cNvSpPr>
          <p:nvPr/>
        </p:nvSpPr>
        <p:spPr bwMode="auto">
          <a:xfrm>
            <a:off x="3958656" y="5606952"/>
            <a:ext cx="9794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SGLT2i better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2" name="Rectangle 33"/>
          <p:cNvSpPr>
            <a:spLocks noChangeArrowheads="1"/>
          </p:cNvSpPr>
          <p:nvPr/>
        </p:nvSpPr>
        <p:spPr bwMode="auto">
          <a:xfrm>
            <a:off x="5486521" y="5606952"/>
            <a:ext cx="9890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Placebo better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3" name="Line 35"/>
          <p:cNvSpPr>
            <a:spLocks noChangeShapeType="1"/>
          </p:cNvSpPr>
          <p:nvPr/>
        </p:nvSpPr>
        <p:spPr bwMode="auto">
          <a:xfrm flipV="1">
            <a:off x="5203554" y="2137394"/>
            <a:ext cx="0" cy="309770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4" name="Line 36"/>
          <p:cNvSpPr>
            <a:spLocks noChangeShapeType="1"/>
          </p:cNvSpPr>
          <p:nvPr/>
        </p:nvSpPr>
        <p:spPr bwMode="auto">
          <a:xfrm>
            <a:off x="3955277" y="5245173"/>
            <a:ext cx="1980122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5" name="Line 37"/>
          <p:cNvSpPr>
            <a:spLocks noChangeShapeType="1"/>
          </p:cNvSpPr>
          <p:nvPr/>
        </p:nvSpPr>
        <p:spPr bwMode="auto">
          <a:xfrm flipV="1">
            <a:off x="4739593" y="2777434"/>
            <a:ext cx="0" cy="2236957"/>
          </a:xfrm>
          <a:prstGeom prst="line">
            <a:avLst/>
          </a:prstGeom>
          <a:noFill/>
          <a:ln w="19050">
            <a:solidFill>
              <a:srgbClr val="25933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4653982" y="2456083"/>
            <a:ext cx="276167" cy="218173"/>
            <a:chOff x="7131556" y="2126644"/>
            <a:chExt cx="310005" cy="244905"/>
          </a:xfrm>
          <a:solidFill>
            <a:srgbClr val="8BDC9D"/>
          </a:solidFill>
        </p:grpSpPr>
        <p:sp>
          <p:nvSpPr>
            <p:cNvPr id="87" name="Line 45"/>
            <p:cNvSpPr>
              <a:spLocks noChangeShapeType="1"/>
            </p:cNvSpPr>
            <p:nvPr/>
          </p:nvSpPr>
          <p:spPr bwMode="auto">
            <a:xfrm>
              <a:off x="7131556" y="2247547"/>
              <a:ext cx="31000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88" name="Rectangle 44"/>
            <p:cNvSpPr>
              <a:spLocks noChangeArrowheads="1"/>
            </p:cNvSpPr>
            <p:nvPr/>
          </p:nvSpPr>
          <p:spPr bwMode="auto">
            <a:xfrm>
              <a:off x="7162556" y="2126644"/>
              <a:ext cx="244905" cy="2449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573892" y="2777473"/>
            <a:ext cx="309308" cy="207127"/>
            <a:chOff x="7041653" y="2418049"/>
            <a:chExt cx="347206" cy="232505"/>
          </a:xfrm>
          <a:solidFill>
            <a:srgbClr val="5FBC73"/>
          </a:solidFill>
        </p:grpSpPr>
        <p:sp>
          <p:nvSpPr>
            <p:cNvPr id="90" name="Line 52"/>
            <p:cNvSpPr>
              <a:spLocks noChangeShapeType="1"/>
            </p:cNvSpPr>
            <p:nvPr/>
          </p:nvSpPr>
          <p:spPr bwMode="auto">
            <a:xfrm>
              <a:off x="7041653" y="2535851"/>
              <a:ext cx="347206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91" name="Rectangle 51"/>
            <p:cNvSpPr>
              <a:spLocks noChangeArrowheads="1"/>
            </p:cNvSpPr>
            <p:nvPr/>
          </p:nvSpPr>
          <p:spPr bwMode="auto">
            <a:xfrm>
              <a:off x="7100555" y="2418049"/>
              <a:ext cx="232505" cy="2325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468948" y="3107251"/>
            <a:ext cx="370065" cy="187794"/>
            <a:chOff x="6923851" y="2715654"/>
            <a:chExt cx="415407" cy="210804"/>
          </a:xfrm>
          <a:solidFill>
            <a:srgbClr val="39A250"/>
          </a:solidFill>
        </p:grpSpPr>
        <p:sp>
          <p:nvSpPr>
            <p:cNvPr id="93" name="Line 59"/>
            <p:cNvSpPr>
              <a:spLocks noChangeShapeType="1"/>
            </p:cNvSpPr>
            <p:nvPr/>
          </p:nvSpPr>
          <p:spPr bwMode="auto">
            <a:xfrm>
              <a:off x="6923851" y="2821055"/>
              <a:ext cx="415407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7026154" y="2715654"/>
              <a:ext cx="210803" cy="210804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95" name="Freeform 65"/>
          <p:cNvSpPr>
            <a:spLocks/>
          </p:cNvSpPr>
          <p:nvPr/>
        </p:nvSpPr>
        <p:spPr bwMode="auto">
          <a:xfrm>
            <a:off x="4642936" y="3448639"/>
            <a:ext cx="176747" cy="113229"/>
          </a:xfrm>
          <a:custGeom>
            <a:avLst/>
            <a:gdLst>
              <a:gd name="T0" fmla="*/ 0 w 176"/>
              <a:gd name="T1" fmla="*/ 56 h 113"/>
              <a:gd name="T2" fmla="*/ 88 w 176"/>
              <a:gd name="T3" fmla="*/ 113 h 113"/>
              <a:gd name="T4" fmla="*/ 176 w 176"/>
              <a:gd name="T5" fmla="*/ 56 h 113"/>
              <a:gd name="T6" fmla="*/ 88 w 176"/>
              <a:gd name="T7" fmla="*/ 0 h 113"/>
              <a:gd name="T8" fmla="*/ 0 w 176"/>
              <a:gd name="T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" h="113">
                <a:moveTo>
                  <a:pt x="0" y="56"/>
                </a:moveTo>
                <a:lnTo>
                  <a:pt x="88" y="113"/>
                </a:lnTo>
                <a:lnTo>
                  <a:pt x="176" y="56"/>
                </a:lnTo>
                <a:lnTo>
                  <a:pt x="88" y="0"/>
                </a:lnTo>
                <a:lnTo>
                  <a:pt x="0" y="56"/>
                </a:lnTo>
              </a:path>
            </a:pathLst>
          </a:custGeom>
          <a:noFill/>
          <a:ln w="19050">
            <a:solidFill>
              <a:srgbClr val="25933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573892" y="4035543"/>
            <a:ext cx="356257" cy="190557"/>
            <a:chOff x="7041653" y="3667370"/>
            <a:chExt cx="399908" cy="213905"/>
          </a:xfrm>
          <a:solidFill>
            <a:srgbClr val="66C17A"/>
          </a:solidFill>
        </p:grpSpPr>
        <p:sp>
          <p:nvSpPr>
            <p:cNvPr id="97" name="Line 73"/>
            <p:cNvSpPr>
              <a:spLocks noChangeShapeType="1"/>
            </p:cNvSpPr>
            <p:nvPr/>
          </p:nvSpPr>
          <p:spPr bwMode="auto">
            <a:xfrm>
              <a:off x="7041653" y="3772772"/>
              <a:ext cx="39990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98" name="Rectangle 72"/>
            <p:cNvSpPr>
              <a:spLocks noChangeArrowheads="1"/>
            </p:cNvSpPr>
            <p:nvPr/>
          </p:nvSpPr>
          <p:spPr bwMode="auto">
            <a:xfrm>
              <a:off x="7134655" y="3667370"/>
              <a:ext cx="213905" cy="21390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416478" y="4393219"/>
            <a:ext cx="1397408" cy="96660"/>
            <a:chOff x="6864951" y="4005275"/>
            <a:chExt cx="1568626" cy="108503"/>
          </a:xfrm>
          <a:solidFill>
            <a:srgbClr val="2E9945"/>
          </a:solidFill>
        </p:grpSpPr>
        <p:sp>
          <p:nvSpPr>
            <p:cNvPr id="100" name="Line 80"/>
            <p:cNvSpPr>
              <a:spLocks noChangeShapeType="1"/>
            </p:cNvSpPr>
            <p:nvPr/>
          </p:nvSpPr>
          <p:spPr bwMode="auto">
            <a:xfrm>
              <a:off x="6864951" y="4061076"/>
              <a:ext cx="1568626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01" name="Rectangle 79"/>
            <p:cNvSpPr>
              <a:spLocks noChangeArrowheads="1"/>
            </p:cNvSpPr>
            <p:nvPr/>
          </p:nvSpPr>
          <p:spPr bwMode="auto">
            <a:xfrm>
              <a:off x="7593462" y="4005275"/>
              <a:ext cx="108503" cy="108503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02" name="Freeform 86"/>
          <p:cNvSpPr>
            <a:spLocks/>
          </p:cNvSpPr>
          <p:nvPr/>
        </p:nvSpPr>
        <p:spPr bwMode="auto">
          <a:xfrm>
            <a:off x="4601509" y="4696897"/>
            <a:ext cx="345210" cy="115990"/>
          </a:xfrm>
          <a:custGeom>
            <a:avLst/>
            <a:gdLst>
              <a:gd name="T0" fmla="*/ 0 w 345"/>
              <a:gd name="T1" fmla="*/ 57 h 114"/>
              <a:gd name="T2" fmla="*/ 172 w 345"/>
              <a:gd name="T3" fmla="*/ 114 h 114"/>
              <a:gd name="T4" fmla="*/ 345 w 345"/>
              <a:gd name="T5" fmla="*/ 57 h 114"/>
              <a:gd name="T6" fmla="*/ 172 w 345"/>
              <a:gd name="T7" fmla="*/ 0 h 114"/>
              <a:gd name="T8" fmla="*/ 0 w 345"/>
              <a:gd name="T9" fmla="*/ 5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" h="114">
                <a:moveTo>
                  <a:pt x="0" y="57"/>
                </a:moveTo>
                <a:lnTo>
                  <a:pt x="172" y="114"/>
                </a:lnTo>
                <a:lnTo>
                  <a:pt x="345" y="57"/>
                </a:lnTo>
                <a:lnTo>
                  <a:pt x="172" y="0"/>
                </a:lnTo>
                <a:lnTo>
                  <a:pt x="0" y="57"/>
                </a:lnTo>
              </a:path>
            </a:pathLst>
          </a:custGeom>
          <a:noFill/>
          <a:ln w="19050">
            <a:solidFill>
              <a:srgbClr val="25933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4662266" y="5030210"/>
            <a:ext cx="154654" cy="115990"/>
            <a:chOff x="7140855" y="4691982"/>
            <a:chExt cx="173603" cy="130202"/>
          </a:xfrm>
          <a:solidFill>
            <a:srgbClr val="2E9945"/>
          </a:solidFill>
        </p:grpSpPr>
        <p:sp>
          <p:nvSpPr>
            <p:cNvPr id="104" name="Freeform 92"/>
            <p:cNvSpPr>
              <a:spLocks/>
            </p:cNvSpPr>
            <p:nvPr/>
          </p:nvSpPr>
          <p:spPr bwMode="auto">
            <a:xfrm>
              <a:off x="7140855" y="4691982"/>
              <a:ext cx="173603" cy="130202"/>
            </a:xfrm>
            <a:custGeom>
              <a:avLst/>
              <a:gdLst>
                <a:gd name="T0" fmla="*/ 0 w 56"/>
                <a:gd name="T1" fmla="*/ 21 h 42"/>
                <a:gd name="T2" fmla="*/ 28 w 56"/>
                <a:gd name="T3" fmla="*/ 42 h 42"/>
                <a:gd name="T4" fmla="*/ 56 w 56"/>
                <a:gd name="T5" fmla="*/ 21 h 42"/>
                <a:gd name="T6" fmla="*/ 28 w 56"/>
                <a:gd name="T7" fmla="*/ 0 h 42"/>
                <a:gd name="T8" fmla="*/ 0 w 56"/>
                <a:gd name="T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2">
                  <a:moveTo>
                    <a:pt x="0" y="21"/>
                  </a:moveTo>
                  <a:lnTo>
                    <a:pt x="28" y="42"/>
                  </a:lnTo>
                  <a:lnTo>
                    <a:pt x="56" y="21"/>
                  </a:lnTo>
                  <a:lnTo>
                    <a:pt x="28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05" name="Freeform 93"/>
            <p:cNvSpPr>
              <a:spLocks/>
            </p:cNvSpPr>
            <p:nvPr/>
          </p:nvSpPr>
          <p:spPr bwMode="auto">
            <a:xfrm>
              <a:off x="7140855" y="4691982"/>
              <a:ext cx="173603" cy="130202"/>
            </a:xfrm>
            <a:custGeom>
              <a:avLst/>
              <a:gdLst>
                <a:gd name="T0" fmla="*/ 0 w 157"/>
                <a:gd name="T1" fmla="*/ 57 h 114"/>
                <a:gd name="T2" fmla="*/ 79 w 157"/>
                <a:gd name="T3" fmla="*/ 114 h 114"/>
                <a:gd name="T4" fmla="*/ 157 w 157"/>
                <a:gd name="T5" fmla="*/ 57 h 114"/>
                <a:gd name="T6" fmla="*/ 79 w 157"/>
                <a:gd name="T7" fmla="*/ 0 h 114"/>
                <a:gd name="T8" fmla="*/ 0 w 157"/>
                <a:gd name="T9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14">
                  <a:moveTo>
                    <a:pt x="0" y="57"/>
                  </a:moveTo>
                  <a:lnTo>
                    <a:pt x="79" y="114"/>
                  </a:lnTo>
                  <a:lnTo>
                    <a:pt x="157" y="57"/>
                  </a:lnTo>
                  <a:lnTo>
                    <a:pt x="79" y="0"/>
                  </a:lnTo>
                  <a:lnTo>
                    <a:pt x="0" y="57"/>
                  </a:lnTo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06" name="Rectangle 38"/>
          <p:cNvSpPr>
            <a:spLocks noChangeArrowheads="1"/>
          </p:cNvSpPr>
          <p:nvPr/>
        </p:nvSpPr>
        <p:spPr bwMode="auto">
          <a:xfrm>
            <a:off x="602500" y="2158244"/>
            <a:ext cx="11669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DIABETES</a:t>
            </a:r>
            <a:endParaRPr kumimoji="0" lang="en-US" altLang="en-US" sz="1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07" name="Rectangle 39"/>
          <p:cNvSpPr>
            <a:spLocks noChangeArrowheads="1"/>
          </p:cNvSpPr>
          <p:nvPr/>
        </p:nvSpPr>
        <p:spPr bwMode="auto">
          <a:xfrm>
            <a:off x="602500" y="2446022"/>
            <a:ext cx="16286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High CV risk trials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3505295" y="244602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80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09" name="Rectangle 46"/>
          <p:cNvSpPr>
            <a:spLocks noChangeArrowheads="1"/>
          </p:cNvSpPr>
          <p:nvPr/>
        </p:nvSpPr>
        <p:spPr bwMode="auto">
          <a:xfrm>
            <a:off x="602500" y="2760032"/>
            <a:ext cx="22121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Stable heart failure trials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0" name="Rectangle 47"/>
          <p:cNvSpPr>
            <a:spLocks noChangeArrowheads="1"/>
          </p:cNvSpPr>
          <p:nvPr/>
        </p:nvSpPr>
        <p:spPr bwMode="auto">
          <a:xfrm>
            <a:off x="3505295" y="276003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61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1" name="Rectangle 53"/>
          <p:cNvSpPr>
            <a:spLocks noChangeArrowheads="1"/>
          </p:cNvSpPr>
          <p:nvPr/>
        </p:nvSpPr>
        <p:spPr bwMode="auto">
          <a:xfrm>
            <a:off x="602500" y="3074042"/>
            <a:ext cx="2608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Chronic kidney disease trials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2" name="Rectangle 54"/>
          <p:cNvSpPr>
            <a:spLocks noChangeArrowheads="1"/>
          </p:cNvSpPr>
          <p:nvPr/>
        </p:nvSpPr>
        <p:spPr bwMode="auto">
          <a:xfrm>
            <a:off x="3505295" y="307404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45</a:t>
            </a: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3" name="Rectangle 60"/>
          <p:cNvSpPr>
            <a:spLocks noChangeArrowheads="1"/>
          </p:cNvSpPr>
          <p:nvPr/>
        </p:nvSpPr>
        <p:spPr bwMode="auto">
          <a:xfrm>
            <a:off x="602500" y="3388052"/>
            <a:ext cx="22313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Subtotal: DIABETES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4" name="Rectangle 64"/>
          <p:cNvSpPr>
            <a:spLocks noChangeArrowheads="1"/>
          </p:cNvSpPr>
          <p:nvPr/>
        </p:nvSpPr>
        <p:spPr bwMode="auto">
          <a:xfrm>
            <a:off x="6029861" y="338805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0.77 (0.73, 0.81)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5" name="Rectangle 66"/>
          <p:cNvSpPr>
            <a:spLocks noChangeArrowheads="1"/>
          </p:cNvSpPr>
          <p:nvPr/>
        </p:nvSpPr>
        <p:spPr bwMode="auto">
          <a:xfrm>
            <a:off x="602500" y="3702062"/>
            <a:ext cx="15773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NO DIABETES</a:t>
            </a:r>
            <a:endParaRPr kumimoji="0" lang="en-US" altLang="en-US" sz="1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6" name="Rectangle 67"/>
          <p:cNvSpPr>
            <a:spLocks noChangeArrowheads="1"/>
          </p:cNvSpPr>
          <p:nvPr/>
        </p:nvSpPr>
        <p:spPr bwMode="auto">
          <a:xfrm>
            <a:off x="602500" y="4016072"/>
            <a:ext cx="22121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Stable heart failure trials</a:t>
            </a: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7" name="Rectangle 68"/>
          <p:cNvSpPr>
            <a:spLocks noChangeArrowheads="1"/>
          </p:cNvSpPr>
          <p:nvPr/>
        </p:nvSpPr>
        <p:spPr bwMode="auto">
          <a:xfrm>
            <a:off x="3505295" y="401607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64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8" name="Rectangle 74"/>
          <p:cNvSpPr>
            <a:spLocks noChangeArrowheads="1"/>
          </p:cNvSpPr>
          <p:nvPr/>
        </p:nvSpPr>
        <p:spPr bwMode="auto">
          <a:xfrm>
            <a:off x="602500" y="4330082"/>
            <a:ext cx="2608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Chronic kidney disease trials</a:t>
            </a: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19" name="Rectangle 75"/>
          <p:cNvSpPr>
            <a:spLocks noChangeArrowheads="1"/>
          </p:cNvSpPr>
          <p:nvPr/>
        </p:nvSpPr>
        <p:spPr bwMode="auto">
          <a:xfrm>
            <a:off x="3505295" y="433008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40</a:t>
            </a: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0" name="Rectangle 81"/>
          <p:cNvSpPr>
            <a:spLocks noChangeArrowheads="1"/>
          </p:cNvSpPr>
          <p:nvPr/>
        </p:nvSpPr>
        <p:spPr bwMode="auto">
          <a:xfrm>
            <a:off x="602500" y="4644092"/>
            <a:ext cx="26417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Subtotal: NO DIABETES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1" name="Rectangle 85"/>
          <p:cNvSpPr>
            <a:spLocks noChangeArrowheads="1"/>
          </p:cNvSpPr>
          <p:nvPr/>
        </p:nvSpPr>
        <p:spPr bwMode="auto">
          <a:xfrm>
            <a:off x="6029861" y="464409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0.79 (0.72, 0.87)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602500" y="4958105"/>
            <a:ext cx="19920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TOTAL: OVERALL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3" name="Rectangle 91"/>
          <p:cNvSpPr>
            <a:spLocks noChangeArrowheads="1"/>
          </p:cNvSpPr>
          <p:nvPr/>
        </p:nvSpPr>
        <p:spPr bwMode="auto">
          <a:xfrm>
            <a:off x="6029861" y="4958105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0.77 (0.74, 0.81)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4" name="Line 37"/>
          <p:cNvSpPr>
            <a:spLocks noChangeShapeType="1"/>
          </p:cNvSpPr>
          <p:nvPr/>
        </p:nvSpPr>
        <p:spPr bwMode="auto">
          <a:xfrm>
            <a:off x="609601" y="2137395"/>
            <a:ext cx="10995024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5" name="Rectangle 33"/>
          <p:cNvSpPr>
            <a:spLocks noChangeArrowheads="1"/>
          </p:cNvSpPr>
          <p:nvPr/>
        </p:nvSpPr>
        <p:spPr bwMode="auto">
          <a:xfrm>
            <a:off x="6222221" y="1839147"/>
            <a:ext cx="1308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RR (95% CI)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6" name="Rectangle 26"/>
          <p:cNvSpPr>
            <a:spLocks noChangeArrowheads="1"/>
          </p:cNvSpPr>
          <p:nvPr/>
        </p:nvSpPr>
        <p:spPr bwMode="auto">
          <a:xfrm>
            <a:off x="2443798" y="1863349"/>
            <a:ext cx="14499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Mean </a:t>
            </a:r>
            <a:r>
              <a:rPr kumimoji="0" lang="en-US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eGFR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7" name="Rectangle 95"/>
          <p:cNvSpPr>
            <a:spLocks noChangeArrowheads="1"/>
          </p:cNvSpPr>
          <p:nvPr/>
        </p:nvSpPr>
        <p:spPr bwMode="auto">
          <a:xfrm>
            <a:off x="7761347" y="5388705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8" name="Rectangle 96"/>
          <p:cNvSpPr>
            <a:spLocks noChangeArrowheads="1"/>
          </p:cNvSpPr>
          <p:nvPr/>
        </p:nvSpPr>
        <p:spPr bwMode="auto">
          <a:xfrm>
            <a:off x="8452079" y="5388705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0.75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29" name="Rectangle 97"/>
          <p:cNvSpPr>
            <a:spLocks noChangeArrowheads="1"/>
          </p:cNvSpPr>
          <p:nvPr/>
        </p:nvSpPr>
        <p:spPr bwMode="auto">
          <a:xfrm>
            <a:off x="9070976" y="5388705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0" name="Rectangle 98"/>
          <p:cNvSpPr>
            <a:spLocks noChangeArrowheads="1"/>
          </p:cNvSpPr>
          <p:nvPr/>
        </p:nvSpPr>
        <p:spPr bwMode="auto">
          <a:xfrm>
            <a:off x="9372135" y="5388705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1.25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1" name="Rectangle 99"/>
          <p:cNvSpPr>
            <a:spLocks noChangeArrowheads="1"/>
          </p:cNvSpPr>
          <p:nvPr/>
        </p:nvSpPr>
        <p:spPr bwMode="auto">
          <a:xfrm>
            <a:off x="9742368" y="5388705"/>
            <a:ext cx="2212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1.5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2" name="Line 100"/>
          <p:cNvSpPr>
            <a:spLocks noChangeShapeType="1"/>
          </p:cNvSpPr>
          <p:nvPr/>
        </p:nvSpPr>
        <p:spPr bwMode="auto">
          <a:xfrm>
            <a:off x="7860812" y="5242271"/>
            <a:ext cx="0" cy="2762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3" name="Line 101"/>
          <p:cNvSpPr>
            <a:spLocks noChangeShapeType="1"/>
          </p:cNvSpPr>
          <p:nvPr/>
        </p:nvSpPr>
        <p:spPr bwMode="auto">
          <a:xfrm>
            <a:off x="8590227" y="5242271"/>
            <a:ext cx="0" cy="2762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4" name="Line 102"/>
          <p:cNvSpPr>
            <a:spLocks noChangeShapeType="1"/>
          </p:cNvSpPr>
          <p:nvPr/>
        </p:nvSpPr>
        <p:spPr bwMode="auto">
          <a:xfrm>
            <a:off x="9109657" y="5242271"/>
            <a:ext cx="0" cy="2762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5" name="Line 103"/>
          <p:cNvSpPr>
            <a:spLocks noChangeShapeType="1"/>
          </p:cNvSpPr>
          <p:nvPr/>
        </p:nvSpPr>
        <p:spPr bwMode="auto">
          <a:xfrm>
            <a:off x="9513045" y="5242271"/>
            <a:ext cx="0" cy="2762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6" name="Line 104"/>
          <p:cNvSpPr>
            <a:spLocks noChangeShapeType="1"/>
          </p:cNvSpPr>
          <p:nvPr/>
        </p:nvSpPr>
        <p:spPr bwMode="auto">
          <a:xfrm>
            <a:off x="9841833" y="5242271"/>
            <a:ext cx="0" cy="2762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7" name="Line 105"/>
          <p:cNvSpPr>
            <a:spLocks noChangeShapeType="1"/>
          </p:cNvSpPr>
          <p:nvPr/>
        </p:nvSpPr>
        <p:spPr bwMode="auto">
          <a:xfrm>
            <a:off x="7860812" y="5242271"/>
            <a:ext cx="0" cy="58022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8" name="Line 106"/>
          <p:cNvSpPr>
            <a:spLocks noChangeShapeType="1"/>
          </p:cNvSpPr>
          <p:nvPr/>
        </p:nvSpPr>
        <p:spPr bwMode="auto">
          <a:xfrm>
            <a:off x="8590227" y="5242271"/>
            <a:ext cx="0" cy="58022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39" name="Line 107"/>
          <p:cNvSpPr>
            <a:spLocks noChangeShapeType="1"/>
          </p:cNvSpPr>
          <p:nvPr/>
        </p:nvSpPr>
        <p:spPr bwMode="auto">
          <a:xfrm>
            <a:off x="9109657" y="5242271"/>
            <a:ext cx="0" cy="58022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40" name="Line 108"/>
          <p:cNvSpPr>
            <a:spLocks noChangeShapeType="1"/>
          </p:cNvSpPr>
          <p:nvPr/>
        </p:nvSpPr>
        <p:spPr bwMode="auto">
          <a:xfrm>
            <a:off x="9513045" y="5242271"/>
            <a:ext cx="0" cy="58022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41" name="Line 109"/>
          <p:cNvSpPr>
            <a:spLocks noChangeShapeType="1"/>
          </p:cNvSpPr>
          <p:nvPr/>
        </p:nvSpPr>
        <p:spPr bwMode="auto">
          <a:xfrm>
            <a:off x="9841833" y="5242271"/>
            <a:ext cx="0" cy="58022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42" name="Line 111"/>
          <p:cNvSpPr>
            <a:spLocks noChangeShapeType="1"/>
          </p:cNvSpPr>
          <p:nvPr/>
        </p:nvSpPr>
        <p:spPr bwMode="auto">
          <a:xfrm>
            <a:off x="7860812" y="5242271"/>
            <a:ext cx="1981022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43" name="Line 112"/>
          <p:cNvSpPr>
            <a:spLocks noChangeShapeType="1"/>
          </p:cNvSpPr>
          <p:nvPr/>
        </p:nvSpPr>
        <p:spPr bwMode="auto">
          <a:xfrm flipV="1">
            <a:off x="8844415" y="2609120"/>
            <a:ext cx="0" cy="2427032"/>
          </a:xfrm>
          <a:prstGeom prst="line">
            <a:avLst/>
          </a:prstGeom>
          <a:noFill/>
          <a:ln w="19050">
            <a:solidFill>
              <a:srgbClr val="C6591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44" name="Group 143"/>
          <p:cNvGrpSpPr/>
          <p:nvPr/>
        </p:nvGrpSpPr>
        <p:grpSpPr>
          <a:xfrm>
            <a:off x="8664824" y="2463520"/>
            <a:ext cx="348130" cy="196169"/>
            <a:chOff x="7255525" y="2134765"/>
            <a:chExt cx="391092" cy="220378"/>
          </a:xfrm>
          <a:solidFill>
            <a:srgbClr val="F2BF9D"/>
          </a:solidFill>
        </p:grpSpPr>
        <p:sp>
          <p:nvSpPr>
            <p:cNvPr id="145" name="Line 125"/>
            <p:cNvSpPr>
              <a:spLocks noChangeShapeType="1"/>
            </p:cNvSpPr>
            <p:nvPr/>
          </p:nvSpPr>
          <p:spPr bwMode="auto">
            <a:xfrm>
              <a:off x="7255525" y="2243403"/>
              <a:ext cx="39109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46" name="Rectangle 124"/>
            <p:cNvSpPr>
              <a:spLocks noChangeArrowheads="1"/>
            </p:cNvSpPr>
            <p:nvPr/>
          </p:nvSpPr>
          <p:spPr bwMode="auto">
            <a:xfrm>
              <a:off x="7342434" y="2134765"/>
              <a:ext cx="220378" cy="220378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8656536" y="2801921"/>
            <a:ext cx="444833" cy="171302"/>
            <a:chOff x="7246214" y="2435845"/>
            <a:chExt cx="499729" cy="192442"/>
          </a:xfrm>
          <a:solidFill>
            <a:srgbClr val="DF9360"/>
          </a:solidFill>
        </p:grpSpPr>
        <p:sp>
          <p:nvSpPr>
            <p:cNvPr id="148" name="Line 130"/>
            <p:cNvSpPr>
              <a:spLocks noChangeShapeType="1"/>
            </p:cNvSpPr>
            <p:nvPr/>
          </p:nvSpPr>
          <p:spPr bwMode="auto">
            <a:xfrm>
              <a:off x="7246214" y="2532065"/>
              <a:ext cx="499729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49" name="Rectangle 129"/>
            <p:cNvSpPr>
              <a:spLocks noChangeArrowheads="1"/>
            </p:cNvSpPr>
            <p:nvPr/>
          </p:nvSpPr>
          <p:spPr bwMode="auto">
            <a:xfrm>
              <a:off x="7398304" y="2435845"/>
              <a:ext cx="195547" cy="19244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523916" y="3132034"/>
            <a:ext cx="497327" cy="160250"/>
            <a:chOff x="7097227" y="2727612"/>
            <a:chExt cx="558702" cy="180026"/>
          </a:xfrm>
          <a:solidFill>
            <a:srgbClr val="CF6D2D"/>
          </a:solidFill>
        </p:grpSpPr>
        <p:sp>
          <p:nvSpPr>
            <p:cNvPr id="151" name="Line 135"/>
            <p:cNvSpPr>
              <a:spLocks noChangeShapeType="1"/>
            </p:cNvSpPr>
            <p:nvPr/>
          </p:nvSpPr>
          <p:spPr bwMode="auto">
            <a:xfrm>
              <a:off x="7097227" y="2817624"/>
              <a:ext cx="5587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52" name="Rectangle 134"/>
            <p:cNvSpPr>
              <a:spLocks noChangeArrowheads="1"/>
            </p:cNvSpPr>
            <p:nvPr/>
          </p:nvSpPr>
          <p:spPr bwMode="auto">
            <a:xfrm>
              <a:off x="7286564" y="2727612"/>
              <a:ext cx="183131" cy="18002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53" name="Freeform 139"/>
          <p:cNvSpPr>
            <a:spLocks/>
          </p:cNvSpPr>
          <p:nvPr/>
        </p:nvSpPr>
        <p:spPr bwMode="auto">
          <a:xfrm>
            <a:off x="8717321" y="3436883"/>
            <a:ext cx="234850" cy="113281"/>
          </a:xfrm>
          <a:custGeom>
            <a:avLst/>
            <a:gdLst>
              <a:gd name="T0" fmla="*/ 0 w 236"/>
              <a:gd name="T1" fmla="*/ 56 h 113"/>
              <a:gd name="T2" fmla="*/ 118 w 236"/>
              <a:gd name="T3" fmla="*/ 113 h 113"/>
              <a:gd name="T4" fmla="*/ 236 w 236"/>
              <a:gd name="T5" fmla="*/ 56 h 113"/>
              <a:gd name="T6" fmla="*/ 118 w 236"/>
              <a:gd name="T7" fmla="*/ 0 h 113"/>
              <a:gd name="T8" fmla="*/ 0 w 236"/>
              <a:gd name="T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113">
                <a:moveTo>
                  <a:pt x="0" y="56"/>
                </a:moveTo>
                <a:lnTo>
                  <a:pt x="118" y="113"/>
                </a:lnTo>
                <a:lnTo>
                  <a:pt x="236" y="56"/>
                </a:lnTo>
                <a:lnTo>
                  <a:pt x="118" y="0"/>
                </a:lnTo>
                <a:lnTo>
                  <a:pt x="0" y="56"/>
                </a:lnTo>
              </a:path>
            </a:pathLst>
          </a:custGeom>
          <a:noFill/>
          <a:ln w="19050">
            <a:solidFill>
              <a:srgbClr val="C6591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54" name="Group 153"/>
          <p:cNvGrpSpPr/>
          <p:nvPr/>
        </p:nvGrpSpPr>
        <p:grpSpPr>
          <a:xfrm>
            <a:off x="8631669" y="4052229"/>
            <a:ext cx="483514" cy="163014"/>
            <a:chOff x="7218278" y="3680509"/>
            <a:chExt cx="543184" cy="183131"/>
          </a:xfrm>
          <a:solidFill>
            <a:srgbClr val="E29A6A"/>
          </a:solidFill>
        </p:grpSpPr>
        <p:sp>
          <p:nvSpPr>
            <p:cNvPr id="155" name="Line 144"/>
            <p:cNvSpPr>
              <a:spLocks noChangeShapeType="1"/>
            </p:cNvSpPr>
            <p:nvPr/>
          </p:nvSpPr>
          <p:spPr bwMode="auto">
            <a:xfrm>
              <a:off x="7218278" y="3770523"/>
              <a:ext cx="54318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56" name="Rectangle 143"/>
            <p:cNvSpPr>
              <a:spLocks noChangeArrowheads="1"/>
            </p:cNvSpPr>
            <p:nvPr/>
          </p:nvSpPr>
          <p:spPr bwMode="auto">
            <a:xfrm>
              <a:off x="7395201" y="3680509"/>
              <a:ext cx="186234" cy="183131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8170260" y="4390531"/>
            <a:ext cx="1671574" cy="116043"/>
            <a:chOff x="6699927" y="4169368"/>
            <a:chExt cx="1877862" cy="130364"/>
          </a:xfrm>
        </p:grpSpPr>
        <p:sp>
          <p:nvSpPr>
            <p:cNvPr id="158" name="Line 149"/>
            <p:cNvSpPr>
              <a:spLocks noChangeShapeType="1"/>
            </p:cNvSpPr>
            <p:nvPr/>
          </p:nvSpPr>
          <p:spPr bwMode="auto">
            <a:xfrm>
              <a:off x="6699927" y="4234549"/>
              <a:ext cx="187786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59" name="Rectangle 148"/>
            <p:cNvSpPr>
              <a:spLocks noChangeArrowheads="1"/>
            </p:cNvSpPr>
            <p:nvPr/>
          </p:nvSpPr>
          <p:spPr bwMode="auto">
            <a:xfrm>
              <a:off x="7792501" y="4187991"/>
              <a:ext cx="93117" cy="90014"/>
            </a:xfrm>
            <a:prstGeom prst="rect">
              <a:avLst/>
            </a:prstGeom>
            <a:solidFill>
              <a:srgbClr val="CA621D"/>
            </a:solidFill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60" name="Freeform 150"/>
            <p:cNvSpPr>
              <a:spLocks/>
            </p:cNvSpPr>
            <p:nvPr/>
          </p:nvSpPr>
          <p:spPr bwMode="auto">
            <a:xfrm>
              <a:off x="8466047" y="4169368"/>
              <a:ext cx="111740" cy="130364"/>
            </a:xfrm>
            <a:custGeom>
              <a:avLst/>
              <a:gdLst>
                <a:gd name="T0" fmla="*/ 0 w 100"/>
                <a:gd name="T1" fmla="*/ 116 h 116"/>
                <a:gd name="T2" fmla="*/ 100 w 100"/>
                <a:gd name="T3" fmla="*/ 58 h 116"/>
                <a:gd name="T4" fmla="*/ 0 w 100"/>
                <a:gd name="T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16">
                  <a:moveTo>
                    <a:pt x="0" y="116"/>
                  </a:moveTo>
                  <a:lnTo>
                    <a:pt x="100" y="58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61" name="Freeform 154"/>
          <p:cNvSpPr>
            <a:spLocks/>
          </p:cNvSpPr>
          <p:nvPr/>
        </p:nvSpPr>
        <p:spPr bwMode="auto">
          <a:xfrm>
            <a:off x="8653772" y="4703966"/>
            <a:ext cx="472462" cy="116043"/>
          </a:xfrm>
          <a:custGeom>
            <a:avLst/>
            <a:gdLst>
              <a:gd name="T0" fmla="*/ 0 w 471"/>
              <a:gd name="T1" fmla="*/ 57 h 114"/>
              <a:gd name="T2" fmla="*/ 235 w 471"/>
              <a:gd name="T3" fmla="*/ 114 h 114"/>
              <a:gd name="T4" fmla="*/ 471 w 471"/>
              <a:gd name="T5" fmla="*/ 57 h 114"/>
              <a:gd name="T6" fmla="*/ 235 w 471"/>
              <a:gd name="T7" fmla="*/ 0 h 114"/>
              <a:gd name="T8" fmla="*/ 0 w 471"/>
              <a:gd name="T9" fmla="*/ 5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1" h="114">
                <a:moveTo>
                  <a:pt x="0" y="57"/>
                </a:moveTo>
                <a:lnTo>
                  <a:pt x="235" y="114"/>
                </a:lnTo>
                <a:lnTo>
                  <a:pt x="471" y="57"/>
                </a:lnTo>
                <a:lnTo>
                  <a:pt x="235" y="0"/>
                </a:lnTo>
                <a:lnTo>
                  <a:pt x="0" y="57"/>
                </a:lnTo>
              </a:path>
            </a:pathLst>
          </a:custGeom>
          <a:noFill/>
          <a:ln w="19050">
            <a:solidFill>
              <a:srgbClr val="C6591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62" name="Group 161"/>
          <p:cNvGrpSpPr/>
          <p:nvPr/>
        </p:nvGrpSpPr>
        <p:grpSpPr>
          <a:xfrm>
            <a:off x="8739424" y="5036153"/>
            <a:ext cx="212746" cy="116043"/>
            <a:chOff x="7339331" y="4661342"/>
            <a:chExt cx="239001" cy="130364"/>
          </a:xfrm>
          <a:solidFill>
            <a:srgbClr val="C65911"/>
          </a:solidFill>
        </p:grpSpPr>
        <p:sp>
          <p:nvSpPr>
            <p:cNvPr id="163" name="Freeform 158"/>
            <p:cNvSpPr>
              <a:spLocks/>
            </p:cNvSpPr>
            <p:nvPr/>
          </p:nvSpPr>
          <p:spPr bwMode="auto">
            <a:xfrm>
              <a:off x="7339331" y="4661342"/>
              <a:ext cx="239001" cy="130364"/>
            </a:xfrm>
            <a:custGeom>
              <a:avLst/>
              <a:gdLst>
                <a:gd name="T0" fmla="*/ 0 w 77"/>
                <a:gd name="T1" fmla="*/ 21 h 42"/>
                <a:gd name="T2" fmla="*/ 38 w 77"/>
                <a:gd name="T3" fmla="*/ 42 h 42"/>
                <a:gd name="T4" fmla="*/ 77 w 77"/>
                <a:gd name="T5" fmla="*/ 21 h 42"/>
                <a:gd name="T6" fmla="*/ 38 w 77"/>
                <a:gd name="T7" fmla="*/ 0 h 42"/>
                <a:gd name="T8" fmla="*/ 0 w 77"/>
                <a:gd name="T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2">
                  <a:moveTo>
                    <a:pt x="0" y="21"/>
                  </a:moveTo>
                  <a:lnTo>
                    <a:pt x="38" y="42"/>
                  </a:lnTo>
                  <a:lnTo>
                    <a:pt x="77" y="21"/>
                  </a:lnTo>
                  <a:lnTo>
                    <a:pt x="38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64" name="Freeform 159"/>
            <p:cNvSpPr>
              <a:spLocks/>
            </p:cNvSpPr>
            <p:nvPr/>
          </p:nvSpPr>
          <p:spPr bwMode="auto">
            <a:xfrm>
              <a:off x="7339331" y="4661342"/>
              <a:ext cx="239001" cy="130364"/>
            </a:xfrm>
            <a:custGeom>
              <a:avLst/>
              <a:gdLst>
                <a:gd name="T0" fmla="*/ 0 w 211"/>
                <a:gd name="T1" fmla="*/ 57 h 114"/>
                <a:gd name="T2" fmla="*/ 105 w 211"/>
                <a:gd name="T3" fmla="*/ 114 h 114"/>
                <a:gd name="T4" fmla="*/ 211 w 211"/>
                <a:gd name="T5" fmla="*/ 57 h 114"/>
                <a:gd name="T6" fmla="*/ 105 w 211"/>
                <a:gd name="T7" fmla="*/ 0 h 114"/>
                <a:gd name="T8" fmla="*/ 0 w 211"/>
                <a:gd name="T9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14">
                  <a:moveTo>
                    <a:pt x="0" y="57"/>
                  </a:moveTo>
                  <a:lnTo>
                    <a:pt x="105" y="114"/>
                  </a:lnTo>
                  <a:lnTo>
                    <a:pt x="211" y="57"/>
                  </a:lnTo>
                  <a:lnTo>
                    <a:pt x="105" y="0"/>
                  </a:lnTo>
                  <a:lnTo>
                    <a:pt x="0" y="57"/>
                  </a:lnTo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65" name="Rectangle 32"/>
          <p:cNvSpPr>
            <a:spLocks noChangeArrowheads="1"/>
          </p:cNvSpPr>
          <p:nvPr/>
        </p:nvSpPr>
        <p:spPr bwMode="auto">
          <a:xfrm>
            <a:off x="7859719" y="5604396"/>
            <a:ext cx="979435" cy="184666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SGLT2i better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66" name="Rectangle 33"/>
          <p:cNvSpPr>
            <a:spLocks noChangeArrowheads="1"/>
          </p:cNvSpPr>
          <p:nvPr/>
        </p:nvSpPr>
        <p:spPr bwMode="auto">
          <a:xfrm>
            <a:off x="9386626" y="5604396"/>
            <a:ext cx="989053" cy="184666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Placebo better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67" name="Line 35"/>
          <p:cNvSpPr>
            <a:spLocks noChangeShapeType="1"/>
          </p:cNvSpPr>
          <p:nvPr/>
        </p:nvSpPr>
        <p:spPr bwMode="auto">
          <a:xfrm flipV="1">
            <a:off x="9103614" y="2137394"/>
            <a:ext cx="0" cy="3132506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68" name="Rectangle 33"/>
          <p:cNvSpPr>
            <a:spLocks noChangeArrowheads="1"/>
          </p:cNvSpPr>
          <p:nvPr/>
        </p:nvSpPr>
        <p:spPr bwMode="auto">
          <a:xfrm>
            <a:off x="10199760" y="1860093"/>
            <a:ext cx="1308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RR (95% CI)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69" name="Rectangle 138"/>
          <p:cNvSpPr>
            <a:spLocks noChangeArrowheads="1"/>
          </p:cNvSpPr>
          <p:nvPr/>
        </p:nvSpPr>
        <p:spPr bwMode="auto">
          <a:xfrm>
            <a:off x="10007400" y="338805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0.86 (0.80, 0.92)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70" name="Rectangle 153"/>
          <p:cNvSpPr>
            <a:spLocks noChangeArrowheads="1"/>
          </p:cNvSpPr>
          <p:nvPr/>
        </p:nvSpPr>
        <p:spPr bwMode="auto">
          <a:xfrm>
            <a:off x="10007400" y="4644092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0.88 (0.78, 1.01)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71" name="Rectangle 157"/>
          <p:cNvSpPr>
            <a:spLocks noChangeArrowheads="1"/>
          </p:cNvSpPr>
          <p:nvPr/>
        </p:nvSpPr>
        <p:spPr bwMode="auto">
          <a:xfrm>
            <a:off x="10007400" y="4958105"/>
            <a:ext cx="1692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0.86 (0.81, 0.92)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72" name="Rectangle 26"/>
          <p:cNvSpPr>
            <a:spLocks noChangeArrowheads="1"/>
          </p:cNvSpPr>
          <p:nvPr/>
        </p:nvSpPr>
        <p:spPr bwMode="auto">
          <a:xfrm>
            <a:off x="3955277" y="1426602"/>
            <a:ext cx="37295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CV death or HF hospitalization</a:t>
            </a:r>
          </a:p>
        </p:txBody>
      </p:sp>
      <p:sp>
        <p:nvSpPr>
          <p:cNvPr id="173" name="Rectangle 26"/>
          <p:cNvSpPr>
            <a:spLocks noChangeArrowheads="1"/>
          </p:cNvSpPr>
          <p:nvPr/>
        </p:nvSpPr>
        <p:spPr bwMode="auto">
          <a:xfrm>
            <a:off x="7875057" y="1433415"/>
            <a:ext cx="37295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CV death</a:t>
            </a:r>
          </a:p>
        </p:txBody>
      </p:sp>
      <p:sp>
        <p:nvSpPr>
          <p:cNvPr id="174" name="Line 37"/>
          <p:cNvSpPr>
            <a:spLocks noChangeShapeType="1"/>
          </p:cNvSpPr>
          <p:nvPr/>
        </p:nvSpPr>
        <p:spPr bwMode="auto">
          <a:xfrm>
            <a:off x="3950821" y="1830441"/>
            <a:ext cx="3734024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75" name="Line 37"/>
          <p:cNvSpPr>
            <a:spLocks noChangeShapeType="1"/>
          </p:cNvSpPr>
          <p:nvPr/>
        </p:nvSpPr>
        <p:spPr bwMode="auto">
          <a:xfrm>
            <a:off x="7828723" y="1832598"/>
            <a:ext cx="3775902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12400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320085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Absolute benefits: (</a:t>
            </a:r>
            <a:r>
              <a:rPr lang="en-GB" dirty="0" err="1"/>
              <a:t>i</a:t>
            </a:r>
            <a:r>
              <a:rPr lang="en-GB" dirty="0"/>
              <a:t>) T2DM + CV disease</a:t>
            </a:r>
            <a:endParaRPr dirty="0"/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985901" y="1742315"/>
            <a:ext cx="25151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</a:t>
            </a:r>
            <a:r>
              <a:rPr lang="en-US" altLang="en-US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eGFR</a:t>
            </a: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: 80 mL/min/1.73m²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82421" y="2838281"/>
            <a:ext cx="2887226" cy="393771"/>
            <a:chOff x="1582530" y="3139849"/>
            <a:chExt cx="2786353" cy="393771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582530" y="3139849"/>
              <a:ext cx="645845" cy="111454"/>
            </a:xfrm>
            <a:prstGeom prst="rect">
              <a:avLst/>
            </a:prstGeom>
            <a:solidFill>
              <a:srgbClr val="00468B"/>
            </a:solidFill>
            <a:ln w="19050">
              <a:solidFill>
                <a:srgbClr val="00468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Rectangle 35"/>
            <p:cNvSpPr>
              <a:spLocks noChangeArrowheads="1"/>
            </p:cNvSpPr>
            <p:nvPr/>
          </p:nvSpPr>
          <p:spPr bwMode="auto">
            <a:xfrm>
              <a:off x="1582530" y="3139849"/>
              <a:ext cx="645845" cy="11145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Rectangle 36"/>
            <p:cNvSpPr>
              <a:spLocks noChangeArrowheads="1"/>
            </p:cNvSpPr>
            <p:nvPr/>
          </p:nvSpPr>
          <p:spPr bwMode="auto">
            <a:xfrm>
              <a:off x="2652785" y="3139849"/>
              <a:ext cx="645845" cy="55728"/>
            </a:xfrm>
            <a:prstGeom prst="rect">
              <a:avLst/>
            </a:prstGeom>
            <a:solidFill>
              <a:srgbClr val="ED0000"/>
            </a:solidFill>
            <a:ln w="19050">
              <a:solidFill>
                <a:srgbClr val="ED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2652785" y="3139849"/>
              <a:ext cx="645845" cy="5572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3729190" y="3139849"/>
              <a:ext cx="639693" cy="315788"/>
            </a:xfrm>
            <a:prstGeom prst="rect">
              <a:avLst/>
            </a:prstGeom>
            <a:solidFill>
              <a:srgbClr val="42B540"/>
            </a:solidFill>
            <a:ln w="19050">
              <a:solidFill>
                <a:srgbClr val="42B5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3729190" y="3139849"/>
              <a:ext cx="639693" cy="31578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1902377" y="3251303"/>
              <a:ext cx="0" cy="74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>
              <a:off x="1797809" y="3258733"/>
              <a:ext cx="2152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Line 46"/>
            <p:cNvSpPr>
              <a:spLocks noChangeShapeType="1"/>
            </p:cNvSpPr>
            <p:nvPr/>
          </p:nvSpPr>
          <p:spPr bwMode="auto">
            <a:xfrm>
              <a:off x="2978780" y="3195575"/>
              <a:ext cx="0" cy="74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2868065" y="3203005"/>
              <a:ext cx="2152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4049037" y="3455634"/>
              <a:ext cx="0" cy="260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3944474" y="3481642"/>
              <a:ext cx="20913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Rectangle 54"/>
            <p:cNvSpPr>
              <a:spLocks noChangeArrowheads="1"/>
            </p:cNvSpPr>
            <p:nvPr/>
          </p:nvSpPr>
          <p:spPr bwMode="auto">
            <a:xfrm>
              <a:off x="1582530" y="3318176"/>
              <a:ext cx="64584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-2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Rectangle 55"/>
            <p:cNvSpPr>
              <a:spLocks noChangeArrowheads="1"/>
            </p:cNvSpPr>
            <p:nvPr/>
          </p:nvSpPr>
          <p:spPr bwMode="auto">
            <a:xfrm>
              <a:off x="2651415" y="3262447"/>
              <a:ext cx="6472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-1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" name="Rectangle 56"/>
          <p:cNvSpPr>
            <a:spLocks noChangeArrowheads="1"/>
          </p:cNvSpPr>
          <p:nvPr/>
        </p:nvSpPr>
        <p:spPr bwMode="auto">
          <a:xfrm>
            <a:off x="3706797" y="3235799"/>
            <a:ext cx="662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59"/>
          <p:cNvSpPr>
            <a:spLocks noChangeArrowheads="1"/>
          </p:cNvSpPr>
          <p:nvPr/>
        </p:nvSpPr>
        <p:spPr bwMode="auto">
          <a:xfrm>
            <a:off x="914370" y="2087824"/>
            <a:ext cx="4280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Rate: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1582531" y="2087824"/>
            <a:ext cx="64584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652784" y="2087823"/>
            <a:ext cx="6458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 62"/>
          <p:cNvSpPr>
            <a:spLocks noChangeArrowheads="1"/>
          </p:cNvSpPr>
          <p:nvPr/>
        </p:nvSpPr>
        <p:spPr bwMode="auto">
          <a:xfrm>
            <a:off x="3729189" y="2087824"/>
            <a:ext cx="6396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21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68"/>
          <p:cNvSpPr>
            <a:spLocks noChangeArrowheads="1"/>
          </p:cNvSpPr>
          <p:nvPr/>
        </p:nvSpPr>
        <p:spPr bwMode="auto">
          <a:xfrm>
            <a:off x="1335509" y="1366862"/>
            <a:ext cx="32494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Diabetes</a:t>
            </a:r>
            <a:endParaRPr lang="en-US" altLang="en-US" sz="24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 rot="5400000">
            <a:off x="9554608" y="2165119"/>
            <a:ext cx="1751669" cy="2884373"/>
            <a:chOff x="6651136" y="2426489"/>
            <a:chExt cx="1751669" cy="2884373"/>
          </a:xfrm>
        </p:grpSpPr>
        <p:grpSp>
          <p:nvGrpSpPr>
            <p:cNvPr id="28" name="Group 27"/>
            <p:cNvGrpSpPr/>
            <p:nvPr/>
          </p:nvGrpSpPr>
          <p:grpSpPr>
            <a:xfrm>
              <a:off x="6651136" y="2426489"/>
              <a:ext cx="1682958" cy="390090"/>
              <a:chOff x="6651136" y="2426489"/>
              <a:chExt cx="1682958" cy="390090"/>
            </a:xfrm>
          </p:grpSpPr>
          <p:sp>
            <p:nvSpPr>
              <p:cNvPr id="33" name="Rectangle 197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solidFill>
                <a:srgbClr val="00468B"/>
              </a:solidFill>
              <a:ln w="19050">
                <a:solidFill>
                  <a:srgbClr val="00468B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4" name="Rectangle 198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199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solidFill>
                <a:srgbClr val="ED0000"/>
              </a:solidFill>
              <a:ln w="19050">
                <a:solidFill>
                  <a:srgbClr val="ED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200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201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solidFill>
                <a:srgbClr val="42B540"/>
              </a:solidFill>
              <a:ln w="19050">
                <a:solidFill>
                  <a:srgbClr val="42B5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tangle 202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9" name="Rectangle 208"/>
            <p:cNvSpPr>
              <a:spLocks noChangeArrowheads="1"/>
            </p:cNvSpPr>
            <p:nvPr/>
          </p:nvSpPr>
          <p:spPr bwMode="auto">
            <a:xfrm rot="16200000">
              <a:off x="5740946" y="3915928"/>
              <a:ext cx="21993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Kidney disease progression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Rectangle 209"/>
            <p:cNvSpPr>
              <a:spLocks noChangeArrowheads="1"/>
            </p:cNvSpPr>
            <p:nvPr/>
          </p:nvSpPr>
          <p:spPr bwMode="auto">
            <a:xfrm rot="16200000">
              <a:off x="6738954" y="3568076"/>
              <a:ext cx="150361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Acute kidney injury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Rectangle 210"/>
            <p:cNvSpPr>
              <a:spLocks noChangeArrowheads="1"/>
            </p:cNvSpPr>
            <p:nvPr/>
          </p:nvSpPr>
          <p:spPr bwMode="auto">
            <a:xfrm rot="16200000">
              <a:off x="7548043" y="3293962"/>
              <a:ext cx="9553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CV death or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Rectangle 211"/>
            <p:cNvSpPr>
              <a:spLocks noChangeArrowheads="1"/>
            </p:cNvSpPr>
            <p:nvPr/>
          </p:nvSpPr>
          <p:spPr bwMode="auto">
            <a:xfrm rot="16200000">
              <a:off x="7101647" y="4009704"/>
              <a:ext cx="23868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hospitalization for heart failure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9" name="Line 129"/>
          <p:cNvSpPr>
            <a:spLocks noChangeShapeType="1"/>
          </p:cNvSpPr>
          <p:nvPr/>
        </p:nvSpPr>
        <p:spPr bwMode="auto">
          <a:xfrm>
            <a:off x="1348777" y="2834114"/>
            <a:ext cx="32310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Line 130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Line 131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Line 132"/>
          <p:cNvSpPr>
            <a:spLocks noChangeShapeType="1"/>
          </p:cNvSpPr>
          <p:nvPr/>
        </p:nvSpPr>
        <p:spPr bwMode="auto">
          <a:xfrm flipH="1">
            <a:off x="1315430" y="5742791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Line 133"/>
          <p:cNvSpPr>
            <a:spLocks noChangeShapeType="1"/>
          </p:cNvSpPr>
          <p:nvPr/>
        </p:nvSpPr>
        <p:spPr bwMode="auto">
          <a:xfrm flipH="1">
            <a:off x="1315430" y="5420427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Line 134"/>
          <p:cNvSpPr>
            <a:spLocks noChangeShapeType="1"/>
          </p:cNvSpPr>
          <p:nvPr/>
        </p:nvSpPr>
        <p:spPr bwMode="auto">
          <a:xfrm flipH="1">
            <a:off x="1315430" y="509806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Line 135"/>
          <p:cNvSpPr>
            <a:spLocks noChangeShapeType="1"/>
          </p:cNvSpPr>
          <p:nvPr/>
        </p:nvSpPr>
        <p:spPr bwMode="auto">
          <a:xfrm flipH="1">
            <a:off x="1315430" y="477570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Line 136"/>
          <p:cNvSpPr>
            <a:spLocks noChangeShapeType="1"/>
          </p:cNvSpPr>
          <p:nvPr/>
        </p:nvSpPr>
        <p:spPr bwMode="auto">
          <a:xfrm flipH="1">
            <a:off x="1315430" y="444963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Line 137"/>
          <p:cNvSpPr>
            <a:spLocks noChangeShapeType="1"/>
          </p:cNvSpPr>
          <p:nvPr/>
        </p:nvSpPr>
        <p:spPr bwMode="auto">
          <a:xfrm flipH="1">
            <a:off x="1315430" y="412727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Line 138"/>
          <p:cNvSpPr>
            <a:spLocks noChangeShapeType="1"/>
          </p:cNvSpPr>
          <p:nvPr/>
        </p:nvSpPr>
        <p:spPr bwMode="auto">
          <a:xfrm flipH="1">
            <a:off x="1315430" y="3804908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Line 139"/>
          <p:cNvSpPr>
            <a:spLocks noChangeShapeType="1"/>
          </p:cNvSpPr>
          <p:nvPr/>
        </p:nvSpPr>
        <p:spPr bwMode="auto">
          <a:xfrm flipH="1">
            <a:off x="1315430" y="348254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Line 140"/>
          <p:cNvSpPr>
            <a:spLocks noChangeShapeType="1"/>
          </p:cNvSpPr>
          <p:nvPr/>
        </p:nvSpPr>
        <p:spPr bwMode="auto">
          <a:xfrm flipH="1">
            <a:off x="1315430" y="316018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Line 141"/>
          <p:cNvSpPr>
            <a:spLocks noChangeShapeType="1"/>
          </p:cNvSpPr>
          <p:nvPr/>
        </p:nvSpPr>
        <p:spPr bwMode="auto">
          <a:xfrm flipH="1">
            <a:off x="1315430" y="283411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Line 142"/>
          <p:cNvSpPr>
            <a:spLocks noChangeShapeType="1"/>
          </p:cNvSpPr>
          <p:nvPr/>
        </p:nvSpPr>
        <p:spPr bwMode="auto">
          <a:xfrm flipH="1">
            <a:off x="1315430" y="251175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Rectangle 143"/>
          <p:cNvSpPr>
            <a:spLocks noChangeArrowheads="1"/>
          </p:cNvSpPr>
          <p:nvPr/>
        </p:nvSpPr>
        <p:spPr bwMode="auto">
          <a:xfrm>
            <a:off x="937487" y="563533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937487" y="5309268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Rectangle 145"/>
          <p:cNvSpPr>
            <a:spLocks noChangeArrowheads="1"/>
          </p:cNvSpPr>
          <p:nvPr/>
        </p:nvSpPr>
        <p:spPr bwMode="auto">
          <a:xfrm>
            <a:off x="937487" y="498690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Rectangle 146"/>
          <p:cNvSpPr>
            <a:spLocks noChangeArrowheads="1"/>
          </p:cNvSpPr>
          <p:nvPr/>
        </p:nvSpPr>
        <p:spPr bwMode="auto">
          <a:xfrm>
            <a:off x="937487" y="4664542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Rectangle 147"/>
          <p:cNvSpPr>
            <a:spLocks noChangeArrowheads="1"/>
          </p:cNvSpPr>
          <p:nvPr/>
        </p:nvSpPr>
        <p:spPr bwMode="auto">
          <a:xfrm>
            <a:off x="937487" y="4342180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Rectangle 148"/>
          <p:cNvSpPr>
            <a:spLocks noChangeArrowheads="1"/>
          </p:cNvSpPr>
          <p:nvPr/>
        </p:nvSpPr>
        <p:spPr bwMode="auto">
          <a:xfrm>
            <a:off x="937487" y="401981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Rectangle 149"/>
          <p:cNvSpPr>
            <a:spLocks noChangeArrowheads="1"/>
          </p:cNvSpPr>
          <p:nvPr/>
        </p:nvSpPr>
        <p:spPr bwMode="auto">
          <a:xfrm>
            <a:off x="937487" y="3697455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Rectangle 150"/>
          <p:cNvSpPr>
            <a:spLocks noChangeArrowheads="1"/>
          </p:cNvSpPr>
          <p:nvPr/>
        </p:nvSpPr>
        <p:spPr bwMode="auto">
          <a:xfrm>
            <a:off x="937487" y="3375091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Rectangle 151"/>
          <p:cNvSpPr>
            <a:spLocks noChangeArrowheads="1"/>
          </p:cNvSpPr>
          <p:nvPr/>
        </p:nvSpPr>
        <p:spPr bwMode="auto">
          <a:xfrm>
            <a:off x="993066" y="3049023"/>
            <a:ext cx="15869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Rectangle 152"/>
          <p:cNvSpPr>
            <a:spLocks noChangeArrowheads="1"/>
          </p:cNvSpPr>
          <p:nvPr/>
        </p:nvSpPr>
        <p:spPr bwMode="auto">
          <a:xfrm>
            <a:off x="1022709" y="2726661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Rectangle 153"/>
          <p:cNvSpPr>
            <a:spLocks noChangeArrowheads="1"/>
          </p:cNvSpPr>
          <p:nvPr/>
        </p:nvSpPr>
        <p:spPr bwMode="auto">
          <a:xfrm>
            <a:off x="1022709" y="2404297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Rectangle 154"/>
          <p:cNvSpPr>
            <a:spLocks noChangeArrowheads="1"/>
          </p:cNvSpPr>
          <p:nvPr/>
        </p:nvSpPr>
        <p:spPr bwMode="auto">
          <a:xfrm rot="16200000">
            <a:off x="-516294" y="3867631"/>
            <a:ext cx="20294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Events avoided per 1000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le 155"/>
          <p:cNvSpPr>
            <a:spLocks noChangeArrowheads="1"/>
          </p:cNvSpPr>
          <p:nvPr/>
        </p:nvSpPr>
        <p:spPr bwMode="auto">
          <a:xfrm rot="16200000">
            <a:off x="-622990" y="3860220"/>
            <a:ext cx="2713373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patient years (SE) in SGLT2i arms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7053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320085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Absolute benefits: (ii) Heart failure</a:t>
            </a:r>
            <a:endParaRPr dirty="0"/>
          </a:p>
        </p:txBody>
      </p:sp>
      <p:grpSp>
        <p:nvGrpSpPr>
          <p:cNvPr id="5" name="Group 4"/>
          <p:cNvGrpSpPr/>
          <p:nvPr/>
        </p:nvGrpSpPr>
        <p:grpSpPr>
          <a:xfrm>
            <a:off x="1468637" y="2833042"/>
            <a:ext cx="2898575" cy="2674004"/>
            <a:chOff x="1468637" y="3142359"/>
            <a:chExt cx="2898575" cy="2674004"/>
          </a:xfrm>
        </p:grpSpPr>
        <p:sp>
          <p:nvSpPr>
            <p:cNvPr id="6" name="Rectangle 97"/>
            <p:cNvSpPr>
              <a:spLocks noChangeArrowheads="1"/>
            </p:cNvSpPr>
            <p:nvPr/>
          </p:nvSpPr>
          <p:spPr bwMode="auto">
            <a:xfrm>
              <a:off x="1471479" y="3142359"/>
              <a:ext cx="671199" cy="405422"/>
            </a:xfrm>
            <a:prstGeom prst="rect">
              <a:avLst/>
            </a:prstGeom>
            <a:solidFill>
              <a:srgbClr val="00468B"/>
            </a:solidFill>
            <a:ln w="19050">
              <a:solidFill>
                <a:srgbClr val="00468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Rectangle 98"/>
            <p:cNvSpPr>
              <a:spLocks noChangeArrowheads="1"/>
            </p:cNvSpPr>
            <p:nvPr/>
          </p:nvSpPr>
          <p:spPr bwMode="auto">
            <a:xfrm>
              <a:off x="1471479" y="3142359"/>
              <a:ext cx="671199" cy="4054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Rectangle 99"/>
            <p:cNvSpPr>
              <a:spLocks noChangeArrowheads="1"/>
            </p:cNvSpPr>
            <p:nvPr/>
          </p:nvSpPr>
          <p:spPr bwMode="auto">
            <a:xfrm>
              <a:off x="2583749" y="3142359"/>
              <a:ext cx="671199" cy="308716"/>
            </a:xfrm>
            <a:prstGeom prst="rect">
              <a:avLst/>
            </a:prstGeom>
            <a:solidFill>
              <a:srgbClr val="ED0000"/>
            </a:solidFill>
            <a:ln w="19050">
              <a:solidFill>
                <a:srgbClr val="ED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Rectangle 100"/>
            <p:cNvSpPr>
              <a:spLocks noChangeArrowheads="1"/>
            </p:cNvSpPr>
            <p:nvPr/>
          </p:nvSpPr>
          <p:spPr bwMode="auto">
            <a:xfrm>
              <a:off x="2583749" y="3142359"/>
              <a:ext cx="671199" cy="30871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Rectangle 101"/>
            <p:cNvSpPr>
              <a:spLocks noChangeArrowheads="1"/>
            </p:cNvSpPr>
            <p:nvPr/>
          </p:nvSpPr>
          <p:spPr bwMode="auto">
            <a:xfrm>
              <a:off x="3702408" y="3142359"/>
              <a:ext cx="664804" cy="2216795"/>
            </a:xfrm>
            <a:prstGeom prst="rect">
              <a:avLst/>
            </a:prstGeom>
            <a:solidFill>
              <a:srgbClr val="42B540"/>
            </a:solidFill>
            <a:ln w="19050">
              <a:solidFill>
                <a:srgbClr val="42B5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Rectangle 102"/>
            <p:cNvSpPr>
              <a:spLocks noChangeArrowheads="1"/>
            </p:cNvSpPr>
            <p:nvPr/>
          </p:nvSpPr>
          <p:spPr bwMode="auto">
            <a:xfrm>
              <a:off x="3702408" y="3142359"/>
              <a:ext cx="664804" cy="221679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Line 107"/>
            <p:cNvSpPr>
              <a:spLocks noChangeShapeType="1"/>
            </p:cNvSpPr>
            <p:nvPr/>
          </p:nvSpPr>
          <p:spPr bwMode="auto">
            <a:xfrm>
              <a:off x="1803882" y="3547779"/>
              <a:ext cx="0" cy="334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Line 108"/>
            <p:cNvSpPr>
              <a:spLocks noChangeShapeType="1"/>
            </p:cNvSpPr>
            <p:nvPr/>
          </p:nvSpPr>
          <p:spPr bwMode="auto">
            <a:xfrm>
              <a:off x="1695210" y="3581255"/>
              <a:ext cx="22373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Line 109"/>
            <p:cNvSpPr>
              <a:spLocks noChangeShapeType="1"/>
            </p:cNvSpPr>
            <p:nvPr/>
          </p:nvSpPr>
          <p:spPr bwMode="auto">
            <a:xfrm>
              <a:off x="2922542" y="3451073"/>
              <a:ext cx="0" cy="595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Line 110"/>
            <p:cNvSpPr>
              <a:spLocks noChangeShapeType="1"/>
            </p:cNvSpPr>
            <p:nvPr/>
          </p:nvSpPr>
          <p:spPr bwMode="auto">
            <a:xfrm>
              <a:off x="2807478" y="3510584"/>
              <a:ext cx="22373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Line 111"/>
            <p:cNvSpPr>
              <a:spLocks noChangeShapeType="1"/>
            </p:cNvSpPr>
            <p:nvPr/>
          </p:nvSpPr>
          <p:spPr bwMode="auto">
            <a:xfrm>
              <a:off x="4034811" y="5359155"/>
              <a:ext cx="0" cy="1822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Line 112"/>
            <p:cNvSpPr>
              <a:spLocks noChangeShapeType="1"/>
            </p:cNvSpPr>
            <p:nvPr/>
          </p:nvSpPr>
          <p:spPr bwMode="auto">
            <a:xfrm>
              <a:off x="3926142" y="5541407"/>
              <a:ext cx="21733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Rectangle 117"/>
            <p:cNvSpPr>
              <a:spLocks noChangeArrowheads="1"/>
            </p:cNvSpPr>
            <p:nvPr/>
          </p:nvSpPr>
          <p:spPr bwMode="auto">
            <a:xfrm>
              <a:off x="1468637" y="3640766"/>
              <a:ext cx="674041" cy="21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-6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Rectangle 118"/>
            <p:cNvSpPr>
              <a:spLocks noChangeArrowheads="1"/>
            </p:cNvSpPr>
            <p:nvPr/>
          </p:nvSpPr>
          <p:spPr bwMode="auto">
            <a:xfrm>
              <a:off x="2583595" y="3566377"/>
              <a:ext cx="67135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-5</a:t>
              </a:r>
            </a:p>
          </p:txBody>
        </p:sp>
        <p:sp>
          <p:nvSpPr>
            <p:cNvPr id="20" name="Rectangle 119"/>
            <p:cNvSpPr>
              <a:spLocks noChangeArrowheads="1"/>
            </p:cNvSpPr>
            <p:nvPr/>
          </p:nvSpPr>
          <p:spPr bwMode="auto">
            <a:xfrm>
              <a:off x="3733185" y="5600918"/>
              <a:ext cx="634027" cy="21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-34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" name="Rectangle 123"/>
          <p:cNvSpPr>
            <a:spLocks noChangeArrowheads="1"/>
          </p:cNvSpPr>
          <p:nvPr/>
        </p:nvSpPr>
        <p:spPr bwMode="auto">
          <a:xfrm>
            <a:off x="1471479" y="2089461"/>
            <a:ext cx="6711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16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124"/>
          <p:cNvSpPr>
            <a:spLocks noChangeArrowheads="1"/>
          </p:cNvSpPr>
          <p:nvPr/>
        </p:nvSpPr>
        <p:spPr bwMode="auto">
          <a:xfrm>
            <a:off x="2583749" y="2089462"/>
            <a:ext cx="6711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23" name="Rectangle 125"/>
          <p:cNvSpPr>
            <a:spLocks noChangeArrowheads="1"/>
          </p:cNvSpPr>
          <p:nvPr/>
        </p:nvSpPr>
        <p:spPr bwMode="auto">
          <a:xfrm>
            <a:off x="3702408" y="2089462"/>
            <a:ext cx="6648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148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240"/>
          <p:cNvSpPr>
            <a:spLocks noChangeArrowheads="1"/>
          </p:cNvSpPr>
          <p:nvPr/>
        </p:nvSpPr>
        <p:spPr bwMode="auto">
          <a:xfrm>
            <a:off x="5425260" y="1743551"/>
            <a:ext cx="2515113" cy="215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eGFR: 64 mL/min/1.73m²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521656" y="2833042"/>
            <a:ext cx="2906570" cy="1967308"/>
            <a:chOff x="5529405" y="3142359"/>
            <a:chExt cx="1684914" cy="1967308"/>
          </a:xfrm>
        </p:grpSpPr>
        <p:sp>
          <p:nvSpPr>
            <p:cNvPr id="26" name="Rectangle 241"/>
            <p:cNvSpPr>
              <a:spLocks noChangeArrowheads="1"/>
            </p:cNvSpPr>
            <p:nvPr/>
          </p:nvSpPr>
          <p:spPr bwMode="auto">
            <a:xfrm>
              <a:off x="5529405" y="3142359"/>
              <a:ext cx="386823" cy="145060"/>
            </a:xfrm>
            <a:prstGeom prst="rect">
              <a:avLst/>
            </a:prstGeom>
            <a:solidFill>
              <a:srgbClr val="00468B"/>
            </a:solidFill>
            <a:ln w="19050">
              <a:solidFill>
                <a:srgbClr val="00468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Rectangle 242"/>
            <p:cNvSpPr>
              <a:spLocks noChangeArrowheads="1"/>
            </p:cNvSpPr>
            <p:nvPr/>
          </p:nvSpPr>
          <p:spPr bwMode="auto">
            <a:xfrm>
              <a:off x="5529405" y="3142359"/>
              <a:ext cx="386823" cy="1450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Rectangle 243"/>
            <p:cNvSpPr>
              <a:spLocks noChangeArrowheads="1"/>
            </p:cNvSpPr>
            <p:nvPr/>
          </p:nvSpPr>
          <p:spPr bwMode="auto">
            <a:xfrm>
              <a:off x="6176590" y="3142359"/>
              <a:ext cx="390544" cy="375666"/>
            </a:xfrm>
            <a:prstGeom prst="rect">
              <a:avLst/>
            </a:prstGeom>
            <a:solidFill>
              <a:srgbClr val="ED0000"/>
            </a:solidFill>
            <a:ln w="19050">
              <a:solidFill>
                <a:srgbClr val="ED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Rectangle 244"/>
            <p:cNvSpPr>
              <a:spLocks noChangeArrowheads="1"/>
            </p:cNvSpPr>
            <p:nvPr/>
          </p:nvSpPr>
          <p:spPr bwMode="auto">
            <a:xfrm>
              <a:off x="6176590" y="3142359"/>
              <a:ext cx="390544" cy="37566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Rectangle 245"/>
            <p:cNvSpPr>
              <a:spLocks noChangeArrowheads="1"/>
            </p:cNvSpPr>
            <p:nvPr/>
          </p:nvSpPr>
          <p:spPr bwMode="auto">
            <a:xfrm>
              <a:off x="6827496" y="3142359"/>
              <a:ext cx="386823" cy="1435710"/>
            </a:xfrm>
            <a:prstGeom prst="rect">
              <a:avLst/>
            </a:prstGeom>
            <a:solidFill>
              <a:srgbClr val="42B540"/>
            </a:solidFill>
            <a:ln w="19050">
              <a:solidFill>
                <a:srgbClr val="42B5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Rectangle 246"/>
            <p:cNvSpPr>
              <a:spLocks noChangeArrowheads="1"/>
            </p:cNvSpPr>
            <p:nvPr/>
          </p:nvSpPr>
          <p:spPr bwMode="auto">
            <a:xfrm>
              <a:off x="6827496" y="3142359"/>
              <a:ext cx="386823" cy="14357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Line 249"/>
            <p:cNvSpPr>
              <a:spLocks noChangeShapeType="1"/>
            </p:cNvSpPr>
            <p:nvPr/>
          </p:nvSpPr>
          <p:spPr bwMode="auto">
            <a:xfrm>
              <a:off x="5722817" y="3287417"/>
              <a:ext cx="0" cy="297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Line 250"/>
            <p:cNvSpPr>
              <a:spLocks noChangeShapeType="1"/>
            </p:cNvSpPr>
            <p:nvPr/>
          </p:nvSpPr>
          <p:spPr bwMode="auto">
            <a:xfrm>
              <a:off x="5659587" y="3317173"/>
              <a:ext cx="13018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Line 251"/>
            <p:cNvSpPr>
              <a:spLocks noChangeShapeType="1"/>
            </p:cNvSpPr>
            <p:nvPr/>
          </p:nvSpPr>
          <p:spPr bwMode="auto">
            <a:xfrm>
              <a:off x="6373722" y="3518023"/>
              <a:ext cx="0" cy="78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Line 252"/>
            <p:cNvSpPr>
              <a:spLocks noChangeShapeType="1"/>
            </p:cNvSpPr>
            <p:nvPr/>
          </p:nvSpPr>
          <p:spPr bwMode="auto">
            <a:xfrm>
              <a:off x="6306772" y="3596133"/>
              <a:ext cx="13018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Line 253"/>
            <p:cNvSpPr>
              <a:spLocks noChangeShapeType="1"/>
            </p:cNvSpPr>
            <p:nvPr/>
          </p:nvSpPr>
          <p:spPr bwMode="auto">
            <a:xfrm>
              <a:off x="7020908" y="4578069"/>
              <a:ext cx="0" cy="2566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Line 254"/>
            <p:cNvSpPr>
              <a:spLocks noChangeShapeType="1"/>
            </p:cNvSpPr>
            <p:nvPr/>
          </p:nvSpPr>
          <p:spPr bwMode="auto">
            <a:xfrm>
              <a:off x="6957676" y="4834710"/>
              <a:ext cx="1264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Rectangle 257"/>
            <p:cNvSpPr>
              <a:spLocks noChangeArrowheads="1"/>
            </p:cNvSpPr>
            <p:nvPr/>
          </p:nvSpPr>
          <p:spPr bwMode="auto">
            <a:xfrm>
              <a:off x="5529406" y="3376684"/>
              <a:ext cx="390544" cy="21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-2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Rectangle 258"/>
            <p:cNvSpPr>
              <a:spLocks noChangeArrowheads="1"/>
            </p:cNvSpPr>
            <p:nvPr/>
          </p:nvSpPr>
          <p:spPr bwMode="auto">
            <a:xfrm>
              <a:off x="6176590" y="3651924"/>
              <a:ext cx="39503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-6</a:t>
              </a:r>
            </a:p>
          </p:txBody>
        </p:sp>
        <p:sp>
          <p:nvSpPr>
            <p:cNvPr id="40" name="Rectangle 259"/>
            <p:cNvSpPr>
              <a:spLocks noChangeArrowheads="1"/>
            </p:cNvSpPr>
            <p:nvPr/>
          </p:nvSpPr>
          <p:spPr bwMode="auto">
            <a:xfrm>
              <a:off x="6827496" y="4894222"/>
              <a:ext cx="386823" cy="21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-22</a:t>
              </a:r>
              <a:endParaRPr lang="en-US" altLang="en-US" kern="120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1" name="Rectangle 266"/>
          <p:cNvSpPr>
            <a:spLocks noChangeArrowheads="1"/>
          </p:cNvSpPr>
          <p:nvPr/>
        </p:nvSpPr>
        <p:spPr bwMode="auto">
          <a:xfrm>
            <a:off x="5529406" y="2089462"/>
            <a:ext cx="667290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7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le 267"/>
          <p:cNvSpPr>
            <a:spLocks noChangeArrowheads="1"/>
          </p:cNvSpPr>
          <p:nvPr/>
        </p:nvSpPr>
        <p:spPr bwMode="auto">
          <a:xfrm>
            <a:off x="6645835" y="2089461"/>
            <a:ext cx="6737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3" name="Rectangle 268"/>
          <p:cNvSpPr>
            <a:spLocks noChangeArrowheads="1"/>
          </p:cNvSpPr>
          <p:nvPr/>
        </p:nvSpPr>
        <p:spPr bwMode="auto">
          <a:xfrm>
            <a:off x="7768683" y="2089463"/>
            <a:ext cx="66729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104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1985901" y="1742313"/>
            <a:ext cx="25151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</a:t>
            </a:r>
            <a:r>
              <a:rPr lang="en-US" altLang="en-US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eGFR</a:t>
            </a: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: </a:t>
            </a:r>
            <a:r>
              <a: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61</a:t>
            </a: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mL/min/1.73m²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ectangle 68"/>
          <p:cNvSpPr>
            <a:spLocks noChangeArrowheads="1"/>
          </p:cNvSpPr>
          <p:nvPr/>
        </p:nvSpPr>
        <p:spPr bwMode="auto">
          <a:xfrm>
            <a:off x="1335510" y="1366860"/>
            <a:ext cx="3247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Diabetes</a:t>
            </a:r>
            <a:endParaRPr lang="en-US" altLang="en-US" sz="24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angle 68"/>
          <p:cNvSpPr>
            <a:spLocks noChangeArrowheads="1"/>
          </p:cNvSpPr>
          <p:nvPr/>
        </p:nvSpPr>
        <p:spPr bwMode="auto">
          <a:xfrm>
            <a:off x="5392049" y="1366860"/>
            <a:ext cx="3247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No Diabetes</a:t>
            </a:r>
            <a:endParaRPr lang="en-US" altLang="en-US" sz="24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 rot="5400000">
            <a:off x="9554608" y="2165119"/>
            <a:ext cx="1751669" cy="2884373"/>
            <a:chOff x="6651136" y="2426489"/>
            <a:chExt cx="1751669" cy="2884373"/>
          </a:xfrm>
        </p:grpSpPr>
        <p:grpSp>
          <p:nvGrpSpPr>
            <p:cNvPr id="48" name="Group 47"/>
            <p:cNvGrpSpPr/>
            <p:nvPr/>
          </p:nvGrpSpPr>
          <p:grpSpPr>
            <a:xfrm>
              <a:off x="6651136" y="2426489"/>
              <a:ext cx="1682958" cy="390090"/>
              <a:chOff x="6651136" y="2426489"/>
              <a:chExt cx="1682958" cy="390090"/>
            </a:xfrm>
          </p:grpSpPr>
          <p:sp>
            <p:nvSpPr>
              <p:cNvPr id="53" name="Rectangle 197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solidFill>
                <a:srgbClr val="00468B"/>
              </a:solidFill>
              <a:ln w="19050">
                <a:solidFill>
                  <a:srgbClr val="00468B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Rectangle 198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Rectangle 199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solidFill>
                <a:srgbClr val="ED0000"/>
              </a:solidFill>
              <a:ln w="19050">
                <a:solidFill>
                  <a:srgbClr val="ED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Rectangle 200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Rectangle 201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solidFill>
                <a:srgbClr val="42B540"/>
              </a:solidFill>
              <a:ln w="19050">
                <a:solidFill>
                  <a:srgbClr val="42B5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Rectangle 202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9" name="Rectangle 208"/>
            <p:cNvSpPr>
              <a:spLocks noChangeArrowheads="1"/>
            </p:cNvSpPr>
            <p:nvPr/>
          </p:nvSpPr>
          <p:spPr bwMode="auto">
            <a:xfrm rot="16200000">
              <a:off x="5740946" y="3915928"/>
              <a:ext cx="21993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Kidney disease progression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0" name="Rectangle 209"/>
            <p:cNvSpPr>
              <a:spLocks noChangeArrowheads="1"/>
            </p:cNvSpPr>
            <p:nvPr/>
          </p:nvSpPr>
          <p:spPr bwMode="auto">
            <a:xfrm rot="16200000">
              <a:off x="6738954" y="3568076"/>
              <a:ext cx="150361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Acute kidney injury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" name="Rectangle 210"/>
            <p:cNvSpPr>
              <a:spLocks noChangeArrowheads="1"/>
            </p:cNvSpPr>
            <p:nvPr/>
          </p:nvSpPr>
          <p:spPr bwMode="auto">
            <a:xfrm rot="16200000">
              <a:off x="7548043" y="3293962"/>
              <a:ext cx="9553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CV death or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Rectangle 211"/>
            <p:cNvSpPr>
              <a:spLocks noChangeArrowheads="1"/>
            </p:cNvSpPr>
            <p:nvPr/>
          </p:nvSpPr>
          <p:spPr bwMode="auto">
            <a:xfrm rot="16200000">
              <a:off x="7101647" y="4009704"/>
              <a:ext cx="23868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hospitalization for heart failure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59" name="Line 129"/>
          <p:cNvSpPr>
            <a:spLocks noChangeShapeType="1"/>
          </p:cNvSpPr>
          <p:nvPr/>
        </p:nvSpPr>
        <p:spPr bwMode="auto">
          <a:xfrm>
            <a:off x="1348777" y="2834114"/>
            <a:ext cx="32310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Line 130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Line 131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Line 132"/>
          <p:cNvSpPr>
            <a:spLocks noChangeShapeType="1"/>
          </p:cNvSpPr>
          <p:nvPr/>
        </p:nvSpPr>
        <p:spPr bwMode="auto">
          <a:xfrm flipH="1">
            <a:off x="1315430" y="5742791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Line 133"/>
          <p:cNvSpPr>
            <a:spLocks noChangeShapeType="1"/>
          </p:cNvSpPr>
          <p:nvPr/>
        </p:nvSpPr>
        <p:spPr bwMode="auto">
          <a:xfrm flipH="1">
            <a:off x="1315430" y="5420427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Line 134"/>
          <p:cNvSpPr>
            <a:spLocks noChangeShapeType="1"/>
          </p:cNvSpPr>
          <p:nvPr/>
        </p:nvSpPr>
        <p:spPr bwMode="auto">
          <a:xfrm flipH="1">
            <a:off x="1315430" y="509806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Line 135"/>
          <p:cNvSpPr>
            <a:spLocks noChangeShapeType="1"/>
          </p:cNvSpPr>
          <p:nvPr/>
        </p:nvSpPr>
        <p:spPr bwMode="auto">
          <a:xfrm flipH="1">
            <a:off x="1315430" y="477570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Line 136"/>
          <p:cNvSpPr>
            <a:spLocks noChangeShapeType="1"/>
          </p:cNvSpPr>
          <p:nvPr/>
        </p:nvSpPr>
        <p:spPr bwMode="auto">
          <a:xfrm flipH="1">
            <a:off x="1315430" y="444963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Line 137"/>
          <p:cNvSpPr>
            <a:spLocks noChangeShapeType="1"/>
          </p:cNvSpPr>
          <p:nvPr/>
        </p:nvSpPr>
        <p:spPr bwMode="auto">
          <a:xfrm flipH="1">
            <a:off x="1315430" y="412727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Line 138"/>
          <p:cNvSpPr>
            <a:spLocks noChangeShapeType="1"/>
          </p:cNvSpPr>
          <p:nvPr/>
        </p:nvSpPr>
        <p:spPr bwMode="auto">
          <a:xfrm flipH="1">
            <a:off x="1315430" y="3804908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Line 139"/>
          <p:cNvSpPr>
            <a:spLocks noChangeShapeType="1"/>
          </p:cNvSpPr>
          <p:nvPr/>
        </p:nvSpPr>
        <p:spPr bwMode="auto">
          <a:xfrm flipH="1">
            <a:off x="1315430" y="348254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Line 140"/>
          <p:cNvSpPr>
            <a:spLocks noChangeShapeType="1"/>
          </p:cNvSpPr>
          <p:nvPr/>
        </p:nvSpPr>
        <p:spPr bwMode="auto">
          <a:xfrm flipH="1">
            <a:off x="1315430" y="316018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Line 141"/>
          <p:cNvSpPr>
            <a:spLocks noChangeShapeType="1"/>
          </p:cNvSpPr>
          <p:nvPr/>
        </p:nvSpPr>
        <p:spPr bwMode="auto">
          <a:xfrm flipH="1">
            <a:off x="1315430" y="283411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Line 142"/>
          <p:cNvSpPr>
            <a:spLocks noChangeShapeType="1"/>
          </p:cNvSpPr>
          <p:nvPr/>
        </p:nvSpPr>
        <p:spPr bwMode="auto">
          <a:xfrm flipH="1">
            <a:off x="1315430" y="251175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Rectangle 143"/>
          <p:cNvSpPr>
            <a:spLocks noChangeArrowheads="1"/>
          </p:cNvSpPr>
          <p:nvPr/>
        </p:nvSpPr>
        <p:spPr bwMode="auto">
          <a:xfrm>
            <a:off x="937487" y="563533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Rectangle 144"/>
          <p:cNvSpPr>
            <a:spLocks noChangeArrowheads="1"/>
          </p:cNvSpPr>
          <p:nvPr/>
        </p:nvSpPr>
        <p:spPr bwMode="auto">
          <a:xfrm>
            <a:off x="937487" y="5309268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Rectangle 145"/>
          <p:cNvSpPr>
            <a:spLocks noChangeArrowheads="1"/>
          </p:cNvSpPr>
          <p:nvPr/>
        </p:nvSpPr>
        <p:spPr bwMode="auto">
          <a:xfrm>
            <a:off x="937487" y="498690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Rectangle 146"/>
          <p:cNvSpPr>
            <a:spLocks noChangeArrowheads="1"/>
          </p:cNvSpPr>
          <p:nvPr/>
        </p:nvSpPr>
        <p:spPr bwMode="auto">
          <a:xfrm>
            <a:off x="937487" y="4664542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Rectangle 147"/>
          <p:cNvSpPr>
            <a:spLocks noChangeArrowheads="1"/>
          </p:cNvSpPr>
          <p:nvPr/>
        </p:nvSpPr>
        <p:spPr bwMode="auto">
          <a:xfrm>
            <a:off x="937487" y="4342180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Rectangle 148"/>
          <p:cNvSpPr>
            <a:spLocks noChangeArrowheads="1"/>
          </p:cNvSpPr>
          <p:nvPr/>
        </p:nvSpPr>
        <p:spPr bwMode="auto">
          <a:xfrm>
            <a:off x="937487" y="401981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Rectangle 149"/>
          <p:cNvSpPr>
            <a:spLocks noChangeArrowheads="1"/>
          </p:cNvSpPr>
          <p:nvPr/>
        </p:nvSpPr>
        <p:spPr bwMode="auto">
          <a:xfrm>
            <a:off x="937487" y="3697455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Rectangle 150"/>
          <p:cNvSpPr>
            <a:spLocks noChangeArrowheads="1"/>
          </p:cNvSpPr>
          <p:nvPr/>
        </p:nvSpPr>
        <p:spPr bwMode="auto">
          <a:xfrm>
            <a:off x="937487" y="3375091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Rectangle 151"/>
          <p:cNvSpPr>
            <a:spLocks noChangeArrowheads="1"/>
          </p:cNvSpPr>
          <p:nvPr/>
        </p:nvSpPr>
        <p:spPr bwMode="auto">
          <a:xfrm>
            <a:off x="993066" y="3049023"/>
            <a:ext cx="15869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 152"/>
          <p:cNvSpPr>
            <a:spLocks noChangeArrowheads="1"/>
          </p:cNvSpPr>
          <p:nvPr/>
        </p:nvSpPr>
        <p:spPr bwMode="auto">
          <a:xfrm>
            <a:off x="1022709" y="2726661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Rectangle 153"/>
          <p:cNvSpPr>
            <a:spLocks noChangeArrowheads="1"/>
          </p:cNvSpPr>
          <p:nvPr/>
        </p:nvSpPr>
        <p:spPr bwMode="auto">
          <a:xfrm>
            <a:off x="1022709" y="2404297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Rectangle 154"/>
          <p:cNvSpPr>
            <a:spLocks noChangeArrowheads="1"/>
          </p:cNvSpPr>
          <p:nvPr/>
        </p:nvSpPr>
        <p:spPr bwMode="auto">
          <a:xfrm rot="16200000">
            <a:off x="-491448" y="3867631"/>
            <a:ext cx="19797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Events avoided per 1000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Rectangle 155"/>
          <p:cNvSpPr>
            <a:spLocks noChangeArrowheads="1"/>
          </p:cNvSpPr>
          <p:nvPr/>
        </p:nvSpPr>
        <p:spPr bwMode="auto">
          <a:xfrm rot="16200000">
            <a:off x="-622990" y="3860220"/>
            <a:ext cx="2713373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patient years (SE) in SGLT2i arms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Line 270"/>
          <p:cNvSpPr>
            <a:spLocks noChangeShapeType="1"/>
          </p:cNvSpPr>
          <p:nvPr/>
        </p:nvSpPr>
        <p:spPr bwMode="auto">
          <a:xfrm>
            <a:off x="5391281" y="2834114"/>
            <a:ext cx="32310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7" name="Line 271"/>
          <p:cNvSpPr>
            <a:spLocks noChangeShapeType="1"/>
          </p:cNvSpPr>
          <p:nvPr/>
        </p:nvSpPr>
        <p:spPr bwMode="auto">
          <a:xfrm flipV="1">
            <a:off x="5391281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Line 272"/>
          <p:cNvSpPr>
            <a:spLocks noChangeShapeType="1"/>
          </p:cNvSpPr>
          <p:nvPr/>
        </p:nvSpPr>
        <p:spPr bwMode="auto">
          <a:xfrm flipV="1">
            <a:off x="5391281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Line 273"/>
          <p:cNvSpPr>
            <a:spLocks noChangeShapeType="1"/>
          </p:cNvSpPr>
          <p:nvPr/>
        </p:nvSpPr>
        <p:spPr bwMode="auto">
          <a:xfrm flipH="1">
            <a:off x="5357932" y="5742791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" name="Line 274"/>
          <p:cNvSpPr>
            <a:spLocks noChangeShapeType="1"/>
          </p:cNvSpPr>
          <p:nvPr/>
        </p:nvSpPr>
        <p:spPr bwMode="auto">
          <a:xfrm flipH="1">
            <a:off x="5357932" y="5420427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Line 275"/>
          <p:cNvSpPr>
            <a:spLocks noChangeShapeType="1"/>
          </p:cNvSpPr>
          <p:nvPr/>
        </p:nvSpPr>
        <p:spPr bwMode="auto">
          <a:xfrm flipH="1">
            <a:off x="5357932" y="509806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Line 276"/>
          <p:cNvSpPr>
            <a:spLocks noChangeShapeType="1"/>
          </p:cNvSpPr>
          <p:nvPr/>
        </p:nvSpPr>
        <p:spPr bwMode="auto">
          <a:xfrm flipH="1">
            <a:off x="5357932" y="477570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Line 277"/>
          <p:cNvSpPr>
            <a:spLocks noChangeShapeType="1"/>
          </p:cNvSpPr>
          <p:nvPr/>
        </p:nvSpPr>
        <p:spPr bwMode="auto">
          <a:xfrm flipH="1">
            <a:off x="5357932" y="444963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4" name="Line 278"/>
          <p:cNvSpPr>
            <a:spLocks noChangeShapeType="1"/>
          </p:cNvSpPr>
          <p:nvPr/>
        </p:nvSpPr>
        <p:spPr bwMode="auto">
          <a:xfrm flipH="1">
            <a:off x="5357932" y="412727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Line 279"/>
          <p:cNvSpPr>
            <a:spLocks noChangeShapeType="1"/>
          </p:cNvSpPr>
          <p:nvPr/>
        </p:nvSpPr>
        <p:spPr bwMode="auto">
          <a:xfrm flipH="1">
            <a:off x="5357932" y="3804908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Line 280"/>
          <p:cNvSpPr>
            <a:spLocks noChangeShapeType="1"/>
          </p:cNvSpPr>
          <p:nvPr/>
        </p:nvSpPr>
        <p:spPr bwMode="auto">
          <a:xfrm flipH="1">
            <a:off x="5357932" y="348254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7" name="Line 281"/>
          <p:cNvSpPr>
            <a:spLocks noChangeShapeType="1"/>
          </p:cNvSpPr>
          <p:nvPr/>
        </p:nvSpPr>
        <p:spPr bwMode="auto">
          <a:xfrm flipH="1">
            <a:off x="5357932" y="316018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Line 282"/>
          <p:cNvSpPr>
            <a:spLocks noChangeShapeType="1"/>
          </p:cNvSpPr>
          <p:nvPr/>
        </p:nvSpPr>
        <p:spPr bwMode="auto">
          <a:xfrm flipH="1">
            <a:off x="5357932" y="283411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" name="Line 283"/>
          <p:cNvSpPr>
            <a:spLocks noChangeShapeType="1"/>
          </p:cNvSpPr>
          <p:nvPr/>
        </p:nvSpPr>
        <p:spPr bwMode="auto">
          <a:xfrm flipH="1">
            <a:off x="5357932" y="251175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4979989" y="563533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979989" y="5309268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4979989" y="498690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4979989" y="4664542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4979989" y="4342180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4979989" y="401981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4979989" y="3697455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4979989" y="3375091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5031864" y="3049023"/>
            <a:ext cx="15869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5065213" y="2726661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5065213" y="2404297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1" name="Rectangle 182"/>
          <p:cNvSpPr>
            <a:spLocks noChangeArrowheads="1"/>
          </p:cNvSpPr>
          <p:nvPr/>
        </p:nvSpPr>
        <p:spPr bwMode="auto">
          <a:xfrm>
            <a:off x="918960" y="2085639"/>
            <a:ext cx="428001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Rate: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12" name="Rectangle 320"/>
          <p:cNvSpPr>
            <a:spLocks noChangeArrowheads="1"/>
          </p:cNvSpPr>
          <p:nvPr/>
        </p:nvSpPr>
        <p:spPr bwMode="auto">
          <a:xfrm>
            <a:off x="4957757" y="2085639"/>
            <a:ext cx="428001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Rate: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2071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378451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Absolute benefits: (iii) Chronic kidney disease</a:t>
            </a:r>
            <a:endParaRPr dirty="0"/>
          </a:p>
        </p:txBody>
      </p:sp>
      <p:sp>
        <p:nvSpPr>
          <p:cNvPr id="5" name="Line 129"/>
          <p:cNvSpPr>
            <a:spLocks noChangeShapeType="1"/>
          </p:cNvSpPr>
          <p:nvPr/>
        </p:nvSpPr>
        <p:spPr bwMode="auto">
          <a:xfrm>
            <a:off x="1348777" y="2834114"/>
            <a:ext cx="32310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Line 130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Line 131"/>
          <p:cNvSpPr>
            <a:spLocks noChangeShapeType="1"/>
          </p:cNvSpPr>
          <p:nvPr/>
        </p:nvSpPr>
        <p:spPr bwMode="auto">
          <a:xfrm flipV="1">
            <a:off x="1348777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Line 132"/>
          <p:cNvSpPr>
            <a:spLocks noChangeShapeType="1"/>
          </p:cNvSpPr>
          <p:nvPr/>
        </p:nvSpPr>
        <p:spPr bwMode="auto">
          <a:xfrm flipH="1">
            <a:off x="1315430" y="5742791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Line 133"/>
          <p:cNvSpPr>
            <a:spLocks noChangeShapeType="1"/>
          </p:cNvSpPr>
          <p:nvPr/>
        </p:nvSpPr>
        <p:spPr bwMode="auto">
          <a:xfrm flipH="1">
            <a:off x="1315430" y="5420427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Line 134"/>
          <p:cNvSpPr>
            <a:spLocks noChangeShapeType="1"/>
          </p:cNvSpPr>
          <p:nvPr/>
        </p:nvSpPr>
        <p:spPr bwMode="auto">
          <a:xfrm flipH="1">
            <a:off x="1315430" y="509806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Line 135"/>
          <p:cNvSpPr>
            <a:spLocks noChangeShapeType="1"/>
          </p:cNvSpPr>
          <p:nvPr/>
        </p:nvSpPr>
        <p:spPr bwMode="auto">
          <a:xfrm flipH="1">
            <a:off x="1315430" y="477570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Line 136"/>
          <p:cNvSpPr>
            <a:spLocks noChangeShapeType="1"/>
          </p:cNvSpPr>
          <p:nvPr/>
        </p:nvSpPr>
        <p:spPr bwMode="auto">
          <a:xfrm flipH="1">
            <a:off x="1315430" y="444963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Line 137"/>
          <p:cNvSpPr>
            <a:spLocks noChangeShapeType="1"/>
          </p:cNvSpPr>
          <p:nvPr/>
        </p:nvSpPr>
        <p:spPr bwMode="auto">
          <a:xfrm flipH="1">
            <a:off x="1315430" y="412727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Line 138"/>
          <p:cNvSpPr>
            <a:spLocks noChangeShapeType="1"/>
          </p:cNvSpPr>
          <p:nvPr/>
        </p:nvSpPr>
        <p:spPr bwMode="auto">
          <a:xfrm flipH="1">
            <a:off x="1315430" y="3804908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Line 139"/>
          <p:cNvSpPr>
            <a:spLocks noChangeShapeType="1"/>
          </p:cNvSpPr>
          <p:nvPr/>
        </p:nvSpPr>
        <p:spPr bwMode="auto">
          <a:xfrm flipH="1">
            <a:off x="1315430" y="348254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Line 140"/>
          <p:cNvSpPr>
            <a:spLocks noChangeShapeType="1"/>
          </p:cNvSpPr>
          <p:nvPr/>
        </p:nvSpPr>
        <p:spPr bwMode="auto">
          <a:xfrm flipH="1">
            <a:off x="1315430" y="316018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Line 141"/>
          <p:cNvSpPr>
            <a:spLocks noChangeShapeType="1"/>
          </p:cNvSpPr>
          <p:nvPr/>
        </p:nvSpPr>
        <p:spPr bwMode="auto">
          <a:xfrm flipH="1">
            <a:off x="1315430" y="283411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Line 142"/>
          <p:cNvSpPr>
            <a:spLocks noChangeShapeType="1"/>
          </p:cNvSpPr>
          <p:nvPr/>
        </p:nvSpPr>
        <p:spPr bwMode="auto">
          <a:xfrm flipH="1">
            <a:off x="1315430" y="251175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le 143"/>
          <p:cNvSpPr>
            <a:spLocks noChangeArrowheads="1"/>
          </p:cNvSpPr>
          <p:nvPr/>
        </p:nvSpPr>
        <p:spPr bwMode="auto">
          <a:xfrm>
            <a:off x="937487" y="563533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44"/>
          <p:cNvSpPr>
            <a:spLocks noChangeArrowheads="1"/>
          </p:cNvSpPr>
          <p:nvPr/>
        </p:nvSpPr>
        <p:spPr bwMode="auto">
          <a:xfrm>
            <a:off x="937487" y="5309268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145"/>
          <p:cNvSpPr>
            <a:spLocks noChangeArrowheads="1"/>
          </p:cNvSpPr>
          <p:nvPr/>
        </p:nvSpPr>
        <p:spPr bwMode="auto">
          <a:xfrm>
            <a:off x="937487" y="498690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146"/>
          <p:cNvSpPr>
            <a:spLocks noChangeArrowheads="1"/>
          </p:cNvSpPr>
          <p:nvPr/>
        </p:nvSpPr>
        <p:spPr bwMode="auto">
          <a:xfrm>
            <a:off x="937487" y="4664542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angle 147"/>
          <p:cNvSpPr>
            <a:spLocks noChangeArrowheads="1"/>
          </p:cNvSpPr>
          <p:nvPr/>
        </p:nvSpPr>
        <p:spPr bwMode="auto">
          <a:xfrm>
            <a:off x="937487" y="4342180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148"/>
          <p:cNvSpPr>
            <a:spLocks noChangeArrowheads="1"/>
          </p:cNvSpPr>
          <p:nvPr/>
        </p:nvSpPr>
        <p:spPr bwMode="auto">
          <a:xfrm>
            <a:off x="937487" y="401981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 149"/>
          <p:cNvSpPr>
            <a:spLocks noChangeArrowheads="1"/>
          </p:cNvSpPr>
          <p:nvPr/>
        </p:nvSpPr>
        <p:spPr bwMode="auto">
          <a:xfrm>
            <a:off x="937487" y="3697455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150"/>
          <p:cNvSpPr>
            <a:spLocks noChangeArrowheads="1"/>
          </p:cNvSpPr>
          <p:nvPr/>
        </p:nvSpPr>
        <p:spPr bwMode="auto">
          <a:xfrm>
            <a:off x="937487" y="3375091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le 151"/>
          <p:cNvSpPr>
            <a:spLocks noChangeArrowheads="1"/>
          </p:cNvSpPr>
          <p:nvPr/>
        </p:nvSpPr>
        <p:spPr bwMode="auto">
          <a:xfrm>
            <a:off x="993066" y="3049023"/>
            <a:ext cx="15869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152"/>
          <p:cNvSpPr>
            <a:spLocks noChangeArrowheads="1"/>
          </p:cNvSpPr>
          <p:nvPr/>
        </p:nvSpPr>
        <p:spPr bwMode="auto">
          <a:xfrm>
            <a:off x="1022709" y="2726661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ectangle 153"/>
          <p:cNvSpPr>
            <a:spLocks noChangeArrowheads="1"/>
          </p:cNvSpPr>
          <p:nvPr/>
        </p:nvSpPr>
        <p:spPr bwMode="auto">
          <a:xfrm>
            <a:off x="1022709" y="2404297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le 154"/>
          <p:cNvSpPr>
            <a:spLocks noChangeArrowheads="1"/>
          </p:cNvSpPr>
          <p:nvPr/>
        </p:nvSpPr>
        <p:spPr bwMode="auto">
          <a:xfrm rot="16200000">
            <a:off x="-491448" y="3867631"/>
            <a:ext cx="19797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Events avoided per 1000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155"/>
          <p:cNvSpPr>
            <a:spLocks noChangeArrowheads="1"/>
          </p:cNvSpPr>
          <p:nvPr/>
        </p:nvSpPr>
        <p:spPr bwMode="auto">
          <a:xfrm rot="16200000">
            <a:off x="-622990" y="3860220"/>
            <a:ext cx="2713373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patient years (SE) in SGLT2i arms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ctangle 157"/>
          <p:cNvSpPr>
            <a:spLocks noChangeArrowheads="1"/>
          </p:cNvSpPr>
          <p:nvPr/>
        </p:nvSpPr>
        <p:spPr bwMode="auto">
          <a:xfrm>
            <a:off x="1478464" y="2834114"/>
            <a:ext cx="669581" cy="718832"/>
          </a:xfrm>
          <a:prstGeom prst="rect">
            <a:avLst/>
          </a:prstGeom>
          <a:solidFill>
            <a:srgbClr val="00468B"/>
          </a:solidFill>
          <a:ln w="19050">
            <a:solidFill>
              <a:srgbClr val="00468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Rectangle 158"/>
          <p:cNvSpPr>
            <a:spLocks noChangeArrowheads="1"/>
          </p:cNvSpPr>
          <p:nvPr/>
        </p:nvSpPr>
        <p:spPr bwMode="auto">
          <a:xfrm>
            <a:off x="1478464" y="2834114"/>
            <a:ext cx="669581" cy="718832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ectangle 159"/>
          <p:cNvSpPr>
            <a:spLocks noChangeArrowheads="1"/>
          </p:cNvSpPr>
          <p:nvPr/>
        </p:nvSpPr>
        <p:spPr bwMode="auto">
          <a:xfrm>
            <a:off x="2588050" y="2834114"/>
            <a:ext cx="669581" cy="255668"/>
          </a:xfrm>
          <a:prstGeom prst="rect">
            <a:avLst/>
          </a:prstGeom>
          <a:solidFill>
            <a:srgbClr val="ED0000"/>
          </a:solidFill>
          <a:ln w="19050">
            <a:solidFill>
              <a:srgbClr val="ED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ectangle 160"/>
          <p:cNvSpPr>
            <a:spLocks noChangeArrowheads="1"/>
          </p:cNvSpPr>
          <p:nvPr/>
        </p:nvSpPr>
        <p:spPr bwMode="auto">
          <a:xfrm>
            <a:off x="2588050" y="2834114"/>
            <a:ext cx="669581" cy="255668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le 161"/>
          <p:cNvSpPr>
            <a:spLocks noChangeArrowheads="1"/>
          </p:cNvSpPr>
          <p:nvPr/>
        </p:nvSpPr>
        <p:spPr bwMode="auto">
          <a:xfrm>
            <a:off x="3704012" y="2834114"/>
            <a:ext cx="663201" cy="700307"/>
          </a:xfrm>
          <a:prstGeom prst="rect">
            <a:avLst/>
          </a:prstGeom>
          <a:solidFill>
            <a:srgbClr val="42B540"/>
          </a:solidFill>
          <a:ln w="19050">
            <a:solidFill>
              <a:srgbClr val="42B54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Rectangle 162"/>
          <p:cNvSpPr>
            <a:spLocks noChangeArrowheads="1"/>
          </p:cNvSpPr>
          <p:nvPr/>
        </p:nvSpPr>
        <p:spPr bwMode="auto">
          <a:xfrm>
            <a:off x="3704012" y="2834114"/>
            <a:ext cx="663201" cy="700307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Line 167"/>
          <p:cNvSpPr>
            <a:spLocks noChangeShapeType="1"/>
          </p:cNvSpPr>
          <p:nvPr/>
        </p:nvSpPr>
        <p:spPr bwMode="auto">
          <a:xfrm>
            <a:off x="1810065" y="3552946"/>
            <a:ext cx="0" cy="59285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Line 168"/>
          <p:cNvSpPr>
            <a:spLocks noChangeShapeType="1"/>
          </p:cNvSpPr>
          <p:nvPr/>
        </p:nvSpPr>
        <p:spPr bwMode="auto">
          <a:xfrm>
            <a:off x="1701654" y="3612231"/>
            <a:ext cx="223194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Line 169"/>
          <p:cNvSpPr>
            <a:spLocks noChangeShapeType="1"/>
          </p:cNvSpPr>
          <p:nvPr/>
        </p:nvSpPr>
        <p:spPr bwMode="auto">
          <a:xfrm>
            <a:off x="2926026" y="3089782"/>
            <a:ext cx="0" cy="51874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Line 170"/>
          <p:cNvSpPr>
            <a:spLocks noChangeShapeType="1"/>
          </p:cNvSpPr>
          <p:nvPr/>
        </p:nvSpPr>
        <p:spPr bwMode="auto">
          <a:xfrm>
            <a:off x="2811240" y="3141657"/>
            <a:ext cx="223194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Line 171"/>
          <p:cNvSpPr>
            <a:spLocks noChangeShapeType="1"/>
          </p:cNvSpPr>
          <p:nvPr/>
        </p:nvSpPr>
        <p:spPr bwMode="auto">
          <a:xfrm>
            <a:off x="4035613" y="3534421"/>
            <a:ext cx="0" cy="59285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Line 172"/>
          <p:cNvSpPr>
            <a:spLocks noChangeShapeType="1"/>
          </p:cNvSpPr>
          <p:nvPr/>
        </p:nvSpPr>
        <p:spPr bwMode="auto">
          <a:xfrm>
            <a:off x="3927206" y="3593706"/>
            <a:ext cx="216816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ectangle 177"/>
          <p:cNvSpPr>
            <a:spLocks noChangeArrowheads="1"/>
          </p:cNvSpPr>
          <p:nvPr/>
        </p:nvSpPr>
        <p:spPr bwMode="auto">
          <a:xfrm>
            <a:off x="1478462" y="3671516"/>
            <a:ext cx="6695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-11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ectangle 178"/>
          <p:cNvSpPr>
            <a:spLocks noChangeArrowheads="1"/>
          </p:cNvSpPr>
          <p:nvPr/>
        </p:nvSpPr>
        <p:spPr bwMode="auto">
          <a:xfrm>
            <a:off x="2588050" y="3200941"/>
            <a:ext cx="6657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angle 179"/>
          <p:cNvSpPr>
            <a:spLocks noChangeArrowheads="1"/>
          </p:cNvSpPr>
          <p:nvPr/>
        </p:nvSpPr>
        <p:spPr bwMode="auto">
          <a:xfrm>
            <a:off x="3704012" y="3652991"/>
            <a:ext cx="6632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-11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Rectangle 182"/>
          <p:cNvSpPr>
            <a:spLocks noChangeArrowheads="1"/>
          </p:cNvSpPr>
          <p:nvPr/>
        </p:nvSpPr>
        <p:spPr bwMode="auto">
          <a:xfrm>
            <a:off x="918960" y="2085639"/>
            <a:ext cx="428001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Rate: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Rectangle 183"/>
          <p:cNvSpPr>
            <a:spLocks noChangeArrowheads="1"/>
          </p:cNvSpPr>
          <p:nvPr/>
        </p:nvSpPr>
        <p:spPr bwMode="auto">
          <a:xfrm>
            <a:off x="1478462" y="2085639"/>
            <a:ext cx="6695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29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Rectangle 184"/>
          <p:cNvSpPr>
            <a:spLocks noChangeArrowheads="1"/>
          </p:cNvSpPr>
          <p:nvPr/>
        </p:nvSpPr>
        <p:spPr bwMode="auto">
          <a:xfrm>
            <a:off x="2588049" y="2085639"/>
            <a:ext cx="6657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19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Rectangle 185"/>
          <p:cNvSpPr>
            <a:spLocks noChangeArrowheads="1"/>
          </p:cNvSpPr>
          <p:nvPr/>
        </p:nvSpPr>
        <p:spPr bwMode="auto">
          <a:xfrm>
            <a:off x="3704011" y="2089346"/>
            <a:ext cx="66320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47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Line 270"/>
          <p:cNvSpPr>
            <a:spLocks noChangeShapeType="1"/>
          </p:cNvSpPr>
          <p:nvPr/>
        </p:nvSpPr>
        <p:spPr bwMode="auto">
          <a:xfrm>
            <a:off x="5391281" y="2834114"/>
            <a:ext cx="32310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Line 271"/>
          <p:cNvSpPr>
            <a:spLocks noChangeShapeType="1"/>
          </p:cNvSpPr>
          <p:nvPr/>
        </p:nvSpPr>
        <p:spPr bwMode="auto">
          <a:xfrm flipV="1">
            <a:off x="5391281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Line 272"/>
          <p:cNvSpPr>
            <a:spLocks noChangeShapeType="1"/>
          </p:cNvSpPr>
          <p:nvPr/>
        </p:nvSpPr>
        <p:spPr bwMode="auto">
          <a:xfrm flipV="1">
            <a:off x="5391281" y="2511752"/>
            <a:ext cx="0" cy="3231039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Line 273"/>
          <p:cNvSpPr>
            <a:spLocks noChangeShapeType="1"/>
          </p:cNvSpPr>
          <p:nvPr/>
        </p:nvSpPr>
        <p:spPr bwMode="auto">
          <a:xfrm flipH="1">
            <a:off x="5357932" y="5742791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Line 274"/>
          <p:cNvSpPr>
            <a:spLocks noChangeShapeType="1"/>
          </p:cNvSpPr>
          <p:nvPr/>
        </p:nvSpPr>
        <p:spPr bwMode="auto">
          <a:xfrm flipH="1">
            <a:off x="5357932" y="5420427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Line 275"/>
          <p:cNvSpPr>
            <a:spLocks noChangeShapeType="1"/>
          </p:cNvSpPr>
          <p:nvPr/>
        </p:nvSpPr>
        <p:spPr bwMode="auto">
          <a:xfrm flipH="1">
            <a:off x="5357932" y="509806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Line 276"/>
          <p:cNvSpPr>
            <a:spLocks noChangeShapeType="1"/>
          </p:cNvSpPr>
          <p:nvPr/>
        </p:nvSpPr>
        <p:spPr bwMode="auto">
          <a:xfrm flipH="1">
            <a:off x="5357932" y="477570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Line 277"/>
          <p:cNvSpPr>
            <a:spLocks noChangeShapeType="1"/>
          </p:cNvSpPr>
          <p:nvPr/>
        </p:nvSpPr>
        <p:spPr bwMode="auto">
          <a:xfrm flipH="1">
            <a:off x="5357932" y="444963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Line 278"/>
          <p:cNvSpPr>
            <a:spLocks noChangeShapeType="1"/>
          </p:cNvSpPr>
          <p:nvPr/>
        </p:nvSpPr>
        <p:spPr bwMode="auto">
          <a:xfrm flipH="1">
            <a:off x="5357932" y="412727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Line 279"/>
          <p:cNvSpPr>
            <a:spLocks noChangeShapeType="1"/>
          </p:cNvSpPr>
          <p:nvPr/>
        </p:nvSpPr>
        <p:spPr bwMode="auto">
          <a:xfrm flipH="1">
            <a:off x="5357932" y="3804908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Line 280"/>
          <p:cNvSpPr>
            <a:spLocks noChangeShapeType="1"/>
          </p:cNvSpPr>
          <p:nvPr/>
        </p:nvSpPr>
        <p:spPr bwMode="auto">
          <a:xfrm flipH="1">
            <a:off x="5357932" y="3482546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Line 281"/>
          <p:cNvSpPr>
            <a:spLocks noChangeShapeType="1"/>
          </p:cNvSpPr>
          <p:nvPr/>
        </p:nvSpPr>
        <p:spPr bwMode="auto">
          <a:xfrm flipH="1">
            <a:off x="5357932" y="316018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Line 282"/>
          <p:cNvSpPr>
            <a:spLocks noChangeShapeType="1"/>
          </p:cNvSpPr>
          <p:nvPr/>
        </p:nvSpPr>
        <p:spPr bwMode="auto">
          <a:xfrm flipH="1">
            <a:off x="5357932" y="2834114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Line 283"/>
          <p:cNvSpPr>
            <a:spLocks noChangeShapeType="1"/>
          </p:cNvSpPr>
          <p:nvPr/>
        </p:nvSpPr>
        <p:spPr bwMode="auto">
          <a:xfrm flipH="1">
            <a:off x="5357932" y="2511752"/>
            <a:ext cx="33349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defRPr/>
            </a:pPr>
            <a:endParaRPr lang="en-GB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le 284"/>
          <p:cNvSpPr>
            <a:spLocks noChangeArrowheads="1"/>
          </p:cNvSpPr>
          <p:nvPr/>
        </p:nvSpPr>
        <p:spPr bwMode="auto">
          <a:xfrm>
            <a:off x="4979989" y="563533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Rectangle 285"/>
          <p:cNvSpPr>
            <a:spLocks noChangeArrowheads="1"/>
          </p:cNvSpPr>
          <p:nvPr/>
        </p:nvSpPr>
        <p:spPr bwMode="auto">
          <a:xfrm>
            <a:off x="4979989" y="5309268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-40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Rectangle 286"/>
          <p:cNvSpPr>
            <a:spLocks noChangeArrowheads="1"/>
          </p:cNvSpPr>
          <p:nvPr/>
        </p:nvSpPr>
        <p:spPr bwMode="auto">
          <a:xfrm>
            <a:off x="4979989" y="498690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Rectangle 287"/>
          <p:cNvSpPr>
            <a:spLocks noChangeArrowheads="1"/>
          </p:cNvSpPr>
          <p:nvPr/>
        </p:nvSpPr>
        <p:spPr bwMode="auto">
          <a:xfrm>
            <a:off x="4979989" y="4664542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-30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Rectangle 288"/>
          <p:cNvSpPr>
            <a:spLocks noChangeArrowheads="1"/>
          </p:cNvSpPr>
          <p:nvPr/>
        </p:nvSpPr>
        <p:spPr bwMode="auto">
          <a:xfrm>
            <a:off x="4979989" y="4342180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Rectangle 289"/>
          <p:cNvSpPr>
            <a:spLocks noChangeArrowheads="1"/>
          </p:cNvSpPr>
          <p:nvPr/>
        </p:nvSpPr>
        <p:spPr bwMode="auto">
          <a:xfrm>
            <a:off x="4979989" y="4019816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-20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Rectangle 290"/>
          <p:cNvSpPr>
            <a:spLocks noChangeArrowheads="1"/>
          </p:cNvSpPr>
          <p:nvPr/>
        </p:nvSpPr>
        <p:spPr bwMode="auto">
          <a:xfrm>
            <a:off x="4979989" y="3697455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Rectangle 291"/>
          <p:cNvSpPr>
            <a:spLocks noChangeArrowheads="1"/>
          </p:cNvSpPr>
          <p:nvPr/>
        </p:nvSpPr>
        <p:spPr bwMode="auto">
          <a:xfrm>
            <a:off x="4979989" y="3375091"/>
            <a:ext cx="258084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-10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Rectangle 292"/>
          <p:cNvSpPr>
            <a:spLocks noChangeArrowheads="1"/>
          </p:cNvSpPr>
          <p:nvPr/>
        </p:nvSpPr>
        <p:spPr bwMode="auto">
          <a:xfrm>
            <a:off x="5031864" y="3049023"/>
            <a:ext cx="15869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-5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Rectangle 293"/>
          <p:cNvSpPr>
            <a:spLocks noChangeArrowheads="1"/>
          </p:cNvSpPr>
          <p:nvPr/>
        </p:nvSpPr>
        <p:spPr bwMode="auto">
          <a:xfrm>
            <a:off x="5065213" y="2726661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Rectangle 294"/>
          <p:cNvSpPr>
            <a:spLocks noChangeArrowheads="1"/>
          </p:cNvSpPr>
          <p:nvPr/>
        </p:nvSpPr>
        <p:spPr bwMode="auto">
          <a:xfrm>
            <a:off x="5065213" y="2404297"/>
            <a:ext cx="99387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5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520966" y="2834114"/>
            <a:ext cx="2913580" cy="1453020"/>
            <a:chOff x="5520966" y="3135682"/>
            <a:chExt cx="1678510" cy="1453020"/>
          </a:xfrm>
        </p:grpSpPr>
        <p:sp>
          <p:nvSpPr>
            <p:cNvPr id="77" name="Rectangle 296"/>
            <p:cNvSpPr>
              <a:spLocks noChangeArrowheads="1"/>
            </p:cNvSpPr>
            <p:nvPr/>
          </p:nvSpPr>
          <p:spPr bwMode="auto">
            <a:xfrm>
              <a:off x="5520966" y="3135682"/>
              <a:ext cx="385353" cy="978204"/>
            </a:xfrm>
            <a:prstGeom prst="rect">
              <a:avLst/>
            </a:prstGeom>
            <a:solidFill>
              <a:srgbClr val="00468B"/>
            </a:solidFill>
            <a:ln w="19050">
              <a:solidFill>
                <a:srgbClr val="00468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8" name="Rectangle 297"/>
            <p:cNvSpPr>
              <a:spLocks noChangeArrowheads="1"/>
            </p:cNvSpPr>
            <p:nvPr/>
          </p:nvSpPr>
          <p:spPr bwMode="auto">
            <a:xfrm>
              <a:off x="5520966" y="3135682"/>
              <a:ext cx="385353" cy="97820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9" name="Rectangle 298"/>
            <p:cNvSpPr>
              <a:spLocks noChangeArrowheads="1"/>
            </p:cNvSpPr>
            <p:nvPr/>
          </p:nvSpPr>
          <p:spPr bwMode="auto">
            <a:xfrm>
              <a:off x="6165691" y="3135682"/>
              <a:ext cx="389060" cy="340889"/>
            </a:xfrm>
            <a:prstGeom prst="rect">
              <a:avLst/>
            </a:prstGeom>
            <a:solidFill>
              <a:srgbClr val="ED0000"/>
            </a:solidFill>
            <a:ln w="19050">
              <a:solidFill>
                <a:srgbClr val="ED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0" name="Rectangle 299"/>
            <p:cNvSpPr>
              <a:spLocks noChangeArrowheads="1"/>
            </p:cNvSpPr>
            <p:nvPr/>
          </p:nvSpPr>
          <p:spPr bwMode="auto">
            <a:xfrm>
              <a:off x="6165691" y="3135682"/>
              <a:ext cx="389060" cy="34088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1" name="Rectangle 300"/>
            <p:cNvSpPr>
              <a:spLocks noChangeArrowheads="1"/>
            </p:cNvSpPr>
            <p:nvPr/>
          </p:nvSpPr>
          <p:spPr bwMode="auto">
            <a:xfrm>
              <a:off x="6814123" y="3135682"/>
              <a:ext cx="385353" cy="148213"/>
            </a:xfrm>
            <a:prstGeom prst="rect">
              <a:avLst/>
            </a:prstGeom>
            <a:solidFill>
              <a:srgbClr val="42B540"/>
            </a:solidFill>
            <a:ln w="19050">
              <a:solidFill>
                <a:srgbClr val="42B5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" name="Rectangle 301"/>
            <p:cNvSpPr>
              <a:spLocks noChangeArrowheads="1"/>
            </p:cNvSpPr>
            <p:nvPr/>
          </p:nvSpPr>
          <p:spPr bwMode="auto">
            <a:xfrm>
              <a:off x="6814123" y="3135682"/>
              <a:ext cx="385353" cy="14821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3" name="Line 304"/>
            <p:cNvSpPr>
              <a:spLocks noChangeShapeType="1"/>
            </p:cNvSpPr>
            <p:nvPr/>
          </p:nvSpPr>
          <p:spPr bwMode="auto">
            <a:xfrm>
              <a:off x="5713642" y="4113887"/>
              <a:ext cx="0" cy="2000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4" name="Line 305"/>
            <p:cNvSpPr>
              <a:spLocks noChangeShapeType="1"/>
            </p:cNvSpPr>
            <p:nvPr/>
          </p:nvSpPr>
          <p:spPr bwMode="auto">
            <a:xfrm>
              <a:off x="5650653" y="4313974"/>
              <a:ext cx="1296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5" name="Line 306"/>
            <p:cNvSpPr>
              <a:spLocks noChangeShapeType="1"/>
            </p:cNvSpPr>
            <p:nvPr/>
          </p:nvSpPr>
          <p:spPr bwMode="auto">
            <a:xfrm>
              <a:off x="6362074" y="3476571"/>
              <a:ext cx="0" cy="704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6" name="Line 307"/>
            <p:cNvSpPr>
              <a:spLocks noChangeShapeType="1"/>
            </p:cNvSpPr>
            <p:nvPr/>
          </p:nvSpPr>
          <p:spPr bwMode="auto">
            <a:xfrm>
              <a:off x="6295379" y="3546974"/>
              <a:ext cx="1296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7" name="Line 308"/>
            <p:cNvSpPr>
              <a:spLocks noChangeShapeType="1"/>
            </p:cNvSpPr>
            <p:nvPr/>
          </p:nvSpPr>
          <p:spPr bwMode="auto">
            <a:xfrm>
              <a:off x="7006800" y="3283895"/>
              <a:ext cx="0" cy="296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8" name="Line 309"/>
            <p:cNvSpPr>
              <a:spLocks noChangeShapeType="1"/>
            </p:cNvSpPr>
            <p:nvPr/>
          </p:nvSpPr>
          <p:spPr bwMode="auto">
            <a:xfrm>
              <a:off x="6943808" y="3313537"/>
              <a:ext cx="12598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  <a:defRPr/>
              </a:pPr>
              <a:endParaRPr lang="en-GB" kern="12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9" name="Rectangle 312"/>
            <p:cNvSpPr>
              <a:spLocks noChangeArrowheads="1"/>
            </p:cNvSpPr>
            <p:nvPr/>
          </p:nvSpPr>
          <p:spPr bwMode="auto">
            <a:xfrm>
              <a:off x="5520966" y="4373258"/>
              <a:ext cx="3853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-15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0" name="Rectangle 313"/>
            <p:cNvSpPr>
              <a:spLocks noChangeArrowheads="1"/>
            </p:cNvSpPr>
            <p:nvPr/>
          </p:nvSpPr>
          <p:spPr bwMode="auto">
            <a:xfrm>
              <a:off x="6164800" y="3602552"/>
              <a:ext cx="38995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-5</a:t>
              </a:r>
              <a:endParaRPr lang="en-US" altLang="en-US" kern="120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1" name="Rectangle 314"/>
            <p:cNvSpPr>
              <a:spLocks noChangeArrowheads="1"/>
            </p:cNvSpPr>
            <p:nvPr/>
          </p:nvSpPr>
          <p:spPr bwMode="auto">
            <a:xfrm>
              <a:off x="6814123" y="3372824"/>
              <a:ext cx="37104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-2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92" name="Rectangle 320"/>
          <p:cNvSpPr>
            <a:spLocks noChangeArrowheads="1"/>
          </p:cNvSpPr>
          <p:nvPr/>
        </p:nvSpPr>
        <p:spPr bwMode="auto">
          <a:xfrm>
            <a:off x="4957757" y="2085639"/>
            <a:ext cx="428001" cy="2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Rate: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Rectangle 321"/>
          <p:cNvSpPr>
            <a:spLocks noChangeArrowheads="1"/>
          </p:cNvSpPr>
          <p:nvPr/>
        </p:nvSpPr>
        <p:spPr bwMode="auto">
          <a:xfrm>
            <a:off x="5520966" y="2085639"/>
            <a:ext cx="66890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48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4" name="Rectangle 322"/>
          <p:cNvSpPr>
            <a:spLocks noChangeArrowheads="1"/>
          </p:cNvSpPr>
          <p:nvPr/>
        </p:nvSpPr>
        <p:spPr bwMode="auto">
          <a:xfrm>
            <a:off x="6638542" y="2085639"/>
            <a:ext cx="676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16</a:t>
            </a:r>
            <a:endParaRPr lang="en-US" altLang="en-US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Rectangle 323"/>
          <p:cNvSpPr>
            <a:spLocks noChangeArrowheads="1"/>
          </p:cNvSpPr>
          <p:nvPr/>
        </p:nvSpPr>
        <p:spPr bwMode="auto">
          <a:xfrm>
            <a:off x="7765645" y="2089345"/>
            <a:ext cx="668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11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1335510" y="1366863"/>
            <a:ext cx="3247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Diabetes</a:t>
            </a:r>
            <a:endParaRPr lang="en-US" altLang="en-US" sz="24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7" name="Rectangle 68"/>
          <p:cNvSpPr>
            <a:spLocks noChangeArrowheads="1"/>
          </p:cNvSpPr>
          <p:nvPr/>
        </p:nvSpPr>
        <p:spPr bwMode="auto">
          <a:xfrm>
            <a:off x="5392049" y="1366863"/>
            <a:ext cx="3247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No Diabetes</a:t>
            </a:r>
            <a:endParaRPr lang="en-US" altLang="en-US" sz="2400" b="1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Rectangle 240"/>
          <p:cNvSpPr>
            <a:spLocks noChangeArrowheads="1"/>
          </p:cNvSpPr>
          <p:nvPr/>
        </p:nvSpPr>
        <p:spPr bwMode="auto">
          <a:xfrm>
            <a:off x="5425260" y="1743551"/>
            <a:ext cx="25151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</a:t>
            </a:r>
            <a:r>
              <a:rPr lang="en-US" altLang="en-US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eGFR</a:t>
            </a: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: 40 mL/min/1.73m²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1985901" y="1742313"/>
            <a:ext cx="25151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Mean </a:t>
            </a:r>
            <a:r>
              <a:rPr lang="en-US" altLang="en-US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eGFR</a:t>
            </a:r>
            <a:r>
              <a:rPr lang="en-US" altLang="en-US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: 45 </a:t>
            </a:r>
            <a:r>
              <a:rPr lang="en-US" altLang="en-US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mL/min/1.73m²</a:t>
            </a:r>
            <a:endParaRPr lang="en-US" altLang="en-US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 rot="5400000">
            <a:off x="9554608" y="2165119"/>
            <a:ext cx="1751669" cy="2884373"/>
            <a:chOff x="6651136" y="2426489"/>
            <a:chExt cx="1751669" cy="2884373"/>
          </a:xfrm>
        </p:grpSpPr>
        <p:grpSp>
          <p:nvGrpSpPr>
            <p:cNvPr id="101" name="Group 100"/>
            <p:cNvGrpSpPr/>
            <p:nvPr/>
          </p:nvGrpSpPr>
          <p:grpSpPr>
            <a:xfrm>
              <a:off x="6651136" y="2426489"/>
              <a:ext cx="1682958" cy="390090"/>
              <a:chOff x="6651136" y="2426489"/>
              <a:chExt cx="1682958" cy="390090"/>
            </a:xfrm>
          </p:grpSpPr>
          <p:sp>
            <p:nvSpPr>
              <p:cNvPr id="106" name="Rectangle 197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solidFill>
                <a:srgbClr val="00468B"/>
              </a:solidFill>
              <a:ln w="19050">
                <a:solidFill>
                  <a:srgbClr val="00468B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7" name="Rectangle 198"/>
              <p:cNvSpPr>
                <a:spLocks noChangeArrowheads="1"/>
              </p:cNvSpPr>
              <p:nvPr/>
            </p:nvSpPr>
            <p:spPr bwMode="auto">
              <a:xfrm>
                <a:off x="6651136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8" name="Rectangle 199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solidFill>
                <a:srgbClr val="ED0000"/>
              </a:solidFill>
              <a:ln w="19050">
                <a:solidFill>
                  <a:srgbClr val="ED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9" name="Rectangle 200"/>
              <p:cNvSpPr>
                <a:spLocks noChangeArrowheads="1"/>
              </p:cNvSpPr>
              <p:nvPr/>
            </p:nvSpPr>
            <p:spPr bwMode="auto">
              <a:xfrm>
                <a:off x="7297570" y="2426489"/>
                <a:ext cx="390090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0" name="Rectangle 201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solidFill>
                <a:srgbClr val="42B540"/>
              </a:solidFill>
              <a:ln w="19050">
                <a:solidFill>
                  <a:srgbClr val="42B5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1" name="Rectangle 202"/>
              <p:cNvSpPr>
                <a:spLocks noChangeArrowheads="1"/>
              </p:cNvSpPr>
              <p:nvPr/>
            </p:nvSpPr>
            <p:spPr bwMode="auto">
              <a:xfrm>
                <a:off x="7947720" y="2426489"/>
                <a:ext cx="386374" cy="39009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buClrTx/>
                  <a:buFontTx/>
                  <a:buNone/>
                  <a:defRPr/>
                </a:pPr>
                <a:endParaRPr lang="en-GB" kern="120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2" name="Rectangle 208"/>
            <p:cNvSpPr>
              <a:spLocks noChangeArrowheads="1"/>
            </p:cNvSpPr>
            <p:nvPr/>
          </p:nvSpPr>
          <p:spPr bwMode="auto">
            <a:xfrm rot="16200000">
              <a:off x="5740946" y="3915928"/>
              <a:ext cx="21993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Kidney disease progression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" name="Rectangle 209"/>
            <p:cNvSpPr>
              <a:spLocks noChangeArrowheads="1"/>
            </p:cNvSpPr>
            <p:nvPr/>
          </p:nvSpPr>
          <p:spPr bwMode="auto">
            <a:xfrm rot="16200000">
              <a:off x="6738954" y="3568076"/>
              <a:ext cx="150361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Acute kidney injury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" name="Rectangle 210"/>
            <p:cNvSpPr>
              <a:spLocks noChangeArrowheads="1"/>
            </p:cNvSpPr>
            <p:nvPr/>
          </p:nvSpPr>
          <p:spPr bwMode="auto">
            <a:xfrm rot="16200000">
              <a:off x="7548043" y="3293962"/>
              <a:ext cx="95539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CV death or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" name="Rectangle 211"/>
            <p:cNvSpPr>
              <a:spLocks noChangeArrowheads="1"/>
            </p:cNvSpPr>
            <p:nvPr/>
          </p:nvSpPr>
          <p:spPr bwMode="auto">
            <a:xfrm rot="16200000">
              <a:off x="7101647" y="4009704"/>
              <a:ext cx="23868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altLang="en-US" kern="1200" dirty="0">
                  <a:solidFill>
                    <a:srgbClr val="000000"/>
                  </a:solidFill>
                  <a:ea typeface="+mn-ea"/>
                  <a:cs typeface="Arial" panose="020B0604020202020204" pitchFamily="34" charset="0"/>
                </a:rPr>
                <a:t>hospitalization for heart failure</a:t>
              </a:r>
              <a:endParaRPr lang="en-US" altLang="en-US" kern="1200" dirty="0"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12" name="Picture 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113" name="TextBox 112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72004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26280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dirty="0"/>
              <a:t>Conclusions</a:t>
            </a:r>
            <a:endParaRPr dirty="0"/>
          </a:p>
        </p:txBody>
      </p:sp>
      <p:sp>
        <p:nvSpPr>
          <p:cNvPr id="568" name="Google Shape;568;p96"/>
          <p:cNvSpPr txBox="1">
            <a:spLocks noGrp="1"/>
          </p:cNvSpPr>
          <p:nvPr>
            <p:ph type="body" idx="1"/>
          </p:nvPr>
        </p:nvSpPr>
        <p:spPr>
          <a:xfrm>
            <a:off x="421200" y="1393200"/>
            <a:ext cx="11262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13970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b="1" dirty="0">
                <a:solidFill>
                  <a:srgbClr val="00BED5"/>
                </a:solidFill>
              </a:rPr>
              <a:t>EMPA-KIDNEY trial:</a:t>
            </a:r>
          </a:p>
          <a:p>
            <a:pPr marL="43180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Treatment with </a:t>
            </a:r>
            <a:r>
              <a:rPr lang="en-GB" sz="2400" dirty="0" err="1">
                <a:solidFill>
                  <a:srgbClr val="000000"/>
                </a:solidFill>
              </a:rPr>
              <a:t>empagliflozin</a:t>
            </a:r>
            <a:r>
              <a:rPr lang="en-GB" sz="2400" dirty="0">
                <a:solidFill>
                  <a:srgbClr val="000000"/>
                </a:solidFill>
              </a:rPr>
              <a:t> reduced (</a:t>
            </a:r>
            <a:r>
              <a:rPr lang="en-GB" sz="2400" dirty="0" err="1">
                <a:solidFill>
                  <a:srgbClr val="000000"/>
                </a:solidFill>
              </a:rPr>
              <a:t>i</a:t>
            </a:r>
            <a:r>
              <a:rPr lang="en-GB" sz="2400" dirty="0">
                <a:solidFill>
                  <a:srgbClr val="000000"/>
                </a:solidFill>
              </a:rPr>
              <a:t>) kidney disease progression or CV death (ii) hospitalization (similar proportional effects regardless of CV status)</a:t>
            </a:r>
          </a:p>
          <a:p>
            <a:pPr marL="43180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There were relatively few CV events; however, both first events and total events analyses consistent with other trials</a:t>
            </a:r>
            <a:endParaRPr lang="en-GB" sz="2400" dirty="0"/>
          </a:p>
          <a:p>
            <a:pPr marL="228600" lvl="0" indent="-13970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b="1" dirty="0">
                <a:solidFill>
                  <a:srgbClr val="00BED5"/>
                </a:solidFill>
              </a:rPr>
              <a:t>Meta-analysis of 13 major SGLT2 inhibitor trials:</a:t>
            </a:r>
          </a:p>
          <a:p>
            <a:pPr marL="431800" indent="-342900">
              <a:spcBef>
                <a:spcPts val="0"/>
              </a:spcBef>
              <a:spcAft>
                <a:spcPts val="1200"/>
              </a:spcAft>
            </a:pPr>
            <a:r>
              <a:rPr lang="en-GB" sz="2400" i="1" dirty="0">
                <a:solidFill>
                  <a:srgbClr val="000000"/>
                </a:solidFill>
              </a:rPr>
              <a:t>Diabetes</a:t>
            </a:r>
            <a:r>
              <a:rPr lang="en-GB" sz="2400" dirty="0">
                <a:solidFill>
                  <a:srgbClr val="000000"/>
                </a:solidFill>
              </a:rPr>
              <a:t>: reductions in CV death ± heart failure hospitalization in patients with high CV risk, heart failure or chronic kidney disease</a:t>
            </a:r>
          </a:p>
          <a:p>
            <a:pPr marL="431800" indent="-342900">
              <a:spcBef>
                <a:spcPts val="0"/>
              </a:spcBef>
              <a:spcAft>
                <a:spcPts val="1200"/>
              </a:spcAft>
            </a:pPr>
            <a:r>
              <a:rPr lang="en-GB" sz="2400" i="1" dirty="0">
                <a:solidFill>
                  <a:srgbClr val="000000"/>
                </a:solidFill>
              </a:rPr>
              <a:t>No diabetes</a:t>
            </a:r>
            <a:r>
              <a:rPr lang="en-GB" sz="2400" dirty="0">
                <a:solidFill>
                  <a:srgbClr val="000000"/>
                </a:solidFill>
              </a:rPr>
              <a:t>: reductions in CV death ± heart failure hospitalization in participants with heart failure; less information in chronic kidney disease (but consistent with other high risk populations)</a:t>
            </a:r>
          </a:p>
          <a:p>
            <a:pPr marL="22860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0051" y="5889229"/>
            <a:ext cx="2874699" cy="626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8510" y="5889229"/>
            <a:ext cx="3092182" cy="8389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82154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43191" y="1267486"/>
            <a:ext cx="8015591" cy="4856562"/>
          </a:xfrm>
          <a:prstGeom prst="rect">
            <a:avLst/>
          </a:prstGeom>
        </p:spPr>
        <p:txBody>
          <a:bodyPr vert="horz" lIns="91428" tIns="45713" rIns="91428" bIns="45713" rtlCol="0">
            <a:normAutofit/>
          </a:bodyPr>
          <a:lstStyle>
            <a:lvl1pPr marL="342852" indent="-342852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Mulish Light" pitchFamily="2" charset="0"/>
                <a:ea typeface="+mn-ea"/>
                <a:cs typeface="Arial" panose="020B0604020202020204" pitchFamily="34" charset="0"/>
              </a:defRPr>
            </a:lvl1pPr>
            <a:lvl2pPr marL="742847" indent="-285710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Mulish Light" pitchFamily="2" charset="0"/>
                <a:ea typeface="+mn-ea"/>
                <a:cs typeface="Arial" panose="020B0604020202020204" pitchFamily="34" charset="0"/>
              </a:defRPr>
            </a:lvl2pPr>
            <a:lvl3pPr marL="1142842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ulish Light" pitchFamily="2" charset="0"/>
                <a:ea typeface="+mn-ea"/>
                <a:cs typeface="Arial" panose="020B0604020202020204" pitchFamily="34" charset="0"/>
              </a:defRPr>
            </a:lvl3pPr>
            <a:lvl4pPr marL="1599979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Mulish Light" pitchFamily="2" charset="0"/>
                <a:ea typeface="+mn-ea"/>
                <a:cs typeface="Arial" panose="020B0604020202020204" pitchFamily="34" charset="0"/>
              </a:defRPr>
            </a:lvl4pPr>
            <a:lvl5pPr marL="2057116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Mulish Light" pitchFamily="2" charset="0"/>
                <a:ea typeface="+mn-ea"/>
                <a:cs typeface="Arial" panose="020B0604020202020204" pitchFamily="34" charset="0"/>
              </a:defRPr>
            </a:lvl5pPr>
            <a:lvl6pPr marL="2514253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90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27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64" indent="-228568" algn="l" defTabSz="9142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Participants, committee members, coordinating and local site staff in the </a:t>
            </a:r>
            <a:r>
              <a:rPr lang="en-GB" sz="2400" b="1" dirty="0">
                <a:solidFill>
                  <a:srgbClr val="00BED5"/>
                </a:solidFill>
                <a:latin typeface="Arial" panose="020B0604020202020204" pitchFamily="34" charset="0"/>
              </a:rPr>
              <a:t>EMPA-KIDNEY Collaborative Group</a:t>
            </a:r>
          </a:p>
          <a:p>
            <a:pPr marL="0" indent="0">
              <a:buClrTx/>
              <a:buFont typeface="Arial" panose="020B0604020202020204" pitchFamily="34" charset="0"/>
              <a:buNone/>
            </a:pPr>
            <a:endParaRPr lang="en-GB" sz="2400" b="1" dirty="0">
              <a:solidFill>
                <a:srgbClr val="00BED5"/>
              </a:solidFill>
              <a:latin typeface="Arial" panose="020B0604020202020204" pitchFamily="34" charset="0"/>
            </a:endParaRPr>
          </a:p>
          <a:p>
            <a:pPr>
              <a:buClrTx/>
            </a:pPr>
            <a:endParaRPr lang="en-GB" sz="24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en-GB" sz="24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en-GB" sz="24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en-GB" sz="24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en-GB" sz="2400" dirty="0">
              <a:latin typeface="Arial" panose="020B0604020202020204" pitchFamily="34" charset="0"/>
            </a:endParaRPr>
          </a:p>
          <a:p>
            <a:pPr marL="0" indent="0">
              <a:buClrTx/>
              <a:buFont typeface="Arial" panose="020B0604020202020204" pitchFamily="34" charset="0"/>
              <a:buNone/>
            </a:pPr>
            <a:endParaRPr lang="en-GB" sz="2400" b="1" dirty="0">
              <a:latin typeface="Arial" panose="020B0604020202020204" pitchFamily="34" charset="0"/>
            </a:endParaRPr>
          </a:p>
          <a:p>
            <a:pPr marL="0" indent="0">
              <a:buClrTx/>
              <a:buFont typeface="Arial" panose="020B0604020202020204" pitchFamily="34" charset="0"/>
              <a:buNone/>
            </a:pPr>
            <a:r>
              <a:rPr lang="en-GB" sz="2400" b="1" dirty="0">
                <a:solidFill>
                  <a:srgbClr val="00BED5"/>
                </a:solidFill>
                <a:latin typeface="Arial" panose="020B0604020202020204" pitchFamily="34" charset="0"/>
              </a:rPr>
              <a:t>NDPH Renal Studies Group</a:t>
            </a:r>
            <a:r>
              <a:rPr lang="en-GB" sz="2400" b="1" dirty="0"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and</a:t>
            </a:r>
            <a:r>
              <a:rPr lang="en-GB" sz="2400" b="1" dirty="0">
                <a:latin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00BED5"/>
                </a:solidFill>
                <a:latin typeface="Arial" panose="020B0604020202020204" pitchFamily="34" charset="0"/>
              </a:rPr>
              <a:t>SMART-C consortium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96" y="3066267"/>
            <a:ext cx="2233280" cy="7231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2518" y="3096579"/>
            <a:ext cx="2284369" cy="70733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991" y="2052404"/>
            <a:ext cx="4028048" cy="1092881"/>
          </a:xfrm>
          <a:prstGeom prst="rect">
            <a:avLst/>
          </a:prstGeom>
        </p:spPr>
      </p:pic>
      <p:sp>
        <p:nvSpPr>
          <p:cNvPr id="4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26280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dirty="0"/>
              <a:t>Acknowledgements</a:t>
            </a:r>
            <a:endParaRPr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/>
          <a:srcRect l="43543" t="-2015" b="1"/>
          <a:stretch/>
        </p:blipFill>
        <p:spPr>
          <a:xfrm>
            <a:off x="2633333" y="3798326"/>
            <a:ext cx="4882152" cy="8065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838" y="3885535"/>
            <a:ext cx="456153" cy="6321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33" y="3863390"/>
            <a:ext cx="543227" cy="736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8498" y="3243267"/>
            <a:ext cx="2988129" cy="42608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067666" y="5149805"/>
            <a:ext cx="2754452" cy="4237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15033" y="1362202"/>
            <a:ext cx="3180601" cy="697447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65983" y="5023085"/>
            <a:ext cx="11880000" cy="2"/>
          </a:xfrm>
          <a:prstGeom prst="line">
            <a:avLst/>
          </a:prstGeom>
          <a:noFill/>
          <a:ln w="31750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8880164" y="4486281"/>
            <a:ext cx="3059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hlinkClick r:id="rId12"/>
              </a:rPr>
              <a:t>www.empakidney.org</a:t>
            </a:r>
            <a:r>
              <a:rPr lang="en-GB" sz="2000" dirty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8598" y="6536987"/>
            <a:ext cx="496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645" y="2070889"/>
            <a:ext cx="2344755" cy="234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0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388179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dirty="0"/>
              <a:t>Disclosures</a:t>
            </a:r>
            <a:endParaRPr dirty="0"/>
          </a:p>
        </p:txBody>
      </p:sp>
      <p:sp>
        <p:nvSpPr>
          <p:cNvPr id="568" name="Google Shape;568;p96"/>
          <p:cNvSpPr txBox="1">
            <a:spLocks noGrp="1"/>
          </p:cNvSpPr>
          <p:nvPr>
            <p:ph type="body" idx="1"/>
          </p:nvPr>
        </p:nvSpPr>
        <p:spPr>
          <a:xfrm>
            <a:off x="421200" y="1393200"/>
            <a:ext cx="11262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74650" indent="-285750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00000"/>
                </a:solidFill>
              </a:rPr>
              <a:t>No personal disclosures: long-standing departmental policy to decline honoraria</a:t>
            </a:r>
          </a:p>
          <a:p>
            <a:pPr marL="374650" indent="-285750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00000"/>
                </a:solidFill>
              </a:rPr>
              <a:t>The EMPA-KIDNEY trial was initiated by the University of Oxford who led its design, analysis, and reporting with a Steering Committee of expert collaborators</a:t>
            </a:r>
          </a:p>
          <a:p>
            <a:pPr marL="374650" indent="-285750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rgbClr val="000000"/>
                </a:solidFill>
              </a:rPr>
              <a:t>The trial was funded and sponsored by </a:t>
            </a:r>
            <a:r>
              <a:rPr lang="en-GB" sz="2800" dirty="0" err="1">
                <a:solidFill>
                  <a:srgbClr val="000000"/>
                </a:solidFill>
              </a:rPr>
              <a:t>Boehringer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Ingelheim</a:t>
            </a:r>
            <a:r>
              <a:rPr lang="en-GB" sz="2800" dirty="0">
                <a:solidFill>
                  <a:srgbClr val="000000"/>
                </a:solidFill>
              </a:rPr>
              <a:t> with additional support from Eli Lilly and UK Medical Research Council </a:t>
            </a:r>
          </a:p>
          <a:p>
            <a:pPr marL="228600" lvl="0" indent="-13970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33954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EMPA-KIDNEY design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97530" y="5536876"/>
            <a:ext cx="5661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EMPA-KIDNEY Collaborative Group, </a:t>
            </a:r>
            <a:r>
              <a:rPr lang="en-GB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Nephrol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 Dial Transplant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 2022;37:1317-29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01339" y="4001400"/>
            <a:ext cx="3044144" cy="859309"/>
          </a:xfrm>
          <a:prstGeom prst="roundRect">
            <a:avLst/>
          </a:prstGeom>
          <a:solidFill>
            <a:srgbClr val="10253F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Placebo</a:t>
            </a:r>
          </a:p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once daily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01339" y="2953821"/>
            <a:ext cx="3044144" cy="868109"/>
          </a:xfrm>
          <a:prstGeom prst="roundRect">
            <a:avLst/>
          </a:prstGeom>
          <a:solidFill>
            <a:srgbClr val="CE08A8"/>
          </a:solidFill>
          <a:ln>
            <a:solidFill>
              <a:srgbClr val="C8568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Empagliflozin 10 mg once daily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B534DF-1F8C-9F4A-BFA6-F0770C3EA6BA}"/>
              </a:ext>
            </a:extLst>
          </p:cNvPr>
          <p:cNvSpPr txBox="1"/>
          <p:nvPr/>
        </p:nvSpPr>
        <p:spPr>
          <a:xfrm>
            <a:off x="113932" y="2356809"/>
            <a:ext cx="195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106" y="2934066"/>
            <a:ext cx="2498469" cy="19266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800" tIns="46800" rIns="46800" rtlCol="0" anchor="ctr"/>
          <a:lstStyle/>
          <a:p>
            <a:pPr marL="0" marR="0" lvl="0" indent="-754062" algn="ctr" defTabSz="12191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E245C"/>
              </a:buClr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Investigator</a:t>
            </a:r>
            <a:r>
              <a:rPr lang="en-GB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-judged c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linically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appropriate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RAS blockade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 where indicated &amp; tolerated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F2A6962-5F53-7848-BF6E-C08DE8353A0A}"/>
              </a:ext>
            </a:extLst>
          </p:cNvPr>
          <p:cNvSpPr/>
          <p:nvPr/>
        </p:nvSpPr>
        <p:spPr>
          <a:xfrm>
            <a:off x="78650" y="1169682"/>
            <a:ext cx="12034774" cy="1108333"/>
          </a:xfrm>
          <a:prstGeom prst="roundRect">
            <a:avLst/>
          </a:prstGeom>
          <a:solidFill>
            <a:srgbClr val="DCE6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338" lvl="2" defTabSz="1219170">
              <a:spcBef>
                <a:spcPts val="600"/>
              </a:spcBef>
              <a:buClr>
                <a:srgbClr val="EE245C"/>
              </a:buClr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Population:</a:t>
            </a:r>
            <a:r>
              <a:rPr kumimoji="0" lang="en-GB" sz="2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broad range of patients with chronic kidney disease at risk of progression </a:t>
            </a:r>
          </a:p>
          <a:p>
            <a:pPr marL="160338" lvl="2" defTabSz="1219170">
              <a:spcBef>
                <a:spcPts val="600"/>
              </a:spcBef>
              <a:buClr>
                <a:srgbClr val="EE245C"/>
              </a:buClr>
              <a:defRPr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eGFR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20-44; or 45-90 mL/min/1.73 m</a:t>
            </a:r>
            <a:r>
              <a:rPr lang="en-GB" sz="2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UACR ≥200 mg/g) in 8 countries</a:t>
            </a:r>
            <a:endParaRPr kumimoji="0" lang="en-GB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B3557D-B6C9-814B-8BE8-F1E38C9790A4}"/>
              </a:ext>
            </a:extLst>
          </p:cNvPr>
          <p:cNvCxnSpPr>
            <a:cxnSpLocks/>
          </p:cNvCxnSpPr>
          <p:nvPr/>
        </p:nvCxnSpPr>
        <p:spPr>
          <a:xfrm flipH="1">
            <a:off x="6041767" y="2439395"/>
            <a:ext cx="15765" cy="3749087"/>
          </a:xfrm>
          <a:prstGeom prst="line">
            <a:avLst/>
          </a:prstGeom>
          <a:ln w="25400">
            <a:solidFill>
              <a:srgbClr val="10253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8901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530" y="5536876"/>
            <a:ext cx="5661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EMPA-KIDNEY Collaborative Group, </a:t>
            </a:r>
            <a:r>
              <a:rPr lang="en-GB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Nephrol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 Dial Transplant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 2022;37:1317-29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01339" y="4001400"/>
            <a:ext cx="3044144" cy="859309"/>
          </a:xfrm>
          <a:prstGeom prst="roundRect">
            <a:avLst/>
          </a:prstGeom>
          <a:solidFill>
            <a:srgbClr val="10253F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Placebo</a:t>
            </a:r>
          </a:p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once daily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01339" y="2953821"/>
            <a:ext cx="3044144" cy="868109"/>
          </a:xfrm>
          <a:prstGeom prst="roundRect">
            <a:avLst/>
          </a:prstGeom>
          <a:solidFill>
            <a:srgbClr val="CE08A8"/>
          </a:solidFill>
          <a:ln>
            <a:solidFill>
              <a:srgbClr val="C8568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Empagliflozin 10 mg once daily 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A45C65F4-E18D-F841-AC3E-F2725455BB0E}"/>
              </a:ext>
            </a:extLst>
          </p:cNvPr>
          <p:cNvSpPr txBox="1"/>
          <p:nvPr/>
        </p:nvSpPr>
        <p:spPr>
          <a:xfrm>
            <a:off x="8728933" y="3952743"/>
            <a:ext cx="3340948" cy="1000991"/>
          </a:xfrm>
          <a:prstGeom prst="roundRect">
            <a:avLst/>
          </a:prstGeom>
          <a:noFill/>
          <a:ln w="28575">
            <a:solidFill>
              <a:srgbClr val="558ED5"/>
            </a:solidFill>
          </a:ln>
        </p:spPr>
        <p:txBody>
          <a:bodyPr wrap="square" lIns="72000" tIns="72000" rIns="72000" bIns="72000" rtlCol="0" anchor="ctr">
            <a:noAutofit/>
          </a:bodyPr>
          <a:lstStyle>
            <a:defPPr>
              <a:defRPr lang="en-US"/>
            </a:defPPr>
            <a:lvl1pPr>
              <a:spcBef>
                <a:spcPts val="800"/>
              </a:spcBef>
              <a:spcAft>
                <a:spcPts val="400"/>
              </a:spcAft>
              <a:defRPr b="1"/>
            </a:lvl1pPr>
            <a:lvl3pPr marL="0" lvl="2" defTabSz="1219170">
              <a:buClr>
                <a:schemeClr val="bg1"/>
              </a:buClr>
              <a:defRPr sz="1200">
                <a:ea typeface="ＭＳ Ｐゴシック" pitchFamily="34" charset="-128"/>
                <a:cs typeface="Arial" pitchFamily="34" charset="0"/>
              </a:defRPr>
            </a:lvl3pPr>
          </a:lstStyle>
          <a:p>
            <a:pPr lvl="0"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eGFR change</a:t>
            </a:r>
          </a:p>
          <a:p>
            <a:pPr lvl="0"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≥40% eGFR decline, or </a:t>
            </a:r>
          </a:p>
          <a:p>
            <a:pPr lvl="0"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&lt;10 mL/min/1.73m</a:t>
            </a:r>
            <a:r>
              <a:rPr lang="de-DE" sz="2000" b="0" kern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Box 20">
            <a:extLst>
              <a:ext uri="{FF2B5EF4-FFF2-40B4-BE49-F238E27FC236}">
                <a16:creationId xmlns:a16="http://schemas.microsoft.com/office/drawing/2014/main" id="{107893A3-085A-A344-B920-31EAE60F92BA}"/>
              </a:ext>
            </a:extLst>
          </p:cNvPr>
          <p:cNvSpPr txBox="1"/>
          <p:nvPr/>
        </p:nvSpPr>
        <p:spPr>
          <a:xfrm>
            <a:off x="6130143" y="3952745"/>
            <a:ext cx="2526178" cy="1000990"/>
          </a:xfrm>
          <a:prstGeom prst="roundRect">
            <a:avLst/>
          </a:prstGeom>
          <a:noFill/>
          <a:ln w="28575">
            <a:solidFill>
              <a:srgbClr val="558ED5"/>
            </a:solidFill>
          </a:ln>
        </p:spPr>
        <p:txBody>
          <a:bodyPr wrap="square" lIns="72000" tIns="72000" rIns="72000" bIns="72000" rtlCol="0" anchor="ctr">
            <a:noAutofit/>
          </a:bodyPr>
          <a:lstStyle>
            <a:defPPr>
              <a:defRPr lang="en-US"/>
            </a:defPPr>
            <a:lvl1pPr>
              <a:spcBef>
                <a:spcPts val="800"/>
              </a:spcBef>
              <a:spcAft>
                <a:spcPts val="400"/>
              </a:spcAft>
              <a:defRPr b="1"/>
            </a:lvl1pPr>
            <a:lvl3pPr marL="0" lvl="2" defTabSz="1219170">
              <a:buClr>
                <a:schemeClr val="bg1"/>
              </a:buClr>
              <a:defRPr sz="1200">
                <a:ea typeface="ＭＳ Ｐゴシック" pitchFamily="34" charset="-128"/>
                <a:cs typeface="Arial" pitchFamily="34" charset="0"/>
              </a:defRPr>
            </a:lvl3pPr>
          </a:lstStyle>
          <a:p>
            <a:pPr lvl="0"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End-stage kidney disease; </a:t>
            </a:r>
          </a:p>
          <a:p>
            <a:pPr lvl="0" algn="ctr"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Renal death</a:t>
            </a:r>
            <a:endParaRPr lang="en-GB" sz="2000" kern="0" dirty="0" err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B534DF-1F8C-9F4A-BFA6-F0770C3EA6BA}"/>
              </a:ext>
            </a:extLst>
          </p:cNvPr>
          <p:cNvSpPr txBox="1"/>
          <p:nvPr/>
        </p:nvSpPr>
        <p:spPr>
          <a:xfrm>
            <a:off x="113932" y="2356809"/>
            <a:ext cx="195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B017B6-0537-934D-9D42-784EE0FE87EE}"/>
              </a:ext>
            </a:extLst>
          </p:cNvPr>
          <p:cNvSpPr txBox="1"/>
          <p:nvPr/>
        </p:nvSpPr>
        <p:spPr>
          <a:xfrm>
            <a:off x="6130143" y="2356809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kumimoji="0" lang="en-GB" sz="2400" b="1" i="0" u="none" strike="noStrike" kern="1200" cap="none" spc="0" normalizeH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composite outcome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4">
            <a:extLst>
              <a:ext uri="{FF2B5EF4-FFF2-40B4-BE49-F238E27FC236}">
                <a16:creationId xmlns:a16="http://schemas.microsoft.com/office/drawing/2014/main" id="{DAD1E1BD-0D8A-2348-8B7B-09F7641C4568}"/>
              </a:ext>
            </a:extLst>
          </p:cNvPr>
          <p:cNvSpPr/>
          <p:nvPr/>
        </p:nvSpPr>
        <p:spPr>
          <a:xfrm>
            <a:off x="8505128" y="2937042"/>
            <a:ext cx="3137303" cy="637089"/>
          </a:xfrm>
          <a:prstGeom prst="roundRect">
            <a:avLst/>
          </a:prstGeom>
          <a:solidFill>
            <a:srgbClr val="558ED5"/>
          </a:solidFill>
          <a:ln w="28575">
            <a:solidFill>
              <a:srgbClr val="558ED5"/>
            </a:solidFill>
          </a:ln>
        </p:spPr>
        <p:txBody>
          <a:bodyPr wrap="square" lIns="90000" tIns="108000" bIns="108000" rtlCol="0" anchor="ctr">
            <a:noAutofit/>
          </a:bodyPr>
          <a:lstStyle/>
          <a:p>
            <a:pPr marL="0" marR="0" lvl="2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Kidney disease progression</a:t>
            </a:r>
          </a:p>
        </p:txBody>
      </p:sp>
      <p:sp>
        <p:nvSpPr>
          <p:cNvPr id="12" name="Rechteck 14">
            <a:extLst>
              <a:ext uri="{FF2B5EF4-FFF2-40B4-BE49-F238E27FC236}">
                <a16:creationId xmlns:a16="http://schemas.microsoft.com/office/drawing/2014/main" id="{54D898B0-0C3C-CE48-9DA1-6FD93F125A29}"/>
              </a:ext>
            </a:extLst>
          </p:cNvPr>
          <p:cNvSpPr/>
          <p:nvPr/>
        </p:nvSpPr>
        <p:spPr>
          <a:xfrm>
            <a:off x="6350868" y="2947808"/>
            <a:ext cx="1596938" cy="609965"/>
          </a:xfrm>
          <a:prstGeom prst="roundRect">
            <a:avLst/>
          </a:prstGeom>
          <a:solidFill>
            <a:srgbClr val="77933C"/>
          </a:solidFill>
          <a:ln w="28575">
            <a:solidFill>
              <a:srgbClr val="77933C"/>
            </a:solidFill>
          </a:ln>
        </p:spPr>
        <p:txBody>
          <a:bodyPr wrap="square" lIns="90000" tIns="108000" bIns="108000" rtlCol="0" anchor="ctr">
            <a:noAutofit/>
          </a:bodyPr>
          <a:lstStyle/>
          <a:p>
            <a:pPr marL="0" marR="0" lvl="2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CV death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1B79D3-A183-5249-A821-DA6E546435C7}"/>
              </a:ext>
            </a:extLst>
          </p:cNvPr>
          <p:cNvSpPr txBox="1"/>
          <p:nvPr/>
        </p:nvSpPr>
        <p:spPr>
          <a:xfrm>
            <a:off x="7981047" y="3165777"/>
            <a:ext cx="49084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106" y="2934066"/>
            <a:ext cx="2498469" cy="19266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800" tIns="46800" rIns="46800" rtlCol="0" anchor="ctr"/>
          <a:lstStyle/>
          <a:p>
            <a:pPr marL="0" marR="0" lvl="0" indent="-754062" algn="ctr" defTabSz="12191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E245C"/>
              </a:buClr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Investigator</a:t>
            </a:r>
            <a:r>
              <a:rPr lang="en-GB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-judged c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linically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appropriate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RAS blockade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 where indicated &amp; tolerated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B017B6-0537-934D-9D42-784EE0FE87EE}"/>
              </a:ext>
            </a:extLst>
          </p:cNvPr>
          <p:cNvSpPr txBox="1"/>
          <p:nvPr/>
        </p:nvSpPr>
        <p:spPr>
          <a:xfrm>
            <a:off x="6113247" y="5172814"/>
            <a:ext cx="595663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025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Key secondary </a:t>
            </a:r>
            <a:r>
              <a:rPr kumimoji="0" lang="en-GB" sz="2400" b="1" i="0" u="none" strike="noStrike" kern="1200" cap="none" spc="0" normalizeH="0" noProof="0" dirty="0">
                <a:ln>
                  <a:noFill/>
                </a:ln>
                <a:solidFill>
                  <a:srgbClr val="1025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" b="1" i="0" u="none" strike="noStrike" kern="1200" cap="none" spc="0" normalizeH="0" noProof="0" dirty="0">
              <a:ln>
                <a:noFill/>
              </a:ln>
              <a:solidFill>
                <a:srgbClr val="1025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 hospitalizations (recurrent events)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All-cause death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CV death or HF hospitalization</a:t>
            </a:r>
            <a:endParaRPr lang="en-GB" sz="18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F2A6962-5F53-7848-BF6E-C08DE8353A0A}"/>
              </a:ext>
            </a:extLst>
          </p:cNvPr>
          <p:cNvSpPr/>
          <p:nvPr/>
        </p:nvSpPr>
        <p:spPr>
          <a:xfrm>
            <a:off x="78650" y="1169682"/>
            <a:ext cx="12034774" cy="1108333"/>
          </a:xfrm>
          <a:prstGeom prst="roundRect">
            <a:avLst/>
          </a:prstGeom>
          <a:solidFill>
            <a:srgbClr val="DCE6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338" lvl="2" defTabSz="1219170">
              <a:spcBef>
                <a:spcPts val="600"/>
              </a:spcBef>
              <a:buClr>
                <a:srgbClr val="EE245C"/>
              </a:buClr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Population:</a:t>
            </a:r>
            <a:r>
              <a:rPr kumimoji="0" lang="en-GB" sz="2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broad range of patients with chronic kidney disease at risk of progression </a:t>
            </a:r>
          </a:p>
          <a:p>
            <a:pPr marL="160338" lvl="2" defTabSz="1219170">
              <a:spcBef>
                <a:spcPts val="600"/>
              </a:spcBef>
              <a:buClr>
                <a:srgbClr val="EE245C"/>
              </a:buClr>
              <a:defRPr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eGFR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20-44; or 45-90 mL/min/1.73 m</a:t>
            </a:r>
            <a:r>
              <a:rPr lang="en-GB" sz="2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UACR ≥200 mg/g) in 8 countries</a:t>
            </a:r>
            <a:endParaRPr kumimoji="0" lang="en-GB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B3557D-B6C9-814B-8BE8-F1E38C9790A4}"/>
              </a:ext>
            </a:extLst>
          </p:cNvPr>
          <p:cNvCxnSpPr>
            <a:cxnSpLocks/>
          </p:cNvCxnSpPr>
          <p:nvPr/>
        </p:nvCxnSpPr>
        <p:spPr>
          <a:xfrm flipH="1">
            <a:off x="6041767" y="2439395"/>
            <a:ext cx="15765" cy="3749087"/>
          </a:xfrm>
          <a:prstGeom prst="line">
            <a:avLst/>
          </a:prstGeom>
          <a:ln w="25400">
            <a:solidFill>
              <a:srgbClr val="10253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EC7F8CB3-E1F0-234A-96AB-6043DACDCDE4}"/>
              </a:ext>
            </a:extLst>
          </p:cNvPr>
          <p:cNvCxnSpPr>
            <a:cxnSpLocks/>
          </p:cNvCxnSpPr>
          <p:nvPr/>
        </p:nvCxnSpPr>
        <p:spPr>
          <a:xfrm rot="5400000">
            <a:off x="8696392" y="2522807"/>
            <a:ext cx="326064" cy="2428713"/>
          </a:xfrm>
          <a:prstGeom prst="bentConnector3">
            <a:avLst>
              <a:gd name="adj1" fmla="val 50000"/>
            </a:avLst>
          </a:prstGeom>
          <a:ln w="28575">
            <a:solidFill>
              <a:srgbClr val="558E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B0062DB9-E675-F446-85E1-4ABF8D244C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073562" y="3574348"/>
            <a:ext cx="326062" cy="325627"/>
          </a:xfrm>
          <a:prstGeom prst="bentConnector3">
            <a:avLst>
              <a:gd name="adj1" fmla="val 50000"/>
            </a:avLst>
          </a:prstGeom>
          <a:ln w="28575">
            <a:solidFill>
              <a:srgbClr val="558E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339540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EMPA-KIDNEY design</a:t>
            </a:r>
            <a:endParaRPr dirty="0"/>
          </a:p>
        </p:txBody>
      </p:sp>
      <p:sp>
        <p:nvSpPr>
          <p:cNvPr id="23" name="TextBox 22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3971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320085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dirty="0"/>
              <a:t>Baseline characteristics: 6609 participants</a:t>
            </a:r>
            <a:endParaRPr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178837"/>
              </p:ext>
            </p:extLst>
          </p:nvPr>
        </p:nvGraphicFramePr>
        <p:xfrm>
          <a:off x="779832" y="1864537"/>
          <a:ext cx="10532732" cy="3078480"/>
        </p:xfrm>
        <a:graphic>
          <a:graphicData uri="http://schemas.openxmlformats.org/drawingml/2006/table">
            <a:tbl>
              <a:tblPr firstRow="1" bandRow="1"/>
              <a:tblGrid>
                <a:gridCol w="4937475">
                  <a:extLst>
                    <a:ext uri="{9D8B030D-6E8A-4147-A177-3AD203B41FA5}">
                      <a16:colId xmlns:a16="http://schemas.microsoft.com/office/drawing/2014/main" val="1688046306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val="177001114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2238234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endParaRPr lang="en-GB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400" b="1" dirty="0" err="1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Empagliflozin</a:t>
                      </a:r>
                      <a:endParaRPr lang="en-GB" sz="2400" b="1" dirty="0">
                        <a:solidFill>
                          <a:srgbClr val="CE08A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2200" b="1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(n=3304)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GB" sz="2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(n=3305)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34829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400" b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age (</a:t>
                      </a:r>
                      <a:r>
                        <a:rPr lang="en-GB" sz="2400" b="0" baseline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years)</a:t>
                      </a:r>
                      <a:endParaRPr lang="en-GB" sz="2400" b="0" dirty="0">
                        <a:solidFill>
                          <a:srgbClr val="2E2C6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09130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452550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400" b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</a:t>
                      </a:r>
                      <a:r>
                        <a:rPr lang="en-GB" sz="2400" b="0" dirty="0" err="1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eGFR</a:t>
                      </a:r>
                      <a:r>
                        <a:rPr lang="en-GB" sz="2400" b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(mL/min/1.73m</a:t>
                      </a:r>
                      <a:r>
                        <a:rPr lang="en-GB" sz="2400" b="0" baseline="3000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400" b="0" baseline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b="0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955439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400" b="0" baseline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  <a:endParaRPr lang="en-GB" sz="2400" b="0" dirty="0">
                        <a:solidFill>
                          <a:srgbClr val="2E2C6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baseline="0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en-GB" sz="2200" dirty="0">
                        <a:solidFill>
                          <a:srgbClr val="CE08A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81236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</a:t>
                      </a:r>
                      <a:r>
                        <a:rPr lang="en-GB" sz="2400" b="0" baseline="0" dirty="0">
                          <a:solidFill>
                            <a:srgbClr val="2E2C6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disease</a:t>
                      </a:r>
                      <a:endParaRPr lang="en-GB" sz="2400" b="0" dirty="0">
                        <a:solidFill>
                          <a:srgbClr val="2E2C6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b="0" dirty="0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8776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9283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316914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dirty="0"/>
              <a:t>Primary outcome: by prior CV disease</a:t>
            </a:r>
            <a:endParaRPr dirty="0"/>
          </a:p>
        </p:txBody>
      </p:sp>
      <p:sp>
        <p:nvSpPr>
          <p:cNvPr id="48" name="AutoShape 3"/>
          <p:cNvSpPr>
            <a:spLocks noChangeAspect="1" noChangeArrowheads="1" noTextEdit="1"/>
          </p:cNvSpPr>
          <p:nvPr/>
        </p:nvSpPr>
        <p:spPr bwMode="auto">
          <a:xfrm>
            <a:off x="419884" y="2160618"/>
            <a:ext cx="10972800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Line 5"/>
          <p:cNvSpPr>
            <a:spLocks noChangeShapeType="1"/>
          </p:cNvSpPr>
          <p:nvPr/>
        </p:nvSpPr>
        <p:spPr bwMode="auto">
          <a:xfrm>
            <a:off x="6226959" y="3995768"/>
            <a:ext cx="1852613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Line 6"/>
          <p:cNvSpPr>
            <a:spLocks noChangeShapeType="1"/>
          </p:cNvSpPr>
          <p:nvPr/>
        </p:nvSpPr>
        <p:spPr bwMode="auto">
          <a:xfrm>
            <a:off x="6226959" y="3995768"/>
            <a:ext cx="1852613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6226959" y="3995768"/>
            <a:ext cx="0" cy="14605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Line 8"/>
          <p:cNvSpPr>
            <a:spLocks noChangeShapeType="1"/>
          </p:cNvSpPr>
          <p:nvPr/>
        </p:nvSpPr>
        <p:spPr bwMode="auto">
          <a:xfrm>
            <a:off x="7157234" y="3995768"/>
            <a:ext cx="0" cy="14605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>
            <a:off x="7696984" y="3995768"/>
            <a:ext cx="0" cy="14605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Line 10"/>
          <p:cNvSpPr>
            <a:spLocks noChangeShapeType="1"/>
          </p:cNvSpPr>
          <p:nvPr/>
        </p:nvSpPr>
        <p:spPr bwMode="auto">
          <a:xfrm>
            <a:off x="8079572" y="3995768"/>
            <a:ext cx="0" cy="14605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6042809" y="4095781"/>
            <a:ext cx="34785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0.5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6973084" y="4095781"/>
            <a:ext cx="34785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1.0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522359" y="4095781"/>
            <a:ext cx="34785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1.5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7904947" y="4095781"/>
            <a:ext cx="34785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2.0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Line 15"/>
          <p:cNvSpPr>
            <a:spLocks noChangeShapeType="1"/>
          </p:cNvSpPr>
          <p:nvPr/>
        </p:nvSpPr>
        <p:spPr bwMode="auto">
          <a:xfrm>
            <a:off x="7157234" y="2706718"/>
            <a:ext cx="0" cy="128905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4263222" y="4370641"/>
            <a:ext cx="217206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Empagliflozin Better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7495372" y="4370641"/>
            <a:ext cx="165429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Placebo Better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6719084" y="2743662"/>
            <a:ext cx="0" cy="925513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Line 19"/>
          <p:cNvSpPr>
            <a:spLocks noChangeShapeType="1"/>
          </p:cNvSpPr>
          <p:nvPr/>
        </p:nvSpPr>
        <p:spPr bwMode="auto">
          <a:xfrm>
            <a:off x="6417459" y="3141693"/>
            <a:ext cx="620713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682572" y="3097243"/>
            <a:ext cx="92075" cy="80963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8217684" y="2987706"/>
            <a:ext cx="47609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0.73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8928884" y="2987706"/>
            <a:ext cx="125194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(0.58–0.92)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Line 23"/>
          <p:cNvSpPr>
            <a:spLocks noChangeShapeType="1"/>
          </p:cNvSpPr>
          <p:nvPr/>
        </p:nvSpPr>
        <p:spPr bwMode="auto">
          <a:xfrm>
            <a:off x="6526997" y="3432206"/>
            <a:ext cx="401638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6665109" y="3368706"/>
            <a:ext cx="127000" cy="128588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217684" y="3278218"/>
            <a:ext cx="47609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0.73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8928884" y="3278218"/>
            <a:ext cx="125194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(0.63–0.85)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Freeform 70"/>
          <p:cNvSpPr>
            <a:spLocks/>
          </p:cNvSpPr>
          <p:nvPr/>
        </p:nvSpPr>
        <p:spPr bwMode="auto">
          <a:xfrm>
            <a:off x="6555572" y="3697892"/>
            <a:ext cx="336550" cy="209550"/>
          </a:xfrm>
          <a:custGeom>
            <a:avLst/>
            <a:gdLst>
              <a:gd name="T0" fmla="*/ 0 w 212"/>
              <a:gd name="T1" fmla="*/ 69 h 132"/>
              <a:gd name="T2" fmla="*/ 103 w 212"/>
              <a:gd name="T3" fmla="*/ 132 h 132"/>
              <a:gd name="T4" fmla="*/ 212 w 212"/>
              <a:gd name="T5" fmla="*/ 69 h 132"/>
              <a:gd name="T6" fmla="*/ 103 w 212"/>
              <a:gd name="T7" fmla="*/ 0 h 132"/>
              <a:gd name="T8" fmla="*/ 0 w 212"/>
              <a:gd name="T9" fmla="*/ 6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2">
                <a:moveTo>
                  <a:pt x="0" y="69"/>
                </a:moveTo>
                <a:lnTo>
                  <a:pt x="103" y="132"/>
                </a:lnTo>
                <a:lnTo>
                  <a:pt x="212" y="69"/>
                </a:lnTo>
                <a:lnTo>
                  <a:pt x="103" y="0"/>
                </a:lnTo>
                <a:lnTo>
                  <a:pt x="0" y="69"/>
                </a:lnTo>
                <a:close/>
              </a:path>
            </a:pathLst>
          </a:custGeom>
          <a:solidFill>
            <a:srgbClr val="FFFFFF"/>
          </a:solidFill>
          <a:ln w="1905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GB" sz="1800" kern="12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8217684" y="3651855"/>
            <a:ext cx="47609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0.72</a:t>
            </a:r>
            <a:endParaRPr lang="en-US" altLang="en-US" sz="19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8928884" y="3651855"/>
            <a:ext cx="125194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(0.64–0.82)</a:t>
            </a:r>
            <a:endParaRPr lang="en-US" altLang="en-US" sz="19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865259" y="2114580"/>
            <a:ext cx="278369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Hazard Ratio (95% CI)            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667534" y="2987706"/>
            <a:ext cx="185307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Prior CV disease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667534" y="3278218"/>
            <a:ext cx="164307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No CV disease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667534" y="3651855"/>
            <a:ext cx="176330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All participants</a:t>
            </a:r>
            <a:endParaRPr lang="en-US" altLang="en-US" sz="19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2790770" y="2987706"/>
            <a:ext cx="110918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 122 / 861</a:t>
            </a:r>
            <a:endParaRPr lang="en-US" altLang="en-US" sz="1800" kern="1200" dirty="0">
              <a:solidFill>
                <a:srgbClr val="CE08A8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2705700" y="3278218"/>
            <a:ext cx="12793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 310 / 2443</a:t>
            </a:r>
            <a:endParaRPr lang="en-US" altLang="en-US" sz="1800" kern="1200" dirty="0">
              <a:solidFill>
                <a:srgbClr val="CE08A8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2709990" y="3651855"/>
            <a:ext cx="127074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 432 / 3304</a:t>
            </a:r>
            <a:endParaRPr lang="en-US" altLang="en-US" sz="1900" kern="1200" dirty="0">
              <a:solidFill>
                <a:srgbClr val="CE08A8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4620197" y="2987706"/>
            <a:ext cx="108683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170 / 904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4552069" y="3278218"/>
            <a:ext cx="122309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388 / 2401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552069" y="3651855"/>
            <a:ext cx="122309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558 / 3305</a:t>
            </a:r>
            <a:endParaRPr lang="en-US" altLang="en-US" sz="19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10683338" y="3276343"/>
            <a:ext cx="105477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P</a:t>
            </a:r>
            <a:r>
              <a:rPr lang="en-US" altLang="en-US" sz="1900" b="1" kern="1200" baseline="-250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het</a:t>
            </a: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=0.99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2427501" y="1761727"/>
            <a:ext cx="1835722" cy="298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  </a:t>
            </a:r>
            <a:r>
              <a:rPr lang="en-US" altLang="en-US" sz="1900" b="1" kern="1200" dirty="0" err="1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Empagliflozin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2642445" y="2117574"/>
            <a:ext cx="140583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CE08A8"/>
                </a:solidFill>
                <a:ea typeface="+mn-ea"/>
                <a:cs typeface="Arial" panose="020B0604020202020204" pitchFamily="34" charset="0"/>
              </a:rPr>
              <a:t> events / pts</a:t>
            </a:r>
            <a:endParaRPr lang="en-US" altLang="en-US" sz="1800" kern="1200" dirty="0">
              <a:solidFill>
                <a:srgbClr val="CE08A8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3295485" y="1930294"/>
            <a:ext cx="6732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4829010" y="1930294"/>
            <a:ext cx="6732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endParaRPr lang="en-US" altLang="en-US" sz="1800" kern="120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025072" y="4968070"/>
            <a:ext cx="3734100" cy="1003589"/>
          </a:xfrm>
          <a:prstGeom prst="roundRect">
            <a:avLst/>
          </a:prstGeom>
          <a:solidFill>
            <a:srgbClr val="E9EDF4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285750" indent="-285750">
              <a:buClrTx/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rgbClr val="2E2C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Average follow up: 2 years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rgbClr val="2E2C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128 CV deaths occurred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4460698" y="2117574"/>
            <a:ext cx="140583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events / pts</a:t>
            </a:r>
            <a:endParaRPr lang="en-US" altLang="en-US" sz="1800" kern="1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4600449" y="1758735"/>
            <a:ext cx="112633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900" b="1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 Placebo</a:t>
            </a:r>
            <a:endParaRPr lang="en-US" altLang="en-US" sz="18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  <p:sp>
        <p:nvSpPr>
          <p:cNvPr id="93" name="TextBox 92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2955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284289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Recurrent events analyses: CV outcomes</a:t>
            </a:r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01607"/>
              </p:ext>
            </p:extLst>
          </p:nvPr>
        </p:nvGraphicFramePr>
        <p:xfrm>
          <a:off x="452763" y="1627573"/>
          <a:ext cx="11252726" cy="3747790"/>
        </p:xfrm>
        <a:graphic>
          <a:graphicData uri="http://schemas.openxmlformats.org/drawingml/2006/table">
            <a:tbl>
              <a:tblPr firstRow="1" bandRow="1"/>
              <a:tblGrid>
                <a:gridCol w="2419746">
                  <a:extLst>
                    <a:ext uri="{9D8B030D-6E8A-4147-A177-3AD203B41FA5}">
                      <a16:colId xmlns:a16="http://schemas.microsoft.com/office/drawing/2014/main" val="2689245513"/>
                    </a:ext>
                  </a:extLst>
                </a:gridCol>
                <a:gridCol w="2150885">
                  <a:extLst>
                    <a:ext uri="{9D8B030D-6E8A-4147-A177-3AD203B41FA5}">
                      <a16:colId xmlns:a16="http://schemas.microsoft.com/office/drawing/2014/main" val="696035317"/>
                    </a:ext>
                  </a:extLst>
                </a:gridCol>
                <a:gridCol w="2185261">
                  <a:extLst>
                    <a:ext uri="{9D8B030D-6E8A-4147-A177-3AD203B41FA5}">
                      <a16:colId xmlns:a16="http://schemas.microsoft.com/office/drawing/2014/main" val="2945111928"/>
                    </a:ext>
                  </a:extLst>
                </a:gridCol>
                <a:gridCol w="1588577">
                  <a:extLst>
                    <a:ext uri="{9D8B030D-6E8A-4147-A177-3AD203B41FA5}">
                      <a16:colId xmlns:a16="http://schemas.microsoft.com/office/drawing/2014/main" val="3059821914"/>
                    </a:ext>
                  </a:extLst>
                </a:gridCol>
                <a:gridCol w="2908257">
                  <a:extLst>
                    <a:ext uri="{9D8B030D-6E8A-4147-A177-3AD203B41FA5}">
                      <a16:colId xmlns:a16="http://schemas.microsoft.com/office/drawing/2014/main" val="2985852866"/>
                    </a:ext>
                  </a:extLst>
                </a:gridCol>
              </a:tblGrid>
              <a:tr h="118747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400" b="1" dirty="0" err="1">
                          <a:solidFill>
                            <a:srgbClr val="CE08A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Empagliflozin</a:t>
                      </a:r>
                      <a:endParaRPr lang="en-GB" sz="2400" b="1" dirty="0">
                        <a:solidFill>
                          <a:srgbClr val="CE08A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(95% CI)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03224"/>
                  </a:ext>
                </a:extLst>
              </a:tr>
              <a:tr h="426271">
                <a:tc row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 hospitalization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event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0.80 (0.60-1.06)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865296"/>
                  </a:ext>
                </a:extLst>
              </a:tr>
              <a:tr h="426271">
                <a:tc vMerge="1">
                  <a:txBody>
                    <a:bodyPr/>
                    <a:lstStyle/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rgbClr val="10253F"/>
                        </a:solidFill>
                        <a:latin typeface="Mulish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2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events</a:t>
                      </a:r>
                      <a:endParaRPr lang="en-GB" sz="22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 (0.59-1.05)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66354"/>
                  </a:ext>
                </a:extLst>
              </a:tr>
              <a:tr h="426271">
                <a:tc row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 death or </a:t>
                      </a:r>
                    </a:p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 hospitalization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event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 (0.67-1.07)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2339"/>
                  </a:ext>
                </a:extLst>
              </a:tr>
              <a:tr h="426271">
                <a:tc vMerge="1">
                  <a:txBody>
                    <a:bodyPr/>
                    <a:lstStyle/>
                    <a:p>
                      <a:endParaRPr lang="en-GB" sz="1100" b="0" dirty="0">
                        <a:solidFill>
                          <a:srgbClr val="10253F"/>
                        </a:solidFill>
                        <a:latin typeface="Mulish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2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events</a:t>
                      </a:r>
                      <a:endParaRPr lang="en-GB" sz="22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 (0.64-1.07)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26673"/>
                  </a:ext>
                </a:extLst>
              </a:tr>
              <a:tr h="426271">
                <a:tc row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MACE*</a:t>
                      </a:r>
                      <a:endParaRPr lang="en-GB" sz="22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r>
                        <a:rPr lang="en-GB" sz="22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event</a:t>
                      </a:r>
                      <a:endParaRPr lang="en-GB" sz="22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 (0.76-1.12)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87157"/>
                  </a:ext>
                </a:extLst>
              </a:tr>
              <a:tr h="426271">
                <a:tc vMerge="1">
                  <a:txBody>
                    <a:bodyPr/>
                    <a:lstStyle/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rgbClr val="10253F"/>
                        </a:solidFill>
                        <a:latin typeface="Mulish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events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CE08A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0.90 (0.72-1.12)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817374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274609" y="5477236"/>
            <a:ext cx="5609033" cy="260059"/>
          </a:xfrm>
          <a:prstGeom prst="roundRect">
            <a:avLst/>
          </a:prstGeom>
          <a:solidFill>
            <a:srgbClr val="E9EDF4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>
              <a:buClrTx/>
              <a:buFontTx/>
              <a:buNone/>
              <a:defRPr/>
            </a:pPr>
            <a:r>
              <a:rPr lang="en-GB" sz="1800" dirty="0">
                <a:solidFill>
                  <a:srgbClr val="2E2C6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*MACE: CV death, MI, stroke or HF hospitalization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68316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199" y="365125"/>
            <a:ext cx="11251991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All-cause hospitalization: subgroups</a:t>
            </a:r>
            <a:endParaRPr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568" y="5884865"/>
            <a:ext cx="3092182" cy="8389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75457" y="6500775"/>
            <a:ext cx="34764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5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775737" y="3401871"/>
            <a:ext cx="10972800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46235" y="6147525"/>
            <a:ext cx="16767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Empagliflozin Better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01332" y="6147525"/>
            <a:ext cx="1218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Placebo Better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572743" y="4656076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0.78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290570" y="4656076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(0.66–0.93)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576993" y="4928938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0.92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9292704" y="4928938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(0.82–1.04)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561105" y="5281585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0.86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290570" y="5281585"/>
            <a:ext cx="9537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(0.78–0.95)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176239" y="1308392"/>
            <a:ext cx="25263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Hazard Ratio (95% CI)           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151000" y="4639096"/>
            <a:ext cx="2965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Yes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51000" y="4928938"/>
            <a:ext cx="23724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No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37318" y="5309203"/>
            <a:ext cx="130644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All participants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485313" y="4656076"/>
            <a:ext cx="8651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37.8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439301" y="4928938"/>
            <a:ext cx="9572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20.2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233187" y="5281585"/>
            <a:ext cx="13694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24.8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23852" y="4656076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49.1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500609" y="4928938"/>
            <a:ext cx="4103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21.8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97402" y="5281585"/>
            <a:ext cx="4167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29.2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115143" y="1304663"/>
            <a:ext cx="16055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Empagliflozin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101975" y="1544941"/>
            <a:ext cx="1631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Events / 100 </a:t>
            </a: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pt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yrs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651338" y="2076772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184863" y="2076772"/>
            <a:ext cx="496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1C5E21-9447-4DD5-A89D-ADB21765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1859759"/>
            <a:ext cx="2965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Yes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DBF8D-6DB4-493E-8F3F-B581672A8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2132703"/>
            <a:ext cx="23724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No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56410DE-189B-439C-953F-71152B141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1859759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31.2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05AC23C-6353-4CBE-8C6B-F2CBB5B88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2719" y="2132703"/>
            <a:ext cx="4103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19.1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17A176E-AACE-4B28-A500-D478A1F66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1859759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36.7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D242BD1-2E1B-4163-9057-47DD1AA9D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213270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22.6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C9ED491-7D79-41ED-8B16-D2E983D20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18" y="1298929"/>
            <a:ext cx="83997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Subgroup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537D8E-9D04-42B8-B8B4-734D612A6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3537" y="1859759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0.86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8FB2CF-2E6B-4941-8838-152AA8036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393" y="1859759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(0.75–0.98)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8F67C89-AF38-46AE-BE37-572D6FAC7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3537" y="213270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0.86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A8EBB36-12A9-4EBC-B81E-E42780C24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710" y="2132703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(0.74–0.99)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3D73D9E-47F6-40EE-9638-CD722803B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2566593"/>
            <a:ext cx="3222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&lt;30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F85198E-79DD-406C-B519-9BF4E6FF7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2860983"/>
            <a:ext cx="6908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≥30 &lt;45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10F618F-A7D8-415C-A934-5EB58D7C9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3187801"/>
            <a:ext cx="3222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≥45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43631E9-706F-42A6-9ED9-7C2C5E2AC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18" y="2766815"/>
            <a:ext cx="13721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eGFR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(mL/min/1.73m</a:t>
            </a:r>
            <a:r>
              <a:rPr kumimoji="0" lang="en-US" altLang="en-US" sz="1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)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77D6184-ABAA-416C-A93E-64F7AEFD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256659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32.0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E48228D-1B40-48F2-8FB4-2AA3B357A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256659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36.3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FD04EC0-4C4F-45D6-9D46-7117ED4D1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3537" y="256659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0.88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E02BAE6-165E-4318-91E9-A7E1691A2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4737" y="2566593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(0.75–1.03)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33B08AD-EE29-4500-BC78-7EC9C4B31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286098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22.3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B10C784-F252-43AB-B230-497C396BD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286098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27.3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6B1C55-A461-4237-9BDD-7AA472A91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3537" y="2860983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0.81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8A03654-35F3-4184-9FB2-64F9E24B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4737" y="2860983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(0.69–0.94)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EF4C4C7-1A79-460B-BA51-E30AA6BA4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3187801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18.3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193F887-9B3C-4528-BC66-CDB204F82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3187801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21.3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75A89E-0B20-40D8-8C25-7BA3A394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3537" y="3187801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0.91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5E251B0-440F-47BD-9749-99B66603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4737" y="3187801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(0.72–1.14)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E7EA56B-380D-48FB-B72A-DDF28CE31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18" y="3808989"/>
            <a:ext cx="12690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UACR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(mg/g)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0B7D147-FE61-4495-80CF-1240F9F8F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3596052"/>
            <a:ext cx="3222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&lt;30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A0632FF-9BF4-47A5-A8B5-0AC2970C9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3895512"/>
            <a:ext cx="7982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≥30 ≤300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15C2152-8379-4E83-B1D6-782111376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00" y="4190137"/>
            <a:ext cx="42960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&gt;300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7708420-14BC-4BFC-9E10-1B85F2218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359605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GB" altLang="en-US" dirty="0">
                <a:solidFill>
                  <a:srgbClr val="CE08A8"/>
                </a:solidFill>
                <a:latin typeface="Mulish" pitchFamily="2" charset="0"/>
              </a:rPr>
              <a:t>24.7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4982B57-5FE8-4451-9271-BDD2925AC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359605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Mulish" pitchFamily="2" charset="0"/>
              </a:rPr>
              <a:t>30.8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F764FB1-378E-478C-B901-D24B15A3B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687" y="359605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0.80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56E251F-C73E-4E33-B046-2CF8AA35C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710" y="3596052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(0.65–0.99)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422F442-2784-4DD0-81F7-5050CD92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4" y="389551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GB" altLang="en-US" dirty="0">
                <a:solidFill>
                  <a:srgbClr val="CE08A8"/>
                </a:solidFill>
                <a:latin typeface="Mulish" pitchFamily="2" charset="0"/>
              </a:rPr>
              <a:t>24.6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srgbClr val="CE08A8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F1D622B-70B9-4847-8E15-A11829D8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389551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30.5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3206911-60A5-41E8-B821-41E5D44F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687" y="3895512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0.83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C2D9E6D-B9F7-4E77-8845-B019F2DD1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4737" y="3895512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(0.69–0.99)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C6C836F-BA48-4CEC-9FEB-7FE7DD055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963" y="4190137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08A8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24.9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FDD007F-78B7-47B7-B86E-4268E2A91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852" y="4190137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27.9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44D7207-B88A-4DDB-9A70-01CC5C090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9679" y="4190137"/>
            <a:ext cx="3638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0.89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27E18DA-EF52-4439-8022-3770BA338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164" y="4190137"/>
            <a:ext cx="9345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(0.78–1.02)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E1C5E21-9447-4DD5-A89D-ADB21765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18" y="1964671"/>
            <a:ext cx="7405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Diabetes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Mulish" pitchFamily="2" charset="0"/>
              <a:cs typeface="Arial"/>
              <a:sym typeface="Arial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637318" y="4754989"/>
            <a:ext cx="82394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Prior CVD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889864" y="1540579"/>
            <a:ext cx="1631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Events / 100 </a:t>
            </a: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pt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 </a:t>
            </a: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yrs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2E2C61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236136" y="1297754"/>
            <a:ext cx="9393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sh" pitchFamily="2" charset="0"/>
                <a:cs typeface="Arial"/>
                <a:sym typeface="Arial"/>
              </a:rPr>
              <a:t>Placebo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33A4842-EBAA-F07C-0CF4-0CE996CE5721}"/>
              </a:ext>
            </a:extLst>
          </p:cNvPr>
          <p:cNvGrpSpPr/>
          <p:nvPr/>
        </p:nvGrpSpPr>
        <p:grpSpPr>
          <a:xfrm>
            <a:off x="6193091" y="1307020"/>
            <a:ext cx="2339610" cy="4924722"/>
            <a:chOff x="5951538" y="1547628"/>
            <a:chExt cx="2339610" cy="4924722"/>
          </a:xfrm>
        </p:grpSpPr>
        <p:graphicFrame>
          <p:nvGraphicFramePr>
            <p:cNvPr id="83" name="Chart 82">
              <a:extLst>
                <a:ext uri="{FF2B5EF4-FFF2-40B4-BE49-F238E27FC236}">
                  <a16:creationId xmlns:a16="http://schemas.microsoft.com/office/drawing/2014/main" id="{FB3EC0A4-F286-F0CA-BEBA-B4004B0E1CC7}"/>
                </a:ext>
              </a:extLst>
            </p:cNvPr>
            <p:cNvGraphicFramePr/>
            <p:nvPr/>
          </p:nvGraphicFramePr>
          <p:xfrm>
            <a:off x="5951538" y="1547628"/>
            <a:ext cx="2339610" cy="49247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9640CED-0391-87F4-A193-6798F2D96F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15813" y="5576418"/>
              <a:ext cx="198000" cy="198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6B92BF94-6351-C42C-E062-100D708EFB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3343" y="5180668"/>
              <a:ext cx="165600" cy="1656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569DF5C-7D13-B4C0-9CB7-1FB0D79EE1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28710" y="4928980"/>
              <a:ext cx="100800" cy="1008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7DC59F0-603B-1AA8-1166-C547FF5C3E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2370" y="4473331"/>
              <a:ext cx="144000" cy="144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41F1CFB-F38D-9BCE-1A6F-E62D907741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7082" y="4207367"/>
              <a:ext cx="108000" cy="108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05C9987-8DFB-DDB6-18A6-0205A07DA2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0566" y="3881132"/>
              <a:ext cx="90000" cy="90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5E153E6-2F56-0C63-BF4E-283AD58F01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403" y="3495363"/>
              <a:ext cx="93600" cy="936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8CD79C9-A44E-E74F-70D7-ABCE6F2C10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4400" y="3157031"/>
              <a:ext cx="126000" cy="126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015ED6BD-5A4F-D395-FA72-36BA39317E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7093" y="2864361"/>
              <a:ext cx="118800" cy="1188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CD7935A9-52E3-B1A2-5253-A4A1399874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3548" y="2415899"/>
              <a:ext cx="144000" cy="1440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BBAAC45-EF13-9FFD-21DF-E41A151DF3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3546" y="2137287"/>
              <a:ext cx="136800" cy="13680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19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6"/>
          <p:cNvSpPr txBox="1">
            <a:spLocks noGrp="1"/>
          </p:cNvSpPr>
          <p:nvPr>
            <p:ph type="title"/>
          </p:nvPr>
        </p:nvSpPr>
        <p:spPr>
          <a:xfrm>
            <a:off x="421200" y="365125"/>
            <a:ext cx="11281174" cy="72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/>
            <a:r>
              <a:rPr lang="en-GB" dirty="0"/>
              <a:t>Collaborative summary meta-analysis of SGLT2i</a:t>
            </a:r>
            <a:endParaRPr dirty="0"/>
          </a:p>
        </p:txBody>
      </p:sp>
      <p:sp>
        <p:nvSpPr>
          <p:cNvPr id="568" name="Google Shape;568;p96"/>
          <p:cNvSpPr txBox="1">
            <a:spLocks noGrp="1"/>
          </p:cNvSpPr>
          <p:nvPr>
            <p:ph type="body" idx="1"/>
          </p:nvPr>
        </p:nvSpPr>
        <p:spPr>
          <a:xfrm>
            <a:off x="145915" y="1257011"/>
            <a:ext cx="1189692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Clr>
                <a:srgbClr val="2E2C61"/>
              </a:buClr>
              <a:buSzTx/>
              <a:buNone/>
            </a:pPr>
            <a:r>
              <a:rPr lang="en-GB" sz="2600" b="1" kern="1200" dirty="0">
                <a:solidFill>
                  <a:srgbClr val="00BE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Trials:</a:t>
            </a:r>
            <a:r>
              <a:rPr lang="en-GB" sz="260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6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 large placebo-controlled SGLT2i trials</a:t>
            </a:r>
          </a:p>
          <a:p>
            <a:pPr marL="685800" lvl="1">
              <a:buClr>
                <a:srgbClr val="2E2C61"/>
              </a:buClr>
              <a:buSzTx/>
              <a:buFont typeface="Arial" panose="020B0604020202020204" pitchFamily="34" charset="0"/>
              <a:buChar char="•"/>
            </a:pPr>
            <a:endParaRPr lang="en-GB" sz="6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85800" lvl="1">
              <a:spcAft>
                <a:spcPts val="600"/>
              </a:spcAft>
              <a:buClr>
                <a:srgbClr val="2E2C61"/>
              </a:buClr>
              <a:buSzTx/>
              <a:buFont typeface="Arial" panose="020B0604020202020204" pitchFamily="34" charset="0"/>
              <a:buChar char="•"/>
            </a:pPr>
            <a:r>
              <a:rPr lang="en-GB" sz="2000" b="1" kern="1200" dirty="0">
                <a:solidFill>
                  <a:srgbClr val="00BE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T2DM + CV risk:</a:t>
            </a:r>
            <a:r>
              <a:rPr lang="en-GB" sz="2000" kern="1200" dirty="0">
                <a:solidFill>
                  <a:srgbClr val="00BE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0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DECLARE-TIMI 58, CANVAS, VERTIS CV, EMPA-REG OUTCOME</a:t>
            </a:r>
          </a:p>
          <a:p>
            <a:pPr marL="685800" lvl="1">
              <a:spcAft>
                <a:spcPts val="600"/>
              </a:spcAft>
              <a:buClr>
                <a:srgbClr val="2E2C61"/>
              </a:buClr>
              <a:buSzTx/>
              <a:buFont typeface="Arial" panose="020B0604020202020204" pitchFamily="34" charset="0"/>
              <a:buChar char="•"/>
            </a:pPr>
            <a:r>
              <a:rPr lang="en-GB" sz="2000" b="1" kern="1200" dirty="0">
                <a:solidFill>
                  <a:srgbClr val="00BE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Heart failure: </a:t>
            </a:r>
            <a:r>
              <a:rPr lang="en-GB" sz="20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DAPA-HF, EMPEROR-Reduced, EMPEROR-Preserved, DELIVER, SOLOIST-WHF</a:t>
            </a:r>
          </a:p>
          <a:p>
            <a:pPr marL="685800" lvl="1">
              <a:spcAft>
                <a:spcPts val="600"/>
              </a:spcAft>
              <a:buClr>
                <a:srgbClr val="2E2C61"/>
              </a:buClr>
              <a:buSzTx/>
              <a:buFont typeface="Arial" panose="020B0604020202020204" pitchFamily="34" charset="0"/>
              <a:buChar char="•"/>
            </a:pPr>
            <a:r>
              <a:rPr lang="en-GB" sz="2000" b="1" kern="1200" dirty="0">
                <a:solidFill>
                  <a:srgbClr val="00BED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Chronic kidney disease: </a:t>
            </a:r>
            <a:r>
              <a:rPr lang="en-GB" sz="20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CREDENCE, SCORED, DAPA-CKD, EMPA-KIDNEY</a:t>
            </a:r>
          </a:p>
          <a:p>
            <a:pPr marL="22860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45803"/>
              </p:ext>
            </p:extLst>
          </p:nvPr>
        </p:nvGraphicFramePr>
        <p:xfrm>
          <a:off x="1040490" y="3265316"/>
          <a:ext cx="9896310" cy="2266137"/>
        </p:xfrm>
        <a:graphic>
          <a:graphicData uri="http://schemas.openxmlformats.org/drawingml/2006/table">
            <a:tbl>
              <a:tblPr firstRow="1" bandRow="1"/>
              <a:tblGrid>
                <a:gridCol w="3047835">
                  <a:extLst>
                    <a:ext uri="{9D8B030D-6E8A-4147-A177-3AD203B41FA5}">
                      <a16:colId xmlns:a16="http://schemas.microsoft.com/office/drawing/2014/main" val="4264050695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2203292936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1584658886"/>
                    </a:ext>
                  </a:extLst>
                </a:gridCol>
                <a:gridCol w="2409825">
                  <a:extLst>
                    <a:ext uri="{9D8B030D-6E8A-4147-A177-3AD203B41FA5}">
                      <a16:colId xmlns:a16="http://schemas.microsoft.com/office/drawing/2014/main" val="1522156257"/>
                    </a:ext>
                  </a:extLst>
                </a:gridCol>
              </a:tblGrid>
              <a:tr h="66120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GB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Trials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GB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diabetes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25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4953"/>
                  </a:ext>
                </a:extLst>
              </a:tr>
              <a:tr h="41621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T2DM + high CV</a:t>
                      </a:r>
                      <a:r>
                        <a:rPr lang="en-GB" sz="20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risk</a:t>
                      </a:r>
                      <a:endParaRPr lang="en-GB" sz="20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42,568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530150"/>
                  </a:ext>
                </a:extLst>
              </a:tr>
              <a:tr h="38510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marR="0" lvl="0" indent="0" algn="l" defTabSz="914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Heart failure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21,947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382119"/>
                  </a:ext>
                </a:extLst>
              </a:tr>
              <a:tr h="38510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GB" sz="20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kidney disease</a:t>
                      </a:r>
                      <a:endParaRPr lang="en-GB" sz="20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baseline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2000" b="0" dirty="0">
                        <a:solidFill>
                          <a:srgbClr val="10253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0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25,898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9798"/>
                  </a:ext>
                </a:extLst>
              </a:tr>
              <a:tr h="38510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GB" sz="2000" b="1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GB" sz="2000" b="1" dirty="0">
                          <a:solidFill>
                            <a:srgbClr val="10253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90,413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087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144" y="5995271"/>
            <a:ext cx="2874699" cy="6268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58598" y="6536987"/>
            <a:ext cx="347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58458038"/>
      </p:ext>
    </p:extLst>
  </p:cSld>
  <p:clrMapOvr>
    <a:masterClrMapping/>
  </p:clrMapOvr>
</p:sld>
</file>

<file path=ppt/theme/theme1.xml><?xml version="1.0" encoding="utf-8"?>
<a:theme xmlns:a="http://schemas.openxmlformats.org/drawingml/2006/main" name="3_Font and logo master">
  <a:themeElements>
    <a:clrScheme name="M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00BED5"/>
      </a:accent1>
      <a:accent2>
        <a:srgbClr val="008AAD"/>
      </a:accent2>
      <a:accent3>
        <a:srgbClr val="E94D36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nt and logo master">
  <a:themeElements>
    <a:clrScheme name="M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00BED5"/>
      </a:accent1>
      <a:accent2>
        <a:srgbClr val="008AAD"/>
      </a:accent2>
      <a:accent3>
        <a:srgbClr val="E94D36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ont and logo master">
  <a:themeElements>
    <a:clrScheme name="M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00BED5"/>
      </a:accent1>
      <a:accent2>
        <a:srgbClr val="008AAD"/>
      </a:accent2>
      <a:accent3>
        <a:srgbClr val="E94D36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I-Lilly harmonisation 171117">
    <a:dk1>
      <a:srgbClr val="5A5A5A"/>
    </a:dk1>
    <a:lt1>
      <a:srgbClr val="FFFFFF"/>
    </a:lt1>
    <a:dk2>
      <a:srgbClr val="5A5A5A"/>
    </a:dk2>
    <a:lt2>
      <a:srgbClr val="FFFFFF"/>
    </a:lt2>
    <a:accent1>
      <a:srgbClr val="6482C3"/>
    </a:accent1>
    <a:accent2>
      <a:srgbClr val="F0414B"/>
    </a:accent2>
    <a:accent3>
      <a:srgbClr val="43AC99"/>
    </a:accent3>
    <a:accent4>
      <a:srgbClr val="828282"/>
    </a:accent4>
    <a:accent5>
      <a:srgbClr val="8F3089"/>
    </a:accent5>
    <a:accent6>
      <a:srgbClr val="E57200"/>
    </a:accent6>
    <a:hlink>
      <a:srgbClr val="5A5A5A"/>
    </a:hlink>
    <a:folHlink>
      <a:srgbClr val="5A5A5A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1397</Words>
  <Application>Microsoft Macintosh PowerPoint</Application>
  <PresentationFormat>Widescreen</PresentationFormat>
  <Paragraphs>454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Mulish</vt:lpstr>
      <vt:lpstr>Noto Sans Symbols</vt:lpstr>
      <vt:lpstr>Wingdings 2</vt:lpstr>
      <vt:lpstr>3_Font and logo master</vt:lpstr>
      <vt:lpstr>Font and logo master</vt:lpstr>
      <vt:lpstr>1_Font and logo master</vt:lpstr>
      <vt:lpstr>PowerPoint Presentation</vt:lpstr>
      <vt:lpstr>Disclosures</vt:lpstr>
      <vt:lpstr>EMPA-KIDNEY design</vt:lpstr>
      <vt:lpstr>EMPA-KIDNEY design</vt:lpstr>
      <vt:lpstr>Baseline characteristics: 6609 participants</vt:lpstr>
      <vt:lpstr>Primary outcome: by prior CV disease</vt:lpstr>
      <vt:lpstr>Recurrent events analyses: CV outcomes</vt:lpstr>
      <vt:lpstr>All-cause hospitalization: subgroups</vt:lpstr>
      <vt:lpstr>Collaborative summary meta-analysis of SGLT2i</vt:lpstr>
      <vt:lpstr>Cardiovascular outcomes</vt:lpstr>
      <vt:lpstr>Cardiovascular outcomes</vt:lpstr>
      <vt:lpstr>Absolute benefits: (i) T2DM + CV disease</vt:lpstr>
      <vt:lpstr>Absolute benefits: (ii) Heart failure</vt:lpstr>
      <vt:lpstr>Absolute benefits: (iii) Chronic kidney disease</vt:lpstr>
      <vt:lpstr>Conclusions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Preiss</dc:creator>
  <cp:lastModifiedBy>Wermers, Jason P</cp:lastModifiedBy>
  <cp:revision>37</cp:revision>
  <dcterms:modified xsi:type="dcterms:W3CDTF">2022-11-06T23:52:48Z</dcterms:modified>
</cp:coreProperties>
</file>