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3"/>
  </p:notesMasterIdLst>
  <p:sldIdLst>
    <p:sldId id="256" r:id="rId2"/>
    <p:sldId id="288" r:id="rId3"/>
    <p:sldId id="271" r:id="rId4"/>
    <p:sldId id="272" r:id="rId5"/>
    <p:sldId id="277" r:id="rId6"/>
    <p:sldId id="276" r:id="rId7"/>
    <p:sldId id="275" r:id="rId8"/>
    <p:sldId id="266" r:id="rId9"/>
    <p:sldId id="267" r:id="rId10"/>
    <p:sldId id="268" r:id="rId11"/>
    <p:sldId id="269" r:id="rId12"/>
    <p:sldId id="270" r:id="rId13"/>
    <p:sldId id="257" r:id="rId14"/>
    <p:sldId id="259" r:id="rId15"/>
    <p:sldId id="260" r:id="rId16"/>
    <p:sldId id="274" r:id="rId17"/>
    <p:sldId id="286" r:id="rId18"/>
    <p:sldId id="280" r:id="rId19"/>
    <p:sldId id="279" r:id="rId20"/>
    <p:sldId id="285" r:id="rId21"/>
    <p:sldId id="287" r:id="rId2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93515" autoAdjust="0"/>
  </p:normalViewPr>
  <p:slideViewPr>
    <p:cSldViewPr snapToGrid="0" showGuides="1">
      <p:cViewPr varScale="1">
        <p:scale>
          <a:sx n="117" d="100"/>
          <a:sy n="117" d="100"/>
        </p:scale>
        <p:origin x="3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DCDF817-B73F-4436-BF78-015C8D90A7B4}" type="datetimeFigureOut">
              <a:rPr lang="he-IL" smtClean="0"/>
              <a:t>ו'/אדר/תשפ"ג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29F06C6-1634-4811-BCBA-CBB50928C0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994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4 days post op. in hospital </a:t>
            </a:r>
          </a:p>
          <a:p>
            <a:pPr algn="l" rtl="0"/>
            <a:r>
              <a:rPr lang="en-US" dirty="0"/>
              <a:t>Echo: 1 year FU: no change in echo, NYHA 2.</a:t>
            </a:r>
            <a:endParaRPr lang="he-IL" dirty="0"/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06C6-1634-4811-BCBA-CBB50928C0F9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930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8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8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תמונה 2">
            <a:extLst>
              <a:ext uri="{FF2B5EF4-FFF2-40B4-BE49-F238E27FC236}">
                <a16:creationId xmlns:a16="http://schemas.microsoft.com/office/drawing/2014/main" id="{6E3E7D4B-BB05-6961-4D18-7B1EDAE5F5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83185"/>
            <a:ext cx="1072389" cy="10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6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8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5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3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3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9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4.png"/><Relationship Id="rId5" Type="http://schemas.microsoft.com/office/2007/relationships/media" Target="../media/media6.mp4"/><Relationship Id="rId10" Type="http://schemas.openxmlformats.org/officeDocument/2006/relationships/image" Target="../media/image13.png"/><Relationship Id="rId4" Type="http://schemas.openxmlformats.org/officeDocument/2006/relationships/video" Target="../media/media5.mp4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78484B-AA6C-13D0-DCD6-20B4A4965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50" y="1349376"/>
            <a:ext cx="1160145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Treatment of late </a:t>
            </a:r>
            <a:r>
              <a:rPr lang="en-US" sz="4800" b="1" dirty="0" err="1"/>
              <a:t>paravalvular</a:t>
            </a:r>
            <a:r>
              <a:rPr lang="en-US" sz="4800" b="1" dirty="0"/>
              <a:t> regurgitation after </a:t>
            </a:r>
            <a:r>
              <a:rPr lang="en-US" sz="4800" b="1" dirty="0" err="1"/>
              <a:t>transcatheter</a:t>
            </a:r>
            <a:r>
              <a:rPr lang="en-US" sz="4800" b="1" dirty="0"/>
              <a:t> aortic valve implantation</a:t>
            </a:r>
            <a:endParaRPr lang="he-IL" sz="4800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000250" y="4556169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Haim Danenberg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Wolfson Medical Center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Holon, Israel</a:t>
            </a:r>
          </a:p>
        </p:txBody>
      </p:sp>
      <p:pic>
        <p:nvPicPr>
          <p:cNvPr id="5" name="Picture 2" descr="Wolfson Medical Center | LinkedIn">
            <a:extLst>
              <a:ext uri="{FF2B5EF4-FFF2-40B4-BE49-F238E27FC236}">
                <a16:creationId xmlns:a16="http://schemas.microsoft.com/office/drawing/2014/main" id="{6B0B4687-B07A-3F96-6078-10BBA5720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0202" r="6374" b="12273"/>
          <a:stretch/>
        </p:blipFill>
        <p:spPr bwMode="auto">
          <a:xfrm>
            <a:off x="10695595" y="168276"/>
            <a:ext cx="133893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2">
            <a:extLst>
              <a:ext uri="{FF2B5EF4-FFF2-40B4-BE49-F238E27FC236}">
                <a16:creationId xmlns:a16="http://schemas.microsoft.com/office/drawing/2014/main" id="{6E3E7D4B-BB05-6961-4D18-7B1EDAE5F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167" y="3126900"/>
            <a:ext cx="1386824" cy="1389961"/>
          </a:xfrm>
          <a:prstGeom prst="rect">
            <a:avLst/>
          </a:prstGeom>
        </p:spPr>
      </p:pic>
      <p:sp>
        <p:nvSpPr>
          <p:cNvPr id="7" name="תיבת טקסט 5">
            <a:extLst>
              <a:ext uri="{FF2B5EF4-FFF2-40B4-BE49-F238E27FC236}">
                <a16:creationId xmlns:a16="http://schemas.microsoft.com/office/drawing/2014/main" id="{BBB2ECB0-89AD-1977-71DD-6E8A2DD5F34B}"/>
              </a:ext>
            </a:extLst>
          </p:cNvPr>
          <p:cNvSpPr txBox="1"/>
          <p:nvPr/>
        </p:nvSpPr>
        <p:spPr>
          <a:xfrm>
            <a:off x="4352925" y="3437722"/>
            <a:ext cx="5419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Redo-TAVR registry</a:t>
            </a:r>
          </a:p>
          <a:p>
            <a:pPr algn="ctr" rtl="0"/>
            <a:r>
              <a:rPr lang="en-US" sz="28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enterprise</a:t>
            </a:r>
            <a:endParaRPr lang="he-IL" sz="28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09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3974EB4-9D3B-76E7-C5F2-717A8DA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56" y="1288111"/>
            <a:ext cx="9730243" cy="4913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633" y="83808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Survival after PVR  intervention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172568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C3CC7B7-9F5D-499C-19F9-BD5B811AA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114425"/>
            <a:ext cx="6210300" cy="462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389" y="107662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Survival according to residual PVR</a:t>
            </a:r>
            <a:endParaRPr lang="he-IL" sz="4800" dirty="0"/>
          </a:p>
        </p:txBody>
      </p:sp>
    </p:spTree>
    <p:extLst>
      <p:ext uri="{BB962C8B-B14F-4D97-AF65-F5344CB8AC3E}">
        <p14:creationId xmlns:p14="http://schemas.microsoft.com/office/powerpoint/2010/main" val="421765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AEE2C66-8403-83BF-5728-5DF8C4C4F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18B84B7-D43A-7909-9B06-A1016191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4396"/>
            <a:ext cx="10966807" cy="4351338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73 YO male</a:t>
            </a:r>
          </a:p>
          <a:p>
            <a:pPr algn="l" rtl="0"/>
            <a:r>
              <a:rPr lang="en-US" dirty="0"/>
              <a:t>170 cm, 83 Kg</a:t>
            </a:r>
          </a:p>
          <a:p>
            <a:pPr algn="l" rtl="0"/>
            <a:r>
              <a:rPr lang="en-US" dirty="0"/>
              <a:t>STS 5.5%</a:t>
            </a:r>
          </a:p>
          <a:p>
            <a:pPr algn="l" rtl="0"/>
            <a:r>
              <a:rPr lang="en-US" dirty="0"/>
              <a:t>s/p CABG</a:t>
            </a:r>
          </a:p>
          <a:p>
            <a:pPr algn="l" rtl="0"/>
            <a:r>
              <a:rPr lang="en-US" dirty="0"/>
              <a:t>eGFR 90</a:t>
            </a:r>
          </a:p>
          <a:p>
            <a:pPr algn="l" rtl="0"/>
            <a:r>
              <a:rPr lang="en-US" dirty="0"/>
              <a:t>Severe AS, NYHA II</a:t>
            </a:r>
          </a:p>
          <a:p>
            <a:pPr algn="l" rtl="0"/>
            <a:r>
              <a:rPr lang="en-US" dirty="0"/>
              <a:t>TF-TAVI: Evolut R 26mm</a:t>
            </a:r>
          </a:p>
          <a:p>
            <a:pPr algn="l" rtl="0"/>
            <a:r>
              <a:rPr lang="en-US" dirty="0"/>
              <a:t>2 weeks FU: NYHA II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C7D8373-F40C-8C9D-B821-C10BFAEDD36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dirty="0"/>
              <a:t>Courtesy of Thomas Pilgrim, Bern, Case # 10: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54889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7BEEF539-854E-AD13-C718-EA0C8FBD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961" y="438713"/>
            <a:ext cx="11302343" cy="1143000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Case # 10  TEE </a:t>
            </a:r>
            <a:r>
              <a:rPr lang="en-US" sz="4400" dirty="0">
                <a:solidFill>
                  <a:srgbClr val="FF0000"/>
                </a:solidFill>
              </a:rPr>
              <a:t>Pre</a:t>
            </a:r>
            <a:r>
              <a:rPr lang="en-US" sz="4400" dirty="0"/>
              <a:t> redo-TAVI:</a:t>
            </a:r>
            <a:br>
              <a:rPr lang="he-IL" sz="4400" dirty="0"/>
            </a:br>
            <a:r>
              <a:rPr lang="en-US" sz="3600" dirty="0"/>
              <a:t>Courtesy of Thomas Pilgrim, Bern</a:t>
            </a:r>
            <a:br>
              <a:rPr lang="en-US" sz="3600" dirty="0"/>
            </a:br>
            <a:endParaRPr lang="he-IL" sz="2400" dirty="0"/>
          </a:p>
        </p:txBody>
      </p:sp>
      <p:pic>
        <p:nvPicPr>
          <p:cNvPr id="5" name="8FF6ED97">
            <a:hlinkClick r:id="" action="ppaction://media"/>
            <a:extLst>
              <a:ext uri="{FF2B5EF4-FFF2-40B4-BE49-F238E27FC236}">
                <a16:creationId xmlns:a16="http://schemas.microsoft.com/office/drawing/2014/main" id="{076E8D88-5442-0B0D-610A-B2D2DCDFC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057" y="2224943"/>
            <a:ext cx="3606621" cy="2704966"/>
          </a:xfrm>
          <a:prstGeom prst="rect">
            <a:avLst/>
          </a:prstGeom>
        </p:spPr>
      </p:pic>
      <p:pic>
        <p:nvPicPr>
          <p:cNvPr id="6" name="C840FB17">
            <a:hlinkClick r:id="" action="ppaction://media"/>
            <a:extLst>
              <a:ext uri="{FF2B5EF4-FFF2-40B4-BE49-F238E27FC236}">
                <a16:creationId xmlns:a16="http://schemas.microsoft.com/office/drawing/2014/main" id="{BE164B92-1B8F-0B53-5694-71508E0C2F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322" y="2224943"/>
            <a:ext cx="3606621" cy="2704966"/>
          </a:xfrm>
          <a:prstGeom prst="rect">
            <a:avLst/>
          </a:prstGeom>
        </p:spPr>
      </p:pic>
      <p:pic>
        <p:nvPicPr>
          <p:cNvPr id="7" name="D06CA86A">
            <a:hlinkClick r:id="" action="ppaction://media"/>
            <a:extLst>
              <a:ext uri="{FF2B5EF4-FFF2-40B4-BE49-F238E27FC236}">
                <a16:creationId xmlns:a16="http://schemas.microsoft.com/office/drawing/2014/main" id="{8AB0839A-7E9E-518E-BF46-370AC232B28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1166" y="2224943"/>
            <a:ext cx="3606621" cy="2704966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759C262-91CF-342D-4036-19C0F47CB87D}"/>
              </a:ext>
            </a:extLst>
          </p:cNvPr>
          <p:cNvSpPr txBox="1"/>
          <p:nvPr/>
        </p:nvSpPr>
        <p:spPr>
          <a:xfrm>
            <a:off x="479649" y="5198604"/>
            <a:ext cx="11229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Evolut R 26mm with Moderate-severe PVR, AVG 29/14 mmHg; AVA 1.8 cm2, LVEF 20%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1119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7BEEF539-854E-AD13-C718-EA0C8FBD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4" y="675123"/>
            <a:ext cx="11863619" cy="1325563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TTE </a:t>
            </a:r>
            <a:r>
              <a:rPr lang="en-US" sz="4000" dirty="0">
                <a:solidFill>
                  <a:srgbClr val="FF0000"/>
                </a:solidFill>
              </a:rPr>
              <a:t>Post</a:t>
            </a:r>
            <a:r>
              <a:rPr lang="en-US" sz="4000" dirty="0"/>
              <a:t> redo-TAVI </a:t>
            </a:r>
            <a:r>
              <a:rPr lang="en-US" sz="1800" dirty="0"/>
              <a:t>(21d post index TAVI) </a:t>
            </a:r>
            <a:r>
              <a:rPr lang="en-US" sz="4000" dirty="0"/>
              <a:t>using S3 Ultra 23mm:</a:t>
            </a:r>
            <a:br>
              <a:rPr lang="en-US" sz="4000" dirty="0"/>
            </a:br>
            <a:r>
              <a:rPr lang="en-US" sz="3600" dirty="0"/>
              <a:t>Courtesy of Thomas Pilgrim, Bern, Case # 10</a:t>
            </a:r>
            <a:endParaRPr lang="he-IL" sz="4000" dirty="0"/>
          </a:p>
        </p:txBody>
      </p:sp>
      <p:pic>
        <p:nvPicPr>
          <p:cNvPr id="2" name="1922641B">
            <a:hlinkClick r:id="" action="ppaction://media"/>
            <a:extLst>
              <a:ext uri="{FF2B5EF4-FFF2-40B4-BE49-F238E27FC236}">
                <a16:creationId xmlns:a16="http://schemas.microsoft.com/office/drawing/2014/main" id="{F77311AB-0D57-425B-A960-FC4517138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7243" y="2232157"/>
            <a:ext cx="3606622" cy="2704967"/>
          </a:xfrm>
          <a:prstGeom prst="rect">
            <a:avLst/>
          </a:prstGeom>
        </p:spPr>
      </p:pic>
      <p:pic>
        <p:nvPicPr>
          <p:cNvPr id="3" name="FB90599D">
            <a:hlinkClick r:id="" action="ppaction://media"/>
            <a:extLst>
              <a:ext uri="{FF2B5EF4-FFF2-40B4-BE49-F238E27FC236}">
                <a16:creationId xmlns:a16="http://schemas.microsoft.com/office/drawing/2014/main" id="{D02E0B9E-35A2-E150-560F-9EF8A4AC53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8379" y="2232156"/>
            <a:ext cx="3606624" cy="2704968"/>
          </a:xfrm>
          <a:prstGeom prst="rect">
            <a:avLst/>
          </a:prstGeom>
        </p:spPr>
      </p:pic>
      <p:pic>
        <p:nvPicPr>
          <p:cNvPr id="8" name="D7D1FE24">
            <a:hlinkClick r:id="" action="ppaction://media"/>
            <a:extLst>
              <a:ext uri="{FF2B5EF4-FFF2-40B4-BE49-F238E27FC236}">
                <a16:creationId xmlns:a16="http://schemas.microsoft.com/office/drawing/2014/main" id="{12230188-2A7F-E1BD-D3C9-088A416CD8B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56996" y="2232156"/>
            <a:ext cx="3606623" cy="270496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8F79A30-BF4D-BE29-EA84-0D4FB569DFB7}"/>
              </a:ext>
            </a:extLst>
          </p:cNvPr>
          <p:cNvSpPr txBox="1"/>
          <p:nvPr/>
        </p:nvSpPr>
        <p:spPr>
          <a:xfrm>
            <a:off x="1820666" y="5601881"/>
            <a:ext cx="8550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dirty="0"/>
              <a:t>No AI, AVG 21/10 mmHg; AVA 1.4 cm2, LVEF 25%</a:t>
            </a:r>
          </a:p>
        </p:txBody>
      </p:sp>
    </p:spTree>
    <p:extLst>
      <p:ext uri="{BB962C8B-B14F-4D97-AF65-F5344CB8AC3E}">
        <p14:creationId xmlns:p14="http://schemas.microsoft.com/office/powerpoint/2010/main" val="22333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314" y="354152"/>
            <a:ext cx="10972800" cy="814690"/>
          </a:xfrm>
        </p:spPr>
        <p:txBody>
          <a:bodyPr>
            <a:noAutofit/>
          </a:bodyPr>
          <a:lstStyle/>
          <a:p>
            <a:r>
              <a:rPr lang="en-US" sz="4400" dirty="0"/>
              <a:t>Interventions for Post TAVI PVL:</a:t>
            </a:r>
            <a:br>
              <a:rPr lang="en-US" sz="4400" dirty="0"/>
            </a:br>
            <a:r>
              <a:rPr lang="en-US" sz="4400" dirty="0"/>
              <a:t>Major Findings</a:t>
            </a:r>
            <a:endParaRPr lang="he-IL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492285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Persistent AR ≥ moderate was not infrequent - 17.4% overall:</a:t>
            </a:r>
          </a:p>
          <a:p>
            <a:pPr lvl="1"/>
            <a:r>
              <a:rPr lang="en-US" dirty="0"/>
              <a:t>1 in 10 patients after redo-TAVI</a:t>
            </a:r>
          </a:p>
          <a:p>
            <a:pPr lvl="1"/>
            <a:r>
              <a:rPr lang="en-US" dirty="0"/>
              <a:t>1 in 4 patients treated after plug-closure </a:t>
            </a:r>
          </a:p>
          <a:p>
            <a:pPr lvl="1"/>
            <a:r>
              <a:rPr lang="en-US" dirty="0"/>
              <a:t>1 in 5 patients after balloon </a:t>
            </a:r>
            <a:r>
              <a:rPr lang="en-US" dirty="0" err="1"/>
              <a:t>valvuloplasty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Overall mortality was 5.0% at 30 days and 14.4% at 1 year:</a:t>
            </a:r>
          </a:p>
          <a:p>
            <a:pPr lvl="1"/>
            <a:r>
              <a:rPr lang="en-US" dirty="0"/>
              <a:t>0 and 12.6 % after redo- TAVI</a:t>
            </a:r>
          </a:p>
          <a:p>
            <a:pPr lvl="1"/>
            <a:r>
              <a:rPr lang="en-US" dirty="0"/>
              <a:t>10.1 and 17.7 % after plug </a:t>
            </a:r>
          </a:p>
          <a:p>
            <a:pPr lvl="1"/>
            <a:r>
              <a:rPr lang="en-US" dirty="0"/>
              <a:t>5.7 and 11.4 % after </a:t>
            </a:r>
            <a:r>
              <a:rPr lang="en-US" dirty="0" err="1"/>
              <a:t>valvuloplasty</a:t>
            </a:r>
            <a:endParaRPr lang="en-US" dirty="0"/>
          </a:p>
          <a:p>
            <a:r>
              <a:rPr lang="en-US" b="1" dirty="0"/>
              <a:t>Residual AR ≥ moderate was associated with significantly higher mortality at 1 year as compared to AR ≤ mild: 6 (21.4%) vs. 11 (8.0%), p=0.007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4268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AEE2C66-8403-83BF-5728-5DF8C4C4F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1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314" y="354152"/>
            <a:ext cx="10972800" cy="814690"/>
          </a:xfrm>
        </p:spPr>
        <p:txBody>
          <a:bodyPr>
            <a:noAutofit/>
          </a:bodyPr>
          <a:lstStyle/>
          <a:p>
            <a:r>
              <a:rPr lang="en-US" sz="4400" dirty="0"/>
              <a:t>Interventions for Post TAVI PVL:</a:t>
            </a:r>
            <a:br>
              <a:rPr lang="en-US" sz="4400" dirty="0"/>
            </a:br>
            <a:r>
              <a:rPr lang="en-US" sz="4400" dirty="0"/>
              <a:t>Limitations</a:t>
            </a:r>
            <a:endParaRPr lang="he-IL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49228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observational study of a carefully selected cohort </a:t>
            </a:r>
          </a:p>
          <a:p>
            <a:r>
              <a:rPr lang="en-US" dirty="0"/>
              <a:t>Timing and treatment modality was left to the discretion of the local heart team</a:t>
            </a:r>
          </a:p>
          <a:p>
            <a:r>
              <a:rPr lang="en-US" dirty="0"/>
              <a:t>Lack of an independent adjudication of events or core-lab</a:t>
            </a:r>
          </a:p>
          <a:p>
            <a:r>
              <a:rPr lang="en-US" i="1" dirty="0"/>
              <a:t>Thus, outcomes, especially mortality risk, should not be interpreted as the result of the procedural approach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4127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314" y="354152"/>
            <a:ext cx="10972800" cy="814690"/>
          </a:xfrm>
        </p:spPr>
        <p:txBody>
          <a:bodyPr>
            <a:noAutofit/>
          </a:bodyPr>
          <a:lstStyle/>
          <a:p>
            <a:r>
              <a:rPr lang="en-US" sz="4400" dirty="0"/>
              <a:t>Interventions for Post TAVI PVL:</a:t>
            </a:r>
            <a:br>
              <a:rPr lang="en-US" sz="4400" dirty="0"/>
            </a:br>
            <a:r>
              <a:rPr lang="en-US" sz="4400" dirty="0"/>
              <a:t>Conclusions</a:t>
            </a:r>
            <a:endParaRPr lang="he-IL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492285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PVR post TAVI can be effectively treated by several techniques - redo-TAVI, plug or balloon </a:t>
            </a:r>
            <a:r>
              <a:rPr lang="en-US" dirty="0" err="1"/>
              <a:t>valvuloplasty</a:t>
            </a:r>
            <a:endParaRPr lang="en-US" dirty="0"/>
          </a:p>
          <a:p>
            <a:r>
              <a:rPr lang="en-US" dirty="0"/>
              <a:t>Patients in whom post TAVI PVR was reduced had better prognosis regardless of treatment strategy </a:t>
            </a:r>
          </a:p>
          <a:p>
            <a:r>
              <a:rPr lang="en-US" dirty="0"/>
              <a:t>Patient selection for these therapies needs further investigation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4658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proctor: Medtronic, Edwards Lifesciences</a:t>
            </a:r>
          </a:p>
          <a:p>
            <a:r>
              <a:rPr lang="en-US" dirty="0"/>
              <a:t>Consultant: Pi-Cardia, </a:t>
            </a:r>
            <a:r>
              <a:rPr lang="en-US" dirty="0" err="1"/>
              <a:t>Mitralix</a:t>
            </a:r>
            <a:r>
              <a:rPr lang="en-US" dirty="0"/>
              <a:t>, </a:t>
            </a:r>
            <a:r>
              <a:rPr lang="en-US" dirty="0" err="1"/>
              <a:t>Simbionix</a:t>
            </a:r>
            <a:endParaRPr lang="en-US" dirty="0"/>
          </a:p>
          <a:p>
            <a:r>
              <a:rPr lang="en-US" dirty="0"/>
              <a:t>Research grant: Abbott</a:t>
            </a:r>
          </a:p>
          <a:p>
            <a:r>
              <a:rPr lang="en-US" dirty="0"/>
              <a:t>Speakers Bureau: Sanofi, BI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0749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37C9EA0-E181-2E18-E38F-3A4468646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42727"/>
            <a:ext cx="5953125" cy="51497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Edith Wolfson Medical Center, Holon, Israel: </a:t>
            </a:r>
            <a:r>
              <a:rPr lang="it-IT" sz="1600" b="1" i="1" dirty="0"/>
              <a:t>Uri Landes</a:t>
            </a:r>
            <a:r>
              <a:rPr lang="it-IT" sz="1600" i="1" dirty="0"/>
              <a:t>, Aviram Hochstadt, Lisa Manevich, Ronen Rubinshtein, Haim Danenberg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St Paul’s and Vancouver General Hospital Vancouver, Canada: </a:t>
            </a:r>
            <a:r>
              <a:rPr lang="it-IT" sz="1600" i="1" dirty="0"/>
              <a:t>John G Webb, Janarthanan Sathananthan, Myriam Akodad</a:t>
            </a:r>
            <a:r>
              <a:rPr lang="en-US" sz="1600" i="1" dirty="0"/>
              <a:t>   </a:t>
            </a:r>
          </a:p>
          <a:p>
            <a:pPr marL="0" indent="0">
              <a:buNone/>
            </a:pPr>
            <a:r>
              <a:rPr lang="en-US" sz="1600" dirty="0"/>
              <a:t>Cardiovascular center, Frankfurt, Germany:  </a:t>
            </a:r>
            <a:r>
              <a:rPr lang="en-US" sz="1600" i="1" dirty="0"/>
              <a:t>Horst Sievert</a:t>
            </a:r>
            <a:r>
              <a:rPr lang="it-IT" sz="1600" i="1" dirty="0"/>
              <a:t>, </a:t>
            </a:r>
            <a:r>
              <a:rPr lang="en-US" sz="1600" i="1" dirty="0"/>
              <a:t>Kerstin </a:t>
            </a:r>
            <a:r>
              <a:rPr lang="en-US" sz="1600" i="1" dirty="0" err="1"/>
              <a:t>Piayda</a:t>
            </a:r>
            <a:r>
              <a:rPr lang="en-US" sz="1600" i="1" dirty="0"/>
              <a:t>      </a:t>
            </a:r>
            <a:endParaRPr lang="it-IT" sz="1600" i="1" baseline="30000" dirty="0"/>
          </a:p>
          <a:p>
            <a:pPr marL="0" indent="0">
              <a:buNone/>
            </a:pPr>
            <a:r>
              <a:rPr lang="en-US" sz="1600" dirty="0"/>
              <a:t>Columbia University Medical Center, New York, NY, USA:  </a:t>
            </a:r>
            <a:r>
              <a:rPr lang="it-IT" sz="1600" i="1" dirty="0"/>
              <a:t>Martin B Leon, Tamim M Nazif, </a:t>
            </a:r>
            <a:r>
              <a:rPr lang="en-US" sz="1600" i="1" dirty="0"/>
              <a:t>David </a:t>
            </a:r>
            <a:r>
              <a:rPr lang="en-US" sz="1600" i="1" dirty="0" err="1"/>
              <a:t>Blusztein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Brighton &amp; Sussex University Hospitals NHS Trust, Brighton, UK: </a:t>
            </a:r>
            <a:r>
              <a:rPr lang="it-IT" sz="1600" i="1" dirty="0"/>
              <a:t>David Hildick-Smith, Chris Pavitt</a:t>
            </a:r>
            <a:r>
              <a:rPr lang="en-US" sz="1600" i="1" dirty="0"/>
              <a:t> </a:t>
            </a:r>
          </a:p>
          <a:p>
            <a:pPr marL="0" indent="0">
              <a:buNone/>
            </a:pPr>
            <a:r>
              <a:rPr lang="it-IT" sz="1600" dirty="0"/>
              <a:t>Heart Center, Leipzig, Germany</a:t>
            </a:r>
            <a:r>
              <a:rPr lang="it-IT" sz="1600" i="1" dirty="0"/>
              <a:t>:  Holger Thiele, Mohamed Abdel-Wahab</a:t>
            </a:r>
          </a:p>
          <a:p>
            <a:pPr marL="0" indent="0">
              <a:buNone/>
            </a:pPr>
            <a:r>
              <a:rPr lang="en-US" sz="1600" dirty="0"/>
              <a:t>Erasmus university medical center, Rotterdam, Netherlands: </a:t>
            </a:r>
            <a:r>
              <a:rPr lang="it-IT" sz="1600" i="1" dirty="0"/>
              <a:t>Nicolas M Van Mieghem, Rik Adrichem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 err="1"/>
              <a:t>Rigshospitalet</a:t>
            </a:r>
            <a:r>
              <a:rPr lang="en-US" sz="1600" dirty="0"/>
              <a:t>, Copenhagen</a:t>
            </a:r>
            <a:r>
              <a:rPr lang="da-DK" sz="1600" dirty="0"/>
              <a:t> University Hospital</a:t>
            </a:r>
            <a:r>
              <a:rPr lang="en-US" sz="1600" dirty="0"/>
              <a:t>, Denmark: </a:t>
            </a:r>
            <a:r>
              <a:rPr lang="it-IT" sz="1600" i="1" dirty="0"/>
              <a:t>Lars Sondergaard, Ole De Backer</a:t>
            </a:r>
            <a:endParaRPr lang="en-US" sz="1600" i="1" dirty="0"/>
          </a:p>
          <a:p>
            <a:pPr marL="0" indent="0">
              <a:buNone/>
            </a:pPr>
            <a:r>
              <a:rPr lang="it-IT" sz="1600" dirty="0"/>
              <a:t>Cedars-Sinai Medical Center, Los Angeles, California, USA</a:t>
            </a:r>
            <a:r>
              <a:rPr lang="en-US" sz="1600" dirty="0"/>
              <a:t>: </a:t>
            </a:r>
            <a:r>
              <a:rPr lang="it-IT" sz="1600" i="1" dirty="0"/>
              <a:t>Raj R Makkar, Ofir Koren</a:t>
            </a:r>
            <a:endParaRPr lang="en-US" sz="16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1" y="161924"/>
            <a:ext cx="5562600" cy="635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University Hospital of Bern, Bern, Switzerland: </a:t>
            </a:r>
            <a:r>
              <a:rPr lang="it-IT" sz="1600" i="1" dirty="0"/>
              <a:t>Thomas Pilgrim, Taishi Okuno</a:t>
            </a:r>
            <a:endParaRPr lang="he-IL" sz="1600" i="1" dirty="0"/>
          </a:p>
          <a:p>
            <a:pPr marL="0" indent="0">
              <a:buNone/>
            </a:pPr>
            <a:r>
              <a:rPr lang="it-IT" sz="1600" dirty="0"/>
              <a:t>Rabin medical center, Israel: </a:t>
            </a:r>
            <a:r>
              <a:rPr lang="it-IT" sz="1600" i="1" dirty="0"/>
              <a:t>Ran Kornowski, Pablo Codner</a:t>
            </a:r>
          </a:p>
          <a:p>
            <a:pPr marL="0" indent="0">
              <a:buNone/>
            </a:pPr>
            <a:r>
              <a:rPr lang="it-IT" sz="1600" dirty="0"/>
              <a:t>Tel-Aviv Medical Center, Tel-Aviv, Israel: </a:t>
            </a:r>
            <a:r>
              <a:rPr lang="it-IT" sz="1600" i="1" dirty="0"/>
              <a:t>Ariel Finkelstein, Itamar Loewenstein</a:t>
            </a:r>
          </a:p>
          <a:p>
            <a:pPr marL="0" indent="0">
              <a:buNone/>
            </a:pPr>
            <a:r>
              <a:rPr lang="en-US" sz="1600" dirty="0"/>
              <a:t>Chaim Sheba Medical Center, Tel-</a:t>
            </a:r>
            <a:r>
              <a:rPr lang="en-US" sz="1600" dirty="0" err="1"/>
              <a:t>Hashomer</a:t>
            </a:r>
            <a:r>
              <a:rPr lang="en-US" sz="1600" dirty="0"/>
              <a:t>, Israel: </a:t>
            </a:r>
            <a:r>
              <a:rPr lang="it-IT" sz="1600" i="1" dirty="0"/>
              <a:t>Israel Barbash, Amir Sharon</a:t>
            </a:r>
            <a:r>
              <a:rPr lang="en-US" sz="1600" i="1" dirty="0"/>
              <a:t> </a:t>
            </a:r>
          </a:p>
          <a:p>
            <a:pPr marL="0" indent="0">
              <a:buNone/>
            </a:pPr>
            <a:r>
              <a:rPr lang="en-US" sz="1600" dirty="0"/>
              <a:t>Centro </a:t>
            </a:r>
            <a:r>
              <a:rPr lang="en-US" sz="1600" dirty="0" err="1"/>
              <a:t>Cardiologico</a:t>
            </a:r>
            <a:r>
              <a:rPr lang="en-US" sz="1600" dirty="0"/>
              <a:t> </a:t>
            </a:r>
            <a:r>
              <a:rPr lang="en-US" sz="1600" dirty="0" err="1"/>
              <a:t>Monzino</a:t>
            </a:r>
            <a:r>
              <a:rPr lang="en-US" sz="1600" dirty="0"/>
              <a:t> IRCCS, Milan, Italy: </a:t>
            </a:r>
            <a:r>
              <a:rPr lang="it-IT" sz="1600" i="1" dirty="0"/>
              <a:t>Federico De Marco </a:t>
            </a:r>
          </a:p>
          <a:p>
            <a:pPr marL="0" indent="0">
              <a:buNone/>
            </a:pPr>
            <a:r>
              <a:rPr lang="en-US" sz="1600" dirty="0"/>
              <a:t>San Raffaele Scientific Institute, Milan, Italy: </a:t>
            </a:r>
            <a:r>
              <a:rPr lang="en-US" sz="1600" i="1" dirty="0"/>
              <a:t>Matteo </a:t>
            </a:r>
            <a:r>
              <a:rPr lang="en-US" sz="1600" i="1" dirty="0" err="1"/>
              <a:t>Montorfano</a:t>
            </a:r>
            <a:r>
              <a:rPr lang="en-US" sz="1600" i="1" dirty="0"/>
              <a:t>, </a:t>
            </a:r>
            <a:r>
              <a:rPr lang="it-IT" sz="1600" i="1" dirty="0"/>
              <a:t>Nicola Buzzatti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Montefiore Medical Center, New York, NY, USA: </a:t>
            </a:r>
            <a:r>
              <a:rPr lang="it-IT" sz="1600" i="1" dirty="0"/>
              <a:t>Azeem Latib, </a:t>
            </a:r>
            <a:r>
              <a:rPr lang="en-US" sz="1600" i="1" dirty="0"/>
              <a:t>Andrea </a:t>
            </a:r>
            <a:r>
              <a:rPr lang="en-US" sz="1600" i="1" dirty="0" err="1"/>
              <a:t>Scotti</a:t>
            </a:r>
            <a:endParaRPr lang="en-US" sz="1600" i="1" dirty="0"/>
          </a:p>
          <a:p>
            <a:pPr marL="0" indent="0">
              <a:buNone/>
            </a:pPr>
            <a:r>
              <a:rPr lang="it-IT" sz="1600" dirty="0"/>
              <a:t>Kerckhoff Heart Center, Bad Nauheim, Germany: </a:t>
            </a:r>
            <a:r>
              <a:rPr lang="it-IT" sz="1600" i="1" dirty="0"/>
              <a:t>Won-Keun Kim, Christian Hamm</a:t>
            </a:r>
          </a:p>
          <a:p>
            <a:pPr marL="0" indent="0">
              <a:buNone/>
            </a:pPr>
            <a:r>
              <a:rPr lang="it-IT" sz="1600" dirty="0"/>
              <a:t>Hospital Clínico San Carlos. IdISSC. Madrid, Spain:</a:t>
            </a:r>
            <a:r>
              <a:rPr lang="it-IT" sz="1600" i="1" dirty="0"/>
              <a:t> </a:t>
            </a:r>
            <a:r>
              <a:rPr lang="en-US" sz="1600" i="1" dirty="0"/>
              <a:t>Luis </a:t>
            </a:r>
            <a:r>
              <a:rPr lang="en-US" sz="1600" i="1" dirty="0" err="1"/>
              <a:t>Nombela</a:t>
            </a:r>
            <a:r>
              <a:rPr lang="en-US" sz="1600" i="1" dirty="0"/>
              <a:t> Franco    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 err="1"/>
              <a:t>Pieve</a:t>
            </a:r>
            <a:r>
              <a:rPr lang="en-US" sz="1600" dirty="0"/>
              <a:t> Emanuele, Milan, Italy: </a:t>
            </a:r>
            <a:r>
              <a:rPr lang="it-IT" sz="1600" i="1" dirty="0"/>
              <a:t>Antonio Mangieri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 err="1"/>
              <a:t>Herzzentrum</a:t>
            </a:r>
            <a:r>
              <a:rPr lang="en-US" sz="1600" dirty="0"/>
              <a:t> Duisburg, Duisburg, Germany: </a:t>
            </a:r>
            <a:r>
              <a:rPr lang="it-IT" sz="1600" dirty="0"/>
              <a:t>Wolfgang H Schoels</a:t>
            </a:r>
            <a:endParaRPr lang="en-US" sz="1600" dirty="0"/>
          </a:p>
          <a:p>
            <a:pPr marL="0" indent="0">
              <a:buNone/>
            </a:pPr>
            <a:r>
              <a:rPr lang="it-IT" sz="1600" dirty="0"/>
              <a:t>“G. Rodolico – San Marco”, Catania, Italy: </a:t>
            </a:r>
            <a:r>
              <a:rPr lang="it-IT" sz="1600" i="1" dirty="0"/>
              <a:t>Marco Barbanti</a:t>
            </a:r>
          </a:p>
          <a:p>
            <a:pPr marL="0" indent="0">
              <a:buNone/>
            </a:pPr>
            <a:r>
              <a:rPr lang="it-IT" sz="1600" dirty="0"/>
              <a:t>University Medical Centre Ljubljana, Slovenia:  </a:t>
            </a:r>
            <a:r>
              <a:rPr lang="it-IT" sz="1600" i="1" dirty="0"/>
              <a:t>Matjaz Bunch</a:t>
            </a:r>
            <a:endParaRPr lang="en-US" sz="1600" i="1" dirty="0"/>
          </a:p>
          <a:p>
            <a:pPr marL="0" indent="0">
              <a:buNone/>
            </a:pPr>
            <a:endParaRPr lang="he-IL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48251" y="5992438"/>
            <a:ext cx="2600325" cy="1143000"/>
          </a:xfrm>
        </p:spPr>
        <p:txBody>
          <a:bodyPr>
            <a:normAutofit/>
          </a:bodyPr>
          <a:lstStyle/>
          <a:p>
            <a:r>
              <a:rPr lang="en-US" sz="4800" i="1" dirty="0"/>
              <a:t>Thanks</a:t>
            </a:r>
            <a:r>
              <a:rPr lang="en-US" sz="4800" dirty="0"/>
              <a:t>!</a:t>
            </a:r>
            <a:endParaRPr lang="he-IL" sz="4800" dirty="0"/>
          </a:p>
        </p:txBody>
      </p:sp>
      <p:sp>
        <p:nvSpPr>
          <p:cNvPr id="7" name="תיבת טקסט 5">
            <a:extLst>
              <a:ext uri="{FF2B5EF4-FFF2-40B4-BE49-F238E27FC236}">
                <a16:creationId xmlns:a16="http://schemas.microsoft.com/office/drawing/2014/main" id="{BBB2ECB0-89AD-1977-71DD-6E8A2DD5F34B}"/>
              </a:ext>
            </a:extLst>
          </p:cNvPr>
          <p:cNvSpPr txBox="1"/>
          <p:nvPr/>
        </p:nvSpPr>
        <p:spPr>
          <a:xfrm>
            <a:off x="1899826" y="145335"/>
            <a:ext cx="47295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/>
              <a:t>Redo-TAVR registry</a:t>
            </a:r>
          </a:p>
          <a:p>
            <a:pPr algn="ctr" rtl="0"/>
            <a:r>
              <a:rPr lang="en-US" sz="2800" b="1" dirty="0"/>
              <a:t>Enterprise investigators:</a:t>
            </a:r>
            <a:endParaRPr lang="he-IL" sz="2800" b="1" dirty="0"/>
          </a:p>
        </p:txBody>
      </p:sp>
      <p:pic>
        <p:nvPicPr>
          <p:cNvPr id="8" name="תמונה 2">
            <a:extLst>
              <a:ext uri="{FF2B5EF4-FFF2-40B4-BE49-F238E27FC236}">
                <a16:creationId xmlns:a16="http://schemas.microsoft.com/office/drawing/2014/main" id="{6E3E7D4B-BB05-6961-4D18-7B1EDAE5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012" y="933510"/>
            <a:ext cx="1072389" cy="10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9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37C9EA0-E181-2E18-E38F-3A4468646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350" y="1242727"/>
            <a:ext cx="5800725" cy="51497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/>
              <a:t>Edith Wolfson Medical Center, Holon, Israel: </a:t>
            </a:r>
            <a:r>
              <a:rPr lang="it-IT" sz="1700" b="1" i="1" dirty="0"/>
              <a:t>U. Landes</a:t>
            </a:r>
            <a:r>
              <a:rPr lang="it-IT" sz="1700" i="1" dirty="0"/>
              <a:t>, A. Hochstadt, L. Manevich, R. Rubinshtein, H. Danenberg</a:t>
            </a:r>
            <a:endParaRPr lang="en-US" sz="1700" i="1" dirty="0"/>
          </a:p>
          <a:p>
            <a:pPr marL="0" indent="0">
              <a:buNone/>
            </a:pPr>
            <a:r>
              <a:rPr lang="en-US" sz="1700" dirty="0"/>
              <a:t>St Paul’s and Vancouver General Hospital Vancouver, Canada: </a:t>
            </a:r>
            <a:r>
              <a:rPr lang="it-IT" sz="1700" i="1" dirty="0"/>
              <a:t>JG Webb, J. Sathananthan, M.Akodad</a:t>
            </a:r>
            <a:r>
              <a:rPr lang="en-US" sz="1700" i="1" dirty="0"/>
              <a:t>   </a:t>
            </a:r>
          </a:p>
          <a:p>
            <a:pPr marL="0" indent="0">
              <a:buNone/>
            </a:pPr>
            <a:r>
              <a:rPr lang="en-US" sz="1700" dirty="0"/>
              <a:t>Cardiovascular center, Frankfurt, Germany:  </a:t>
            </a:r>
            <a:r>
              <a:rPr lang="en-US" sz="1700" i="1" dirty="0"/>
              <a:t>H. Sievert</a:t>
            </a:r>
            <a:r>
              <a:rPr lang="it-IT" sz="1700" i="1" dirty="0"/>
              <a:t>, </a:t>
            </a:r>
            <a:r>
              <a:rPr lang="en-US" sz="1700" i="1" dirty="0"/>
              <a:t>K. </a:t>
            </a:r>
            <a:r>
              <a:rPr lang="en-US" sz="1700" i="1" dirty="0" err="1"/>
              <a:t>Piayda</a:t>
            </a:r>
            <a:r>
              <a:rPr lang="en-US" sz="1700" i="1" dirty="0"/>
              <a:t>      </a:t>
            </a:r>
            <a:endParaRPr lang="it-IT" sz="1700" i="1" baseline="30000" dirty="0"/>
          </a:p>
          <a:p>
            <a:pPr marL="0" indent="0">
              <a:buNone/>
            </a:pPr>
            <a:r>
              <a:rPr lang="en-US" sz="1700" dirty="0"/>
              <a:t>Columbia University Medical Center, New York, NY, USA:  </a:t>
            </a:r>
            <a:r>
              <a:rPr lang="it-IT" sz="1700" i="1" dirty="0"/>
              <a:t>MB Leon, TM Nazif, </a:t>
            </a:r>
            <a:r>
              <a:rPr lang="en-US" sz="1700" i="1" dirty="0"/>
              <a:t>D. </a:t>
            </a:r>
            <a:r>
              <a:rPr lang="en-US" sz="1700" i="1" dirty="0" err="1"/>
              <a:t>Blusztein</a:t>
            </a:r>
            <a:endParaRPr lang="en-US" sz="1700" i="1" dirty="0"/>
          </a:p>
          <a:p>
            <a:pPr marL="0" indent="0">
              <a:buNone/>
            </a:pPr>
            <a:r>
              <a:rPr lang="en-US" sz="1700" dirty="0"/>
              <a:t>Brighton &amp; Sussex University Hospitals NHS Trust, Brighton, UK: </a:t>
            </a:r>
            <a:r>
              <a:rPr lang="it-IT" sz="1700" i="1" dirty="0"/>
              <a:t>D. Hildick-Smith, C. Pavitt</a:t>
            </a:r>
            <a:r>
              <a:rPr lang="en-US" sz="1700" i="1" dirty="0"/>
              <a:t> </a:t>
            </a:r>
          </a:p>
          <a:p>
            <a:pPr marL="0" indent="0">
              <a:buNone/>
            </a:pPr>
            <a:r>
              <a:rPr lang="it-IT" sz="1700" dirty="0"/>
              <a:t>Heart Center, Leipzig, Germany</a:t>
            </a:r>
            <a:r>
              <a:rPr lang="it-IT" sz="1700" i="1" dirty="0"/>
              <a:t>:  H. Thiele, M. Abdel-Wahab</a:t>
            </a:r>
          </a:p>
          <a:p>
            <a:pPr marL="0" indent="0">
              <a:buNone/>
            </a:pPr>
            <a:r>
              <a:rPr lang="en-US" sz="1700" dirty="0"/>
              <a:t>Erasmus university medical center, Rotterdam, Netherlands: </a:t>
            </a:r>
            <a:r>
              <a:rPr lang="it-IT" sz="1700" i="1" dirty="0"/>
              <a:t>NM Van Mieghem, R. Adrichem</a:t>
            </a:r>
            <a:endParaRPr lang="en-US" sz="1700" i="1" dirty="0"/>
          </a:p>
          <a:p>
            <a:pPr marL="0" indent="0">
              <a:buNone/>
            </a:pPr>
            <a:r>
              <a:rPr lang="en-US" sz="1700" dirty="0" err="1"/>
              <a:t>Rigshospitalet</a:t>
            </a:r>
            <a:r>
              <a:rPr lang="en-US" sz="1700" dirty="0"/>
              <a:t>, Copenhagen</a:t>
            </a:r>
            <a:r>
              <a:rPr lang="da-DK" sz="1700" dirty="0"/>
              <a:t> University Hospital</a:t>
            </a:r>
            <a:r>
              <a:rPr lang="en-US" sz="1700" dirty="0"/>
              <a:t>, Denmark: </a:t>
            </a:r>
            <a:r>
              <a:rPr lang="it-IT" sz="1700" i="1" dirty="0"/>
              <a:t>L. Sondergaard, O. De Backer</a:t>
            </a:r>
          </a:p>
          <a:p>
            <a:pPr marL="0" indent="0">
              <a:buNone/>
            </a:pPr>
            <a:r>
              <a:rPr lang="it-IT" sz="1700" dirty="0"/>
              <a:t>Cedars-Sinai Medical Center, Los Angeles, California, USA</a:t>
            </a:r>
            <a:r>
              <a:rPr lang="en-US" sz="1700" dirty="0"/>
              <a:t>: </a:t>
            </a:r>
            <a:r>
              <a:rPr lang="it-IT" sz="1700" i="1" dirty="0"/>
              <a:t>RR Makkar, O. Koren</a:t>
            </a:r>
            <a:endParaRPr lang="en-US" sz="1700" i="1" dirty="0"/>
          </a:p>
          <a:p>
            <a:pPr marL="0" indent="0">
              <a:buNone/>
            </a:pPr>
            <a:endParaRPr lang="en-US" sz="17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3625" y="1242726"/>
            <a:ext cx="6048377" cy="52723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/>
              <a:t>University Hospital of Bern, Bern, Switzerland: </a:t>
            </a:r>
            <a:r>
              <a:rPr lang="it-IT" sz="1700" i="1" dirty="0"/>
              <a:t>T. Pilgrim, T. Okuno</a:t>
            </a:r>
            <a:endParaRPr lang="he-IL" sz="1700" i="1" dirty="0"/>
          </a:p>
          <a:p>
            <a:pPr marL="0" indent="0">
              <a:buNone/>
            </a:pPr>
            <a:r>
              <a:rPr lang="it-IT" sz="1700" dirty="0"/>
              <a:t>Rabin medical center, Israel: </a:t>
            </a:r>
            <a:r>
              <a:rPr lang="it-IT" sz="1700" i="1" dirty="0"/>
              <a:t>R. Kornowski, P. Codner</a:t>
            </a:r>
          </a:p>
          <a:p>
            <a:pPr marL="0" indent="0">
              <a:buNone/>
            </a:pPr>
            <a:r>
              <a:rPr lang="it-IT" sz="1700" dirty="0"/>
              <a:t>Tel-Aviv Medical Center, Tel-Aviv, Israel: </a:t>
            </a:r>
            <a:r>
              <a:rPr lang="it-IT" sz="1700" i="1" dirty="0"/>
              <a:t>A. Finkelstein, I. Loewenstein</a:t>
            </a:r>
          </a:p>
          <a:p>
            <a:pPr marL="0" indent="0">
              <a:buNone/>
            </a:pPr>
            <a:r>
              <a:rPr lang="en-US" sz="1700" dirty="0"/>
              <a:t>Chaim Sheba Medical Center, Tel-</a:t>
            </a:r>
            <a:r>
              <a:rPr lang="en-US" sz="1700" dirty="0" err="1"/>
              <a:t>Hashomer</a:t>
            </a:r>
            <a:r>
              <a:rPr lang="en-US" sz="1700" dirty="0"/>
              <a:t>, Israel: </a:t>
            </a:r>
            <a:r>
              <a:rPr lang="it-IT" sz="1700" i="1" dirty="0"/>
              <a:t>I.Barbash, A. Sharon</a:t>
            </a:r>
            <a:r>
              <a:rPr lang="en-US" sz="1700" i="1" dirty="0"/>
              <a:t> </a:t>
            </a:r>
          </a:p>
          <a:p>
            <a:pPr marL="0" indent="0">
              <a:buNone/>
            </a:pPr>
            <a:r>
              <a:rPr lang="en-US" sz="1700" dirty="0"/>
              <a:t>Centro </a:t>
            </a:r>
            <a:r>
              <a:rPr lang="en-US" sz="1700" dirty="0" err="1"/>
              <a:t>Cardiologico</a:t>
            </a:r>
            <a:r>
              <a:rPr lang="en-US" sz="1700" dirty="0"/>
              <a:t> </a:t>
            </a:r>
            <a:r>
              <a:rPr lang="en-US" sz="1700" dirty="0" err="1"/>
              <a:t>Monzino</a:t>
            </a:r>
            <a:r>
              <a:rPr lang="en-US" sz="1700" dirty="0"/>
              <a:t> IRCCS, Milan, Italy: </a:t>
            </a:r>
            <a:r>
              <a:rPr lang="it-IT" sz="1700" i="1" dirty="0"/>
              <a:t>F. De Marco </a:t>
            </a:r>
          </a:p>
          <a:p>
            <a:pPr marL="0" indent="0">
              <a:buNone/>
            </a:pPr>
            <a:r>
              <a:rPr lang="en-US" sz="1700" dirty="0"/>
              <a:t>San Raffaele Scientific Institute, Milan, Italy: </a:t>
            </a:r>
            <a:r>
              <a:rPr lang="en-US" sz="1700" i="1" dirty="0"/>
              <a:t>M. </a:t>
            </a:r>
            <a:r>
              <a:rPr lang="en-US" sz="1700" i="1" dirty="0" err="1"/>
              <a:t>Montorfano</a:t>
            </a:r>
            <a:r>
              <a:rPr lang="en-US" sz="1700" i="1" dirty="0"/>
              <a:t>, </a:t>
            </a:r>
            <a:r>
              <a:rPr lang="it-IT" sz="1700" i="1" dirty="0"/>
              <a:t>N. Buzzatti</a:t>
            </a:r>
            <a:endParaRPr lang="en-US" sz="1700" i="1" dirty="0"/>
          </a:p>
          <a:p>
            <a:pPr marL="0" indent="0">
              <a:buNone/>
            </a:pPr>
            <a:r>
              <a:rPr lang="en-US" sz="1700" dirty="0"/>
              <a:t>Montefiore Medical Center, New York, NY, USA: </a:t>
            </a:r>
            <a:r>
              <a:rPr lang="it-IT" sz="1700" i="1" dirty="0"/>
              <a:t>A. Latib, </a:t>
            </a:r>
            <a:r>
              <a:rPr lang="en-US" sz="1700" i="1" dirty="0"/>
              <a:t>A. </a:t>
            </a:r>
            <a:r>
              <a:rPr lang="en-US" sz="1700" i="1" dirty="0" err="1"/>
              <a:t>Scotti</a:t>
            </a:r>
            <a:endParaRPr lang="en-US" sz="1700" i="1" dirty="0"/>
          </a:p>
          <a:p>
            <a:pPr marL="0" indent="0">
              <a:buNone/>
            </a:pPr>
            <a:r>
              <a:rPr lang="it-IT" sz="1700" dirty="0"/>
              <a:t>Kerckhoff Heart Center, Bad Nauheim, Germany: </a:t>
            </a:r>
            <a:r>
              <a:rPr lang="it-IT" sz="1700" i="1" dirty="0"/>
              <a:t>W. Kim, C. Hamm</a:t>
            </a:r>
          </a:p>
          <a:p>
            <a:pPr marL="0" indent="0">
              <a:buNone/>
            </a:pPr>
            <a:r>
              <a:rPr lang="it-IT" sz="1700" dirty="0"/>
              <a:t>Hospital Clínico San Carlos. IdISSC. Madrid, Spain:</a:t>
            </a:r>
            <a:r>
              <a:rPr lang="it-IT" sz="1700" i="1" dirty="0"/>
              <a:t> </a:t>
            </a:r>
            <a:r>
              <a:rPr lang="en-US" sz="1700" i="1" dirty="0"/>
              <a:t>LN Franco    </a:t>
            </a:r>
            <a:r>
              <a:rPr lang="en-US" sz="1700" dirty="0"/>
              <a:t> </a:t>
            </a:r>
          </a:p>
          <a:p>
            <a:pPr marL="0" indent="0">
              <a:buNone/>
            </a:pPr>
            <a:r>
              <a:rPr lang="en-US" sz="1700" dirty="0" err="1"/>
              <a:t>Pieve</a:t>
            </a:r>
            <a:r>
              <a:rPr lang="en-US" sz="1700" dirty="0"/>
              <a:t> Emanuele, Milan, Italy: </a:t>
            </a:r>
            <a:r>
              <a:rPr lang="it-IT" sz="1700" i="1" dirty="0"/>
              <a:t>A. Mangieri</a:t>
            </a:r>
            <a:endParaRPr lang="en-US" sz="1700" i="1" dirty="0"/>
          </a:p>
          <a:p>
            <a:pPr marL="0" indent="0">
              <a:buNone/>
            </a:pPr>
            <a:r>
              <a:rPr lang="en-US" sz="1700" dirty="0" err="1"/>
              <a:t>Herzzentrum</a:t>
            </a:r>
            <a:r>
              <a:rPr lang="en-US" sz="1700" dirty="0"/>
              <a:t> Duisburg, Duisburg, Germany: </a:t>
            </a:r>
            <a:r>
              <a:rPr lang="it-IT" sz="1700" dirty="0"/>
              <a:t>WH Schoels</a:t>
            </a:r>
            <a:endParaRPr lang="en-US" sz="1700" dirty="0"/>
          </a:p>
          <a:p>
            <a:pPr marL="0" indent="0">
              <a:buNone/>
            </a:pPr>
            <a:r>
              <a:rPr lang="it-IT" sz="1700" dirty="0"/>
              <a:t>“G. Rodolico – San Marco”, Catania, Italy: </a:t>
            </a:r>
            <a:r>
              <a:rPr lang="it-IT" sz="1700" i="1" dirty="0"/>
              <a:t>M. Barbanti</a:t>
            </a:r>
          </a:p>
          <a:p>
            <a:pPr marL="0" indent="0">
              <a:buNone/>
            </a:pPr>
            <a:r>
              <a:rPr lang="it-IT" sz="1700" dirty="0"/>
              <a:t>University Medical Centre Ljubljana, Slovenia:  </a:t>
            </a:r>
            <a:r>
              <a:rPr lang="it-IT" sz="1700" i="1" dirty="0"/>
              <a:t>M. Bunch</a:t>
            </a:r>
            <a:endParaRPr lang="en-US" sz="1700" i="1" dirty="0"/>
          </a:p>
          <a:p>
            <a:pPr marL="0" indent="0">
              <a:buNone/>
            </a:pPr>
            <a:endParaRPr lang="he-IL" sz="17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48251" y="5992438"/>
            <a:ext cx="2600325" cy="1143000"/>
          </a:xfrm>
        </p:spPr>
        <p:txBody>
          <a:bodyPr>
            <a:normAutofit/>
          </a:bodyPr>
          <a:lstStyle/>
          <a:p>
            <a:r>
              <a:rPr lang="en-US" sz="4800" i="1" dirty="0"/>
              <a:t>Thanks</a:t>
            </a:r>
            <a:r>
              <a:rPr lang="en-US" sz="4800" dirty="0"/>
              <a:t>!</a:t>
            </a:r>
            <a:endParaRPr lang="he-IL" sz="4800" dirty="0"/>
          </a:p>
        </p:txBody>
      </p:sp>
      <p:sp>
        <p:nvSpPr>
          <p:cNvPr id="7" name="תיבת טקסט 5">
            <a:extLst>
              <a:ext uri="{FF2B5EF4-FFF2-40B4-BE49-F238E27FC236}">
                <a16:creationId xmlns:a16="http://schemas.microsoft.com/office/drawing/2014/main" id="{BBB2ECB0-89AD-1977-71DD-6E8A2DD5F34B}"/>
              </a:ext>
            </a:extLst>
          </p:cNvPr>
          <p:cNvSpPr txBox="1"/>
          <p:nvPr/>
        </p:nvSpPr>
        <p:spPr>
          <a:xfrm>
            <a:off x="1899826" y="145335"/>
            <a:ext cx="9749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600" b="1" i="1" dirty="0">
                <a:latin typeface="+mj-lt"/>
              </a:rPr>
              <a:t>Redo-TAVR Registry Enterprise Investigators:</a:t>
            </a:r>
            <a:endParaRPr lang="he-IL" sz="3600" b="1" i="1" dirty="0">
              <a:latin typeface="+mj-lt"/>
            </a:endParaRPr>
          </a:p>
        </p:txBody>
      </p:sp>
      <p:pic>
        <p:nvPicPr>
          <p:cNvPr id="8" name="תמונה 2">
            <a:extLst>
              <a:ext uri="{FF2B5EF4-FFF2-40B4-BE49-F238E27FC236}">
                <a16:creationId xmlns:a16="http://schemas.microsoft.com/office/drawing/2014/main" id="{6E3E7D4B-BB05-6961-4D18-7B1EDAE5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885" y="0"/>
            <a:ext cx="1072389" cy="10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Paravalvular</a:t>
            </a:r>
            <a:r>
              <a:rPr lang="en-US" sz="3600" dirty="0"/>
              <a:t> regurgitation (PVR) after </a:t>
            </a:r>
            <a:r>
              <a:rPr lang="en-US" sz="3600" dirty="0" err="1"/>
              <a:t>transcatheter</a:t>
            </a:r>
            <a:r>
              <a:rPr lang="en-US" sz="3600" dirty="0"/>
              <a:t> aortic valve implantation (TAVI) is associated with increased morbidity and mortality</a:t>
            </a:r>
          </a:p>
          <a:p>
            <a:r>
              <a:rPr lang="en-US" sz="3600" dirty="0"/>
              <a:t>Several </a:t>
            </a:r>
            <a:r>
              <a:rPr lang="en-US" sz="3600" dirty="0" err="1"/>
              <a:t>transcatheter</a:t>
            </a:r>
            <a:r>
              <a:rPr lang="en-US" sz="3600" dirty="0"/>
              <a:t> techniques are available to treat late PVR after </a:t>
            </a:r>
            <a:r>
              <a:rPr lang="en-US" sz="3600"/>
              <a:t>TAVI with </a:t>
            </a:r>
            <a:r>
              <a:rPr lang="en-US" sz="3600" dirty="0"/>
              <a:t>limited supportive data   </a:t>
            </a:r>
          </a:p>
          <a:p>
            <a:r>
              <a:rPr lang="en-US" sz="3600" dirty="0"/>
              <a:t>The effects of </a:t>
            </a:r>
            <a:r>
              <a:rPr lang="en-US" sz="3600" dirty="0" err="1"/>
              <a:t>transcatheter</a:t>
            </a:r>
            <a:r>
              <a:rPr lang="en-US" sz="3600" dirty="0"/>
              <a:t> interventions to treat post-TAVI PVR were investigated</a:t>
            </a:r>
          </a:p>
          <a:p>
            <a:pPr marL="0" indent="0">
              <a:buNone/>
            </a:pP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0998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Registry of consecutive patients who underwent </a:t>
            </a:r>
            <a:r>
              <a:rPr lang="en-US" dirty="0" err="1"/>
              <a:t>transcatheter</a:t>
            </a:r>
            <a:r>
              <a:rPr lang="en-US" dirty="0"/>
              <a:t> intervention for ≥ moderate PVR after the index TAVI at 22 centers </a:t>
            </a:r>
          </a:p>
          <a:p>
            <a:r>
              <a:rPr lang="en-US" dirty="0"/>
              <a:t>Principal outcomes were residual aortic regurgitation (AR) and mortality at 1-year after PVR treatment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582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28443"/>
          </a:xfrm>
        </p:spPr>
        <p:txBody>
          <a:bodyPr>
            <a:noAutofit/>
          </a:bodyPr>
          <a:lstStyle/>
          <a:p>
            <a:r>
              <a:rPr lang="en-US" sz="4400" dirty="0"/>
              <a:t>Patients’ characteristics /1</a:t>
            </a:r>
            <a:endParaRPr lang="he-IL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4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600" b="1">
                <a:solidFill>
                  <a:prstClr val="white"/>
                </a:solidFill>
              </a:rPr>
              <a:t>Table 1. Baseline patients' characteristics at treatment of aortic paravalvular regurgitation after TAVI.</a:t>
            </a:r>
            <a:endParaRPr lang="en-US" sz="5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604341"/>
              </p:ext>
            </p:extLst>
          </p:nvPr>
        </p:nvGraphicFramePr>
        <p:xfrm>
          <a:off x="453224" y="1222548"/>
          <a:ext cx="11473733" cy="440924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842042">
                  <a:extLst>
                    <a:ext uri="{9D8B030D-6E8A-4147-A177-3AD203B41FA5}">
                      <a16:colId xmlns:a16="http://schemas.microsoft.com/office/drawing/2014/main" val="3339482690"/>
                    </a:ext>
                  </a:extLst>
                </a:gridCol>
                <a:gridCol w="1901186">
                  <a:extLst>
                    <a:ext uri="{9D8B030D-6E8A-4147-A177-3AD203B41FA5}">
                      <a16:colId xmlns:a16="http://schemas.microsoft.com/office/drawing/2014/main" val="768181932"/>
                    </a:ext>
                  </a:extLst>
                </a:gridCol>
                <a:gridCol w="1669725">
                  <a:extLst>
                    <a:ext uri="{9D8B030D-6E8A-4147-A177-3AD203B41FA5}">
                      <a16:colId xmlns:a16="http://schemas.microsoft.com/office/drawing/2014/main" val="3263606758"/>
                    </a:ext>
                  </a:extLst>
                </a:gridCol>
                <a:gridCol w="1526829">
                  <a:extLst>
                    <a:ext uri="{9D8B030D-6E8A-4147-A177-3AD203B41FA5}">
                      <a16:colId xmlns:a16="http://schemas.microsoft.com/office/drawing/2014/main" val="878076438"/>
                    </a:ext>
                  </a:extLst>
                </a:gridCol>
                <a:gridCol w="1529766">
                  <a:extLst>
                    <a:ext uri="{9D8B030D-6E8A-4147-A177-3AD203B41FA5}">
                      <a16:colId xmlns:a16="http://schemas.microsoft.com/office/drawing/2014/main" val="3310435652"/>
                    </a:ext>
                  </a:extLst>
                </a:gridCol>
                <a:gridCol w="1004185">
                  <a:extLst>
                    <a:ext uri="{9D8B030D-6E8A-4147-A177-3AD203B41FA5}">
                      <a16:colId xmlns:a16="http://schemas.microsoft.com/office/drawing/2014/main" val="2315532256"/>
                    </a:ext>
                  </a:extLst>
                </a:gridCol>
              </a:tblGrid>
              <a:tr h="682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Overall</a:t>
                      </a:r>
                      <a:endParaRPr lang="en-US" sz="18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N=201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Redo-TAVI</a:t>
                      </a:r>
                      <a:endParaRPr lang="en-US" sz="18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N=87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Plug</a:t>
                      </a:r>
                      <a:endParaRPr lang="en-US" sz="18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N=79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Valvuloplasty</a:t>
                      </a:r>
                      <a:endParaRPr lang="en-US" sz="18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N=35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 value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573070046"/>
                  </a:ext>
                </a:extLst>
              </a:tr>
              <a:tr h="425155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Age </a:t>
                      </a:r>
                      <a:r>
                        <a:rPr lang="en-US" sz="1800" dirty="0">
                          <a:effectLst/>
                        </a:rPr>
                        <a:t>[years]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78.0 ± 8.1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78.0 ± 7.9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77.6 ± 8.6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79.9 ± 7.2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0.438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4207019004"/>
                  </a:ext>
                </a:extLst>
              </a:tr>
              <a:tr h="425155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Females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135 (66.8%)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57 (65.5)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53 (67.1)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 (61.1)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0.345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074341414"/>
                  </a:ext>
                </a:extLst>
              </a:tr>
              <a:tr h="425155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Body mass index </a:t>
                      </a:r>
                      <a:r>
                        <a:rPr lang="en-US" sz="1800">
                          <a:effectLst/>
                        </a:rPr>
                        <a:t>[Kg/m</a:t>
                      </a:r>
                      <a:r>
                        <a:rPr lang="en-US" sz="1800" baseline="300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26.2 ± 5.0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26.2 ± 4.1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25.4 ± 5.1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27.3 ± 6.6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0.227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969777701"/>
                  </a:ext>
                </a:extLst>
              </a:tr>
              <a:tr h="425155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Frailty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58 (40.3%)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23 (35.9%)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24 (48.0%)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 (36.7%)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0.402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606218378"/>
                  </a:ext>
                </a:extLst>
              </a:tr>
              <a:tr h="779450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STS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risk score </a:t>
                      </a:r>
                      <a:r>
                        <a:rPr lang="en-US" sz="1800" dirty="0">
                          <a:effectLst/>
                        </a:rPr>
                        <a:t>[%]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5.1 ± 4.4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6.1 ± 5.6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3.8 ± 2.3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4.7 ± 2.9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0.009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646886473"/>
                  </a:ext>
                </a:extLst>
              </a:tr>
              <a:tr h="850309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Time since TAVI [days]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207 [35, 765]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428 [72, 1030]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182 [18, 513]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61 [19, 408]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&lt;0.001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736174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31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2834"/>
            <a:ext cx="10972800" cy="584102"/>
          </a:xfrm>
        </p:spPr>
        <p:txBody>
          <a:bodyPr>
            <a:noAutofit/>
          </a:bodyPr>
          <a:lstStyle/>
          <a:p>
            <a:r>
              <a:rPr lang="en-US" sz="4400" dirty="0"/>
              <a:t>Patients’ characteristics /2</a:t>
            </a:r>
            <a:endParaRPr lang="he-IL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4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600" b="1">
                <a:solidFill>
                  <a:prstClr val="white"/>
                </a:solidFill>
              </a:rPr>
              <a:t>Table 1. Baseline patients' characteristics at treatment of aortic paravalvular regurgitation after TAVI.</a:t>
            </a:r>
            <a:endParaRPr lang="en-US" sz="5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32727"/>
              </p:ext>
            </p:extLst>
          </p:nvPr>
        </p:nvGraphicFramePr>
        <p:xfrm>
          <a:off x="752723" y="928351"/>
          <a:ext cx="10582028" cy="541529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765949">
                  <a:extLst>
                    <a:ext uri="{9D8B030D-6E8A-4147-A177-3AD203B41FA5}">
                      <a16:colId xmlns:a16="http://schemas.microsoft.com/office/drawing/2014/main" val="3339482690"/>
                    </a:ext>
                  </a:extLst>
                </a:gridCol>
                <a:gridCol w="1530931">
                  <a:extLst>
                    <a:ext uri="{9D8B030D-6E8A-4147-A177-3AD203B41FA5}">
                      <a16:colId xmlns:a16="http://schemas.microsoft.com/office/drawing/2014/main" val="768181932"/>
                    </a:ext>
                  </a:extLst>
                </a:gridCol>
                <a:gridCol w="1539959">
                  <a:extLst>
                    <a:ext uri="{9D8B030D-6E8A-4147-A177-3AD203B41FA5}">
                      <a16:colId xmlns:a16="http://schemas.microsoft.com/office/drawing/2014/main" val="3263606758"/>
                    </a:ext>
                  </a:extLst>
                </a:gridCol>
                <a:gridCol w="1408171">
                  <a:extLst>
                    <a:ext uri="{9D8B030D-6E8A-4147-A177-3AD203B41FA5}">
                      <a16:colId xmlns:a16="http://schemas.microsoft.com/office/drawing/2014/main" val="878076438"/>
                    </a:ext>
                  </a:extLst>
                </a:gridCol>
                <a:gridCol w="1410876">
                  <a:extLst>
                    <a:ext uri="{9D8B030D-6E8A-4147-A177-3AD203B41FA5}">
                      <a16:colId xmlns:a16="http://schemas.microsoft.com/office/drawing/2014/main" val="3310435652"/>
                    </a:ext>
                  </a:extLst>
                </a:gridCol>
                <a:gridCol w="926142">
                  <a:extLst>
                    <a:ext uri="{9D8B030D-6E8A-4147-A177-3AD203B41FA5}">
                      <a16:colId xmlns:a16="http://schemas.microsoft.com/office/drawing/2014/main" val="2315532256"/>
                    </a:ext>
                  </a:extLst>
                </a:gridCol>
              </a:tblGrid>
              <a:tr h="587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Overall</a:t>
                      </a:r>
                      <a:endParaRPr lang="en-US" sz="1400" dirty="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N=201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Redo-TAVI</a:t>
                      </a:r>
                      <a:endParaRPr lang="en-US" sz="14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N=87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Plug</a:t>
                      </a:r>
                      <a:endParaRPr lang="en-US" sz="14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N=79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Valvuloplasty</a:t>
                      </a:r>
                      <a:endParaRPr lang="en-US" sz="14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N=35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 value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573070046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Permanent pacemaker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53 (26.2%)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 (25.3%)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 (29.1%)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 (22.2%)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0.706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502277788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Dyslipidemia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130 (64.7%)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65 (75.6%)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(63.3%)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 (41.7%)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290825738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Diabetes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 (27.4%)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 (35.6%)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 (17.9%)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(27.8%)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223292666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Hypertension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164 (81.2%)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 (82.8%)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63 (79.7%)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 (80.6%)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0.889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779022989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Ischemic heart disease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109 (54.2%)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(57.5%)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 (52.6%)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 (50.0%)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0.708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759009742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Coronary bypass surgery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 (19.9%)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 (25.3%)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 (20.5%)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(5.6%)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0.033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42705498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Stroke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 (11.9%)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(11.5%)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(12.8%)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(11.1%)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0.959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788013898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Peripheral artery disease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 (15.9%)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 (12.6%)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 (20.5%)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(13.9%)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0.391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873797788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Atrial fibrillation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73 (36.3%)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(34.5%)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 (39.7%)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 (33.3%)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113260019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Chronic pulmonary disease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 (20.0%)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 (26.4%)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 (14.3%)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 (16.7%)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0.156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1489428045"/>
                  </a:ext>
                </a:extLst>
              </a:tr>
              <a:tr h="438851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Glomerular filtration rate </a:t>
                      </a:r>
                      <a:r>
                        <a:rPr lang="en-CA" sz="1400">
                          <a:effectLst/>
                        </a:rPr>
                        <a:t>[mL/min]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51.0 ± 21.5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49.5 ± 22.4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51.7 ± 19.1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52.9 ± 24.6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891380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75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23858"/>
          </a:xfrm>
        </p:spPr>
        <p:txBody>
          <a:bodyPr>
            <a:noAutofit/>
          </a:bodyPr>
          <a:lstStyle/>
          <a:p>
            <a:r>
              <a:rPr lang="en-US" sz="4400" dirty="0"/>
              <a:t>Patients’ characteristics /3</a:t>
            </a:r>
            <a:endParaRPr lang="he-IL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4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600" b="1">
                <a:solidFill>
                  <a:prstClr val="white"/>
                </a:solidFill>
              </a:rPr>
              <a:t>Table 1. Baseline patients' characteristics at treatment of aortic paravalvular regurgitation after TAVI.</a:t>
            </a:r>
            <a:endParaRPr lang="en-US" sz="5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45455"/>
              </p:ext>
            </p:extLst>
          </p:nvPr>
        </p:nvGraphicFramePr>
        <p:xfrm>
          <a:off x="477080" y="1135081"/>
          <a:ext cx="11012555" cy="480454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919166">
                  <a:extLst>
                    <a:ext uri="{9D8B030D-6E8A-4147-A177-3AD203B41FA5}">
                      <a16:colId xmlns:a16="http://schemas.microsoft.com/office/drawing/2014/main" val="3339482690"/>
                    </a:ext>
                  </a:extLst>
                </a:gridCol>
                <a:gridCol w="1593217">
                  <a:extLst>
                    <a:ext uri="{9D8B030D-6E8A-4147-A177-3AD203B41FA5}">
                      <a16:colId xmlns:a16="http://schemas.microsoft.com/office/drawing/2014/main" val="768181932"/>
                    </a:ext>
                  </a:extLst>
                </a:gridCol>
                <a:gridCol w="1602612">
                  <a:extLst>
                    <a:ext uri="{9D8B030D-6E8A-4147-A177-3AD203B41FA5}">
                      <a16:colId xmlns:a16="http://schemas.microsoft.com/office/drawing/2014/main" val="3263606758"/>
                    </a:ext>
                  </a:extLst>
                </a:gridCol>
                <a:gridCol w="1465460">
                  <a:extLst>
                    <a:ext uri="{9D8B030D-6E8A-4147-A177-3AD203B41FA5}">
                      <a16:colId xmlns:a16="http://schemas.microsoft.com/office/drawing/2014/main" val="878076438"/>
                    </a:ext>
                  </a:extLst>
                </a:gridCol>
                <a:gridCol w="1468277">
                  <a:extLst>
                    <a:ext uri="{9D8B030D-6E8A-4147-A177-3AD203B41FA5}">
                      <a16:colId xmlns:a16="http://schemas.microsoft.com/office/drawing/2014/main" val="3310435652"/>
                    </a:ext>
                  </a:extLst>
                </a:gridCol>
                <a:gridCol w="963823">
                  <a:extLst>
                    <a:ext uri="{9D8B030D-6E8A-4147-A177-3AD203B41FA5}">
                      <a16:colId xmlns:a16="http://schemas.microsoft.com/office/drawing/2014/main" val="2315532256"/>
                    </a:ext>
                  </a:extLst>
                </a:gridCol>
              </a:tblGrid>
              <a:tr h="761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Overall</a:t>
                      </a:r>
                      <a:endParaRPr lang="en-US" sz="16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N=201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Redo-TAVI</a:t>
                      </a:r>
                      <a:endParaRPr lang="en-US" sz="16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N=87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Plug</a:t>
                      </a:r>
                      <a:endParaRPr lang="en-US" sz="16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N=79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Valvuloplasty</a:t>
                      </a:r>
                      <a:endParaRPr lang="en-US" sz="1600">
                        <a:effectLst/>
                      </a:endParaRPr>
                    </a:p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N=35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 value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573070046"/>
                  </a:ext>
                </a:extLst>
              </a:tr>
              <a:tr h="589337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NYHA functional class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(1.0%)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(1.2%)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(1.3%)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1330470220"/>
                  </a:ext>
                </a:extLst>
              </a:tr>
              <a:tr h="589337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NYHA functional class 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46 (22.9%)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 (23.3%)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 (25.3%)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 (16.7%)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3816370074"/>
                  </a:ext>
                </a:extLst>
              </a:tr>
              <a:tr h="589337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NYHA functional class 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113 (56.2%)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 (54.7%)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44 (55.7%)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 (61.1%)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1883156300"/>
                  </a:ext>
                </a:extLst>
              </a:tr>
              <a:tr h="589337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NYHA functional class 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38 (18.9%)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 (20.9%)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 (15.2%)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 (22.2%)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0.541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066706545"/>
                  </a:ext>
                </a:extLst>
              </a:tr>
              <a:tr h="589337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Bioprosthetic valve area </a:t>
                      </a:r>
                      <a:r>
                        <a:rPr lang="en-US" sz="1600">
                          <a:effectLst/>
                        </a:rPr>
                        <a:t>[cm</a:t>
                      </a:r>
                      <a:r>
                        <a:rPr lang="en-US" sz="1600" baseline="30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1.71 ± 0.61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1.57 ± 0.58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1.94 ± 0.63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1.53 ± 0.47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530118975"/>
                  </a:ext>
                </a:extLst>
              </a:tr>
              <a:tr h="506802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Bioprosthesis</a:t>
                      </a:r>
                      <a:r>
                        <a:rPr lang="en-US" sz="1800" dirty="0">
                          <a:effectLst/>
                        </a:rPr>
                        <a:t> gradient </a:t>
                      </a:r>
                      <a:r>
                        <a:rPr lang="en-US" sz="1400" dirty="0">
                          <a:effectLst/>
                        </a:rPr>
                        <a:t>[mean, mmHg]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13.9 ± 10.0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14.9 ± 10.9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12.2 ± 9.5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14.8 ± 8.6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0.087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583940953"/>
                  </a:ext>
                </a:extLst>
              </a:tr>
              <a:tr h="589337">
                <a:tc>
                  <a:txBody>
                    <a:bodyPr/>
                    <a:lstStyle/>
                    <a:p>
                      <a:pPr algn="l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Self-expanding valve type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    129 (63.9%)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   69 (79.3)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   41 (51.9)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  19 (54.2)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64" marR="32564" marT="0" marB="0" anchor="b"/>
                </a:tc>
                <a:extLst>
                  <a:ext uri="{0D108BD9-81ED-4DB2-BD59-A6C34878D82A}">
                    <a16:rowId xmlns:a16="http://schemas.microsoft.com/office/drawing/2014/main" val="249552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3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D768D7B-09C9-E1B6-CFE0-5BAC8D441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0" y="1409700"/>
            <a:ext cx="12192000" cy="544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443" y="0"/>
            <a:ext cx="10459030" cy="1143000"/>
          </a:xfrm>
        </p:spPr>
        <p:txBody>
          <a:bodyPr>
            <a:noAutofit/>
          </a:bodyPr>
          <a:lstStyle/>
          <a:p>
            <a:r>
              <a:rPr lang="en-US" sz="4400" dirty="0" err="1"/>
              <a:t>Transcatheter</a:t>
            </a:r>
            <a:r>
              <a:rPr lang="en-US" sz="4400" dirty="0"/>
              <a:t> Interventions post-TAVI PVR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153149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202B424-8D7C-A79D-D266-BD3B20D6D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/>
          <a:stretch/>
        </p:blipFill>
        <p:spPr>
          <a:xfrm>
            <a:off x="1019175" y="1034693"/>
            <a:ext cx="11508986" cy="5322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21" y="28149"/>
            <a:ext cx="10972800" cy="1116839"/>
          </a:xfrm>
        </p:spPr>
        <p:txBody>
          <a:bodyPr>
            <a:normAutofit/>
          </a:bodyPr>
          <a:lstStyle/>
          <a:p>
            <a:r>
              <a:rPr lang="en-US" sz="4000" dirty="0"/>
              <a:t>PVR post intervention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74181114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14450</TotalTime>
  <Words>1771</Words>
  <Application>Microsoft Office PowerPoint</Application>
  <PresentationFormat>Widescreen</PresentationFormat>
  <Paragraphs>283</Paragraphs>
  <Slides>21</Slides>
  <Notes>1</Notes>
  <HiddenSlides>5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Theme1</vt:lpstr>
      <vt:lpstr>Treatment of late paravalvular regurgitation after transcatheter aortic valve implantation</vt:lpstr>
      <vt:lpstr>Disclosures</vt:lpstr>
      <vt:lpstr>Rationale</vt:lpstr>
      <vt:lpstr>Methods</vt:lpstr>
      <vt:lpstr>Patients’ characteristics /1</vt:lpstr>
      <vt:lpstr>Patients’ characteristics /2</vt:lpstr>
      <vt:lpstr>Patients’ characteristics /3</vt:lpstr>
      <vt:lpstr>Transcatheter Interventions post-TAVI PVR</vt:lpstr>
      <vt:lpstr>PVR post intervention</vt:lpstr>
      <vt:lpstr>Survival after PVR  intervention</vt:lpstr>
      <vt:lpstr>Survival according to residual PVR</vt:lpstr>
      <vt:lpstr>PowerPoint Presentation</vt:lpstr>
      <vt:lpstr>PowerPoint Presentation</vt:lpstr>
      <vt:lpstr>Case # 10  TEE Pre redo-TAVI: Courtesy of Thomas Pilgrim, Bern </vt:lpstr>
      <vt:lpstr>TTE Post redo-TAVI (21d post index TAVI) using S3 Ultra 23mm: Courtesy of Thomas Pilgrim, Bern, Case # 10</vt:lpstr>
      <vt:lpstr>Interventions for Post TAVI PVL: Major Findings</vt:lpstr>
      <vt:lpstr>PowerPoint Presentation</vt:lpstr>
      <vt:lpstr>Interventions for Post TAVI PVL: Limitations</vt:lpstr>
      <vt:lpstr>Interventions for Post TAVI PVL: Conclusions</vt:lpstr>
      <vt:lpstr>Thanks!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uri landes</dc:creator>
  <cp:lastModifiedBy>Checkin 010</cp:lastModifiedBy>
  <cp:revision>38</cp:revision>
  <dcterms:created xsi:type="dcterms:W3CDTF">2022-09-28T12:46:02Z</dcterms:created>
  <dcterms:modified xsi:type="dcterms:W3CDTF">2023-02-27T13:45:09Z</dcterms:modified>
</cp:coreProperties>
</file>