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57700"/>
            <a:ext cx="9144000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47375" y="782838"/>
            <a:ext cx="6120111" cy="2613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57700"/>
            <a:ext cx="9144000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57700"/>
            <a:ext cx="9144000" cy="685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093" y="212343"/>
            <a:ext cx="744982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764" y="1081532"/>
            <a:ext cx="8078470" cy="317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358" y="376935"/>
            <a:ext cx="4457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Natural History </a:t>
            </a:r>
            <a:r>
              <a:rPr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Symptoms</a:t>
            </a:r>
          </a:p>
          <a:p>
            <a:pPr marL="26034" marR="5080" indent="1878330" algn="r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And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Stress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Echo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Findings </a:t>
            </a:r>
            <a:r>
              <a:rPr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With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Moderate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Severe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Ischemia And No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Obstructive</a:t>
            </a:r>
          </a:p>
        </p:txBody>
      </p:sp>
      <p:sp>
        <p:nvSpPr>
          <p:cNvPr id="4" name="object 4"/>
          <p:cNvSpPr/>
          <p:nvPr/>
        </p:nvSpPr>
        <p:spPr>
          <a:xfrm>
            <a:off x="6053328" y="3791711"/>
            <a:ext cx="2907792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9335" y="4172711"/>
            <a:ext cx="2008631" cy="588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3223" y="4401311"/>
            <a:ext cx="1289303" cy="588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2759" y="4401311"/>
            <a:ext cx="478535" cy="588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4576" y="4401311"/>
            <a:ext cx="1993392" cy="588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6882" y="2281935"/>
            <a:ext cx="4459605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372D83"/>
                </a:solidFill>
                <a:latin typeface="Arial"/>
                <a:cs typeface="Arial"/>
              </a:rPr>
              <a:t>CAD </a:t>
            </a:r>
            <a:r>
              <a:rPr sz="2500" b="1" spc="-5" dirty="0">
                <a:solidFill>
                  <a:srgbClr val="372D83"/>
                </a:solidFill>
                <a:latin typeface="Arial"/>
                <a:cs typeface="Arial"/>
              </a:rPr>
              <a:t>(INOCA):</a:t>
            </a:r>
            <a:r>
              <a:rPr sz="2500" b="1" spc="-50" dirty="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372D83"/>
                </a:solidFill>
                <a:latin typeface="Arial"/>
                <a:cs typeface="Arial"/>
              </a:rPr>
              <a:t>The</a:t>
            </a:r>
            <a:endParaRPr sz="2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500" b="1" spc="-5" dirty="0">
                <a:solidFill>
                  <a:srgbClr val="372D83"/>
                </a:solidFill>
                <a:latin typeface="Arial"/>
                <a:cs typeface="Arial"/>
              </a:rPr>
              <a:t>NHLBI-funded CIAO</a:t>
            </a:r>
            <a:r>
              <a:rPr sz="2500" b="1" spc="-114" dirty="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372D83"/>
                </a:solidFill>
                <a:latin typeface="Arial"/>
                <a:cs typeface="Arial"/>
              </a:rPr>
              <a:t>Ancillary</a:t>
            </a:r>
            <a:endParaRPr sz="2500">
              <a:latin typeface="Arial"/>
              <a:cs typeface="Arial"/>
            </a:endParaRPr>
          </a:p>
          <a:p>
            <a:pPr marL="2163445" marR="5080" indent="295275">
              <a:lnSpc>
                <a:spcPct val="100000"/>
              </a:lnSpc>
            </a:pPr>
            <a:r>
              <a:rPr sz="2500" b="1" spc="-5" dirty="0">
                <a:solidFill>
                  <a:srgbClr val="372D83"/>
                </a:solidFill>
                <a:latin typeface="Arial"/>
                <a:cs typeface="Arial"/>
              </a:rPr>
              <a:t>Study </a:t>
            </a:r>
            <a:r>
              <a:rPr sz="2500" b="1" spc="-95" dirty="0">
                <a:solidFill>
                  <a:srgbClr val="372D83"/>
                </a:solidFill>
                <a:latin typeface="Arial"/>
                <a:cs typeface="Arial"/>
              </a:rPr>
              <a:t>To </a:t>
            </a:r>
            <a:r>
              <a:rPr sz="2500" b="1" spc="-5" dirty="0">
                <a:solidFill>
                  <a:srgbClr val="372D83"/>
                </a:solidFill>
                <a:latin typeface="Arial"/>
                <a:cs typeface="Arial"/>
              </a:rPr>
              <a:t>The  ISCHEMIA</a:t>
            </a:r>
            <a:r>
              <a:rPr sz="2500" b="1" spc="-160" dirty="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sz="2500" b="1" spc="-30" dirty="0">
                <a:solidFill>
                  <a:srgbClr val="372D83"/>
                </a:solidFill>
                <a:latin typeface="Arial"/>
                <a:cs typeface="Arial"/>
              </a:rPr>
              <a:t>Trial</a:t>
            </a:r>
            <a:endParaRPr sz="2500">
              <a:latin typeface="Arial"/>
              <a:cs typeface="Arial"/>
            </a:endParaRPr>
          </a:p>
          <a:p>
            <a:pPr marL="2011680">
              <a:lnSpc>
                <a:spcPct val="100000"/>
              </a:lnSpc>
              <a:spcBef>
                <a:spcPts val="1435"/>
              </a:spcBef>
            </a:pPr>
            <a:r>
              <a:rPr sz="2000" b="1" spc="-5" dirty="0">
                <a:solidFill>
                  <a:srgbClr val="372D83"/>
                </a:solidFill>
                <a:latin typeface="Arial Narrow"/>
                <a:cs typeface="Arial Narrow"/>
              </a:rPr>
              <a:t>Harmony Reynolds,</a:t>
            </a:r>
            <a:r>
              <a:rPr sz="2000" b="1" spc="-8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372D83"/>
                </a:solidFill>
                <a:latin typeface="Arial Narrow"/>
                <a:cs typeface="Arial Narrow"/>
              </a:rPr>
              <a:t>MD</a:t>
            </a:r>
            <a:endParaRPr sz="2000">
              <a:latin typeface="Arial Narrow"/>
              <a:cs typeface="Arial Narrow"/>
            </a:endParaRPr>
          </a:p>
          <a:p>
            <a:pPr marL="1870075" marR="104139" indent="896619">
              <a:lnSpc>
                <a:spcPct val="107100"/>
              </a:lnSpc>
              <a:spcBef>
                <a:spcPts val="70"/>
              </a:spcBef>
            </a:pP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NYU School of Medicine  For </a:t>
            </a:r>
            <a:r>
              <a:rPr sz="1400" dirty="0">
                <a:solidFill>
                  <a:srgbClr val="372D83"/>
                </a:solidFill>
                <a:latin typeface="Arial Narrow"/>
                <a:cs typeface="Arial Narrow"/>
              </a:rPr>
              <a:t>the </a:t>
            </a: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CIAO-ISCHEMIA</a:t>
            </a:r>
            <a:r>
              <a:rPr sz="1400" spc="-3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Investigators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19607"/>
            <a:ext cx="79883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Sample INOCA Stress Echocardiogram </a:t>
            </a:r>
            <a:r>
              <a:rPr dirty="0"/>
              <a:t>– </a:t>
            </a:r>
            <a:r>
              <a:rPr spc="-5" dirty="0"/>
              <a:t>Apical </a:t>
            </a:r>
            <a:r>
              <a:rPr dirty="0"/>
              <a:t>4 </a:t>
            </a:r>
            <a:r>
              <a:rPr spc="-5" dirty="0"/>
              <a:t>Chamber</a:t>
            </a:r>
            <a:r>
              <a:rPr spc="-105" dirty="0"/>
              <a:t> </a:t>
            </a:r>
            <a:r>
              <a:rPr spc="-15"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1057541" y="1111103"/>
            <a:ext cx="7039549" cy="2302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4030" y="3608323"/>
            <a:ext cx="219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Normal wall motion </a:t>
            </a:r>
            <a:r>
              <a:rPr sz="1800" dirty="0">
                <a:latin typeface="Arial Narrow"/>
                <a:cs typeface="Arial Narrow"/>
              </a:rPr>
              <a:t>at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rest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9320" y="3599179"/>
            <a:ext cx="3276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Severe hypokinesis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mid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apical  septal, mid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apical lateral segments  </a:t>
            </a:r>
            <a:r>
              <a:rPr sz="1800" dirty="0">
                <a:latin typeface="Arial Narrow"/>
                <a:cs typeface="Arial Narrow"/>
              </a:rPr>
              <a:t>after </a:t>
            </a:r>
            <a:r>
              <a:rPr sz="1800" spc="-5" dirty="0">
                <a:latin typeface="Arial Narrow"/>
                <a:cs typeface="Arial Narrow"/>
              </a:rPr>
              <a:t>exercise stress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0351" y="1063228"/>
            <a:ext cx="7043295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19607"/>
            <a:ext cx="79883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Sample INOCA Stress Echocardiogram </a:t>
            </a:r>
            <a:r>
              <a:rPr dirty="0"/>
              <a:t>– </a:t>
            </a:r>
            <a:r>
              <a:rPr spc="-5" dirty="0"/>
              <a:t>Apical </a:t>
            </a:r>
            <a:r>
              <a:rPr dirty="0"/>
              <a:t>2 </a:t>
            </a:r>
            <a:r>
              <a:rPr spc="-5" dirty="0"/>
              <a:t>Chamber</a:t>
            </a:r>
            <a:r>
              <a:rPr spc="-105" dirty="0"/>
              <a:t> </a:t>
            </a:r>
            <a:r>
              <a:rPr spc="-15" dirty="0"/>
              <a:t>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030" y="3608323"/>
            <a:ext cx="219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Normal wall motion </a:t>
            </a:r>
            <a:r>
              <a:rPr sz="1800" dirty="0">
                <a:latin typeface="Arial Narrow"/>
                <a:cs typeface="Arial Narrow"/>
              </a:rPr>
              <a:t>at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rest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9320" y="3599179"/>
            <a:ext cx="3492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Severe hypokinesis </a:t>
            </a:r>
            <a:r>
              <a:rPr sz="1800" dirty="0">
                <a:latin typeface="Arial Narrow"/>
                <a:cs typeface="Arial Narrow"/>
              </a:rPr>
              <a:t>of the </a:t>
            </a:r>
            <a:r>
              <a:rPr sz="1800" spc="-5" dirty="0">
                <a:latin typeface="Arial Narrow"/>
                <a:cs typeface="Arial Narrow"/>
              </a:rPr>
              <a:t>mid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apical  anterior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apical inferior segments </a:t>
            </a:r>
            <a:r>
              <a:rPr sz="1800" dirty="0">
                <a:latin typeface="Arial Narrow"/>
                <a:cs typeface="Arial Narrow"/>
              </a:rPr>
              <a:t>after  </a:t>
            </a:r>
            <a:r>
              <a:rPr sz="1800" spc="-5" dirty="0">
                <a:latin typeface="Arial Narrow"/>
                <a:cs typeface="Arial Narrow"/>
              </a:rPr>
              <a:t>exercise</a:t>
            </a:r>
            <a:r>
              <a:rPr sz="18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stress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567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Symptom</a:t>
            </a:r>
            <a:r>
              <a:rPr sz="2800" spc="-60" dirty="0"/>
              <a:t> </a:t>
            </a:r>
            <a:r>
              <a:rPr sz="2800" spc="-5" dirty="0"/>
              <a:t>Severity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1056878"/>
          <a:ext cx="8248650" cy="3394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INOCA at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enrollment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845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(N=203)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CAD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enrollment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845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(N=865)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SAQ-7, median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(IQR)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83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(66-93)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78 (64,</a:t>
                      </a:r>
                      <a:r>
                        <a:rPr sz="16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92)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0.036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67945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SAQ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Angina Frequency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score</a:t>
                      </a:r>
                      <a:r>
                        <a:rPr sz="16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–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7945">
                        <a:lnSpc>
                          <a:spcPts val="1855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median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(IQR)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90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(70-100)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46355" algn="ctr">
                        <a:lnSpc>
                          <a:spcPts val="1855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N=201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100 (90,</a:t>
                      </a:r>
                      <a:r>
                        <a:rPr sz="16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14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No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angina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in last</a:t>
                      </a:r>
                      <a:r>
                        <a:rPr sz="16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month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45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(SAQ AF =</a:t>
                      </a:r>
                      <a:r>
                        <a:rPr sz="16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81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(41%)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534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(62%)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Monthly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angina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6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(SAQ AF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61-99)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86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(42%)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293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(34%)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Weekly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 angina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55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(SAQ AF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31-60)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28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(14%)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(3.6%)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Daily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angina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45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(SAQ AF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0-30)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(2.5%)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(0.6%)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481" y="4686300"/>
            <a:ext cx="3939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FFFFFF"/>
                </a:solidFill>
                <a:latin typeface="Arial Narrow"/>
                <a:cs typeface="Arial Narrow"/>
              </a:rPr>
              <a:t>Lower scores </a:t>
            </a:r>
            <a:r>
              <a:rPr sz="2000" i="1" spc="-5" dirty="0">
                <a:solidFill>
                  <a:srgbClr val="FFFFFF"/>
                </a:solidFill>
                <a:latin typeface="Arial Narrow"/>
                <a:cs typeface="Arial Narrow"/>
              </a:rPr>
              <a:t>indicate </a:t>
            </a:r>
            <a:r>
              <a:rPr sz="2000" i="1" dirty="0">
                <a:solidFill>
                  <a:srgbClr val="FFFFFF"/>
                </a:solidFill>
                <a:latin typeface="Arial Narrow"/>
                <a:cs typeface="Arial Narrow"/>
              </a:rPr>
              <a:t>poorer </a:t>
            </a:r>
            <a:r>
              <a:rPr sz="2000" i="1" spc="-5" dirty="0">
                <a:solidFill>
                  <a:srgbClr val="FFFFFF"/>
                </a:solidFill>
                <a:latin typeface="Arial Narrow"/>
                <a:cs typeface="Arial Narrow"/>
              </a:rPr>
              <a:t>health</a:t>
            </a:r>
            <a:r>
              <a:rPr sz="2000" i="1" spc="-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 Narrow"/>
                <a:cs typeface="Arial Narrow"/>
              </a:rPr>
              <a:t>status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7750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Correlation between Ischemia and Angina at</a:t>
            </a:r>
            <a:r>
              <a:rPr sz="2800" spc="-135" dirty="0"/>
              <a:t> </a:t>
            </a:r>
            <a:r>
              <a:rPr sz="2800" spc="-5" dirty="0"/>
              <a:t>Enrollment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368192" y="1592325"/>
            <a:ext cx="5908277" cy="248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8982" y="3120815"/>
            <a:ext cx="247650" cy="20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8982" y="2735623"/>
            <a:ext cx="247650" cy="216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38982" y="2356332"/>
            <a:ext cx="253265" cy="211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372" y="2002900"/>
            <a:ext cx="247874" cy="206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59540" y="1639315"/>
            <a:ext cx="1130935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0045" algn="r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sc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he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</a:t>
            </a:r>
            <a:endParaRPr sz="1800">
              <a:latin typeface="Arial Narrow"/>
              <a:cs typeface="Arial Narrow"/>
            </a:endParaRPr>
          </a:p>
          <a:p>
            <a:pPr marR="384810" algn="r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FAC090"/>
                </a:solidFill>
                <a:latin typeface="Arial Narrow"/>
                <a:cs typeface="Arial Narrow"/>
              </a:rPr>
              <a:t>none</a:t>
            </a:r>
            <a:endParaRPr sz="1800">
              <a:latin typeface="Arial Narrow"/>
              <a:cs typeface="Arial Narrow"/>
            </a:endParaRPr>
          </a:p>
          <a:p>
            <a:pPr marL="323850" marR="5080">
              <a:lnSpc>
                <a:spcPts val="3020"/>
              </a:lnSpc>
              <a:spcBef>
                <a:spcPts val="10"/>
              </a:spcBef>
            </a:pPr>
            <a:r>
              <a:rPr sz="1800" spc="-5" dirty="0">
                <a:solidFill>
                  <a:srgbClr val="FAC090"/>
                </a:solidFill>
                <a:latin typeface="Arial Narrow"/>
                <a:cs typeface="Arial Narrow"/>
              </a:rPr>
              <a:t>mild  </a:t>
            </a:r>
            <a:r>
              <a:rPr sz="1800" spc="-5" dirty="0">
                <a:solidFill>
                  <a:srgbClr val="E46C0A"/>
                </a:solidFill>
                <a:latin typeface="Arial Narrow"/>
                <a:cs typeface="Arial Narrow"/>
              </a:rPr>
              <a:t>m</a:t>
            </a:r>
            <a:r>
              <a:rPr sz="1800" dirty="0">
                <a:solidFill>
                  <a:srgbClr val="E46C0A"/>
                </a:solidFill>
                <a:latin typeface="Arial Narrow"/>
                <a:cs typeface="Arial Narrow"/>
              </a:rPr>
              <a:t>ode</a:t>
            </a:r>
            <a:r>
              <a:rPr sz="1800" spc="-5" dirty="0">
                <a:solidFill>
                  <a:srgbClr val="E46C0A"/>
                </a:solidFill>
                <a:latin typeface="Arial Narrow"/>
                <a:cs typeface="Arial Narrow"/>
              </a:rPr>
              <a:t>r</a:t>
            </a:r>
            <a:r>
              <a:rPr sz="1800" dirty="0">
                <a:solidFill>
                  <a:srgbClr val="E46C0A"/>
                </a:solidFill>
                <a:latin typeface="Arial Narrow"/>
                <a:cs typeface="Arial Narrow"/>
              </a:rPr>
              <a:t>ate</a:t>
            </a:r>
            <a:endParaRPr sz="1800">
              <a:latin typeface="Arial Narrow"/>
              <a:cs typeface="Arial Narrow"/>
            </a:endParaRPr>
          </a:p>
          <a:p>
            <a:pPr marL="318135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solidFill>
                  <a:srgbClr val="C0504D"/>
                </a:solidFill>
                <a:latin typeface="Arial Narrow"/>
                <a:cs typeface="Arial Narrow"/>
              </a:rPr>
              <a:t>severe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5111" y="1154684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7693" y="1124203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AD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7598" y="3520502"/>
            <a:ext cx="2327788" cy="142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7179" y="3506777"/>
            <a:ext cx="2301947" cy="143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3263" y="259587"/>
            <a:ext cx="82365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Change in Ischemic Segments: </a:t>
            </a:r>
            <a:r>
              <a:rPr sz="2800" dirty="0"/>
              <a:t>INOCA </a:t>
            </a:r>
            <a:r>
              <a:rPr sz="2800" spc="-5" dirty="0"/>
              <a:t>Enrollment to </a:t>
            </a:r>
            <a:r>
              <a:rPr sz="2800" dirty="0"/>
              <a:t>1</a:t>
            </a:r>
            <a:r>
              <a:rPr sz="2800" spc="-160" dirty="0"/>
              <a:t> </a:t>
            </a:r>
            <a:r>
              <a:rPr sz="2800" spc="-35" dirty="0"/>
              <a:t>Year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2364568" y="742887"/>
            <a:ext cx="4741024" cy="2699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30232" y="3629659"/>
            <a:ext cx="922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Enrollment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1358" y="3650996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1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year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0458" y="2267204"/>
            <a:ext cx="140462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1-year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Change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650"/>
              </a:lnSpc>
            </a:pPr>
            <a:r>
              <a:rPr sz="1400" i="1" spc="-5" dirty="0">
                <a:latin typeface="Arial Narrow"/>
                <a:cs typeface="Arial Narrow"/>
              </a:rPr>
              <a:t>Blinded </a:t>
            </a:r>
            <a:r>
              <a:rPr sz="1400" i="1" dirty="0">
                <a:latin typeface="Arial Narrow"/>
                <a:cs typeface="Arial Narrow"/>
              </a:rPr>
              <a:t>core </a:t>
            </a:r>
            <a:r>
              <a:rPr sz="1400" i="1" spc="-5" dirty="0">
                <a:latin typeface="Arial Narrow"/>
                <a:cs typeface="Arial Narrow"/>
              </a:rPr>
              <a:t>lab</a:t>
            </a:r>
            <a:r>
              <a:rPr sz="1400" i="1" spc="-50" dirty="0">
                <a:latin typeface="Arial Narrow"/>
                <a:cs typeface="Arial Narrow"/>
              </a:rPr>
              <a:t> </a:t>
            </a:r>
            <a:r>
              <a:rPr sz="1400" i="1" spc="-5" dirty="0">
                <a:latin typeface="Arial Narrow"/>
                <a:cs typeface="Arial Narrow"/>
              </a:rPr>
              <a:t>read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6210" y="949451"/>
            <a:ext cx="1599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504D"/>
                </a:solidFill>
                <a:latin typeface="Arial Narrow"/>
                <a:cs typeface="Arial Narrow"/>
              </a:rPr>
              <a:t>50%</a:t>
            </a:r>
            <a:r>
              <a:rPr sz="2000" b="1" spc="-70" dirty="0">
                <a:solidFill>
                  <a:srgbClr val="C0504D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504D"/>
                </a:solidFill>
                <a:latin typeface="Arial Narrow"/>
                <a:cs typeface="Arial Narrow"/>
              </a:rPr>
              <a:t>normalized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7736" y="937259"/>
            <a:ext cx="1610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marR="5080" indent="-35877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504D"/>
                </a:solidFill>
                <a:latin typeface="Arial Narrow"/>
                <a:cs typeface="Arial Narrow"/>
              </a:rPr>
              <a:t>45%</a:t>
            </a:r>
            <a:r>
              <a:rPr sz="2000" b="1" spc="-80" dirty="0">
                <a:solidFill>
                  <a:srgbClr val="C0504D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504D"/>
                </a:solidFill>
                <a:latin typeface="Arial Narrow"/>
                <a:cs typeface="Arial Narrow"/>
              </a:rPr>
              <a:t>unchanged  or</a:t>
            </a:r>
            <a:r>
              <a:rPr sz="2000" b="1" spc="-25" dirty="0">
                <a:solidFill>
                  <a:srgbClr val="C0504D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504D"/>
                </a:solidFill>
                <a:latin typeface="Arial Narrow"/>
                <a:cs typeface="Arial Narrow"/>
              </a:rPr>
              <a:t>worse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6757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Change in Angina over </a:t>
            </a:r>
            <a:r>
              <a:rPr sz="2800" dirty="0"/>
              <a:t>1 </a:t>
            </a:r>
            <a:r>
              <a:rPr sz="2800" spc="-5" dirty="0"/>
              <a:t>year in </a:t>
            </a:r>
            <a:r>
              <a:rPr sz="2800" dirty="0"/>
              <a:t>INOCA</a:t>
            </a:r>
            <a:r>
              <a:rPr sz="2800" spc="-210" dirty="0"/>
              <a:t> </a:t>
            </a:r>
            <a:r>
              <a:rPr sz="2800" spc="-5" dirty="0"/>
              <a:t>Patients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1056878"/>
          <a:ext cx="8248650" cy="341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INOCA at enrollment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(N=203)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INOCA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(N=197)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SAQ-7, median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(IQR)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83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(66-93)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90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(77-100)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SAQ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Angina Frequency</a:t>
                      </a:r>
                      <a:r>
                        <a:rPr sz="16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score,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7945">
                        <a:lnSpc>
                          <a:spcPts val="1864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median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(IQR)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90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(70-100)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46355" algn="ctr">
                        <a:lnSpc>
                          <a:spcPts val="1864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N=201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100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(80-100)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No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angina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in last</a:t>
                      </a:r>
                      <a:r>
                        <a:rPr sz="16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month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55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(SAQ AF =</a:t>
                      </a:r>
                      <a:r>
                        <a:rPr sz="16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81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(41%)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40" dirty="0">
                          <a:latin typeface="Arial Narrow"/>
                          <a:cs typeface="Arial Narrow"/>
                        </a:rPr>
                        <a:t>117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(59%)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794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1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Monthly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angina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5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(SAQ AF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61-99)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86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(42%)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64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(32%)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Weekly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 angina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64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(SAQ AF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31-60)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28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(14%)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(7.6%)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16002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Daily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angina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98450">
                        <a:lnSpc>
                          <a:spcPts val="1855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(SAQ AF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0-30)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(2.5%)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(0.5%)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70095" y="4574540"/>
            <a:ext cx="689102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Improvement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SAQ AF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≥ 10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points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in 39%,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SAQ-7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≥ 5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points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52%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135"/>
              </a:lnSpc>
            </a:pP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Median number of anti-anginal medications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was 1 at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enrollment and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at 1</a:t>
            </a:r>
            <a:r>
              <a:rPr sz="1800" b="1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year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155" y="361695"/>
            <a:ext cx="7810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Arial Narrow"/>
                <a:cs typeface="Arial Narrow"/>
              </a:rPr>
              <a:t>No correlation </a:t>
            </a:r>
            <a:r>
              <a:rPr spc="-5" dirty="0"/>
              <a:t>between 1-year changes </a:t>
            </a:r>
            <a:r>
              <a:rPr dirty="0"/>
              <a:t>in </a:t>
            </a:r>
            <a:r>
              <a:rPr spc="-5" dirty="0"/>
              <a:t>ischemia and</a:t>
            </a:r>
            <a:r>
              <a:rPr spc="40" dirty="0"/>
              <a:t> </a:t>
            </a:r>
            <a:r>
              <a:rPr spc="-5" dirty="0"/>
              <a:t>angina</a:t>
            </a:r>
          </a:p>
        </p:txBody>
      </p:sp>
      <p:sp>
        <p:nvSpPr>
          <p:cNvPr id="5" name="object 5"/>
          <p:cNvSpPr/>
          <p:nvPr/>
        </p:nvSpPr>
        <p:spPr>
          <a:xfrm>
            <a:off x="1462646" y="1147422"/>
            <a:ext cx="6250736" cy="2623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416" y="3819209"/>
            <a:ext cx="8419465" cy="617220"/>
          </a:xfrm>
          <a:prstGeom prst="rect">
            <a:avLst/>
          </a:prstGeom>
          <a:ln w="9525">
            <a:solidFill>
              <a:srgbClr val="372D83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91440" marR="526415">
              <a:lnSpc>
                <a:spcPts val="1580"/>
              </a:lnSpc>
              <a:spcBef>
                <a:spcPts val="894"/>
              </a:spcBef>
            </a:pP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Also </a:t>
            </a:r>
            <a:r>
              <a:rPr sz="1400" i="1" dirty="0">
                <a:solidFill>
                  <a:srgbClr val="372D83"/>
                </a:solidFill>
                <a:latin typeface="Arial Narrow"/>
                <a:cs typeface="Arial Narrow"/>
              </a:rPr>
              <a:t>true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in subgroups with: exercise </a:t>
            </a:r>
            <a:r>
              <a:rPr sz="1400" i="1" dirty="0">
                <a:solidFill>
                  <a:srgbClr val="372D83"/>
                </a:solidFill>
                <a:latin typeface="Arial Narrow"/>
                <a:cs typeface="Arial Narrow"/>
              </a:rPr>
              <a:t>stress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at baseline; achieved &gt;85% maximal predicted peak heart </a:t>
            </a:r>
            <a:r>
              <a:rPr sz="1400" i="1" dirty="0">
                <a:solidFill>
                  <a:srgbClr val="372D83"/>
                </a:solidFill>
                <a:latin typeface="Arial Narrow"/>
                <a:cs typeface="Arial Narrow"/>
              </a:rPr>
              <a:t>rate;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typical CP at  enrollment; ST depression on qualifying </a:t>
            </a:r>
            <a:r>
              <a:rPr sz="1400" i="1" dirty="0">
                <a:solidFill>
                  <a:srgbClr val="372D83"/>
                </a:solidFill>
                <a:latin typeface="Arial Narrow"/>
                <a:cs typeface="Arial Narrow"/>
              </a:rPr>
              <a:t>stress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echo; </a:t>
            </a:r>
            <a:r>
              <a:rPr sz="1400" i="1" dirty="0">
                <a:solidFill>
                  <a:srgbClr val="372D83"/>
                </a:solidFill>
                <a:latin typeface="Arial Narrow"/>
                <a:cs typeface="Arial Narrow"/>
              </a:rPr>
              <a:t>symptoms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during qualifying </a:t>
            </a:r>
            <a:r>
              <a:rPr sz="1400" i="1" dirty="0">
                <a:solidFill>
                  <a:srgbClr val="372D83"/>
                </a:solidFill>
                <a:latin typeface="Arial Narrow"/>
                <a:cs typeface="Arial Narrow"/>
              </a:rPr>
              <a:t>stress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echo, SAQ &lt;100 at</a:t>
            </a:r>
            <a:r>
              <a:rPr sz="1400" i="1" spc="12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i="1" spc="-5" dirty="0">
                <a:solidFill>
                  <a:srgbClr val="372D83"/>
                </a:solidFill>
                <a:latin typeface="Arial Narrow"/>
                <a:cs typeface="Arial Narrow"/>
              </a:rPr>
              <a:t>enrollment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27583"/>
            <a:ext cx="72155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Change </a:t>
            </a:r>
            <a:r>
              <a:rPr dirty="0"/>
              <a:t>in </a:t>
            </a:r>
            <a:r>
              <a:rPr spc="-5" dirty="0"/>
              <a:t>angina over </a:t>
            </a:r>
            <a:r>
              <a:rPr dirty="0"/>
              <a:t>1 </a:t>
            </a:r>
            <a:r>
              <a:rPr spc="-5" dirty="0"/>
              <a:t>year based on 1-year stress</a:t>
            </a:r>
            <a:r>
              <a:rPr spc="15" dirty="0"/>
              <a:t> </a:t>
            </a:r>
            <a:r>
              <a:rPr spc="-5" dirty="0"/>
              <a:t>echo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608583"/>
            <a:ext cx="87122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8865" algn="l"/>
              </a:tabLst>
            </a:pPr>
            <a:r>
              <a:rPr sz="2500" b="1" u="heavy" spc="14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 </a:t>
            </a:r>
            <a:r>
              <a:rPr sz="2500" b="1" u="heavy" spc="-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showing ischemia or no</a:t>
            </a:r>
            <a:r>
              <a:rPr sz="2500" b="1" u="heavy" spc="-1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 </a:t>
            </a:r>
            <a:r>
              <a:rPr sz="2500" b="1" u="heavy" spc="-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ischemia	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6659" y="1268576"/>
            <a:ext cx="7263220" cy="3136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08506" y="3557523"/>
            <a:ext cx="1196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F497D"/>
                </a:solidFill>
                <a:latin typeface="Arial Narrow"/>
                <a:cs typeface="Arial Narrow"/>
              </a:rPr>
              <a:t>r=0.58,</a:t>
            </a:r>
            <a:r>
              <a:rPr sz="1600" spc="-75" dirty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F497D"/>
                </a:solidFill>
                <a:latin typeface="Arial Narrow"/>
                <a:cs typeface="Arial Narrow"/>
              </a:rPr>
              <a:t>p&lt;0.001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8021" y="3557523"/>
            <a:ext cx="1196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F497D"/>
                </a:solidFill>
                <a:latin typeface="Arial Narrow"/>
                <a:cs typeface="Arial Narrow"/>
              </a:rPr>
              <a:t>r=0.49,</a:t>
            </a:r>
            <a:r>
              <a:rPr sz="1600" spc="-75" dirty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F497D"/>
                </a:solidFill>
                <a:latin typeface="Arial Narrow"/>
                <a:cs typeface="Arial Narrow"/>
              </a:rPr>
              <a:t>p&lt;0.001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578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L</a:t>
            </a:r>
            <a:r>
              <a:rPr sz="2800" dirty="0"/>
              <a:t>i</a:t>
            </a:r>
            <a:r>
              <a:rPr sz="2800" spc="-5" dirty="0"/>
              <a:t>m</a:t>
            </a:r>
            <a:r>
              <a:rPr sz="2800" dirty="0"/>
              <a:t>i</a:t>
            </a:r>
            <a:r>
              <a:rPr sz="2800" spc="-5" dirty="0"/>
              <a:t>tat</a:t>
            </a:r>
            <a:r>
              <a:rPr sz="2800" dirty="0"/>
              <a:t>i</a:t>
            </a:r>
            <a:r>
              <a:rPr sz="2800" spc="-5" dirty="0"/>
              <a:t>ons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35940" y="993140"/>
            <a:ext cx="7903209" cy="29610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No invasive testing for microvascular disease or</a:t>
            </a:r>
            <a:r>
              <a:rPr sz="2400" spc="-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spasm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i="1" dirty="0">
                <a:latin typeface="Arial Narrow"/>
                <a:cs typeface="Arial Narrow"/>
              </a:rPr>
              <a:t>but such </a:t>
            </a:r>
            <a:r>
              <a:rPr sz="2000" i="1" spc="-5" dirty="0">
                <a:latin typeface="Arial Narrow"/>
                <a:cs typeface="Arial Narrow"/>
              </a:rPr>
              <a:t>testing is recommended </a:t>
            </a:r>
            <a:r>
              <a:rPr sz="2000" i="1" dirty="0">
                <a:latin typeface="Arial Narrow"/>
                <a:cs typeface="Arial Narrow"/>
              </a:rPr>
              <a:t>by </a:t>
            </a:r>
            <a:r>
              <a:rPr sz="2000" i="1" spc="-5" dirty="0">
                <a:latin typeface="Arial Narrow"/>
                <a:cs typeface="Arial Narrow"/>
              </a:rPr>
              <a:t>experts </a:t>
            </a:r>
            <a:r>
              <a:rPr sz="2000" i="1" dirty="0">
                <a:latin typeface="Arial Narrow"/>
                <a:cs typeface="Arial Narrow"/>
              </a:rPr>
              <a:t>when </a:t>
            </a:r>
            <a:r>
              <a:rPr sz="2000" i="1" spc="-5" dirty="0">
                <a:latin typeface="Arial Narrow"/>
                <a:cs typeface="Arial Narrow"/>
              </a:rPr>
              <a:t>medications</a:t>
            </a:r>
            <a:r>
              <a:rPr sz="2000" i="1" spc="-50" dirty="0">
                <a:latin typeface="Arial Narrow"/>
                <a:cs typeface="Arial Narrow"/>
              </a:rPr>
              <a:t> </a:t>
            </a:r>
            <a:r>
              <a:rPr sz="2000" i="1" spc="-5" dirty="0">
                <a:latin typeface="Arial Narrow"/>
                <a:cs typeface="Arial Narrow"/>
              </a:rPr>
              <a:t>fail</a:t>
            </a:r>
            <a:endParaRPr sz="20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i="1" spc="-5" dirty="0">
                <a:latin typeface="Arial Narrow"/>
                <a:cs typeface="Arial Narrow"/>
              </a:rPr>
              <a:t>Prior studies show most INOCA </a:t>
            </a:r>
            <a:r>
              <a:rPr sz="2000" i="1" spc="-10" dirty="0">
                <a:latin typeface="Arial Narrow"/>
                <a:cs typeface="Arial Narrow"/>
              </a:rPr>
              <a:t>patients </a:t>
            </a:r>
            <a:r>
              <a:rPr sz="2000" i="1" spc="-5" dirty="0">
                <a:latin typeface="Arial Narrow"/>
                <a:cs typeface="Arial Narrow"/>
              </a:rPr>
              <a:t>have abnormal invasive</a:t>
            </a:r>
            <a:r>
              <a:rPr sz="2000" i="1" spc="-120" dirty="0">
                <a:latin typeface="Arial Narrow"/>
                <a:cs typeface="Arial Narrow"/>
              </a:rPr>
              <a:t> </a:t>
            </a:r>
            <a:r>
              <a:rPr sz="2000" i="1" spc="-5" dirty="0">
                <a:latin typeface="Arial Narrow"/>
                <a:cs typeface="Arial Narrow"/>
              </a:rPr>
              <a:t>testing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False positive stress </a:t>
            </a:r>
            <a:r>
              <a:rPr sz="2400" dirty="0">
                <a:latin typeface="Arial Narrow"/>
                <a:cs typeface="Arial Narrow"/>
              </a:rPr>
              <a:t>echo and </a:t>
            </a:r>
            <a:r>
              <a:rPr sz="2400" spc="-5" dirty="0">
                <a:latin typeface="Arial Narrow"/>
                <a:cs typeface="Arial Narrow"/>
              </a:rPr>
              <a:t>false negative </a:t>
            </a:r>
            <a:r>
              <a:rPr sz="2400" spc="-35" dirty="0">
                <a:latin typeface="Arial Narrow"/>
                <a:cs typeface="Arial Narrow"/>
              </a:rPr>
              <a:t>CCTA </a:t>
            </a:r>
            <a:r>
              <a:rPr sz="2400" dirty="0">
                <a:latin typeface="Arial Narrow"/>
                <a:cs typeface="Arial Narrow"/>
              </a:rPr>
              <a:t>both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possible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 Narrow"/>
                <a:cs typeface="Arial Narrow"/>
              </a:rPr>
              <a:t>Trial </a:t>
            </a:r>
            <a:r>
              <a:rPr sz="2400" dirty="0">
                <a:latin typeface="Arial Narrow"/>
                <a:cs typeface="Arial Narrow"/>
              </a:rPr>
              <a:t>program excluded patients with unacceptable degree of</a:t>
            </a:r>
            <a:r>
              <a:rPr sz="2400" spc="7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angina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ISCHEMIA patients not required to have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angina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Medications not specified by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protocol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6435"/>
            <a:ext cx="7574915" cy="1022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35"/>
              </a:spcBef>
            </a:pPr>
            <a:r>
              <a:rPr sz="2200" spc="-5" dirty="0"/>
              <a:t>In this study in which INOCA and CAD patients were enrolled with the  same stress test and clinical eligibility criteria, with stress tests  interpreted by the same blinded core</a:t>
            </a:r>
            <a:r>
              <a:rPr sz="2200" spc="-35" dirty="0"/>
              <a:t> </a:t>
            </a:r>
            <a:r>
              <a:rPr sz="2200" spc="-5" dirty="0"/>
              <a:t>laboratory…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35940" y="1318260"/>
            <a:ext cx="8034655" cy="28663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Narrow"/>
                <a:cs typeface="Arial Narrow"/>
              </a:rPr>
              <a:t>INOCA</a:t>
            </a:r>
            <a:r>
              <a:rPr sz="2000" spc="-9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patients</a:t>
            </a:r>
            <a:endParaRPr sz="20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 Narrow"/>
                <a:cs typeface="Arial Narrow"/>
              </a:rPr>
              <a:t>Far more likely to be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female</a:t>
            </a:r>
            <a:endParaRPr sz="20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 Narrow"/>
                <a:cs typeface="Arial Narrow"/>
              </a:rPr>
              <a:t>Largely similar severity </a:t>
            </a:r>
            <a:r>
              <a:rPr sz="2000" dirty="0">
                <a:latin typeface="Arial Narrow"/>
                <a:cs typeface="Arial Narrow"/>
              </a:rPr>
              <a:t>of </a:t>
            </a:r>
            <a:r>
              <a:rPr sz="2000" spc="-5" dirty="0">
                <a:latin typeface="Arial Narrow"/>
                <a:cs typeface="Arial Narrow"/>
              </a:rPr>
              <a:t>ischemia </a:t>
            </a:r>
            <a:r>
              <a:rPr sz="2000" dirty="0">
                <a:latin typeface="Arial Narrow"/>
                <a:cs typeface="Arial Narrow"/>
              </a:rPr>
              <a:t>on </a:t>
            </a:r>
            <a:r>
              <a:rPr sz="2000" spc="-5" dirty="0">
                <a:latin typeface="Arial Narrow"/>
                <a:cs typeface="Arial Narrow"/>
              </a:rPr>
              <a:t>stress </a:t>
            </a:r>
            <a:r>
              <a:rPr sz="2000" dirty="0">
                <a:latin typeface="Arial Narrow"/>
                <a:cs typeface="Arial Narrow"/>
              </a:rPr>
              <a:t>echo </a:t>
            </a:r>
            <a:r>
              <a:rPr sz="2000" spc="-5" dirty="0">
                <a:latin typeface="Arial Narrow"/>
                <a:cs typeface="Arial Narrow"/>
              </a:rPr>
              <a:t>to </a:t>
            </a:r>
            <a:r>
              <a:rPr sz="2000" dirty="0">
                <a:latin typeface="Arial Narrow"/>
                <a:cs typeface="Arial Narrow"/>
              </a:rPr>
              <a:t>CAD</a:t>
            </a:r>
            <a:r>
              <a:rPr sz="2000" spc="-4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patients</a:t>
            </a:r>
            <a:endParaRPr sz="20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 Narrow"/>
                <a:cs typeface="Arial Narrow"/>
              </a:rPr>
              <a:t>More frequent angina </a:t>
            </a:r>
            <a:r>
              <a:rPr sz="2000" dirty="0">
                <a:latin typeface="Arial Narrow"/>
                <a:cs typeface="Arial Narrow"/>
              </a:rPr>
              <a:t>but </a:t>
            </a:r>
            <a:r>
              <a:rPr sz="2000" spc="-5" dirty="0">
                <a:latin typeface="Arial Narrow"/>
                <a:cs typeface="Arial Narrow"/>
              </a:rPr>
              <a:t>better overall angina-related quality of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life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Narrow"/>
                <a:cs typeface="Arial Narrow"/>
              </a:rPr>
              <a:t>In half of INOCA patients, stress echo normal at </a:t>
            </a:r>
            <a:r>
              <a:rPr sz="2000" dirty="0">
                <a:latin typeface="Arial Narrow"/>
                <a:cs typeface="Arial Narrow"/>
              </a:rPr>
              <a:t>1 </a:t>
            </a:r>
            <a:r>
              <a:rPr sz="2000" spc="-20" dirty="0">
                <a:latin typeface="Arial Narrow"/>
                <a:cs typeface="Arial Narrow"/>
              </a:rPr>
              <a:t>year, </a:t>
            </a:r>
            <a:r>
              <a:rPr sz="2000" spc="-5" dirty="0">
                <a:latin typeface="Arial Narrow"/>
                <a:cs typeface="Arial Narrow"/>
              </a:rPr>
              <a:t>45% same or</a:t>
            </a:r>
            <a:r>
              <a:rPr sz="2000" spc="-1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worse</a:t>
            </a:r>
            <a:endParaRPr sz="20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Narrow"/>
                <a:cs typeface="Arial Narrow"/>
              </a:rPr>
              <a:t>Angina frequency improved by 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5" dirty="0">
                <a:latin typeface="Arial Narrow"/>
                <a:cs typeface="Arial Narrow"/>
              </a:rPr>
              <a:t>clinically meaningful amount in 39% of INOCA pts,  despite </a:t>
            </a:r>
            <a:r>
              <a:rPr sz="2000" spc="-10" dirty="0">
                <a:latin typeface="Arial Narrow"/>
                <a:cs typeface="Arial Narrow"/>
              </a:rPr>
              <a:t>little </a:t>
            </a:r>
            <a:r>
              <a:rPr sz="2000" dirty="0">
                <a:latin typeface="Arial Narrow"/>
                <a:cs typeface="Arial Narrow"/>
              </a:rPr>
              <a:t>change </a:t>
            </a:r>
            <a:r>
              <a:rPr sz="2000" spc="-5" dirty="0">
                <a:latin typeface="Arial Narrow"/>
                <a:cs typeface="Arial Narrow"/>
              </a:rPr>
              <a:t>in anti-anginal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medication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Narrow"/>
                <a:cs typeface="Arial Narrow"/>
              </a:rPr>
              <a:t>No </a:t>
            </a:r>
            <a:r>
              <a:rPr sz="2000" spc="-5" dirty="0">
                <a:latin typeface="Arial Narrow"/>
                <a:cs typeface="Arial Narrow"/>
              </a:rPr>
              <a:t>correlation between change in angina and change in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ischemia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19607"/>
            <a:ext cx="787463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Ischemia </a:t>
            </a:r>
            <a:r>
              <a:rPr dirty="0"/>
              <a:t>with </a:t>
            </a:r>
            <a:r>
              <a:rPr spc="-5" dirty="0"/>
              <a:t>No Obstructive Coronary Artery Disease</a:t>
            </a:r>
            <a:r>
              <a:rPr spc="-10" dirty="0"/>
              <a:t> </a:t>
            </a:r>
            <a:r>
              <a:rPr spc="-5" dirty="0"/>
              <a:t>(INOCA)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057147"/>
            <a:ext cx="7630795" cy="31343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Signs or </a:t>
            </a:r>
            <a:r>
              <a:rPr sz="2400" spc="-5" dirty="0">
                <a:latin typeface="Arial Narrow"/>
                <a:cs typeface="Arial Narrow"/>
              </a:rPr>
              <a:t>symptoms </a:t>
            </a:r>
            <a:r>
              <a:rPr sz="2400" dirty="0">
                <a:latin typeface="Arial Narrow"/>
                <a:cs typeface="Arial Narrow"/>
              </a:rPr>
              <a:t>of </a:t>
            </a:r>
            <a:r>
              <a:rPr sz="2400" spc="-5" dirty="0">
                <a:latin typeface="Arial Narrow"/>
                <a:cs typeface="Arial Narrow"/>
              </a:rPr>
              <a:t>ischemic heart disease </a:t>
            </a:r>
            <a:r>
              <a:rPr sz="2400" dirty="0">
                <a:latin typeface="Arial Narrow"/>
                <a:cs typeface="Arial Narrow"/>
              </a:rPr>
              <a:t>with </a:t>
            </a:r>
            <a:r>
              <a:rPr sz="2400" spc="-5" dirty="0">
                <a:latin typeface="Arial Narrow"/>
                <a:cs typeface="Arial Narrow"/>
              </a:rPr>
              <a:t>&lt;50% maximal  </a:t>
            </a:r>
            <a:r>
              <a:rPr sz="2400" dirty="0">
                <a:latin typeface="Arial Narrow"/>
                <a:cs typeface="Arial Narrow"/>
              </a:rPr>
              <a:t>stenosis on coronary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angiography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Estimated </a:t>
            </a:r>
            <a:r>
              <a:rPr sz="2400" dirty="0">
                <a:latin typeface="Arial Narrow"/>
                <a:cs typeface="Arial Narrow"/>
              </a:rPr>
              <a:t>3-4 million women and men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affected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Mechanisms include: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Reduced coronary flow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reserve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Epicardial </a:t>
            </a:r>
            <a:r>
              <a:rPr sz="2400" dirty="0">
                <a:latin typeface="Arial Narrow"/>
                <a:cs typeface="Arial Narrow"/>
              </a:rPr>
              <a:t>and/or </a:t>
            </a:r>
            <a:r>
              <a:rPr sz="2400" spc="-5" dirty="0">
                <a:latin typeface="Arial Narrow"/>
                <a:cs typeface="Arial Narrow"/>
              </a:rPr>
              <a:t>microvascular coronary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spasm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Associated </a:t>
            </a:r>
            <a:r>
              <a:rPr sz="2400" dirty="0">
                <a:latin typeface="Arial Narrow"/>
                <a:cs typeface="Arial Narrow"/>
              </a:rPr>
              <a:t>with </a:t>
            </a:r>
            <a:r>
              <a:rPr sz="2400" spc="-5" dirty="0">
                <a:latin typeface="Arial Narrow"/>
                <a:cs typeface="Arial Narrow"/>
              </a:rPr>
              <a:t>increased risk </a:t>
            </a:r>
            <a:r>
              <a:rPr sz="2400" dirty="0">
                <a:latin typeface="Arial Narrow"/>
                <a:cs typeface="Arial Narrow"/>
              </a:rPr>
              <a:t>of death, </a:t>
            </a:r>
            <a:r>
              <a:rPr sz="2400" spc="-5" dirty="0">
                <a:latin typeface="Arial Narrow"/>
                <a:cs typeface="Arial Narrow"/>
              </a:rPr>
              <a:t>MI, </a:t>
            </a:r>
            <a:r>
              <a:rPr sz="2400" dirty="0">
                <a:latin typeface="Arial Narrow"/>
                <a:cs typeface="Arial Narrow"/>
              </a:rPr>
              <a:t>HF and</a:t>
            </a:r>
            <a:r>
              <a:rPr sz="2400" spc="5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stroke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High healthcare costs, similar to patients with </a:t>
            </a:r>
            <a:r>
              <a:rPr sz="2400" spc="-5" dirty="0">
                <a:latin typeface="Arial Narrow"/>
                <a:cs typeface="Arial Narrow"/>
              </a:rPr>
              <a:t>CAD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100" y="4594859"/>
            <a:ext cx="792353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Bairey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Merz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CN et al, INOCA think tank Circ 2017; Bairey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Merz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et al, Insights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from the WISE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Circ 2008; Shaw LJ et al Circ  2006; Jespersen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L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et al PLOS One 2014; Ford TJ et al, CorMicA Circ Cardiovasc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Interv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2019; </a:t>
            </a:r>
            <a:r>
              <a:rPr sz="1400" spc="-25" dirty="0">
                <a:solidFill>
                  <a:srgbClr val="FFFFFF"/>
                </a:solidFill>
                <a:latin typeface="Arial Narrow"/>
                <a:cs typeface="Arial Narrow"/>
              </a:rPr>
              <a:t>Taqueti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V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et al EHJ</a:t>
            </a:r>
            <a:r>
              <a:rPr sz="140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2017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9665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Thanks to the </a:t>
            </a:r>
            <a:r>
              <a:rPr sz="2800" dirty="0"/>
              <a:t>CIAO </a:t>
            </a:r>
            <a:r>
              <a:rPr sz="2800" spc="-5" dirty="0"/>
              <a:t>Investigators and</a:t>
            </a:r>
            <a:r>
              <a:rPr sz="2800" spc="-70" dirty="0"/>
              <a:t> </a:t>
            </a:r>
            <a:r>
              <a:rPr sz="2800" spc="-5" dirty="0"/>
              <a:t>Participants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 was there so much change </a:t>
            </a:r>
            <a:r>
              <a:rPr dirty="0"/>
              <a:t>in </a:t>
            </a:r>
            <a:r>
              <a:rPr spc="-5" dirty="0"/>
              <a:t>symptoms and</a:t>
            </a:r>
            <a:r>
              <a:rPr spc="45" dirty="0"/>
              <a:t> </a:t>
            </a:r>
            <a:r>
              <a:rPr spc="-5" dirty="0"/>
              <a:t>ischemia,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456289"/>
            <a:ext cx="8712200" cy="38481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8698865" algn="l"/>
              </a:tabLst>
            </a:pPr>
            <a:r>
              <a:rPr sz="2500" b="1" u="heavy" spc="-229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 </a:t>
            </a:r>
            <a:r>
              <a:rPr sz="2500" b="1" u="heavy" spc="-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without correlation between </a:t>
            </a:r>
            <a:r>
              <a:rPr sz="2500" b="1" u="heavy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the</a:t>
            </a:r>
            <a:r>
              <a:rPr sz="2500" b="1" u="heavy" spc="1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 </a:t>
            </a:r>
            <a:r>
              <a:rPr sz="2500" b="1" u="heavy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two?	</a:t>
            </a:r>
            <a:endParaRPr sz="2500">
              <a:latin typeface="Arial Narrow"/>
              <a:cs typeface="Arial Narrow"/>
            </a:endParaRPr>
          </a:p>
          <a:p>
            <a:pPr marL="447040" indent="-3429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latin typeface="Arial Narrow"/>
                <a:cs typeface="Arial Narrow"/>
              </a:rPr>
              <a:t>INOCA underlying causes are dynamic over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time</a:t>
            </a:r>
            <a:endParaRPr sz="2400">
              <a:latin typeface="Arial Narrow"/>
              <a:cs typeface="Arial Narrow"/>
            </a:endParaRPr>
          </a:p>
          <a:p>
            <a:pPr marL="847090" lvl="1" indent="-28575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847090" algn="l"/>
              </a:tabLst>
            </a:pPr>
            <a:r>
              <a:rPr sz="2400" dirty="0">
                <a:latin typeface="Arial Narrow"/>
                <a:cs typeface="Arial Narrow"/>
              </a:rPr>
              <a:t>Microvascular coronary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disease</a:t>
            </a:r>
            <a:endParaRPr sz="2400">
              <a:latin typeface="Arial Narrow"/>
              <a:cs typeface="Arial Narrow"/>
            </a:endParaRPr>
          </a:p>
          <a:p>
            <a:pPr marL="847090" lvl="1" indent="-28575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847090" algn="l"/>
              </a:tabLst>
            </a:pPr>
            <a:r>
              <a:rPr sz="2400" dirty="0">
                <a:latin typeface="Arial Narrow"/>
                <a:cs typeface="Arial Narrow"/>
              </a:rPr>
              <a:t>Coronary </a:t>
            </a:r>
            <a:r>
              <a:rPr sz="2400" spc="-5" dirty="0">
                <a:latin typeface="Arial Narrow"/>
                <a:cs typeface="Arial Narrow"/>
              </a:rPr>
              <a:t>artery </a:t>
            </a:r>
            <a:r>
              <a:rPr sz="2400" dirty="0">
                <a:latin typeface="Arial Narrow"/>
                <a:cs typeface="Arial Narrow"/>
              </a:rPr>
              <a:t>spasm</a:t>
            </a:r>
            <a:endParaRPr sz="2400">
              <a:latin typeface="Arial Narrow"/>
              <a:cs typeface="Arial Narrow"/>
            </a:endParaRPr>
          </a:p>
          <a:p>
            <a:pPr marL="44704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spc="-5" dirty="0">
                <a:latin typeface="Arial Narrow"/>
                <a:cs typeface="Arial Narrow"/>
              </a:rPr>
              <a:t>Angina pathogenesis is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complex</a:t>
            </a:r>
            <a:endParaRPr sz="2400">
              <a:latin typeface="Arial Narrow"/>
              <a:cs typeface="Arial Narrow"/>
            </a:endParaRPr>
          </a:p>
          <a:p>
            <a:pPr marL="847090" lvl="1" indent="-285750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847090" algn="l"/>
              </a:tabLst>
            </a:pPr>
            <a:r>
              <a:rPr sz="2400" dirty="0">
                <a:latin typeface="Arial Narrow"/>
                <a:cs typeface="Arial Narrow"/>
              </a:rPr>
              <a:t>Changing activity level and mental </a:t>
            </a:r>
            <a:r>
              <a:rPr sz="2400" spc="-5" dirty="0">
                <a:latin typeface="Arial Narrow"/>
                <a:cs typeface="Arial Narrow"/>
              </a:rPr>
              <a:t>stress </a:t>
            </a:r>
            <a:r>
              <a:rPr sz="2400" dirty="0">
                <a:latin typeface="Arial Narrow"/>
                <a:cs typeface="Arial Narrow"/>
              </a:rPr>
              <a:t>over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time</a:t>
            </a:r>
            <a:endParaRPr sz="2400">
              <a:latin typeface="Arial Narrow"/>
              <a:cs typeface="Arial Narrow"/>
            </a:endParaRPr>
          </a:p>
          <a:p>
            <a:pPr marL="84709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847090" algn="l"/>
              </a:tabLst>
            </a:pPr>
            <a:r>
              <a:rPr sz="2400" spc="-5" dirty="0">
                <a:latin typeface="Arial Narrow"/>
                <a:cs typeface="Arial Narrow"/>
              </a:rPr>
              <a:t>Autonomic nervous </a:t>
            </a:r>
            <a:r>
              <a:rPr sz="2400" dirty="0">
                <a:latin typeface="Arial Narrow"/>
                <a:cs typeface="Arial Narrow"/>
              </a:rPr>
              <a:t>system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input</a:t>
            </a:r>
            <a:endParaRPr sz="2400">
              <a:latin typeface="Arial Narrow"/>
              <a:cs typeface="Arial Narrow"/>
            </a:endParaRPr>
          </a:p>
          <a:p>
            <a:pPr marL="847090" lvl="1" indent="-28575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847090" algn="l"/>
              </a:tabLst>
            </a:pPr>
            <a:r>
              <a:rPr sz="2400" dirty="0">
                <a:latin typeface="Arial Narrow"/>
                <a:cs typeface="Arial Narrow"/>
              </a:rPr>
              <a:t>Patient-specific pain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sensitivity</a:t>
            </a:r>
            <a:endParaRPr sz="2400">
              <a:latin typeface="Arial Narrow"/>
              <a:cs typeface="Arial Narrow"/>
            </a:endParaRPr>
          </a:p>
          <a:p>
            <a:pPr marL="847090" lvl="1" indent="-285750">
              <a:lnSpc>
                <a:spcPct val="100000"/>
              </a:lnSpc>
              <a:spcBef>
                <a:spcPts val="219"/>
              </a:spcBef>
              <a:buFont typeface="Arial"/>
              <a:buChar char="–"/>
              <a:tabLst>
                <a:tab pos="847090" algn="l"/>
              </a:tabLst>
            </a:pPr>
            <a:r>
              <a:rPr sz="2400" dirty="0">
                <a:latin typeface="Arial Narrow"/>
                <a:cs typeface="Arial Narrow"/>
              </a:rPr>
              <a:t>Oxygen </a:t>
            </a:r>
            <a:r>
              <a:rPr sz="2400" spc="-5" dirty="0">
                <a:latin typeface="Arial Narrow"/>
                <a:cs typeface="Arial Narrow"/>
              </a:rPr>
              <a:t>carrying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capacity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5945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Predictors of Normal Stress Echo at </a:t>
            </a:r>
            <a:r>
              <a:rPr sz="2800" dirty="0"/>
              <a:t>1</a:t>
            </a:r>
            <a:r>
              <a:rPr sz="2800" spc="-60" dirty="0"/>
              <a:t> </a:t>
            </a:r>
            <a:r>
              <a:rPr sz="2800" spc="-35" dirty="0"/>
              <a:t>Year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13764" y="1122852"/>
            <a:ext cx="4679818" cy="303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3500" y="4224020"/>
            <a:ext cx="159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Less likely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normalize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0011" y="4217923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More likely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normalize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8615" y="4105655"/>
            <a:ext cx="2039112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1418" y="4140145"/>
            <a:ext cx="1896110" cy="95885"/>
          </a:xfrm>
          <a:custGeom>
            <a:avLst/>
            <a:gdLst/>
            <a:ahLst/>
            <a:cxnLst/>
            <a:rect l="l" t="t" r="r" b="b"/>
            <a:pathLst>
              <a:path w="1896109" h="95885">
                <a:moveTo>
                  <a:pt x="1813383" y="0"/>
                </a:moveTo>
                <a:lnTo>
                  <a:pt x="1811517" y="491"/>
                </a:lnTo>
                <a:lnTo>
                  <a:pt x="1809821" y="3399"/>
                </a:lnTo>
                <a:lnTo>
                  <a:pt x="1810312" y="5265"/>
                </a:lnTo>
                <a:lnTo>
                  <a:pt x="1878228" y="44883"/>
                </a:lnTo>
                <a:lnTo>
                  <a:pt x="1889500" y="44883"/>
                </a:lnTo>
                <a:lnTo>
                  <a:pt x="1889500" y="50979"/>
                </a:lnTo>
                <a:lnTo>
                  <a:pt x="1878228" y="50979"/>
                </a:lnTo>
                <a:lnTo>
                  <a:pt x="1810312" y="90596"/>
                </a:lnTo>
                <a:lnTo>
                  <a:pt x="1809821" y="92462"/>
                </a:lnTo>
                <a:lnTo>
                  <a:pt x="1811517" y="95370"/>
                </a:lnTo>
                <a:lnTo>
                  <a:pt x="1813383" y="95862"/>
                </a:lnTo>
                <a:lnTo>
                  <a:pt x="1890326" y="50979"/>
                </a:lnTo>
                <a:lnTo>
                  <a:pt x="1889500" y="50979"/>
                </a:lnTo>
                <a:lnTo>
                  <a:pt x="1890327" y="50978"/>
                </a:lnTo>
                <a:lnTo>
                  <a:pt x="1895551" y="47931"/>
                </a:lnTo>
                <a:lnTo>
                  <a:pt x="1813383" y="0"/>
                </a:lnTo>
                <a:close/>
              </a:path>
              <a:path w="1896109" h="95885">
                <a:moveTo>
                  <a:pt x="1883453" y="47931"/>
                </a:moveTo>
                <a:lnTo>
                  <a:pt x="1878228" y="50979"/>
                </a:lnTo>
                <a:lnTo>
                  <a:pt x="1889500" y="50979"/>
                </a:lnTo>
                <a:lnTo>
                  <a:pt x="1889500" y="50563"/>
                </a:lnTo>
                <a:lnTo>
                  <a:pt x="1887966" y="50563"/>
                </a:lnTo>
                <a:lnTo>
                  <a:pt x="1883453" y="47931"/>
                </a:lnTo>
                <a:close/>
              </a:path>
              <a:path w="1896109" h="95885">
                <a:moveTo>
                  <a:pt x="0" y="44882"/>
                </a:moveTo>
                <a:lnTo>
                  <a:pt x="0" y="50978"/>
                </a:lnTo>
                <a:lnTo>
                  <a:pt x="1878229" y="50978"/>
                </a:lnTo>
                <a:lnTo>
                  <a:pt x="1883453" y="47931"/>
                </a:lnTo>
                <a:lnTo>
                  <a:pt x="1878228" y="44883"/>
                </a:lnTo>
                <a:lnTo>
                  <a:pt x="0" y="44882"/>
                </a:lnTo>
                <a:close/>
              </a:path>
              <a:path w="1896109" h="95885">
                <a:moveTo>
                  <a:pt x="1887966" y="45298"/>
                </a:moveTo>
                <a:lnTo>
                  <a:pt x="1883453" y="47931"/>
                </a:lnTo>
                <a:lnTo>
                  <a:pt x="1887966" y="50563"/>
                </a:lnTo>
                <a:lnTo>
                  <a:pt x="1887966" y="45298"/>
                </a:lnTo>
                <a:close/>
              </a:path>
              <a:path w="1896109" h="95885">
                <a:moveTo>
                  <a:pt x="1889500" y="45298"/>
                </a:moveTo>
                <a:lnTo>
                  <a:pt x="1887966" y="45298"/>
                </a:lnTo>
                <a:lnTo>
                  <a:pt x="1887966" y="50563"/>
                </a:lnTo>
                <a:lnTo>
                  <a:pt x="1889500" y="50563"/>
                </a:lnTo>
                <a:lnTo>
                  <a:pt x="1889500" y="45298"/>
                </a:lnTo>
                <a:close/>
              </a:path>
              <a:path w="1896109" h="95885">
                <a:moveTo>
                  <a:pt x="1878228" y="44883"/>
                </a:moveTo>
                <a:lnTo>
                  <a:pt x="1883453" y="47931"/>
                </a:lnTo>
                <a:lnTo>
                  <a:pt x="1887966" y="45298"/>
                </a:lnTo>
                <a:lnTo>
                  <a:pt x="1889500" y="45298"/>
                </a:lnTo>
                <a:lnTo>
                  <a:pt x="1889500" y="44883"/>
                </a:lnTo>
                <a:lnTo>
                  <a:pt x="1878228" y="44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3511" y="4114800"/>
            <a:ext cx="2060448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6933" y="4148391"/>
            <a:ext cx="1914525" cy="95885"/>
          </a:xfrm>
          <a:custGeom>
            <a:avLst/>
            <a:gdLst/>
            <a:ahLst/>
            <a:cxnLst/>
            <a:rect l="l" t="t" r="r" b="b"/>
            <a:pathLst>
              <a:path w="1914525" h="95885">
                <a:moveTo>
                  <a:pt x="81951" y="0"/>
                </a:moveTo>
                <a:lnTo>
                  <a:pt x="0" y="48300"/>
                </a:lnTo>
                <a:lnTo>
                  <a:pt x="82382" y="95860"/>
                </a:lnTo>
                <a:lnTo>
                  <a:pt x="84246" y="95361"/>
                </a:lnTo>
                <a:lnTo>
                  <a:pt x="85930" y="92445"/>
                </a:lnTo>
                <a:lnTo>
                  <a:pt x="85430" y="90581"/>
                </a:lnTo>
                <a:lnTo>
                  <a:pt x="17424" y="51320"/>
                </a:lnTo>
                <a:lnTo>
                  <a:pt x="6107" y="51320"/>
                </a:lnTo>
                <a:lnTo>
                  <a:pt x="6080" y="45224"/>
                </a:lnTo>
                <a:lnTo>
                  <a:pt x="17310" y="45174"/>
                </a:lnTo>
                <a:lnTo>
                  <a:pt x="85046" y="5251"/>
                </a:lnTo>
                <a:lnTo>
                  <a:pt x="85529" y="3383"/>
                </a:lnTo>
                <a:lnTo>
                  <a:pt x="83820" y="482"/>
                </a:lnTo>
                <a:lnTo>
                  <a:pt x="81951" y="0"/>
                </a:lnTo>
                <a:close/>
              </a:path>
              <a:path w="1914525" h="95885">
                <a:moveTo>
                  <a:pt x="17310" y="45174"/>
                </a:moveTo>
                <a:lnTo>
                  <a:pt x="6080" y="45224"/>
                </a:lnTo>
                <a:lnTo>
                  <a:pt x="6107" y="51320"/>
                </a:lnTo>
                <a:lnTo>
                  <a:pt x="17337" y="51270"/>
                </a:lnTo>
                <a:lnTo>
                  <a:pt x="16693" y="50898"/>
                </a:lnTo>
                <a:lnTo>
                  <a:pt x="7597" y="50898"/>
                </a:lnTo>
                <a:lnTo>
                  <a:pt x="7573" y="45633"/>
                </a:lnTo>
                <a:lnTo>
                  <a:pt x="16531" y="45633"/>
                </a:lnTo>
                <a:lnTo>
                  <a:pt x="17310" y="45174"/>
                </a:lnTo>
                <a:close/>
              </a:path>
              <a:path w="1914525" h="95885">
                <a:moveTo>
                  <a:pt x="17337" y="51270"/>
                </a:moveTo>
                <a:lnTo>
                  <a:pt x="6107" y="51320"/>
                </a:lnTo>
                <a:lnTo>
                  <a:pt x="17424" y="51320"/>
                </a:lnTo>
                <a:close/>
              </a:path>
              <a:path w="1914525" h="95885">
                <a:moveTo>
                  <a:pt x="1914471" y="36636"/>
                </a:moveTo>
                <a:lnTo>
                  <a:pt x="17310" y="45174"/>
                </a:lnTo>
                <a:lnTo>
                  <a:pt x="12098" y="48245"/>
                </a:lnTo>
                <a:lnTo>
                  <a:pt x="17337" y="51270"/>
                </a:lnTo>
                <a:lnTo>
                  <a:pt x="1914499" y="42732"/>
                </a:lnTo>
                <a:lnTo>
                  <a:pt x="1914471" y="36636"/>
                </a:lnTo>
                <a:close/>
              </a:path>
              <a:path w="1914525" h="95885">
                <a:moveTo>
                  <a:pt x="7573" y="45633"/>
                </a:moveTo>
                <a:lnTo>
                  <a:pt x="7597" y="50898"/>
                </a:lnTo>
                <a:lnTo>
                  <a:pt x="12098" y="48245"/>
                </a:lnTo>
                <a:lnTo>
                  <a:pt x="7573" y="45633"/>
                </a:lnTo>
                <a:close/>
              </a:path>
              <a:path w="1914525" h="95885">
                <a:moveTo>
                  <a:pt x="12098" y="48245"/>
                </a:moveTo>
                <a:lnTo>
                  <a:pt x="7597" y="50898"/>
                </a:lnTo>
                <a:lnTo>
                  <a:pt x="16693" y="50898"/>
                </a:lnTo>
                <a:lnTo>
                  <a:pt x="12098" y="48245"/>
                </a:lnTo>
                <a:close/>
              </a:path>
              <a:path w="1914525" h="95885">
                <a:moveTo>
                  <a:pt x="16531" y="45633"/>
                </a:moveTo>
                <a:lnTo>
                  <a:pt x="7573" y="45633"/>
                </a:lnTo>
                <a:lnTo>
                  <a:pt x="12098" y="48245"/>
                </a:lnTo>
                <a:lnTo>
                  <a:pt x="16531" y="45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6808" y="982638"/>
            <a:ext cx="6650381" cy="3106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913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Predictors of Improved </a:t>
            </a:r>
            <a:r>
              <a:rPr sz="2800" dirty="0"/>
              <a:t>SAQ AF </a:t>
            </a:r>
            <a:r>
              <a:rPr sz="2800" spc="-5" dirty="0"/>
              <a:t>Score </a:t>
            </a:r>
            <a:r>
              <a:rPr sz="2800" dirty="0"/>
              <a:t>≥ </a:t>
            </a:r>
            <a:r>
              <a:rPr sz="2800" spc="-5" dirty="0"/>
              <a:t>10</a:t>
            </a:r>
            <a:r>
              <a:rPr sz="2800" spc="-114" dirty="0"/>
              <a:t> </a:t>
            </a:r>
            <a:r>
              <a:rPr sz="2800" spc="-5" dirty="0"/>
              <a:t>points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897633" y="4187444"/>
            <a:ext cx="2271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More frequent angina in follow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1675" y="4187444"/>
            <a:ext cx="2245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Less frequent angina in follow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5767" y="4075176"/>
            <a:ext cx="2596896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8877" y="4107931"/>
            <a:ext cx="2451735" cy="95885"/>
          </a:xfrm>
          <a:custGeom>
            <a:avLst/>
            <a:gdLst/>
            <a:ahLst/>
            <a:cxnLst/>
            <a:rect l="l" t="t" r="r" b="b"/>
            <a:pathLst>
              <a:path w="2451735" h="95885">
                <a:moveTo>
                  <a:pt x="82167" y="0"/>
                </a:moveTo>
                <a:lnTo>
                  <a:pt x="0" y="47930"/>
                </a:lnTo>
                <a:lnTo>
                  <a:pt x="82167" y="95862"/>
                </a:lnTo>
                <a:lnTo>
                  <a:pt x="84034" y="95370"/>
                </a:lnTo>
                <a:lnTo>
                  <a:pt x="85731" y="92462"/>
                </a:lnTo>
                <a:lnTo>
                  <a:pt x="85239" y="90596"/>
                </a:lnTo>
                <a:lnTo>
                  <a:pt x="17324" y="50978"/>
                </a:lnTo>
                <a:lnTo>
                  <a:pt x="6029" y="50978"/>
                </a:lnTo>
                <a:lnTo>
                  <a:pt x="6029" y="44882"/>
                </a:lnTo>
                <a:lnTo>
                  <a:pt x="17325" y="44882"/>
                </a:lnTo>
                <a:lnTo>
                  <a:pt x="85239" y="5265"/>
                </a:lnTo>
                <a:lnTo>
                  <a:pt x="85731" y="3399"/>
                </a:lnTo>
                <a:lnTo>
                  <a:pt x="84034" y="491"/>
                </a:lnTo>
                <a:lnTo>
                  <a:pt x="82167" y="0"/>
                </a:lnTo>
                <a:close/>
              </a:path>
              <a:path w="2451735" h="95885">
                <a:moveTo>
                  <a:pt x="17324" y="44882"/>
                </a:moveTo>
                <a:lnTo>
                  <a:pt x="6029" y="44882"/>
                </a:lnTo>
                <a:lnTo>
                  <a:pt x="6029" y="50978"/>
                </a:lnTo>
                <a:lnTo>
                  <a:pt x="17324" y="50978"/>
                </a:lnTo>
                <a:lnTo>
                  <a:pt x="16612" y="50563"/>
                </a:lnTo>
                <a:lnTo>
                  <a:pt x="7585" y="50563"/>
                </a:lnTo>
                <a:lnTo>
                  <a:pt x="7585" y="45298"/>
                </a:lnTo>
                <a:lnTo>
                  <a:pt x="16612" y="45298"/>
                </a:lnTo>
                <a:lnTo>
                  <a:pt x="17324" y="44882"/>
                </a:lnTo>
                <a:close/>
              </a:path>
              <a:path w="2451735" h="95885">
                <a:moveTo>
                  <a:pt x="17324" y="50978"/>
                </a:moveTo>
                <a:lnTo>
                  <a:pt x="6029" y="50978"/>
                </a:lnTo>
                <a:lnTo>
                  <a:pt x="17324" y="50978"/>
                </a:lnTo>
                <a:close/>
              </a:path>
              <a:path w="2451735" h="95885">
                <a:moveTo>
                  <a:pt x="2451326" y="44882"/>
                </a:moveTo>
                <a:lnTo>
                  <a:pt x="17324" y="44882"/>
                </a:lnTo>
                <a:lnTo>
                  <a:pt x="12099" y="47931"/>
                </a:lnTo>
                <a:lnTo>
                  <a:pt x="17324" y="50978"/>
                </a:lnTo>
                <a:lnTo>
                  <a:pt x="2451326" y="50978"/>
                </a:lnTo>
                <a:lnTo>
                  <a:pt x="2451326" y="44882"/>
                </a:lnTo>
                <a:close/>
              </a:path>
              <a:path w="2451735" h="95885">
                <a:moveTo>
                  <a:pt x="7585" y="45298"/>
                </a:moveTo>
                <a:lnTo>
                  <a:pt x="7585" y="50563"/>
                </a:lnTo>
                <a:lnTo>
                  <a:pt x="12099" y="47931"/>
                </a:lnTo>
                <a:lnTo>
                  <a:pt x="7585" y="45298"/>
                </a:lnTo>
                <a:close/>
              </a:path>
              <a:path w="2451735" h="95885">
                <a:moveTo>
                  <a:pt x="12099" y="47931"/>
                </a:moveTo>
                <a:lnTo>
                  <a:pt x="7585" y="50563"/>
                </a:lnTo>
                <a:lnTo>
                  <a:pt x="16612" y="50563"/>
                </a:lnTo>
                <a:lnTo>
                  <a:pt x="12099" y="47931"/>
                </a:lnTo>
                <a:close/>
              </a:path>
              <a:path w="2451735" h="95885">
                <a:moveTo>
                  <a:pt x="16612" y="45298"/>
                </a:moveTo>
                <a:lnTo>
                  <a:pt x="7585" y="45298"/>
                </a:lnTo>
                <a:lnTo>
                  <a:pt x="12099" y="47930"/>
                </a:lnTo>
                <a:lnTo>
                  <a:pt x="16612" y="45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7320" y="4075176"/>
            <a:ext cx="2843783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204" y="4107931"/>
            <a:ext cx="2698750" cy="95885"/>
          </a:xfrm>
          <a:custGeom>
            <a:avLst/>
            <a:gdLst/>
            <a:ahLst/>
            <a:cxnLst/>
            <a:rect l="l" t="t" r="r" b="b"/>
            <a:pathLst>
              <a:path w="2698750" h="95885">
                <a:moveTo>
                  <a:pt x="2616241" y="0"/>
                </a:moveTo>
                <a:lnTo>
                  <a:pt x="2614375" y="491"/>
                </a:lnTo>
                <a:lnTo>
                  <a:pt x="2612678" y="3399"/>
                </a:lnTo>
                <a:lnTo>
                  <a:pt x="2613169" y="5265"/>
                </a:lnTo>
                <a:lnTo>
                  <a:pt x="2681085" y="44882"/>
                </a:lnTo>
                <a:lnTo>
                  <a:pt x="2692379" y="44882"/>
                </a:lnTo>
                <a:lnTo>
                  <a:pt x="2692379" y="50978"/>
                </a:lnTo>
                <a:lnTo>
                  <a:pt x="2681085" y="50978"/>
                </a:lnTo>
                <a:lnTo>
                  <a:pt x="2613169" y="90596"/>
                </a:lnTo>
                <a:lnTo>
                  <a:pt x="2612678" y="92462"/>
                </a:lnTo>
                <a:lnTo>
                  <a:pt x="2614375" y="95370"/>
                </a:lnTo>
                <a:lnTo>
                  <a:pt x="2616241" y="95862"/>
                </a:lnTo>
                <a:lnTo>
                  <a:pt x="2693183" y="50978"/>
                </a:lnTo>
                <a:lnTo>
                  <a:pt x="2692379" y="50978"/>
                </a:lnTo>
                <a:lnTo>
                  <a:pt x="2693184" y="50978"/>
                </a:lnTo>
                <a:lnTo>
                  <a:pt x="2698408" y="47930"/>
                </a:lnTo>
                <a:lnTo>
                  <a:pt x="2616241" y="0"/>
                </a:lnTo>
                <a:close/>
              </a:path>
              <a:path w="2698750" h="95885">
                <a:moveTo>
                  <a:pt x="2686310" y="47931"/>
                </a:moveTo>
                <a:lnTo>
                  <a:pt x="2681085" y="50978"/>
                </a:lnTo>
                <a:lnTo>
                  <a:pt x="2692379" y="50978"/>
                </a:lnTo>
                <a:lnTo>
                  <a:pt x="2692379" y="50563"/>
                </a:lnTo>
                <a:lnTo>
                  <a:pt x="2690823" y="50563"/>
                </a:lnTo>
                <a:lnTo>
                  <a:pt x="2686310" y="47931"/>
                </a:lnTo>
                <a:close/>
              </a:path>
              <a:path w="2698750" h="95885">
                <a:moveTo>
                  <a:pt x="0" y="44882"/>
                </a:moveTo>
                <a:lnTo>
                  <a:pt x="0" y="50978"/>
                </a:lnTo>
                <a:lnTo>
                  <a:pt x="2681087" y="50978"/>
                </a:lnTo>
                <a:lnTo>
                  <a:pt x="2686310" y="47931"/>
                </a:lnTo>
                <a:lnTo>
                  <a:pt x="2681085" y="44882"/>
                </a:lnTo>
                <a:lnTo>
                  <a:pt x="0" y="44882"/>
                </a:lnTo>
                <a:close/>
              </a:path>
              <a:path w="2698750" h="95885">
                <a:moveTo>
                  <a:pt x="2690823" y="45298"/>
                </a:moveTo>
                <a:lnTo>
                  <a:pt x="2686310" y="47931"/>
                </a:lnTo>
                <a:lnTo>
                  <a:pt x="2690823" y="50563"/>
                </a:lnTo>
                <a:lnTo>
                  <a:pt x="2690823" y="45298"/>
                </a:lnTo>
                <a:close/>
              </a:path>
              <a:path w="2698750" h="95885">
                <a:moveTo>
                  <a:pt x="2692379" y="45298"/>
                </a:moveTo>
                <a:lnTo>
                  <a:pt x="2690823" y="45298"/>
                </a:lnTo>
                <a:lnTo>
                  <a:pt x="2690823" y="50563"/>
                </a:lnTo>
                <a:lnTo>
                  <a:pt x="2692379" y="50563"/>
                </a:lnTo>
                <a:lnTo>
                  <a:pt x="2692379" y="45298"/>
                </a:lnTo>
                <a:close/>
              </a:path>
              <a:path w="2698750" h="95885">
                <a:moveTo>
                  <a:pt x="2681085" y="44882"/>
                </a:moveTo>
                <a:lnTo>
                  <a:pt x="2686310" y="47930"/>
                </a:lnTo>
                <a:lnTo>
                  <a:pt x="2690823" y="45298"/>
                </a:lnTo>
                <a:lnTo>
                  <a:pt x="2692379" y="45298"/>
                </a:lnTo>
                <a:lnTo>
                  <a:pt x="2692379" y="44882"/>
                </a:lnTo>
                <a:lnTo>
                  <a:pt x="2681085" y="44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474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Rationale for </a:t>
            </a:r>
            <a:r>
              <a:rPr sz="2800" dirty="0"/>
              <a:t>CIAO</a:t>
            </a:r>
            <a:r>
              <a:rPr sz="2800" spc="-70" dirty="0"/>
              <a:t> </a:t>
            </a:r>
            <a:r>
              <a:rPr sz="2800" spc="-5" dirty="0"/>
              <a:t>study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8775" marR="888365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pc="-5" dirty="0"/>
              <a:t>Persistent symptoms </a:t>
            </a:r>
            <a:r>
              <a:rPr dirty="0"/>
              <a:t>and </a:t>
            </a:r>
            <a:r>
              <a:rPr spc="-5" dirty="0"/>
              <a:t>positive stress testing, </a:t>
            </a:r>
            <a:r>
              <a:rPr dirty="0"/>
              <a:t>e.g., </a:t>
            </a:r>
            <a:r>
              <a:rPr spc="-5" dirty="0"/>
              <a:t>stress  </a:t>
            </a:r>
            <a:r>
              <a:rPr spc="-10" dirty="0"/>
              <a:t>echocardiography, </a:t>
            </a:r>
            <a:r>
              <a:rPr spc="-5" dirty="0"/>
              <a:t>are markers </a:t>
            </a:r>
            <a:r>
              <a:rPr dirty="0"/>
              <a:t>of </a:t>
            </a:r>
            <a:r>
              <a:rPr spc="-5" dirty="0"/>
              <a:t>risk </a:t>
            </a:r>
            <a:r>
              <a:rPr dirty="0"/>
              <a:t>among INOCA</a:t>
            </a:r>
            <a:r>
              <a:rPr spc="-10" dirty="0"/>
              <a:t> </a:t>
            </a:r>
            <a:r>
              <a:rPr dirty="0"/>
              <a:t>patients</a:t>
            </a:r>
          </a:p>
          <a:p>
            <a:pPr marL="358775" marR="683895" indent="-342900">
              <a:lnSpc>
                <a:spcPct val="100800"/>
              </a:lnSpc>
              <a:spcBef>
                <a:spcPts val="6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pc="-15" dirty="0"/>
              <a:t>However, </a:t>
            </a:r>
            <a:r>
              <a:rPr dirty="0"/>
              <a:t>whether myocardial ischemia is solely responsible for  angina in INOCA patients is</a:t>
            </a:r>
            <a:r>
              <a:rPr spc="-90" dirty="0"/>
              <a:t> </a:t>
            </a:r>
            <a:r>
              <a:rPr dirty="0"/>
              <a:t>uncertain</a:t>
            </a:r>
          </a:p>
          <a:p>
            <a:pPr marL="35877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pc="-5" dirty="0"/>
              <a:t>Expert recommendations </a:t>
            </a:r>
            <a:r>
              <a:rPr dirty="0"/>
              <a:t>focus on </a:t>
            </a:r>
            <a:r>
              <a:rPr spc="-5" dirty="0"/>
              <a:t>symptom</a:t>
            </a:r>
            <a:r>
              <a:rPr spc="30" dirty="0"/>
              <a:t> </a:t>
            </a:r>
            <a:r>
              <a:rPr spc="-5" dirty="0"/>
              <a:t>management</a:t>
            </a:r>
          </a:p>
          <a:p>
            <a:pPr marL="358775" marR="5080" indent="-342900">
              <a:lnSpc>
                <a:spcPct val="99200"/>
              </a:lnSpc>
              <a:spcBef>
                <a:spcPts val="6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pc="-5" dirty="0"/>
              <a:t>Aim: </a:t>
            </a:r>
            <a:r>
              <a:rPr dirty="0"/>
              <a:t>to </a:t>
            </a:r>
            <a:r>
              <a:rPr spc="-5" dirty="0"/>
              <a:t>investigate </a:t>
            </a:r>
            <a:r>
              <a:rPr dirty="0"/>
              <a:t>changes </a:t>
            </a:r>
            <a:r>
              <a:rPr spc="-5" dirty="0"/>
              <a:t>in symptoms </a:t>
            </a:r>
            <a:r>
              <a:rPr dirty="0"/>
              <a:t>and </a:t>
            </a:r>
            <a:r>
              <a:rPr spc="-5" dirty="0"/>
              <a:t>stress testing in </a:t>
            </a:r>
            <a:r>
              <a:rPr dirty="0"/>
              <a:t>INOCA  patients over 1 </a:t>
            </a:r>
            <a:r>
              <a:rPr spc="-25" dirty="0"/>
              <a:t>year, </a:t>
            </a:r>
            <a:r>
              <a:rPr dirty="0"/>
              <a:t>leveraging the enrollment process of the  international, NHLBI-funded ISCHEMIA</a:t>
            </a:r>
            <a:r>
              <a:rPr spc="-100" dirty="0"/>
              <a:t> </a:t>
            </a:r>
            <a:r>
              <a:rPr dirty="0"/>
              <a:t>trial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6074" y="4596891"/>
            <a:ext cx="7605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Johnson </a:t>
            </a: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BD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et al, </a:t>
            </a: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EHJ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2006; Sicari </a:t>
            </a: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R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et al EHJ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2005; </a:t>
            </a:r>
            <a:r>
              <a:rPr sz="1600" spc="-15" dirty="0">
                <a:solidFill>
                  <a:srgbClr val="FFFFFF"/>
                </a:solidFill>
                <a:latin typeface="Arial Narrow"/>
                <a:cs typeface="Arial Narrow"/>
              </a:rPr>
              <a:t>Wei </a:t>
            </a: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J,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Cheng </a:t>
            </a: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S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Bairey Merz </a:t>
            </a: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CN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JAMA</a:t>
            </a:r>
            <a:r>
              <a:rPr sz="16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2019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912" y="89454"/>
            <a:ext cx="3348354" cy="83121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50215" marR="442595" indent="637540">
              <a:lnSpc>
                <a:spcPts val="1900"/>
              </a:lnSpc>
              <a:spcBef>
                <a:spcPts val="340"/>
              </a:spcBef>
            </a:pPr>
            <a:r>
              <a:rPr sz="1600" b="1" spc="-5" dirty="0">
                <a:latin typeface="Calibri"/>
                <a:cs typeface="Calibri"/>
              </a:rPr>
              <a:t>Stable </a:t>
            </a:r>
            <a:r>
              <a:rPr sz="1600" b="1" spc="-15" dirty="0">
                <a:latin typeface="Calibri"/>
                <a:cs typeface="Calibri"/>
              </a:rPr>
              <a:t>Patient  Moderate </a:t>
            </a:r>
            <a:r>
              <a:rPr sz="1600" b="1" dirty="0">
                <a:latin typeface="Calibri"/>
                <a:cs typeface="Calibri"/>
              </a:rPr>
              <a:t>or </a:t>
            </a:r>
            <a:r>
              <a:rPr sz="1600" b="1" spc="-10" dirty="0">
                <a:latin typeface="Calibri"/>
                <a:cs typeface="Calibri"/>
              </a:rPr>
              <a:t>severe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ischemia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ts val="1830"/>
              </a:lnSpc>
            </a:pPr>
            <a:r>
              <a:rPr sz="1600" b="1" spc="-10" dirty="0">
                <a:latin typeface="Calibri"/>
                <a:cs typeface="Calibri"/>
              </a:rPr>
              <a:t>(determined </a:t>
            </a:r>
            <a:r>
              <a:rPr sz="1600" b="1" spc="-5" dirty="0">
                <a:latin typeface="Calibri"/>
                <a:cs typeface="Calibri"/>
              </a:rPr>
              <a:t>by </a:t>
            </a:r>
            <a:r>
              <a:rPr sz="1600" b="1" spc="-10" dirty="0">
                <a:latin typeface="Calibri"/>
                <a:cs typeface="Calibri"/>
              </a:rPr>
              <a:t>site; read </a:t>
            </a:r>
            <a:r>
              <a:rPr sz="1600" b="1" spc="-5" dirty="0">
                <a:latin typeface="Calibri"/>
                <a:cs typeface="Calibri"/>
              </a:rPr>
              <a:t>by core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lab)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20" y="1236367"/>
            <a:ext cx="1577340" cy="831215"/>
          </a:xfrm>
          <a:prstGeom prst="rect">
            <a:avLst/>
          </a:prstGeom>
          <a:ln w="28575">
            <a:solidFill>
              <a:srgbClr val="7F7F7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5095" marR="116839" indent="68580" algn="just">
              <a:lnSpc>
                <a:spcPct val="100000"/>
              </a:lnSpc>
              <a:spcBef>
                <a:spcPts val="245"/>
              </a:spcBef>
            </a:pP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CCTA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not 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required, 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e.g., 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eGFR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30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&lt;60  or 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coronary</a:t>
            </a:r>
            <a:r>
              <a:rPr sz="1200" b="1" spc="-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anatomy  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previously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defined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6805" y="1239230"/>
            <a:ext cx="2540000" cy="33909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13105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Calibri"/>
                <a:cs typeface="Calibri"/>
              </a:rPr>
              <a:t>Blinded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CCTA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6805" y="1882923"/>
            <a:ext cx="2540000" cy="33909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Calibri"/>
                <a:cs typeface="Calibri"/>
              </a:rPr>
              <a:t>Core lab </a:t>
            </a:r>
            <a:r>
              <a:rPr sz="1600" b="1" spc="-15" dirty="0">
                <a:latin typeface="Calibri"/>
                <a:cs typeface="Calibri"/>
              </a:rPr>
              <a:t>anatomy </a:t>
            </a:r>
            <a:r>
              <a:rPr sz="1600" b="1" spc="-10" dirty="0">
                <a:latin typeface="Calibri"/>
                <a:cs typeface="Calibri"/>
              </a:rPr>
              <a:t>eligible?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6805" y="2553897"/>
            <a:ext cx="2540000" cy="307975"/>
          </a:xfrm>
          <a:prstGeom prst="rect">
            <a:avLst/>
          </a:prstGeom>
          <a:ln w="28575">
            <a:solidFill>
              <a:srgbClr val="7F7F7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254"/>
              </a:spcBef>
            </a:pPr>
            <a:r>
              <a:rPr sz="1400" b="1" dirty="0">
                <a:solidFill>
                  <a:srgbClr val="7F7F7F"/>
                </a:solidFill>
                <a:latin typeface="Calibri"/>
                <a:cs typeface="Calibri"/>
              </a:rPr>
              <a:t>RANDOMIZE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7637" y="1879822"/>
            <a:ext cx="1730375" cy="339090"/>
          </a:xfrm>
          <a:prstGeom prst="rect">
            <a:avLst/>
          </a:prstGeom>
          <a:solidFill>
            <a:srgbClr val="E46C0A"/>
          </a:solidFill>
        </p:spPr>
        <p:txBody>
          <a:bodyPr vert="horz" wrap="square" lIns="0" tIns="32384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Calibri"/>
                <a:cs typeface="Calibri"/>
              </a:rPr>
              <a:t>Screen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failure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8140" y="485903"/>
            <a:ext cx="805180" cy="753745"/>
          </a:xfrm>
          <a:custGeom>
            <a:avLst/>
            <a:gdLst/>
            <a:ahLst/>
            <a:cxnLst/>
            <a:rect l="l" t="t" r="r" b="b"/>
            <a:pathLst>
              <a:path w="805180" h="753744">
                <a:moveTo>
                  <a:pt x="0" y="638980"/>
                </a:moveTo>
                <a:lnTo>
                  <a:pt x="57060" y="753324"/>
                </a:lnTo>
                <a:lnTo>
                  <a:pt x="104778" y="658074"/>
                </a:lnTo>
                <a:lnTo>
                  <a:pt x="38085" y="658074"/>
                </a:lnTo>
                <a:lnTo>
                  <a:pt x="38085" y="639009"/>
                </a:lnTo>
                <a:lnTo>
                  <a:pt x="0" y="638980"/>
                </a:lnTo>
                <a:close/>
              </a:path>
              <a:path w="805180" h="753744">
                <a:moveTo>
                  <a:pt x="38085" y="639009"/>
                </a:moveTo>
                <a:lnTo>
                  <a:pt x="38085" y="658074"/>
                </a:lnTo>
                <a:lnTo>
                  <a:pt x="76185" y="658074"/>
                </a:lnTo>
                <a:lnTo>
                  <a:pt x="76185" y="639039"/>
                </a:lnTo>
                <a:lnTo>
                  <a:pt x="38085" y="639009"/>
                </a:lnTo>
                <a:close/>
              </a:path>
              <a:path w="805180" h="753744">
                <a:moveTo>
                  <a:pt x="76185" y="639039"/>
                </a:moveTo>
                <a:lnTo>
                  <a:pt x="76185" y="658074"/>
                </a:lnTo>
                <a:lnTo>
                  <a:pt x="104778" y="658074"/>
                </a:lnTo>
                <a:lnTo>
                  <a:pt x="114300" y="639069"/>
                </a:lnTo>
                <a:lnTo>
                  <a:pt x="76185" y="639039"/>
                </a:lnTo>
                <a:close/>
              </a:path>
              <a:path w="805180" h="753744">
                <a:moveTo>
                  <a:pt x="804771" y="0"/>
                </a:moveTo>
                <a:lnTo>
                  <a:pt x="57150" y="0"/>
                </a:lnTo>
                <a:lnTo>
                  <a:pt x="49734" y="1496"/>
                </a:lnTo>
                <a:lnTo>
                  <a:pt x="43679" y="5579"/>
                </a:lnTo>
                <a:lnTo>
                  <a:pt x="39597" y="11633"/>
                </a:lnTo>
                <a:lnTo>
                  <a:pt x="38100" y="19048"/>
                </a:lnTo>
                <a:lnTo>
                  <a:pt x="38085" y="639009"/>
                </a:lnTo>
                <a:lnTo>
                  <a:pt x="76185" y="639039"/>
                </a:lnTo>
                <a:lnTo>
                  <a:pt x="76199" y="38100"/>
                </a:lnTo>
                <a:lnTo>
                  <a:pt x="57150" y="38100"/>
                </a:lnTo>
                <a:lnTo>
                  <a:pt x="76200" y="19050"/>
                </a:lnTo>
                <a:lnTo>
                  <a:pt x="804771" y="19050"/>
                </a:lnTo>
                <a:lnTo>
                  <a:pt x="804771" y="0"/>
                </a:lnTo>
                <a:close/>
              </a:path>
              <a:path w="805180" h="753744">
                <a:moveTo>
                  <a:pt x="76200" y="19050"/>
                </a:moveTo>
                <a:lnTo>
                  <a:pt x="57150" y="38100"/>
                </a:lnTo>
                <a:lnTo>
                  <a:pt x="76199" y="38100"/>
                </a:lnTo>
                <a:lnTo>
                  <a:pt x="76200" y="19050"/>
                </a:lnTo>
                <a:close/>
              </a:path>
              <a:path w="805180" h="753744">
                <a:moveTo>
                  <a:pt x="804771" y="19050"/>
                </a:moveTo>
                <a:lnTo>
                  <a:pt x="76200" y="19050"/>
                </a:lnTo>
                <a:lnTo>
                  <a:pt x="76199" y="38100"/>
                </a:lnTo>
                <a:lnTo>
                  <a:pt x="804771" y="38100"/>
                </a:lnTo>
                <a:lnTo>
                  <a:pt x="804771" y="190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52" y="2057208"/>
            <a:ext cx="1141095" cy="708025"/>
          </a:xfrm>
          <a:custGeom>
            <a:avLst/>
            <a:gdLst/>
            <a:ahLst/>
            <a:cxnLst/>
            <a:rect l="l" t="t" r="r" b="b"/>
            <a:pathLst>
              <a:path w="1141095" h="708025">
                <a:moveTo>
                  <a:pt x="1026653" y="593429"/>
                </a:moveTo>
                <a:lnTo>
                  <a:pt x="1026653" y="707729"/>
                </a:lnTo>
                <a:lnTo>
                  <a:pt x="1102853" y="669629"/>
                </a:lnTo>
                <a:lnTo>
                  <a:pt x="1045703" y="669629"/>
                </a:lnTo>
                <a:lnTo>
                  <a:pt x="1045703" y="631529"/>
                </a:lnTo>
                <a:lnTo>
                  <a:pt x="1102853" y="631529"/>
                </a:lnTo>
                <a:lnTo>
                  <a:pt x="1026653" y="593429"/>
                </a:lnTo>
                <a:close/>
              </a:path>
              <a:path w="1141095" h="708025">
                <a:moveTo>
                  <a:pt x="0" y="19050"/>
                </a:moveTo>
                <a:lnTo>
                  <a:pt x="0" y="650579"/>
                </a:lnTo>
                <a:lnTo>
                  <a:pt x="1497" y="657994"/>
                </a:lnTo>
                <a:lnTo>
                  <a:pt x="5579" y="664049"/>
                </a:lnTo>
                <a:lnTo>
                  <a:pt x="11634" y="668131"/>
                </a:lnTo>
                <a:lnTo>
                  <a:pt x="19050" y="669629"/>
                </a:lnTo>
                <a:lnTo>
                  <a:pt x="1026653" y="669629"/>
                </a:lnTo>
                <a:lnTo>
                  <a:pt x="1026653" y="650579"/>
                </a:lnTo>
                <a:lnTo>
                  <a:pt x="38100" y="650579"/>
                </a:lnTo>
                <a:lnTo>
                  <a:pt x="19050" y="631529"/>
                </a:lnTo>
                <a:lnTo>
                  <a:pt x="38100" y="631529"/>
                </a:lnTo>
                <a:lnTo>
                  <a:pt x="38100" y="38100"/>
                </a:lnTo>
                <a:lnTo>
                  <a:pt x="5101" y="38100"/>
                </a:lnTo>
                <a:lnTo>
                  <a:pt x="5101" y="24151"/>
                </a:lnTo>
                <a:lnTo>
                  <a:pt x="0" y="19050"/>
                </a:lnTo>
                <a:close/>
              </a:path>
              <a:path w="1141095" h="708025">
                <a:moveTo>
                  <a:pt x="1102853" y="631529"/>
                </a:moveTo>
                <a:lnTo>
                  <a:pt x="1045703" y="631529"/>
                </a:lnTo>
                <a:lnTo>
                  <a:pt x="1045703" y="669629"/>
                </a:lnTo>
                <a:lnTo>
                  <a:pt x="1102853" y="669629"/>
                </a:lnTo>
                <a:lnTo>
                  <a:pt x="1140953" y="650579"/>
                </a:lnTo>
                <a:lnTo>
                  <a:pt x="1102853" y="631529"/>
                </a:lnTo>
                <a:close/>
              </a:path>
              <a:path w="1141095" h="708025">
                <a:moveTo>
                  <a:pt x="38100" y="631529"/>
                </a:moveTo>
                <a:lnTo>
                  <a:pt x="19050" y="631529"/>
                </a:lnTo>
                <a:lnTo>
                  <a:pt x="38100" y="650579"/>
                </a:lnTo>
                <a:lnTo>
                  <a:pt x="38100" y="631529"/>
                </a:lnTo>
                <a:close/>
              </a:path>
              <a:path w="1141095" h="708025">
                <a:moveTo>
                  <a:pt x="1026653" y="631529"/>
                </a:moveTo>
                <a:lnTo>
                  <a:pt x="38100" y="631529"/>
                </a:lnTo>
                <a:lnTo>
                  <a:pt x="38100" y="650579"/>
                </a:lnTo>
                <a:lnTo>
                  <a:pt x="1026653" y="650579"/>
                </a:lnTo>
                <a:lnTo>
                  <a:pt x="1026653" y="631529"/>
                </a:lnTo>
                <a:close/>
              </a:path>
              <a:path w="1141095" h="708025">
                <a:moveTo>
                  <a:pt x="5101" y="24151"/>
                </a:moveTo>
                <a:lnTo>
                  <a:pt x="5101" y="38100"/>
                </a:lnTo>
                <a:lnTo>
                  <a:pt x="19050" y="38100"/>
                </a:lnTo>
                <a:lnTo>
                  <a:pt x="5101" y="24151"/>
                </a:lnTo>
                <a:close/>
              </a:path>
              <a:path w="1141095" h="708025">
                <a:moveTo>
                  <a:pt x="19050" y="0"/>
                </a:moveTo>
                <a:lnTo>
                  <a:pt x="5101" y="0"/>
                </a:lnTo>
                <a:lnTo>
                  <a:pt x="5101" y="24151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lnTo>
                  <a:pt x="36602" y="11635"/>
                </a:lnTo>
                <a:lnTo>
                  <a:pt x="32520" y="5579"/>
                </a:lnTo>
                <a:lnTo>
                  <a:pt x="26465" y="1497"/>
                </a:lnTo>
                <a:lnTo>
                  <a:pt x="1905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1798" y="2861674"/>
            <a:ext cx="1294130" cy="657225"/>
          </a:xfrm>
          <a:custGeom>
            <a:avLst/>
            <a:gdLst/>
            <a:ahLst/>
            <a:cxnLst/>
            <a:rect l="l" t="t" r="r" b="b"/>
            <a:pathLst>
              <a:path w="1294129" h="657225">
                <a:moveTo>
                  <a:pt x="38100" y="542632"/>
                </a:moveTo>
                <a:lnTo>
                  <a:pt x="0" y="542632"/>
                </a:lnTo>
                <a:lnTo>
                  <a:pt x="57150" y="656932"/>
                </a:lnTo>
                <a:lnTo>
                  <a:pt x="104775" y="561682"/>
                </a:lnTo>
                <a:lnTo>
                  <a:pt x="38100" y="561682"/>
                </a:lnTo>
                <a:lnTo>
                  <a:pt x="38100" y="542632"/>
                </a:lnTo>
                <a:close/>
              </a:path>
              <a:path w="1294129" h="657225">
                <a:moveTo>
                  <a:pt x="1255958" y="309416"/>
                </a:moveTo>
                <a:lnTo>
                  <a:pt x="57150" y="309416"/>
                </a:lnTo>
                <a:lnTo>
                  <a:pt x="49735" y="310913"/>
                </a:lnTo>
                <a:lnTo>
                  <a:pt x="43679" y="314996"/>
                </a:lnTo>
                <a:lnTo>
                  <a:pt x="39597" y="321051"/>
                </a:lnTo>
                <a:lnTo>
                  <a:pt x="38100" y="328466"/>
                </a:lnTo>
                <a:lnTo>
                  <a:pt x="38100" y="561682"/>
                </a:lnTo>
                <a:lnTo>
                  <a:pt x="76200" y="561682"/>
                </a:lnTo>
                <a:lnTo>
                  <a:pt x="76200" y="347516"/>
                </a:lnTo>
                <a:lnTo>
                  <a:pt x="57150" y="347516"/>
                </a:lnTo>
                <a:lnTo>
                  <a:pt x="76200" y="328466"/>
                </a:lnTo>
                <a:lnTo>
                  <a:pt x="1255958" y="328466"/>
                </a:lnTo>
                <a:lnTo>
                  <a:pt x="1255958" y="309416"/>
                </a:lnTo>
                <a:close/>
              </a:path>
              <a:path w="1294129" h="657225">
                <a:moveTo>
                  <a:pt x="114300" y="542632"/>
                </a:moveTo>
                <a:lnTo>
                  <a:pt x="76200" y="542632"/>
                </a:lnTo>
                <a:lnTo>
                  <a:pt x="76200" y="561682"/>
                </a:lnTo>
                <a:lnTo>
                  <a:pt x="104775" y="561682"/>
                </a:lnTo>
                <a:lnTo>
                  <a:pt x="114300" y="542632"/>
                </a:lnTo>
                <a:close/>
              </a:path>
              <a:path w="1294129" h="657225">
                <a:moveTo>
                  <a:pt x="76200" y="328466"/>
                </a:moveTo>
                <a:lnTo>
                  <a:pt x="57150" y="347516"/>
                </a:lnTo>
                <a:lnTo>
                  <a:pt x="76200" y="347516"/>
                </a:lnTo>
                <a:lnTo>
                  <a:pt x="76200" y="328466"/>
                </a:lnTo>
                <a:close/>
              </a:path>
              <a:path w="1294129" h="657225">
                <a:moveTo>
                  <a:pt x="1294058" y="309416"/>
                </a:moveTo>
                <a:lnTo>
                  <a:pt x="1275008" y="309416"/>
                </a:lnTo>
                <a:lnTo>
                  <a:pt x="1255958" y="328466"/>
                </a:lnTo>
                <a:lnTo>
                  <a:pt x="76200" y="328466"/>
                </a:lnTo>
                <a:lnTo>
                  <a:pt x="76200" y="347516"/>
                </a:lnTo>
                <a:lnTo>
                  <a:pt x="1275008" y="347516"/>
                </a:lnTo>
                <a:lnTo>
                  <a:pt x="1282423" y="346019"/>
                </a:lnTo>
                <a:lnTo>
                  <a:pt x="1288479" y="341936"/>
                </a:lnTo>
                <a:lnTo>
                  <a:pt x="1292561" y="335881"/>
                </a:lnTo>
                <a:lnTo>
                  <a:pt x="1294058" y="328466"/>
                </a:lnTo>
                <a:lnTo>
                  <a:pt x="1294058" y="309416"/>
                </a:lnTo>
                <a:close/>
              </a:path>
              <a:path w="1294129" h="657225">
                <a:moveTo>
                  <a:pt x="1294058" y="0"/>
                </a:moveTo>
                <a:lnTo>
                  <a:pt x="1255958" y="0"/>
                </a:lnTo>
                <a:lnTo>
                  <a:pt x="1255958" y="328466"/>
                </a:lnTo>
                <a:lnTo>
                  <a:pt x="1275008" y="309416"/>
                </a:lnTo>
                <a:lnTo>
                  <a:pt x="1294058" y="309416"/>
                </a:lnTo>
                <a:lnTo>
                  <a:pt x="12940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755" y="2861674"/>
            <a:ext cx="1299210" cy="657225"/>
          </a:xfrm>
          <a:custGeom>
            <a:avLst/>
            <a:gdLst/>
            <a:ahLst/>
            <a:cxnLst/>
            <a:rect l="l" t="t" r="r" b="b"/>
            <a:pathLst>
              <a:path w="1299210" h="657225">
                <a:moveTo>
                  <a:pt x="1222875" y="542632"/>
                </a:moveTo>
                <a:lnTo>
                  <a:pt x="1184775" y="542632"/>
                </a:lnTo>
                <a:lnTo>
                  <a:pt x="1241925" y="656932"/>
                </a:lnTo>
                <a:lnTo>
                  <a:pt x="1289550" y="561682"/>
                </a:lnTo>
                <a:lnTo>
                  <a:pt x="1222875" y="561682"/>
                </a:lnTo>
                <a:lnTo>
                  <a:pt x="1222875" y="542632"/>
                </a:lnTo>
                <a:close/>
              </a:path>
              <a:path w="1299210" h="657225">
                <a:moveTo>
                  <a:pt x="1222875" y="328466"/>
                </a:moveTo>
                <a:lnTo>
                  <a:pt x="1222875" y="561682"/>
                </a:lnTo>
                <a:lnTo>
                  <a:pt x="1260975" y="561682"/>
                </a:lnTo>
                <a:lnTo>
                  <a:pt x="1260975" y="347516"/>
                </a:lnTo>
                <a:lnTo>
                  <a:pt x="1241925" y="347516"/>
                </a:lnTo>
                <a:lnTo>
                  <a:pt x="1222875" y="328466"/>
                </a:lnTo>
                <a:close/>
              </a:path>
              <a:path w="1299210" h="657225">
                <a:moveTo>
                  <a:pt x="1299075" y="542632"/>
                </a:moveTo>
                <a:lnTo>
                  <a:pt x="1260975" y="542632"/>
                </a:lnTo>
                <a:lnTo>
                  <a:pt x="1260975" y="561682"/>
                </a:lnTo>
                <a:lnTo>
                  <a:pt x="1289550" y="561682"/>
                </a:lnTo>
                <a:lnTo>
                  <a:pt x="1299075" y="542632"/>
                </a:lnTo>
                <a:close/>
              </a:path>
              <a:path w="1299210" h="657225">
                <a:moveTo>
                  <a:pt x="38100" y="0"/>
                </a:moveTo>
                <a:lnTo>
                  <a:pt x="0" y="0"/>
                </a:lnTo>
                <a:lnTo>
                  <a:pt x="0" y="328466"/>
                </a:lnTo>
                <a:lnTo>
                  <a:pt x="1497" y="335881"/>
                </a:lnTo>
                <a:lnTo>
                  <a:pt x="5579" y="341936"/>
                </a:lnTo>
                <a:lnTo>
                  <a:pt x="11635" y="346019"/>
                </a:lnTo>
                <a:lnTo>
                  <a:pt x="19050" y="347516"/>
                </a:lnTo>
                <a:lnTo>
                  <a:pt x="1222875" y="347516"/>
                </a:lnTo>
                <a:lnTo>
                  <a:pt x="1222875" y="328466"/>
                </a:lnTo>
                <a:lnTo>
                  <a:pt x="38100" y="328466"/>
                </a:lnTo>
                <a:lnTo>
                  <a:pt x="19050" y="309416"/>
                </a:lnTo>
                <a:lnTo>
                  <a:pt x="38100" y="309416"/>
                </a:lnTo>
                <a:lnTo>
                  <a:pt x="38100" y="0"/>
                </a:lnTo>
                <a:close/>
              </a:path>
              <a:path w="1299210" h="657225">
                <a:moveTo>
                  <a:pt x="1241925" y="309416"/>
                </a:moveTo>
                <a:lnTo>
                  <a:pt x="38100" y="309416"/>
                </a:lnTo>
                <a:lnTo>
                  <a:pt x="38100" y="328466"/>
                </a:lnTo>
                <a:lnTo>
                  <a:pt x="1222875" y="328466"/>
                </a:lnTo>
                <a:lnTo>
                  <a:pt x="1241925" y="347516"/>
                </a:lnTo>
                <a:lnTo>
                  <a:pt x="1260975" y="347516"/>
                </a:lnTo>
                <a:lnTo>
                  <a:pt x="1260975" y="328466"/>
                </a:lnTo>
                <a:lnTo>
                  <a:pt x="1259478" y="321051"/>
                </a:lnTo>
                <a:lnTo>
                  <a:pt x="1255395" y="314996"/>
                </a:lnTo>
                <a:lnTo>
                  <a:pt x="1249340" y="310913"/>
                </a:lnTo>
                <a:lnTo>
                  <a:pt x="1241925" y="309416"/>
                </a:lnTo>
                <a:close/>
              </a:path>
              <a:path w="1299210" h="657225">
                <a:moveTo>
                  <a:pt x="38100" y="309416"/>
                </a:moveTo>
                <a:lnTo>
                  <a:pt x="19050" y="309416"/>
                </a:lnTo>
                <a:lnTo>
                  <a:pt x="38100" y="328466"/>
                </a:lnTo>
                <a:lnTo>
                  <a:pt x="38100" y="30941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776" y="1992123"/>
            <a:ext cx="2031364" cy="114300"/>
          </a:xfrm>
          <a:custGeom>
            <a:avLst/>
            <a:gdLst/>
            <a:ahLst/>
            <a:cxnLst/>
            <a:rect l="l" t="t" r="r" b="b"/>
            <a:pathLst>
              <a:path w="2031365" h="114300">
                <a:moveTo>
                  <a:pt x="1992905" y="38070"/>
                </a:moveTo>
                <a:lnTo>
                  <a:pt x="1935581" y="38070"/>
                </a:lnTo>
                <a:lnTo>
                  <a:pt x="1935640" y="76170"/>
                </a:lnTo>
                <a:lnTo>
                  <a:pt x="1916590" y="76199"/>
                </a:lnTo>
                <a:lnTo>
                  <a:pt x="1916648" y="114300"/>
                </a:lnTo>
                <a:lnTo>
                  <a:pt x="2030860" y="56976"/>
                </a:lnTo>
                <a:lnTo>
                  <a:pt x="1992905" y="38070"/>
                </a:lnTo>
                <a:close/>
              </a:path>
              <a:path w="2031365" h="114300">
                <a:moveTo>
                  <a:pt x="1916531" y="38099"/>
                </a:moveTo>
                <a:lnTo>
                  <a:pt x="0" y="41027"/>
                </a:lnTo>
                <a:lnTo>
                  <a:pt x="58" y="79127"/>
                </a:lnTo>
                <a:lnTo>
                  <a:pt x="1916590" y="76199"/>
                </a:lnTo>
                <a:lnTo>
                  <a:pt x="1916531" y="38099"/>
                </a:lnTo>
                <a:close/>
              </a:path>
              <a:path w="2031365" h="114300">
                <a:moveTo>
                  <a:pt x="1935581" y="38070"/>
                </a:moveTo>
                <a:lnTo>
                  <a:pt x="1916531" y="38099"/>
                </a:lnTo>
                <a:lnTo>
                  <a:pt x="1916590" y="76199"/>
                </a:lnTo>
                <a:lnTo>
                  <a:pt x="1935640" y="76170"/>
                </a:lnTo>
                <a:lnTo>
                  <a:pt x="1935581" y="38070"/>
                </a:lnTo>
                <a:close/>
              </a:path>
              <a:path w="2031365" h="114300">
                <a:moveTo>
                  <a:pt x="1916473" y="0"/>
                </a:moveTo>
                <a:lnTo>
                  <a:pt x="1916531" y="38099"/>
                </a:lnTo>
                <a:lnTo>
                  <a:pt x="1992905" y="38070"/>
                </a:lnTo>
                <a:lnTo>
                  <a:pt x="1916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9656" y="2221477"/>
            <a:ext cx="114300" cy="332740"/>
          </a:xfrm>
          <a:custGeom>
            <a:avLst/>
            <a:gdLst/>
            <a:ahLst/>
            <a:cxnLst/>
            <a:rect l="l" t="t" r="r" b="b"/>
            <a:pathLst>
              <a:path w="114300" h="332739">
                <a:moveTo>
                  <a:pt x="38099" y="218119"/>
                </a:moveTo>
                <a:lnTo>
                  <a:pt x="0" y="218119"/>
                </a:lnTo>
                <a:lnTo>
                  <a:pt x="57150" y="332419"/>
                </a:lnTo>
                <a:lnTo>
                  <a:pt x="104775" y="237169"/>
                </a:lnTo>
                <a:lnTo>
                  <a:pt x="38100" y="237169"/>
                </a:lnTo>
                <a:lnTo>
                  <a:pt x="38099" y="218119"/>
                </a:lnTo>
                <a:close/>
              </a:path>
              <a:path w="114300" h="332739">
                <a:moveTo>
                  <a:pt x="76198" y="0"/>
                </a:moveTo>
                <a:lnTo>
                  <a:pt x="38098" y="0"/>
                </a:lnTo>
                <a:lnTo>
                  <a:pt x="38100" y="237169"/>
                </a:lnTo>
                <a:lnTo>
                  <a:pt x="76200" y="237169"/>
                </a:lnTo>
                <a:lnTo>
                  <a:pt x="76198" y="0"/>
                </a:lnTo>
                <a:close/>
              </a:path>
              <a:path w="114300" h="332739">
                <a:moveTo>
                  <a:pt x="114300" y="218119"/>
                </a:moveTo>
                <a:lnTo>
                  <a:pt x="76199" y="218119"/>
                </a:lnTo>
                <a:lnTo>
                  <a:pt x="76200" y="237169"/>
                </a:lnTo>
                <a:lnTo>
                  <a:pt x="104775" y="237169"/>
                </a:lnTo>
                <a:lnTo>
                  <a:pt x="114300" y="218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9656" y="920451"/>
            <a:ext cx="114300" cy="319405"/>
          </a:xfrm>
          <a:custGeom>
            <a:avLst/>
            <a:gdLst/>
            <a:ahLst/>
            <a:cxnLst/>
            <a:rect l="l" t="t" r="r" b="b"/>
            <a:pathLst>
              <a:path w="114300" h="319405">
                <a:moveTo>
                  <a:pt x="38099" y="204478"/>
                </a:moveTo>
                <a:lnTo>
                  <a:pt x="0" y="204478"/>
                </a:lnTo>
                <a:lnTo>
                  <a:pt x="57150" y="318778"/>
                </a:lnTo>
                <a:lnTo>
                  <a:pt x="104774" y="223528"/>
                </a:lnTo>
                <a:lnTo>
                  <a:pt x="38100" y="223528"/>
                </a:lnTo>
                <a:lnTo>
                  <a:pt x="38099" y="204478"/>
                </a:lnTo>
                <a:close/>
              </a:path>
              <a:path w="114300" h="319405">
                <a:moveTo>
                  <a:pt x="76199" y="204478"/>
                </a:moveTo>
                <a:lnTo>
                  <a:pt x="38099" y="204478"/>
                </a:lnTo>
                <a:lnTo>
                  <a:pt x="38100" y="223528"/>
                </a:lnTo>
                <a:lnTo>
                  <a:pt x="76200" y="223528"/>
                </a:lnTo>
                <a:lnTo>
                  <a:pt x="76199" y="204478"/>
                </a:lnTo>
                <a:close/>
              </a:path>
              <a:path w="114300" h="319405">
                <a:moveTo>
                  <a:pt x="114300" y="204477"/>
                </a:moveTo>
                <a:lnTo>
                  <a:pt x="76199" y="204478"/>
                </a:lnTo>
                <a:lnTo>
                  <a:pt x="76200" y="223528"/>
                </a:lnTo>
                <a:lnTo>
                  <a:pt x="104774" y="223528"/>
                </a:lnTo>
                <a:lnTo>
                  <a:pt x="114300" y="204477"/>
                </a:lnTo>
                <a:close/>
              </a:path>
              <a:path w="114300" h="319405">
                <a:moveTo>
                  <a:pt x="76198" y="0"/>
                </a:moveTo>
                <a:lnTo>
                  <a:pt x="38098" y="0"/>
                </a:lnTo>
                <a:lnTo>
                  <a:pt x="38099" y="204478"/>
                </a:lnTo>
                <a:lnTo>
                  <a:pt x="76199" y="204478"/>
                </a:lnTo>
                <a:lnTo>
                  <a:pt x="76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9656" y="1577784"/>
            <a:ext cx="114300" cy="305435"/>
          </a:xfrm>
          <a:custGeom>
            <a:avLst/>
            <a:gdLst/>
            <a:ahLst/>
            <a:cxnLst/>
            <a:rect l="l" t="t" r="r" b="b"/>
            <a:pathLst>
              <a:path w="114300" h="305435">
                <a:moveTo>
                  <a:pt x="38099" y="190839"/>
                </a:moveTo>
                <a:lnTo>
                  <a:pt x="0" y="190839"/>
                </a:lnTo>
                <a:lnTo>
                  <a:pt x="57150" y="305139"/>
                </a:lnTo>
                <a:lnTo>
                  <a:pt x="104775" y="209889"/>
                </a:lnTo>
                <a:lnTo>
                  <a:pt x="38100" y="209889"/>
                </a:lnTo>
                <a:lnTo>
                  <a:pt x="38099" y="190839"/>
                </a:lnTo>
                <a:close/>
              </a:path>
              <a:path w="114300" h="305435">
                <a:moveTo>
                  <a:pt x="76198" y="0"/>
                </a:moveTo>
                <a:lnTo>
                  <a:pt x="38098" y="0"/>
                </a:lnTo>
                <a:lnTo>
                  <a:pt x="38100" y="209889"/>
                </a:lnTo>
                <a:lnTo>
                  <a:pt x="76200" y="209889"/>
                </a:lnTo>
                <a:lnTo>
                  <a:pt x="76198" y="0"/>
                </a:lnTo>
                <a:close/>
              </a:path>
              <a:path w="114300" h="305435">
                <a:moveTo>
                  <a:pt x="114300" y="190839"/>
                </a:moveTo>
                <a:lnTo>
                  <a:pt x="76199" y="190839"/>
                </a:lnTo>
                <a:lnTo>
                  <a:pt x="76200" y="209889"/>
                </a:lnTo>
                <a:lnTo>
                  <a:pt x="104775" y="209889"/>
                </a:lnTo>
                <a:lnTo>
                  <a:pt x="114300" y="190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1214" y="3518607"/>
            <a:ext cx="2055495" cy="685800"/>
          </a:xfrm>
          <a:prstGeom prst="rect">
            <a:avLst/>
          </a:prstGeom>
          <a:ln w="28575">
            <a:solidFill>
              <a:srgbClr val="7F7F7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454025" marR="445134" algn="ctr">
              <a:lnSpc>
                <a:spcPct val="105000"/>
              </a:lnSpc>
              <a:spcBef>
                <a:spcPts val="275"/>
              </a:spcBef>
            </a:pP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INVASIVE</a:t>
            </a:r>
            <a:r>
              <a:rPr sz="1200" b="1" spc="-8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Strategy 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OMT +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Cath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Optimal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Revascularization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2868" y="3518607"/>
            <a:ext cx="2113915" cy="685800"/>
          </a:xfrm>
          <a:prstGeom prst="rect">
            <a:avLst/>
          </a:prstGeom>
          <a:ln w="28575">
            <a:solidFill>
              <a:srgbClr val="7F7F7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00355" marR="292100" algn="ctr">
              <a:lnSpc>
                <a:spcPct val="105000"/>
              </a:lnSpc>
              <a:spcBef>
                <a:spcPts val="275"/>
              </a:spcBef>
            </a:pP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CONSERVATIVE</a:t>
            </a:r>
            <a:r>
              <a:rPr sz="1200" b="1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Strategy 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OMT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alone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Cath reserved for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OMT</a:t>
            </a:r>
            <a:r>
              <a:rPr sz="1200" b="1" spc="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failure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88800" y="1652523"/>
            <a:ext cx="167068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854">
              <a:lnSpc>
                <a:spcPct val="1363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No obstructive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CAD  (21% of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CCTA)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2778" y="2253995"/>
            <a:ext cx="287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z="1400" b="1"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431499" y="293115"/>
            <a:ext cx="18884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latin typeface="Arial Narrow"/>
                <a:cs typeface="Arial Narrow"/>
              </a:rPr>
              <a:t>Study</a:t>
            </a:r>
            <a:r>
              <a:rPr sz="2800" i="1" spc="-60" dirty="0">
                <a:latin typeface="Arial Narrow"/>
                <a:cs typeface="Arial Narrow"/>
              </a:rPr>
              <a:t> </a:t>
            </a:r>
            <a:r>
              <a:rPr sz="2800" i="1" spc="-5" dirty="0">
                <a:latin typeface="Arial Narrow"/>
                <a:cs typeface="Arial Narrow"/>
              </a:rPr>
              <a:t>Design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95674" y="2232689"/>
            <a:ext cx="114300" cy="305435"/>
          </a:xfrm>
          <a:custGeom>
            <a:avLst/>
            <a:gdLst/>
            <a:ahLst/>
            <a:cxnLst/>
            <a:rect l="l" t="t" r="r" b="b"/>
            <a:pathLst>
              <a:path w="114300" h="305435">
                <a:moveTo>
                  <a:pt x="38099" y="190839"/>
                </a:moveTo>
                <a:lnTo>
                  <a:pt x="0" y="190840"/>
                </a:lnTo>
                <a:lnTo>
                  <a:pt x="57150" y="305140"/>
                </a:lnTo>
                <a:lnTo>
                  <a:pt x="104774" y="209890"/>
                </a:lnTo>
                <a:lnTo>
                  <a:pt x="38100" y="209890"/>
                </a:lnTo>
                <a:lnTo>
                  <a:pt x="38099" y="190839"/>
                </a:lnTo>
                <a:close/>
              </a:path>
              <a:path w="114300" h="305435">
                <a:moveTo>
                  <a:pt x="76199" y="190839"/>
                </a:moveTo>
                <a:lnTo>
                  <a:pt x="38099" y="190839"/>
                </a:lnTo>
                <a:lnTo>
                  <a:pt x="38100" y="209890"/>
                </a:lnTo>
                <a:lnTo>
                  <a:pt x="76200" y="209889"/>
                </a:lnTo>
                <a:lnTo>
                  <a:pt x="76199" y="190839"/>
                </a:lnTo>
                <a:close/>
              </a:path>
              <a:path w="114300" h="305435">
                <a:moveTo>
                  <a:pt x="114300" y="190839"/>
                </a:moveTo>
                <a:lnTo>
                  <a:pt x="76199" y="190839"/>
                </a:lnTo>
                <a:lnTo>
                  <a:pt x="76200" y="209889"/>
                </a:lnTo>
                <a:lnTo>
                  <a:pt x="38100" y="209890"/>
                </a:lnTo>
                <a:lnTo>
                  <a:pt x="104775" y="209889"/>
                </a:lnTo>
                <a:lnTo>
                  <a:pt x="114300" y="190839"/>
                </a:lnTo>
                <a:close/>
              </a:path>
              <a:path w="114300" h="305435">
                <a:moveTo>
                  <a:pt x="76198" y="0"/>
                </a:moveTo>
                <a:lnTo>
                  <a:pt x="38098" y="0"/>
                </a:lnTo>
                <a:lnTo>
                  <a:pt x="38099" y="190839"/>
                </a:lnTo>
                <a:lnTo>
                  <a:pt x="76199" y="190839"/>
                </a:lnTo>
                <a:lnTo>
                  <a:pt x="76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98235" y="2546367"/>
            <a:ext cx="2109470" cy="523240"/>
          </a:xfrm>
          <a:prstGeom prst="rect">
            <a:avLst/>
          </a:prstGeom>
          <a:solidFill>
            <a:srgbClr val="E46C0A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1285" marR="113664" indent="18732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Ischemic </a:t>
            </a:r>
            <a:r>
              <a:rPr sz="1400" b="1" spc="-10" dirty="0">
                <a:latin typeface="Calibri"/>
                <a:cs typeface="Calibri"/>
              </a:rPr>
              <a:t>symptoms,  </a:t>
            </a:r>
            <a:r>
              <a:rPr sz="1400" b="1" spc="-5" dirty="0">
                <a:latin typeface="Calibri"/>
                <a:cs typeface="Calibri"/>
              </a:rPr>
              <a:t>enrolled </a:t>
            </a:r>
            <a:r>
              <a:rPr sz="1400" b="1" spc="-10" dirty="0">
                <a:latin typeface="Calibri"/>
                <a:cs typeface="Calibri"/>
              </a:rPr>
              <a:t>after </a:t>
            </a:r>
            <a:r>
              <a:rPr sz="1400" b="1" spc="-5" dirty="0">
                <a:latin typeface="Calibri"/>
                <a:cs typeface="Calibri"/>
              </a:rPr>
              <a:t>stress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echo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95386" y="3646603"/>
            <a:ext cx="2579370" cy="739140"/>
          </a:xfrm>
          <a:custGeom>
            <a:avLst/>
            <a:gdLst/>
            <a:ahLst/>
            <a:cxnLst/>
            <a:rect l="l" t="t" r="r" b="b"/>
            <a:pathLst>
              <a:path w="2579370" h="739139">
                <a:moveTo>
                  <a:pt x="0" y="738664"/>
                </a:moveTo>
                <a:lnTo>
                  <a:pt x="2578928" y="738664"/>
                </a:lnTo>
                <a:lnTo>
                  <a:pt x="2578928" y="0"/>
                </a:lnTo>
                <a:lnTo>
                  <a:pt x="0" y="0"/>
                </a:lnTo>
                <a:lnTo>
                  <a:pt x="0" y="738664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95386" y="3668267"/>
            <a:ext cx="257937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8605" marR="260985" indent="86360" algn="just">
              <a:lnSpc>
                <a:spcPct val="100699"/>
              </a:lnSpc>
              <a:spcBef>
                <a:spcPts val="85"/>
              </a:spcBef>
            </a:pPr>
            <a:r>
              <a:rPr sz="1400" b="1" spc="-5" dirty="0">
                <a:latin typeface="Calibri"/>
                <a:cs typeface="Calibri"/>
              </a:rPr>
              <a:t>Angina assessment (SAQ)  </a:t>
            </a:r>
            <a:r>
              <a:rPr sz="1400" b="1" spc="-10" dirty="0">
                <a:latin typeface="Calibri"/>
                <a:cs typeface="Calibri"/>
              </a:rPr>
              <a:t>at </a:t>
            </a:r>
            <a:r>
              <a:rPr sz="1400" b="1" spc="-5" dirty="0">
                <a:latin typeface="Calibri"/>
                <a:cs typeface="Calibri"/>
              </a:rPr>
              <a:t>enrollment, </a:t>
            </a:r>
            <a:r>
              <a:rPr sz="1400" b="1" dirty="0">
                <a:latin typeface="Calibri"/>
                <a:cs typeface="Calibri"/>
              </a:rPr>
              <a:t>6 </a:t>
            </a:r>
            <a:r>
              <a:rPr sz="1400" b="1" spc="-5" dirty="0">
                <a:latin typeface="Calibri"/>
                <a:cs typeface="Calibri"/>
              </a:rPr>
              <a:t>mos, </a:t>
            </a:r>
            <a:r>
              <a:rPr sz="1400" b="1" dirty="0">
                <a:latin typeface="Calibri"/>
                <a:cs typeface="Calibri"/>
              </a:rPr>
              <a:t>1 </a:t>
            </a:r>
            <a:r>
              <a:rPr sz="1400" b="1" spc="-5" dirty="0">
                <a:latin typeface="Calibri"/>
                <a:cs typeface="Calibri"/>
              </a:rPr>
              <a:t>yr  Stress echo </a:t>
            </a:r>
            <a:r>
              <a:rPr sz="1400" b="1" spc="-10" dirty="0">
                <a:latin typeface="Calibri"/>
                <a:cs typeface="Calibri"/>
              </a:rPr>
              <a:t>repeated at 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yr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79004" y="3248367"/>
            <a:ext cx="811693" cy="46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97443" y="3091431"/>
            <a:ext cx="114300" cy="211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19954" y="4696459"/>
            <a:ext cx="7938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Stress echocardiograms </a:t>
            </a:r>
            <a:r>
              <a:rPr sz="1800" b="1" i="1" dirty="0">
                <a:solidFill>
                  <a:srgbClr val="FFFFFF"/>
                </a:solidFill>
                <a:latin typeface="Arial Narrow"/>
                <a:cs typeface="Arial Narrow"/>
              </a:rPr>
              <a:t>read at </a:t>
            </a: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core </a:t>
            </a:r>
            <a:r>
              <a:rPr sz="1800" b="1" i="1" spc="-15" dirty="0">
                <a:solidFill>
                  <a:srgbClr val="FFFFFF"/>
                </a:solidFill>
                <a:latin typeface="Arial Narrow"/>
                <a:cs typeface="Arial Narrow"/>
              </a:rPr>
              <a:t>laboratory, </a:t>
            </a: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blinded to CAD </a:t>
            </a:r>
            <a:r>
              <a:rPr sz="1800" b="1" i="1" dirty="0">
                <a:solidFill>
                  <a:srgbClr val="FFFFFF"/>
                </a:solidFill>
                <a:latin typeface="Arial Narrow"/>
                <a:cs typeface="Arial Narrow"/>
              </a:rPr>
              <a:t>vs. </a:t>
            </a: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INOCA and to</a:t>
            </a:r>
            <a:r>
              <a:rPr sz="1800" b="1" i="1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timing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306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/>
              <a:t>A</a:t>
            </a:r>
            <a:r>
              <a:rPr sz="2800" spc="-5" dirty="0"/>
              <a:t>nalyse</a:t>
            </a:r>
            <a:r>
              <a:rPr sz="2800" dirty="0"/>
              <a:t>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35940" y="1221740"/>
            <a:ext cx="806767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96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Comparison between INOCA patients </a:t>
            </a:r>
            <a:r>
              <a:rPr sz="2400" spc="-5" dirty="0">
                <a:latin typeface="Arial Narrow"/>
                <a:cs typeface="Arial Narrow"/>
              </a:rPr>
              <a:t>(CIAO) </a:t>
            </a:r>
            <a:r>
              <a:rPr sz="2400" dirty="0">
                <a:latin typeface="Arial Narrow"/>
                <a:cs typeface="Arial Narrow"/>
              </a:rPr>
              <a:t>and </a:t>
            </a:r>
            <a:r>
              <a:rPr sz="2400" spc="-5" dirty="0">
                <a:latin typeface="Arial Narrow"/>
                <a:cs typeface="Arial Narrow"/>
              </a:rPr>
              <a:t>CAD </a:t>
            </a:r>
            <a:r>
              <a:rPr sz="2400" dirty="0">
                <a:latin typeface="Arial Narrow"/>
                <a:cs typeface="Arial Narrow"/>
              </a:rPr>
              <a:t>patients  (randomized into </a:t>
            </a:r>
            <a:r>
              <a:rPr sz="2400" spc="-5" dirty="0">
                <a:latin typeface="Arial Narrow"/>
                <a:cs typeface="Arial Narrow"/>
              </a:rPr>
              <a:t>ISCHEMIA </a:t>
            </a:r>
            <a:r>
              <a:rPr sz="2400" dirty="0">
                <a:latin typeface="Arial Narrow"/>
                <a:cs typeface="Arial Narrow"/>
              </a:rPr>
              <a:t>after </a:t>
            </a:r>
            <a:r>
              <a:rPr sz="2400" spc="-5" dirty="0">
                <a:latin typeface="Arial Narrow"/>
                <a:cs typeface="Arial Narrow"/>
              </a:rPr>
              <a:t>stress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echocardiography)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Longitudinal assessment of CIAO participants </a:t>
            </a:r>
            <a:r>
              <a:rPr sz="2400" spc="-5" dirty="0">
                <a:latin typeface="Arial Narrow"/>
                <a:cs typeface="Arial Narrow"/>
              </a:rPr>
              <a:t>from </a:t>
            </a:r>
            <a:r>
              <a:rPr sz="2400" dirty="0">
                <a:latin typeface="Arial Narrow"/>
                <a:cs typeface="Arial Narrow"/>
              </a:rPr>
              <a:t>baseline to 1</a:t>
            </a:r>
            <a:r>
              <a:rPr sz="2400" spc="6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year</a:t>
            </a:r>
            <a:endParaRPr sz="2400">
              <a:latin typeface="Arial Narrow"/>
              <a:cs typeface="Arial Narrow"/>
            </a:endParaRPr>
          </a:p>
          <a:p>
            <a:pPr marL="355600" marR="779780" indent="-342900">
              <a:lnSpc>
                <a:spcPct val="1008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Primary endpoint: correlation </a:t>
            </a:r>
            <a:r>
              <a:rPr sz="2400" dirty="0">
                <a:latin typeface="Arial Narrow"/>
                <a:cs typeface="Arial Narrow"/>
              </a:rPr>
              <a:t>between change </a:t>
            </a:r>
            <a:r>
              <a:rPr sz="2400" spc="-5" dirty="0">
                <a:latin typeface="Arial Narrow"/>
                <a:cs typeface="Arial Narrow"/>
              </a:rPr>
              <a:t>in ischemia </a:t>
            </a:r>
            <a:r>
              <a:rPr sz="2400" dirty="0">
                <a:latin typeface="Arial Narrow"/>
                <a:cs typeface="Arial Narrow"/>
              </a:rPr>
              <a:t>and  change in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angina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8939"/>
            <a:ext cx="1579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Study</a:t>
            </a:r>
            <a:r>
              <a:rPr sz="2800" spc="-70" dirty="0"/>
              <a:t> </a:t>
            </a:r>
            <a:r>
              <a:rPr sz="2800" spc="-5" dirty="0"/>
              <a:t>Flow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11480" y="1033272"/>
            <a:ext cx="8732520" cy="14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080654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45718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05779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057795"/>
            <a:ext cx="8686800" cy="45720"/>
          </a:xfrm>
          <a:custGeom>
            <a:avLst/>
            <a:gdLst/>
            <a:ahLst/>
            <a:cxnLst/>
            <a:rect l="l" t="t" r="r" b="b"/>
            <a:pathLst>
              <a:path w="8686800" h="45719">
                <a:moveTo>
                  <a:pt x="8686800" y="45719"/>
                </a:moveTo>
                <a:lnTo>
                  <a:pt x="0" y="45719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2360" y="74140"/>
            <a:ext cx="3696059" cy="4938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6952" y="2424684"/>
            <a:ext cx="1769110" cy="184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sz="2600" b="1" spc="-5" dirty="0">
                <a:solidFill>
                  <a:srgbClr val="372D83"/>
                </a:solidFill>
                <a:latin typeface="Arial Narrow"/>
                <a:cs typeface="Arial Narrow"/>
              </a:rPr>
              <a:t>CIAO</a:t>
            </a:r>
            <a:endParaRPr sz="2600">
              <a:latin typeface="Arial Narrow"/>
              <a:cs typeface="Arial Narrow"/>
            </a:endParaRPr>
          </a:p>
          <a:p>
            <a:pPr marL="12700" marR="5080">
              <a:lnSpc>
                <a:spcPct val="89700"/>
              </a:lnSpc>
              <a:spcBef>
                <a:spcPts val="150"/>
              </a:spcBef>
            </a:pPr>
            <a:r>
              <a:rPr sz="2600" b="1" spc="-5" dirty="0">
                <a:solidFill>
                  <a:srgbClr val="372D83"/>
                </a:solidFill>
                <a:latin typeface="Arial Narrow"/>
                <a:cs typeface="Arial Narrow"/>
              </a:rPr>
              <a:t>participants  were</a:t>
            </a:r>
            <a:r>
              <a:rPr sz="2600" b="1" spc="-7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2600" b="1" spc="-5" dirty="0">
                <a:solidFill>
                  <a:srgbClr val="372D83"/>
                </a:solidFill>
                <a:latin typeface="Arial Narrow"/>
                <a:cs typeface="Arial Narrow"/>
              </a:rPr>
              <a:t>enrolled  </a:t>
            </a:r>
            <a:r>
              <a:rPr sz="2600" b="1" dirty="0">
                <a:solidFill>
                  <a:srgbClr val="372D83"/>
                </a:solidFill>
                <a:latin typeface="Arial Narrow"/>
                <a:cs typeface="Arial Narrow"/>
              </a:rPr>
              <a:t>at 39 </a:t>
            </a:r>
            <a:r>
              <a:rPr sz="2600" b="1" spc="-5" dirty="0">
                <a:solidFill>
                  <a:srgbClr val="372D83"/>
                </a:solidFill>
                <a:latin typeface="Arial Narrow"/>
                <a:cs typeface="Arial Narrow"/>
              </a:rPr>
              <a:t>sites in  </a:t>
            </a:r>
            <a:r>
              <a:rPr sz="2600" b="1" spc="-60" dirty="0">
                <a:solidFill>
                  <a:srgbClr val="372D83"/>
                </a:solidFill>
                <a:latin typeface="Arial Narrow"/>
                <a:cs typeface="Arial Narrow"/>
              </a:rPr>
              <a:t>11</a:t>
            </a:r>
            <a:r>
              <a:rPr sz="2600" b="1" spc="-3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2600" b="1" spc="-5" dirty="0">
                <a:solidFill>
                  <a:srgbClr val="372D83"/>
                </a:solidFill>
                <a:latin typeface="Arial Narrow"/>
                <a:cs typeface="Arial Narrow"/>
              </a:rPr>
              <a:t>countries</a:t>
            </a:r>
            <a:endParaRPr sz="2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4880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Demographics and Medical</a:t>
            </a:r>
            <a:r>
              <a:rPr sz="2800" spc="-70" dirty="0"/>
              <a:t> </a:t>
            </a:r>
            <a:r>
              <a:rPr sz="2800" spc="-5" dirty="0"/>
              <a:t>History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1056878"/>
          <a:ext cx="8248650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INOCA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(n=208)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CAD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(n=865)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Age (years)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median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(IQR)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63 (56,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66 (59,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0.004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Female Sex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137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(66%)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221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(26%)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&lt;0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001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Hypertension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132/207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(64%)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585/857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(68%)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0.196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Diabetes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40/207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(19%)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286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(33%)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&lt;0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Prior MI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129/860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(15%)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&lt;0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Former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Smoker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(41%)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482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(56%)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Depression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40/206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(19%)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80/861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&lt;0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5109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INOCA </a:t>
            </a:r>
            <a:r>
              <a:rPr sz="2800" spc="-5" dirty="0"/>
              <a:t>Indications for Stress</a:t>
            </a:r>
            <a:r>
              <a:rPr sz="2800" spc="-155" dirty="0"/>
              <a:t> </a:t>
            </a:r>
            <a:r>
              <a:rPr sz="2800" spc="-30" dirty="0"/>
              <a:t>Testing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51461" y="1193800"/>
          <a:ext cx="5247640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INOCA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(n=208)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Typical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angina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(50%)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Atypical chest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(32%)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Shortness of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breath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(49%)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Arm, neck, jaw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throat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discomfort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Abdominal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discomfort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Fatigue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29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(14%)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Screening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symptoms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other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70095" y="4702555"/>
            <a:ext cx="753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Some had multiple indications; indications for stress test not collected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1800" b="1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ISCHEMIA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4511" y="1581911"/>
            <a:ext cx="332231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6188" y="1614615"/>
            <a:ext cx="236220" cy="683895"/>
          </a:xfrm>
          <a:custGeom>
            <a:avLst/>
            <a:gdLst/>
            <a:ahLst/>
            <a:cxnLst/>
            <a:rect l="l" t="t" r="r" b="b"/>
            <a:pathLst>
              <a:path w="236220" h="683894">
                <a:moveTo>
                  <a:pt x="0" y="0"/>
                </a:moveTo>
                <a:lnTo>
                  <a:pt x="45951" y="1546"/>
                </a:lnTo>
                <a:lnTo>
                  <a:pt x="83475" y="5762"/>
                </a:lnTo>
                <a:lnTo>
                  <a:pt x="108775" y="12016"/>
                </a:lnTo>
                <a:lnTo>
                  <a:pt x="118052" y="19674"/>
                </a:lnTo>
                <a:lnTo>
                  <a:pt x="118052" y="322195"/>
                </a:lnTo>
                <a:lnTo>
                  <a:pt x="127329" y="329854"/>
                </a:lnTo>
                <a:lnTo>
                  <a:pt x="152629" y="336107"/>
                </a:lnTo>
                <a:lnTo>
                  <a:pt x="190153" y="340324"/>
                </a:lnTo>
                <a:lnTo>
                  <a:pt x="236104" y="341870"/>
                </a:lnTo>
                <a:lnTo>
                  <a:pt x="190153" y="343416"/>
                </a:lnTo>
                <a:lnTo>
                  <a:pt x="152629" y="347633"/>
                </a:lnTo>
                <a:lnTo>
                  <a:pt x="127329" y="353886"/>
                </a:lnTo>
                <a:lnTo>
                  <a:pt x="118052" y="361545"/>
                </a:lnTo>
                <a:lnTo>
                  <a:pt x="118052" y="664066"/>
                </a:lnTo>
                <a:lnTo>
                  <a:pt x="108775" y="671724"/>
                </a:lnTo>
                <a:lnTo>
                  <a:pt x="83475" y="677978"/>
                </a:lnTo>
                <a:lnTo>
                  <a:pt x="45951" y="682194"/>
                </a:lnTo>
                <a:lnTo>
                  <a:pt x="0" y="683741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01031" y="1791716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504D"/>
                </a:solidFill>
                <a:latin typeface="Calibri"/>
                <a:cs typeface="Calibri"/>
              </a:rPr>
              <a:t>71%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" y="91947"/>
            <a:ext cx="8340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Ischemia severity at enrollment on stress</a:t>
            </a:r>
            <a:r>
              <a:rPr sz="2800" spc="-15" dirty="0"/>
              <a:t> </a:t>
            </a:r>
            <a:r>
              <a:rPr sz="2800" spc="-10" dirty="0"/>
              <a:t>echocardiography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07291" y="1002283"/>
            <a:ext cx="1212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2D83"/>
                </a:solidFill>
                <a:latin typeface="Arial Narrow"/>
                <a:cs typeface="Arial Narrow"/>
              </a:rPr>
              <a:t>INOCA</a:t>
            </a:r>
            <a:r>
              <a:rPr sz="1800" b="1" spc="-10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372D83"/>
                </a:solidFill>
                <a:latin typeface="Arial Narrow"/>
                <a:cs typeface="Arial Narrow"/>
              </a:rPr>
              <a:t>n=208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5017" y="999235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2D83"/>
                </a:solidFill>
                <a:latin typeface="Arial Narrow"/>
                <a:cs typeface="Arial Narrow"/>
              </a:rPr>
              <a:t>CAD</a:t>
            </a:r>
            <a:r>
              <a:rPr sz="1800" b="1" spc="-6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372D83"/>
                </a:solidFill>
                <a:latin typeface="Arial Narrow"/>
                <a:cs typeface="Arial Narrow"/>
              </a:rPr>
              <a:t>n=865</a:t>
            </a:r>
            <a:endParaRPr sz="1800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82405" y="3573194"/>
          <a:ext cx="7017384" cy="112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Median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segments ischemic (IQR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3-5)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P=0.03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44%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anterior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ischemia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58%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anterior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ischemia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p&lt;0.001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80%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exercise stress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echo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78%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exercise stress echo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p=0.23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1391</Words>
  <Application>Microsoft Office PowerPoint</Application>
  <PresentationFormat>On-screen Show (16:9)</PresentationFormat>
  <Paragraphs>233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Office Theme</vt:lpstr>
      <vt:lpstr>Natural History Of Symptoms And Stress Echo  Findings In Patients With  Moderate Or Severe  Ischemia And No Obstructive</vt:lpstr>
      <vt:lpstr>Ischemia with No Obstructive Coronary Artery Disease (INOCA)</vt:lpstr>
      <vt:lpstr>Rationale for CIAO study</vt:lpstr>
      <vt:lpstr>Study Design</vt:lpstr>
      <vt:lpstr>Analyses</vt:lpstr>
      <vt:lpstr>Study Flow</vt:lpstr>
      <vt:lpstr>Demographics and Medical History</vt:lpstr>
      <vt:lpstr>INOCA Indications for Stress Testing</vt:lpstr>
      <vt:lpstr>Ischemia severity at enrollment on stress echocardiography</vt:lpstr>
      <vt:lpstr>Sample INOCA Stress Echocardiogram – Apical 4 Chamber View</vt:lpstr>
      <vt:lpstr>Sample INOCA Stress Echocardiogram – Apical 2 Chamber View</vt:lpstr>
      <vt:lpstr>Symptom Severity</vt:lpstr>
      <vt:lpstr>Correlation between Ischemia and Angina at Enrollment</vt:lpstr>
      <vt:lpstr>Change in Ischemic Segments: INOCA Enrollment to 1 Year</vt:lpstr>
      <vt:lpstr>Change in Angina over 1 year in INOCA Patients</vt:lpstr>
      <vt:lpstr>No correlation between 1-year changes in ischemia and angina</vt:lpstr>
      <vt:lpstr>Change in angina over 1 year based on 1-year stress echo</vt:lpstr>
      <vt:lpstr>Limitations</vt:lpstr>
      <vt:lpstr>In this study in which INOCA and CAD patients were enrolled with the  same stress test and clinical eligibility criteria, with stress tests  interpreted by the same blinded core laboratory…</vt:lpstr>
      <vt:lpstr>Thanks to the CIAO Investigators and Participants</vt:lpstr>
      <vt:lpstr>Why was there so much change in symptoms and ischemia,</vt:lpstr>
      <vt:lpstr>Predictors of Normal Stress Echo at 1 Year</vt:lpstr>
      <vt:lpstr>Predictors of Improved SAQ AF Score ≥ 10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History Of Symptoms And Stress Echo  Findings In Patients With  Moderate Or Severe  Ischemia And No Obstructive</dc:title>
  <cp:lastModifiedBy>Sheikh, Rahab P</cp:lastModifiedBy>
  <cp:revision>1</cp:revision>
  <dcterms:created xsi:type="dcterms:W3CDTF">2020-03-30T18:19:36Z</dcterms:created>
  <dcterms:modified xsi:type="dcterms:W3CDTF">2020-03-30T18:19:42Z</dcterms:modified>
</cp:coreProperties>
</file>