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3"/>
  </p:notesMasterIdLst>
  <p:sldIdLst>
    <p:sldId id="256" r:id="rId5"/>
    <p:sldId id="313" r:id="rId6"/>
    <p:sldId id="297" r:id="rId7"/>
    <p:sldId id="260" r:id="rId8"/>
    <p:sldId id="315" r:id="rId9"/>
    <p:sldId id="275" r:id="rId10"/>
    <p:sldId id="261" r:id="rId11"/>
    <p:sldId id="272" r:id="rId12"/>
    <p:sldId id="278" r:id="rId13"/>
    <p:sldId id="279" r:id="rId14"/>
    <p:sldId id="307" r:id="rId15"/>
    <p:sldId id="308" r:id="rId16"/>
    <p:sldId id="310" r:id="rId17"/>
    <p:sldId id="311" r:id="rId18"/>
    <p:sldId id="309" r:id="rId19"/>
    <p:sldId id="314" r:id="rId20"/>
    <p:sldId id="316" r:id="rId21"/>
    <p:sldId id="30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B98803-6FA1-B8F4-671E-F618039F9FEF}" name="William C .Cushman" initials="WCC" userId="William C .Cushma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7910DC-B475-43D7-A70C-A91946A94185}" v="14" dt="2022-11-02T16:34:26.0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28" d="100"/>
          <a:sy n="128" d="100"/>
        </p:scale>
        <p:origin x="200" y="17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021922-0DE6-4EA5-AC6E-BAA456CD149E}" type="datetimeFigureOut">
              <a:rPr lang="en-US" smtClean="0"/>
              <a:t>11/6/22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6FA09-5523-4BFA-8F02-C4B8C37F527E}" type="slidenum">
              <a:rPr lang="en-US" smtClean="0"/>
              <a:t>‹#›</a:t>
            </a:fld>
            <a:endParaRPr lang="en-US"/>
          </a:p>
        </p:txBody>
      </p:sp>
    </p:spTree>
    <p:extLst>
      <p:ext uri="{BB962C8B-B14F-4D97-AF65-F5344CB8AC3E}">
        <p14:creationId xmlns:p14="http://schemas.microsoft.com/office/powerpoint/2010/main" val="366858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4601"/>
            <a:ext cx="10363200" cy="1470025"/>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828800" y="4270375"/>
            <a:ext cx="8534400" cy="1752600"/>
          </a:xfrm>
        </p:spPr>
        <p:txBody>
          <a:bodyPr/>
          <a:lstStyle>
            <a:lvl1pPr marL="0" indent="0" algn="ctr">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2235200" y="6356351"/>
            <a:ext cx="1524000" cy="365125"/>
          </a:xfrm>
        </p:spPr>
        <p:txBody>
          <a:bodyPr/>
          <a:lstStyle/>
          <a:p>
            <a:r>
              <a:rPr lang="en-US"/>
              <a:t>#DCP</a:t>
            </a:r>
          </a:p>
        </p:txBody>
      </p:sp>
      <p:sp>
        <p:nvSpPr>
          <p:cNvPr id="5" name="Footer Placeholder 4"/>
          <p:cNvSpPr>
            <a:spLocks noGrp="1"/>
          </p:cNvSpPr>
          <p:nvPr>
            <p:ph type="ftr" sz="quarter" idx="11"/>
          </p:nvPr>
        </p:nvSpPr>
        <p:spPr>
          <a:xfrm>
            <a:off x="4165600" y="6375400"/>
            <a:ext cx="3860800" cy="365125"/>
          </a:xfrm>
        </p:spPr>
        <p:txBody>
          <a:bodyPr/>
          <a:lstStyle/>
          <a:p>
            <a:endParaRPr lang="en-US"/>
          </a:p>
        </p:txBody>
      </p:sp>
      <p:sp>
        <p:nvSpPr>
          <p:cNvPr id="6" name="Slide Number Placeholder 5"/>
          <p:cNvSpPr>
            <a:spLocks noGrp="1"/>
          </p:cNvSpPr>
          <p:nvPr>
            <p:ph type="sldNum" sz="quarter" idx="12"/>
          </p:nvPr>
        </p:nvSpPr>
        <p:spPr>
          <a:xfrm>
            <a:off x="8432800" y="6375400"/>
            <a:ext cx="1422400" cy="365125"/>
          </a:xfrm>
        </p:spPr>
        <p:txBody>
          <a:bodyPr/>
          <a:lstStyle/>
          <a:p>
            <a:fld id="{318190BF-59F9-426C-A9CD-C8EBC7E5FAD1}" type="slidenum">
              <a:rPr lang="en-US" smtClean="0"/>
              <a:t>‹#›</a:t>
            </a:fld>
            <a:endParaRPr lang="en-US"/>
          </a:p>
        </p:txBody>
      </p:sp>
    </p:spTree>
    <p:extLst>
      <p:ext uri="{BB962C8B-B14F-4D97-AF65-F5344CB8AC3E}">
        <p14:creationId xmlns:p14="http://schemas.microsoft.com/office/powerpoint/2010/main" val="283003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#DCP</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190BF-59F9-426C-A9CD-C8EBC7E5FAD1}" type="slidenum">
              <a:rPr lang="en-US" smtClean="0"/>
              <a:t>‹#›</a:t>
            </a:fld>
            <a:endParaRPr lang="en-US"/>
          </a:p>
        </p:txBody>
      </p:sp>
    </p:spTree>
    <p:extLst>
      <p:ext uri="{BB962C8B-B14F-4D97-AF65-F5344CB8AC3E}">
        <p14:creationId xmlns:p14="http://schemas.microsoft.com/office/powerpoint/2010/main" val="2040722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5927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#DCP</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190BF-59F9-426C-A9CD-C8EBC7E5FAD1}" type="slidenum">
              <a:rPr lang="en-US" smtClean="0"/>
              <a:t>‹#›</a:t>
            </a:fld>
            <a:endParaRPr lang="en-US"/>
          </a:p>
        </p:txBody>
      </p:sp>
    </p:spTree>
    <p:extLst>
      <p:ext uri="{BB962C8B-B14F-4D97-AF65-F5344CB8AC3E}">
        <p14:creationId xmlns:p14="http://schemas.microsoft.com/office/powerpoint/2010/main" val="2158161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01827" y="6269854"/>
            <a:ext cx="1524000" cy="365125"/>
          </a:xfrm>
        </p:spPr>
        <p:txBody>
          <a:bodyPr/>
          <a:lstStyle>
            <a:lvl1pPr>
              <a:defRPr sz="3200"/>
            </a:lvl1pPr>
          </a:lstStyle>
          <a:p>
            <a:r>
              <a:rPr lang="en-US"/>
              <a:t>#DCP</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190BF-59F9-426C-A9CD-C8EBC7E5FAD1}" type="slidenum">
              <a:rPr lang="en-US" smtClean="0"/>
              <a:t>‹#›</a:t>
            </a:fld>
            <a:endParaRPr lang="en-US"/>
          </a:p>
        </p:txBody>
      </p:sp>
    </p:spTree>
    <p:extLst>
      <p:ext uri="{BB962C8B-B14F-4D97-AF65-F5344CB8AC3E}">
        <p14:creationId xmlns:p14="http://schemas.microsoft.com/office/powerpoint/2010/main" val="2591146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lumMod val="65000"/>
                    <a:lumOff val="35000"/>
                  </a:schemeClr>
                </a:solidFill>
              </a:defRPr>
            </a:lvl1pPr>
          </a:lstStyle>
          <a:p>
            <a:r>
              <a:rPr lang="en-US"/>
              <a:t>#DCP</a:t>
            </a:r>
          </a:p>
        </p:txBody>
      </p:sp>
      <p:sp>
        <p:nvSpPr>
          <p:cNvPr id="5" name="Footer Placeholder 4"/>
          <p:cNvSpPr>
            <a:spLocks noGrp="1"/>
          </p:cNvSpPr>
          <p:nvPr>
            <p:ph type="ftr" sz="quarter" idx="11"/>
          </p:nvPr>
        </p:nvSpPr>
        <p:spPr/>
        <p:txBody>
          <a:bodyPr/>
          <a:lstStyle>
            <a:lvl1pPr>
              <a:defRPr>
                <a:solidFill>
                  <a:schemeClr val="tx1">
                    <a:lumMod val="65000"/>
                    <a:lumOff val="3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defRPr>
            </a:lvl1pPr>
          </a:lstStyle>
          <a:p>
            <a:fld id="{318190BF-59F9-426C-A9CD-C8EBC7E5FAD1}" type="slidenum">
              <a:rPr lang="en-US" smtClean="0"/>
              <a:pPr/>
              <a:t>‹#›</a:t>
            </a:fld>
            <a:endParaRPr lang="en-US"/>
          </a:p>
        </p:txBody>
      </p:sp>
    </p:spTree>
    <p:extLst>
      <p:ext uri="{BB962C8B-B14F-4D97-AF65-F5344CB8AC3E}">
        <p14:creationId xmlns:p14="http://schemas.microsoft.com/office/powerpoint/2010/main" val="359119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41437"/>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41437"/>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#DCP</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190BF-59F9-426C-A9CD-C8EBC7E5FAD1}" type="slidenum">
              <a:rPr lang="en-US" smtClean="0"/>
              <a:t>‹#›</a:t>
            </a:fld>
            <a:endParaRPr lang="en-US"/>
          </a:p>
        </p:txBody>
      </p:sp>
    </p:spTree>
    <p:extLst>
      <p:ext uri="{BB962C8B-B14F-4D97-AF65-F5344CB8AC3E}">
        <p14:creationId xmlns:p14="http://schemas.microsoft.com/office/powerpoint/2010/main" val="85807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295400"/>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1935161"/>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295400"/>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1935161"/>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#DCP</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8190BF-59F9-426C-A9CD-C8EBC7E5FAD1}" type="slidenum">
              <a:rPr lang="en-US" smtClean="0"/>
              <a:t>‹#›</a:t>
            </a:fld>
            <a:endParaRPr lang="en-US"/>
          </a:p>
        </p:txBody>
      </p:sp>
    </p:spTree>
    <p:extLst>
      <p:ext uri="{BB962C8B-B14F-4D97-AF65-F5344CB8AC3E}">
        <p14:creationId xmlns:p14="http://schemas.microsoft.com/office/powerpoint/2010/main" val="4041133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#DCP</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8190BF-59F9-426C-A9CD-C8EBC7E5FAD1}" type="slidenum">
              <a:rPr lang="en-US" smtClean="0"/>
              <a:t>‹#›</a:t>
            </a:fld>
            <a:endParaRPr lang="en-US"/>
          </a:p>
        </p:txBody>
      </p:sp>
    </p:spTree>
    <p:extLst>
      <p:ext uri="{BB962C8B-B14F-4D97-AF65-F5344CB8AC3E}">
        <p14:creationId xmlns:p14="http://schemas.microsoft.com/office/powerpoint/2010/main" val="2461623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lumMod val="65000"/>
                    <a:lumOff val="35000"/>
                  </a:schemeClr>
                </a:solidFill>
              </a:defRPr>
            </a:lvl1pPr>
          </a:lstStyle>
          <a:p>
            <a:r>
              <a:rPr lang="en-US"/>
              <a:t>#DCP</a:t>
            </a:r>
          </a:p>
        </p:txBody>
      </p:sp>
      <p:sp>
        <p:nvSpPr>
          <p:cNvPr id="3" name="Footer Placeholder 2"/>
          <p:cNvSpPr>
            <a:spLocks noGrp="1"/>
          </p:cNvSpPr>
          <p:nvPr>
            <p:ph type="ftr" sz="quarter" idx="11"/>
          </p:nvPr>
        </p:nvSpPr>
        <p:spPr/>
        <p:txBody>
          <a:bodyPr/>
          <a:lstStyle>
            <a:lvl1pPr>
              <a:defRPr>
                <a:solidFill>
                  <a:schemeClr val="tx1">
                    <a:lumMod val="65000"/>
                    <a:lumOff val="35000"/>
                  </a:schemeClr>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1">
                    <a:lumMod val="65000"/>
                    <a:lumOff val="35000"/>
                  </a:schemeClr>
                </a:solidFill>
              </a:defRPr>
            </a:lvl1pPr>
          </a:lstStyle>
          <a:p>
            <a:fld id="{318190BF-59F9-426C-A9CD-C8EBC7E5FAD1}" type="slidenum">
              <a:rPr lang="en-US" smtClean="0"/>
              <a:pPr/>
              <a:t>‹#›</a:t>
            </a:fld>
            <a:endParaRPr lang="en-US"/>
          </a:p>
        </p:txBody>
      </p:sp>
    </p:spTree>
    <p:extLst>
      <p:ext uri="{BB962C8B-B14F-4D97-AF65-F5344CB8AC3E}">
        <p14:creationId xmlns:p14="http://schemas.microsoft.com/office/powerpoint/2010/main" val="283424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594349"/>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43229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#DCP</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190BF-59F9-426C-A9CD-C8EBC7E5FAD1}" type="slidenum">
              <a:rPr lang="en-US" smtClean="0"/>
              <a:t>‹#›</a:t>
            </a:fld>
            <a:endParaRPr lang="en-US"/>
          </a:p>
        </p:txBody>
      </p:sp>
    </p:spTree>
    <p:extLst>
      <p:ext uri="{BB962C8B-B14F-4D97-AF65-F5344CB8AC3E}">
        <p14:creationId xmlns:p14="http://schemas.microsoft.com/office/powerpoint/2010/main" val="328528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467225"/>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279400"/>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033963"/>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#DCP</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190BF-59F9-426C-A9CD-C8EBC7E5FAD1}" type="slidenum">
              <a:rPr lang="en-US" smtClean="0"/>
              <a:t>‹#›</a:t>
            </a:fld>
            <a:endParaRPr lang="en-US"/>
          </a:p>
        </p:txBody>
      </p:sp>
    </p:spTree>
    <p:extLst>
      <p:ext uri="{BB962C8B-B14F-4D97-AF65-F5344CB8AC3E}">
        <p14:creationId xmlns:p14="http://schemas.microsoft.com/office/powerpoint/2010/main" val="1453663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397001"/>
            <a:ext cx="10972800" cy="447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1524000" cy="365125"/>
          </a:xfrm>
          <a:prstGeom prst="rect">
            <a:avLst/>
          </a:prstGeom>
        </p:spPr>
        <p:txBody>
          <a:bodyPr vert="horz" lIns="91440" tIns="45720" rIns="91440" bIns="45720" rtlCol="0" anchor="ctr"/>
          <a:lstStyle>
            <a:lvl1pPr algn="l">
              <a:defRPr sz="1600">
                <a:solidFill>
                  <a:schemeClr val="bg1"/>
                </a:solidFill>
              </a:defRPr>
            </a:lvl1pPr>
          </a:lstStyle>
          <a:p>
            <a:r>
              <a:rPr lang="en-US"/>
              <a:t>#DCP</a:t>
            </a:r>
          </a:p>
        </p:txBody>
      </p:sp>
      <p:sp>
        <p:nvSpPr>
          <p:cNvPr id="5" name="Footer Placeholder 4"/>
          <p:cNvSpPr>
            <a:spLocks noGrp="1"/>
          </p:cNvSpPr>
          <p:nvPr>
            <p:ph type="ftr" sz="quarter" idx="3"/>
          </p:nvPr>
        </p:nvSpPr>
        <p:spPr>
          <a:xfrm>
            <a:off x="2540000" y="6375400"/>
            <a:ext cx="3860800" cy="365125"/>
          </a:xfrm>
          <a:prstGeom prst="rect">
            <a:avLst/>
          </a:prstGeom>
        </p:spPr>
        <p:txBody>
          <a:bodyPr vert="horz" lIns="91440" tIns="45720" rIns="91440" bIns="45720" rtlCol="0" anchor="ctr"/>
          <a:lstStyle>
            <a:lvl1pPr algn="ctr">
              <a:defRPr sz="1600">
                <a:solidFill>
                  <a:schemeClr val="bg1"/>
                </a:solidFill>
              </a:defRPr>
            </a:lvl1pPr>
          </a:lstStyle>
          <a:p>
            <a:endParaRPr lang="en-US" dirty="0"/>
          </a:p>
        </p:txBody>
      </p:sp>
      <p:sp>
        <p:nvSpPr>
          <p:cNvPr id="6" name="Slide Number Placeholder 5"/>
          <p:cNvSpPr>
            <a:spLocks noGrp="1"/>
          </p:cNvSpPr>
          <p:nvPr>
            <p:ph type="sldNum" sz="quarter" idx="4"/>
          </p:nvPr>
        </p:nvSpPr>
        <p:spPr>
          <a:xfrm>
            <a:off x="6807200" y="6375400"/>
            <a:ext cx="1422400" cy="365125"/>
          </a:xfrm>
          <a:prstGeom prst="rect">
            <a:avLst/>
          </a:prstGeom>
        </p:spPr>
        <p:txBody>
          <a:bodyPr vert="horz" lIns="91440" tIns="45720" rIns="91440" bIns="45720" rtlCol="0" anchor="ctr"/>
          <a:lstStyle>
            <a:lvl1pPr algn="r">
              <a:defRPr sz="1600">
                <a:solidFill>
                  <a:schemeClr val="bg1"/>
                </a:solidFill>
              </a:defRPr>
            </a:lvl1pPr>
          </a:lstStyle>
          <a:p>
            <a:fld id="{318190BF-59F9-426C-A9CD-C8EBC7E5FAD1}" type="slidenum">
              <a:rPr lang="en-US" smtClean="0"/>
              <a:pPr/>
              <a:t>‹#›</a:t>
            </a:fld>
            <a:endParaRPr lang="en-US"/>
          </a:p>
        </p:txBody>
      </p:sp>
    </p:spTree>
    <p:extLst>
      <p:ext uri="{BB962C8B-B14F-4D97-AF65-F5344CB8AC3E}">
        <p14:creationId xmlns:p14="http://schemas.microsoft.com/office/powerpoint/2010/main" val="4244897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defTabSz="1219170" rtl="0" eaLnBrk="1" latinLnBrk="0" hangingPunct="1">
        <a:spcBef>
          <a:spcPct val="0"/>
        </a:spcBef>
        <a:buNone/>
        <a:defRPr sz="5867" kern="1200">
          <a:solidFill>
            <a:srgbClr val="003F72"/>
          </a:solidFill>
          <a:latin typeface="Georgia" panose="02040502050405020303" pitchFamily="18"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A93A5-E422-4C8A-9941-49999B7E628E}"/>
              </a:ext>
            </a:extLst>
          </p:cNvPr>
          <p:cNvSpPr>
            <a:spLocks noGrp="1"/>
          </p:cNvSpPr>
          <p:nvPr>
            <p:ph type="ctrTitle"/>
          </p:nvPr>
        </p:nvSpPr>
        <p:spPr>
          <a:xfrm>
            <a:off x="302418" y="2399665"/>
            <a:ext cx="11587163" cy="2611120"/>
          </a:xfrm>
        </p:spPr>
        <p:txBody>
          <a:bodyPr vert="horz" lIns="91440" tIns="45720" rIns="91440" bIns="45720" rtlCol="0" anchor="ctr">
            <a:noAutofit/>
          </a:bodyPr>
          <a:lstStyle/>
          <a:p>
            <a:r>
              <a:rPr lang="en-US" sz="3800" dirty="0"/>
              <a:t>Chlorthalidone compared with Hydrochlorothiazide for the prevention of cardiovascular events in patients with hypertension: The</a:t>
            </a:r>
            <a:br>
              <a:rPr lang="en-US" sz="3800" dirty="0"/>
            </a:br>
            <a:r>
              <a:rPr lang="en-US" sz="3800" dirty="0"/>
              <a:t>Diuretic Comparison Project (DCP) </a:t>
            </a:r>
          </a:p>
        </p:txBody>
      </p:sp>
      <p:sp>
        <p:nvSpPr>
          <p:cNvPr id="3" name="Subtitle 2">
            <a:extLst>
              <a:ext uri="{FF2B5EF4-FFF2-40B4-BE49-F238E27FC236}">
                <a16:creationId xmlns:a16="http://schemas.microsoft.com/office/drawing/2014/main" id="{6ADCB45C-BD3D-4933-B8F7-BBBA32CB04F5}"/>
              </a:ext>
            </a:extLst>
          </p:cNvPr>
          <p:cNvSpPr>
            <a:spLocks noGrp="1"/>
          </p:cNvSpPr>
          <p:nvPr>
            <p:ph type="subTitle" idx="1"/>
          </p:nvPr>
        </p:nvSpPr>
        <p:spPr>
          <a:xfrm>
            <a:off x="1828800" y="5105400"/>
            <a:ext cx="8534400" cy="1752600"/>
          </a:xfrm>
        </p:spPr>
        <p:txBody>
          <a:bodyPr>
            <a:normAutofit fontScale="47500" lnSpcReduction="20000"/>
          </a:bodyPr>
          <a:lstStyle/>
          <a:p>
            <a:r>
              <a:rPr lang="en-US" dirty="0"/>
              <a:t>Areef Ishani, MD MS</a:t>
            </a:r>
          </a:p>
          <a:p>
            <a:r>
              <a:rPr lang="en-US" dirty="0"/>
              <a:t>Director Primary Care and Specialty Care ICC Minneapolis VAHCS</a:t>
            </a:r>
          </a:p>
          <a:p>
            <a:r>
              <a:rPr lang="en-US" dirty="0"/>
              <a:t>Director Specialty Care ICC VISN 23</a:t>
            </a:r>
          </a:p>
          <a:p>
            <a:r>
              <a:rPr lang="en-US" dirty="0"/>
              <a:t>Vice Chair and Professor, Department of Medicine, UMN</a:t>
            </a:r>
          </a:p>
          <a:p>
            <a:r>
              <a:rPr lang="en-US" dirty="0"/>
              <a:t>Twitter @areefishani</a:t>
            </a:r>
          </a:p>
        </p:txBody>
      </p:sp>
    </p:spTree>
    <p:extLst>
      <p:ext uri="{BB962C8B-B14F-4D97-AF65-F5344CB8AC3E}">
        <p14:creationId xmlns:p14="http://schemas.microsoft.com/office/powerpoint/2010/main" val="3451446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BFF2A255-2518-4396-BDD4-80B179245ED0}"/>
              </a:ext>
            </a:extLst>
          </p:cNvPr>
          <p:cNvGraphicFramePr>
            <a:graphicFrameLocks noGrp="1"/>
          </p:cNvGraphicFramePr>
          <p:nvPr>
            <p:ph idx="1"/>
            <p:extLst>
              <p:ext uri="{D42A27DB-BD31-4B8C-83A1-F6EECF244321}">
                <p14:modId xmlns:p14="http://schemas.microsoft.com/office/powerpoint/2010/main" val="83360500"/>
              </p:ext>
            </p:extLst>
          </p:nvPr>
        </p:nvGraphicFramePr>
        <p:xfrm>
          <a:off x="835368" y="43249"/>
          <a:ext cx="9236676" cy="6771502"/>
        </p:xfrm>
        <a:graphic>
          <a:graphicData uri="http://schemas.openxmlformats.org/drawingml/2006/table">
            <a:tbl>
              <a:tblPr firstRow="1" firstCol="1">
                <a:tableStyleId>{5C22544A-7EE6-4342-B048-85BDC9FD1C3A}</a:tableStyleId>
              </a:tblPr>
              <a:tblGrid>
                <a:gridCol w="3794340">
                  <a:extLst>
                    <a:ext uri="{9D8B030D-6E8A-4147-A177-3AD203B41FA5}">
                      <a16:colId xmlns:a16="http://schemas.microsoft.com/office/drawing/2014/main" val="690190789"/>
                    </a:ext>
                  </a:extLst>
                </a:gridCol>
                <a:gridCol w="2632848">
                  <a:extLst>
                    <a:ext uri="{9D8B030D-6E8A-4147-A177-3AD203B41FA5}">
                      <a16:colId xmlns:a16="http://schemas.microsoft.com/office/drawing/2014/main" val="631209349"/>
                    </a:ext>
                  </a:extLst>
                </a:gridCol>
                <a:gridCol w="2809488">
                  <a:extLst>
                    <a:ext uri="{9D8B030D-6E8A-4147-A177-3AD203B41FA5}">
                      <a16:colId xmlns:a16="http://schemas.microsoft.com/office/drawing/2014/main" val="112582508"/>
                    </a:ext>
                  </a:extLst>
                </a:gridCol>
              </a:tblGrid>
              <a:tr h="598840">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Chlorthalidone </a:t>
                      </a:r>
                    </a:p>
                    <a:p>
                      <a:pPr marL="0" marR="0" algn="ctr">
                        <a:lnSpc>
                          <a:spcPct val="107000"/>
                        </a:lnSpc>
                        <a:spcBef>
                          <a:spcPts val="0"/>
                        </a:spcBef>
                        <a:spcAft>
                          <a:spcPts val="0"/>
                        </a:spcAft>
                      </a:pPr>
                      <a:r>
                        <a:rPr lang="en-US" sz="1800">
                          <a:effectLst/>
                        </a:rPr>
                        <a:t>(n=6,756)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Hydrochlorothiazide </a:t>
                      </a:r>
                    </a:p>
                    <a:p>
                      <a:pPr marL="0" marR="0" algn="ctr">
                        <a:lnSpc>
                          <a:spcPct val="107000"/>
                        </a:lnSpc>
                        <a:spcBef>
                          <a:spcPts val="0"/>
                        </a:spcBef>
                        <a:spcAft>
                          <a:spcPts val="0"/>
                        </a:spcAft>
                      </a:pPr>
                      <a:r>
                        <a:rPr lang="en-US" sz="1800">
                          <a:effectLst/>
                        </a:rPr>
                        <a:t>(n=6,767)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7860235"/>
                  </a:ext>
                </a:extLst>
              </a:tr>
              <a:tr h="292646">
                <a:tc>
                  <a:txBody>
                    <a:bodyPr/>
                    <a:lstStyle/>
                    <a:p>
                      <a:pPr marL="0" marR="0">
                        <a:lnSpc>
                          <a:spcPct val="107000"/>
                        </a:lnSpc>
                        <a:spcBef>
                          <a:spcPts val="0"/>
                        </a:spcBef>
                        <a:spcAft>
                          <a:spcPts val="0"/>
                        </a:spcAft>
                      </a:pPr>
                      <a:r>
                        <a:rPr lang="en-US" sz="1800" dirty="0">
                          <a:effectLst/>
                        </a:rPr>
                        <a:t>Age, </a:t>
                      </a:r>
                      <a:r>
                        <a:rPr lang="en-US" sz="1800" dirty="0" err="1">
                          <a:effectLst/>
                        </a:rPr>
                        <a:t>yrs</a:t>
                      </a:r>
                      <a:r>
                        <a:rPr lang="en-US" sz="1800" dirty="0">
                          <a:effectLst/>
                        </a:rPr>
                        <a:t> mean ± </a:t>
                      </a:r>
                      <a:r>
                        <a:rPr lang="en-US" sz="1800" dirty="0" err="1">
                          <a:effectLst/>
                        </a:rPr>
                        <a:t>sd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72.4 ± 5.4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72.5 ± 5.3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3111471"/>
                  </a:ext>
                </a:extLst>
              </a:tr>
              <a:tr h="292646">
                <a:tc>
                  <a:txBody>
                    <a:bodyPr/>
                    <a:lstStyle/>
                    <a:p>
                      <a:pPr marL="0" marR="0">
                        <a:lnSpc>
                          <a:spcPct val="107000"/>
                        </a:lnSpc>
                        <a:spcBef>
                          <a:spcPts val="0"/>
                        </a:spcBef>
                        <a:spcAft>
                          <a:spcPts val="0"/>
                        </a:spcAft>
                      </a:pPr>
                      <a:r>
                        <a:rPr lang="en-US" sz="1800">
                          <a:effectLst/>
                        </a:rPr>
                        <a:t>Male sex - 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6,536 (96.7)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6,556 (96.9)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3727475"/>
                  </a:ext>
                </a:extLst>
              </a:tr>
              <a:tr h="292646">
                <a:tc>
                  <a:txBody>
                    <a:bodyPr/>
                    <a:lstStyle/>
                    <a:p>
                      <a:pPr marL="0" marR="0">
                        <a:lnSpc>
                          <a:spcPct val="107000"/>
                        </a:lnSpc>
                        <a:spcBef>
                          <a:spcPts val="0"/>
                        </a:spcBef>
                        <a:spcAft>
                          <a:spcPts val="0"/>
                        </a:spcAft>
                      </a:pPr>
                      <a:r>
                        <a:rPr lang="en-US" sz="1800">
                          <a:effectLst/>
                        </a:rPr>
                        <a:t>Race - 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4002029"/>
                  </a:ext>
                </a:extLst>
              </a:tr>
              <a:tr h="292646">
                <a:tc>
                  <a:txBody>
                    <a:bodyPr/>
                    <a:lstStyle/>
                    <a:p>
                      <a:pPr marL="102870" marR="0">
                        <a:lnSpc>
                          <a:spcPct val="107000"/>
                        </a:lnSpc>
                        <a:spcBef>
                          <a:spcPts val="0"/>
                        </a:spcBef>
                        <a:spcAft>
                          <a:spcPts val="0"/>
                        </a:spcAft>
                      </a:pPr>
                      <a:r>
                        <a:rPr lang="en-US" sz="1800">
                          <a:effectLst/>
                        </a:rPr>
                        <a:t>Black or African American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1,004 (14.9)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1,023 (15.1)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9837063"/>
                  </a:ext>
                </a:extLst>
              </a:tr>
              <a:tr h="292646">
                <a:tc>
                  <a:txBody>
                    <a:bodyPr/>
                    <a:lstStyle/>
                    <a:p>
                      <a:pPr marL="102870" marR="0">
                        <a:lnSpc>
                          <a:spcPct val="107000"/>
                        </a:lnSpc>
                        <a:spcBef>
                          <a:spcPts val="0"/>
                        </a:spcBef>
                        <a:spcAft>
                          <a:spcPts val="0"/>
                        </a:spcAft>
                      </a:pPr>
                      <a:r>
                        <a:rPr lang="en-US" sz="1800">
                          <a:effectLst/>
                        </a:rPr>
                        <a:t>Caucasian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5,229 (77.4)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5,225 (77.2)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4778152"/>
                  </a:ext>
                </a:extLst>
              </a:tr>
              <a:tr h="292646">
                <a:tc>
                  <a:txBody>
                    <a:bodyPr/>
                    <a:lstStyle/>
                    <a:p>
                      <a:pPr marL="0" marR="0">
                        <a:lnSpc>
                          <a:spcPct val="107000"/>
                        </a:lnSpc>
                        <a:spcBef>
                          <a:spcPts val="0"/>
                        </a:spcBef>
                        <a:spcAft>
                          <a:spcPts val="0"/>
                        </a:spcAft>
                      </a:pPr>
                      <a:r>
                        <a:rPr lang="en-US" sz="1800">
                          <a:effectLst/>
                        </a:rPr>
                        <a:t>Resided in rural areas - n (%)</a:t>
                      </a:r>
                      <a:r>
                        <a:rPr lang="en-US" sz="1800" baseline="30000">
                          <a:effectLst/>
                        </a:rPr>
                        <a:t> 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3,043 (45.0)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3,079 (45.5)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1799372"/>
                  </a:ext>
                </a:extLst>
              </a:tr>
              <a:tr h="292646">
                <a:tc>
                  <a:txBody>
                    <a:bodyPr/>
                    <a:lstStyle/>
                    <a:p>
                      <a:pPr marL="0" marR="0">
                        <a:lnSpc>
                          <a:spcPct val="107000"/>
                        </a:lnSpc>
                        <a:spcBef>
                          <a:spcPts val="0"/>
                        </a:spcBef>
                        <a:spcAft>
                          <a:spcPts val="0"/>
                        </a:spcAft>
                      </a:pPr>
                      <a:r>
                        <a:rPr lang="en-US" sz="1800">
                          <a:effectLst/>
                        </a:rPr>
                        <a:t>BMI mean ± sd– kg/m</a:t>
                      </a:r>
                      <a:r>
                        <a:rPr lang="en-US" sz="1800" baseline="300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    31.7 ± 5.8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       31.8 ± 5.9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0314397"/>
                  </a:ext>
                </a:extLst>
              </a:tr>
              <a:tr h="292646">
                <a:tc>
                  <a:txBody>
                    <a:bodyPr/>
                    <a:lstStyle/>
                    <a:p>
                      <a:pPr marL="0" marR="0">
                        <a:lnSpc>
                          <a:spcPct val="107000"/>
                        </a:lnSpc>
                        <a:spcBef>
                          <a:spcPts val="0"/>
                        </a:spcBef>
                        <a:spcAft>
                          <a:spcPts val="0"/>
                        </a:spcAft>
                      </a:pPr>
                      <a:r>
                        <a:rPr lang="en-US" sz="1800">
                          <a:effectLst/>
                        </a:rPr>
                        <a:t>Medical History - 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9273863"/>
                  </a:ext>
                </a:extLst>
              </a:tr>
              <a:tr h="292646">
                <a:tc>
                  <a:txBody>
                    <a:bodyPr/>
                    <a:lstStyle/>
                    <a:p>
                      <a:pPr marL="0" marR="0">
                        <a:lnSpc>
                          <a:spcPct val="107000"/>
                        </a:lnSpc>
                        <a:spcBef>
                          <a:spcPts val="0"/>
                        </a:spcBef>
                        <a:spcAft>
                          <a:spcPts val="0"/>
                        </a:spcAft>
                      </a:pPr>
                      <a:r>
                        <a:rPr lang="en-US" sz="1800">
                          <a:effectLst/>
                        </a:rPr>
                        <a:t>   Diabetes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              2,967 (43.9)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  3,062 (45.2)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0038995"/>
                  </a:ext>
                </a:extLst>
              </a:tr>
              <a:tr h="292646">
                <a:tc>
                  <a:txBody>
                    <a:bodyPr/>
                    <a:lstStyle/>
                    <a:p>
                      <a:pPr marL="0" marR="0">
                        <a:lnSpc>
                          <a:spcPct val="107000"/>
                        </a:lnSpc>
                        <a:spcBef>
                          <a:spcPts val="0"/>
                        </a:spcBef>
                        <a:spcAft>
                          <a:spcPts val="0"/>
                        </a:spcAft>
                      </a:pPr>
                      <a:r>
                        <a:rPr lang="en-US" sz="1800">
                          <a:effectLst/>
                        </a:rPr>
                        <a:t>   Heart failure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 525 (7.8)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526 (7.8)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0381808"/>
                  </a:ext>
                </a:extLst>
              </a:tr>
              <a:tr h="292646">
                <a:tc>
                  <a:txBody>
                    <a:bodyPr/>
                    <a:lstStyle/>
                    <a:p>
                      <a:pPr marL="0" marR="0">
                        <a:lnSpc>
                          <a:spcPct val="107000"/>
                        </a:lnSpc>
                        <a:spcBef>
                          <a:spcPts val="0"/>
                        </a:spcBef>
                        <a:spcAft>
                          <a:spcPts val="0"/>
                        </a:spcAft>
                      </a:pPr>
                      <a:r>
                        <a:rPr lang="en-US" sz="1800">
                          <a:effectLst/>
                        </a:rPr>
                        <a:t>   Myocardial infarction or Stroke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733 (10.8)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722 (10.8)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3230287"/>
                  </a:ext>
                </a:extLst>
              </a:tr>
              <a:tr h="292646">
                <a:tc>
                  <a:txBody>
                    <a:bodyPr/>
                    <a:lstStyle/>
                    <a:p>
                      <a:pPr marL="0" marR="0">
                        <a:lnSpc>
                          <a:spcPct val="107000"/>
                        </a:lnSpc>
                        <a:spcBef>
                          <a:spcPts val="0"/>
                        </a:spcBef>
                        <a:spcAft>
                          <a:spcPts val="0"/>
                        </a:spcAft>
                      </a:pPr>
                      <a:r>
                        <a:rPr lang="en-US" sz="1800">
                          <a:effectLst/>
                        </a:rPr>
                        <a:t>HCTZ 25 mg  - 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6,379 (94.4)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6,402 (94.6)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7637780"/>
                  </a:ext>
                </a:extLst>
              </a:tr>
              <a:tr h="598840">
                <a:tc>
                  <a:txBody>
                    <a:bodyPr/>
                    <a:lstStyle/>
                    <a:p>
                      <a:pPr marL="0" marR="0">
                        <a:lnSpc>
                          <a:spcPct val="107000"/>
                        </a:lnSpc>
                        <a:spcBef>
                          <a:spcPts val="0"/>
                        </a:spcBef>
                        <a:spcAft>
                          <a:spcPts val="0"/>
                        </a:spcAft>
                      </a:pPr>
                      <a:r>
                        <a:rPr lang="en-US" sz="1800">
                          <a:effectLst/>
                        </a:rPr>
                        <a:t>Systolic blood pressure, mmHg – mean ± sd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139 ± 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139 ± 14</a:t>
                      </a:r>
                    </a:p>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7788638"/>
                  </a:ext>
                </a:extLst>
              </a:tr>
              <a:tr h="598840">
                <a:tc>
                  <a:txBody>
                    <a:bodyPr/>
                    <a:lstStyle/>
                    <a:p>
                      <a:pPr marL="0" marR="0">
                        <a:lnSpc>
                          <a:spcPct val="107000"/>
                        </a:lnSpc>
                        <a:spcBef>
                          <a:spcPts val="0"/>
                        </a:spcBef>
                        <a:spcAft>
                          <a:spcPts val="0"/>
                        </a:spcAft>
                      </a:pPr>
                      <a:r>
                        <a:rPr lang="en-US" sz="1800">
                          <a:effectLst/>
                        </a:rPr>
                        <a:t>Number of antihypertensive medications – 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8976714"/>
                  </a:ext>
                </a:extLst>
              </a:tr>
              <a:tr h="292646">
                <a:tc>
                  <a:txBody>
                    <a:bodyPr/>
                    <a:lstStyle/>
                    <a:p>
                      <a:pPr marL="0" marR="0">
                        <a:lnSpc>
                          <a:spcPct val="107000"/>
                        </a:lnSpc>
                        <a:spcBef>
                          <a:spcPts val="0"/>
                        </a:spcBef>
                        <a:spcAft>
                          <a:spcPts val="0"/>
                        </a:spcAft>
                      </a:pPr>
                      <a:r>
                        <a:rPr lang="en-US" sz="1800">
                          <a:effectLst/>
                        </a:rPr>
                        <a:t>    HCTZ alone</a:t>
                      </a:r>
                      <a:r>
                        <a:rPr lang="en-US" sz="1800" baseline="300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889 (13.2)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866 (12.8)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5127622"/>
                  </a:ext>
                </a:extLst>
              </a:tr>
              <a:tr h="292646">
                <a:tc>
                  <a:txBody>
                    <a:bodyPr/>
                    <a:lstStyle/>
                    <a:p>
                      <a:pPr marL="0" marR="0">
                        <a:lnSpc>
                          <a:spcPct val="107000"/>
                        </a:lnSpc>
                        <a:spcBef>
                          <a:spcPts val="0"/>
                        </a:spcBef>
                        <a:spcAft>
                          <a:spcPts val="0"/>
                        </a:spcAft>
                      </a:pPr>
                      <a:r>
                        <a:rPr lang="en-US" sz="1800">
                          <a:effectLst/>
                        </a:rPr>
                        <a:t>    HCTZ plus 1 additional BP med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2,352 (34.8)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2,284 (33.8)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1486904"/>
                  </a:ext>
                </a:extLst>
              </a:tr>
              <a:tr h="292646">
                <a:tc>
                  <a:txBody>
                    <a:bodyPr/>
                    <a:lstStyle/>
                    <a:p>
                      <a:pPr marL="0" marR="0">
                        <a:lnSpc>
                          <a:spcPct val="107000"/>
                        </a:lnSpc>
                        <a:spcBef>
                          <a:spcPts val="0"/>
                        </a:spcBef>
                        <a:spcAft>
                          <a:spcPts val="0"/>
                        </a:spcAft>
                      </a:pPr>
                      <a:r>
                        <a:rPr lang="en-US" sz="1800">
                          <a:effectLst/>
                        </a:rPr>
                        <a:t>    HCTZ plus 2 additional BP meds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2,180 (32.3)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2,221 (32.8)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4331264"/>
                  </a:ext>
                </a:extLst>
              </a:tr>
              <a:tr h="292646">
                <a:tc>
                  <a:txBody>
                    <a:bodyPr/>
                    <a:lstStyle/>
                    <a:p>
                      <a:pPr marL="0" marR="0">
                        <a:lnSpc>
                          <a:spcPct val="107000"/>
                        </a:lnSpc>
                        <a:spcBef>
                          <a:spcPts val="0"/>
                        </a:spcBef>
                        <a:spcAft>
                          <a:spcPts val="0"/>
                        </a:spcAft>
                      </a:pPr>
                      <a:r>
                        <a:rPr lang="en-US" sz="1800">
                          <a:effectLst/>
                        </a:rPr>
                        <a:t>    HCTZ plus 3 additional BP meds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1,061 (15.7)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1,090 (16.1)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02918"/>
                  </a:ext>
                </a:extLst>
              </a:tr>
              <a:tr h="292646">
                <a:tc>
                  <a:txBody>
                    <a:bodyPr/>
                    <a:lstStyle/>
                    <a:p>
                      <a:pPr marL="0" marR="0">
                        <a:lnSpc>
                          <a:spcPct val="107000"/>
                        </a:lnSpc>
                        <a:spcBef>
                          <a:spcPts val="0"/>
                        </a:spcBef>
                        <a:spcAft>
                          <a:spcPts val="0"/>
                        </a:spcAft>
                      </a:pPr>
                      <a:r>
                        <a:rPr lang="en-US" sz="1800">
                          <a:effectLst/>
                        </a:rPr>
                        <a:t>    HCTZ plus 4 additional BP meds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274 (4.1)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306 (4.5)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6106404"/>
                  </a:ext>
                </a:extLst>
              </a:tr>
            </a:tbl>
          </a:graphicData>
        </a:graphic>
      </p:graphicFrame>
    </p:spTree>
    <p:extLst>
      <p:ext uri="{BB962C8B-B14F-4D97-AF65-F5344CB8AC3E}">
        <p14:creationId xmlns:p14="http://schemas.microsoft.com/office/powerpoint/2010/main" val="3488494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82D03E-F3A3-42A0-BA10-4312C58E711C}"/>
              </a:ext>
            </a:extLst>
          </p:cNvPr>
          <p:cNvPicPr>
            <a:picLocks noChangeAspect="1"/>
          </p:cNvPicPr>
          <p:nvPr/>
        </p:nvPicPr>
        <p:blipFill>
          <a:blip r:embed="rId2"/>
          <a:stretch>
            <a:fillRect/>
          </a:stretch>
        </p:blipFill>
        <p:spPr>
          <a:xfrm>
            <a:off x="1023311" y="0"/>
            <a:ext cx="8429390" cy="6858000"/>
          </a:xfrm>
          <a:prstGeom prst="rect">
            <a:avLst/>
          </a:prstGeom>
        </p:spPr>
      </p:pic>
      <p:sp>
        <p:nvSpPr>
          <p:cNvPr id="3" name="Date Placeholder 2">
            <a:extLst>
              <a:ext uri="{FF2B5EF4-FFF2-40B4-BE49-F238E27FC236}">
                <a16:creationId xmlns:a16="http://schemas.microsoft.com/office/drawing/2014/main" id="{0091679D-49C0-4148-9C6F-C737817EE13E}"/>
              </a:ext>
            </a:extLst>
          </p:cNvPr>
          <p:cNvSpPr>
            <a:spLocks noGrp="1"/>
          </p:cNvSpPr>
          <p:nvPr>
            <p:ph type="dt" sz="half" idx="10"/>
          </p:nvPr>
        </p:nvSpPr>
        <p:spPr>
          <a:xfrm>
            <a:off x="20852" y="6269854"/>
            <a:ext cx="1524000" cy="365125"/>
          </a:xfrm>
        </p:spPr>
        <p:txBody>
          <a:bodyPr/>
          <a:lstStyle/>
          <a:p>
            <a:r>
              <a:rPr lang="en-US" dirty="0"/>
              <a:t>#DCP</a:t>
            </a:r>
          </a:p>
        </p:txBody>
      </p:sp>
    </p:spTree>
    <p:extLst>
      <p:ext uri="{BB962C8B-B14F-4D97-AF65-F5344CB8AC3E}">
        <p14:creationId xmlns:p14="http://schemas.microsoft.com/office/powerpoint/2010/main" val="191729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65FCF-2197-4C40-909A-B6F39016B52C}"/>
              </a:ext>
            </a:extLst>
          </p:cNvPr>
          <p:cNvSpPr>
            <a:spLocks noGrp="1"/>
          </p:cNvSpPr>
          <p:nvPr>
            <p:ph type="title"/>
          </p:nvPr>
        </p:nvSpPr>
        <p:spPr>
          <a:xfrm>
            <a:off x="609600" y="-124941"/>
            <a:ext cx="10972800" cy="1143000"/>
          </a:xfrm>
        </p:spPr>
        <p:txBody>
          <a:bodyPr>
            <a:normAutofit/>
          </a:bodyPr>
          <a:lstStyle/>
          <a:p>
            <a:r>
              <a:rPr lang="en-US" sz="5400" dirty="0"/>
              <a:t>Time to the Primary Outcome</a:t>
            </a:r>
          </a:p>
        </p:txBody>
      </p:sp>
      <p:pic>
        <p:nvPicPr>
          <p:cNvPr id="5" name="Content Placeholder 4" descr="Chart, line chart&#10;&#10;Description automatically generated">
            <a:extLst>
              <a:ext uri="{FF2B5EF4-FFF2-40B4-BE49-F238E27FC236}">
                <a16:creationId xmlns:a16="http://schemas.microsoft.com/office/drawing/2014/main" id="{D66F9095-7F48-4FB7-8355-84CF25C2B6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1430" y="858795"/>
            <a:ext cx="7777102" cy="5942055"/>
          </a:xfrm>
        </p:spPr>
      </p:pic>
      <p:sp>
        <p:nvSpPr>
          <p:cNvPr id="3" name="Date Placeholder 2">
            <a:extLst>
              <a:ext uri="{FF2B5EF4-FFF2-40B4-BE49-F238E27FC236}">
                <a16:creationId xmlns:a16="http://schemas.microsoft.com/office/drawing/2014/main" id="{5C2786FC-02DE-4797-B4CF-226DF6282133}"/>
              </a:ext>
            </a:extLst>
          </p:cNvPr>
          <p:cNvSpPr>
            <a:spLocks noGrp="1"/>
          </p:cNvSpPr>
          <p:nvPr>
            <p:ph type="dt" sz="half" idx="10"/>
          </p:nvPr>
        </p:nvSpPr>
        <p:spPr/>
        <p:txBody>
          <a:bodyPr/>
          <a:lstStyle/>
          <a:p>
            <a:r>
              <a:rPr lang="en-US"/>
              <a:t>#DCP</a:t>
            </a:r>
          </a:p>
        </p:txBody>
      </p:sp>
    </p:spTree>
    <p:extLst>
      <p:ext uri="{BB962C8B-B14F-4D97-AF65-F5344CB8AC3E}">
        <p14:creationId xmlns:p14="http://schemas.microsoft.com/office/powerpoint/2010/main" val="3426083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B8B03D-3233-4C47-9C25-BBC3AF1A98E0}"/>
              </a:ext>
            </a:extLst>
          </p:cNvPr>
          <p:cNvPicPr>
            <a:picLocks noChangeAspect="1"/>
          </p:cNvPicPr>
          <p:nvPr/>
        </p:nvPicPr>
        <p:blipFill>
          <a:blip r:embed="rId2"/>
          <a:stretch>
            <a:fillRect/>
          </a:stretch>
        </p:blipFill>
        <p:spPr>
          <a:xfrm>
            <a:off x="105935" y="55841"/>
            <a:ext cx="5507012" cy="3849130"/>
          </a:xfrm>
          <a:prstGeom prst="rect">
            <a:avLst/>
          </a:prstGeom>
        </p:spPr>
      </p:pic>
      <p:pic>
        <p:nvPicPr>
          <p:cNvPr id="7" name="Picture 6">
            <a:extLst>
              <a:ext uri="{FF2B5EF4-FFF2-40B4-BE49-F238E27FC236}">
                <a16:creationId xmlns:a16="http://schemas.microsoft.com/office/drawing/2014/main" id="{8656F7C4-C848-4D2A-8471-6B80C64DE11F}"/>
              </a:ext>
            </a:extLst>
          </p:cNvPr>
          <p:cNvPicPr>
            <a:picLocks noChangeAspect="1"/>
          </p:cNvPicPr>
          <p:nvPr/>
        </p:nvPicPr>
        <p:blipFill>
          <a:blip r:embed="rId3"/>
          <a:stretch>
            <a:fillRect/>
          </a:stretch>
        </p:blipFill>
        <p:spPr>
          <a:xfrm>
            <a:off x="5565400" y="2254588"/>
            <a:ext cx="6626600" cy="4603411"/>
          </a:xfrm>
          <a:prstGeom prst="rect">
            <a:avLst/>
          </a:prstGeom>
        </p:spPr>
      </p:pic>
      <p:sp>
        <p:nvSpPr>
          <p:cNvPr id="8" name="Date Placeholder 7">
            <a:extLst>
              <a:ext uri="{FF2B5EF4-FFF2-40B4-BE49-F238E27FC236}">
                <a16:creationId xmlns:a16="http://schemas.microsoft.com/office/drawing/2014/main" id="{D3C7A19F-0C01-4E07-864F-2C8A039D588A}"/>
              </a:ext>
            </a:extLst>
          </p:cNvPr>
          <p:cNvSpPr>
            <a:spLocks noGrp="1"/>
          </p:cNvSpPr>
          <p:nvPr>
            <p:ph type="dt" sz="half" idx="10"/>
          </p:nvPr>
        </p:nvSpPr>
        <p:spPr/>
        <p:txBody>
          <a:bodyPr/>
          <a:lstStyle/>
          <a:p>
            <a:r>
              <a:rPr lang="en-US"/>
              <a:t>#DCP</a:t>
            </a:r>
          </a:p>
        </p:txBody>
      </p:sp>
    </p:spTree>
    <p:extLst>
      <p:ext uri="{BB962C8B-B14F-4D97-AF65-F5344CB8AC3E}">
        <p14:creationId xmlns:p14="http://schemas.microsoft.com/office/powerpoint/2010/main" val="3759787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F24367-BB02-4633-B7E6-16277C8FA1DF}"/>
              </a:ext>
            </a:extLst>
          </p:cNvPr>
          <p:cNvPicPr>
            <a:picLocks noChangeAspect="1"/>
          </p:cNvPicPr>
          <p:nvPr/>
        </p:nvPicPr>
        <p:blipFill>
          <a:blip r:embed="rId2"/>
          <a:stretch>
            <a:fillRect/>
          </a:stretch>
        </p:blipFill>
        <p:spPr>
          <a:xfrm>
            <a:off x="0" y="0"/>
            <a:ext cx="6169353" cy="4470400"/>
          </a:xfrm>
          <a:prstGeom prst="rect">
            <a:avLst/>
          </a:prstGeom>
        </p:spPr>
      </p:pic>
      <p:pic>
        <p:nvPicPr>
          <p:cNvPr id="7" name="Picture 6">
            <a:extLst>
              <a:ext uri="{FF2B5EF4-FFF2-40B4-BE49-F238E27FC236}">
                <a16:creationId xmlns:a16="http://schemas.microsoft.com/office/drawing/2014/main" id="{36D45BDE-6458-45FE-B0B8-1522E9245993}"/>
              </a:ext>
            </a:extLst>
          </p:cNvPr>
          <p:cNvPicPr>
            <a:picLocks noChangeAspect="1"/>
          </p:cNvPicPr>
          <p:nvPr/>
        </p:nvPicPr>
        <p:blipFill>
          <a:blip r:embed="rId3"/>
          <a:stretch>
            <a:fillRect/>
          </a:stretch>
        </p:blipFill>
        <p:spPr>
          <a:xfrm>
            <a:off x="6211596" y="2917704"/>
            <a:ext cx="5980404" cy="3940296"/>
          </a:xfrm>
          <a:prstGeom prst="rect">
            <a:avLst/>
          </a:prstGeom>
        </p:spPr>
      </p:pic>
      <p:sp>
        <p:nvSpPr>
          <p:cNvPr id="8" name="Date Placeholder 7">
            <a:extLst>
              <a:ext uri="{FF2B5EF4-FFF2-40B4-BE49-F238E27FC236}">
                <a16:creationId xmlns:a16="http://schemas.microsoft.com/office/drawing/2014/main" id="{765F8F65-DF6C-4662-A3C1-59F7EF9EBFE4}"/>
              </a:ext>
            </a:extLst>
          </p:cNvPr>
          <p:cNvSpPr>
            <a:spLocks noGrp="1"/>
          </p:cNvSpPr>
          <p:nvPr>
            <p:ph type="dt" sz="half" idx="10"/>
          </p:nvPr>
        </p:nvSpPr>
        <p:spPr/>
        <p:txBody>
          <a:bodyPr/>
          <a:lstStyle/>
          <a:p>
            <a:r>
              <a:rPr lang="en-US"/>
              <a:t>#DCP</a:t>
            </a:r>
          </a:p>
        </p:txBody>
      </p:sp>
    </p:spTree>
    <p:extLst>
      <p:ext uri="{BB962C8B-B14F-4D97-AF65-F5344CB8AC3E}">
        <p14:creationId xmlns:p14="http://schemas.microsoft.com/office/powerpoint/2010/main" val="4143900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5549-FBEB-4405-99DE-1B0CBD8CC7A3}"/>
              </a:ext>
            </a:extLst>
          </p:cNvPr>
          <p:cNvSpPr>
            <a:spLocks noGrp="1"/>
          </p:cNvSpPr>
          <p:nvPr>
            <p:ph type="title"/>
          </p:nvPr>
        </p:nvSpPr>
        <p:spPr>
          <a:xfrm>
            <a:off x="609600" y="-106405"/>
            <a:ext cx="10972800" cy="1143000"/>
          </a:xfrm>
        </p:spPr>
        <p:txBody>
          <a:bodyPr>
            <a:normAutofit/>
          </a:bodyPr>
          <a:lstStyle/>
          <a:p>
            <a:r>
              <a:rPr lang="en-US" sz="5400" dirty="0"/>
              <a:t>Pre-Defined Subgroup Analysis</a:t>
            </a:r>
          </a:p>
        </p:txBody>
      </p:sp>
      <p:pic>
        <p:nvPicPr>
          <p:cNvPr id="5" name="Content Placeholder 4" descr="Chart, box and whisker chart&#10;&#10;Description automatically generated">
            <a:extLst>
              <a:ext uri="{FF2B5EF4-FFF2-40B4-BE49-F238E27FC236}">
                <a16:creationId xmlns:a16="http://schemas.microsoft.com/office/drawing/2014/main" id="{85B5F459-5C5C-4D3E-AF89-EA420AC07D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8365" y="770068"/>
            <a:ext cx="8177004" cy="5741086"/>
          </a:xfrm>
        </p:spPr>
      </p:pic>
      <p:sp>
        <p:nvSpPr>
          <p:cNvPr id="3" name="Date Placeholder 2">
            <a:extLst>
              <a:ext uri="{FF2B5EF4-FFF2-40B4-BE49-F238E27FC236}">
                <a16:creationId xmlns:a16="http://schemas.microsoft.com/office/drawing/2014/main" id="{023D858C-0405-443E-9E92-7C28674964D7}"/>
              </a:ext>
            </a:extLst>
          </p:cNvPr>
          <p:cNvSpPr>
            <a:spLocks noGrp="1"/>
          </p:cNvSpPr>
          <p:nvPr>
            <p:ph type="dt" sz="half" idx="10"/>
          </p:nvPr>
        </p:nvSpPr>
        <p:spPr/>
        <p:txBody>
          <a:bodyPr/>
          <a:lstStyle/>
          <a:p>
            <a:r>
              <a:rPr lang="en-US"/>
              <a:t>#DCP</a:t>
            </a:r>
          </a:p>
        </p:txBody>
      </p:sp>
      <p:sp>
        <p:nvSpPr>
          <p:cNvPr id="4" name="Rectangle 3">
            <a:extLst>
              <a:ext uri="{FF2B5EF4-FFF2-40B4-BE49-F238E27FC236}">
                <a16:creationId xmlns:a16="http://schemas.microsoft.com/office/drawing/2014/main" id="{9886B5EA-E6FE-45D7-934A-7004875F25C7}"/>
              </a:ext>
            </a:extLst>
          </p:cNvPr>
          <p:cNvSpPr/>
          <p:nvPr/>
        </p:nvSpPr>
        <p:spPr>
          <a:xfrm>
            <a:off x="5672438" y="5787770"/>
            <a:ext cx="846437" cy="242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27C0829-FAA3-4588-BF43-C71BBD48FF06}"/>
              </a:ext>
            </a:extLst>
          </p:cNvPr>
          <p:cNvSpPr/>
          <p:nvPr/>
        </p:nvSpPr>
        <p:spPr>
          <a:xfrm>
            <a:off x="4630455" y="5808710"/>
            <a:ext cx="846437" cy="242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F978EB2-8D44-4CDF-A08E-FFCEBEBFA94C}"/>
              </a:ext>
            </a:extLst>
          </p:cNvPr>
          <p:cNvSpPr txBox="1"/>
          <p:nvPr/>
        </p:nvSpPr>
        <p:spPr>
          <a:xfrm>
            <a:off x="9678645" y="4501272"/>
            <a:ext cx="2683476" cy="1323439"/>
          </a:xfrm>
          <a:prstGeom prst="rect">
            <a:avLst/>
          </a:prstGeom>
          <a:noFill/>
        </p:spPr>
        <p:txBody>
          <a:bodyPr wrap="square" rtlCol="0">
            <a:spAutoFit/>
          </a:bodyPr>
          <a:lstStyle/>
          <a:p>
            <a:r>
              <a:rPr lang="en-US" sz="2000" b="1" dirty="0"/>
              <a:t>P for interaction:</a:t>
            </a:r>
          </a:p>
          <a:p>
            <a:r>
              <a:rPr lang="en-US" sz="2000" b="1" dirty="0"/>
              <a:t>- Unadjusted 0.002</a:t>
            </a:r>
          </a:p>
          <a:p>
            <a:r>
              <a:rPr lang="en-US" sz="2000" b="1" dirty="0"/>
              <a:t>- Multiplicity Adjusted   </a:t>
            </a:r>
          </a:p>
          <a:p>
            <a:r>
              <a:rPr lang="en-US" sz="2000" b="1" dirty="0"/>
              <a:t>   0.035</a:t>
            </a:r>
          </a:p>
        </p:txBody>
      </p:sp>
      <p:sp>
        <p:nvSpPr>
          <p:cNvPr id="7" name="Right Brace 6">
            <a:extLst>
              <a:ext uri="{FF2B5EF4-FFF2-40B4-BE49-F238E27FC236}">
                <a16:creationId xmlns:a16="http://schemas.microsoft.com/office/drawing/2014/main" id="{094D5C0F-BC17-4C9C-9A28-2CF78C25E2C6}"/>
              </a:ext>
            </a:extLst>
          </p:cNvPr>
          <p:cNvSpPr/>
          <p:nvPr/>
        </p:nvSpPr>
        <p:spPr>
          <a:xfrm>
            <a:off x="9087293" y="4889202"/>
            <a:ext cx="374267" cy="547577"/>
          </a:xfrm>
          <a:prstGeom prst="rightBrac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7EE88071-CD4D-4A14-B82C-20BD5FA0485F}"/>
              </a:ext>
            </a:extLst>
          </p:cNvPr>
          <p:cNvSpPr txBox="1"/>
          <p:nvPr/>
        </p:nvSpPr>
        <p:spPr>
          <a:xfrm>
            <a:off x="4211065" y="5718600"/>
            <a:ext cx="1265827" cy="369332"/>
          </a:xfrm>
          <a:prstGeom prst="rect">
            <a:avLst/>
          </a:prstGeom>
          <a:noFill/>
        </p:spPr>
        <p:txBody>
          <a:bodyPr wrap="square" rtlCol="0">
            <a:spAutoFit/>
          </a:bodyPr>
          <a:lstStyle/>
          <a:p>
            <a:r>
              <a:rPr lang="en-US" dirty="0"/>
              <a:t>CTD better</a:t>
            </a:r>
          </a:p>
        </p:txBody>
      </p:sp>
      <p:sp>
        <p:nvSpPr>
          <p:cNvPr id="10" name="TextBox 9">
            <a:extLst>
              <a:ext uri="{FF2B5EF4-FFF2-40B4-BE49-F238E27FC236}">
                <a16:creationId xmlns:a16="http://schemas.microsoft.com/office/drawing/2014/main" id="{70F59F82-3757-4391-8D0C-0A4569B459F6}"/>
              </a:ext>
            </a:extLst>
          </p:cNvPr>
          <p:cNvSpPr txBox="1"/>
          <p:nvPr/>
        </p:nvSpPr>
        <p:spPr>
          <a:xfrm>
            <a:off x="5672438" y="5718600"/>
            <a:ext cx="1445054" cy="369332"/>
          </a:xfrm>
          <a:prstGeom prst="rect">
            <a:avLst/>
          </a:prstGeom>
          <a:noFill/>
        </p:spPr>
        <p:txBody>
          <a:bodyPr wrap="square" rtlCol="0">
            <a:spAutoFit/>
          </a:bodyPr>
          <a:lstStyle/>
          <a:p>
            <a:r>
              <a:rPr lang="en-US" dirty="0"/>
              <a:t>HCTZ better</a:t>
            </a:r>
          </a:p>
        </p:txBody>
      </p:sp>
    </p:spTree>
    <p:extLst>
      <p:ext uri="{BB962C8B-B14F-4D97-AF65-F5344CB8AC3E}">
        <p14:creationId xmlns:p14="http://schemas.microsoft.com/office/powerpoint/2010/main" val="3160128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5549-FBEB-4405-99DE-1B0CBD8CC7A3}"/>
              </a:ext>
            </a:extLst>
          </p:cNvPr>
          <p:cNvSpPr>
            <a:spLocks noGrp="1"/>
          </p:cNvSpPr>
          <p:nvPr>
            <p:ph type="title"/>
          </p:nvPr>
        </p:nvSpPr>
        <p:spPr>
          <a:xfrm>
            <a:off x="599559" y="-106405"/>
            <a:ext cx="10972800" cy="1143000"/>
          </a:xfrm>
        </p:spPr>
        <p:txBody>
          <a:bodyPr>
            <a:normAutofit/>
          </a:bodyPr>
          <a:lstStyle/>
          <a:p>
            <a:r>
              <a:rPr lang="en-US" sz="5400" dirty="0"/>
              <a:t>Pre-Defined Subgroup Analysis</a:t>
            </a:r>
          </a:p>
        </p:txBody>
      </p:sp>
      <p:pic>
        <p:nvPicPr>
          <p:cNvPr id="5" name="Content Placeholder 4" descr="Chart, box and whisker chart&#10;&#10;Description automatically generated">
            <a:extLst>
              <a:ext uri="{FF2B5EF4-FFF2-40B4-BE49-F238E27FC236}">
                <a16:creationId xmlns:a16="http://schemas.microsoft.com/office/drawing/2014/main" id="{85B5F459-5C5C-4D3E-AF89-EA420AC07D3B}"/>
              </a:ext>
            </a:extLst>
          </p:cNvPr>
          <p:cNvPicPr>
            <a:picLocks noGrp="1" noChangeAspect="1"/>
          </p:cNvPicPr>
          <p:nvPr>
            <p:ph idx="1"/>
          </p:nvPr>
        </p:nvPicPr>
        <p:blipFill>
          <a:blip r:embed="rId2">
            <a:alphaModFix amt="19000"/>
            <a:extLst>
              <a:ext uri="{28A0092B-C50C-407E-A947-70E740481C1C}">
                <a14:useLocalDpi xmlns:a14="http://schemas.microsoft.com/office/drawing/2010/main" val="0"/>
              </a:ext>
            </a:extLst>
          </a:blip>
          <a:stretch>
            <a:fillRect/>
          </a:stretch>
        </p:blipFill>
        <p:spPr>
          <a:xfrm>
            <a:off x="1228365" y="782682"/>
            <a:ext cx="8177004" cy="5741086"/>
          </a:xfrm>
        </p:spPr>
      </p:pic>
      <p:sp>
        <p:nvSpPr>
          <p:cNvPr id="3" name="Date Placeholder 2">
            <a:extLst>
              <a:ext uri="{FF2B5EF4-FFF2-40B4-BE49-F238E27FC236}">
                <a16:creationId xmlns:a16="http://schemas.microsoft.com/office/drawing/2014/main" id="{023D858C-0405-443E-9E92-7C28674964D7}"/>
              </a:ext>
            </a:extLst>
          </p:cNvPr>
          <p:cNvSpPr>
            <a:spLocks noGrp="1"/>
          </p:cNvSpPr>
          <p:nvPr>
            <p:ph type="dt" sz="half" idx="10"/>
          </p:nvPr>
        </p:nvSpPr>
        <p:spPr/>
        <p:txBody>
          <a:bodyPr/>
          <a:lstStyle/>
          <a:p>
            <a:r>
              <a:rPr lang="en-US"/>
              <a:t>#DCP</a:t>
            </a:r>
          </a:p>
        </p:txBody>
      </p:sp>
      <p:sp>
        <p:nvSpPr>
          <p:cNvPr id="4" name="Rectangle 3">
            <a:extLst>
              <a:ext uri="{FF2B5EF4-FFF2-40B4-BE49-F238E27FC236}">
                <a16:creationId xmlns:a16="http://schemas.microsoft.com/office/drawing/2014/main" id="{9886B5EA-E6FE-45D7-934A-7004875F25C7}"/>
              </a:ext>
            </a:extLst>
          </p:cNvPr>
          <p:cNvSpPr/>
          <p:nvPr/>
        </p:nvSpPr>
        <p:spPr>
          <a:xfrm>
            <a:off x="4636203" y="5821404"/>
            <a:ext cx="846437" cy="242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27C0829-FAA3-4588-BF43-C71BBD48FF06}"/>
              </a:ext>
            </a:extLst>
          </p:cNvPr>
          <p:cNvSpPr/>
          <p:nvPr/>
        </p:nvSpPr>
        <p:spPr>
          <a:xfrm>
            <a:off x="5662741" y="5821404"/>
            <a:ext cx="846437" cy="242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EA2769C-6D29-484C-9E45-EED8B1B0471C}"/>
              </a:ext>
            </a:extLst>
          </p:cNvPr>
          <p:cNvPicPr>
            <a:picLocks noChangeAspect="1"/>
          </p:cNvPicPr>
          <p:nvPr/>
        </p:nvPicPr>
        <p:blipFill>
          <a:blip r:embed="rId3"/>
          <a:stretch>
            <a:fillRect/>
          </a:stretch>
        </p:blipFill>
        <p:spPr>
          <a:xfrm>
            <a:off x="0" y="2982719"/>
            <a:ext cx="12192000" cy="892561"/>
          </a:xfrm>
          <a:prstGeom prst="rect">
            <a:avLst/>
          </a:prstGeom>
        </p:spPr>
      </p:pic>
      <p:sp>
        <p:nvSpPr>
          <p:cNvPr id="10" name="TextBox 9">
            <a:extLst>
              <a:ext uri="{FF2B5EF4-FFF2-40B4-BE49-F238E27FC236}">
                <a16:creationId xmlns:a16="http://schemas.microsoft.com/office/drawing/2014/main" id="{A154EB20-864F-492C-9861-60F7DF57CF28}"/>
              </a:ext>
            </a:extLst>
          </p:cNvPr>
          <p:cNvSpPr txBox="1"/>
          <p:nvPr/>
        </p:nvSpPr>
        <p:spPr>
          <a:xfrm>
            <a:off x="9291996" y="1772217"/>
            <a:ext cx="2683476" cy="1323439"/>
          </a:xfrm>
          <a:prstGeom prst="rect">
            <a:avLst/>
          </a:prstGeom>
          <a:noFill/>
        </p:spPr>
        <p:txBody>
          <a:bodyPr wrap="square" rtlCol="0">
            <a:spAutoFit/>
          </a:bodyPr>
          <a:lstStyle/>
          <a:p>
            <a:r>
              <a:rPr lang="en-US" sz="2000" b="1" dirty="0"/>
              <a:t>P for interaction:</a:t>
            </a:r>
          </a:p>
          <a:p>
            <a:r>
              <a:rPr lang="en-US" sz="2000" b="1" dirty="0"/>
              <a:t>- Unadjusted 0.002</a:t>
            </a:r>
          </a:p>
          <a:p>
            <a:r>
              <a:rPr lang="en-US" sz="2000" b="1" dirty="0"/>
              <a:t>- Multiplicity Adjusted </a:t>
            </a:r>
          </a:p>
          <a:p>
            <a:r>
              <a:rPr lang="en-US" sz="2000" b="1" dirty="0"/>
              <a:t>   0.035</a:t>
            </a:r>
          </a:p>
        </p:txBody>
      </p:sp>
    </p:spTree>
    <p:extLst>
      <p:ext uri="{BB962C8B-B14F-4D97-AF65-F5344CB8AC3E}">
        <p14:creationId xmlns:p14="http://schemas.microsoft.com/office/powerpoint/2010/main" val="371120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31DE0-EF6E-419C-9BB9-539AAFCB2676}"/>
              </a:ext>
            </a:extLst>
          </p:cNvPr>
          <p:cNvSpPr>
            <a:spLocks noGrp="1"/>
          </p:cNvSpPr>
          <p:nvPr>
            <p:ph type="title"/>
          </p:nvPr>
        </p:nvSpPr>
        <p:spPr/>
        <p:txBody>
          <a:bodyPr/>
          <a:lstStyle/>
          <a:p>
            <a:r>
              <a:rPr lang="en-US" dirty="0"/>
              <a:t>Adverse Events</a:t>
            </a:r>
          </a:p>
        </p:txBody>
      </p:sp>
      <p:sp>
        <p:nvSpPr>
          <p:cNvPr id="3" name="Content Placeholder 2">
            <a:extLst>
              <a:ext uri="{FF2B5EF4-FFF2-40B4-BE49-F238E27FC236}">
                <a16:creationId xmlns:a16="http://schemas.microsoft.com/office/drawing/2014/main" id="{36AF2D33-F419-4E20-BDB7-04429648C23A}"/>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90362028-DCB0-41D2-BD13-22CD7433267F}"/>
              </a:ext>
            </a:extLst>
          </p:cNvPr>
          <p:cNvSpPr>
            <a:spLocks noGrp="1"/>
          </p:cNvSpPr>
          <p:nvPr>
            <p:ph type="dt" sz="half" idx="10"/>
          </p:nvPr>
        </p:nvSpPr>
        <p:spPr/>
        <p:txBody>
          <a:bodyPr/>
          <a:lstStyle/>
          <a:p>
            <a:r>
              <a:rPr lang="en-US"/>
              <a:t>#DCP</a:t>
            </a:r>
          </a:p>
        </p:txBody>
      </p:sp>
      <p:pic>
        <p:nvPicPr>
          <p:cNvPr id="6" name="Picture 5">
            <a:extLst>
              <a:ext uri="{FF2B5EF4-FFF2-40B4-BE49-F238E27FC236}">
                <a16:creationId xmlns:a16="http://schemas.microsoft.com/office/drawing/2014/main" id="{883C81C7-7388-4466-90DA-2218CDF4F92F}"/>
              </a:ext>
            </a:extLst>
          </p:cNvPr>
          <p:cNvPicPr>
            <a:picLocks noChangeAspect="1"/>
          </p:cNvPicPr>
          <p:nvPr/>
        </p:nvPicPr>
        <p:blipFill>
          <a:blip r:embed="rId2"/>
          <a:stretch>
            <a:fillRect/>
          </a:stretch>
        </p:blipFill>
        <p:spPr>
          <a:xfrm>
            <a:off x="1283551" y="1145294"/>
            <a:ext cx="9933555" cy="4819250"/>
          </a:xfrm>
          <a:prstGeom prst="rect">
            <a:avLst/>
          </a:prstGeom>
        </p:spPr>
      </p:pic>
      <p:sp>
        <p:nvSpPr>
          <p:cNvPr id="7" name="Rectangle 6">
            <a:extLst>
              <a:ext uri="{FF2B5EF4-FFF2-40B4-BE49-F238E27FC236}">
                <a16:creationId xmlns:a16="http://schemas.microsoft.com/office/drawing/2014/main" id="{50FE40BA-DD7D-427D-9BF9-10B7F80BCB8C}"/>
              </a:ext>
            </a:extLst>
          </p:cNvPr>
          <p:cNvSpPr/>
          <p:nvPr/>
        </p:nvSpPr>
        <p:spPr>
          <a:xfrm>
            <a:off x="1059469" y="4219073"/>
            <a:ext cx="10157637" cy="74578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1898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58A56-0EBF-4B46-8B07-A3946A54A5B5}"/>
              </a:ext>
            </a:extLst>
          </p:cNvPr>
          <p:cNvSpPr>
            <a:spLocks noGrp="1"/>
          </p:cNvSpPr>
          <p:nvPr>
            <p:ph type="title"/>
          </p:nvPr>
        </p:nvSpPr>
        <p:spPr/>
        <p:txBody>
          <a:bodyPr>
            <a:normAutofit/>
          </a:bodyPr>
          <a:lstStyle/>
          <a:p>
            <a:r>
              <a:rPr lang="en-US" sz="5400" dirty="0"/>
              <a:t>DCP Conclusions</a:t>
            </a:r>
          </a:p>
        </p:txBody>
      </p:sp>
      <p:sp>
        <p:nvSpPr>
          <p:cNvPr id="3" name="Content Placeholder 2">
            <a:extLst>
              <a:ext uri="{FF2B5EF4-FFF2-40B4-BE49-F238E27FC236}">
                <a16:creationId xmlns:a16="http://schemas.microsoft.com/office/drawing/2014/main" id="{2D75F4FB-DD4B-41AD-8919-BBCCC7FB1A63}"/>
              </a:ext>
            </a:extLst>
          </p:cNvPr>
          <p:cNvSpPr>
            <a:spLocks noGrp="1"/>
          </p:cNvSpPr>
          <p:nvPr>
            <p:ph idx="1"/>
          </p:nvPr>
        </p:nvSpPr>
        <p:spPr>
          <a:xfrm>
            <a:off x="609600" y="1397001"/>
            <a:ext cx="10972800" cy="4594224"/>
          </a:xfrm>
        </p:spPr>
        <p:txBody>
          <a:bodyPr>
            <a:normAutofit fontScale="92500" lnSpcReduction="10000"/>
          </a:bodyPr>
          <a:lstStyle/>
          <a:p>
            <a:r>
              <a:rPr lang="en-US" sz="3200" dirty="0"/>
              <a:t>Chlorthalidone did not reduce the incidence of major cardiovascular outcomes or non-cancer deaths, compared to HCTZ at doses commonly used in clinical practice CTD 12.5mg/HCTZ 25mg)</a:t>
            </a:r>
          </a:p>
          <a:p>
            <a:pPr lvl="1"/>
            <a:r>
              <a:rPr lang="en-US" sz="3200" dirty="0">
                <a:effectLst/>
                <a:latin typeface="Calibri" panose="020F0502020204030204" pitchFamily="34" charset="0"/>
                <a:ea typeface="Calibri" panose="020F0502020204030204" pitchFamily="34" charset="0"/>
              </a:rPr>
              <a:t>Subgroup analysis suggested a difference in the primary outcome by the presence or absence of prior stroke/MI</a:t>
            </a:r>
          </a:p>
          <a:p>
            <a:pPr lvl="2"/>
            <a:r>
              <a:rPr lang="en-US" sz="2667" dirty="0">
                <a:effectLst/>
                <a:latin typeface="Calibri" panose="020F0502020204030204" pitchFamily="34" charset="0"/>
                <a:ea typeface="Calibri" panose="020F0502020204030204" pitchFamily="34" charset="0"/>
              </a:rPr>
              <a:t>Unclea</a:t>
            </a:r>
            <a:r>
              <a:rPr lang="en-US" sz="2667" dirty="0">
                <a:latin typeface="Calibri" panose="020F0502020204030204" pitchFamily="34" charset="0"/>
                <a:ea typeface="Calibri" panose="020F0502020204030204" pitchFamily="34" charset="0"/>
              </a:rPr>
              <a:t>r how to interpret in the context of a negative study – may be a chance finding.  Future studies will need to explore</a:t>
            </a:r>
            <a:endParaRPr lang="en-US" sz="2667" dirty="0">
              <a:effectLst/>
              <a:latin typeface="Calibri" panose="020F0502020204030204" pitchFamily="34" charset="0"/>
              <a:ea typeface="Calibri" panose="020F0502020204030204" pitchFamily="34" charset="0"/>
            </a:endParaRPr>
          </a:p>
          <a:p>
            <a:pPr lvl="1"/>
            <a:r>
              <a:rPr lang="en-US" sz="3200" dirty="0">
                <a:effectLst/>
                <a:latin typeface="Calibri" panose="020F0502020204030204" pitchFamily="34" charset="0"/>
                <a:ea typeface="Calibri" panose="020F0502020204030204" pitchFamily="34" charset="0"/>
              </a:rPr>
              <a:t>CTD was associated with an increased risk of hypokalemia</a:t>
            </a:r>
          </a:p>
          <a:p>
            <a:r>
              <a:rPr lang="en-US" sz="3200" dirty="0"/>
              <a:t>Pragmatic Trials are possible to perform in the VA system</a:t>
            </a:r>
          </a:p>
        </p:txBody>
      </p:sp>
      <p:sp>
        <p:nvSpPr>
          <p:cNvPr id="5" name="Date Placeholder 4">
            <a:extLst>
              <a:ext uri="{FF2B5EF4-FFF2-40B4-BE49-F238E27FC236}">
                <a16:creationId xmlns:a16="http://schemas.microsoft.com/office/drawing/2014/main" id="{21592F33-99E0-432B-A18E-053203EF8C4F}"/>
              </a:ext>
            </a:extLst>
          </p:cNvPr>
          <p:cNvSpPr>
            <a:spLocks noGrp="1"/>
          </p:cNvSpPr>
          <p:nvPr>
            <p:ph type="dt" sz="half" idx="10"/>
          </p:nvPr>
        </p:nvSpPr>
        <p:spPr/>
        <p:txBody>
          <a:bodyPr/>
          <a:lstStyle/>
          <a:p>
            <a:r>
              <a:rPr lang="en-US"/>
              <a:t>#DCP</a:t>
            </a:r>
          </a:p>
        </p:txBody>
      </p:sp>
    </p:spTree>
    <p:extLst>
      <p:ext uri="{BB962C8B-B14F-4D97-AF65-F5344CB8AC3E}">
        <p14:creationId xmlns:p14="http://schemas.microsoft.com/office/powerpoint/2010/main" val="2564136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53441-373F-4136-8ED2-1A276239E7F2}"/>
              </a:ext>
            </a:extLst>
          </p:cNvPr>
          <p:cNvSpPr>
            <a:spLocks noGrp="1"/>
          </p:cNvSpPr>
          <p:nvPr>
            <p:ph type="title"/>
          </p:nvPr>
        </p:nvSpPr>
        <p:spPr/>
        <p:txBody>
          <a:bodyPr/>
          <a:lstStyle/>
          <a:p>
            <a:r>
              <a:rPr lang="en-US" dirty="0"/>
              <a:t>Disclosure</a:t>
            </a:r>
          </a:p>
        </p:txBody>
      </p:sp>
      <p:sp>
        <p:nvSpPr>
          <p:cNvPr id="3" name="Content Placeholder 2">
            <a:extLst>
              <a:ext uri="{FF2B5EF4-FFF2-40B4-BE49-F238E27FC236}">
                <a16:creationId xmlns:a16="http://schemas.microsoft.com/office/drawing/2014/main" id="{5AD6039B-A11C-4A0D-878E-836E17710200}"/>
              </a:ext>
            </a:extLst>
          </p:cNvPr>
          <p:cNvSpPr>
            <a:spLocks noGrp="1"/>
          </p:cNvSpPr>
          <p:nvPr>
            <p:ph idx="1"/>
          </p:nvPr>
        </p:nvSpPr>
        <p:spPr/>
        <p:txBody>
          <a:bodyPr/>
          <a:lstStyle/>
          <a:p>
            <a:r>
              <a:rPr lang="en-US" dirty="0"/>
              <a:t>I am an employee of the VA</a:t>
            </a:r>
          </a:p>
          <a:p>
            <a:r>
              <a:rPr lang="en-US" dirty="0"/>
              <a:t>None otherwise</a:t>
            </a:r>
          </a:p>
        </p:txBody>
      </p:sp>
      <p:sp>
        <p:nvSpPr>
          <p:cNvPr id="4" name="Date Placeholder 3">
            <a:extLst>
              <a:ext uri="{FF2B5EF4-FFF2-40B4-BE49-F238E27FC236}">
                <a16:creationId xmlns:a16="http://schemas.microsoft.com/office/drawing/2014/main" id="{3ACB7AC3-7C89-48A2-9C1B-2BCEE17EEEB3}"/>
              </a:ext>
            </a:extLst>
          </p:cNvPr>
          <p:cNvSpPr>
            <a:spLocks noGrp="1"/>
          </p:cNvSpPr>
          <p:nvPr>
            <p:ph type="dt" sz="half" idx="10"/>
          </p:nvPr>
        </p:nvSpPr>
        <p:spPr/>
        <p:txBody>
          <a:bodyPr/>
          <a:lstStyle/>
          <a:p>
            <a:r>
              <a:rPr lang="en-US"/>
              <a:t>#DCP</a:t>
            </a:r>
          </a:p>
        </p:txBody>
      </p:sp>
    </p:spTree>
    <p:extLst>
      <p:ext uri="{BB962C8B-B14F-4D97-AF65-F5344CB8AC3E}">
        <p14:creationId xmlns:p14="http://schemas.microsoft.com/office/powerpoint/2010/main" val="381829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E6909-C850-4BA8-9FAD-5E82F4CDD1C1}"/>
              </a:ext>
            </a:extLst>
          </p:cNvPr>
          <p:cNvSpPr>
            <a:spLocks noGrp="1"/>
          </p:cNvSpPr>
          <p:nvPr>
            <p:ph type="title"/>
          </p:nvPr>
        </p:nvSpPr>
        <p:spPr>
          <a:xfrm>
            <a:off x="609600" y="-21113"/>
            <a:ext cx="10972800" cy="1005704"/>
          </a:xfrm>
        </p:spPr>
        <p:txBody>
          <a:bodyPr>
            <a:normAutofit/>
          </a:bodyPr>
          <a:lstStyle/>
          <a:p>
            <a:r>
              <a:rPr lang="en-US" sz="4400" dirty="0"/>
              <a:t>Thanks</a:t>
            </a:r>
          </a:p>
        </p:txBody>
      </p:sp>
      <p:sp>
        <p:nvSpPr>
          <p:cNvPr id="3" name="Content Placeholder 2">
            <a:extLst>
              <a:ext uri="{FF2B5EF4-FFF2-40B4-BE49-F238E27FC236}">
                <a16:creationId xmlns:a16="http://schemas.microsoft.com/office/drawing/2014/main" id="{E3378F2B-34CE-4F1A-8A53-2B11CD9209E4}"/>
              </a:ext>
            </a:extLst>
          </p:cNvPr>
          <p:cNvSpPr>
            <a:spLocks noGrp="1"/>
          </p:cNvSpPr>
          <p:nvPr>
            <p:ph idx="1"/>
          </p:nvPr>
        </p:nvSpPr>
        <p:spPr>
          <a:xfrm>
            <a:off x="201824" y="3211655"/>
            <a:ext cx="11267159" cy="2606085"/>
          </a:xfrm>
        </p:spPr>
        <p:txBody>
          <a:bodyPr>
            <a:normAutofit/>
          </a:bodyPr>
          <a:lstStyle/>
          <a:p>
            <a:endParaRPr lang="en-US" sz="2800" dirty="0"/>
          </a:p>
          <a:p>
            <a:pPr marL="0" indent="0">
              <a:buNone/>
            </a:pPr>
            <a:r>
              <a:rPr lang="en-US" sz="2800" b="1" dirty="0"/>
              <a:t>Study Coordinators/Assistants</a:t>
            </a:r>
            <a:r>
              <a:rPr lang="en-US" sz="2800" dirty="0"/>
              <a:t>: Jade Fiotto, Maura Flynn, Amanda Guski, Robert Hall, Colleen Hynes, Srihari Raju, Gregory Robben, Christal Sadatis, Linda Sweeney, Liang Zhu, Olivia Taylor, Jacob McPherson, Eustacia Ikeri, Abhinav Tella, William Vang, Katherine Perkey, Alicia Zhang, William Vang</a:t>
            </a:r>
          </a:p>
        </p:txBody>
      </p:sp>
      <p:sp>
        <p:nvSpPr>
          <p:cNvPr id="4" name="Content Placeholder 2">
            <a:extLst>
              <a:ext uri="{FF2B5EF4-FFF2-40B4-BE49-F238E27FC236}">
                <a16:creationId xmlns:a16="http://schemas.microsoft.com/office/drawing/2014/main" id="{0EBAE8DB-28E0-468A-9A04-F6E6B22E3187}"/>
              </a:ext>
            </a:extLst>
          </p:cNvPr>
          <p:cNvSpPr txBox="1">
            <a:spLocks/>
          </p:cNvSpPr>
          <p:nvPr/>
        </p:nvSpPr>
        <p:spPr>
          <a:xfrm>
            <a:off x="3430246" y="3489102"/>
            <a:ext cx="3140675" cy="2754940"/>
          </a:xfrm>
          <a:prstGeom prst="rect">
            <a:avLst/>
          </a:prstGeom>
        </p:spPr>
        <p:txBody>
          <a:bodyPr vert="horz" lIns="91440" tIns="45720" rIns="91440" bIns="45720" rtlCol="0">
            <a:no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endParaRPr lang="en-US" sz="2400" dirty="0"/>
          </a:p>
        </p:txBody>
      </p:sp>
      <p:sp>
        <p:nvSpPr>
          <p:cNvPr id="5" name="Date Placeholder 4">
            <a:extLst>
              <a:ext uri="{FF2B5EF4-FFF2-40B4-BE49-F238E27FC236}">
                <a16:creationId xmlns:a16="http://schemas.microsoft.com/office/drawing/2014/main" id="{DD79E361-8276-48F6-A5C8-04FFA6C3839B}"/>
              </a:ext>
            </a:extLst>
          </p:cNvPr>
          <p:cNvSpPr>
            <a:spLocks noGrp="1"/>
          </p:cNvSpPr>
          <p:nvPr>
            <p:ph type="dt" sz="half" idx="10"/>
          </p:nvPr>
        </p:nvSpPr>
        <p:spPr/>
        <p:txBody>
          <a:bodyPr/>
          <a:lstStyle/>
          <a:p>
            <a:r>
              <a:rPr lang="en-US"/>
              <a:t>#DCP</a:t>
            </a:r>
          </a:p>
        </p:txBody>
      </p:sp>
      <p:sp>
        <p:nvSpPr>
          <p:cNvPr id="9" name="TextBox 8">
            <a:extLst>
              <a:ext uri="{FF2B5EF4-FFF2-40B4-BE49-F238E27FC236}">
                <a16:creationId xmlns:a16="http://schemas.microsoft.com/office/drawing/2014/main" id="{6A8DBFE3-2AC8-477E-A1AD-236BE182571E}"/>
              </a:ext>
            </a:extLst>
          </p:cNvPr>
          <p:cNvSpPr txBox="1"/>
          <p:nvPr/>
        </p:nvSpPr>
        <p:spPr>
          <a:xfrm>
            <a:off x="201827" y="885390"/>
            <a:ext cx="11788346" cy="1815882"/>
          </a:xfrm>
          <a:prstGeom prst="rect">
            <a:avLst/>
          </a:prstGeom>
          <a:noFill/>
        </p:spPr>
        <p:txBody>
          <a:bodyPr wrap="square">
            <a:spAutoFit/>
          </a:bodyPr>
          <a:lstStyle/>
          <a:p>
            <a:r>
              <a:rPr lang="en-US" sz="2800" b="1" dirty="0">
                <a:effectLst/>
                <a:latin typeface="Calibri" panose="020F0502020204030204" pitchFamily="34" charset="0"/>
                <a:ea typeface="Calibri" panose="020F0502020204030204" pitchFamily="34" charset="0"/>
              </a:rPr>
              <a:t>Co-Authors: </a:t>
            </a:r>
            <a:r>
              <a:rPr lang="en-US" sz="2800" dirty="0">
                <a:effectLst/>
                <a:latin typeface="Calibri" panose="020F0502020204030204" pitchFamily="34" charset="0"/>
                <a:ea typeface="Calibri" panose="020F0502020204030204" pitchFamily="34" charset="0"/>
              </a:rPr>
              <a:t>William C. Cushman, MD, Sarah M. Leatherman, PhD, Robert A. Lew, PhD, Patricia Woods, MSN, RN, Peter A. Glassman, MBBS, MSc, Addison A. Taylor, MD, Cynthia Hau, MPH, Alison </a:t>
            </a:r>
            <a:r>
              <a:rPr lang="en-US" sz="2800" dirty="0" err="1">
                <a:effectLst/>
                <a:latin typeface="Calibri" panose="020F0502020204030204" pitchFamily="34" charset="0"/>
                <a:ea typeface="Calibri" panose="020F0502020204030204" pitchFamily="34" charset="0"/>
              </a:rPr>
              <a:t>Klint</a:t>
            </a:r>
            <a:r>
              <a:rPr lang="en-US" sz="2800" dirty="0">
                <a:effectLst/>
                <a:latin typeface="Calibri" panose="020F0502020204030204" pitchFamily="34" charset="0"/>
                <a:ea typeface="Calibri" panose="020F0502020204030204" pitchFamily="34" charset="0"/>
              </a:rPr>
              <a:t>, MS, Grant D. Huang, MPH, PhD, Mary T. Brophy, MD, MPH, Louis D. Fiore, MD MPH, Ryan E. Ferguson, ScD, MPH</a:t>
            </a:r>
            <a:endParaRPr lang="en-US" sz="2800" dirty="0"/>
          </a:p>
        </p:txBody>
      </p:sp>
      <p:sp>
        <p:nvSpPr>
          <p:cNvPr id="11" name="TextBox 10">
            <a:extLst>
              <a:ext uri="{FF2B5EF4-FFF2-40B4-BE49-F238E27FC236}">
                <a16:creationId xmlns:a16="http://schemas.microsoft.com/office/drawing/2014/main" id="{35244050-1633-4A70-8453-FC718C5C68CD}"/>
              </a:ext>
            </a:extLst>
          </p:cNvPr>
          <p:cNvSpPr txBox="1"/>
          <p:nvPr/>
        </p:nvSpPr>
        <p:spPr>
          <a:xfrm>
            <a:off x="201826" y="2792031"/>
            <a:ext cx="11593224" cy="954107"/>
          </a:xfrm>
          <a:prstGeom prst="rect">
            <a:avLst/>
          </a:prstGeom>
          <a:noFill/>
        </p:spPr>
        <p:txBody>
          <a:bodyPr wrap="square">
            <a:spAutoFit/>
          </a:bodyPr>
          <a:lstStyle/>
          <a:p>
            <a:r>
              <a:rPr lang="en-US" sz="2800" b="1" dirty="0">
                <a:effectLst/>
                <a:latin typeface="Calibri" panose="020F0502020204030204" pitchFamily="34" charset="0"/>
                <a:ea typeface="Calibri" panose="020F0502020204030204" pitchFamily="34" charset="0"/>
                <a:cs typeface="Arial" panose="020B0604020202020204" pitchFamily="34" charset="0"/>
              </a:rPr>
              <a:t>Data and Safety Monitoring Committee:  </a:t>
            </a:r>
            <a:r>
              <a:rPr lang="en-US" sz="2800" dirty="0">
                <a:effectLst/>
                <a:latin typeface="Calibri" panose="020F0502020204030204" pitchFamily="34" charset="0"/>
                <a:ea typeface="Calibri" panose="020F0502020204030204" pitchFamily="34" charset="0"/>
                <a:cs typeface="Arial" panose="020B0604020202020204" pitchFamily="34" charset="0"/>
              </a:rPr>
              <a:t>Drs. Christopher Cannon, Cynthia Coffman, Larry Fine, and Gina Wei</a:t>
            </a:r>
            <a:endParaRPr lang="en-US" sz="2800" dirty="0"/>
          </a:p>
        </p:txBody>
      </p:sp>
      <p:sp>
        <p:nvSpPr>
          <p:cNvPr id="12" name="TextBox 11">
            <a:extLst>
              <a:ext uri="{FF2B5EF4-FFF2-40B4-BE49-F238E27FC236}">
                <a16:creationId xmlns:a16="http://schemas.microsoft.com/office/drawing/2014/main" id="{5AFD4E64-CD78-43F7-B383-96EDABFCB5AC}"/>
              </a:ext>
            </a:extLst>
          </p:cNvPr>
          <p:cNvSpPr txBox="1"/>
          <p:nvPr/>
        </p:nvSpPr>
        <p:spPr>
          <a:xfrm>
            <a:off x="201824" y="5507671"/>
            <a:ext cx="11267159" cy="523220"/>
          </a:xfrm>
          <a:prstGeom prst="rect">
            <a:avLst/>
          </a:prstGeom>
          <a:noFill/>
        </p:spPr>
        <p:txBody>
          <a:bodyPr wrap="square" rtlCol="0">
            <a:spAutoFit/>
          </a:bodyPr>
          <a:lstStyle/>
          <a:p>
            <a:r>
              <a:rPr lang="en-US" sz="2800" b="1" dirty="0"/>
              <a:t>In Memoriam: </a:t>
            </a:r>
            <a:r>
              <a:rPr lang="en-US" sz="2800" dirty="0"/>
              <a:t>Frank Lederle, MD</a:t>
            </a:r>
          </a:p>
        </p:txBody>
      </p:sp>
    </p:spTree>
    <p:extLst>
      <p:ext uri="{BB962C8B-B14F-4D97-AF65-F5344CB8AC3E}">
        <p14:creationId xmlns:p14="http://schemas.microsoft.com/office/powerpoint/2010/main" val="4287961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85072-577F-44AA-9D8E-06436CF2B0A1}"/>
              </a:ext>
            </a:extLst>
          </p:cNvPr>
          <p:cNvSpPr>
            <a:spLocks noGrp="1"/>
          </p:cNvSpPr>
          <p:nvPr>
            <p:ph type="title"/>
          </p:nvPr>
        </p:nvSpPr>
        <p:spPr>
          <a:xfrm>
            <a:off x="154459" y="177800"/>
            <a:ext cx="11825417" cy="1143000"/>
          </a:xfrm>
        </p:spPr>
        <p:txBody>
          <a:bodyPr>
            <a:normAutofit/>
          </a:bodyPr>
          <a:lstStyle/>
          <a:p>
            <a:r>
              <a:rPr lang="en-US" dirty="0"/>
              <a:t>DCP: Background</a:t>
            </a:r>
          </a:p>
        </p:txBody>
      </p:sp>
      <p:sp>
        <p:nvSpPr>
          <p:cNvPr id="3" name="Content Placeholder 2">
            <a:extLst>
              <a:ext uri="{FF2B5EF4-FFF2-40B4-BE49-F238E27FC236}">
                <a16:creationId xmlns:a16="http://schemas.microsoft.com/office/drawing/2014/main" id="{16EA313A-6071-497E-AEFF-222CC62D8C12}"/>
              </a:ext>
            </a:extLst>
          </p:cNvPr>
          <p:cNvSpPr>
            <a:spLocks noGrp="1"/>
          </p:cNvSpPr>
          <p:nvPr>
            <p:ph idx="1"/>
          </p:nvPr>
        </p:nvSpPr>
        <p:spPr>
          <a:xfrm>
            <a:off x="334662" y="1320800"/>
            <a:ext cx="11522676" cy="4389647"/>
          </a:xfrm>
        </p:spPr>
        <p:txBody>
          <a:bodyPr>
            <a:normAutofit lnSpcReduction="10000"/>
          </a:bodyPr>
          <a:lstStyle/>
          <a:p>
            <a:pPr marL="0" indent="0">
              <a:buNone/>
            </a:pPr>
            <a:r>
              <a:rPr lang="en-US" sz="3200" dirty="0"/>
              <a:t>Does treatment with chlorthalidone reduce major adverse cardiovascular events (MACE) compared with hydrochlorothiazide (HCTZ) in older veterans with hypertension?</a:t>
            </a:r>
          </a:p>
          <a:p>
            <a:r>
              <a:rPr lang="en-US" sz="3200" dirty="0"/>
              <a:t>Early studies suggested better cardiovascular (CV) outcomes with chlorthalidone (CTD)</a:t>
            </a:r>
          </a:p>
          <a:p>
            <a:pPr lvl="1"/>
            <a:r>
              <a:rPr lang="en-US" sz="2400" dirty="0"/>
              <a:t>Better 24-hour BP control</a:t>
            </a:r>
          </a:p>
          <a:p>
            <a:pPr lvl="1"/>
            <a:r>
              <a:rPr lang="en-US" sz="2400" dirty="0"/>
              <a:t>Pleiotropic effects</a:t>
            </a:r>
          </a:p>
          <a:p>
            <a:r>
              <a:rPr lang="en-US" sz="3200" dirty="0"/>
              <a:t>Recent observational studies – no CVD benefit to chlortalidone</a:t>
            </a:r>
          </a:p>
          <a:p>
            <a:pPr lvl="1"/>
            <a:r>
              <a:rPr lang="en-US" sz="2400" dirty="0"/>
              <a:t>Greater risk of adverse events (hypokalemia, AKI, and CKD)</a:t>
            </a:r>
          </a:p>
        </p:txBody>
      </p:sp>
      <p:sp>
        <p:nvSpPr>
          <p:cNvPr id="4" name="Date Placeholder 3">
            <a:extLst>
              <a:ext uri="{FF2B5EF4-FFF2-40B4-BE49-F238E27FC236}">
                <a16:creationId xmlns:a16="http://schemas.microsoft.com/office/drawing/2014/main" id="{4535F0FF-B52A-4F77-956F-F3E25F8EF821}"/>
              </a:ext>
            </a:extLst>
          </p:cNvPr>
          <p:cNvSpPr>
            <a:spLocks noGrp="1"/>
          </p:cNvSpPr>
          <p:nvPr>
            <p:ph type="dt" sz="half" idx="10"/>
          </p:nvPr>
        </p:nvSpPr>
        <p:spPr/>
        <p:txBody>
          <a:bodyPr/>
          <a:lstStyle/>
          <a:p>
            <a:r>
              <a:rPr lang="en-US"/>
              <a:t>#DCP</a:t>
            </a:r>
          </a:p>
        </p:txBody>
      </p:sp>
    </p:spTree>
    <p:extLst>
      <p:ext uri="{BB962C8B-B14F-4D97-AF65-F5344CB8AC3E}">
        <p14:creationId xmlns:p14="http://schemas.microsoft.com/office/powerpoint/2010/main" val="3196002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3C8D2-E71D-42A7-A971-E83C87384C01}"/>
              </a:ext>
            </a:extLst>
          </p:cNvPr>
          <p:cNvSpPr>
            <a:spLocks noGrp="1"/>
          </p:cNvSpPr>
          <p:nvPr>
            <p:ph type="title"/>
          </p:nvPr>
        </p:nvSpPr>
        <p:spPr>
          <a:xfrm>
            <a:off x="535460" y="-68784"/>
            <a:ext cx="10972800" cy="1143000"/>
          </a:xfrm>
        </p:spPr>
        <p:txBody>
          <a:bodyPr/>
          <a:lstStyle/>
          <a:p>
            <a:r>
              <a:rPr lang="en-US" dirty="0"/>
              <a:t>Study consent flow</a:t>
            </a:r>
          </a:p>
        </p:txBody>
      </p:sp>
      <p:sp>
        <p:nvSpPr>
          <p:cNvPr id="4" name="Date Placeholder 3">
            <a:extLst>
              <a:ext uri="{FF2B5EF4-FFF2-40B4-BE49-F238E27FC236}">
                <a16:creationId xmlns:a16="http://schemas.microsoft.com/office/drawing/2014/main" id="{A77341CF-E8D3-48C4-A6D0-65403FBA91CB}"/>
              </a:ext>
            </a:extLst>
          </p:cNvPr>
          <p:cNvSpPr>
            <a:spLocks noGrp="1"/>
          </p:cNvSpPr>
          <p:nvPr>
            <p:ph type="dt" sz="half" idx="10"/>
          </p:nvPr>
        </p:nvSpPr>
        <p:spPr/>
        <p:txBody>
          <a:bodyPr/>
          <a:lstStyle/>
          <a:p>
            <a:r>
              <a:rPr lang="en-US"/>
              <a:t>#DCP</a:t>
            </a:r>
          </a:p>
        </p:txBody>
      </p:sp>
      <p:sp>
        <p:nvSpPr>
          <p:cNvPr id="5" name="Rectangle 4">
            <a:extLst>
              <a:ext uri="{FF2B5EF4-FFF2-40B4-BE49-F238E27FC236}">
                <a16:creationId xmlns:a16="http://schemas.microsoft.com/office/drawing/2014/main" id="{AC4153DF-3133-459D-92B3-32E501A015D0}"/>
              </a:ext>
            </a:extLst>
          </p:cNvPr>
          <p:cNvSpPr/>
          <p:nvPr/>
        </p:nvSpPr>
        <p:spPr>
          <a:xfrm>
            <a:off x="0" y="1320800"/>
            <a:ext cx="2106827" cy="11986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Consent order through EMR to provider</a:t>
            </a:r>
          </a:p>
        </p:txBody>
      </p:sp>
      <p:sp>
        <p:nvSpPr>
          <p:cNvPr id="6" name="Rectangle 5">
            <a:extLst>
              <a:ext uri="{FF2B5EF4-FFF2-40B4-BE49-F238E27FC236}">
                <a16:creationId xmlns:a16="http://schemas.microsoft.com/office/drawing/2014/main" id="{9FA999B1-844A-4DEF-9C2F-475D84E3C8BB}"/>
              </a:ext>
            </a:extLst>
          </p:cNvPr>
          <p:cNvSpPr/>
          <p:nvPr/>
        </p:nvSpPr>
        <p:spPr>
          <a:xfrm>
            <a:off x="2230607" y="1329240"/>
            <a:ext cx="2545275" cy="1190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Identify panel patient on 25 or 50 mg HCTZ</a:t>
            </a:r>
          </a:p>
        </p:txBody>
      </p:sp>
      <p:sp>
        <p:nvSpPr>
          <p:cNvPr id="7" name="Rectangle 6">
            <a:extLst>
              <a:ext uri="{FF2B5EF4-FFF2-40B4-BE49-F238E27FC236}">
                <a16:creationId xmlns:a16="http://schemas.microsoft.com/office/drawing/2014/main" id="{781C5862-D313-48AF-A406-97E482016F00}"/>
              </a:ext>
            </a:extLst>
          </p:cNvPr>
          <p:cNvSpPr/>
          <p:nvPr/>
        </p:nvSpPr>
        <p:spPr>
          <a:xfrm>
            <a:off x="4898530" y="1094984"/>
            <a:ext cx="2458993" cy="1650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Mailed letter and informed consent document to potential patients</a:t>
            </a:r>
          </a:p>
        </p:txBody>
      </p:sp>
      <p:sp>
        <p:nvSpPr>
          <p:cNvPr id="8" name="Rectangle 7">
            <a:extLst>
              <a:ext uri="{FF2B5EF4-FFF2-40B4-BE49-F238E27FC236}">
                <a16:creationId xmlns:a16="http://schemas.microsoft.com/office/drawing/2014/main" id="{0E3B7B16-60DD-4727-8AD8-BF16505C0E75}"/>
              </a:ext>
            </a:extLst>
          </p:cNvPr>
          <p:cNvSpPr/>
          <p:nvPr/>
        </p:nvSpPr>
        <p:spPr>
          <a:xfrm>
            <a:off x="7480172" y="1223729"/>
            <a:ext cx="2587981" cy="13927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Centralized callers call patients and get verbal informed consent</a:t>
            </a:r>
          </a:p>
        </p:txBody>
      </p:sp>
      <p:sp>
        <p:nvSpPr>
          <p:cNvPr id="9" name="Rectangle 8">
            <a:extLst>
              <a:ext uri="{FF2B5EF4-FFF2-40B4-BE49-F238E27FC236}">
                <a16:creationId xmlns:a16="http://schemas.microsoft.com/office/drawing/2014/main" id="{82C32983-09C2-4F98-8874-A6609B6CD36A}"/>
              </a:ext>
            </a:extLst>
          </p:cNvPr>
          <p:cNvSpPr/>
          <p:nvPr/>
        </p:nvSpPr>
        <p:spPr>
          <a:xfrm>
            <a:off x="10190802" y="1139320"/>
            <a:ext cx="1941698" cy="1561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Provider assent to randomize patient</a:t>
            </a:r>
          </a:p>
        </p:txBody>
      </p:sp>
      <p:sp>
        <p:nvSpPr>
          <p:cNvPr id="10" name="Rectangle 9">
            <a:extLst>
              <a:ext uri="{FF2B5EF4-FFF2-40B4-BE49-F238E27FC236}">
                <a16:creationId xmlns:a16="http://schemas.microsoft.com/office/drawing/2014/main" id="{0B21B623-44BA-45E2-8D2C-561A8D17706F}"/>
              </a:ext>
            </a:extLst>
          </p:cNvPr>
          <p:cNvSpPr/>
          <p:nvPr/>
        </p:nvSpPr>
        <p:spPr>
          <a:xfrm>
            <a:off x="10190802" y="3184654"/>
            <a:ext cx="1941698" cy="1164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Randomize Patient to CTD or HCTZ</a:t>
            </a:r>
          </a:p>
        </p:txBody>
      </p:sp>
      <p:sp>
        <p:nvSpPr>
          <p:cNvPr id="11" name="Rectangle 10">
            <a:extLst>
              <a:ext uri="{FF2B5EF4-FFF2-40B4-BE49-F238E27FC236}">
                <a16:creationId xmlns:a16="http://schemas.microsoft.com/office/drawing/2014/main" id="{119273AB-6646-416A-BD89-23123021A7FE}"/>
              </a:ext>
            </a:extLst>
          </p:cNvPr>
          <p:cNvSpPr/>
          <p:nvPr/>
        </p:nvSpPr>
        <p:spPr>
          <a:xfrm>
            <a:off x="10280484" y="4650948"/>
            <a:ext cx="1762333" cy="1122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Keep on HCTZ</a:t>
            </a:r>
          </a:p>
        </p:txBody>
      </p:sp>
      <p:sp>
        <p:nvSpPr>
          <p:cNvPr id="12" name="Rectangle 11">
            <a:extLst>
              <a:ext uri="{FF2B5EF4-FFF2-40B4-BE49-F238E27FC236}">
                <a16:creationId xmlns:a16="http://schemas.microsoft.com/office/drawing/2014/main" id="{64A39657-FFC5-4613-81FA-0252ADC31859}"/>
              </a:ext>
            </a:extLst>
          </p:cNvPr>
          <p:cNvSpPr/>
          <p:nvPr/>
        </p:nvSpPr>
        <p:spPr>
          <a:xfrm>
            <a:off x="7803313" y="3108686"/>
            <a:ext cx="1941698" cy="1316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Order CTD and discontinue HCTZ</a:t>
            </a:r>
          </a:p>
        </p:txBody>
      </p:sp>
      <p:sp>
        <p:nvSpPr>
          <p:cNvPr id="13" name="Rectangle 12">
            <a:extLst>
              <a:ext uri="{FF2B5EF4-FFF2-40B4-BE49-F238E27FC236}">
                <a16:creationId xmlns:a16="http://schemas.microsoft.com/office/drawing/2014/main" id="{902F5F47-171A-4943-B1C6-ACD69671C734}"/>
              </a:ext>
            </a:extLst>
          </p:cNvPr>
          <p:cNvSpPr/>
          <p:nvPr/>
        </p:nvSpPr>
        <p:spPr>
          <a:xfrm>
            <a:off x="4836181" y="3697297"/>
            <a:ext cx="2408615" cy="1485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Drug filled by local VA pharmacy</a:t>
            </a:r>
          </a:p>
        </p:txBody>
      </p:sp>
      <p:sp>
        <p:nvSpPr>
          <p:cNvPr id="14" name="Rectangle 13">
            <a:extLst>
              <a:ext uri="{FF2B5EF4-FFF2-40B4-BE49-F238E27FC236}">
                <a16:creationId xmlns:a16="http://schemas.microsoft.com/office/drawing/2014/main" id="{54D766EA-53CA-4AED-B379-72399A18F1DA}"/>
              </a:ext>
            </a:extLst>
          </p:cNvPr>
          <p:cNvSpPr/>
          <p:nvPr/>
        </p:nvSpPr>
        <p:spPr>
          <a:xfrm>
            <a:off x="2274169" y="3659312"/>
            <a:ext cx="2289040" cy="1561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Usual Care for study drug and hypertension management</a:t>
            </a:r>
          </a:p>
        </p:txBody>
      </p:sp>
      <p:cxnSp>
        <p:nvCxnSpPr>
          <p:cNvPr id="16" name="Straight Arrow Connector 15">
            <a:extLst>
              <a:ext uri="{FF2B5EF4-FFF2-40B4-BE49-F238E27FC236}">
                <a16:creationId xmlns:a16="http://schemas.microsoft.com/office/drawing/2014/main" id="{31F4830D-7481-4BB6-A3CD-582D203B1913}"/>
              </a:ext>
            </a:extLst>
          </p:cNvPr>
          <p:cNvCxnSpPr>
            <a:stCxn id="5" idx="3"/>
            <a:endCxn id="6" idx="1"/>
          </p:cNvCxnSpPr>
          <p:nvPr/>
        </p:nvCxnSpPr>
        <p:spPr>
          <a:xfrm>
            <a:off x="2106827" y="1920103"/>
            <a:ext cx="123780" cy="4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BFEC540-2A33-4AE2-BB86-CCC5090A0B32}"/>
              </a:ext>
            </a:extLst>
          </p:cNvPr>
          <p:cNvCxnSpPr>
            <a:stCxn id="6" idx="3"/>
            <a:endCxn id="7" idx="1"/>
          </p:cNvCxnSpPr>
          <p:nvPr/>
        </p:nvCxnSpPr>
        <p:spPr>
          <a:xfrm flipV="1">
            <a:off x="4775882" y="1920102"/>
            <a:ext cx="122648" cy="4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0493F62-6F17-4ACC-BDA8-52E99C34008B}"/>
              </a:ext>
            </a:extLst>
          </p:cNvPr>
          <p:cNvCxnSpPr>
            <a:stCxn id="7" idx="3"/>
            <a:endCxn id="8" idx="1"/>
          </p:cNvCxnSpPr>
          <p:nvPr/>
        </p:nvCxnSpPr>
        <p:spPr>
          <a:xfrm>
            <a:off x="7357523" y="1920102"/>
            <a:ext cx="1226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B18586F-64C8-457E-AE06-D8542CA18190}"/>
              </a:ext>
            </a:extLst>
          </p:cNvPr>
          <p:cNvCxnSpPr>
            <a:stCxn id="8" idx="3"/>
            <a:endCxn id="9" idx="1"/>
          </p:cNvCxnSpPr>
          <p:nvPr/>
        </p:nvCxnSpPr>
        <p:spPr>
          <a:xfrm>
            <a:off x="10068153" y="1920102"/>
            <a:ext cx="1226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DEC917D-72CE-449B-802B-15B58B7AC8CF}"/>
              </a:ext>
            </a:extLst>
          </p:cNvPr>
          <p:cNvCxnSpPr>
            <a:stCxn id="9" idx="2"/>
            <a:endCxn id="10" idx="0"/>
          </p:cNvCxnSpPr>
          <p:nvPr/>
        </p:nvCxnSpPr>
        <p:spPr>
          <a:xfrm>
            <a:off x="11161651" y="2700884"/>
            <a:ext cx="0" cy="483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0C65E7B-EE64-43DC-A6A0-F2A78FD8B3B6}"/>
              </a:ext>
            </a:extLst>
          </p:cNvPr>
          <p:cNvCxnSpPr>
            <a:stCxn id="10" idx="2"/>
            <a:endCxn id="11" idx="0"/>
          </p:cNvCxnSpPr>
          <p:nvPr/>
        </p:nvCxnSpPr>
        <p:spPr>
          <a:xfrm>
            <a:off x="11161651" y="4349496"/>
            <a:ext cx="0" cy="301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02179B8-12D2-4AE1-94B9-E548D88A335E}"/>
              </a:ext>
            </a:extLst>
          </p:cNvPr>
          <p:cNvCxnSpPr>
            <a:stCxn id="10" idx="1"/>
            <a:endCxn id="12" idx="3"/>
          </p:cNvCxnSpPr>
          <p:nvPr/>
        </p:nvCxnSpPr>
        <p:spPr>
          <a:xfrm flipH="1">
            <a:off x="9745011" y="3767075"/>
            <a:ext cx="4457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Left Brace 37">
            <a:extLst>
              <a:ext uri="{FF2B5EF4-FFF2-40B4-BE49-F238E27FC236}">
                <a16:creationId xmlns:a16="http://schemas.microsoft.com/office/drawing/2014/main" id="{F3F75157-25E4-4393-BCF5-7A4BBBC09F32}"/>
              </a:ext>
            </a:extLst>
          </p:cNvPr>
          <p:cNvSpPr/>
          <p:nvPr/>
        </p:nvSpPr>
        <p:spPr>
          <a:xfrm>
            <a:off x="7357523" y="2942769"/>
            <a:ext cx="365435" cy="299465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50D71A88-DD28-4147-9653-46C56FF9C720}"/>
              </a:ext>
            </a:extLst>
          </p:cNvPr>
          <p:cNvCxnSpPr>
            <a:cxnSpLocks/>
            <a:stCxn id="38" idx="1"/>
            <a:endCxn id="13" idx="3"/>
          </p:cNvCxnSpPr>
          <p:nvPr/>
        </p:nvCxnSpPr>
        <p:spPr>
          <a:xfrm flipH="1" flipV="1">
            <a:off x="7244796" y="4440095"/>
            <a:ext cx="11272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74E3F42-8746-4580-91FB-322B1F48BCBB}"/>
              </a:ext>
            </a:extLst>
          </p:cNvPr>
          <p:cNvCxnSpPr>
            <a:stCxn id="13" idx="1"/>
            <a:endCxn id="14" idx="3"/>
          </p:cNvCxnSpPr>
          <p:nvPr/>
        </p:nvCxnSpPr>
        <p:spPr>
          <a:xfrm flipH="1" flipV="1">
            <a:off x="4563209" y="4440094"/>
            <a:ext cx="2729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1A0B23D7-36A9-4D59-914A-D501E33D1696}"/>
              </a:ext>
            </a:extLst>
          </p:cNvPr>
          <p:cNvSpPr/>
          <p:nvPr/>
        </p:nvSpPr>
        <p:spPr>
          <a:xfrm>
            <a:off x="59500" y="3323406"/>
            <a:ext cx="1941698" cy="223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Outcomes</a:t>
            </a:r>
          </a:p>
          <a:p>
            <a:pPr algn="ctr"/>
            <a:r>
              <a:rPr lang="en-US" dirty="0"/>
              <a:t>VA EMR/Claims</a:t>
            </a:r>
          </a:p>
          <a:p>
            <a:pPr algn="ctr"/>
            <a:r>
              <a:rPr lang="en-US" dirty="0"/>
              <a:t>Medicare Claims</a:t>
            </a:r>
          </a:p>
          <a:p>
            <a:pPr algn="ctr"/>
            <a:r>
              <a:rPr lang="en-US" dirty="0"/>
              <a:t>National Death Index</a:t>
            </a:r>
          </a:p>
        </p:txBody>
      </p:sp>
      <p:cxnSp>
        <p:nvCxnSpPr>
          <p:cNvPr id="55" name="Straight Arrow Connector 54">
            <a:extLst>
              <a:ext uri="{FF2B5EF4-FFF2-40B4-BE49-F238E27FC236}">
                <a16:creationId xmlns:a16="http://schemas.microsoft.com/office/drawing/2014/main" id="{9CAC26B0-B0FD-46EB-958D-3A6C909877CD}"/>
              </a:ext>
            </a:extLst>
          </p:cNvPr>
          <p:cNvCxnSpPr>
            <a:stCxn id="14" idx="1"/>
            <a:endCxn id="50" idx="3"/>
          </p:cNvCxnSpPr>
          <p:nvPr/>
        </p:nvCxnSpPr>
        <p:spPr>
          <a:xfrm flipH="1">
            <a:off x="2001198" y="4440094"/>
            <a:ext cx="2729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50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38"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6D7603-8B3A-443F-8360-B32E89A4968C}"/>
              </a:ext>
            </a:extLst>
          </p:cNvPr>
          <p:cNvSpPr>
            <a:spLocks noGrp="1"/>
          </p:cNvSpPr>
          <p:nvPr>
            <p:ph type="title"/>
          </p:nvPr>
        </p:nvSpPr>
        <p:spPr/>
        <p:txBody>
          <a:bodyPr/>
          <a:lstStyle/>
          <a:p>
            <a:r>
              <a:rPr lang="en-US" dirty="0"/>
              <a:t>Pragmatic Nature</a:t>
            </a:r>
          </a:p>
        </p:txBody>
      </p:sp>
      <p:sp>
        <p:nvSpPr>
          <p:cNvPr id="5" name="Content Placeholder 4">
            <a:extLst>
              <a:ext uri="{FF2B5EF4-FFF2-40B4-BE49-F238E27FC236}">
                <a16:creationId xmlns:a16="http://schemas.microsoft.com/office/drawing/2014/main" id="{CA16B2C3-C023-4AE6-9280-01AA6AEE0886}"/>
              </a:ext>
            </a:extLst>
          </p:cNvPr>
          <p:cNvSpPr>
            <a:spLocks noGrp="1"/>
          </p:cNvSpPr>
          <p:nvPr>
            <p:ph idx="1"/>
          </p:nvPr>
        </p:nvSpPr>
        <p:spPr/>
        <p:txBody>
          <a:bodyPr>
            <a:normAutofit lnSpcReduction="10000"/>
          </a:bodyPr>
          <a:lstStyle/>
          <a:p>
            <a:r>
              <a:rPr lang="en-US" sz="3000" dirty="0"/>
              <a:t>All study related tasks done by central staff (Boston or Minneapolis)</a:t>
            </a:r>
          </a:p>
          <a:p>
            <a:r>
              <a:rPr lang="en-US" sz="3000" dirty="0"/>
              <a:t>No study staff at any site</a:t>
            </a:r>
          </a:p>
          <a:p>
            <a:r>
              <a:rPr lang="en-US" sz="3000" dirty="0"/>
              <a:t>Centralized:</a:t>
            </a:r>
          </a:p>
          <a:p>
            <a:pPr lvl="1"/>
            <a:r>
              <a:rPr lang="en-US" sz="2600" dirty="0"/>
              <a:t>Recruitment</a:t>
            </a:r>
          </a:p>
          <a:p>
            <a:pPr lvl="1"/>
            <a:r>
              <a:rPr lang="en-US" sz="2600" dirty="0"/>
              <a:t>Consenting</a:t>
            </a:r>
          </a:p>
          <a:p>
            <a:pPr lvl="1"/>
            <a:r>
              <a:rPr lang="en-US" sz="2600" dirty="0"/>
              <a:t>Randomization</a:t>
            </a:r>
          </a:p>
          <a:p>
            <a:pPr lvl="1"/>
            <a:r>
              <a:rPr lang="en-US" sz="2600" dirty="0"/>
              <a:t>Filling out drug order</a:t>
            </a:r>
          </a:p>
          <a:p>
            <a:pPr lvl="1"/>
            <a:r>
              <a:rPr lang="en-US" sz="2600" dirty="0"/>
              <a:t>Assessing outcomes</a:t>
            </a:r>
          </a:p>
          <a:p>
            <a:pPr lvl="1"/>
            <a:endParaRPr lang="en-US" dirty="0"/>
          </a:p>
        </p:txBody>
      </p:sp>
      <p:sp>
        <p:nvSpPr>
          <p:cNvPr id="2" name="Date Placeholder 1">
            <a:extLst>
              <a:ext uri="{FF2B5EF4-FFF2-40B4-BE49-F238E27FC236}">
                <a16:creationId xmlns:a16="http://schemas.microsoft.com/office/drawing/2014/main" id="{D0E53B02-CB0D-47A5-8C71-C50E02B4063E}"/>
              </a:ext>
            </a:extLst>
          </p:cNvPr>
          <p:cNvSpPr>
            <a:spLocks noGrp="1"/>
          </p:cNvSpPr>
          <p:nvPr>
            <p:ph type="dt" sz="half" idx="10"/>
          </p:nvPr>
        </p:nvSpPr>
        <p:spPr/>
        <p:txBody>
          <a:bodyPr/>
          <a:lstStyle/>
          <a:p>
            <a:r>
              <a:rPr lang="en-US"/>
              <a:t>#DCP</a:t>
            </a:r>
          </a:p>
        </p:txBody>
      </p:sp>
      <p:sp>
        <p:nvSpPr>
          <p:cNvPr id="3" name="TextBox 2">
            <a:extLst>
              <a:ext uri="{FF2B5EF4-FFF2-40B4-BE49-F238E27FC236}">
                <a16:creationId xmlns:a16="http://schemas.microsoft.com/office/drawing/2014/main" id="{052DADFB-B6D4-4537-8E45-4A224EF66F1F}"/>
              </a:ext>
            </a:extLst>
          </p:cNvPr>
          <p:cNvSpPr txBox="1"/>
          <p:nvPr/>
        </p:nvSpPr>
        <p:spPr>
          <a:xfrm>
            <a:off x="6096000" y="2790825"/>
            <a:ext cx="5057774" cy="2394502"/>
          </a:xfrm>
          <a:prstGeom prst="rect">
            <a:avLst/>
          </a:prstGeom>
          <a:noFill/>
        </p:spPr>
        <p:txBody>
          <a:bodyPr wrap="square" rtlCol="0">
            <a:spAutoFit/>
          </a:bodyPr>
          <a:lstStyle/>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Usual Care:</a:t>
            </a:r>
          </a:p>
          <a:p>
            <a:pPr marL="990575" marR="0" lvl="1" indent="-38099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Signing drug order</a:t>
            </a:r>
          </a:p>
          <a:p>
            <a:pPr marL="990575" marR="0" lvl="1" indent="-38099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Filling prescription</a:t>
            </a:r>
          </a:p>
          <a:p>
            <a:pPr marL="990575" marR="0" lvl="1" indent="-380990"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Managing study drug and hypertension</a:t>
            </a:r>
          </a:p>
        </p:txBody>
      </p:sp>
    </p:spTree>
    <p:extLst>
      <p:ext uri="{BB962C8B-B14F-4D97-AF65-F5344CB8AC3E}">
        <p14:creationId xmlns:p14="http://schemas.microsoft.com/office/powerpoint/2010/main" val="15135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C2120-AED9-4A31-AD4E-C459C13FFD05}"/>
              </a:ext>
            </a:extLst>
          </p:cNvPr>
          <p:cNvSpPr>
            <a:spLocks noGrp="1"/>
          </p:cNvSpPr>
          <p:nvPr>
            <p:ph type="title"/>
          </p:nvPr>
        </p:nvSpPr>
        <p:spPr>
          <a:xfrm>
            <a:off x="609600" y="223021"/>
            <a:ext cx="10972800" cy="1143000"/>
          </a:xfrm>
        </p:spPr>
        <p:txBody>
          <a:bodyPr>
            <a:normAutofit/>
          </a:bodyPr>
          <a:lstStyle/>
          <a:p>
            <a:r>
              <a:rPr lang="en-US" sz="5400" dirty="0"/>
              <a:t>Inclusion criteria</a:t>
            </a:r>
          </a:p>
        </p:txBody>
      </p:sp>
      <p:sp>
        <p:nvSpPr>
          <p:cNvPr id="3" name="Content Placeholder 2">
            <a:extLst>
              <a:ext uri="{FF2B5EF4-FFF2-40B4-BE49-F238E27FC236}">
                <a16:creationId xmlns:a16="http://schemas.microsoft.com/office/drawing/2014/main" id="{0BC44D08-5D07-47E8-BA2C-DC3F5004835C}"/>
              </a:ext>
            </a:extLst>
          </p:cNvPr>
          <p:cNvSpPr>
            <a:spLocks noGrp="1"/>
          </p:cNvSpPr>
          <p:nvPr>
            <p:ph idx="1"/>
          </p:nvPr>
        </p:nvSpPr>
        <p:spPr>
          <a:xfrm>
            <a:off x="609600" y="1228507"/>
            <a:ext cx="10972800" cy="1774507"/>
          </a:xfrm>
        </p:spPr>
        <p:txBody>
          <a:bodyPr>
            <a:normAutofit/>
          </a:bodyPr>
          <a:lstStyle/>
          <a:p>
            <a:pPr marL="685783" indent="-685783">
              <a:buFont typeface="+mj-lt"/>
              <a:buAutoNum type="arabicPeriod"/>
            </a:pPr>
            <a:r>
              <a:rPr lang="en-US" sz="3200" dirty="0"/>
              <a:t>Over the age of 65 years (half outcomes from Medicare)</a:t>
            </a:r>
          </a:p>
          <a:p>
            <a:pPr marL="685783" indent="-685783">
              <a:buFont typeface="+mj-lt"/>
              <a:buAutoNum type="arabicPeriod"/>
            </a:pPr>
            <a:r>
              <a:rPr lang="en-US" sz="3200" dirty="0"/>
              <a:t>On HCTZ 25 or 50 mg/d from VA (not on combination drug)</a:t>
            </a:r>
          </a:p>
          <a:p>
            <a:pPr marL="685783" indent="-685783">
              <a:buFont typeface="+mj-lt"/>
              <a:buAutoNum type="arabicPeriod"/>
            </a:pPr>
            <a:r>
              <a:rPr lang="en-US" sz="3200" dirty="0"/>
              <a:t>Most recent SBP (in EMR) ≥ 120 mm Hg</a:t>
            </a:r>
          </a:p>
          <a:p>
            <a:pPr marL="685783" indent="-685783">
              <a:buFont typeface="+mj-lt"/>
              <a:buAutoNum type="arabicPeriod"/>
            </a:pPr>
            <a:endParaRPr lang="en-US" sz="3200" dirty="0"/>
          </a:p>
        </p:txBody>
      </p:sp>
      <p:sp>
        <p:nvSpPr>
          <p:cNvPr id="4" name="Title 1">
            <a:extLst>
              <a:ext uri="{FF2B5EF4-FFF2-40B4-BE49-F238E27FC236}">
                <a16:creationId xmlns:a16="http://schemas.microsoft.com/office/drawing/2014/main" id="{0DF6E88A-9A60-406A-8C30-A708BA173414}"/>
              </a:ext>
            </a:extLst>
          </p:cNvPr>
          <p:cNvSpPr txBox="1">
            <a:spLocks/>
          </p:cNvSpPr>
          <p:nvPr/>
        </p:nvSpPr>
        <p:spPr>
          <a:xfrm>
            <a:off x="609600" y="3246438"/>
            <a:ext cx="10972800" cy="1143000"/>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sz="5867" kern="1200">
                <a:solidFill>
                  <a:srgbClr val="003F72"/>
                </a:solidFill>
                <a:latin typeface="Georgia" panose="02040502050405020303" pitchFamily="18" charset="0"/>
                <a:ea typeface="+mj-ea"/>
                <a:cs typeface="+mj-cs"/>
              </a:defRPr>
            </a:lvl1pPr>
          </a:lstStyle>
          <a:p>
            <a:r>
              <a:rPr lang="en-US" sz="5400" dirty="0"/>
              <a:t>Study Intervention</a:t>
            </a:r>
          </a:p>
        </p:txBody>
      </p:sp>
      <p:sp>
        <p:nvSpPr>
          <p:cNvPr id="5" name="Content Placeholder 2">
            <a:extLst>
              <a:ext uri="{FF2B5EF4-FFF2-40B4-BE49-F238E27FC236}">
                <a16:creationId xmlns:a16="http://schemas.microsoft.com/office/drawing/2014/main" id="{68A8B695-8C04-4F93-8468-F467F3C5F04B}"/>
              </a:ext>
            </a:extLst>
          </p:cNvPr>
          <p:cNvSpPr txBox="1">
            <a:spLocks/>
          </p:cNvSpPr>
          <p:nvPr/>
        </p:nvSpPr>
        <p:spPr>
          <a:xfrm>
            <a:off x="609600" y="4226462"/>
            <a:ext cx="10972800" cy="1879064"/>
          </a:xfrm>
          <a:prstGeom prst="rect">
            <a:avLst/>
          </a:prstGeom>
        </p:spPr>
        <p:txBody>
          <a:bodyPr vert="horz" lIns="91440" tIns="45720" rIns="91440" bIns="45720" rtlCol="0">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None/>
            </a:pPr>
            <a:r>
              <a:rPr lang="en-US" sz="3200" dirty="0"/>
              <a:t>Open-label study – Patient randomized to remain on their current dose HCTZ (25 or 50 mg), or convert them to equipotent dose of CTD (12.5 or 25 mg)</a:t>
            </a:r>
          </a:p>
          <a:p>
            <a:endParaRPr lang="en-US" sz="3200" dirty="0"/>
          </a:p>
        </p:txBody>
      </p:sp>
      <p:sp>
        <p:nvSpPr>
          <p:cNvPr id="8" name="Date Placeholder 7">
            <a:extLst>
              <a:ext uri="{FF2B5EF4-FFF2-40B4-BE49-F238E27FC236}">
                <a16:creationId xmlns:a16="http://schemas.microsoft.com/office/drawing/2014/main" id="{CD73AD14-D89C-4B04-B8EE-79634322B22F}"/>
              </a:ext>
            </a:extLst>
          </p:cNvPr>
          <p:cNvSpPr>
            <a:spLocks noGrp="1"/>
          </p:cNvSpPr>
          <p:nvPr>
            <p:ph type="dt" sz="half" idx="10"/>
          </p:nvPr>
        </p:nvSpPr>
        <p:spPr/>
        <p:txBody>
          <a:bodyPr/>
          <a:lstStyle/>
          <a:p>
            <a:r>
              <a:rPr lang="en-US"/>
              <a:t>#DCP</a:t>
            </a:r>
          </a:p>
        </p:txBody>
      </p:sp>
    </p:spTree>
    <p:extLst>
      <p:ext uri="{BB962C8B-B14F-4D97-AF65-F5344CB8AC3E}">
        <p14:creationId xmlns:p14="http://schemas.microsoft.com/office/powerpoint/2010/main" val="3641791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0719-8B51-4BBC-AD0F-2DED08416B58}"/>
              </a:ext>
            </a:extLst>
          </p:cNvPr>
          <p:cNvSpPr>
            <a:spLocks noGrp="1"/>
          </p:cNvSpPr>
          <p:nvPr>
            <p:ph type="title"/>
          </p:nvPr>
        </p:nvSpPr>
        <p:spPr>
          <a:xfrm>
            <a:off x="543698" y="183809"/>
            <a:ext cx="10972800" cy="1143000"/>
          </a:xfrm>
        </p:spPr>
        <p:txBody>
          <a:bodyPr>
            <a:normAutofit/>
          </a:bodyPr>
          <a:lstStyle/>
          <a:p>
            <a:r>
              <a:rPr lang="en-US" sz="4800" dirty="0"/>
              <a:t>Primary Outcome- MACE</a:t>
            </a:r>
          </a:p>
        </p:txBody>
      </p:sp>
      <p:sp>
        <p:nvSpPr>
          <p:cNvPr id="3" name="Content Placeholder 2">
            <a:extLst>
              <a:ext uri="{FF2B5EF4-FFF2-40B4-BE49-F238E27FC236}">
                <a16:creationId xmlns:a16="http://schemas.microsoft.com/office/drawing/2014/main" id="{0742D476-A3D0-4600-9A3E-E4560E09D33D}"/>
              </a:ext>
            </a:extLst>
          </p:cNvPr>
          <p:cNvSpPr>
            <a:spLocks noGrp="1"/>
          </p:cNvSpPr>
          <p:nvPr>
            <p:ph idx="1"/>
          </p:nvPr>
        </p:nvSpPr>
        <p:spPr>
          <a:xfrm>
            <a:off x="675502" y="1233619"/>
            <a:ext cx="9226378" cy="2067354"/>
          </a:xfrm>
        </p:spPr>
        <p:txBody>
          <a:bodyPr>
            <a:noAutofit/>
          </a:bodyPr>
          <a:lstStyle/>
          <a:p>
            <a:pPr marL="0" indent="0">
              <a:buNone/>
            </a:pPr>
            <a:r>
              <a:rPr lang="en-US" sz="2400" b="1" dirty="0"/>
              <a:t>Time to first occurrence of any of the following:</a:t>
            </a:r>
          </a:p>
          <a:p>
            <a:pPr>
              <a:spcBef>
                <a:spcPts val="1200"/>
              </a:spcBef>
            </a:pPr>
            <a:r>
              <a:rPr lang="en-US" sz="2400" dirty="0"/>
              <a:t>Stroke</a:t>
            </a:r>
          </a:p>
          <a:p>
            <a:pPr>
              <a:spcBef>
                <a:spcPts val="1200"/>
              </a:spcBef>
            </a:pPr>
            <a:r>
              <a:rPr lang="en-US" sz="2400" dirty="0"/>
              <a:t>Myocardial infarction		</a:t>
            </a:r>
          </a:p>
          <a:p>
            <a:pPr>
              <a:spcBef>
                <a:spcPts val="1200"/>
              </a:spcBef>
            </a:pPr>
            <a:r>
              <a:rPr lang="en-US" sz="2400" dirty="0"/>
              <a:t>Non-cancer death </a:t>
            </a:r>
          </a:p>
          <a:p>
            <a:pPr>
              <a:spcBef>
                <a:spcPts val="1200"/>
              </a:spcBef>
            </a:pPr>
            <a:endParaRPr lang="en-US" sz="2400" dirty="0"/>
          </a:p>
          <a:p>
            <a:pPr>
              <a:spcBef>
                <a:spcPts val="1200"/>
              </a:spcBef>
            </a:pPr>
            <a:endParaRPr lang="en-US" sz="2400" dirty="0"/>
          </a:p>
        </p:txBody>
      </p:sp>
      <p:sp>
        <p:nvSpPr>
          <p:cNvPr id="4" name="Date Placeholder 3">
            <a:extLst>
              <a:ext uri="{FF2B5EF4-FFF2-40B4-BE49-F238E27FC236}">
                <a16:creationId xmlns:a16="http://schemas.microsoft.com/office/drawing/2014/main" id="{3B223FB7-ED1E-414C-ADFB-5B9BB366C60A}"/>
              </a:ext>
            </a:extLst>
          </p:cNvPr>
          <p:cNvSpPr>
            <a:spLocks noGrp="1"/>
          </p:cNvSpPr>
          <p:nvPr>
            <p:ph type="dt" sz="half" idx="10"/>
          </p:nvPr>
        </p:nvSpPr>
        <p:spPr/>
        <p:txBody>
          <a:bodyPr/>
          <a:lstStyle/>
          <a:p>
            <a:r>
              <a:rPr lang="en-US"/>
              <a:t>#DCP</a:t>
            </a:r>
          </a:p>
        </p:txBody>
      </p:sp>
      <p:sp>
        <p:nvSpPr>
          <p:cNvPr id="5" name="Title 1">
            <a:extLst>
              <a:ext uri="{FF2B5EF4-FFF2-40B4-BE49-F238E27FC236}">
                <a16:creationId xmlns:a16="http://schemas.microsoft.com/office/drawing/2014/main" id="{6C5ADF32-BF3C-4B0C-8E0E-9B4F5DA0A096}"/>
              </a:ext>
            </a:extLst>
          </p:cNvPr>
          <p:cNvSpPr txBox="1">
            <a:spLocks/>
          </p:cNvSpPr>
          <p:nvPr/>
        </p:nvSpPr>
        <p:spPr>
          <a:xfrm>
            <a:off x="543698" y="3339158"/>
            <a:ext cx="10972800" cy="1143000"/>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sz="5867" kern="1200">
                <a:solidFill>
                  <a:srgbClr val="003F72"/>
                </a:solidFill>
                <a:latin typeface="Georgia" panose="02040502050405020303" pitchFamily="18" charset="0"/>
                <a:ea typeface="+mj-ea"/>
                <a:cs typeface="+mj-cs"/>
              </a:defRPr>
            </a:lvl1pPr>
          </a:lstStyle>
          <a:p>
            <a:r>
              <a:rPr lang="en-US" sz="4800" dirty="0"/>
              <a:t>Stats/Sample Size</a:t>
            </a:r>
          </a:p>
        </p:txBody>
      </p:sp>
      <p:sp>
        <p:nvSpPr>
          <p:cNvPr id="6" name="Content Placeholder 2">
            <a:extLst>
              <a:ext uri="{FF2B5EF4-FFF2-40B4-BE49-F238E27FC236}">
                <a16:creationId xmlns:a16="http://schemas.microsoft.com/office/drawing/2014/main" id="{EB9C0CCD-0C32-4A6E-9AE2-D24B31B9CE2D}"/>
              </a:ext>
            </a:extLst>
          </p:cNvPr>
          <p:cNvSpPr txBox="1">
            <a:spLocks/>
          </p:cNvSpPr>
          <p:nvPr/>
        </p:nvSpPr>
        <p:spPr>
          <a:xfrm>
            <a:off x="675502" y="3724190"/>
            <a:ext cx="10972800" cy="2977291"/>
          </a:xfrm>
          <a:prstGeom prst="rect">
            <a:avLst/>
          </a:prstGeom>
        </p:spPr>
        <p:txBody>
          <a:bodyPr vert="horz" lIns="91440" tIns="45720" rIns="91440" bIns="45720" rtlCol="0">
            <a:norm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Font typeface="Arial" panose="020B0604020202020204" pitchFamily="34" charset="0"/>
              <a:buNone/>
            </a:pPr>
            <a:endParaRPr lang="en-US" sz="3200" dirty="0"/>
          </a:p>
        </p:txBody>
      </p:sp>
      <p:sp>
        <p:nvSpPr>
          <p:cNvPr id="7" name="Content Placeholder 2">
            <a:extLst>
              <a:ext uri="{FF2B5EF4-FFF2-40B4-BE49-F238E27FC236}">
                <a16:creationId xmlns:a16="http://schemas.microsoft.com/office/drawing/2014/main" id="{6D642235-8597-4E36-BF8C-E2444675F45F}"/>
              </a:ext>
            </a:extLst>
          </p:cNvPr>
          <p:cNvSpPr txBox="1">
            <a:spLocks/>
          </p:cNvSpPr>
          <p:nvPr/>
        </p:nvSpPr>
        <p:spPr>
          <a:xfrm>
            <a:off x="675502" y="4231477"/>
            <a:ext cx="10972800" cy="1721647"/>
          </a:xfrm>
          <a:prstGeom prst="rect">
            <a:avLst/>
          </a:prstGeom>
        </p:spPr>
        <p:txBody>
          <a:bodyPr vert="horz" lIns="91440" tIns="45720" rIns="91440" bIns="45720" rtlCol="0">
            <a:noAutofit/>
          </a:bodyPr>
          <a:lst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457200" indent="-457200">
              <a:lnSpc>
                <a:spcPct val="150000"/>
              </a:lnSpc>
              <a:spcBef>
                <a:spcPts val="0"/>
              </a:spcBef>
            </a:pPr>
            <a:r>
              <a:rPr lang="en-US" sz="2400" dirty="0"/>
              <a:t>Assumed 3% per year event rate in HCTZ group</a:t>
            </a:r>
          </a:p>
          <a:p>
            <a:pPr marL="457200" indent="-457200">
              <a:lnSpc>
                <a:spcPct val="150000"/>
              </a:lnSpc>
              <a:spcBef>
                <a:spcPts val="0"/>
              </a:spcBef>
            </a:pPr>
            <a:r>
              <a:rPr lang="en-US" sz="2400" dirty="0"/>
              <a:t>17.5% reduction in CTD group</a:t>
            </a:r>
          </a:p>
          <a:p>
            <a:pPr marL="457200" indent="-457200">
              <a:lnSpc>
                <a:spcPct val="150000"/>
              </a:lnSpc>
              <a:spcBef>
                <a:spcPts val="0"/>
              </a:spcBef>
            </a:pPr>
            <a:r>
              <a:rPr lang="en-US" sz="2400" dirty="0"/>
              <a:t>Planned for 1,055 primary outcomes</a:t>
            </a:r>
          </a:p>
        </p:txBody>
      </p:sp>
      <p:sp>
        <p:nvSpPr>
          <p:cNvPr id="8" name="TextBox 7">
            <a:extLst>
              <a:ext uri="{FF2B5EF4-FFF2-40B4-BE49-F238E27FC236}">
                <a16:creationId xmlns:a16="http://schemas.microsoft.com/office/drawing/2014/main" id="{D1DE6692-CD42-4A8A-A971-1C3DBB3B5A32}"/>
              </a:ext>
            </a:extLst>
          </p:cNvPr>
          <p:cNvSpPr txBox="1"/>
          <p:nvPr/>
        </p:nvSpPr>
        <p:spPr>
          <a:xfrm>
            <a:off x="5045676" y="1831459"/>
            <a:ext cx="5420498" cy="461665"/>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2400" dirty="0"/>
              <a:t>Hospitalization for Acute Heart Failure</a:t>
            </a:r>
          </a:p>
        </p:txBody>
      </p:sp>
      <p:sp>
        <p:nvSpPr>
          <p:cNvPr id="10" name="TextBox 9">
            <a:extLst>
              <a:ext uri="{FF2B5EF4-FFF2-40B4-BE49-F238E27FC236}">
                <a16:creationId xmlns:a16="http://schemas.microsoft.com/office/drawing/2014/main" id="{D57E2633-BF54-4525-92F4-B1837D88D98C}"/>
              </a:ext>
            </a:extLst>
          </p:cNvPr>
          <p:cNvSpPr txBox="1"/>
          <p:nvPr/>
        </p:nvSpPr>
        <p:spPr>
          <a:xfrm>
            <a:off x="5045675" y="2372843"/>
            <a:ext cx="7014519" cy="461665"/>
          </a:xfrm>
          <a:prstGeom prst="rect">
            <a:avLst/>
          </a:prstGeom>
          <a:noFill/>
        </p:spPr>
        <p:txBody>
          <a:bodyPr wrap="square">
            <a:spAutoFit/>
          </a:bodyPr>
          <a:lstStyle/>
          <a:p>
            <a:pPr marL="285750" indent="-285750">
              <a:buFont typeface="Arial" panose="020B0604020202020204" pitchFamily="34" charset="0"/>
              <a:buChar char="•"/>
            </a:pPr>
            <a:r>
              <a:rPr lang="en-US" sz="2400" dirty="0"/>
              <a:t>Urgent coronary revascularization 2° unstable angina</a:t>
            </a:r>
          </a:p>
        </p:txBody>
      </p:sp>
    </p:spTree>
    <p:extLst>
      <p:ext uri="{BB962C8B-B14F-4D97-AF65-F5344CB8AC3E}">
        <p14:creationId xmlns:p14="http://schemas.microsoft.com/office/powerpoint/2010/main" val="1985654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B3B6C-B08D-4C17-AFF4-C1C0CE61EC85}"/>
              </a:ext>
            </a:extLst>
          </p:cNvPr>
          <p:cNvSpPr>
            <a:spLocks noGrp="1"/>
          </p:cNvSpPr>
          <p:nvPr>
            <p:ph type="title"/>
          </p:nvPr>
        </p:nvSpPr>
        <p:spPr/>
        <p:txBody>
          <a:bodyPr/>
          <a:lstStyle/>
          <a:p>
            <a:r>
              <a:rPr lang="en-US" dirty="0"/>
              <a:t>S</a:t>
            </a:r>
          </a:p>
        </p:txBody>
      </p:sp>
      <p:pic>
        <p:nvPicPr>
          <p:cNvPr id="6" name="Picture 5">
            <a:extLst>
              <a:ext uri="{FF2B5EF4-FFF2-40B4-BE49-F238E27FC236}">
                <a16:creationId xmlns:a16="http://schemas.microsoft.com/office/drawing/2014/main" id="{8992372D-22BB-4048-81F8-DD48B284E4A3}"/>
              </a:ext>
            </a:extLst>
          </p:cNvPr>
          <p:cNvPicPr>
            <a:picLocks noChangeAspect="1"/>
          </p:cNvPicPr>
          <p:nvPr/>
        </p:nvPicPr>
        <p:blipFill>
          <a:blip r:embed="rId2"/>
          <a:stretch>
            <a:fillRect/>
          </a:stretch>
        </p:blipFill>
        <p:spPr>
          <a:xfrm>
            <a:off x="2996514" y="-171622"/>
            <a:ext cx="6024344" cy="7062728"/>
          </a:xfrm>
          <a:prstGeom prst="rect">
            <a:avLst/>
          </a:prstGeom>
        </p:spPr>
      </p:pic>
      <p:sp>
        <p:nvSpPr>
          <p:cNvPr id="7" name="TextBox 6">
            <a:extLst>
              <a:ext uri="{FF2B5EF4-FFF2-40B4-BE49-F238E27FC236}">
                <a16:creationId xmlns:a16="http://schemas.microsoft.com/office/drawing/2014/main" id="{4EAC0AD7-7DBE-43D3-919D-259763B0C79A}"/>
              </a:ext>
            </a:extLst>
          </p:cNvPr>
          <p:cNvSpPr txBox="1"/>
          <p:nvPr/>
        </p:nvSpPr>
        <p:spPr>
          <a:xfrm>
            <a:off x="8910204" y="749299"/>
            <a:ext cx="3281795" cy="1015663"/>
          </a:xfrm>
          <a:prstGeom prst="rect">
            <a:avLst/>
          </a:prstGeom>
          <a:noFill/>
        </p:spPr>
        <p:txBody>
          <a:bodyPr wrap="square">
            <a:spAutoFit/>
          </a:bodyPr>
          <a:lstStyle/>
          <a:p>
            <a:pPr marL="0" indent="0">
              <a:buNone/>
            </a:pPr>
            <a:r>
              <a:rPr lang="en-US" sz="2000" b="1" dirty="0"/>
              <a:t>68.5% of approached providers consented to participate!!</a:t>
            </a:r>
          </a:p>
        </p:txBody>
      </p:sp>
      <p:sp>
        <p:nvSpPr>
          <p:cNvPr id="3" name="Date Placeholder 2">
            <a:extLst>
              <a:ext uri="{FF2B5EF4-FFF2-40B4-BE49-F238E27FC236}">
                <a16:creationId xmlns:a16="http://schemas.microsoft.com/office/drawing/2014/main" id="{F6C6BD5E-63C3-46D0-BDF6-1C9C6E014DB8}"/>
              </a:ext>
            </a:extLst>
          </p:cNvPr>
          <p:cNvSpPr>
            <a:spLocks noGrp="1"/>
          </p:cNvSpPr>
          <p:nvPr>
            <p:ph type="dt" sz="half" idx="10"/>
          </p:nvPr>
        </p:nvSpPr>
        <p:spPr/>
        <p:txBody>
          <a:bodyPr/>
          <a:lstStyle/>
          <a:p>
            <a:r>
              <a:rPr lang="en-US" dirty="0"/>
              <a:t>#DCP</a:t>
            </a:r>
          </a:p>
        </p:txBody>
      </p:sp>
    </p:spTree>
    <p:extLst>
      <p:ext uri="{BB962C8B-B14F-4D97-AF65-F5344CB8AC3E}">
        <p14:creationId xmlns:p14="http://schemas.microsoft.com/office/powerpoint/2010/main" val="84019297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hani_DCP Site Education_NewVATemplate  -  Read-Only" id="{E60BBC4D-CF26-488F-A28B-232E8D4E433F}" vid="{141A6BDB-4BD2-40E4-83D5-851A318E22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A5B2A172BF5342A0008FE59BF97A0D" ma:contentTypeVersion="14" ma:contentTypeDescription="Create a new document." ma:contentTypeScope="" ma:versionID="c2ffe283ed0011605de7e6ece998afed">
  <xsd:schema xmlns:xsd="http://www.w3.org/2001/XMLSchema" xmlns:xs="http://www.w3.org/2001/XMLSchema" xmlns:p="http://schemas.microsoft.com/office/2006/metadata/properties" xmlns:ns1="http://schemas.microsoft.com/sharepoint/v3" xmlns:ns3="7def28d9-a064-4e99-a6b8-6646c07251b0" xmlns:ns4="0dcfd5ff-7e9a-4ab7-8b4c-a5fa677103b2" targetNamespace="http://schemas.microsoft.com/office/2006/metadata/properties" ma:root="true" ma:fieldsID="4fc9ab05645d25430875aa46db7a556d" ns1:_="" ns3:_="" ns4:_="">
    <xsd:import namespace="http://schemas.microsoft.com/sharepoint/v3"/>
    <xsd:import namespace="7def28d9-a064-4e99-a6b8-6646c07251b0"/>
    <xsd:import namespace="0dcfd5ff-7e9a-4ab7-8b4c-a5fa677103b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1:_ip_UnifiedCompliancePolicyProperties" minOccurs="0"/>
                <xsd:element ref="ns1:_ip_UnifiedCompliancePolicyUIActio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ef28d9-a064-4e99-a6b8-6646c07251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cfd5ff-7e9a-4ab7-8b4c-a5fa677103b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F62DC4-37A6-4C6B-9D9F-061D3911C9AB}">
  <ds:schemaRefs>
    <ds:schemaRef ds:uri="http://schemas.microsoft.com/office/2006/metadata/properties"/>
    <ds:schemaRef ds:uri="http://schemas.microsoft.com/sharepoint/v3"/>
    <ds:schemaRef ds:uri="0dcfd5ff-7e9a-4ab7-8b4c-a5fa677103b2"/>
    <ds:schemaRef ds:uri="http://purl.org/dc/terms/"/>
    <ds:schemaRef ds:uri="http://schemas.openxmlformats.org/package/2006/metadata/core-properties"/>
    <ds:schemaRef ds:uri="7def28d9-a064-4e99-a6b8-6646c07251b0"/>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2262BC99-9855-48EB-83E6-96882F32A5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def28d9-a064-4e99-a6b8-6646c07251b0"/>
    <ds:schemaRef ds:uri="0dcfd5ff-7e9a-4ab7-8b4c-a5fa677103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FFF5B0-FBCC-484B-98E4-C20B77B7AE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975</TotalTime>
  <Words>996</Words>
  <Application>Microsoft Macintosh PowerPoint</Application>
  <PresentationFormat>Widescreen</PresentationFormat>
  <Paragraphs>168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Georgia</vt:lpstr>
      <vt:lpstr>1_Office Theme</vt:lpstr>
      <vt:lpstr>Chlorthalidone compared with Hydrochlorothiazide for the prevention of cardiovascular events in patients with hypertension: The Diuretic Comparison Project (DCP) </vt:lpstr>
      <vt:lpstr>Disclosure</vt:lpstr>
      <vt:lpstr>Thanks</vt:lpstr>
      <vt:lpstr>DCP: Background</vt:lpstr>
      <vt:lpstr>Study consent flow</vt:lpstr>
      <vt:lpstr>Pragmatic Nature</vt:lpstr>
      <vt:lpstr>Inclusion criteria</vt:lpstr>
      <vt:lpstr>Primary Outcome- MACE</vt:lpstr>
      <vt:lpstr>S</vt:lpstr>
      <vt:lpstr>PowerPoint Presentation</vt:lpstr>
      <vt:lpstr>PowerPoint Presentation</vt:lpstr>
      <vt:lpstr>Time to the Primary Outcome</vt:lpstr>
      <vt:lpstr>PowerPoint Presentation</vt:lpstr>
      <vt:lpstr>PowerPoint Presentation</vt:lpstr>
      <vt:lpstr>Pre-Defined Subgroup Analysis</vt:lpstr>
      <vt:lpstr>Pre-Defined Subgroup Analysis</vt:lpstr>
      <vt:lpstr>Adverse Events</vt:lpstr>
      <vt:lpstr>DCP 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Ishani, Areef</dc:creator>
  <cp:lastModifiedBy>Wermers, Jason P</cp:lastModifiedBy>
  <cp:revision>23</cp:revision>
  <dcterms:created xsi:type="dcterms:W3CDTF">2022-02-13T15:47:34Z</dcterms:created>
  <dcterms:modified xsi:type="dcterms:W3CDTF">2022-11-07T01:50:26Z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0x010100DAA5B2A172BF5342A0008FE59BF97A0D</vt:lpwstr>
  </property>
</Properties>
</file>