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2"/>
  </p:notesMasterIdLst>
  <p:sldIdLst>
    <p:sldId id="259" r:id="rId3"/>
    <p:sldId id="260" r:id="rId4"/>
    <p:sldId id="283" r:id="rId5"/>
    <p:sldId id="265" r:id="rId6"/>
    <p:sldId id="267" r:id="rId7"/>
    <p:sldId id="284" r:id="rId8"/>
    <p:sldId id="285" r:id="rId9"/>
    <p:sldId id="286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0" r:id="rId19"/>
    <p:sldId id="256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1" autoAdjust="0"/>
  </p:normalViewPr>
  <p:slideViewPr>
    <p:cSldViewPr snapToGrid="0" snapToObjects="1">
      <p:cViewPr>
        <p:scale>
          <a:sx n="70" d="100"/>
          <a:sy n="70" d="100"/>
        </p:scale>
        <p:origin x="-126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39395141263845"/>
          <c:y val="0.100485506586158"/>
          <c:w val="0.9260605007876"/>
          <c:h val="0.89951448535345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2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53477260473833"/>
                  <c:y val="-0.337095767796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Randomized</c:v>
                </c:pt>
                <c:pt idx="1">
                  <c:v>Roll-In</c:v>
                </c:pt>
                <c:pt idx="2">
                  <c:v>Still needed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350.0</c:v>
                </c:pt>
                <c:pt idx="1">
                  <c:v>48.0</c:v>
                </c:pt>
                <c:pt idx="2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19439105557685"/>
          <c:y val="0.609917016152262"/>
          <c:w val="0.275695607023309"/>
          <c:h val="0.322106079806957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  <a:effectLst>
          <a:outerShdw blurRad="50800" dist="38100" dir="2700000">
            <a:srgbClr val="000000">
              <a:alpha val="43000"/>
            </a:srgb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DDB62-7E57-3041-A50E-537DF9C0491C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92ED2-4DE4-E84D-8D46-48098C5C8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Essentials on Mitral Clip: Treating Mitral Regurgitation, Addressing Patient Selection and Therapy in Complex </a:t>
            </a:r>
            <a:r>
              <a:rPr lang="en-US" dirty="0" err="1" smtClean="0"/>
              <a:t>Valvular</a:t>
            </a:r>
            <a:r>
              <a:rPr lang="en-US" dirty="0" smtClean="0"/>
              <a:t> Heart Disease (Lunch Symposium)</a:t>
            </a:r>
          </a:p>
          <a:p>
            <a:r>
              <a:rPr lang="en-US" dirty="0" smtClean="0"/>
              <a:t>12:20 p.m. – 1:30 p.m.</a:t>
            </a:r>
          </a:p>
          <a:p>
            <a:r>
              <a:rPr lang="en-US" dirty="0" smtClean="0"/>
              <a:t>Session Moderators &amp; Panelists: Ted Feldman, MD, MSCAI; </a:t>
            </a:r>
            <a:r>
              <a:rPr lang="en-US" dirty="0" err="1" smtClean="0"/>
              <a:t>Ince</a:t>
            </a:r>
            <a:r>
              <a:rPr lang="en-US" dirty="0" smtClean="0"/>
              <a:t> </a:t>
            </a:r>
            <a:r>
              <a:rPr lang="en-US" dirty="0" err="1" smtClean="0"/>
              <a:t>Hüseyin</a:t>
            </a:r>
            <a:r>
              <a:rPr lang="en-US" dirty="0" smtClean="0"/>
              <a:t>; James </a:t>
            </a:r>
            <a:r>
              <a:rPr lang="en-US" dirty="0" err="1" smtClean="0"/>
              <a:t>Hermiller</a:t>
            </a:r>
            <a:r>
              <a:rPr lang="en-US" dirty="0" smtClean="0"/>
              <a:t>, MD, FSCAI</a:t>
            </a:r>
          </a:p>
          <a:p>
            <a:r>
              <a:rPr lang="en-US" dirty="0" smtClean="0"/>
              <a:t>12:20 PM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12:30 PM</a:t>
            </a:r>
          </a:p>
          <a:p>
            <a:r>
              <a:rPr lang="en-US" dirty="0" smtClean="0"/>
              <a:t>Mitral Clip For Functional MR: Pitfalls and Pearls</a:t>
            </a:r>
          </a:p>
          <a:p>
            <a:r>
              <a:rPr lang="en-US" dirty="0" smtClean="0"/>
              <a:t>Presenter: Scott Lim, MD</a:t>
            </a:r>
          </a:p>
          <a:p>
            <a:r>
              <a:rPr lang="en-US" dirty="0" smtClean="0"/>
              <a:t>12:40 PM</a:t>
            </a:r>
          </a:p>
          <a:p>
            <a:r>
              <a:rPr lang="en-US" dirty="0" smtClean="0"/>
              <a:t>High-risk DMR </a:t>
            </a:r>
            <a:r>
              <a:rPr lang="en-US" dirty="0" err="1" smtClean="0"/>
              <a:t>MitralClip</a:t>
            </a:r>
            <a:r>
              <a:rPr lang="en-US" dirty="0" smtClean="0"/>
              <a:t> in US Practice</a:t>
            </a:r>
          </a:p>
          <a:p>
            <a:r>
              <a:rPr lang="en-US" dirty="0" smtClean="0"/>
              <a:t>Presenter: William Gray, MD, FSCAI</a:t>
            </a:r>
          </a:p>
          <a:p>
            <a:r>
              <a:rPr lang="en-US" dirty="0" smtClean="0"/>
              <a:t>12:50 PM</a:t>
            </a:r>
          </a:p>
          <a:p>
            <a:r>
              <a:rPr lang="en-US" dirty="0" smtClean="0"/>
              <a:t>Impact of Cardiac Imaging in Mitral Clip for Patients with Functional Mitral Regurgitation</a:t>
            </a:r>
          </a:p>
          <a:p>
            <a:r>
              <a:rPr lang="en-US" dirty="0" smtClean="0"/>
              <a:t>Presenter: Thierry </a:t>
            </a:r>
            <a:r>
              <a:rPr lang="en-US" dirty="0" err="1" smtClean="0"/>
              <a:t>Mesana</a:t>
            </a:r>
            <a:r>
              <a:rPr lang="en-US" dirty="0" smtClean="0"/>
              <a:t>, MD, PhD</a:t>
            </a:r>
          </a:p>
          <a:p>
            <a:r>
              <a:rPr lang="en-US" dirty="0" smtClean="0"/>
              <a:t>1:00 PM</a:t>
            </a:r>
          </a:p>
          <a:p>
            <a:r>
              <a:rPr lang="en-US" dirty="0" smtClean="0"/>
              <a:t>Mitral Clip for Secondary MR: COAPT Update</a:t>
            </a:r>
          </a:p>
          <a:p>
            <a:r>
              <a:rPr lang="en-US" dirty="0" smtClean="0"/>
              <a:t>Presenter: Ted Feldman, MD, MSCAI</a:t>
            </a:r>
          </a:p>
          <a:p>
            <a:r>
              <a:rPr lang="en-US" dirty="0" smtClean="0"/>
              <a:t>1:10 PM</a:t>
            </a:r>
          </a:p>
          <a:p>
            <a:r>
              <a:rPr lang="en-US" dirty="0" smtClean="0"/>
              <a:t>Is Percutaneous Mitral Repair Effective for the Treatment of Heart Failure?</a:t>
            </a:r>
          </a:p>
          <a:p>
            <a:r>
              <a:rPr lang="en-US" dirty="0" smtClean="0"/>
              <a:t>Presenter: Alec </a:t>
            </a:r>
            <a:r>
              <a:rPr lang="en-US" dirty="0" err="1" smtClean="0"/>
              <a:t>Vahanian</a:t>
            </a:r>
            <a:r>
              <a:rPr lang="en-US" dirty="0" smtClean="0"/>
              <a:t>, MD 1:20 PM</a:t>
            </a:r>
          </a:p>
          <a:p>
            <a:r>
              <a:rPr lang="en-US" smtClean="0"/>
              <a:t>Break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8DF93-5B2E-644B-BC68-6330F9DE3F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931573"/>
            <a:fld id="{C2A2C489-678F-4172-AE12-645E3A0AA342}" type="slidenum">
              <a:rPr lang="en-US">
                <a:solidFill>
                  <a:srgbClr val="000000"/>
                </a:solidFill>
              </a:rPr>
              <a:pPr algn="r" defTabSz="931573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4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EE69A-D7C0-41BB-9797-8D06ADE9C432}" type="slidenum">
              <a:rPr lang="en-US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69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499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931573" fontAlgn="base">
              <a:spcBef>
                <a:spcPct val="0"/>
              </a:spcBef>
              <a:spcAft>
                <a:spcPct val="0"/>
              </a:spcAft>
            </a:pPr>
            <a:fld id="{59C9A64F-5FB9-4D9B-9AC5-136AAFF24040}" type="slidenum"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3157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2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931573" fontAlgn="base">
              <a:spcBef>
                <a:spcPct val="0"/>
              </a:spcBef>
              <a:spcAft>
                <a:spcPct val="0"/>
              </a:spcAft>
            </a:pPr>
            <a:fld id="{6E5F57AD-9888-4F39-AE3D-AFCEFC5F7D92}" type="slidenum">
              <a:rPr lang="en-US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3157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3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Subject:</a:t>
            </a:r>
          </a:p>
          <a:p>
            <a:r>
              <a:rPr lang="en-US" dirty="0" smtClean="0"/>
              <a:t>FW: COAPT-Enrollment Report (04 Jan 2016)</a:t>
            </a:r>
          </a:p>
          <a:p>
            <a:r>
              <a:rPr lang="en-US" dirty="0" smtClean="0"/>
              <a:t>Top ten sites have enrolled n=141 (43.5%)</a:t>
            </a:r>
          </a:p>
          <a:p>
            <a:r>
              <a:rPr lang="en-US" dirty="0" smtClean="0"/>
              <a:t>27</a:t>
            </a:r>
            <a:r>
              <a:rPr lang="en-US" baseline="0" dirty="0" smtClean="0"/>
              <a:t> sites enrolled 0-3 cases</a:t>
            </a:r>
          </a:p>
          <a:p>
            <a:r>
              <a:rPr lang="en-US" baseline="0" dirty="0" smtClean="0"/>
              <a:t>28 sites enrolled 4-9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0-12 sites</a:t>
            </a:r>
          </a:p>
          <a:p>
            <a:r>
              <a:rPr lang="en-US" baseline="0" dirty="0" smtClean="0"/>
              <a:t>1-15</a:t>
            </a:r>
          </a:p>
          <a:p>
            <a:r>
              <a:rPr lang="en-US" baseline="0" dirty="0" smtClean="0"/>
              <a:t>2-11</a:t>
            </a:r>
          </a:p>
          <a:p>
            <a:r>
              <a:rPr lang="en-US" baseline="0" dirty="0" smtClean="0"/>
              <a:t>3-11</a:t>
            </a:r>
          </a:p>
          <a:p>
            <a:r>
              <a:rPr lang="en-US" baseline="0" dirty="0" smtClean="0"/>
              <a:t>4-7</a:t>
            </a:r>
          </a:p>
          <a:p>
            <a:r>
              <a:rPr lang="en-US" baseline="0" dirty="0" smtClean="0"/>
              <a:t>5-6</a:t>
            </a:r>
          </a:p>
          <a:p>
            <a:r>
              <a:rPr lang="en-US" baseline="0" dirty="0" smtClean="0"/>
              <a:t>6-3</a:t>
            </a:r>
          </a:p>
          <a:p>
            <a:r>
              <a:rPr lang="en-US" baseline="0" dirty="0" smtClean="0"/>
              <a:t>7-4</a:t>
            </a:r>
          </a:p>
          <a:p>
            <a:r>
              <a:rPr lang="en-US" baseline="0" dirty="0" smtClean="0"/>
              <a:t>8-3</a:t>
            </a:r>
          </a:p>
          <a:p>
            <a:r>
              <a:rPr lang="en-US" baseline="0" dirty="0" smtClean="0"/>
              <a:t>9-1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________________________________</a:t>
            </a:r>
          </a:p>
          <a:p>
            <a:r>
              <a:rPr lang="en-US" dirty="0" smtClean="0"/>
              <a:t>From: </a:t>
            </a:r>
            <a:r>
              <a:rPr lang="en-US" dirty="0" err="1" smtClean="0"/>
              <a:t>Tish</a:t>
            </a:r>
            <a:r>
              <a:rPr lang="en-US" dirty="0" smtClean="0"/>
              <a:t> O'Mara [</a:t>
            </a:r>
            <a:r>
              <a:rPr lang="en-US" dirty="0" err="1" smtClean="0"/>
              <a:t>mailto:pomara@novellaclinical.com</a:t>
            </a:r>
            <a:r>
              <a:rPr lang="en-US" dirty="0" smtClean="0"/>
              <a:t>]</a:t>
            </a:r>
          </a:p>
          <a:p>
            <a:r>
              <a:rPr lang="en-US" dirty="0" smtClean="0"/>
              <a:t>Sent: Monday, January 04, 2016 12:35 PM</a:t>
            </a:r>
          </a:p>
          <a:p>
            <a:r>
              <a:rPr lang="en-US" dirty="0" smtClean="0"/>
              <a:t>To: </a:t>
            </a:r>
            <a:r>
              <a:rPr lang="en-US" dirty="0" err="1" smtClean="0"/>
              <a:t>Tish</a:t>
            </a:r>
            <a:r>
              <a:rPr lang="en-US" dirty="0" smtClean="0"/>
              <a:t> O'Mara</a:t>
            </a:r>
          </a:p>
          <a:p>
            <a:r>
              <a:rPr lang="en-US" dirty="0" smtClean="0"/>
              <a:t>Cc: 'Gregg Stone (</a:t>
            </a:r>
            <a:r>
              <a:rPr lang="en-US" dirty="0" err="1" smtClean="0"/>
              <a:t>gstone@crf.org</a:t>
            </a:r>
            <a:r>
              <a:rPr lang="en-US" dirty="0" smtClean="0"/>
              <a:t>) (</a:t>
            </a:r>
            <a:r>
              <a:rPr lang="en-US" dirty="0" err="1" smtClean="0"/>
              <a:t>gstone@crf.org</a:t>
            </a:r>
            <a:r>
              <a:rPr lang="en-US" dirty="0" smtClean="0"/>
              <a:t>)'; '</a:t>
            </a:r>
            <a:r>
              <a:rPr lang="en-US" dirty="0" err="1" smtClean="0"/>
              <a:t>MichaeMa@BaylorHealth.edu</a:t>
            </a:r>
            <a:r>
              <a:rPr lang="en-US" dirty="0" smtClean="0"/>
              <a:t>'; '</a:t>
            </a:r>
            <a:r>
              <a:rPr lang="en-US" dirty="0" err="1" smtClean="0"/>
              <a:t>joann.lindenfeld@vanderbilt.edu</a:t>
            </a:r>
            <a:r>
              <a:rPr lang="en-US" dirty="0" smtClean="0"/>
              <a:t>'; '</a:t>
            </a:r>
            <a:r>
              <a:rPr lang="en-US" dirty="0" err="1" smtClean="0"/>
              <a:t>william.abraham@osumc.edu</a:t>
            </a:r>
            <a:r>
              <a:rPr lang="en-US" dirty="0" smtClean="0"/>
              <a:t>'; QXA79874-PMF; QXA79874-ClinMon; Nicole Kilburn; 'Morey, Vicky'; </a:t>
            </a:r>
            <a:r>
              <a:rPr lang="en-US" dirty="0" err="1" smtClean="0"/>
              <a:t>Elek</a:t>
            </a:r>
            <a:r>
              <a:rPr lang="en-US" dirty="0" smtClean="0"/>
              <a:t>, Candace L; </a:t>
            </a:r>
            <a:r>
              <a:rPr lang="en-US" dirty="0" err="1" smtClean="0"/>
              <a:t>Tish</a:t>
            </a:r>
            <a:r>
              <a:rPr lang="en-US" dirty="0" smtClean="0"/>
              <a:t> O'Mara</a:t>
            </a:r>
          </a:p>
          <a:p>
            <a:r>
              <a:rPr lang="en-US" dirty="0" smtClean="0"/>
              <a:t>Subject: COAPT-Enrollment Report (04 Jan 2016)</a:t>
            </a:r>
          </a:p>
          <a:p>
            <a:endParaRPr lang="en-US" dirty="0" smtClean="0"/>
          </a:p>
          <a:p>
            <a:r>
              <a:rPr lang="en-US" dirty="0" smtClean="0"/>
              <a:t>Greetings COAPT Investigators and Research Coordinators,</a:t>
            </a:r>
          </a:p>
          <a:p>
            <a:r>
              <a:rPr lang="en-US" dirty="0" smtClean="0"/>
              <a:t>Happy New Year!  Please find attached the most recent enrollment report.  As of today, 324 patients are randomized and 47 patients are roll-ins (total 371 registered).  Currently, eighty three (83) sites are activated and approved to enroll. (106 patients to be randomized in order to complete enrollment.)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Jan 4,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Tish</a:t>
            </a:r>
            <a:r>
              <a:rPr lang="en-US" dirty="0" smtClean="0"/>
              <a:t> O’Mara</a:t>
            </a:r>
          </a:p>
          <a:p>
            <a:r>
              <a:rPr lang="en-US" dirty="0" smtClean="0"/>
              <a:t>Sr. Project Manager, Medical Device &amp; Diagnostics</a:t>
            </a:r>
          </a:p>
          <a:p>
            <a:r>
              <a:rPr lang="en-US" dirty="0" err="1" smtClean="0"/>
              <a:t>CardioVascular</a:t>
            </a:r>
            <a:r>
              <a:rPr lang="en-US" dirty="0" smtClean="0"/>
              <a:t> Therapies</a:t>
            </a:r>
          </a:p>
          <a:p>
            <a:r>
              <a:rPr lang="en-US" dirty="0" err="1" smtClean="0"/>
              <a:t>pomara@novellaclinical.com</a:t>
            </a:r>
            <a:r>
              <a:rPr lang="en-US" dirty="0" smtClean="0"/>
              <a:t>&lt;</a:t>
            </a:r>
            <a:r>
              <a:rPr lang="en-US" dirty="0" err="1" smtClean="0"/>
              <a:t>mailto:pomara@novellaclinical.com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Office Phone: 919.972.7392</a:t>
            </a:r>
          </a:p>
          <a:p>
            <a:r>
              <a:rPr lang="en-US" dirty="0" smtClean="0"/>
              <a:t>Mobile Phone: 518.744.0046</a:t>
            </a:r>
          </a:p>
          <a:p>
            <a:r>
              <a:rPr lang="en-US" dirty="0" smtClean="0"/>
              <a:t>Global Headquarters: 1700 Perimeter Park Drive, Morrisville, NC 27560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92ED2-4DE4-E84D-8D46-48098C5C86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small</a:t>
            </a:r>
            <a:r>
              <a:rPr lang="en-US" baseline="0" dirty="0" smtClean="0"/>
              <a:t> font?</a:t>
            </a:r>
          </a:p>
          <a:p>
            <a:r>
              <a:rPr lang="en-US" baseline="0" dirty="0" smtClean="0"/>
              <a:t>Change this back to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8ECD-146D-47B3-895D-35160F2B04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oapt-logo-graphic"/>
          <p:cNvPicPr>
            <a:picLocks noChangeAspect="1" noChangeArrowheads="1"/>
          </p:cNvPicPr>
          <p:nvPr userDrawn="1"/>
        </p:nvPicPr>
        <p:blipFill>
          <a:blip r:embed="rId2"/>
          <a:srcRect l="34003" t="1230" b="74521"/>
          <a:stretch>
            <a:fillRect/>
          </a:stretch>
        </p:blipFill>
        <p:spPr bwMode="auto">
          <a:xfrm>
            <a:off x="0" y="0"/>
            <a:ext cx="5691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coapt-logo-graphic"/>
          <p:cNvPicPr>
            <a:picLocks noChangeAspect="1" noChangeArrowheads="1"/>
          </p:cNvPicPr>
          <p:nvPr userDrawn="1"/>
        </p:nvPicPr>
        <p:blipFill>
          <a:blip r:embed="rId2"/>
          <a:srcRect l="52228" t="28706" r="31616" b="41351"/>
          <a:stretch>
            <a:fillRect/>
          </a:stretch>
        </p:blipFill>
        <p:spPr bwMode="auto">
          <a:xfrm>
            <a:off x="0" y="0"/>
            <a:ext cx="11049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0"/>
          <p:cNvSpPr>
            <a:spLocks noChangeArrowheads="1"/>
          </p:cNvSpPr>
          <p:nvPr userDrawn="1"/>
        </p:nvSpPr>
        <p:spPr bwMode="invGray">
          <a:xfrm>
            <a:off x="0" y="1633538"/>
            <a:ext cx="9144000" cy="1434782"/>
          </a:xfrm>
          <a:prstGeom prst="rect">
            <a:avLst/>
          </a:prstGeom>
          <a:solidFill>
            <a:srgbClr val="224974"/>
          </a:solidFill>
          <a:ln>
            <a:noFill/>
          </a:ln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Line 37"/>
          <p:cNvSpPr>
            <a:spLocks noChangeShapeType="1"/>
          </p:cNvSpPr>
          <p:nvPr userDrawn="1"/>
        </p:nvSpPr>
        <p:spPr bwMode="auto">
          <a:xfrm>
            <a:off x="0" y="1857375"/>
            <a:ext cx="9144000" cy="0"/>
          </a:xfrm>
          <a:prstGeom prst="line">
            <a:avLst/>
          </a:prstGeom>
          <a:noFill/>
          <a:ln w="28575">
            <a:solidFill>
              <a:srgbClr val="224974"/>
            </a:solidFill>
            <a:round/>
            <a:headEnd/>
            <a:tailEnd/>
          </a:ln>
          <a:ex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6163" y="73025"/>
            <a:ext cx="28130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62919"/>
            <a:ext cx="7772400" cy="958763"/>
          </a:xfrm>
        </p:spPr>
        <p:txBody>
          <a:bodyPr anchor="t"/>
          <a:lstStyle>
            <a:lvl1pPr>
              <a:defRPr sz="3200" smtClean="0"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7529"/>
            <a:ext cx="7810500" cy="1087000"/>
          </a:xfrm>
        </p:spPr>
        <p:txBody>
          <a:bodyPr/>
          <a:lstStyle>
            <a:lvl1pPr marL="0" indent="0">
              <a:spcBef>
                <a:spcPct val="15000"/>
              </a:spcBef>
              <a:buFontTx/>
              <a:buNone/>
              <a:defRPr sz="18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313" y="6575647"/>
            <a:ext cx="48768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COAPT TRIAL OVERVIEW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VER 6.0</a:t>
            </a:r>
            <a:endParaRPr lang="en-US" sz="800" dirty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84808" y="6574516"/>
            <a:ext cx="43172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CAUTION: Investigational device. Limited by Federal (U.S.) law to investigational use only.</a:t>
            </a:r>
          </a:p>
        </p:txBody>
      </p:sp>
    </p:spTree>
    <p:extLst>
      <p:ext uri="{BB962C8B-B14F-4D97-AF65-F5344CB8AC3E}">
        <p14:creationId xmlns:p14="http://schemas.microsoft.com/office/powerpoint/2010/main" val="279445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7150"/>
            <a:ext cx="6741391" cy="927100"/>
          </a:xfrm>
        </p:spPr>
        <p:txBody>
          <a:bodyPr/>
          <a:lstStyle>
            <a:lvl1pPr>
              <a:defRPr sz="32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8313" y="6556375"/>
            <a:ext cx="48768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COAPT TRIAL OVERVIEW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VER 6.0</a:t>
            </a:r>
            <a:endParaRPr lang="en-US" sz="800" dirty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84808" y="6574516"/>
            <a:ext cx="43172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CAUTION: Investigational device. Limited by Federal (U.S.) law to investigational use only.</a:t>
            </a: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1763206" y="6328410"/>
            <a:ext cx="55899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Clinical Investigational Plan 11-512:  Version 6.0, September 8, 2014, approved by FDA October 15, 2014.</a:t>
            </a:r>
            <a:endParaRPr lang="en-US" sz="9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54415" y="6482920"/>
            <a:ext cx="435429" cy="335121"/>
          </a:xfrm>
        </p:spPr>
        <p:txBody>
          <a:bodyPr/>
          <a:lstStyle>
            <a:lvl1pPr>
              <a:defRPr sz="1200"/>
            </a:lvl1pPr>
          </a:lstStyle>
          <a:p>
            <a:pPr lvl="0"/>
            <a:fld id="{8884375A-9C04-49D0-BB6D-C0C845F29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2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1365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652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68313" y="6556375"/>
            <a:ext cx="48768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COAPT TRIAL OVERVIEW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VER 6.0</a:t>
            </a:r>
            <a:endParaRPr lang="en-US" sz="800" dirty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84808" y="6574516"/>
            <a:ext cx="43172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CAUTION: Investigational device. Limited by Federal (U.S.) law to investigational use only.</a:t>
            </a: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1763202" y="6328410"/>
            <a:ext cx="55899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Clinical Investigational Plan 11-512:  Version 6.0, September 8, 2014, approved by FDA October 15, 2014</a:t>
            </a:r>
            <a:endParaRPr lang="en-US" sz="9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1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26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3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NS Logo B&amp;W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6"/>
          <a:stretch/>
        </p:blipFill>
        <p:spPr>
          <a:xfrm>
            <a:off x="76293" y="6420007"/>
            <a:ext cx="1343026" cy="3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777BC"/>
            </a:gs>
            <a:gs pos="100000">
              <a:srgbClr val="22497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57150"/>
            <a:ext cx="6851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3652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8420100" y="6442075"/>
            <a:ext cx="258763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E4003A-8EF3-4FC7-8D98-6E10E245C35C}" type="slidenum">
              <a:rPr lang="en-US" sz="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37"/>
          <p:cNvSpPr>
            <a:spLocks noChangeShapeType="1"/>
          </p:cNvSpPr>
          <p:nvPr userDrawn="1"/>
        </p:nvSpPr>
        <p:spPr bwMode="auto">
          <a:xfrm>
            <a:off x="0" y="1146175"/>
            <a:ext cx="9144000" cy="0"/>
          </a:xfrm>
          <a:prstGeom prst="line">
            <a:avLst/>
          </a:prstGeom>
          <a:noFill/>
          <a:ln w="28575">
            <a:solidFill>
              <a:srgbClr val="224974"/>
            </a:solidFill>
            <a:round/>
            <a:headEnd/>
            <a:tailEnd/>
          </a:ln>
          <a:ex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8313" y="6556375"/>
            <a:ext cx="48768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COAPT TRIAL OVERVIEW NPL 03976 Rev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E</a:t>
            </a:r>
            <a:endParaRPr lang="en-US" sz="800" dirty="0"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84808" y="6574516"/>
            <a:ext cx="43172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latin typeface="Arial"/>
                <a:cs typeface="Times New Roman" pitchFamily="18" charset="0"/>
              </a:rPr>
              <a:t>CAUTION: Investigational device. Limited by Federal (U.S.) law to investigational use only.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833732" y="6328410"/>
            <a:ext cx="54489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Clinical Investigational Plan 11-512:  Version 6.0, September 8, 2014.  Protocol approved by FDA XXX.</a:t>
            </a:r>
            <a:endParaRPr lang="en-US" sz="9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47650" indent="-2476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079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685800" indent="-2270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895350" indent="-20796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1133475" indent="-236538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1590675" indent="-236538" algn="l" rtl="0" fontAlgn="base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6pPr>
      <a:lvl7pPr marL="2047875" indent="-236538" algn="l" rtl="0" fontAlgn="base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7pPr>
      <a:lvl8pPr marL="2505075" indent="-236538" algn="l" rtl="0" fontAlgn="base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8pPr>
      <a:lvl9pPr marL="2962275" indent="-236538" algn="l" rtl="0" fontAlgn="base">
        <a:lnSpc>
          <a:spcPct val="95000"/>
        </a:lnSpc>
        <a:spcBef>
          <a:spcPct val="3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49809"/>
            <a:ext cx="9144000" cy="1470025"/>
          </a:xfrm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err="1" smtClean="0"/>
              <a:t>MitraClip</a:t>
            </a:r>
            <a:r>
              <a:rPr lang="en-US" sz="4000" b="1" dirty="0" smtClean="0"/>
              <a:t> </a:t>
            </a:r>
            <a:r>
              <a:rPr lang="en-US" sz="4000" b="1" dirty="0"/>
              <a:t>for Secondary MR: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COAPT </a:t>
            </a:r>
            <a:r>
              <a:rPr lang="en-US" sz="4000" b="1" dirty="0"/>
              <a:t>Update</a:t>
            </a:r>
          </a:p>
        </p:txBody>
      </p:sp>
      <p:sp>
        <p:nvSpPr>
          <p:cNvPr id="653320" name="Text Box 8"/>
          <p:cNvSpPr txBox="1">
            <a:spLocks noGrp="1" noChangeArrowheads="1"/>
          </p:cNvSpPr>
          <p:nvPr>
            <p:ph type="subTitle" idx="1"/>
          </p:nvPr>
        </p:nvSpPr>
        <p:spPr>
          <a:xfrm>
            <a:off x="0" y="4420315"/>
            <a:ext cx="9144000" cy="1864980"/>
          </a:xfrm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CRT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Cardiovascular Research Technologies</a:t>
            </a:r>
          </a:p>
          <a:p>
            <a:pPr>
              <a:defRPr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Washington D.C.</a:t>
            </a: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February 20-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en-US" sz="2400" i="1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696760" y="2560227"/>
            <a:ext cx="8077200" cy="1447800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 pitchFamily="-10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278" y="2761169"/>
            <a:ext cx="7966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Ted Feldman, M.D.,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MSCAI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FACC 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FESC</a:t>
            </a:r>
          </a:p>
          <a:p>
            <a:pPr algn="ctr">
              <a:defRPr/>
            </a:pP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Evanston Hospital</a:t>
            </a:r>
          </a:p>
        </p:txBody>
      </p:sp>
    </p:spTree>
    <p:extLst>
      <p:ext uri="{BB962C8B-B14F-4D97-AF65-F5344CB8AC3E}">
        <p14:creationId xmlns:p14="http://schemas.microsoft.com/office/powerpoint/2010/main" val="98315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0" y="57150"/>
            <a:ext cx="6742113" cy="927100"/>
          </a:xfrm>
        </p:spPr>
        <p:txBody>
          <a:bodyPr/>
          <a:lstStyle/>
          <a:p>
            <a:r>
              <a:rPr lang="en-US" smtClean="0"/>
              <a:t>Secondary Endpoints</a:t>
            </a:r>
          </a:p>
        </p:txBody>
      </p:sp>
      <p:sp>
        <p:nvSpPr>
          <p:cNvPr id="110594" name="Rectangle 6"/>
          <p:cNvSpPr>
            <a:spLocks noGrp="1" noChangeArrowheads="1"/>
          </p:cNvSpPr>
          <p:nvPr>
            <p:ph idx="1"/>
          </p:nvPr>
        </p:nvSpPr>
        <p:spPr>
          <a:xfrm>
            <a:off x="450850" y="1109708"/>
            <a:ext cx="8433843" cy="45259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FFFF99"/>
                </a:solidFill>
              </a:rPr>
              <a:t>Secondary Effectiveness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MR severity at 12 months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Change in 6MWD at 12 months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Change in Quality of Life score (KCCQ) at 12 months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Change in LVEDV at 12 months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Reduction to NYHA Functional Class I/II at 12 months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Hierarchical composite of death and recurrent HF hospitalization (analyzed when the last subject completes 12 months of follow-up</a:t>
            </a:r>
            <a:r>
              <a:rPr lang="en-US" sz="19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/>
              <a:t>Recurrent hospitalizations – all-cause (analyzed when the last subject completes 12 months of </a:t>
            </a:r>
            <a:r>
              <a:rPr lang="en-US" sz="1900" dirty="0" smtClean="0"/>
              <a:t>follow-up)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FFFF99"/>
                </a:solidFill>
                <a:ea typeface="+mn-ea"/>
                <a:cs typeface="+mn-cs"/>
              </a:rPr>
              <a:t>Secondary </a:t>
            </a:r>
            <a:r>
              <a:rPr lang="en-US" sz="2400" b="1" dirty="0">
                <a:solidFill>
                  <a:srgbClr val="FFFF99"/>
                </a:solidFill>
                <a:ea typeface="+mn-ea"/>
                <a:cs typeface="+mn-cs"/>
              </a:rPr>
              <a:t>Safety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Composite </a:t>
            </a:r>
            <a:r>
              <a:rPr lang="en-US" sz="1900" dirty="0"/>
              <a:t>of death (all-cause), stroke, MI, non-elective CV surgery for device related complications in Device group at 30 </a:t>
            </a:r>
            <a:r>
              <a:rPr lang="en-US" sz="1900" dirty="0" smtClean="0"/>
              <a:t>days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900" dirty="0" smtClean="0"/>
              <a:t>All-cause mortality at 12 months</a:t>
            </a:r>
            <a:endParaRPr lang="en-US" sz="1900" dirty="0"/>
          </a:p>
          <a:p>
            <a:pPr marL="249237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1105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863" y="288925"/>
            <a:ext cx="1593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154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COAPT Case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72YO male with history of </a:t>
            </a:r>
            <a:r>
              <a:rPr lang="en-US" dirty="0" smtClean="0"/>
              <a:t>prior posterior</a:t>
            </a:r>
            <a:r>
              <a:rPr lang="en-US" dirty="0"/>
              <a:t>, inferior and lateral </a:t>
            </a:r>
            <a:r>
              <a:rPr lang="en-US" dirty="0" smtClean="0"/>
              <a:t>MI, CABG with patent grafts</a:t>
            </a:r>
          </a:p>
          <a:p>
            <a:r>
              <a:rPr lang="en-US" dirty="0" smtClean="0"/>
              <a:t>severe </a:t>
            </a:r>
            <a:r>
              <a:rPr lang="en-US" dirty="0"/>
              <a:t>mitral regurgitation and acute and chronic systolic and diastolic heart </a:t>
            </a:r>
            <a:r>
              <a:rPr lang="en-US" dirty="0" smtClean="0"/>
              <a:t>failure, LVEF 45%  </a:t>
            </a:r>
          </a:p>
          <a:p>
            <a:r>
              <a:rPr lang="en-US" dirty="0"/>
              <a:t>recent HF hospitalization was 1/5-1/9/2015 with weight gain, LE edema, SOB with exertion and BNP &gt; 2500 </a:t>
            </a:r>
            <a:endParaRPr lang="en-US" dirty="0" smtClean="0"/>
          </a:p>
          <a:p>
            <a:r>
              <a:rPr lang="en-US" dirty="0"/>
              <a:t>STS risk score for replacement: 10.9% and for repair: 7.35%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3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912"/>
            <a:ext cx="9143999" cy="1292677"/>
          </a:xfrm>
        </p:spPr>
        <p:txBody>
          <a:bodyPr>
            <a:normAutofit/>
          </a:bodyPr>
          <a:lstStyle/>
          <a:p>
            <a:r>
              <a:rPr lang="en-US" dirty="0" smtClean="0"/>
              <a:t>TEE Pre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2247" y="1406187"/>
            <a:ext cx="8141859" cy="4059800"/>
            <a:chOff x="1099945" y="1587631"/>
            <a:chExt cx="5340969" cy="2823716"/>
          </a:xfrm>
        </p:grpSpPr>
        <p:pic>
          <p:nvPicPr>
            <p:cNvPr id="3" name="Picture 2" descr="Procedure TEE-10014_(6)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9" t="19440" r="25006" b="8598"/>
            <a:stretch/>
          </p:blipFill>
          <p:spPr>
            <a:xfrm>
              <a:off x="3912175" y="1587631"/>
              <a:ext cx="2528739" cy="282371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Procedure TEE-10015_(20)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9" t="19440" r="24139" b="8598"/>
            <a:stretch/>
          </p:blipFill>
          <p:spPr>
            <a:xfrm>
              <a:off x="1099945" y="1587631"/>
              <a:ext cx="2676155" cy="282371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3278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uoro5_(4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1" y="681683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 descr="fluoro8_(14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51" y="681683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fluoro9_(27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03" y="681683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fluoro12_(35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1" y="3511172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fluoro18_(1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51" y="3511172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fluoro20_(16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03" y="3511172"/>
            <a:ext cx="2708500" cy="270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5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rocedure TEE-10094_(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rocedure TEE-10091_(1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rocedure TEE-10090_(20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rocedure TEE-10088_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rocedure TEE-10087_(15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685" y="193365"/>
            <a:ext cx="4412678" cy="385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TEE Post</a:t>
            </a:r>
            <a:endParaRPr lang="en-US" dirty="0"/>
          </a:p>
        </p:txBody>
      </p:sp>
      <p:pic>
        <p:nvPicPr>
          <p:cNvPr id="5" name="Picture 4" descr="Procedure TEE-10094_(9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14695" r="6794" b="32372"/>
          <a:stretch/>
        </p:blipFill>
        <p:spPr>
          <a:xfrm>
            <a:off x="1775432" y="833504"/>
            <a:ext cx="5437754" cy="265928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ocedure TEE-10091_(15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23499" r="6531" b="19618"/>
          <a:stretch/>
        </p:blipFill>
        <p:spPr>
          <a:xfrm>
            <a:off x="1775431" y="3560834"/>
            <a:ext cx="5437756" cy="285773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18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6920" y="304523"/>
            <a:ext cx="3276500" cy="556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Discharge TTE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8690" y="1293248"/>
            <a:ext cx="8541003" cy="4672004"/>
            <a:chOff x="594258" y="1060229"/>
            <a:chExt cx="7138765" cy="4054507"/>
          </a:xfrm>
        </p:grpSpPr>
        <p:pic>
          <p:nvPicPr>
            <p:cNvPr id="2" name="Picture 1" descr="TTE discharge20_(23)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7" t="27925" b="8881"/>
            <a:stretch/>
          </p:blipFill>
          <p:spPr>
            <a:xfrm>
              <a:off x="594258" y="1060229"/>
              <a:ext cx="3596522" cy="1875793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TTE discharge146_(27)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7" t="17713" b="11242"/>
            <a:stretch/>
          </p:blipFill>
          <p:spPr>
            <a:xfrm>
              <a:off x="594258" y="3005927"/>
              <a:ext cx="3596522" cy="2108809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TTE discharge190_(34)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 t="17713" r="7748" b="11242"/>
            <a:stretch/>
          </p:blipFill>
          <p:spPr>
            <a:xfrm>
              <a:off x="4283996" y="3005927"/>
              <a:ext cx="3449027" cy="2108809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TTE discharge283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05" r="12854" b="-4316"/>
            <a:stretch/>
          </p:blipFill>
          <p:spPr>
            <a:xfrm>
              <a:off x="4283996" y="1060230"/>
              <a:ext cx="3449027" cy="2003952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8887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9102" y="863982"/>
            <a:ext cx="8805797" cy="5353938"/>
          </a:xfrm>
          <a:prstGeom prst="roundRect">
            <a:avLst/>
          </a:prstGeom>
          <a:solidFill>
            <a:srgbClr val="7E7E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900"/>
              </a:spcBef>
              <a:buClr>
                <a:srgbClr val="FFFF00"/>
              </a:buClr>
            </a:pPr>
            <a:r>
              <a:rPr lang="en-US" sz="32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1348 patients</a:t>
            </a:r>
          </a:p>
          <a:p>
            <a:pPr algn="ctr">
              <a:spcBef>
                <a:spcPts val="900"/>
              </a:spcBef>
              <a:buClr>
                <a:srgbClr val="FFFF00"/>
              </a:buClr>
            </a:pPr>
            <a:r>
              <a:rPr lang="en-US" sz="32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Heart failure and FMR 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  <a:p>
            <a:pPr algn="ctr">
              <a:spcBef>
                <a:spcPts val="900"/>
              </a:spcBef>
              <a:buClr>
                <a:srgbClr val="FFFF00"/>
              </a:buClr>
            </a:pPr>
            <a:r>
              <a:rPr lang="en-US" sz="32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MitraClip</a:t>
            </a:r>
            <a:r>
              <a:rPr lang="en-US" sz="32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vs. GDMT or MV Surgery</a:t>
            </a:r>
          </a:p>
          <a:p>
            <a:pPr algn="ctr">
              <a:spcBef>
                <a:spcPts val="900"/>
              </a:spcBef>
            </a:pPr>
            <a:endParaRPr lang="en-US" sz="3200" b="0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  <a:p>
            <a:pPr marL="457200" indent="-457200" algn="ctr">
              <a:spcBef>
                <a:spcPts val="900"/>
              </a:spcBef>
              <a:buFont typeface="Arial"/>
              <a:buChar char="•"/>
            </a:pP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COAPT – 300/430 (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70</a:t>
            </a: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%)</a:t>
            </a:r>
          </a:p>
          <a:p>
            <a:pPr marL="457200" indent="-457200" algn="ctr">
              <a:spcBef>
                <a:spcPts val="900"/>
              </a:spcBef>
              <a:buFont typeface="Arial"/>
              <a:buChar char="•"/>
            </a:pP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MITRA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-FR – ~145/288 (50%)</a:t>
            </a:r>
          </a:p>
          <a:p>
            <a:pPr marL="457200" indent="-457200" algn="ctr">
              <a:spcBef>
                <a:spcPts val="900"/>
              </a:spcBef>
              <a:buFont typeface="Arial"/>
              <a:buChar char="•"/>
            </a:pP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RESHAPE-HF-2 – 43/420 (10%)</a:t>
            </a:r>
          </a:p>
          <a:p>
            <a:pPr marL="457200" indent="-457200" algn="ctr">
              <a:spcBef>
                <a:spcPts val="900"/>
              </a:spcBef>
              <a:buFont typeface="Arial"/>
              <a:buChar char="•"/>
            </a:pP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MATTERHORN (</a:t>
            </a:r>
            <a:r>
              <a:rPr lang="en-US" sz="3200" b="1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vs</a:t>
            </a:r>
            <a:r>
              <a:rPr lang="en-US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 MVS) – 4/210 (4%)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" y="125730"/>
            <a:ext cx="795528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000000"/>
                </a:solidFill>
                <a:latin typeface="Arial"/>
              </a:rPr>
              <a:t>MitraClip RCTs in Functional MR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01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COAPT Enrollment Feb 16, 2016</a:t>
            </a:r>
            <a:br>
              <a:rPr lang="en-US" dirty="0" smtClean="0"/>
            </a:br>
            <a:r>
              <a:rPr lang="en-US" sz="3100" dirty="0" smtClean="0"/>
              <a:t>81 active sites</a:t>
            </a:r>
            <a:endParaRPr lang="en-US" sz="31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68454"/>
              </p:ext>
            </p:extLst>
          </p:nvPr>
        </p:nvGraphicFramePr>
        <p:xfrm>
          <a:off x="1030941" y="1283167"/>
          <a:ext cx="6977529" cy="490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14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647" y="646497"/>
            <a:ext cx="7933765" cy="58984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15406" y="860985"/>
            <a:ext cx="61188" cy="4809598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84226" y="5528562"/>
            <a:ext cx="4739340" cy="3165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2436594" y="5584004"/>
            <a:ext cx="580789" cy="58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5531727"/>
            <a:ext cx="0" cy="138856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9316" y="5531727"/>
            <a:ext cx="0" cy="138856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896461" y="1809708"/>
            <a:ext cx="3571139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694098" y="3306336"/>
            <a:ext cx="2629468" cy="716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3886200" y="5617871"/>
            <a:ext cx="580789" cy="91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947921" y="5629160"/>
            <a:ext cx="580789" cy="91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410200" y="5606582"/>
            <a:ext cx="580789" cy="91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36156" y="5531727"/>
            <a:ext cx="0" cy="138856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2700000">
            <a:off x="3607913" y="3481137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2700000">
            <a:off x="3884071" y="2402145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700000">
            <a:off x="7008271" y="1739810"/>
            <a:ext cx="128016" cy="128016"/>
          </a:xfrm>
          <a:prstGeom prst="rect">
            <a:avLst/>
          </a:prstGeom>
          <a:solidFill>
            <a:srgbClr val="000000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714734" y="1990665"/>
            <a:ext cx="1511808" cy="38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EDD  (↑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14734" y="5142297"/>
            <a:ext cx="3095266" cy="91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Case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volume  (↑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714734" y="3033081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A2-P2 implant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14734" y="2676465"/>
            <a:ext cx="2781590" cy="91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Baseline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MR  (↑)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714734" y="951297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Age (↑)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714734" y="1295721"/>
            <a:ext cx="152118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Male gender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714734" y="2338137"/>
            <a:ext cx="1511808" cy="38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ESD  (↑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714734" y="3728025"/>
            <a:ext cx="149961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MAC</a:t>
            </a: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714734" y="4075497"/>
            <a:ext cx="261380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Mitral gradient (↑) 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714734" y="4422969"/>
            <a:ext cx="261380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MVA &lt;4 cm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 rot="2700000">
            <a:off x="4950871" y="1423737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700000">
            <a:off x="3731671" y="2027241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2700000">
            <a:off x="6474871" y="3235168"/>
            <a:ext cx="128016" cy="128016"/>
          </a:xfrm>
          <a:prstGeom prst="rect">
            <a:avLst/>
          </a:prstGeom>
          <a:solidFill>
            <a:srgbClr val="000000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700000">
            <a:off x="3912713" y="3844768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2700000">
            <a:off x="4646071" y="4843593"/>
            <a:ext cx="128016" cy="128016"/>
          </a:xfrm>
          <a:prstGeom prst="rect">
            <a:avLst/>
          </a:prstGeom>
          <a:solidFill>
            <a:srgbClr val="000000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055402" y="3222976"/>
            <a:ext cx="107398" cy="16672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131602" y="3222976"/>
            <a:ext cx="107398" cy="16672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Subtitle 2"/>
          <p:cNvSpPr txBox="1">
            <a:spLocks/>
          </p:cNvSpPr>
          <p:nvPr/>
        </p:nvSpPr>
        <p:spPr>
          <a:xfrm>
            <a:off x="714734" y="3380553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&gt; 1 clip placed 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14734" y="1643193"/>
            <a:ext cx="1511808" cy="38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FMR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7528710" y="646497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7467600" y="948249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0.12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7467600" y="1295721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0.17</a:t>
            </a: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7467600" y="1643193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0.07</a:t>
            </a: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7467600" y="1990665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0.03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709880" y="4770441"/>
            <a:ext cx="261380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Arial"/>
              <a:buChar char="•"/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Severe TR</a:t>
            </a:r>
            <a:endParaRPr lang="en-US" sz="1400" b="1" baseline="30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657600" y="1484697"/>
            <a:ext cx="2923058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207802" y="1713297"/>
            <a:ext cx="107398" cy="16672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284002" y="1713297"/>
            <a:ext cx="107398" cy="16672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505202" y="2094297"/>
            <a:ext cx="510392" cy="1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670344" y="2475298"/>
            <a:ext cx="555103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2700000">
            <a:off x="3579271" y="2795337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3322320" y="2856297"/>
            <a:ext cx="640080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115295" y="3542097"/>
            <a:ext cx="1061299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648695" y="3913050"/>
            <a:ext cx="731520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 rot="2700000">
            <a:off x="3579271" y="4541841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3601308" y="4915078"/>
            <a:ext cx="3346613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 rot="2700000">
            <a:off x="4251960" y="5309937"/>
            <a:ext cx="128016" cy="128016"/>
          </a:xfrm>
          <a:prstGeom prst="rect">
            <a:avLst/>
          </a:prstGeom>
          <a:solidFill>
            <a:srgbClr val="08FF33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901788" y="4608897"/>
            <a:ext cx="1717770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Subtitle 2"/>
          <p:cNvSpPr txBox="1">
            <a:spLocks/>
          </p:cNvSpPr>
          <p:nvPr/>
        </p:nvSpPr>
        <p:spPr>
          <a:xfrm>
            <a:off x="7467600" y="2338137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0.29</a:t>
            </a:r>
          </a:p>
        </p:txBody>
      </p:sp>
      <p:sp>
        <p:nvSpPr>
          <p:cNvPr id="80" name="Subtitle 2"/>
          <p:cNvSpPr txBox="1">
            <a:spLocks/>
          </p:cNvSpPr>
          <p:nvPr/>
        </p:nvSpPr>
        <p:spPr>
          <a:xfrm>
            <a:off x="7467600" y="2638986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0.03</a:t>
            </a:r>
          </a:p>
        </p:txBody>
      </p:sp>
      <p:sp>
        <p:nvSpPr>
          <p:cNvPr id="81" name="Subtitle 2"/>
          <p:cNvSpPr txBox="1">
            <a:spLocks/>
          </p:cNvSpPr>
          <p:nvPr/>
        </p:nvSpPr>
        <p:spPr>
          <a:xfrm>
            <a:off x="7467600" y="3033081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82" name="Subtitle 2"/>
          <p:cNvSpPr txBox="1">
            <a:spLocks/>
          </p:cNvSpPr>
          <p:nvPr/>
        </p:nvSpPr>
        <p:spPr>
          <a:xfrm>
            <a:off x="7467600" y="3380553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0.12</a:t>
            </a: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7467600" y="3728025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0.90</a:t>
            </a:r>
          </a:p>
        </p:txBody>
      </p:sp>
      <p:sp>
        <p:nvSpPr>
          <p:cNvPr id="84" name="Subtitle 2"/>
          <p:cNvSpPr txBox="1">
            <a:spLocks/>
          </p:cNvSpPr>
          <p:nvPr/>
        </p:nvSpPr>
        <p:spPr>
          <a:xfrm>
            <a:off x="7467600" y="4075497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0.33</a:t>
            </a: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7467600" y="4422969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0.23</a:t>
            </a:r>
          </a:p>
        </p:txBody>
      </p:sp>
      <p:sp>
        <p:nvSpPr>
          <p:cNvPr id="86" name="Subtitle 2"/>
          <p:cNvSpPr txBox="1">
            <a:spLocks/>
          </p:cNvSpPr>
          <p:nvPr/>
        </p:nvSpPr>
        <p:spPr>
          <a:xfrm>
            <a:off x="7467600" y="4770441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0.43</a:t>
            </a:r>
          </a:p>
        </p:txBody>
      </p:sp>
      <p:sp>
        <p:nvSpPr>
          <p:cNvPr id="87" name="Subtitle 2"/>
          <p:cNvSpPr txBox="1">
            <a:spLocks/>
          </p:cNvSpPr>
          <p:nvPr/>
        </p:nvSpPr>
        <p:spPr>
          <a:xfrm>
            <a:off x="7467600" y="5142297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tabLst>
                <a:tab pos="5019675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303706" y="-18143"/>
            <a:ext cx="8600431" cy="64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TVT Registry: Residual MR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Rectangle 74"/>
          <p:cNvSpPr/>
          <p:nvPr/>
        </p:nvSpPr>
        <p:spPr>
          <a:xfrm rot="2700000">
            <a:off x="4065690" y="1070916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005072" y="1141599"/>
            <a:ext cx="256032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 rot="2700000">
            <a:off x="4127778" y="4192323"/>
            <a:ext cx="128016" cy="128016"/>
          </a:xfrm>
          <a:prstGeom prst="rect">
            <a:avLst/>
          </a:prstGeom>
          <a:solidFill>
            <a:schemeClr val="tx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4067160" y="4263006"/>
            <a:ext cx="256032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002632" y="6097325"/>
            <a:ext cx="1595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Odds Ratios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123559" y="6153031"/>
            <a:ext cx="143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Less MR</a:t>
            </a:r>
            <a:r>
              <a:rPr lang="en-US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870293" y="6122253"/>
            <a:ext cx="1626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More MR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0704" y="6522363"/>
            <a:ext cx="1665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i="1" dirty="0">
                <a:latin typeface="Arial"/>
                <a:cs typeface="Arial"/>
              </a:rPr>
              <a:t>Paul </a:t>
            </a:r>
            <a:r>
              <a:rPr lang="en-US" sz="1100" i="1" dirty="0" err="1">
                <a:latin typeface="Arial"/>
                <a:cs typeface="Arial"/>
              </a:rPr>
              <a:t>Sorajja</a:t>
            </a:r>
            <a:r>
              <a:rPr lang="en-US" sz="1100" i="1" dirty="0">
                <a:latin typeface="Arial"/>
                <a:cs typeface="Arial"/>
              </a:rPr>
              <a:t> ACC 2015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504366" y="5153787"/>
            <a:ext cx="411028" cy="345736"/>
          </a:xfrm>
          <a:prstGeom prst="rightArrow">
            <a:avLst/>
          </a:prstGeom>
          <a:solidFill>
            <a:srgbClr val="23FF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Disclosure Information</a:t>
            </a:r>
            <a:r>
              <a:rPr lang="en-US" sz="48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4800" i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following relationships exist:</a:t>
            </a:r>
            <a:b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Grant support: Abbott,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BSC, </a:t>
            </a:r>
            <a:r>
              <a:rPr lang="en-US" sz="2000" i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Cardiokinetics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Edwards, WL Gore</a:t>
            </a:r>
          </a:p>
          <a:p>
            <a:pPr algn="ctr"/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Consultant</a:t>
            </a: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: Abbott,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BSC, </a:t>
            </a:r>
            <a:r>
              <a:rPr lang="en-US" sz="2000" i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Coherex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Edwards, </a:t>
            </a:r>
            <a:r>
              <a:rPr lang="en-US" sz="2000" i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JenaValve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sz="2000" i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Mitralign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</a:t>
            </a:r>
          </a:p>
          <a:p>
            <a:pPr algn="ctr"/>
            <a:r>
              <a:rPr lang="en-US" sz="2000" i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Diiachi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Sankyo-Lilly, WL Gore</a:t>
            </a:r>
          </a:p>
          <a:p>
            <a:pPr algn="ctr"/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Off label use of products and investigational devices</a:t>
            </a:r>
            <a:b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will be discussed in this presentation</a:t>
            </a:r>
          </a:p>
        </p:txBody>
      </p:sp>
      <p:sp>
        <p:nvSpPr>
          <p:cNvPr id="17410" name="Text Box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96106"/>
            <a:ext cx="8382000" cy="78898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Ted Feldman MD, </a:t>
            </a:r>
            <a:r>
              <a:rPr lang="en-US" i="1" dirty="0">
                <a:solidFill>
                  <a:srgbClr val="000000"/>
                </a:solidFill>
              </a:rPr>
              <a:t>MSCAI FACC </a:t>
            </a:r>
            <a:r>
              <a:rPr lang="en-US" i="1" dirty="0" smtClean="0">
                <a:solidFill>
                  <a:srgbClr val="000000"/>
                </a:solidFill>
              </a:rPr>
              <a:t>FESC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1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99903"/>
              </p:ext>
            </p:extLst>
          </p:nvPr>
        </p:nvGraphicFramePr>
        <p:xfrm>
          <a:off x="208518" y="1816391"/>
          <a:ext cx="8738811" cy="4358464"/>
        </p:xfrm>
        <a:graphic>
          <a:graphicData uri="http://schemas.openxmlformats.org/drawingml/2006/table">
            <a:tbl>
              <a:tbl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7619889"/>
                <a:gridCol w="1118922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Study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3ED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REALISM US Continued Access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899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REALISM Compassionate/Emergency Use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66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ACCESS Europe Phase I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567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ACCESS Europe Phase II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286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German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Transcatheter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Mitral Valve Interventions (TRAMI)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1002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GRASP-It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304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MitraSwiss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registry nationwide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265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Sentinel Registry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EURObservational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Research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Programme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ESC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628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MitraClip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Asia-Pacific Registry (MARS)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145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ANZ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MitraClip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Registry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45</a:t>
                      </a: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Registries</a:t>
            </a:r>
            <a:br>
              <a:rPr lang="en-US" sz="6000" b="1" dirty="0" smtClean="0"/>
            </a:br>
            <a:r>
              <a:rPr lang="en-US" i="1" dirty="0" smtClean="0"/>
              <a:t>Prospective-Multicenter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0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1435894" y="470295"/>
            <a:ext cx="6565900" cy="958850"/>
          </a:xfrm>
        </p:spPr>
        <p:txBody>
          <a:bodyPr/>
          <a:lstStyle/>
          <a:p>
            <a:r>
              <a:rPr lang="en-US" sz="4400" b="1" dirty="0" smtClean="0"/>
              <a:t>COAPT</a:t>
            </a:r>
            <a:r>
              <a:rPr lang="en-US" sz="4400" dirty="0" smtClean="0"/>
              <a:t> Trial:  Overview</a:t>
            </a:r>
            <a:endParaRPr lang="en-US" sz="4400" dirty="0"/>
          </a:p>
        </p:txBody>
      </p:sp>
      <p:sp>
        <p:nvSpPr>
          <p:cNvPr id="63491" name="Rectangle 22"/>
          <p:cNvSpPr>
            <a:spLocks noChangeArrowheads="1"/>
          </p:cNvSpPr>
          <p:nvPr/>
        </p:nvSpPr>
        <p:spPr bwMode="auto">
          <a:xfrm>
            <a:off x="342900" y="1793526"/>
            <a:ext cx="87518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300" u="sng" dirty="0"/>
              <a:t>C</a:t>
            </a:r>
            <a:r>
              <a:rPr lang="en-US" sz="2300" dirty="0"/>
              <a:t>ardiovascular </a:t>
            </a:r>
            <a:r>
              <a:rPr lang="en-US" sz="2300" u="sng" dirty="0"/>
              <a:t>O</a:t>
            </a:r>
            <a:r>
              <a:rPr lang="en-US" sz="2300" dirty="0"/>
              <a:t>utcomes </a:t>
            </a:r>
            <a:r>
              <a:rPr lang="en-US" sz="2300" u="sng" dirty="0"/>
              <a:t>A</a:t>
            </a:r>
            <a:r>
              <a:rPr lang="en-US" sz="2300" dirty="0"/>
              <a:t>ssessment of the MitraClip </a:t>
            </a:r>
            <a:r>
              <a:rPr lang="en-US" sz="2300" u="sng" dirty="0"/>
              <a:t>P</a:t>
            </a:r>
            <a:r>
              <a:rPr lang="en-US" sz="2300" dirty="0"/>
              <a:t>ercutaneous </a:t>
            </a:r>
            <a:r>
              <a:rPr lang="en-US" sz="2300" u="sng" dirty="0"/>
              <a:t>T</a:t>
            </a:r>
            <a:r>
              <a:rPr lang="en-US" sz="2300" dirty="0"/>
              <a:t>herapy for Heart Failure Patients with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Functional </a:t>
            </a:r>
            <a:r>
              <a:rPr lang="en-US" sz="2300" dirty="0"/>
              <a:t>Mitral Regurgitation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39700" y="4729163"/>
            <a:ext cx="87518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5000"/>
              </a:lnSpc>
            </a:pPr>
            <a:endParaRPr lang="en-US" sz="2000" dirty="0"/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824" y="5952215"/>
            <a:ext cx="1226764" cy="654926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54816"/>
            <a:ext cx="8229600" cy="1143000"/>
          </a:xfrm>
        </p:spPr>
        <p:txBody>
          <a:bodyPr/>
          <a:lstStyle/>
          <a:p>
            <a:r>
              <a:rPr lang="en-US" dirty="0" smtClean="0"/>
              <a:t>Objective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6318"/>
            <a:ext cx="8229600" cy="4525963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To evaluate the safety and effectiveness of the </a:t>
            </a:r>
            <a:r>
              <a:rPr lang="en-US" dirty="0" err="1">
                <a:solidFill>
                  <a:srgbClr val="000000"/>
                </a:solidFill>
              </a:rPr>
              <a:t>MitraClip</a:t>
            </a:r>
            <a:r>
              <a:rPr lang="en-US" dirty="0">
                <a:solidFill>
                  <a:srgbClr val="000000"/>
                </a:solidFill>
              </a:rPr>
              <a:t> System for treatment of functional mitral regurgitation (FMR ≥3+) in symptomatic heart failure subjects who are treated per standard of care and who have been determined by the site’s local heart team as not appropriate for mitral valve </a:t>
            </a:r>
            <a:r>
              <a:rPr lang="en-US" dirty="0" smtClean="0">
                <a:solidFill>
                  <a:srgbClr val="000000"/>
                </a:solidFill>
              </a:rPr>
              <a:t>surgery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COAPT is the first randomized controlled clinical trial to compare non-surgical (medical) standard of care treatment to a percutaneous intervention to reduce MR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aseline="30000" dirty="0">
              <a:solidFill>
                <a:srgbClr val="000000"/>
              </a:solidFill>
              <a:cs typeface="Arial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035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288925"/>
            <a:ext cx="1593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156" y="129173"/>
            <a:ext cx="1497232" cy="799319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189398" y="1113990"/>
            <a:ext cx="8767990" cy="5302592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Tahoma" pitchFamily="-108" charset="0"/>
            </a:endParaRPr>
          </a:p>
        </p:txBody>
      </p:sp>
      <p:sp>
        <p:nvSpPr>
          <p:cNvPr id="60417" name="Down Arrow 40"/>
          <p:cNvSpPr>
            <a:spLocks noChangeArrowheads="1"/>
          </p:cNvSpPr>
          <p:nvPr/>
        </p:nvSpPr>
        <p:spPr bwMode="auto">
          <a:xfrm rot="18987225">
            <a:off x="5960472" y="2891160"/>
            <a:ext cx="404810" cy="426394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707070">
                  <a:alpha val="0"/>
                </a:srgbClr>
              </a:gs>
              <a:gs pos="100000">
                <a:srgbClr val="C2C2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baseline="700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418" name="Down Arrow 41"/>
          <p:cNvSpPr>
            <a:spLocks noChangeArrowheads="1"/>
          </p:cNvSpPr>
          <p:nvPr/>
        </p:nvSpPr>
        <p:spPr bwMode="auto">
          <a:xfrm rot="1800000" flipH="1">
            <a:off x="2786922" y="2891160"/>
            <a:ext cx="404808" cy="426394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707070">
                  <a:alpha val="0"/>
                </a:srgbClr>
              </a:gs>
              <a:gs pos="100000">
                <a:srgbClr val="C2C2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baseline="700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5145088" y="3328987"/>
            <a:ext cx="3474720" cy="812733"/>
          </a:xfrm>
          <a:prstGeom prst="roundRect">
            <a:avLst>
              <a:gd name="adj" fmla="val 9699"/>
            </a:avLst>
          </a:prstGeom>
          <a:solidFill>
            <a:srgbClr val="595959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1118194" y="4486866"/>
            <a:ext cx="6847215" cy="179474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2C2C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Safety: 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Composite death, stroke, </a:t>
            </a:r>
            <a:r>
              <a:rPr lang="en-US" sz="2000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worsening 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renal function, LVAD implant, heart transplant at 12 </a:t>
            </a:r>
            <a:r>
              <a:rPr lang="en-US" sz="2000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months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sz="800" dirty="0" smtClean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    </a:t>
            </a:r>
            <a:endParaRPr lang="en-US" sz="800" dirty="0">
              <a:solidFill>
                <a:srgbClr val="000000"/>
              </a:solidFill>
              <a:latin typeface="Tahoma"/>
              <a:ea typeface="ＭＳ Ｐゴシック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Effectiveness: </a:t>
            </a:r>
            <a:r>
              <a:rPr lang="en-US" sz="2000" dirty="0">
                <a:solidFill>
                  <a:srgbClr val="000000"/>
                </a:solidFill>
                <a:latin typeface="Tahoma"/>
                <a:ea typeface="ＭＳ Ｐゴシック" pitchFamily="34" charset="-128"/>
                <a:cs typeface="Times New Roman" pitchFamily="18" charset="0"/>
              </a:rPr>
              <a:t>Recurrent heart failure hospitalizations </a:t>
            </a:r>
          </a:p>
        </p:txBody>
      </p:sp>
      <p:sp>
        <p:nvSpPr>
          <p:cNvPr id="28" name="Rectangle 81"/>
          <p:cNvSpPr>
            <a:spLocks noChangeArrowheads="1"/>
          </p:cNvSpPr>
          <p:nvPr/>
        </p:nvSpPr>
        <p:spPr bwMode="auto">
          <a:xfrm>
            <a:off x="468313" y="3328987"/>
            <a:ext cx="3474720" cy="798927"/>
          </a:xfrm>
          <a:prstGeom prst="roundRect">
            <a:avLst>
              <a:gd name="adj" fmla="val 9699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1545033" y="1131805"/>
            <a:ext cx="580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430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patients enrolled at up to 75 US sites</a:t>
            </a:r>
            <a:endParaRPr lang="en-US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3194050" y="2484438"/>
            <a:ext cx="2755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Randomize 1:1</a:t>
            </a:r>
            <a:endParaRPr lang="en-US" sz="240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5699288" y="3332163"/>
            <a:ext cx="2428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Control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group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Standard of care</a:t>
            </a:r>
            <a:endParaRPr lang="en-US" sz="24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60429" name="Rectangle 84"/>
          <p:cNvSpPr>
            <a:spLocks noChangeArrowheads="1"/>
          </p:cNvSpPr>
          <p:nvPr/>
        </p:nvSpPr>
        <p:spPr bwMode="auto">
          <a:xfrm>
            <a:off x="1744307" y="1905794"/>
            <a:ext cx="5655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FFAD0E"/>
                </a:solidFill>
                <a:latin typeface="Arial" charset="0"/>
                <a:cs typeface="Arial" charset="0"/>
              </a:rPr>
              <a:t>High risk for mitral valve </a:t>
            </a:r>
            <a:r>
              <a:rPr lang="en-US" b="1" dirty="0" smtClean="0">
                <a:solidFill>
                  <a:srgbClr val="FFAD0E"/>
                </a:solidFill>
                <a:latin typeface="Arial" charset="0"/>
                <a:cs typeface="Arial" charset="0"/>
              </a:rPr>
              <a:t>surgery- Local Heart Team</a:t>
            </a:r>
            <a:endParaRPr lang="en-US" b="1" baseline="30000" dirty="0">
              <a:solidFill>
                <a:srgbClr val="FFAD0E"/>
              </a:solidFill>
              <a:latin typeface="Arial" charset="0"/>
              <a:cs typeface="Arial" charset="0"/>
            </a:endParaRPr>
          </a:p>
        </p:txBody>
      </p:sp>
      <p:sp>
        <p:nvSpPr>
          <p:cNvPr id="60430" name="Rectangle 87"/>
          <p:cNvSpPr>
            <a:spLocks noChangeArrowheads="1"/>
          </p:cNvSpPr>
          <p:nvPr/>
        </p:nvSpPr>
        <p:spPr bwMode="auto">
          <a:xfrm>
            <a:off x="3043737" y="2176463"/>
            <a:ext cx="3056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Specific valve anatomic criteria</a:t>
            </a:r>
          </a:p>
        </p:txBody>
      </p:sp>
      <p:sp>
        <p:nvSpPr>
          <p:cNvPr id="33" name="Rectangle 90"/>
          <p:cNvSpPr>
            <a:spLocks noChangeArrowheads="1"/>
          </p:cNvSpPr>
          <p:nvPr/>
        </p:nvSpPr>
        <p:spPr bwMode="auto">
          <a:xfrm>
            <a:off x="1578755" y="3524250"/>
            <a:ext cx="1316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MitraClip</a:t>
            </a:r>
            <a:endParaRPr lang="en-US" sz="20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Rectangle 84"/>
          <p:cNvSpPr>
            <a:spLocks noChangeArrowheads="1"/>
          </p:cNvSpPr>
          <p:nvPr/>
        </p:nvSpPr>
        <p:spPr bwMode="auto">
          <a:xfrm>
            <a:off x="1086726" y="1636713"/>
            <a:ext cx="6970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Significant FMR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≥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core lab; EF&lt;50%; CHF hospitalization or BNP&gt;300</a:t>
            </a:r>
            <a:endParaRPr lang="en-US" sz="16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60434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156" y="129173"/>
            <a:ext cx="1497232" cy="799319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0435" name="Title 1"/>
          <p:cNvSpPr>
            <a:spLocks noGrp="1"/>
          </p:cNvSpPr>
          <p:nvPr>
            <p:ph type="title"/>
          </p:nvPr>
        </p:nvSpPr>
        <p:spPr>
          <a:xfrm>
            <a:off x="0" y="253526"/>
            <a:ext cx="7687245" cy="455286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Clinical </a:t>
            </a:r>
            <a:r>
              <a:rPr lang="en-US" sz="2800" dirty="0"/>
              <a:t>Outcomes Assessment of the </a:t>
            </a:r>
            <a:r>
              <a:rPr lang="en-US" sz="2800" dirty="0" err="1"/>
              <a:t>MitraClip</a:t>
            </a:r>
            <a:r>
              <a:rPr lang="en-US" sz="2800" dirty="0"/>
              <a:t> Percutaneous Therapy for High Surgical </a:t>
            </a:r>
            <a:r>
              <a:rPr lang="en-US" sz="2800" dirty="0" smtClean="0"/>
              <a:t>Risk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595247" y="6479162"/>
            <a:ext cx="3824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Protocol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conditionally approved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by FDA July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26,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2012</a:t>
            </a:r>
          </a:p>
        </p:txBody>
      </p:sp>
      <p:sp>
        <p:nvSpPr>
          <p:cNvPr id="60419" name="Down Arrow 7"/>
          <p:cNvSpPr>
            <a:spLocks noChangeArrowheads="1"/>
          </p:cNvSpPr>
          <p:nvPr/>
        </p:nvSpPr>
        <p:spPr bwMode="auto">
          <a:xfrm>
            <a:off x="2033588" y="3865239"/>
            <a:ext cx="404812" cy="687388"/>
          </a:xfrm>
          <a:prstGeom prst="downArrow">
            <a:avLst>
              <a:gd name="adj1" fmla="val 50000"/>
              <a:gd name="adj2" fmla="val 49969"/>
            </a:avLst>
          </a:prstGeom>
          <a:gradFill rotWithShape="1">
            <a:gsLst>
              <a:gs pos="0">
                <a:srgbClr val="707070">
                  <a:alpha val="0"/>
                </a:srgbClr>
              </a:gs>
              <a:gs pos="100000">
                <a:srgbClr val="C2C2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baseline="700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420" name="Down Arrow 39"/>
          <p:cNvSpPr>
            <a:spLocks noChangeArrowheads="1"/>
          </p:cNvSpPr>
          <p:nvPr/>
        </p:nvSpPr>
        <p:spPr bwMode="auto">
          <a:xfrm>
            <a:off x="6711952" y="3865239"/>
            <a:ext cx="404810" cy="687388"/>
          </a:xfrm>
          <a:prstGeom prst="downArrow">
            <a:avLst>
              <a:gd name="adj1" fmla="val 50000"/>
              <a:gd name="adj2" fmla="val 49969"/>
            </a:avLst>
          </a:prstGeom>
          <a:gradFill rotWithShape="1">
            <a:gsLst>
              <a:gs pos="0">
                <a:srgbClr val="707070">
                  <a:alpha val="0"/>
                </a:srgbClr>
              </a:gs>
              <a:gs pos="100000">
                <a:srgbClr val="C2C2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 baseline="700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26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0" y="57150"/>
            <a:ext cx="6742113" cy="9271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b="1" dirty="0" smtClean="0"/>
              <a:t>Inclusion</a:t>
            </a:r>
            <a:r>
              <a:rPr lang="en-US" dirty="0" smtClean="0"/>
              <a:t> Criteria (ii)</a:t>
            </a:r>
          </a:p>
        </p:txBody>
      </p:sp>
      <p:sp>
        <p:nvSpPr>
          <p:cNvPr id="105474" name="Rectangle 6"/>
          <p:cNvSpPr>
            <a:spLocks noGrp="1" noChangeArrowheads="1"/>
          </p:cNvSpPr>
          <p:nvPr>
            <p:ph idx="1"/>
          </p:nvPr>
        </p:nvSpPr>
        <p:spPr>
          <a:xfrm>
            <a:off x="450850" y="1136056"/>
            <a:ext cx="7821613" cy="45259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The subject has had at least </a:t>
            </a:r>
            <a:r>
              <a:rPr lang="en-US" sz="2400" dirty="0" smtClean="0">
                <a:solidFill>
                  <a:srgbClr val="FFBD52"/>
                </a:solidFill>
              </a:rPr>
              <a:t>1 HF hospitalization </a:t>
            </a:r>
            <a:r>
              <a:rPr lang="en-US" sz="2400" dirty="0" smtClean="0"/>
              <a:t>in the 12 months prior to enrollment and/or </a:t>
            </a:r>
            <a:r>
              <a:rPr lang="en-US" sz="2400" dirty="0"/>
              <a:t>a corrected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BD52"/>
                </a:solidFill>
              </a:rPr>
              <a:t>BNP ≥300 </a:t>
            </a:r>
            <a:r>
              <a:rPr lang="en-US" sz="2400" dirty="0" err="1" smtClean="0">
                <a:solidFill>
                  <a:srgbClr val="FFBD52"/>
                </a:solidFill>
              </a:rPr>
              <a:t>pg</a:t>
            </a:r>
            <a:r>
              <a:rPr lang="en-US" sz="2400" dirty="0" smtClean="0">
                <a:solidFill>
                  <a:srgbClr val="FFBD52"/>
                </a:solidFill>
              </a:rPr>
              <a:t>/ml or </a:t>
            </a:r>
            <a:r>
              <a:rPr lang="en-US" sz="2400" dirty="0" err="1" smtClean="0">
                <a:solidFill>
                  <a:srgbClr val="FFBD52"/>
                </a:solidFill>
              </a:rPr>
              <a:t>nT-proBNP</a:t>
            </a:r>
            <a:r>
              <a:rPr lang="en-US" sz="2400" dirty="0" smtClean="0">
                <a:solidFill>
                  <a:srgbClr val="FFBD52"/>
                </a:solidFill>
              </a:rPr>
              <a:t> ≥1500 </a:t>
            </a:r>
            <a:r>
              <a:rPr lang="en-US" sz="2400" dirty="0" err="1" smtClean="0">
                <a:solidFill>
                  <a:srgbClr val="FFBD52"/>
                </a:solidFill>
              </a:rPr>
              <a:t>pg</a:t>
            </a:r>
            <a:r>
              <a:rPr lang="en-US" sz="2400" dirty="0" smtClean="0">
                <a:solidFill>
                  <a:srgbClr val="FFBD52"/>
                </a:solidFill>
              </a:rPr>
              <a:t>/ml </a:t>
            </a:r>
            <a:r>
              <a:rPr lang="en-US" sz="2400" dirty="0" smtClean="0"/>
              <a:t>measured within 90 days prior to registration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Subject has been adequately treated per applicable standards for CAD, LV dysfunction, MR or HF (</a:t>
            </a:r>
            <a:r>
              <a:rPr lang="en-US" sz="2400" dirty="0" smtClean="0">
                <a:solidFill>
                  <a:srgbClr val="FFBD52"/>
                </a:solidFill>
              </a:rPr>
              <a:t>CRT, revascularization, and/or GDMT</a:t>
            </a:r>
            <a:r>
              <a:rPr lang="en-US" sz="2400" dirty="0" smtClean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The primary </a:t>
            </a:r>
            <a:r>
              <a:rPr lang="en-US" sz="2400" dirty="0" err="1" smtClean="0">
                <a:solidFill>
                  <a:srgbClr val="FFBD52"/>
                </a:solidFill>
              </a:rPr>
              <a:t>regurgitant</a:t>
            </a:r>
            <a:r>
              <a:rPr lang="en-US" sz="2400" dirty="0" smtClean="0">
                <a:solidFill>
                  <a:srgbClr val="FFBD52"/>
                </a:solidFill>
              </a:rPr>
              <a:t> jet is non-commissural</a:t>
            </a:r>
            <a:r>
              <a:rPr lang="en-US" sz="2400" dirty="0" smtClean="0"/>
              <a:t>.  If secondary MR jets exist, they must be considered clinically insignificant.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CK-MB obtained within prior 14 days less than local laboratory upper limit of normal (ULN)</a:t>
            </a:r>
          </a:p>
        </p:txBody>
      </p:sp>
      <p:pic>
        <p:nvPicPr>
          <p:cNvPr id="1054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288925"/>
            <a:ext cx="1593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519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5"/>
          <p:cNvSpPr>
            <a:spLocks noGrp="1" noChangeArrowheads="1"/>
          </p:cNvSpPr>
          <p:nvPr>
            <p:ph type="title"/>
          </p:nvPr>
        </p:nvSpPr>
        <p:spPr>
          <a:xfrm>
            <a:off x="444500" y="57150"/>
            <a:ext cx="6742113" cy="9271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b="1" dirty="0" smtClean="0"/>
              <a:t>Exclusion</a:t>
            </a:r>
            <a:r>
              <a:rPr lang="en-US" dirty="0" smtClean="0"/>
              <a:t> Criteria (i)</a:t>
            </a:r>
          </a:p>
        </p:txBody>
      </p:sp>
      <p:sp>
        <p:nvSpPr>
          <p:cNvPr id="107522" name="Rectangle 6"/>
          <p:cNvSpPr>
            <a:spLocks noGrp="1" noChangeArrowheads="1"/>
          </p:cNvSpPr>
          <p:nvPr>
            <p:ph idx="1"/>
          </p:nvPr>
        </p:nvSpPr>
        <p:spPr>
          <a:xfrm>
            <a:off x="450850" y="1224195"/>
            <a:ext cx="8537575" cy="3429696"/>
          </a:xfrm>
        </p:spPr>
        <p:txBody>
          <a:bodyPr/>
          <a:lstStyle/>
          <a:p>
            <a:r>
              <a:rPr lang="en-US" sz="2400" dirty="0" smtClean="0"/>
              <a:t>Leaflet anatomy which may preclude MitraClip implantation, proper MitraClip positioning on the leaflets, or sufficient MR reduction by the MitraClip</a:t>
            </a:r>
          </a:p>
          <a:p>
            <a:r>
              <a:rPr lang="en-US" sz="2400" dirty="0" smtClean="0"/>
              <a:t>MV </a:t>
            </a:r>
            <a:r>
              <a:rPr lang="en-US" sz="2400" dirty="0" smtClean="0">
                <a:solidFill>
                  <a:srgbClr val="FFBD52"/>
                </a:solidFill>
              </a:rPr>
              <a:t>orifice area &lt;4.0 cm</a:t>
            </a:r>
            <a:r>
              <a:rPr lang="en-US" sz="2400" baseline="30000" dirty="0" smtClean="0">
                <a:solidFill>
                  <a:srgbClr val="FFBD52"/>
                </a:solidFill>
              </a:rPr>
              <a:t>2</a:t>
            </a:r>
            <a:r>
              <a:rPr lang="en-US" sz="2400" dirty="0" smtClean="0"/>
              <a:t>, confirmed </a:t>
            </a:r>
            <a:r>
              <a:rPr lang="en-US" sz="2400" dirty="0"/>
              <a:t>by the </a:t>
            </a:r>
            <a:r>
              <a:rPr lang="en-US" sz="2400" dirty="0" smtClean="0"/>
              <a:t>Site 90 days prior to registration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CABG, PCI, or </a:t>
            </a:r>
            <a:r>
              <a:rPr lang="en-US" sz="2400" dirty="0" err="1" smtClean="0"/>
              <a:t>Transcatheter</a:t>
            </a:r>
            <a:r>
              <a:rPr lang="en-US" sz="2400" dirty="0" smtClean="0"/>
              <a:t> Aortic Valve Replacement (TAVR) in prior 30 days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CVA within 30 days prior to subject registration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Carotid </a:t>
            </a:r>
            <a:r>
              <a:rPr lang="en-US" sz="2400" dirty="0" smtClean="0"/>
              <a:t>surgery or stenting </a:t>
            </a:r>
            <a:r>
              <a:rPr lang="en-US" sz="2400" dirty="0"/>
              <a:t>within 30 days prior to subject </a:t>
            </a:r>
            <a:r>
              <a:rPr lang="en-US" sz="2400" dirty="0" smtClean="0"/>
              <a:t>registration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Severe symptomatic carotid stenosis (&gt;70% by ultrasound</a:t>
            </a:r>
            <a:r>
              <a:rPr lang="en-US" sz="2400" dirty="0" smtClean="0"/>
              <a:t>)</a:t>
            </a:r>
            <a:endParaRPr lang="en-US" sz="2400" strike="sngStrike" dirty="0"/>
          </a:p>
          <a:p>
            <a:pPr>
              <a:spcBef>
                <a:spcPts val="1800"/>
              </a:spcBef>
            </a:pPr>
            <a:endParaRPr lang="en-US" sz="2400" dirty="0" smtClean="0"/>
          </a:p>
        </p:txBody>
      </p:sp>
      <p:pic>
        <p:nvPicPr>
          <p:cNvPr id="1075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863" y="288925"/>
            <a:ext cx="1593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97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5"/>
          <p:cNvSpPr>
            <a:spLocks noGrp="1" noChangeArrowheads="1"/>
          </p:cNvSpPr>
          <p:nvPr>
            <p:ph type="title"/>
          </p:nvPr>
        </p:nvSpPr>
        <p:spPr>
          <a:xfrm>
            <a:off x="355600" y="57150"/>
            <a:ext cx="6742113" cy="927100"/>
          </a:xfrm>
        </p:spPr>
        <p:txBody>
          <a:bodyPr/>
          <a:lstStyle/>
          <a:p>
            <a:r>
              <a:rPr lang="en-US" dirty="0" smtClean="0"/>
              <a:t>Primary Endpoints</a:t>
            </a:r>
          </a:p>
        </p:txBody>
      </p:sp>
      <p:sp>
        <p:nvSpPr>
          <p:cNvPr id="394243" name="Rectangle 6"/>
          <p:cNvSpPr>
            <a:spLocks noGrp="1" noChangeArrowheads="1"/>
          </p:cNvSpPr>
          <p:nvPr>
            <p:ph idx="1"/>
          </p:nvPr>
        </p:nvSpPr>
        <p:spPr>
          <a:xfrm>
            <a:off x="336549" y="1365250"/>
            <a:ext cx="8693151" cy="4525963"/>
          </a:xfrm>
        </p:spPr>
        <p:txBody>
          <a:bodyPr/>
          <a:lstStyle/>
          <a:p>
            <a:pPr marL="463550" indent="-231775">
              <a:buFontTx/>
              <a:buNone/>
              <a:defRPr/>
            </a:pPr>
            <a:r>
              <a:rPr lang="en-US" sz="2800" b="1" dirty="0" smtClean="0">
                <a:solidFill>
                  <a:srgbClr val="FFFF99"/>
                </a:solidFill>
              </a:rPr>
              <a:t>Primary Effectiveness </a:t>
            </a:r>
            <a:br>
              <a:rPr lang="en-US" sz="2800" b="1" dirty="0" smtClean="0">
                <a:solidFill>
                  <a:srgbClr val="FFFF99"/>
                </a:solidFill>
              </a:rPr>
            </a:br>
            <a:endParaRPr lang="en-US" sz="100" b="1" dirty="0" smtClean="0">
              <a:solidFill>
                <a:srgbClr val="FFFF99"/>
              </a:solidFill>
            </a:endParaRPr>
          </a:p>
          <a:p>
            <a:pPr marL="463550" indent="-231775">
              <a:buFont typeface="Arial" panose="020B0604020202020204" pitchFamily="34" charset="0"/>
              <a:buChar char="−"/>
              <a:defRPr/>
            </a:pPr>
            <a:r>
              <a:rPr lang="en-US" sz="2400" dirty="0" smtClean="0"/>
              <a:t>Recurrent heart failure hospitalizations through 24 months (analyzed when last subject completes 12 months follow-up)</a:t>
            </a:r>
          </a:p>
          <a:p>
            <a:pPr marL="231775" indent="0">
              <a:buFontTx/>
              <a:buNone/>
              <a:defRPr/>
            </a:pPr>
            <a:r>
              <a:rPr lang="en-US" sz="2100" b="1" dirty="0" smtClean="0">
                <a:solidFill>
                  <a:srgbClr val="FFFF99"/>
                </a:solidFill>
              </a:rPr>
              <a:t/>
            </a:r>
            <a:br>
              <a:rPr lang="en-US" sz="2100" b="1" dirty="0" smtClean="0">
                <a:solidFill>
                  <a:srgbClr val="FFFF99"/>
                </a:solidFill>
              </a:rPr>
            </a:br>
            <a:r>
              <a:rPr lang="en-US" sz="2800" b="1" dirty="0" smtClean="0">
                <a:solidFill>
                  <a:srgbClr val="FFFF99"/>
                </a:solidFill>
              </a:rPr>
              <a:t>Primary Safety</a:t>
            </a:r>
            <a:endParaRPr lang="en-US" sz="100" b="1" dirty="0" smtClean="0">
              <a:solidFill>
                <a:srgbClr val="FFFF99"/>
              </a:solidFill>
            </a:endParaRPr>
          </a:p>
          <a:p>
            <a:pPr lvl="1">
              <a:defRPr/>
            </a:pPr>
            <a:r>
              <a:rPr lang="en-US" sz="2400" dirty="0" smtClean="0"/>
              <a:t>Composite of </a:t>
            </a:r>
            <a:r>
              <a:rPr lang="en-US" sz="2400" dirty="0"/>
              <a:t>Single Leaflet Device Attachment (SLDA), device </a:t>
            </a:r>
            <a:r>
              <a:rPr lang="en-US" sz="2400" dirty="0" err="1"/>
              <a:t>embolizations</a:t>
            </a:r>
            <a:r>
              <a:rPr lang="en-US" sz="2400" dirty="0"/>
              <a:t>, endocarditis requiring surgery, Echocardiography Core Laboratory confirmed mitral stenosis requiring surgery, </a:t>
            </a:r>
            <a:r>
              <a:rPr lang="en-US" sz="2400" dirty="0" smtClean="0"/>
              <a:t>LVAD implant, heart transplant, and </a:t>
            </a:r>
            <a:r>
              <a:rPr lang="en-US" sz="2400" dirty="0"/>
              <a:t>any device related complications requiring non-elective cardiovascular surgery at 12 </a:t>
            </a:r>
            <a:r>
              <a:rPr lang="en-US" sz="2400" dirty="0" smtClean="0"/>
              <a:t>months</a:t>
            </a:r>
            <a:endParaRPr lang="en-US" sz="2400" b="1" dirty="0"/>
          </a:p>
        </p:txBody>
      </p:sp>
      <p:pic>
        <p:nvPicPr>
          <p:cNvPr id="10854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863" y="288925"/>
            <a:ext cx="15938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1752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3777BC"/>
      </a:accent1>
      <a:accent2>
        <a:srgbClr val="8EB0DD"/>
      </a:accent2>
      <a:accent3>
        <a:srgbClr val="FFFFFF"/>
      </a:accent3>
      <a:accent4>
        <a:srgbClr val="000000"/>
      </a:accent4>
      <a:accent5>
        <a:srgbClr val="AEBDDA"/>
      </a:accent5>
      <a:accent6>
        <a:srgbClr val="809FC8"/>
      </a:accent6>
      <a:hlink>
        <a:srgbClr val="F2941A"/>
      </a:hlink>
      <a:folHlink>
        <a:srgbClr val="9999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7000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7000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3777BC"/>
        </a:accent1>
        <a:accent2>
          <a:srgbClr val="8EB0DD"/>
        </a:accent2>
        <a:accent3>
          <a:srgbClr val="FFFFFF"/>
        </a:accent3>
        <a:accent4>
          <a:srgbClr val="000000"/>
        </a:accent4>
        <a:accent5>
          <a:srgbClr val="AEBDDA"/>
        </a:accent5>
        <a:accent6>
          <a:srgbClr val="809FC8"/>
        </a:accent6>
        <a:hlink>
          <a:srgbClr val="F2941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1334</Words>
  <Application>Microsoft Macintosh PowerPoint</Application>
  <PresentationFormat>On-screen Show (4:3)</PresentationFormat>
  <Paragraphs>217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MitraClip for Secondary MR:  COAPT Update</vt:lpstr>
      <vt:lpstr>PowerPoint Presentation</vt:lpstr>
      <vt:lpstr>Registries Prospective-Multicenter</vt:lpstr>
      <vt:lpstr>COAPT Trial:  Overview</vt:lpstr>
      <vt:lpstr>Objective</vt:lpstr>
      <vt:lpstr>Clinical Outcomes Assessment of the MitraClip Percutaneous Therapy for High Surgical Risk</vt:lpstr>
      <vt:lpstr>Key Inclusion Criteria (ii)</vt:lpstr>
      <vt:lpstr>Key Exclusion Criteria (i)</vt:lpstr>
      <vt:lpstr>Primary Endpoints</vt:lpstr>
      <vt:lpstr>Secondary Endpoints</vt:lpstr>
      <vt:lpstr>COAPT Case Example</vt:lpstr>
      <vt:lpstr>TEE Pre</vt:lpstr>
      <vt:lpstr>PowerPoint Presentation</vt:lpstr>
      <vt:lpstr>PowerPoint Presentation</vt:lpstr>
      <vt:lpstr>TEE Post</vt:lpstr>
      <vt:lpstr>Discharge TTE</vt:lpstr>
      <vt:lpstr>PowerPoint Presentation</vt:lpstr>
      <vt:lpstr>COAPT Enrollment Feb 16, 2016 81 active sites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Feldman</dc:creator>
  <cp:lastModifiedBy>Ted Feldman</cp:lastModifiedBy>
  <cp:revision>33</cp:revision>
  <dcterms:created xsi:type="dcterms:W3CDTF">2013-04-29T12:29:15Z</dcterms:created>
  <dcterms:modified xsi:type="dcterms:W3CDTF">2016-02-20T13:38:20Z</dcterms:modified>
</cp:coreProperties>
</file>