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12" r:id="rId5"/>
    <p:sldMasterId id="2147494302" r:id="rId6"/>
  </p:sldMasterIdLst>
  <p:notesMasterIdLst>
    <p:notesMasterId r:id="rId31"/>
  </p:notesMasterIdLst>
  <p:handoutMasterIdLst>
    <p:handoutMasterId r:id="rId32"/>
  </p:handoutMasterIdLst>
  <p:sldIdLst>
    <p:sldId id="1903" r:id="rId7"/>
    <p:sldId id="2248" r:id="rId8"/>
    <p:sldId id="2238" r:id="rId9"/>
    <p:sldId id="2249" r:id="rId10"/>
    <p:sldId id="2257" r:id="rId11"/>
    <p:sldId id="2256" r:id="rId12"/>
    <p:sldId id="2239" r:id="rId13"/>
    <p:sldId id="2200" r:id="rId14"/>
    <p:sldId id="2235" r:id="rId15"/>
    <p:sldId id="2173" r:id="rId16"/>
    <p:sldId id="2222" r:id="rId17"/>
    <p:sldId id="2167" r:id="rId18"/>
    <p:sldId id="2223" r:id="rId19"/>
    <p:sldId id="2224" r:id="rId20"/>
    <p:sldId id="2225" r:id="rId21"/>
    <p:sldId id="2226" r:id="rId22"/>
    <p:sldId id="2205" r:id="rId23"/>
    <p:sldId id="2204" r:id="rId24"/>
    <p:sldId id="2245" r:id="rId25"/>
    <p:sldId id="2241" r:id="rId26"/>
    <p:sldId id="2242" r:id="rId27"/>
    <p:sldId id="2243" r:id="rId28"/>
    <p:sldId id="2240" r:id="rId29"/>
    <p:sldId id="2125" r:id="rId30"/>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AEGIS-I Main" id="{7C89EA9F-7931-4605-9E4C-0F207C251987}">
          <p14:sldIdLst>
            <p14:sldId id="1903"/>
            <p14:sldId id="2248"/>
            <p14:sldId id="2238"/>
            <p14:sldId id="2249"/>
            <p14:sldId id="2257"/>
            <p14:sldId id="2256"/>
            <p14:sldId id="2239"/>
            <p14:sldId id="2200"/>
            <p14:sldId id="2235"/>
            <p14:sldId id="2173"/>
            <p14:sldId id="2222"/>
            <p14:sldId id="2167"/>
            <p14:sldId id="2223"/>
            <p14:sldId id="2224"/>
            <p14:sldId id="2225"/>
            <p14:sldId id="2226"/>
            <p14:sldId id="2205"/>
            <p14:sldId id="2204"/>
            <p14:sldId id="2245"/>
            <p14:sldId id="2241"/>
            <p14:sldId id="2242"/>
            <p14:sldId id="2243"/>
            <p14:sldId id="2240"/>
            <p14:sldId id="2125"/>
          </p14:sldIdLst>
        </p14:section>
        <p14:section name="Back-Up" id="{231C91CF-C77B-494B-8B48-49A4DA2F4499}">
          <p14:sldIdLst/>
        </p14:section>
      </p14:sectionLst>
    </p:ext>
    <p:ext uri="{EFAFB233-063F-42B5-8137-9DF3F51BA10A}">
      <p15:sldGuideLst xmlns:p15="http://schemas.microsoft.com/office/powerpoint/2012/main">
        <p15:guide id="1" orient="horz" pos="2158">
          <p15:clr>
            <a:srgbClr val="A4A3A4"/>
          </p15:clr>
        </p15:guide>
        <p15:guide id="2" orient="horz" pos="3745">
          <p15:clr>
            <a:srgbClr val="A4A3A4"/>
          </p15:clr>
        </p15:guide>
        <p15:guide id="3" pos="4393">
          <p15:clr>
            <a:srgbClr val="A4A3A4"/>
          </p15:clr>
        </p15:guide>
        <p15:guide id="4" pos="142">
          <p15:clr>
            <a:srgbClr val="A4A3A4"/>
          </p15:clr>
        </p15:guide>
        <p15:guide id="5"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ell,Laura A. (BIDMC - Cardiology)" initials="LAG" lastIdx="4" clrIdx="0"/>
  <p:cmAuthor id="2" name="D'Andrea, Denise US/KOP" initials="DDA" lastIdx="18" clrIdx="1"/>
  <p:cmAuthor id="3" name="Gille, Andreas  AU/PKV" initials="AG" lastIdx="10" clrIdx="2"/>
  <p:cmAuthor id="4" name="Wright, Samuel US/KOP" initials="WU" lastIdx="6" clrIdx="3">
    <p:extLst/>
  </p:cmAuthor>
  <p:cmAuthor id="5" name="Duffy, Danielle US/KOP" initials="DDU" lastIdx="1" clrIdx="4"/>
  <p:cmAuthor id="6" name="Wright, Samuel US/KOP" initials="SDW"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CC"/>
    <a:srgbClr val="00B0F0"/>
    <a:srgbClr val="33CC33"/>
    <a:srgbClr val="FFFF00"/>
    <a:srgbClr val="262626"/>
    <a:srgbClr val="FFFFFF"/>
    <a:srgbClr val="00B050"/>
    <a:srgbClr val="FF66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654" autoAdjust="0"/>
    <p:restoredTop sz="92558" autoAdjust="0"/>
  </p:normalViewPr>
  <p:slideViewPr>
    <p:cSldViewPr snapToGrid="0">
      <p:cViewPr varScale="1">
        <p:scale>
          <a:sx n="169" d="100"/>
          <a:sy n="169" d="100"/>
        </p:scale>
        <p:origin x="4038" y="474"/>
      </p:cViewPr>
      <p:guideLst>
        <p:guide orient="horz" pos="2158"/>
        <p:guide orient="horz" pos="3745"/>
        <p:guide pos="4393"/>
        <p:guide pos="142"/>
        <p:guide pos="2881"/>
      </p:guideLst>
    </p:cSldViewPr>
  </p:slideViewPr>
  <p:outlineViewPr>
    <p:cViewPr>
      <p:scale>
        <a:sx n="25" d="100"/>
        <a:sy n="25" d="100"/>
      </p:scale>
      <p:origin x="0" y="-1262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7" d="100"/>
          <a:sy n="57" d="100"/>
        </p:scale>
        <p:origin x="-1642" y="-82"/>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7904195691158"/>
          <c:y val="3.6244316581040575E-2"/>
          <c:w val="0.87832460426104142"/>
          <c:h val="0.80059033655871059"/>
        </c:manualLayout>
      </c:layout>
      <c:barChart>
        <c:barDir val="col"/>
        <c:grouping val="clustered"/>
        <c:varyColors val="0"/>
        <c:ser>
          <c:idx val="0"/>
          <c:order val="0"/>
          <c:tx>
            <c:strRef>
              <c:f>Sheet1!$B$1</c:f>
              <c:strCache>
                <c:ptCount val="1"/>
                <c:pt idx="0">
                  <c:v>Low Dose 2g</c:v>
                </c:pt>
              </c:strCache>
            </c:strRef>
          </c:tx>
          <c:spPr>
            <a:solidFill>
              <a:srgbClr val="33CC33"/>
            </a:solidFill>
            <a:ln>
              <a:noFill/>
            </a:ln>
          </c:spPr>
          <c:invertIfNegative val="0"/>
          <c:dLbls>
            <c:spPr>
              <a:noFill/>
              <a:effectLst/>
            </c:spPr>
            <c:txPr>
              <a:bodyPr/>
              <a:lstStyle/>
              <a:p>
                <a:pPr>
                  <a:defRPr sz="16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 
Efflux Capacity 
(%/4h)</c:v>
                </c:pt>
                <c:pt idx="1">
                  <c:v>ABCA1-Dependent 
Cholesterol Efflux 
Capacity (%/4h)</c:v>
                </c:pt>
                <c:pt idx="2">
                  <c:v>ApoA-1
 (mg/dL)</c:v>
                </c:pt>
                <c:pt idx="3">
                  <c:v>HDL Cholesterol 
(mg/dL)</c:v>
                </c:pt>
              </c:strCache>
            </c:strRef>
          </c:cat>
          <c:val>
            <c:numRef>
              <c:f>Sheet1!$B$2:$B$5</c:f>
              <c:numCache>
                <c:formatCode>General</c:formatCode>
                <c:ptCount val="4"/>
                <c:pt idx="0">
                  <c:v>1.87</c:v>
                </c:pt>
                <c:pt idx="1">
                  <c:v>3.67</c:v>
                </c:pt>
                <c:pt idx="2">
                  <c:v>1.29</c:v>
                </c:pt>
                <c:pt idx="3">
                  <c:v>1.0900000000000001</c:v>
                </c:pt>
              </c:numCache>
            </c:numRef>
          </c:val>
          <c:extLst>
            <c:ext xmlns:c16="http://schemas.microsoft.com/office/drawing/2014/chart" uri="{C3380CC4-5D6E-409C-BE32-E72D297353CC}">
              <c16:uniqueId val="{00000000-0725-488E-B7FB-1260F9F9F12A}"/>
            </c:ext>
          </c:extLst>
        </c:ser>
        <c:ser>
          <c:idx val="1"/>
          <c:order val="1"/>
          <c:tx>
            <c:strRef>
              <c:f>Sheet1!$C$1</c:f>
              <c:strCache>
                <c:ptCount val="1"/>
                <c:pt idx="0">
                  <c:v>High Dose 6g</c:v>
                </c:pt>
              </c:strCache>
            </c:strRef>
          </c:tx>
          <c:spPr>
            <a:solidFill>
              <a:srgbClr val="00B0F0"/>
            </a:solidFill>
          </c:spPr>
          <c:invertIfNegative val="0"/>
          <c:dLbls>
            <c:spPr>
              <a:effectLst>
                <a:glow rad="127000">
                  <a:schemeClr val="bg2"/>
                </a:glow>
              </a:effectLst>
            </c:spPr>
            <c:txPr>
              <a:bodyPr/>
              <a:lstStyle/>
              <a:p>
                <a:pPr>
                  <a:defRPr sz="16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 
Efflux Capacity 
(%/4h)</c:v>
                </c:pt>
                <c:pt idx="1">
                  <c:v>ABCA1-Dependent 
Cholesterol Efflux 
Capacity (%/4h)</c:v>
                </c:pt>
                <c:pt idx="2">
                  <c:v>ApoA-1
 (mg/dL)</c:v>
                </c:pt>
                <c:pt idx="3">
                  <c:v>HDL Cholesterol 
(mg/dL)</c:v>
                </c:pt>
              </c:strCache>
            </c:strRef>
          </c:cat>
          <c:val>
            <c:numRef>
              <c:f>Sheet1!$C$2:$C$5</c:f>
              <c:numCache>
                <c:formatCode>0.00</c:formatCode>
                <c:ptCount val="4"/>
                <c:pt idx="0" formatCode="General">
                  <c:v>2.4500000000000002</c:v>
                </c:pt>
                <c:pt idx="1">
                  <c:v>4.3</c:v>
                </c:pt>
                <c:pt idx="2" formatCode="General">
                  <c:v>2.06</c:v>
                </c:pt>
                <c:pt idx="3" formatCode="General">
                  <c:v>1.27</c:v>
                </c:pt>
              </c:numCache>
            </c:numRef>
          </c:val>
          <c:extLst>
            <c:ext xmlns:c16="http://schemas.microsoft.com/office/drawing/2014/chart" uri="{C3380CC4-5D6E-409C-BE32-E72D297353CC}">
              <c16:uniqueId val="{00000001-0725-488E-B7FB-1260F9F9F12A}"/>
            </c:ext>
          </c:extLst>
        </c:ser>
        <c:ser>
          <c:idx val="2"/>
          <c:order val="2"/>
          <c:tx>
            <c:strRef>
              <c:f>Sheet1!$D$1</c:f>
              <c:strCache>
                <c:ptCount val="1"/>
                <c:pt idx="0">
                  <c:v>Placebo</c:v>
                </c:pt>
              </c:strCache>
            </c:strRef>
          </c:tx>
          <c:spPr>
            <a:solidFill>
              <a:srgbClr val="FFFF00"/>
            </a:solidFill>
          </c:spPr>
          <c:invertIfNegative val="0"/>
          <c:dLbls>
            <c:spPr>
              <a:noFill/>
              <a:ln>
                <a:noFill/>
              </a:ln>
              <a:effectLst/>
            </c:spPr>
            <c:txPr>
              <a:bodyPr/>
              <a:lstStyle/>
              <a:p>
                <a:pPr>
                  <a:defRPr sz="16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 
Efflux Capacity 
(%/4h)</c:v>
                </c:pt>
                <c:pt idx="1">
                  <c:v>ABCA1-Dependent 
Cholesterol Efflux 
Capacity (%/4h)</c:v>
                </c:pt>
                <c:pt idx="2">
                  <c:v>ApoA-1
 (mg/dL)</c:v>
                </c:pt>
                <c:pt idx="3">
                  <c:v>HDL Cholesterol 
(mg/dL)</c:v>
                </c:pt>
              </c:strCache>
            </c:strRef>
          </c:cat>
          <c:val>
            <c:numRef>
              <c:f>Sheet1!$D$2:$D$5</c:f>
              <c:numCache>
                <c:formatCode>General</c:formatCode>
                <c:ptCount val="4"/>
                <c:pt idx="0">
                  <c:v>0.94</c:v>
                </c:pt>
                <c:pt idx="1">
                  <c:v>0.82</c:v>
                </c:pt>
                <c:pt idx="2">
                  <c:v>0.96</c:v>
                </c:pt>
                <c:pt idx="3">
                  <c:v>0.97</c:v>
                </c:pt>
              </c:numCache>
            </c:numRef>
          </c:val>
          <c:extLst>
            <c:ext xmlns:c16="http://schemas.microsoft.com/office/drawing/2014/chart" uri="{C3380CC4-5D6E-409C-BE32-E72D297353CC}">
              <c16:uniqueId val="{00000002-0725-488E-B7FB-1260F9F9F12A}"/>
            </c:ext>
          </c:extLst>
        </c:ser>
        <c:dLbls>
          <c:dLblPos val="ctr"/>
          <c:showLegendKey val="0"/>
          <c:showVal val="1"/>
          <c:showCatName val="0"/>
          <c:showSerName val="0"/>
          <c:showPercent val="0"/>
          <c:showBubbleSize val="0"/>
        </c:dLbls>
        <c:gapWidth val="30"/>
        <c:axId val="271547392"/>
        <c:axId val="271553280"/>
      </c:barChart>
      <c:catAx>
        <c:axId val="271547392"/>
        <c:scaling>
          <c:orientation val="minMax"/>
        </c:scaling>
        <c:delete val="0"/>
        <c:axPos val="b"/>
        <c:numFmt formatCode="General" sourceLinked="0"/>
        <c:majorTickMark val="out"/>
        <c:minorTickMark val="none"/>
        <c:tickLblPos val="none"/>
        <c:crossAx val="271553280"/>
        <c:crosses val="autoZero"/>
        <c:auto val="1"/>
        <c:lblAlgn val="ctr"/>
        <c:lblOffset val="100"/>
        <c:noMultiLvlLbl val="0"/>
      </c:catAx>
      <c:valAx>
        <c:axId val="271553280"/>
        <c:scaling>
          <c:orientation val="minMax"/>
        </c:scaling>
        <c:delete val="0"/>
        <c:axPos val="l"/>
        <c:title>
          <c:tx>
            <c:rich>
              <a:bodyPr rot="-5400000" vert="horz"/>
              <a:lstStyle/>
              <a:p>
                <a:pPr>
                  <a:defRPr/>
                </a:pPr>
                <a:r>
                  <a:rPr lang="en-US" sz="2000" dirty="0"/>
                  <a:t>Fold Elevation</a:t>
                </a:r>
              </a:p>
            </c:rich>
          </c:tx>
          <c:layout>
            <c:manualLayout>
              <c:xMode val="edge"/>
              <c:yMode val="edge"/>
              <c:x val="6.5219556984104105E-3"/>
              <c:y val="0.26260876933046368"/>
            </c:manualLayout>
          </c:layout>
          <c:overlay val="0"/>
        </c:title>
        <c:numFmt formatCode="General" sourceLinked="1"/>
        <c:majorTickMark val="out"/>
        <c:minorTickMark val="none"/>
        <c:tickLblPos val="nextTo"/>
        <c:crossAx val="271547392"/>
        <c:crosses val="autoZero"/>
        <c:crossBetween val="between"/>
      </c:valAx>
    </c:plotArea>
    <c:legend>
      <c:legendPos val="r"/>
      <c:layout>
        <c:manualLayout>
          <c:xMode val="edge"/>
          <c:yMode val="edge"/>
          <c:x val="0.75495701007151716"/>
          <c:y val="3.7805362955155582E-2"/>
          <c:w val="0.23421653210979784"/>
          <c:h val="0.24244587109218343"/>
        </c:manualLayout>
      </c:layout>
      <c:overlay val="0"/>
      <c:spPr>
        <a:solidFill>
          <a:schemeClr val="bg2"/>
        </a:solidFill>
        <a:ln>
          <a:solidFill>
            <a:schemeClr val="tx1"/>
          </a:solidFill>
        </a:ln>
      </c:spPr>
    </c:legend>
    <c:plotVisOnly val="1"/>
    <c:dispBlanksAs val="gap"/>
    <c:showDLblsOverMax val="0"/>
  </c:chart>
  <c:spPr>
    <a:solidFill>
      <a:schemeClr val="bg2"/>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BF1F6B7D-FE07-4562-8938-8E985D0EDDA3}" type="datetimeFigureOut">
              <a:rPr lang="en-US" smtClean="0"/>
              <a:t>11/10/2016</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F57EA39C-E881-451E-BDE6-EED15279A30D}" type="slidenum">
              <a:rPr lang="en-US" smtClean="0"/>
              <a:t>‹#›</a:t>
            </a:fld>
            <a:endParaRPr lang="en-US"/>
          </a:p>
        </p:txBody>
      </p:sp>
    </p:spTree>
    <p:extLst>
      <p:ext uri="{BB962C8B-B14F-4D97-AF65-F5344CB8AC3E}">
        <p14:creationId xmlns:p14="http://schemas.microsoft.com/office/powerpoint/2010/main" val="1844433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b="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b="0">
                <a:latin typeface="Arial" charset="0"/>
                <a:cs typeface="+mn-cs"/>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b="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b="0"/>
            </a:lvl1pPr>
          </a:lstStyle>
          <a:p>
            <a:pPr>
              <a:defRPr/>
            </a:pPr>
            <a:fld id="{33EB41DC-0F00-42CF-AB75-092F2826C670}" type="slidenum">
              <a:rPr lang="en-US" altLang="en-US"/>
              <a:pPr>
                <a:defRPr/>
              </a:pPr>
              <a:t>‹#›</a:t>
            </a:fld>
            <a:endParaRPr lang="en-US" altLang="en-US" dirty="0"/>
          </a:p>
        </p:txBody>
      </p:sp>
    </p:spTree>
    <p:extLst>
      <p:ext uri="{BB962C8B-B14F-4D97-AF65-F5344CB8AC3E}">
        <p14:creationId xmlns:p14="http://schemas.microsoft.com/office/powerpoint/2010/main" val="133861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8E3F10-9F27-4F40-B666-753EF54846A2}" type="slidenum">
              <a:rPr lang="en-US" altLang="en-US" sz="1300"/>
              <a:pPr>
                <a:spcBef>
                  <a:spcPct val="0"/>
                </a:spcBef>
              </a:pPr>
              <a:t>1</a:t>
            </a:fld>
            <a:endParaRPr lang="en-US" altLang="en-US" sz="13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76116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Discontinued</a:t>
            </a:r>
            <a:r>
              <a:rPr lang="en-US" baseline="0" dirty="0"/>
              <a:t> study: Any subject who did not complete all scheduled study visits up to and including Visit 8.</a:t>
            </a:r>
            <a:endParaRPr lang="en-US" dirty="0"/>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13</a:t>
            </a:fld>
            <a:endParaRPr lang="en-US" altLang="en-US" dirty="0"/>
          </a:p>
        </p:txBody>
      </p:sp>
    </p:spTree>
    <p:extLst>
      <p:ext uri="{BB962C8B-B14F-4D97-AF65-F5344CB8AC3E}">
        <p14:creationId xmlns:p14="http://schemas.microsoft.com/office/powerpoint/2010/main" val="320873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72" eaLnBrk="0" hangingPunct="0">
              <a:spcBef>
                <a:spcPct val="30000"/>
              </a:spcBef>
              <a:defRPr sz="1100">
                <a:solidFill>
                  <a:schemeClr val="tx1"/>
                </a:solidFill>
                <a:latin typeface="Times New Roman" pitchFamily="18" charset="0"/>
              </a:defRPr>
            </a:lvl1pPr>
            <a:lvl2pPr marL="677387" indent="-260533" defTabSz="881472" eaLnBrk="0" hangingPunct="0">
              <a:spcBef>
                <a:spcPct val="30000"/>
              </a:spcBef>
              <a:defRPr sz="1100">
                <a:solidFill>
                  <a:schemeClr val="tx1"/>
                </a:solidFill>
                <a:latin typeface="Times New Roman" pitchFamily="18" charset="0"/>
              </a:defRPr>
            </a:lvl2pPr>
            <a:lvl3pPr marL="1042134" indent="-208427" defTabSz="881472" eaLnBrk="0" hangingPunct="0">
              <a:spcBef>
                <a:spcPct val="30000"/>
              </a:spcBef>
              <a:defRPr sz="1100">
                <a:solidFill>
                  <a:schemeClr val="tx1"/>
                </a:solidFill>
                <a:latin typeface="Times New Roman" pitchFamily="18" charset="0"/>
              </a:defRPr>
            </a:lvl3pPr>
            <a:lvl4pPr marL="1458987" indent="-208427" defTabSz="881472" eaLnBrk="0" hangingPunct="0">
              <a:spcBef>
                <a:spcPct val="30000"/>
              </a:spcBef>
              <a:defRPr sz="1100">
                <a:solidFill>
                  <a:schemeClr val="tx1"/>
                </a:solidFill>
                <a:latin typeface="Times New Roman" pitchFamily="18" charset="0"/>
              </a:defRPr>
            </a:lvl4pPr>
            <a:lvl5pPr marL="1875841" indent="-208427" defTabSz="881472" eaLnBrk="0" hangingPunct="0">
              <a:spcBef>
                <a:spcPct val="30000"/>
              </a:spcBef>
              <a:defRPr sz="1100">
                <a:solidFill>
                  <a:schemeClr val="tx1"/>
                </a:solidFill>
                <a:latin typeface="Times New Roman" pitchFamily="18" charset="0"/>
              </a:defRPr>
            </a:lvl5pPr>
            <a:lvl6pPr marL="2292694" indent="-208427" defTabSz="881472" eaLnBrk="0" fontAlgn="base" hangingPunct="0">
              <a:spcBef>
                <a:spcPct val="30000"/>
              </a:spcBef>
              <a:spcAft>
                <a:spcPct val="0"/>
              </a:spcAft>
              <a:defRPr sz="1100">
                <a:solidFill>
                  <a:schemeClr val="tx1"/>
                </a:solidFill>
                <a:latin typeface="Times New Roman" pitchFamily="18" charset="0"/>
              </a:defRPr>
            </a:lvl6pPr>
            <a:lvl7pPr marL="2709548" indent="-208427" defTabSz="881472" eaLnBrk="0" fontAlgn="base" hangingPunct="0">
              <a:spcBef>
                <a:spcPct val="30000"/>
              </a:spcBef>
              <a:spcAft>
                <a:spcPct val="0"/>
              </a:spcAft>
              <a:defRPr sz="1100">
                <a:solidFill>
                  <a:schemeClr val="tx1"/>
                </a:solidFill>
                <a:latin typeface="Times New Roman" pitchFamily="18" charset="0"/>
              </a:defRPr>
            </a:lvl7pPr>
            <a:lvl8pPr marL="3126401" indent="-208427" defTabSz="881472" eaLnBrk="0" fontAlgn="base" hangingPunct="0">
              <a:spcBef>
                <a:spcPct val="30000"/>
              </a:spcBef>
              <a:spcAft>
                <a:spcPct val="0"/>
              </a:spcAft>
              <a:defRPr sz="1100">
                <a:solidFill>
                  <a:schemeClr val="tx1"/>
                </a:solidFill>
                <a:latin typeface="Times New Roman" pitchFamily="18" charset="0"/>
              </a:defRPr>
            </a:lvl8pPr>
            <a:lvl9pPr marL="3543255" indent="-208427" defTabSz="881472"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FA704C56-AA39-44CB-93A9-B94C598085D7}" type="slidenum">
              <a:rPr lang="en-US" altLang="en-US" sz="1200"/>
              <a:pPr>
                <a:spcBef>
                  <a:spcPct val="0"/>
                </a:spcBef>
                <a:defRPr/>
              </a:pPr>
              <a:t>14</a:t>
            </a:fld>
            <a:endParaRPr lang="en-US" altLang="en-US" sz="1200" dirty="0"/>
          </a:p>
        </p:txBody>
      </p:sp>
    </p:spTree>
    <p:extLst>
      <p:ext uri="{BB962C8B-B14F-4D97-AF65-F5344CB8AC3E}">
        <p14:creationId xmlns:p14="http://schemas.microsoft.com/office/powerpoint/2010/main" val="245810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72" eaLnBrk="0" hangingPunct="0">
              <a:spcBef>
                <a:spcPct val="30000"/>
              </a:spcBef>
              <a:defRPr sz="1100">
                <a:solidFill>
                  <a:schemeClr val="tx1"/>
                </a:solidFill>
                <a:latin typeface="Times New Roman" pitchFamily="18" charset="0"/>
              </a:defRPr>
            </a:lvl1pPr>
            <a:lvl2pPr marL="677387" indent="-260533" defTabSz="881472" eaLnBrk="0" hangingPunct="0">
              <a:spcBef>
                <a:spcPct val="30000"/>
              </a:spcBef>
              <a:defRPr sz="1100">
                <a:solidFill>
                  <a:schemeClr val="tx1"/>
                </a:solidFill>
                <a:latin typeface="Times New Roman" pitchFamily="18" charset="0"/>
              </a:defRPr>
            </a:lvl2pPr>
            <a:lvl3pPr marL="1042134" indent="-208427" defTabSz="881472" eaLnBrk="0" hangingPunct="0">
              <a:spcBef>
                <a:spcPct val="30000"/>
              </a:spcBef>
              <a:defRPr sz="1100">
                <a:solidFill>
                  <a:schemeClr val="tx1"/>
                </a:solidFill>
                <a:latin typeface="Times New Roman" pitchFamily="18" charset="0"/>
              </a:defRPr>
            </a:lvl3pPr>
            <a:lvl4pPr marL="1458987" indent="-208427" defTabSz="881472" eaLnBrk="0" hangingPunct="0">
              <a:spcBef>
                <a:spcPct val="30000"/>
              </a:spcBef>
              <a:defRPr sz="1100">
                <a:solidFill>
                  <a:schemeClr val="tx1"/>
                </a:solidFill>
                <a:latin typeface="Times New Roman" pitchFamily="18" charset="0"/>
              </a:defRPr>
            </a:lvl4pPr>
            <a:lvl5pPr marL="1875841" indent="-208427" defTabSz="881472" eaLnBrk="0" hangingPunct="0">
              <a:spcBef>
                <a:spcPct val="30000"/>
              </a:spcBef>
              <a:defRPr sz="1100">
                <a:solidFill>
                  <a:schemeClr val="tx1"/>
                </a:solidFill>
                <a:latin typeface="Times New Roman" pitchFamily="18" charset="0"/>
              </a:defRPr>
            </a:lvl5pPr>
            <a:lvl6pPr marL="2292694" indent="-208427" defTabSz="881472" eaLnBrk="0" fontAlgn="base" hangingPunct="0">
              <a:spcBef>
                <a:spcPct val="30000"/>
              </a:spcBef>
              <a:spcAft>
                <a:spcPct val="0"/>
              </a:spcAft>
              <a:defRPr sz="1100">
                <a:solidFill>
                  <a:schemeClr val="tx1"/>
                </a:solidFill>
                <a:latin typeface="Times New Roman" pitchFamily="18" charset="0"/>
              </a:defRPr>
            </a:lvl6pPr>
            <a:lvl7pPr marL="2709548" indent="-208427" defTabSz="881472" eaLnBrk="0" fontAlgn="base" hangingPunct="0">
              <a:spcBef>
                <a:spcPct val="30000"/>
              </a:spcBef>
              <a:spcAft>
                <a:spcPct val="0"/>
              </a:spcAft>
              <a:defRPr sz="1100">
                <a:solidFill>
                  <a:schemeClr val="tx1"/>
                </a:solidFill>
                <a:latin typeface="Times New Roman" pitchFamily="18" charset="0"/>
              </a:defRPr>
            </a:lvl7pPr>
            <a:lvl8pPr marL="3126401" indent="-208427" defTabSz="881472" eaLnBrk="0" fontAlgn="base" hangingPunct="0">
              <a:spcBef>
                <a:spcPct val="30000"/>
              </a:spcBef>
              <a:spcAft>
                <a:spcPct val="0"/>
              </a:spcAft>
              <a:defRPr sz="1100">
                <a:solidFill>
                  <a:schemeClr val="tx1"/>
                </a:solidFill>
                <a:latin typeface="Times New Roman" pitchFamily="18" charset="0"/>
              </a:defRPr>
            </a:lvl8pPr>
            <a:lvl9pPr marL="3543255" indent="-208427" defTabSz="881472"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FA704C56-AA39-44CB-93A9-B94C598085D7}" type="slidenum">
              <a:rPr lang="en-US" altLang="en-US" sz="1200"/>
              <a:pPr>
                <a:spcBef>
                  <a:spcPct val="0"/>
                </a:spcBef>
                <a:defRPr/>
              </a:pPr>
              <a:t>15</a:t>
            </a:fld>
            <a:endParaRPr lang="en-US" altLang="en-US" sz="1200" dirty="0"/>
          </a:p>
        </p:txBody>
      </p:sp>
    </p:spTree>
    <p:extLst>
      <p:ext uri="{BB962C8B-B14F-4D97-AF65-F5344CB8AC3E}">
        <p14:creationId xmlns:p14="http://schemas.microsoft.com/office/powerpoint/2010/main" val="199961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72" eaLnBrk="0" hangingPunct="0">
              <a:spcBef>
                <a:spcPct val="30000"/>
              </a:spcBef>
              <a:defRPr sz="1100">
                <a:solidFill>
                  <a:schemeClr val="tx1"/>
                </a:solidFill>
                <a:latin typeface="Times New Roman" pitchFamily="18" charset="0"/>
              </a:defRPr>
            </a:lvl1pPr>
            <a:lvl2pPr marL="677387" indent="-260533" defTabSz="881472" eaLnBrk="0" hangingPunct="0">
              <a:spcBef>
                <a:spcPct val="30000"/>
              </a:spcBef>
              <a:defRPr sz="1100">
                <a:solidFill>
                  <a:schemeClr val="tx1"/>
                </a:solidFill>
                <a:latin typeface="Times New Roman" pitchFamily="18" charset="0"/>
              </a:defRPr>
            </a:lvl2pPr>
            <a:lvl3pPr marL="1042134" indent="-208427" defTabSz="881472" eaLnBrk="0" hangingPunct="0">
              <a:spcBef>
                <a:spcPct val="30000"/>
              </a:spcBef>
              <a:defRPr sz="1100">
                <a:solidFill>
                  <a:schemeClr val="tx1"/>
                </a:solidFill>
                <a:latin typeface="Times New Roman" pitchFamily="18" charset="0"/>
              </a:defRPr>
            </a:lvl3pPr>
            <a:lvl4pPr marL="1458987" indent="-208427" defTabSz="881472" eaLnBrk="0" hangingPunct="0">
              <a:spcBef>
                <a:spcPct val="30000"/>
              </a:spcBef>
              <a:defRPr sz="1100">
                <a:solidFill>
                  <a:schemeClr val="tx1"/>
                </a:solidFill>
                <a:latin typeface="Times New Roman" pitchFamily="18" charset="0"/>
              </a:defRPr>
            </a:lvl4pPr>
            <a:lvl5pPr marL="1875841" indent="-208427" defTabSz="881472" eaLnBrk="0" hangingPunct="0">
              <a:spcBef>
                <a:spcPct val="30000"/>
              </a:spcBef>
              <a:defRPr sz="1100">
                <a:solidFill>
                  <a:schemeClr val="tx1"/>
                </a:solidFill>
                <a:latin typeface="Times New Roman" pitchFamily="18" charset="0"/>
              </a:defRPr>
            </a:lvl5pPr>
            <a:lvl6pPr marL="2292694" indent="-208427" defTabSz="881472" eaLnBrk="0" fontAlgn="base" hangingPunct="0">
              <a:spcBef>
                <a:spcPct val="30000"/>
              </a:spcBef>
              <a:spcAft>
                <a:spcPct val="0"/>
              </a:spcAft>
              <a:defRPr sz="1100">
                <a:solidFill>
                  <a:schemeClr val="tx1"/>
                </a:solidFill>
                <a:latin typeface="Times New Roman" pitchFamily="18" charset="0"/>
              </a:defRPr>
            </a:lvl6pPr>
            <a:lvl7pPr marL="2709548" indent="-208427" defTabSz="881472" eaLnBrk="0" fontAlgn="base" hangingPunct="0">
              <a:spcBef>
                <a:spcPct val="30000"/>
              </a:spcBef>
              <a:spcAft>
                <a:spcPct val="0"/>
              </a:spcAft>
              <a:defRPr sz="1100">
                <a:solidFill>
                  <a:schemeClr val="tx1"/>
                </a:solidFill>
                <a:latin typeface="Times New Roman" pitchFamily="18" charset="0"/>
              </a:defRPr>
            </a:lvl7pPr>
            <a:lvl8pPr marL="3126401" indent="-208427" defTabSz="881472" eaLnBrk="0" fontAlgn="base" hangingPunct="0">
              <a:spcBef>
                <a:spcPct val="30000"/>
              </a:spcBef>
              <a:spcAft>
                <a:spcPct val="0"/>
              </a:spcAft>
              <a:defRPr sz="1100">
                <a:solidFill>
                  <a:schemeClr val="tx1"/>
                </a:solidFill>
                <a:latin typeface="Times New Roman" pitchFamily="18" charset="0"/>
              </a:defRPr>
            </a:lvl8pPr>
            <a:lvl9pPr marL="3543255" indent="-208427" defTabSz="881472"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FA704C56-AA39-44CB-93A9-B94C598085D7}" type="slidenum">
              <a:rPr lang="en-US" altLang="en-US" sz="1200"/>
              <a:pPr>
                <a:spcBef>
                  <a:spcPct val="0"/>
                </a:spcBef>
                <a:defRPr/>
              </a:pPr>
              <a:t>16</a:t>
            </a:fld>
            <a:endParaRPr lang="en-US" altLang="en-US" sz="1200" dirty="0"/>
          </a:p>
        </p:txBody>
      </p:sp>
    </p:spTree>
    <p:extLst>
      <p:ext uri="{BB962C8B-B14F-4D97-AF65-F5344CB8AC3E}">
        <p14:creationId xmlns:p14="http://schemas.microsoft.com/office/powerpoint/2010/main" val="199961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17</a:t>
            </a:fld>
            <a:endParaRPr lang="en-US" altLang="en-US" dirty="0"/>
          </a:p>
        </p:txBody>
      </p:sp>
    </p:spTree>
    <p:extLst>
      <p:ext uri="{BB962C8B-B14F-4D97-AF65-F5344CB8AC3E}">
        <p14:creationId xmlns:p14="http://schemas.microsoft.com/office/powerpoint/2010/main" val="123694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18</a:t>
            </a:fld>
            <a:endParaRPr lang="en-US" altLang="en-US" dirty="0"/>
          </a:p>
        </p:txBody>
      </p:sp>
    </p:spTree>
    <p:extLst>
      <p:ext uri="{BB962C8B-B14F-4D97-AF65-F5344CB8AC3E}">
        <p14:creationId xmlns:p14="http://schemas.microsoft.com/office/powerpoint/2010/main" val="282402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353188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20</a:t>
            </a:fld>
            <a:endParaRPr lang="en-US" altLang="en-US" dirty="0"/>
          </a:p>
        </p:txBody>
      </p:sp>
    </p:spTree>
    <p:extLst>
      <p:ext uri="{BB962C8B-B14F-4D97-AF65-F5344CB8AC3E}">
        <p14:creationId xmlns:p14="http://schemas.microsoft.com/office/powerpoint/2010/main" val="93383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21</a:t>
            </a:fld>
            <a:endParaRPr lang="en-US" altLang="en-US" dirty="0"/>
          </a:p>
        </p:txBody>
      </p:sp>
    </p:spTree>
    <p:extLst>
      <p:ext uri="{BB962C8B-B14F-4D97-AF65-F5344CB8AC3E}">
        <p14:creationId xmlns:p14="http://schemas.microsoft.com/office/powerpoint/2010/main" val="1924128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number of MACE events overall was low (n=74) as was the number of subjects with complete follow-up through one year (89/1258). The statistical power to assess the secondary MACE endpoint was very low, approximately 8.4% (supplementary Table S7).  MACE rates were generally comparable between groups, although cardiovascular mortality was higher in the 6g group compared to placebo (4 vs 0 deaths, p=0.0477).  The calculated p-value  was not adjusted for the multiplicity of 32 efficacy comparisons. There was no clustering of death in proximity to the CSL112 infusion (Supplementary Table S6 and Figure S1).  It should be noted that </a:t>
            </a:r>
            <a:r>
              <a:rPr lang="en-US" dirty="0" err="1"/>
              <a:t>indeterminant</a:t>
            </a:r>
            <a:r>
              <a:rPr lang="en-US" dirty="0"/>
              <a:t> causes of death were included as cardiovascular death.  The isolated difference in mortality was inconsistent with the overall similarity in MACE rates.  </a:t>
            </a:r>
          </a:p>
          <a:p>
            <a:endParaRPr lang="en-US" dirty="0"/>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22</a:t>
            </a:fld>
            <a:endParaRPr lang="en-US" altLang="en-US" dirty="0"/>
          </a:p>
        </p:txBody>
      </p:sp>
    </p:spTree>
    <p:extLst>
      <p:ext uri="{BB962C8B-B14F-4D97-AF65-F5344CB8AC3E}">
        <p14:creationId xmlns:p14="http://schemas.microsoft.com/office/powerpoint/2010/main" val="96790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3</a:t>
            </a:fld>
            <a:endParaRPr lang="en-US" altLang="en-US" dirty="0"/>
          </a:p>
        </p:txBody>
      </p:sp>
    </p:spTree>
    <p:extLst>
      <p:ext uri="{BB962C8B-B14F-4D97-AF65-F5344CB8AC3E}">
        <p14:creationId xmlns:p14="http://schemas.microsoft.com/office/powerpoint/2010/main" val="2091801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fold elevation of ABCA1 dependent efflux was substantially greater than the fold elevation of </a:t>
            </a:r>
            <a:r>
              <a:rPr lang="en-US" dirty="0" err="1"/>
              <a:t>apoA</a:t>
            </a:r>
            <a:r>
              <a:rPr lang="en-US" dirty="0"/>
              <a:t>-I. The mechanisms underlying this strong elevation were presented yesterday at AHA and involve CSL112-driven remodeling with circulating HDL with formation of small, highly functional HDL species.</a:t>
            </a:r>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23</a:t>
            </a:fld>
            <a:endParaRPr lang="en-US" altLang="en-US" dirty="0"/>
          </a:p>
        </p:txBody>
      </p:sp>
    </p:spTree>
    <p:extLst>
      <p:ext uri="{BB962C8B-B14F-4D97-AF65-F5344CB8AC3E}">
        <p14:creationId xmlns:p14="http://schemas.microsoft.com/office/powerpoint/2010/main" val="308302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24</a:t>
            </a:fld>
            <a:endParaRPr lang="en-US" altLang="en-US" dirty="0"/>
          </a:p>
        </p:txBody>
      </p:sp>
    </p:spTree>
    <p:extLst>
      <p:ext uri="{BB962C8B-B14F-4D97-AF65-F5344CB8AC3E}">
        <p14:creationId xmlns:p14="http://schemas.microsoft.com/office/powerpoint/2010/main" val="8452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US" altLang="en-US">
                <a:latin typeface="Arial" panose="020B0604020202020204" pitchFamily="34" charset="0"/>
              </a:rPr>
              <a:t>In a fully adjusted model including risk factors, HDL cholesterol, and HDL particle concentration, the highest quartile of efflux capacity was associated with a 67% reduced risk of incident atherosclerotic cardiovascular events.</a:t>
            </a:r>
          </a:p>
          <a:p>
            <a:pPr marL="171450" indent="-171450">
              <a:buFontTx/>
              <a:buChar char="•"/>
            </a:pPr>
            <a:endParaRPr lang="en-US" altLang="en-US">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Arial" panose="020B0604020202020204" pitchFamily="34" charset="0"/>
                <a:cs typeface="Arial" panose="020B0604020202020204" pitchFamily="34" charset="0"/>
              </a:defRPr>
            </a:lvl1pPr>
            <a:lvl2pPr marL="742950" indent="-285750" defTabSz="966788">
              <a:defRPr sz="2400" b="1">
                <a:solidFill>
                  <a:schemeClr val="tx1"/>
                </a:solidFill>
                <a:latin typeface="Arial" panose="020B0604020202020204" pitchFamily="34" charset="0"/>
                <a:cs typeface="Arial" panose="020B0604020202020204" pitchFamily="34" charset="0"/>
              </a:defRPr>
            </a:lvl2pPr>
            <a:lvl3pPr marL="1143000" indent="-228600" defTabSz="966788">
              <a:defRPr sz="2400" b="1">
                <a:solidFill>
                  <a:schemeClr val="tx1"/>
                </a:solidFill>
                <a:latin typeface="Arial" panose="020B0604020202020204" pitchFamily="34" charset="0"/>
                <a:cs typeface="Arial" panose="020B0604020202020204" pitchFamily="34" charset="0"/>
              </a:defRPr>
            </a:lvl3pPr>
            <a:lvl4pPr marL="1600200" indent="-228600" defTabSz="966788">
              <a:defRPr sz="2400" b="1">
                <a:solidFill>
                  <a:schemeClr val="tx1"/>
                </a:solidFill>
                <a:latin typeface="Arial" panose="020B0604020202020204" pitchFamily="34" charset="0"/>
                <a:cs typeface="Arial" panose="020B0604020202020204" pitchFamily="34" charset="0"/>
              </a:defRPr>
            </a:lvl4pPr>
            <a:lvl5pPr marL="2057400" indent="-228600" defTabSz="966788">
              <a:defRPr sz="24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F211525A-D349-4391-B279-D85DC3B28BD5}" type="slidenum">
              <a:rPr lang="en-US" altLang="en-US" sz="1300" b="0" smtClean="0"/>
              <a:pPr/>
              <a:t>6</a:t>
            </a:fld>
            <a:endParaRPr lang="en-US" altLang="en-US" sz="1300" b="0"/>
          </a:p>
        </p:txBody>
      </p:sp>
    </p:spTree>
    <p:extLst>
      <p:ext uri="{BB962C8B-B14F-4D97-AF65-F5344CB8AC3E}">
        <p14:creationId xmlns:p14="http://schemas.microsoft.com/office/powerpoint/2010/main" val="143326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574" eaLnBrk="0" hangingPunct="0">
              <a:defRPr sz="2000">
                <a:solidFill>
                  <a:schemeClr val="tx1"/>
                </a:solidFill>
                <a:latin typeface="Times New Roman" pitchFamily="18" charset="0"/>
                <a:ea typeface="MS PGothic" pitchFamily="34" charset="-128"/>
              </a:defRPr>
            </a:lvl1pPr>
            <a:lvl2pPr marL="694574" indent="-267144" defTabSz="881574" eaLnBrk="0" hangingPunct="0">
              <a:defRPr sz="2000">
                <a:solidFill>
                  <a:schemeClr val="tx1"/>
                </a:solidFill>
                <a:latin typeface="Times New Roman" pitchFamily="18" charset="0"/>
                <a:ea typeface="MS PGothic" pitchFamily="34" charset="-128"/>
              </a:defRPr>
            </a:lvl2pPr>
            <a:lvl3pPr marL="1068576" indent="-213715" defTabSz="881574" eaLnBrk="0" hangingPunct="0">
              <a:defRPr sz="2000">
                <a:solidFill>
                  <a:schemeClr val="tx1"/>
                </a:solidFill>
                <a:latin typeface="Times New Roman" pitchFamily="18" charset="0"/>
                <a:ea typeface="MS PGothic" pitchFamily="34" charset="-128"/>
              </a:defRPr>
            </a:lvl3pPr>
            <a:lvl4pPr marL="1496006" indent="-213715" defTabSz="881574" eaLnBrk="0" hangingPunct="0">
              <a:defRPr sz="2000">
                <a:solidFill>
                  <a:schemeClr val="tx1"/>
                </a:solidFill>
                <a:latin typeface="Times New Roman" pitchFamily="18" charset="0"/>
                <a:ea typeface="MS PGothic" pitchFamily="34" charset="-128"/>
              </a:defRPr>
            </a:lvl4pPr>
            <a:lvl5pPr marL="1923435" indent="-213715" defTabSz="881574" eaLnBrk="0" hangingPunct="0">
              <a:defRPr sz="2000">
                <a:solidFill>
                  <a:schemeClr val="tx1"/>
                </a:solidFill>
                <a:latin typeface="Times New Roman" pitchFamily="18" charset="0"/>
                <a:ea typeface="MS PGothic" pitchFamily="34" charset="-128"/>
              </a:defRPr>
            </a:lvl5pPr>
            <a:lvl6pPr marL="235086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77829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20572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63315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fld id="{94BE49F0-CCCD-425B-9793-DC2C0550B020}" type="slidenum">
              <a:rPr lang="en-US" sz="1200">
                <a:solidFill>
                  <a:prstClr val="black"/>
                </a:solidFill>
              </a:rPr>
              <a:pPr eaLnBrk="1" hangingPunct="1"/>
              <a:t>7</a:t>
            </a:fld>
            <a:endParaRPr lang="en-US" sz="1200" dirty="0">
              <a:solidFill>
                <a:prstClr val="black"/>
              </a:solidFill>
            </a:endParaRPr>
          </a:p>
        </p:txBody>
      </p:sp>
      <p:sp>
        <p:nvSpPr>
          <p:cNvPr id="23554" name="Rectangle 2"/>
          <p:cNvSpPr>
            <a:spLocks noGrp="1" noRot="1" noChangeAspect="1" noChangeArrowheads="1" noTextEdit="1"/>
          </p:cNvSpPr>
          <p:nvPr>
            <p:ph type="sldImg"/>
          </p:nvPr>
        </p:nvSpPr>
        <p:spPr>
          <a:xfrm>
            <a:off x="1074738" y="661988"/>
            <a:ext cx="4427537" cy="3322637"/>
          </a:xfrm>
          <a:ln/>
        </p:spPr>
      </p:sp>
      <p:sp>
        <p:nvSpPr>
          <p:cNvPr id="23555" name="Rectangle 3"/>
          <p:cNvSpPr>
            <a:spLocks noGrp="1" noChangeArrowheads="1"/>
          </p:cNvSpPr>
          <p:nvPr>
            <p:ph type="body" idx="1"/>
          </p:nvPr>
        </p:nvSpPr>
        <p:spPr>
          <a:xfrm>
            <a:off x="875908" y="4205515"/>
            <a:ext cx="4807155" cy="49997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The short-term mortality and morbidity associated with both the index coronary event and recurrent cardiovascular events can range as high as 20% per year </a:t>
            </a:r>
          </a:p>
          <a:p>
            <a:pPr>
              <a:spcBef>
                <a:spcPct val="75000"/>
              </a:spcBef>
            </a:pPr>
            <a:r>
              <a:rPr lang="en-US" sz="1100" dirty="0" err="1"/>
              <a:t>ApoA</a:t>
            </a:r>
            <a:r>
              <a:rPr lang="en-US" sz="1100" dirty="0"/>
              <a:t>-I AUC and C</a:t>
            </a:r>
            <a:r>
              <a:rPr lang="en-US" sz="1100" baseline="-25000" dirty="0"/>
              <a:t>max</a:t>
            </a:r>
            <a:r>
              <a:rPr lang="en-US" sz="1100" dirty="0"/>
              <a:t> increased in an approximately dose-proportional manner with increasing dose.  </a:t>
            </a:r>
            <a:r>
              <a:rPr lang="en-US" sz="1100" dirty="0" err="1"/>
              <a:t>T</a:t>
            </a:r>
            <a:r>
              <a:rPr lang="en-US" sz="1100" baseline="-25000" dirty="0" err="1"/>
              <a:t>max</a:t>
            </a:r>
            <a:r>
              <a:rPr lang="en-US" sz="1100" dirty="0"/>
              <a:t> of approximately 2 hr. was coincident for apoA-I, PC, and cholate. </a:t>
            </a:r>
          </a:p>
          <a:p>
            <a:r>
              <a:rPr lang="en-US" sz="1100" dirty="0"/>
              <a:t>CSL112 is a novel formulation of apoA-I purified from human plasma and reconstituted to form HDL particles.  It is being developed for use in patients with acute coronary syndrome (ACS) for the reduction in risk of recurrent cardiovascular events via the action of ApoA-I.  Even after recovery from an acute episode of ACS, patients continue to be at heightened risk.  The risk of recurrent cardiovascular events is high despite advances in medical therapy and standard therapeutic regimens that have produced important improvements in the prognosis of patients with ACS.  Effective and safe therapies that provide clinically important reductions in recurrent cardiovascular events are needed for patients with ACS.  </a:t>
            </a:r>
          </a:p>
          <a:p>
            <a:r>
              <a:rPr lang="en-AU" sz="1100" dirty="0"/>
              <a:t>It is the central premise of the CSL112 program that infusion of apoA-I via reconstituted HDL will provide therapeutic benefit to patients with ACS in the subacute period through its delivery (infusion). </a:t>
            </a:r>
          </a:p>
          <a:p>
            <a:r>
              <a:rPr lang="en-AU" sz="1100" dirty="0"/>
              <a:t>Based on the previous clinical data and </a:t>
            </a:r>
            <a:r>
              <a:rPr lang="en-AU" sz="1100" dirty="0" err="1"/>
              <a:t>modeling</a:t>
            </a:r>
            <a:r>
              <a:rPr lang="en-AU" sz="1100" dirty="0"/>
              <a:t> and simulation, 2 g and 6 g of CSL112 will raise cholesterol efflux capacity by a meaningful amount (greater than one standard deviation increase of AUEC</a:t>
            </a:r>
            <a:r>
              <a:rPr lang="en-AU" sz="1100" baseline="-25000" dirty="0"/>
              <a:t>0-24h</a:t>
            </a:r>
            <a:r>
              <a:rPr lang="en-AU" sz="1100" dirty="0"/>
              <a:t>).  The increase in cholesterol efflux capacity of blood plasma will enable the acceptance of excess cholesterol from atherosclerotic plaque.  The resulting reduction in plaque cholesterol will render the plaques more stable and less likely to rupture.  This and other purported apoA-I related actions will translate to a reduction in the subacute risk of cardiac ischemia and recurrent CV events in patients with AMI.  </a:t>
            </a:r>
          </a:p>
          <a:p>
            <a:endParaRPr lang="en-US" sz="1100" dirty="0"/>
          </a:p>
        </p:txBody>
      </p:sp>
    </p:spTree>
    <p:extLst>
      <p:ext uri="{BB962C8B-B14F-4D97-AF65-F5344CB8AC3E}">
        <p14:creationId xmlns:p14="http://schemas.microsoft.com/office/powerpoint/2010/main" val="322167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EB41DC-0F00-42CF-AB75-092F2826C670}" type="slidenum">
              <a:rPr lang="en-US" altLang="en-US" smtClean="0"/>
              <a:pPr>
                <a:defRPr/>
              </a:pPr>
              <a:t>8</a:t>
            </a:fld>
            <a:endParaRPr lang="en-US" altLang="en-US" dirty="0"/>
          </a:p>
        </p:txBody>
      </p:sp>
    </p:spTree>
    <p:extLst>
      <p:ext uri="{BB962C8B-B14F-4D97-AF65-F5344CB8AC3E}">
        <p14:creationId xmlns:p14="http://schemas.microsoft.com/office/powerpoint/2010/main" val="33728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574" eaLnBrk="0" hangingPunct="0">
              <a:defRPr sz="2000">
                <a:solidFill>
                  <a:schemeClr val="tx1"/>
                </a:solidFill>
                <a:latin typeface="Times New Roman" pitchFamily="18" charset="0"/>
                <a:ea typeface="MS PGothic" pitchFamily="34" charset="-128"/>
              </a:defRPr>
            </a:lvl1pPr>
            <a:lvl2pPr marL="694574" indent="-267144" defTabSz="881574" eaLnBrk="0" hangingPunct="0">
              <a:defRPr sz="2000">
                <a:solidFill>
                  <a:schemeClr val="tx1"/>
                </a:solidFill>
                <a:latin typeface="Times New Roman" pitchFamily="18" charset="0"/>
                <a:ea typeface="MS PGothic" pitchFamily="34" charset="-128"/>
              </a:defRPr>
            </a:lvl2pPr>
            <a:lvl3pPr marL="1068576" indent="-213715" defTabSz="881574" eaLnBrk="0" hangingPunct="0">
              <a:defRPr sz="2000">
                <a:solidFill>
                  <a:schemeClr val="tx1"/>
                </a:solidFill>
                <a:latin typeface="Times New Roman" pitchFamily="18" charset="0"/>
                <a:ea typeface="MS PGothic" pitchFamily="34" charset="-128"/>
              </a:defRPr>
            </a:lvl3pPr>
            <a:lvl4pPr marL="1496006" indent="-213715" defTabSz="881574" eaLnBrk="0" hangingPunct="0">
              <a:defRPr sz="2000">
                <a:solidFill>
                  <a:schemeClr val="tx1"/>
                </a:solidFill>
                <a:latin typeface="Times New Roman" pitchFamily="18" charset="0"/>
                <a:ea typeface="MS PGothic" pitchFamily="34" charset="-128"/>
              </a:defRPr>
            </a:lvl4pPr>
            <a:lvl5pPr marL="1923435" indent="-213715" defTabSz="881574" eaLnBrk="0" hangingPunct="0">
              <a:defRPr sz="2000">
                <a:solidFill>
                  <a:schemeClr val="tx1"/>
                </a:solidFill>
                <a:latin typeface="Times New Roman" pitchFamily="18" charset="0"/>
                <a:ea typeface="MS PGothic" pitchFamily="34" charset="-128"/>
              </a:defRPr>
            </a:lvl5pPr>
            <a:lvl6pPr marL="235086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77829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20572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633156" indent="-213715" defTabSz="881574"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fld id="{7F7F914A-9E06-4D3D-8404-33C6A5BE8FFB}" type="slidenum">
              <a:rPr lang="en-US" sz="1200">
                <a:solidFill>
                  <a:prstClr val="black"/>
                </a:solidFill>
              </a:rPr>
              <a:pPr eaLnBrk="1" hangingPunct="1"/>
              <a:t>9</a:t>
            </a:fld>
            <a:endParaRPr lang="en-US" sz="1200" dirty="0">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It is the central premise of the CSL112 program that infusion of apoA-I via reconstituted HDL will provide therapeutic benefit to patients with ACS in the subacute period</a:t>
            </a:r>
          </a:p>
          <a:p>
            <a:r>
              <a:rPr lang="en-AU" dirty="0"/>
              <a:t>Based on the previous clinical data and </a:t>
            </a:r>
            <a:r>
              <a:rPr lang="en-AU" dirty="0" err="1"/>
              <a:t>modeling</a:t>
            </a:r>
            <a:r>
              <a:rPr lang="en-AU" dirty="0"/>
              <a:t> and simulation, 2 g and 6 g of CSL112 will raise cholesterol efflux capacity by a meaningful amount (greater than one standard deviation increase of AUEC</a:t>
            </a:r>
            <a:r>
              <a:rPr lang="en-AU" baseline="-25000" dirty="0"/>
              <a:t>0-24h</a:t>
            </a:r>
            <a:r>
              <a:rPr lang="en-AU" dirty="0"/>
              <a:t>).  The increase in cholesterol efflux capacity of blood plasma will enable the acceptance of excess cholesterol from atherosclerotic plaque.  The resulting reduction in plaque cholesterol will render the plaques more stable and less likely to rupture.  This and other purported apoA-I related actions will translate to a reduction in the subacute risk of cardiac ischemia and recurrent CV events in patients with AMI.  </a:t>
            </a:r>
            <a:endParaRPr lang="en-US" dirty="0"/>
          </a:p>
        </p:txBody>
      </p:sp>
    </p:spTree>
    <p:extLst>
      <p:ext uri="{BB962C8B-B14F-4D97-AF65-F5344CB8AC3E}">
        <p14:creationId xmlns:p14="http://schemas.microsoft.com/office/powerpoint/2010/main" val="384664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46" eaLnBrk="0" hangingPunct="0">
              <a:spcBef>
                <a:spcPct val="30000"/>
              </a:spcBef>
              <a:defRPr sz="1200">
                <a:solidFill>
                  <a:schemeClr val="tx1"/>
                </a:solidFill>
                <a:latin typeface="Times New Roman" pitchFamily="18" charset="0"/>
              </a:defRPr>
            </a:lvl1pPr>
            <a:lvl2pPr marL="690278" indent="-265491" defTabSz="898246" eaLnBrk="0" hangingPunct="0">
              <a:spcBef>
                <a:spcPct val="30000"/>
              </a:spcBef>
              <a:defRPr sz="1200">
                <a:solidFill>
                  <a:schemeClr val="tx1"/>
                </a:solidFill>
                <a:latin typeface="Times New Roman" pitchFamily="18" charset="0"/>
              </a:defRPr>
            </a:lvl2pPr>
            <a:lvl3pPr marL="1061965" indent="-212393" defTabSz="898246" eaLnBrk="0" hangingPunct="0">
              <a:spcBef>
                <a:spcPct val="30000"/>
              </a:spcBef>
              <a:defRPr sz="1200">
                <a:solidFill>
                  <a:schemeClr val="tx1"/>
                </a:solidFill>
                <a:latin typeface="Times New Roman" pitchFamily="18" charset="0"/>
              </a:defRPr>
            </a:lvl3pPr>
            <a:lvl4pPr marL="1486751" indent="-212393" defTabSz="898246" eaLnBrk="0" hangingPunct="0">
              <a:spcBef>
                <a:spcPct val="30000"/>
              </a:spcBef>
              <a:defRPr sz="1200">
                <a:solidFill>
                  <a:schemeClr val="tx1"/>
                </a:solidFill>
                <a:latin typeface="Times New Roman" pitchFamily="18" charset="0"/>
              </a:defRPr>
            </a:lvl4pPr>
            <a:lvl5pPr marL="1911537" indent="-212393" defTabSz="898246" eaLnBrk="0" hangingPunct="0">
              <a:spcBef>
                <a:spcPct val="30000"/>
              </a:spcBef>
              <a:defRPr sz="1200">
                <a:solidFill>
                  <a:schemeClr val="tx1"/>
                </a:solidFill>
                <a:latin typeface="Times New Roman" pitchFamily="18" charset="0"/>
              </a:defRPr>
            </a:lvl5pPr>
            <a:lvl6pPr marL="2336323" indent="-212393" defTabSz="898246" eaLnBrk="0" fontAlgn="base" hangingPunct="0">
              <a:spcBef>
                <a:spcPct val="30000"/>
              </a:spcBef>
              <a:spcAft>
                <a:spcPct val="0"/>
              </a:spcAft>
              <a:defRPr sz="1200">
                <a:solidFill>
                  <a:schemeClr val="tx1"/>
                </a:solidFill>
                <a:latin typeface="Times New Roman" pitchFamily="18" charset="0"/>
              </a:defRPr>
            </a:lvl6pPr>
            <a:lvl7pPr marL="2761109" indent="-212393" defTabSz="898246" eaLnBrk="0" fontAlgn="base" hangingPunct="0">
              <a:spcBef>
                <a:spcPct val="30000"/>
              </a:spcBef>
              <a:spcAft>
                <a:spcPct val="0"/>
              </a:spcAft>
              <a:defRPr sz="1200">
                <a:solidFill>
                  <a:schemeClr val="tx1"/>
                </a:solidFill>
                <a:latin typeface="Times New Roman" pitchFamily="18" charset="0"/>
              </a:defRPr>
            </a:lvl7pPr>
            <a:lvl8pPr marL="3185895" indent="-212393" defTabSz="898246" eaLnBrk="0" fontAlgn="base" hangingPunct="0">
              <a:spcBef>
                <a:spcPct val="30000"/>
              </a:spcBef>
              <a:spcAft>
                <a:spcPct val="0"/>
              </a:spcAft>
              <a:defRPr sz="1200">
                <a:solidFill>
                  <a:schemeClr val="tx1"/>
                </a:solidFill>
                <a:latin typeface="Times New Roman" pitchFamily="18" charset="0"/>
              </a:defRPr>
            </a:lvl8pPr>
            <a:lvl9pPr marL="3610681" indent="-212393" defTabSz="89824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4A2F3CAE-A16E-41C9-8D8A-F0832A915ACE}" type="slidenum">
              <a:rPr lang="en-US" altLang="en-US" sz="1300"/>
              <a:pPr>
                <a:spcBef>
                  <a:spcPct val="0"/>
                </a:spcBef>
                <a:defRPr/>
              </a:pPr>
              <a:t>10</a:t>
            </a:fld>
            <a:endParaRPr lang="en-US" altLang="en-US" sz="1300" dirty="0"/>
          </a:p>
        </p:txBody>
      </p:sp>
    </p:spTree>
    <p:extLst>
      <p:ext uri="{BB962C8B-B14F-4D97-AF65-F5344CB8AC3E}">
        <p14:creationId xmlns:p14="http://schemas.microsoft.com/office/powerpoint/2010/main" val="169744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7"/>
          <p:cNvSpPr>
            <a:spLocks noGrp="1" noChangeArrowheads="1"/>
          </p:cNvSpPr>
          <p:nvPr>
            <p:ph type="sldNum" sz="quarter" idx="5"/>
          </p:nvPr>
        </p:nvSpPr>
        <p:spPr>
          <a:xfrm>
            <a:off x="3970783" y="8713477"/>
            <a:ext cx="3038145" cy="464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12" eaLnBrk="0" hangingPunct="0">
              <a:defRPr sz="2100">
                <a:solidFill>
                  <a:schemeClr val="tx1"/>
                </a:solidFill>
                <a:latin typeface="Times New Roman" pitchFamily="18" charset="0"/>
                <a:ea typeface="MS PGothic" pitchFamily="34" charset="-128"/>
              </a:defRPr>
            </a:lvl1pPr>
            <a:lvl2pPr marL="734234" indent="-282398" defTabSz="931912" eaLnBrk="0" hangingPunct="0">
              <a:defRPr sz="2100">
                <a:solidFill>
                  <a:schemeClr val="tx1"/>
                </a:solidFill>
                <a:latin typeface="Times New Roman" pitchFamily="18" charset="0"/>
                <a:ea typeface="MS PGothic" pitchFamily="34" charset="-128"/>
              </a:defRPr>
            </a:lvl2pPr>
            <a:lvl3pPr marL="1129592" indent="-225918" defTabSz="931912" eaLnBrk="0" hangingPunct="0">
              <a:defRPr sz="2100">
                <a:solidFill>
                  <a:schemeClr val="tx1"/>
                </a:solidFill>
                <a:latin typeface="Times New Roman" pitchFamily="18" charset="0"/>
                <a:ea typeface="MS PGothic" pitchFamily="34" charset="-128"/>
              </a:defRPr>
            </a:lvl3pPr>
            <a:lvl4pPr marL="1581427" indent="-225918" defTabSz="931912" eaLnBrk="0" hangingPunct="0">
              <a:defRPr sz="2100">
                <a:solidFill>
                  <a:schemeClr val="tx1"/>
                </a:solidFill>
                <a:latin typeface="Times New Roman" pitchFamily="18" charset="0"/>
                <a:ea typeface="MS PGothic" pitchFamily="34" charset="-128"/>
              </a:defRPr>
            </a:lvl4pPr>
            <a:lvl5pPr marL="2033263" indent="-225918" defTabSz="931912" eaLnBrk="0" hangingPunct="0">
              <a:defRPr sz="2100">
                <a:solidFill>
                  <a:schemeClr val="tx1"/>
                </a:solidFill>
                <a:latin typeface="Times New Roman" pitchFamily="18" charset="0"/>
                <a:ea typeface="MS PGothic" pitchFamily="34" charset="-128"/>
              </a:defRPr>
            </a:lvl5pPr>
            <a:lvl6pPr marL="2485101" indent="-225918" defTabSz="931912" eaLnBrk="0" fontAlgn="base" hangingPunct="0">
              <a:spcBef>
                <a:spcPct val="0"/>
              </a:spcBef>
              <a:spcAft>
                <a:spcPct val="0"/>
              </a:spcAft>
              <a:defRPr sz="2100">
                <a:solidFill>
                  <a:schemeClr val="tx1"/>
                </a:solidFill>
                <a:latin typeface="Times New Roman" pitchFamily="18" charset="0"/>
                <a:ea typeface="MS PGothic" pitchFamily="34" charset="-128"/>
              </a:defRPr>
            </a:lvl6pPr>
            <a:lvl7pPr marL="2936937" indent="-225918" defTabSz="931912" eaLnBrk="0" fontAlgn="base" hangingPunct="0">
              <a:spcBef>
                <a:spcPct val="0"/>
              </a:spcBef>
              <a:spcAft>
                <a:spcPct val="0"/>
              </a:spcAft>
              <a:defRPr sz="2100">
                <a:solidFill>
                  <a:schemeClr val="tx1"/>
                </a:solidFill>
                <a:latin typeface="Times New Roman" pitchFamily="18" charset="0"/>
                <a:ea typeface="MS PGothic" pitchFamily="34" charset="-128"/>
              </a:defRPr>
            </a:lvl7pPr>
            <a:lvl8pPr marL="3388773" indent="-225918" defTabSz="931912" eaLnBrk="0" fontAlgn="base" hangingPunct="0">
              <a:spcBef>
                <a:spcPct val="0"/>
              </a:spcBef>
              <a:spcAft>
                <a:spcPct val="0"/>
              </a:spcAft>
              <a:defRPr sz="2100">
                <a:solidFill>
                  <a:schemeClr val="tx1"/>
                </a:solidFill>
                <a:latin typeface="Times New Roman" pitchFamily="18" charset="0"/>
                <a:ea typeface="MS PGothic" pitchFamily="34" charset="-128"/>
              </a:defRPr>
            </a:lvl8pPr>
            <a:lvl9pPr marL="3840609" indent="-225918" defTabSz="931912" eaLnBrk="0" fontAlgn="base" hangingPunct="0">
              <a:spcBef>
                <a:spcPct val="0"/>
              </a:spcBef>
              <a:spcAft>
                <a:spcPct val="0"/>
              </a:spcAft>
              <a:defRPr sz="2100">
                <a:solidFill>
                  <a:schemeClr val="tx1"/>
                </a:solidFill>
                <a:latin typeface="Times New Roman" pitchFamily="18" charset="0"/>
                <a:ea typeface="MS PGothic" pitchFamily="34" charset="-128"/>
              </a:defRPr>
            </a:lvl9pPr>
          </a:lstStyle>
          <a:p>
            <a:pPr eaLnBrk="1" hangingPunct="1"/>
            <a:fld id="{57613D0B-2D8F-4A7E-8769-37D2B0E9EEBE}" type="slidenum">
              <a:rPr lang="en-US" sz="1300"/>
              <a:pPr eaLnBrk="1" hangingPunct="1"/>
              <a:t>11</a:t>
            </a:fld>
            <a:endParaRPr lang="en-US" sz="1300" dirty="0"/>
          </a:p>
        </p:txBody>
      </p:sp>
      <p:sp>
        <p:nvSpPr>
          <p:cNvPr id="8194" name="Rectangle 2"/>
          <p:cNvSpPr>
            <a:spLocks noChangeArrowheads="1"/>
          </p:cNvSpPr>
          <p:nvPr/>
        </p:nvSpPr>
        <p:spPr bwMode="auto">
          <a:xfrm>
            <a:off x="3970783" y="0"/>
            <a:ext cx="3039617"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68" tIns="45184" rIns="90368" bIns="45184" anchor="ctr"/>
          <a:lstStyle/>
          <a:p>
            <a:endParaRPr lang="en-US" dirty="0"/>
          </a:p>
        </p:txBody>
      </p:sp>
      <p:sp>
        <p:nvSpPr>
          <p:cNvPr id="8196" name="Rectangle 4"/>
          <p:cNvSpPr>
            <a:spLocks noChangeArrowheads="1"/>
          </p:cNvSpPr>
          <p:nvPr/>
        </p:nvSpPr>
        <p:spPr bwMode="auto">
          <a:xfrm>
            <a:off x="1" y="8830011"/>
            <a:ext cx="3036481" cy="46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68" tIns="45184" rIns="90368" bIns="45184" anchor="ctr"/>
          <a:lstStyle/>
          <a:p>
            <a:endParaRPr lang="en-US" dirty="0"/>
          </a:p>
        </p:txBody>
      </p:sp>
      <p:sp>
        <p:nvSpPr>
          <p:cNvPr id="8197" name="Rectangle 5"/>
          <p:cNvSpPr>
            <a:spLocks noChangeArrowheads="1"/>
          </p:cNvSpPr>
          <p:nvPr/>
        </p:nvSpPr>
        <p:spPr bwMode="auto">
          <a:xfrm>
            <a:off x="1" y="0"/>
            <a:ext cx="3036481"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68" tIns="45184" rIns="90368" bIns="45184" anchor="ctr"/>
          <a:lstStyle/>
          <a:p>
            <a:endParaRPr lang="en-US" dirty="0"/>
          </a:p>
        </p:txBody>
      </p:sp>
      <p:sp>
        <p:nvSpPr>
          <p:cNvPr id="8198" name="Rectangle 6"/>
          <p:cNvSpPr>
            <a:spLocks noGrp="1" noRot="1" noChangeAspect="1" noChangeArrowheads="1" noTextEdit="1"/>
          </p:cNvSpPr>
          <p:nvPr>
            <p:ph type="sldImg"/>
          </p:nvPr>
        </p:nvSpPr>
        <p:spPr>
          <a:xfrm>
            <a:off x="1187450" y="700088"/>
            <a:ext cx="4640263" cy="3481387"/>
          </a:xfrm>
          <a:ln w="12700" cap="flat">
            <a:solidFill>
              <a:schemeClr val="tx1"/>
            </a:solidFill>
          </a:ln>
        </p:spPr>
      </p:sp>
      <p:sp>
        <p:nvSpPr>
          <p:cNvPr id="8199" name="Rectangle 7"/>
          <p:cNvSpPr>
            <a:spLocks noGrp="1" noChangeArrowheads="1"/>
          </p:cNvSpPr>
          <p:nvPr>
            <p:ph type="body" idx="1"/>
          </p:nvPr>
        </p:nvSpPr>
        <p:spPr>
          <a:xfrm>
            <a:off x="934302" y="4415790"/>
            <a:ext cx="5141797"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214" tIns="41859" rIns="85214" bIns="41859"/>
          <a:lstStyle/>
          <a:p>
            <a:r>
              <a:rPr lang="en-US" dirty="0">
                <a:latin typeface="Arial" pitchFamily="34" charset="0"/>
              </a:rPr>
              <a:t>This is a multicenter randomized, double-blind, placebo-controlled, parallel-group, dose-ranging phase 2b study to investigate the hepatic and renal safety and tolerability of multiple dose administration of two dose levels of CSL112 (low dose [2 g] or high dose [6 g]) compared with placebo in subjects with acute myocardial infarction (AMI). </a:t>
            </a:r>
          </a:p>
          <a:p>
            <a:endParaRPr lang="fr-FR" dirty="0">
              <a:latin typeface="Arial" pitchFamily="34" charset="0"/>
            </a:endParaRPr>
          </a:p>
        </p:txBody>
      </p:sp>
    </p:spTree>
    <p:extLst>
      <p:ext uri="{BB962C8B-B14F-4D97-AF65-F5344CB8AC3E}">
        <p14:creationId xmlns:p14="http://schemas.microsoft.com/office/powerpoint/2010/main" val="58898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723991" y="8411615"/>
            <a:ext cx="2848260" cy="4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1" tIns="44066" rIns="88131" bIns="44066" anchor="b"/>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a:spcBef>
                <a:spcPct val="0"/>
              </a:spcBef>
              <a:defRPr/>
            </a:pPr>
            <a:fld id="{2D8D7849-CC18-4AF4-8483-1B396BE1114A}" type="slidenum">
              <a:rPr lang="en-US" altLang="en-US">
                <a:solidFill>
                  <a:prstClr val="black"/>
                </a:solidFill>
                <a:latin typeface="Arial" pitchFamily="34" charset="0"/>
                <a:ea typeface="ＭＳ Ｐゴシック" pitchFamily="34" charset="-128"/>
              </a:rPr>
              <a:pPr algn="r">
                <a:spcBef>
                  <a:spcPct val="0"/>
                </a:spcBef>
                <a:defRPr/>
              </a:pPr>
              <a:t>12</a:t>
            </a:fld>
            <a:endParaRPr lang="en-US" altLang="en-US" dirty="0">
              <a:solidFill>
                <a:prstClr val="black"/>
              </a:solidFill>
              <a:latin typeface="Arial" pitchFamily="34" charset="0"/>
              <a:ea typeface="ＭＳ Ｐゴシック" pitchFamily="34" charset="-128"/>
            </a:endParaRPr>
          </a:p>
        </p:txBody>
      </p:sp>
      <p:sp>
        <p:nvSpPr>
          <p:cNvPr id="65539" name="Rectangle 2"/>
          <p:cNvSpPr>
            <a:spLocks noGrp="1" noRot="1" noChangeAspect="1" noChangeArrowheads="1" noTextEdit="1"/>
          </p:cNvSpPr>
          <p:nvPr>
            <p:ph type="sldImg"/>
          </p:nvPr>
        </p:nvSpPr>
        <p:spPr>
          <a:ln/>
        </p:spPr>
      </p:sp>
      <p:sp>
        <p:nvSpPr>
          <p:cNvPr id="65541"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extLst>
      <p:ext uri="{BB962C8B-B14F-4D97-AF65-F5344CB8AC3E}">
        <p14:creationId xmlns:p14="http://schemas.microsoft.com/office/powerpoint/2010/main" val="423935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154120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69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438150"/>
            <a:ext cx="1943100" cy="324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438150"/>
            <a:ext cx="5676900" cy="324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680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3" y="163513"/>
            <a:ext cx="8391525" cy="14478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301856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2C6040E-A8E4-4A14-948A-D2043C75DED2}" type="slidenum">
              <a:rPr lang="en-US" altLang="en-US"/>
              <a:pPr>
                <a:defRPr/>
              </a:pPr>
              <a:t>‹#›</a:t>
            </a:fld>
            <a:endParaRPr lang="en-US" altLang="en-US" dirty="0"/>
          </a:p>
        </p:txBody>
      </p:sp>
    </p:spTree>
    <p:extLst>
      <p:ext uri="{BB962C8B-B14F-4D97-AF65-F5344CB8AC3E}">
        <p14:creationId xmlns:p14="http://schemas.microsoft.com/office/powerpoint/2010/main" val="3523190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spcBef>
                <a:spcPct val="0"/>
              </a:spcBef>
              <a:defRPr sz="1400">
                <a:solidFill>
                  <a:srgbClr val="000000"/>
                </a:solidFill>
                <a:latin typeface="Times New Roman" pitchFamily="18" charset="0"/>
                <a:cs typeface="Arial" pitchFamily="34"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ctr" eaLnBrk="1" hangingPunct="1">
              <a:spcBef>
                <a:spcPct val="0"/>
              </a:spcBef>
              <a:defRPr sz="1400">
                <a:solidFill>
                  <a:srgbClr val="000000"/>
                </a:solidFill>
                <a:latin typeface="Times New Roman" pitchFamily="18" charset="0"/>
                <a:cs typeface="Arial" pitchFamily="34"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9ACB67CC-5D17-427A-8219-EA0B7EC7FD21}" type="slidenum">
              <a:rPr lang="en-US" altLang="en-US"/>
              <a:pPr>
                <a:defRPr/>
              </a:pPr>
              <a:t>‹#›</a:t>
            </a:fld>
            <a:endParaRPr lang="en-US" altLang="en-US" dirty="0"/>
          </a:p>
        </p:txBody>
      </p:sp>
    </p:spTree>
    <p:extLst>
      <p:ext uri="{BB962C8B-B14F-4D97-AF65-F5344CB8AC3E}">
        <p14:creationId xmlns:p14="http://schemas.microsoft.com/office/powerpoint/2010/main" val="330230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Arial" pitchFamily="34" charset="0"/>
                <a:cs typeface="Arial"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itchFamily="34" charset="0"/>
                <a:cs typeface="Arial"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64A344F-1F53-41F4-A716-6BC89373078C}" type="slidenum">
              <a:rPr lang="en-US" altLang="en-US"/>
              <a:pPr>
                <a:defRPr/>
              </a:pPr>
              <a:t>‹#›</a:t>
            </a:fld>
            <a:endParaRPr lang="en-US" altLang="en-US" dirty="0"/>
          </a:p>
        </p:txBody>
      </p:sp>
    </p:spTree>
    <p:extLst>
      <p:ext uri="{BB962C8B-B14F-4D97-AF65-F5344CB8AC3E}">
        <p14:creationId xmlns:p14="http://schemas.microsoft.com/office/powerpoint/2010/main" val="6980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7824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593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970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69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37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4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23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726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43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6714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491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438150"/>
            <a:ext cx="1943100" cy="324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438150"/>
            <a:ext cx="5676900" cy="324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0705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3" y="163513"/>
            <a:ext cx="8391525" cy="14478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689626"/>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a:lstStyle>
            <a:lvl1pPr eaLnBrk="1" hangingPunct="1">
              <a:defRPr>
                <a:latin typeface="Arial" pitchFamily="34" charset="0"/>
                <a:cs typeface="Arial" pitchFamily="34" charset="0"/>
              </a:defRPr>
            </a:lvl1pPr>
          </a:lstStyle>
          <a:p>
            <a:pPr>
              <a:defRPr/>
            </a:pPr>
            <a:endParaRPr lang="en-US" dirty="0">
              <a:solidFill>
                <a:srgbClr val="FFFFFF"/>
              </a:solidFill>
            </a:endParaRPr>
          </a:p>
        </p:txBody>
      </p:sp>
      <p:sp>
        <p:nvSpPr>
          <p:cNvPr id="5"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2C6040E-A8E4-4A14-948A-D2043C75DED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20377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spcBef>
                <a:spcPct val="0"/>
              </a:spcBef>
              <a:defRPr sz="1400">
                <a:solidFill>
                  <a:srgbClr val="000000"/>
                </a:solidFill>
                <a:latin typeface="Times New Roman" pitchFamily="18" charset="0"/>
                <a:cs typeface="Arial" pitchFamily="34"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ctr" eaLnBrk="1" hangingPunct="1">
              <a:spcBef>
                <a:spcPct val="0"/>
              </a:spcBef>
              <a:defRPr sz="1400">
                <a:solidFill>
                  <a:srgbClr val="000000"/>
                </a:solidFill>
                <a:latin typeface="Times New Roman" pitchFamily="18" charset="0"/>
                <a:cs typeface="Arial" pitchFamily="34"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9ACB67CC-5D17-427A-8219-EA0B7EC7FD21}" type="slidenum">
              <a:rPr lang="en-US" altLang="en-US"/>
              <a:pPr>
                <a:defRPr/>
              </a:pPr>
              <a:t>‹#›</a:t>
            </a:fld>
            <a:endParaRPr lang="en-US" altLang="en-US" dirty="0"/>
          </a:p>
        </p:txBody>
      </p:sp>
    </p:spTree>
    <p:extLst>
      <p:ext uri="{BB962C8B-B14F-4D97-AF65-F5344CB8AC3E}">
        <p14:creationId xmlns:p14="http://schemas.microsoft.com/office/powerpoint/2010/main" val="274366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08268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Arial" pitchFamily="34" charset="0"/>
                <a:cs typeface="Arial" charset="0"/>
              </a:defRPr>
            </a:lvl1pPr>
          </a:lstStyle>
          <a:p>
            <a:pPr>
              <a:defRPr/>
            </a:pPr>
            <a:endParaRPr lang="en-US" dirty="0">
              <a:solidFill>
                <a:srgbClr val="FFFFFF"/>
              </a:solidFill>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itchFamily="34" charset="0"/>
                <a:cs typeface="Arial" charset="0"/>
              </a:defRPr>
            </a:lvl1pPr>
          </a:lstStyle>
          <a:p>
            <a:pPr>
              <a:defRPr/>
            </a:pPr>
            <a:endParaRPr lang="en-US" dirty="0">
              <a:solidFill>
                <a:srgbClr val="FFFFFF"/>
              </a:solidFill>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64A344F-1F53-41F4-A716-6BC89373078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41339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71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41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3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8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635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32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763" y="-3175"/>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userDrawn="1"/>
        </p:nvSpPr>
        <p:spPr bwMode="auto">
          <a:xfrm>
            <a:off x="0" y="1038225"/>
            <a:ext cx="9144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4259845" name="Rectangle 5"/>
          <p:cNvSpPr>
            <a:spLocks noGrp="1" noChangeArrowheads="1"/>
          </p:cNvSpPr>
          <p:nvPr>
            <p:ph type="body" idx="1"/>
          </p:nvPr>
        </p:nvSpPr>
        <p:spPr bwMode="auto">
          <a:xfrm>
            <a:off x="392113" y="1549400"/>
            <a:ext cx="8335962" cy="2130425"/>
          </a:xfrm>
          <a:prstGeom prst="rect">
            <a:avLst/>
          </a:prstGeom>
          <a:noFill/>
          <a:ln w="12700">
            <a:noFill/>
            <a:miter lim="800000"/>
            <a:headEnd/>
            <a:tailEnd/>
          </a:ln>
          <a:effectLst/>
        </p:spPr>
        <p:txBody>
          <a:bodyPr vert="horz" wrap="square" lIns="91440" tIns="91440" rIns="4572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nvSpPr>
        <p:spPr>
          <a:xfrm>
            <a:off x="10880" y="6553204"/>
            <a:ext cx="533400" cy="22860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fontAlgn="auto" hangingPunct="1">
              <a:spcBef>
                <a:spcPts val="0"/>
              </a:spcBef>
              <a:spcAft>
                <a:spcPts val="0"/>
              </a:spcAft>
            </a:pPr>
            <a:fld id="{E4E283C1-4C6F-46CA-A5E1-DA0D8EDFEBBA}" type="slidenum">
              <a:rPr lang="en-US" sz="1200" b="0" smtClean="0">
                <a:solidFill>
                  <a:srgbClr val="4C4C4C">
                    <a:lumMod val="60000"/>
                    <a:lumOff val="40000"/>
                  </a:srgbClr>
                </a:solidFill>
                <a:latin typeface="Calibri"/>
              </a:rPr>
              <a:pPr eaLnBrk="1" fontAlgn="auto" hangingPunct="1">
                <a:spcBef>
                  <a:spcPts val="0"/>
                </a:spcBef>
                <a:spcAft>
                  <a:spcPts val="0"/>
                </a:spcAft>
              </a:pPr>
              <a:t>‹#›</a:t>
            </a:fld>
            <a:endParaRPr lang="en-US" sz="1200" b="0" dirty="0">
              <a:solidFill>
                <a:srgbClr val="4C4C4C">
                  <a:lumMod val="60000"/>
                  <a:lumOff val="40000"/>
                </a:srgbClr>
              </a:solidFill>
              <a:latin typeface="Calibri"/>
            </a:endParaRPr>
          </a:p>
        </p:txBody>
      </p:sp>
    </p:spTree>
  </p:cSld>
  <p:clrMap bg1="dk2" tx1="lt1" bg2="dk1" tx2="lt2" accent1="accent1" accent2="accent2" accent3="accent3" accent4="accent4" accent5="accent5" accent6="accent6" hlink="hlink" folHlink="folHlink"/>
  <p:sldLayoutIdLst>
    <p:sldLayoutId id="2147494275" r:id="rId1"/>
    <p:sldLayoutId id="2147494276" r:id="rId2"/>
    <p:sldLayoutId id="2147494277" r:id="rId3"/>
    <p:sldLayoutId id="2147494278" r:id="rId4"/>
    <p:sldLayoutId id="2147494279" r:id="rId5"/>
    <p:sldLayoutId id="2147494280" r:id="rId6"/>
    <p:sldLayoutId id="2147494281" r:id="rId7"/>
    <p:sldLayoutId id="2147494282" r:id="rId8"/>
    <p:sldLayoutId id="2147494283" r:id="rId9"/>
    <p:sldLayoutId id="2147494284" r:id="rId10"/>
    <p:sldLayoutId id="2147494285" r:id="rId11"/>
    <p:sldLayoutId id="2147494297" r:id="rId12"/>
    <p:sldLayoutId id="2147494298" r:id="rId13"/>
    <p:sldLayoutId id="2147494299" r:id="rId14"/>
    <p:sldLayoutId id="2147494300" r:id="rId15"/>
  </p:sldLayoutIdLst>
  <p:hf hdr="0" ftr="0" dt="0"/>
  <p:txStyles>
    <p:title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p:titleStyle>
    <p:bodyStyle>
      <a:lvl1pPr marL="341313" indent="-341313" algn="l" rtl="0" eaLnBrk="0" fontAlgn="base" hangingPunct="0">
        <a:lnSpc>
          <a:spcPct val="95000"/>
        </a:lnSpc>
        <a:spcBef>
          <a:spcPct val="35000"/>
        </a:spcBef>
        <a:spcAft>
          <a:spcPct val="0"/>
        </a:spcAft>
        <a:buClr>
          <a:srgbClr val="FF6600"/>
        </a:buClr>
        <a:buSzPct val="117000"/>
        <a:buFont typeface="Arial" panose="020B0604020202020204" pitchFamily="34" charset="0"/>
        <a:buChar char="•"/>
        <a:defRPr sz="2600" b="1">
          <a:solidFill>
            <a:schemeClr val="tx1"/>
          </a:solidFill>
          <a:effectLst>
            <a:outerShdw blurRad="38100" dist="38100" dir="2700000" algn="tl">
              <a:srgbClr val="000000"/>
            </a:outerShdw>
          </a:effectLst>
          <a:latin typeface="+mn-lt"/>
          <a:ea typeface="+mn-ea"/>
          <a:cs typeface="+mn-cs"/>
        </a:defRPr>
      </a:lvl1pPr>
      <a:lvl2pPr marL="801688" indent="-346075" algn="l" rtl="0" eaLnBrk="0" fontAlgn="base" hangingPunct="0">
        <a:lnSpc>
          <a:spcPct val="95000"/>
        </a:lnSpc>
        <a:spcBef>
          <a:spcPct val="25000"/>
        </a:spcBef>
        <a:spcAft>
          <a:spcPct val="0"/>
        </a:spcAft>
        <a:buClr>
          <a:schemeClr val="accent2"/>
        </a:buClr>
        <a:buSzPct val="68000"/>
        <a:buFont typeface="Monotype Sorts"/>
        <a:buChar char="l"/>
        <a:defRPr sz="2600" b="1">
          <a:solidFill>
            <a:schemeClr val="tx1"/>
          </a:solidFill>
          <a:effectLst>
            <a:outerShdw blurRad="38100" dist="38100" dir="2700000" algn="tl">
              <a:srgbClr val="000000"/>
            </a:outerShdw>
          </a:effectLst>
          <a:latin typeface="+mn-lt"/>
        </a:defRPr>
      </a:lvl2pPr>
      <a:lvl3pPr marL="1147763" indent="-231775" algn="l" rtl="0" eaLnBrk="0" fontAlgn="base" hangingPunct="0">
        <a:lnSpc>
          <a:spcPct val="95000"/>
        </a:lnSpc>
        <a:spcBef>
          <a:spcPct val="15000"/>
        </a:spcBef>
        <a:spcAft>
          <a:spcPct val="0"/>
        </a:spcAft>
        <a:buClr>
          <a:schemeClr val="tx2"/>
        </a:buClr>
        <a:buFont typeface="Arial" panose="020B0604020202020204" pitchFamily="34" charset="0"/>
        <a:buChar char="•"/>
        <a:defRPr sz="2600" b="1" i="1">
          <a:solidFill>
            <a:schemeClr val="tx1"/>
          </a:solidFill>
          <a:effectLst>
            <a:outerShdw blurRad="38100" dist="38100" dir="2700000" algn="tl">
              <a:srgbClr val="000000"/>
            </a:outerShdw>
          </a:effectLst>
          <a:latin typeface="+mn-lt"/>
        </a:defRPr>
      </a:lvl3pPr>
      <a:lvl4pPr marL="1711325"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763" y="-3175"/>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userDrawn="1"/>
        </p:nvSpPr>
        <p:spPr bwMode="auto">
          <a:xfrm>
            <a:off x="0" y="1038225"/>
            <a:ext cx="9144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solidFill>
                <a:srgbClr val="FFFFFF"/>
              </a:solidFill>
            </a:endParaRPr>
          </a:p>
        </p:txBody>
      </p:sp>
      <p:sp>
        <p:nvSpPr>
          <p:cNvPr id="4259845" name="Rectangle 5"/>
          <p:cNvSpPr>
            <a:spLocks noGrp="1" noChangeArrowheads="1"/>
          </p:cNvSpPr>
          <p:nvPr>
            <p:ph type="body" idx="1"/>
          </p:nvPr>
        </p:nvSpPr>
        <p:spPr bwMode="auto">
          <a:xfrm>
            <a:off x="392113" y="1549400"/>
            <a:ext cx="8335962" cy="2130425"/>
          </a:xfrm>
          <a:prstGeom prst="rect">
            <a:avLst/>
          </a:prstGeom>
          <a:noFill/>
          <a:ln w="12700">
            <a:noFill/>
            <a:miter lim="800000"/>
            <a:headEnd/>
            <a:tailEnd/>
          </a:ln>
          <a:effectLst/>
        </p:spPr>
        <p:txBody>
          <a:bodyPr vert="horz" wrap="square" lIns="91440" tIns="91440" rIns="4572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nvSpPr>
        <p:spPr>
          <a:xfrm>
            <a:off x="-54436" y="6564090"/>
            <a:ext cx="533400" cy="45720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fontAlgn="auto" hangingPunct="1">
              <a:spcBef>
                <a:spcPts val="0"/>
              </a:spcBef>
              <a:spcAft>
                <a:spcPts val="0"/>
              </a:spcAft>
            </a:pPr>
            <a:fld id="{E4E283C1-4C6F-46CA-A5E1-DA0D8EDFEBBA}" type="slidenum">
              <a:rPr lang="en-US" sz="1200" b="0" smtClean="0">
                <a:solidFill>
                  <a:srgbClr val="4C4C4C">
                    <a:lumMod val="60000"/>
                    <a:lumOff val="40000"/>
                  </a:srgbClr>
                </a:solidFill>
                <a:latin typeface="Calibri"/>
              </a:rPr>
              <a:pPr eaLnBrk="1" fontAlgn="auto" hangingPunct="1">
                <a:spcBef>
                  <a:spcPts val="0"/>
                </a:spcBef>
                <a:spcAft>
                  <a:spcPts val="0"/>
                </a:spcAft>
              </a:pPr>
              <a:t>‹#›</a:t>
            </a:fld>
            <a:endParaRPr lang="en-US" sz="1200" b="0" dirty="0">
              <a:solidFill>
                <a:srgbClr val="4C4C4C">
                  <a:lumMod val="60000"/>
                  <a:lumOff val="40000"/>
                </a:srgbClr>
              </a:solidFill>
              <a:latin typeface="Calibri"/>
            </a:endParaRPr>
          </a:p>
        </p:txBody>
      </p:sp>
    </p:spTree>
    <p:extLst>
      <p:ext uri="{BB962C8B-B14F-4D97-AF65-F5344CB8AC3E}">
        <p14:creationId xmlns:p14="http://schemas.microsoft.com/office/powerpoint/2010/main" val="1804796800"/>
      </p:ext>
    </p:extLst>
  </p:cSld>
  <p:clrMap bg1="dk2" tx1="lt1" bg2="dk1" tx2="lt2" accent1="accent1" accent2="accent2" accent3="accent3" accent4="accent4" accent5="accent5" accent6="accent6" hlink="hlink" folHlink="folHlink"/>
  <p:sldLayoutIdLst>
    <p:sldLayoutId id="2147494303" r:id="rId1"/>
    <p:sldLayoutId id="2147494304" r:id="rId2"/>
    <p:sldLayoutId id="2147494305" r:id="rId3"/>
    <p:sldLayoutId id="2147494306" r:id="rId4"/>
    <p:sldLayoutId id="2147494307" r:id="rId5"/>
    <p:sldLayoutId id="2147494308" r:id="rId6"/>
    <p:sldLayoutId id="2147494309" r:id="rId7"/>
    <p:sldLayoutId id="2147494310" r:id="rId8"/>
    <p:sldLayoutId id="2147494311" r:id="rId9"/>
    <p:sldLayoutId id="2147494312" r:id="rId10"/>
    <p:sldLayoutId id="2147494313" r:id="rId11"/>
    <p:sldLayoutId id="2147494314" r:id="rId12"/>
    <p:sldLayoutId id="2147494315" r:id="rId13"/>
    <p:sldLayoutId id="2147494316" r:id="rId14"/>
    <p:sldLayoutId id="2147494317" r:id="rId15"/>
  </p:sldLayoutIdLst>
  <p:hf hdr="0" ftr="0" dt="0"/>
  <p:txStyles>
    <p:title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p:titleStyle>
    <p:bodyStyle>
      <a:lvl1pPr marL="341313" indent="-341313" algn="l" rtl="0" eaLnBrk="0" fontAlgn="base" hangingPunct="0">
        <a:lnSpc>
          <a:spcPct val="95000"/>
        </a:lnSpc>
        <a:spcBef>
          <a:spcPct val="35000"/>
        </a:spcBef>
        <a:spcAft>
          <a:spcPct val="0"/>
        </a:spcAft>
        <a:buClr>
          <a:srgbClr val="FF6600"/>
        </a:buClr>
        <a:buSzPct val="117000"/>
        <a:buFont typeface="Arial" panose="020B0604020202020204" pitchFamily="34" charset="0"/>
        <a:buChar char="•"/>
        <a:defRPr sz="2600" b="1">
          <a:solidFill>
            <a:schemeClr val="tx1"/>
          </a:solidFill>
          <a:effectLst>
            <a:outerShdw blurRad="38100" dist="38100" dir="2700000" algn="tl">
              <a:srgbClr val="000000"/>
            </a:outerShdw>
          </a:effectLst>
          <a:latin typeface="+mn-lt"/>
          <a:ea typeface="+mn-ea"/>
          <a:cs typeface="+mn-cs"/>
        </a:defRPr>
      </a:lvl1pPr>
      <a:lvl2pPr marL="801688" indent="-346075" algn="l" rtl="0" eaLnBrk="0" fontAlgn="base" hangingPunct="0">
        <a:lnSpc>
          <a:spcPct val="95000"/>
        </a:lnSpc>
        <a:spcBef>
          <a:spcPct val="25000"/>
        </a:spcBef>
        <a:spcAft>
          <a:spcPct val="0"/>
        </a:spcAft>
        <a:buClr>
          <a:schemeClr val="accent2"/>
        </a:buClr>
        <a:buSzPct val="68000"/>
        <a:buFont typeface="Monotype Sorts"/>
        <a:buChar char="l"/>
        <a:defRPr sz="2600" b="1">
          <a:solidFill>
            <a:schemeClr val="tx1"/>
          </a:solidFill>
          <a:effectLst>
            <a:outerShdw blurRad="38100" dist="38100" dir="2700000" algn="tl">
              <a:srgbClr val="000000"/>
            </a:outerShdw>
          </a:effectLst>
          <a:latin typeface="+mn-lt"/>
        </a:defRPr>
      </a:lvl2pPr>
      <a:lvl3pPr marL="1147763" indent="-231775" algn="l" rtl="0" eaLnBrk="0" fontAlgn="base" hangingPunct="0">
        <a:lnSpc>
          <a:spcPct val="95000"/>
        </a:lnSpc>
        <a:spcBef>
          <a:spcPct val="15000"/>
        </a:spcBef>
        <a:spcAft>
          <a:spcPct val="0"/>
        </a:spcAft>
        <a:buClr>
          <a:schemeClr val="tx2"/>
        </a:buClr>
        <a:buFont typeface="Arial" panose="020B0604020202020204" pitchFamily="34" charset="0"/>
        <a:buChar char="•"/>
        <a:defRPr sz="2600" b="1" i="1">
          <a:solidFill>
            <a:schemeClr val="tx1"/>
          </a:solidFill>
          <a:effectLst>
            <a:outerShdw blurRad="38100" dist="38100" dir="2700000" algn="tl">
              <a:srgbClr val="000000"/>
            </a:outerShdw>
          </a:effectLst>
          <a:latin typeface="+mn-lt"/>
        </a:defRPr>
      </a:lvl3pPr>
      <a:lvl4pPr marL="1711325"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tiff"/><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8" descr="Harva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454" y="4702774"/>
            <a:ext cx="617629" cy="70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a:spLocks noGrp="1" noChangeArrowheads="1"/>
          </p:cNvSpPr>
          <p:nvPr>
            <p:ph type="body" idx="4294967295"/>
          </p:nvPr>
        </p:nvSpPr>
        <p:spPr>
          <a:xfrm>
            <a:off x="114385" y="1284061"/>
            <a:ext cx="8886825" cy="1692756"/>
          </a:xfrm>
          <a:ln/>
          <a:extLst/>
        </p:spPr>
        <p:style>
          <a:lnRef idx="1">
            <a:schemeClr val="dk1"/>
          </a:lnRef>
          <a:fillRef idx="3">
            <a:schemeClr val="dk1"/>
          </a:fillRef>
          <a:effectRef idx="2">
            <a:schemeClr val="dk1"/>
          </a:effectRef>
          <a:fontRef idx="minor">
            <a:schemeClr val="lt1"/>
          </a:fontRef>
        </p:style>
        <p:txBody>
          <a:bodyPr tIns="45705" rIns="91410"/>
          <a:lstStyle/>
          <a:p>
            <a:pPr marL="0" indent="0" algn="ctr" eaLnBrk="1" hangingPunct="1">
              <a:lnSpc>
                <a:spcPct val="100000"/>
              </a:lnSpc>
              <a:spcBef>
                <a:spcPct val="0"/>
              </a:spcBef>
              <a:buClrTx/>
              <a:buSzTx/>
              <a:buNone/>
            </a:pPr>
            <a:r>
              <a:rPr lang="en-US" dirty="0">
                <a:effectLst/>
              </a:rPr>
              <a:t>The Safety and Tolerability of CSL112, a Reconstituted, Infusible, Plasma-Derived Human ApoA-I, After Acute Myocardial Infarction: The </a:t>
            </a:r>
            <a:r>
              <a:rPr lang="en-US" dirty="0" err="1">
                <a:ln>
                  <a:solidFill>
                    <a:schemeClr val="tx1"/>
                  </a:solidFill>
                </a:ln>
                <a:solidFill>
                  <a:srgbClr val="C00000"/>
                </a:solidFill>
                <a:effectLst/>
              </a:rPr>
              <a:t>A</a:t>
            </a:r>
            <a:r>
              <a:rPr lang="en-US" dirty="0" err="1">
                <a:effectLst/>
              </a:rPr>
              <a:t>poA</a:t>
            </a:r>
            <a:r>
              <a:rPr lang="en-US" dirty="0">
                <a:effectLst/>
              </a:rPr>
              <a:t>-I </a:t>
            </a:r>
            <a:r>
              <a:rPr lang="en-US" dirty="0">
                <a:ln>
                  <a:solidFill>
                    <a:schemeClr val="tx1"/>
                  </a:solidFill>
                </a:ln>
                <a:solidFill>
                  <a:srgbClr val="C00000"/>
                </a:solidFill>
                <a:effectLst/>
              </a:rPr>
              <a:t>E</a:t>
            </a:r>
            <a:r>
              <a:rPr lang="en-US" dirty="0">
                <a:effectLst/>
              </a:rPr>
              <a:t>vent reducin</a:t>
            </a:r>
            <a:r>
              <a:rPr lang="en-US" dirty="0">
                <a:ln>
                  <a:solidFill>
                    <a:schemeClr val="tx1"/>
                  </a:solidFill>
                </a:ln>
                <a:solidFill>
                  <a:srgbClr val="C00000"/>
                </a:solidFill>
                <a:effectLst/>
              </a:rPr>
              <a:t>G</a:t>
            </a:r>
            <a:r>
              <a:rPr lang="en-US" dirty="0">
                <a:effectLst/>
              </a:rPr>
              <a:t> in </a:t>
            </a:r>
            <a:r>
              <a:rPr lang="en-US" dirty="0">
                <a:ln>
                  <a:solidFill>
                    <a:schemeClr val="tx1"/>
                  </a:solidFill>
                </a:ln>
                <a:solidFill>
                  <a:srgbClr val="C00000"/>
                </a:solidFill>
                <a:effectLst/>
              </a:rPr>
              <a:t>I</a:t>
            </a:r>
            <a:r>
              <a:rPr lang="en-US" dirty="0">
                <a:effectLst/>
              </a:rPr>
              <a:t>schemic </a:t>
            </a:r>
            <a:r>
              <a:rPr lang="en-US" dirty="0">
                <a:ln>
                  <a:solidFill>
                    <a:schemeClr val="tx1"/>
                  </a:solidFill>
                </a:ln>
                <a:solidFill>
                  <a:srgbClr val="C00000"/>
                </a:solidFill>
                <a:effectLst/>
              </a:rPr>
              <a:t>S</a:t>
            </a:r>
            <a:r>
              <a:rPr lang="en-US" dirty="0">
                <a:effectLst/>
              </a:rPr>
              <a:t>yndromes</a:t>
            </a:r>
            <a:r>
              <a:rPr lang="en-US" dirty="0">
                <a:solidFill>
                  <a:srgbClr val="C00000"/>
                </a:solidFill>
                <a:effectLst/>
              </a:rPr>
              <a:t> </a:t>
            </a:r>
            <a:r>
              <a:rPr lang="en-US" dirty="0">
                <a:ln>
                  <a:solidFill>
                    <a:schemeClr val="tx1"/>
                  </a:solidFill>
                </a:ln>
                <a:solidFill>
                  <a:srgbClr val="C00000"/>
                </a:solidFill>
                <a:effectLst/>
              </a:rPr>
              <a:t>I</a:t>
            </a:r>
            <a:r>
              <a:rPr lang="en-US" dirty="0">
                <a:solidFill>
                  <a:srgbClr val="C00000"/>
                </a:solidFill>
                <a:effectLst/>
              </a:rPr>
              <a:t> </a:t>
            </a:r>
            <a:r>
              <a:rPr lang="en-US" dirty="0">
                <a:effectLst/>
              </a:rPr>
              <a:t>Trial (AEGIS-I)</a:t>
            </a:r>
            <a:endParaRPr lang="en-US" altLang="en-US" sz="3600" dirty="0">
              <a:solidFill>
                <a:srgbClr val="FFC000"/>
              </a:solidFill>
              <a:effectLst/>
              <a:ea typeface="MS PGothic" panose="020B0600070205080204" pitchFamily="34" charset="-128"/>
              <a:cs typeface="Arial" panose="020B0604020202020204" pitchFamily="34" charset="0"/>
            </a:endParaRPr>
          </a:p>
        </p:txBody>
      </p:sp>
      <p:pic>
        <p:nvPicPr>
          <p:cNvPr id="1946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80258" y="4732198"/>
            <a:ext cx="15811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900" y="-963343"/>
            <a:ext cx="3352100" cy="3171587"/>
          </a:xfrm>
          <a:prstGeom prst="rect">
            <a:avLst/>
          </a:prstGeom>
        </p:spPr>
      </p:pic>
      <p:sp>
        <p:nvSpPr>
          <p:cNvPr id="2" name="AutoShape 202" descr="C5Re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04" descr="C5Resear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6" descr="C5Resear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03" name="Picture 207" descr="C:\Users\myee1\Desktop\DCR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1686" y="5829471"/>
            <a:ext cx="2119854" cy="313925"/>
          </a:xfrm>
          <a:prstGeom prst="rect">
            <a:avLst/>
          </a:prstGeom>
          <a:noFill/>
          <a:extLst>
            <a:ext uri="{909E8E84-426E-40DD-AFC4-6F175D3DCCD1}">
              <a14:hiddenFill xmlns:a14="http://schemas.microsoft.com/office/drawing/2010/main">
                <a:solidFill>
                  <a:srgbClr val="FFFFFF"/>
                </a:solidFill>
              </a14:hiddenFill>
            </a:ext>
          </a:extLst>
        </p:spPr>
      </p:pic>
      <p:pic>
        <p:nvPicPr>
          <p:cNvPr id="4304" name="Picture 208" descr="C:\Users\myee1\Desktop\CR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2514" y="5711506"/>
            <a:ext cx="1313258" cy="431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19501" y="3273633"/>
            <a:ext cx="6005804" cy="830997"/>
          </a:xfrm>
          <a:prstGeom prst="rect">
            <a:avLst/>
          </a:prstGeom>
        </p:spPr>
        <p:txBody>
          <a:bodyPr wrap="square">
            <a:spAutoFit/>
          </a:bodyPr>
          <a:lstStyle/>
          <a:p>
            <a:pPr algn="ctr"/>
            <a:r>
              <a:rPr lang="en-US" altLang="en-US" dirty="0">
                <a:solidFill>
                  <a:srgbClr val="FFC000"/>
                </a:solidFill>
              </a:rPr>
              <a:t>C. Michael Gibson, MS, MD</a:t>
            </a:r>
            <a:br>
              <a:rPr lang="en-US" altLang="en-US" sz="2800" dirty="0">
                <a:solidFill>
                  <a:srgbClr val="FFC000"/>
                </a:solidFill>
              </a:rPr>
            </a:br>
            <a:r>
              <a:rPr lang="en-US" altLang="en-US" dirty="0">
                <a:solidFill>
                  <a:srgbClr val="FFC000"/>
                </a:solidFill>
              </a:rPr>
              <a:t>on behalf of the AEGIS-1 Investigators</a:t>
            </a:r>
            <a:endParaRPr lang="en-US" dirty="0"/>
          </a:p>
        </p:txBody>
      </p:sp>
      <p:pic>
        <p:nvPicPr>
          <p:cNvPr id="14"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18131" y="4557740"/>
            <a:ext cx="736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4384" name="Picture 28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80148" y="4803862"/>
            <a:ext cx="1631291" cy="45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127009"/>
            <a:ext cx="8204201" cy="761113"/>
          </a:xfrm>
        </p:spPr>
        <p:txBody>
          <a:bodyPr anchor="ctr"/>
          <a:lstStyle/>
          <a:p>
            <a:pPr>
              <a:defRPr/>
            </a:pPr>
            <a:r>
              <a:rPr lang="en-US" sz="3600" dirty="0">
                <a:effectLst>
                  <a:outerShdw blurRad="38100" dist="38100" dir="2700000" algn="tl">
                    <a:srgbClr val="000000">
                      <a:alpha val="43137"/>
                    </a:srgbClr>
                  </a:outerShdw>
                </a:effectLst>
              </a:rPr>
              <a:t>Trial Organization</a:t>
            </a:r>
          </a:p>
        </p:txBody>
      </p:sp>
      <p:sp>
        <p:nvSpPr>
          <p:cNvPr id="19459" name="Content Placeholder 2"/>
          <p:cNvSpPr>
            <a:spLocks noGrp="1"/>
          </p:cNvSpPr>
          <p:nvPr>
            <p:ph idx="1"/>
          </p:nvPr>
        </p:nvSpPr>
        <p:spPr>
          <a:xfrm>
            <a:off x="118782" y="1208485"/>
            <a:ext cx="8877299" cy="5398401"/>
          </a:xfrm>
          <a:solidFill>
            <a:schemeClr val="accent4">
              <a:lumMod val="10000"/>
            </a:schemeClr>
          </a:solidFill>
          <a:ln w="3175">
            <a:solidFill>
              <a:schemeClr val="tx1"/>
            </a:solidFill>
          </a:ln>
        </p:spPr>
        <p:txBody>
          <a:bodyPr/>
          <a:lstStyle/>
          <a:p>
            <a:pPr marL="119063" indent="0" defTabSz="852488">
              <a:buFont typeface="Wingdings 3" pitchFamily="18" charset="2"/>
              <a:buNone/>
              <a:tabLst>
                <a:tab pos="4343400" algn="l"/>
                <a:tab pos="4572000" algn="l"/>
              </a:tabLst>
              <a:defRPr/>
            </a:pPr>
            <a:r>
              <a:rPr lang="en-US" sz="1500" dirty="0">
                <a:solidFill>
                  <a:srgbClr val="FF9933"/>
                </a:solidFill>
                <a:ea typeface="ＭＳ Ｐゴシック" charset="-128"/>
              </a:rPr>
              <a:t>Trial Leadership</a:t>
            </a:r>
            <a:r>
              <a:rPr lang="en-US" sz="1500" dirty="0">
                <a:solidFill>
                  <a:srgbClr val="FFFF00"/>
                </a:solidFill>
                <a:ea typeface="ＭＳ Ｐゴシック" charset="-128"/>
              </a:rPr>
              <a:t>	</a:t>
            </a:r>
          </a:p>
          <a:p>
            <a:pPr marL="403225" indent="-403225" defTabSz="852488">
              <a:spcBef>
                <a:spcPts val="0"/>
              </a:spcBef>
              <a:buFont typeface="Wingdings 3" pitchFamily="18" charset="2"/>
              <a:buNone/>
              <a:tabLst>
                <a:tab pos="4343400" algn="l"/>
                <a:tab pos="4572000" algn="l"/>
              </a:tabLst>
              <a:defRPr/>
            </a:pPr>
            <a:r>
              <a:rPr lang="en-US" sz="1500" dirty="0">
                <a:ea typeface="ＭＳ Ｐゴシック" charset="-128"/>
              </a:rPr>
              <a:t>	Co-Chairs: </a:t>
            </a:r>
            <a:r>
              <a:rPr lang="en-US" sz="1500" dirty="0"/>
              <a:t>C. Michael Gibson</a:t>
            </a:r>
            <a:r>
              <a:rPr lang="en-US" sz="1500" dirty="0">
                <a:ea typeface="ＭＳ Ｐゴシック" charset="-128"/>
              </a:rPr>
              <a:t>, Robert Harrington</a:t>
            </a:r>
          </a:p>
          <a:p>
            <a:pPr marL="403225" indent="0" defTabSz="852488">
              <a:spcBef>
                <a:spcPts val="0"/>
              </a:spcBef>
              <a:buFont typeface="Wingdings 3" pitchFamily="18" charset="2"/>
              <a:buNone/>
              <a:tabLst>
                <a:tab pos="4343400" algn="l"/>
                <a:tab pos="4572000" algn="l"/>
              </a:tabLst>
              <a:defRPr/>
            </a:pPr>
            <a:endParaRPr lang="en-US" sz="500" dirty="0">
              <a:ea typeface="ＭＳ Ｐゴシック" charset="-128"/>
            </a:endParaRPr>
          </a:p>
          <a:p>
            <a:pPr marL="119063" indent="0" defTabSz="852488">
              <a:buFont typeface="Wingdings 3" pitchFamily="18" charset="2"/>
              <a:buNone/>
              <a:tabLst>
                <a:tab pos="4343400" algn="l"/>
                <a:tab pos="4572000" algn="l"/>
              </a:tabLst>
              <a:defRPr/>
            </a:pPr>
            <a:r>
              <a:rPr lang="en-US" sz="1500" dirty="0">
                <a:solidFill>
                  <a:srgbClr val="FF9933"/>
                </a:solidFill>
                <a:ea typeface="ＭＳ Ｐゴシック" charset="-128"/>
              </a:rPr>
              <a:t>Executive Committee</a:t>
            </a:r>
          </a:p>
          <a:p>
            <a:pPr marL="403225" indent="-403225" defTabSz="852488">
              <a:buNone/>
              <a:tabLst>
                <a:tab pos="4343400" algn="l"/>
                <a:tab pos="4572000" algn="l"/>
              </a:tabLst>
              <a:defRPr/>
            </a:pPr>
            <a:r>
              <a:rPr lang="fr-FR" sz="1500" dirty="0"/>
              <a:t>	</a:t>
            </a:r>
            <a:r>
              <a:rPr lang="en-US" sz="1500" dirty="0"/>
              <a:t>John Alexander, </a:t>
            </a:r>
            <a:r>
              <a:rPr lang="en-US" sz="1500" dirty="0">
                <a:effectLst/>
              </a:rPr>
              <a:t>Pierluigi Tricoci</a:t>
            </a:r>
            <a:r>
              <a:rPr lang="en-US" sz="1500" dirty="0"/>
              <a:t>, </a:t>
            </a:r>
            <a:r>
              <a:rPr lang="en-US" sz="1500" dirty="0">
                <a:effectLst/>
              </a:rPr>
              <a:t>Philippe G. Steg, A. Michael Lincoff, John J.P. Kastelein, Roxana Mehran, Denise D’Andrea (Sponsor representative)</a:t>
            </a:r>
            <a:endParaRPr lang="en-US" sz="1500" dirty="0">
              <a:ea typeface="ＭＳ Ｐゴシック" charset="-128"/>
            </a:endParaRPr>
          </a:p>
          <a:p>
            <a:pPr marL="119063" indent="0" defTabSz="852488">
              <a:buNone/>
              <a:tabLst>
                <a:tab pos="4343400" algn="l"/>
                <a:tab pos="4572000" algn="l"/>
              </a:tabLst>
              <a:defRPr/>
            </a:pPr>
            <a:endParaRPr lang="en-US" sz="500" dirty="0">
              <a:solidFill>
                <a:srgbClr val="FF9933"/>
              </a:solidFill>
              <a:ea typeface="ＭＳ Ｐゴシック" charset="-128"/>
            </a:endParaRPr>
          </a:p>
          <a:p>
            <a:pPr marL="119063" indent="0" defTabSz="852488">
              <a:buNone/>
              <a:tabLst>
                <a:tab pos="4343400" algn="l"/>
                <a:tab pos="4572000" algn="l"/>
              </a:tabLst>
              <a:defRPr/>
            </a:pPr>
            <a:r>
              <a:rPr lang="en-US" sz="1500" dirty="0">
                <a:solidFill>
                  <a:srgbClr val="FF9933"/>
                </a:solidFill>
                <a:ea typeface="ＭＳ Ｐゴシック" charset="-128"/>
              </a:rPr>
              <a:t>Data and Safety Monitoring Board</a:t>
            </a:r>
          </a:p>
          <a:p>
            <a:pPr marL="404813" indent="-285750" defTabSz="852488">
              <a:buNone/>
              <a:tabLst>
                <a:tab pos="4343400" algn="l"/>
                <a:tab pos="4572000" algn="l"/>
              </a:tabLst>
              <a:defRPr/>
            </a:pPr>
            <a:r>
              <a:rPr lang="en-US" sz="1500" dirty="0">
                <a:effectLst/>
              </a:rPr>
              <a:t>     Douglas Weaver, Michel Bertrand, David Faxon, Bruce Molitoris, Jan Tijssen, David Waters, Irene Katzan, Andrew Muir</a:t>
            </a:r>
          </a:p>
          <a:p>
            <a:pPr marL="119063" indent="0" defTabSz="852488">
              <a:buFont typeface="Wingdings 3" pitchFamily="18" charset="2"/>
              <a:buNone/>
              <a:tabLst>
                <a:tab pos="4343400" algn="l"/>
                <a:tab pos="4572000" algn="l"/>
              </a:tabLst>
              <a:defRPr/>
            </a:pPr>
            <a:endParaRPr lang="en-US" sz="500" dirty="0">
              <a:solidFill>
                <a:srgbClr val="FF9933"/>
              </a:solidFill>
              <a:ea typeface="ＭＳ Ｐゴシック" charset="-128"/>
            </a:endParaRPr>
          </a:p>
          <a:p>
            <a:pPr marL="119063" indent="0" defTabSz="852488">
              <a:buFont typeface="Wingdings 3" pitchFamily="18" charset="2"/>
              <a:buNone/>
              <a:tabLst>
                <a:tab pos="4343400" algn="l"/>
                <a:tab pos="4572000" algn="l"/>
              </a:tabLst>
              <a:defRPr/>
            </a:pPr>
            <a:r>
              <a:rPr lang="en-US" sz="1500" dirty="0">
                <a:solidFill>
                  <a:srgbClr val="FF9933"/>
                </a:solidFill>
                <a:ea typeface="ＭＳ Ｐゴシック" charset="-128"/>
              </a:rPr>
              <a:t>Clinical Operations</a:t>
            </a:r>
          </a:p>
          <a:p>
            <a:pPr marL="403225" indent="-403225">
              <a:buNone/>
            </a:pPr>
            <a:r>
              <a:rPr lang="en-US" sz="1500" dirty="0">
                <a:ea typeface="ＭＳ Ｐゴシック" charset="-128"/>
              </a:rPr>
              <a:t>       PERFUSE (Beth Israel Deaconess Medical Center) – Boston, Quintiles, Duke Clinical Research Institute - Durham NC</a:t>
            </a:r>
            <a:endParaRPr lang="en-US" sz="1500" dirty="0">
              <a:effectLst/>
            </a:endParaRPr>
          </a:p>
          <a:p>
            <a:pPr marL="119063" indent="0" defTabSz="852488">
              <a:buFont typeface="Wingdings 3" pitchFamily="18" charset="2"/>
              <a:buNone/>
              <a:tabLst>
                <a:tab pos="4343400" algn="l"/>
                <a:tab pos="4572000" algn="l"/>
              </a:tabLst>
              <a:defRPr/>
            </a:pPr>
            <a:endParaRPr lang="en-US" sz="500" dirty="0">
              <a:solidFill>
                <a:srgbClr val="FF9933"/>
              </a:solidFill>
              <a:ea typeface="ＭＳ Ｐゴシック" charset="-128"/>
            </a:endParaRPr>
          </a:p>
          <a:p>
            <a:pPr marL="119063" indent="0" defTabSz="852488">
              <a:buFont typeface="Wingdings 3" pitchFamily="18" charset="2"/>
              <a:buNone/>
              <a:tabLst>
                <a:tab pos="4343400" algn="l"/>
                <a:tab pos="4572000" algn="l"/>
              </a:tabLst>
              <a:defRPr/>
            </a:pPr>
            <a:r>
              <a:rPr lang="en-US" sz="1500" dirty="0">
                <a:solidFill>
                  <a:srgbClr val="FF9933"/>
                </a:solidFill>
                <a:ea typeface="ＭＳ Ｐゴシック" charset="-128"/>
              </a:rPr>
              <a:t>Clinical Event Committee</a:t>
            </a:r>
          </a:p>
          <a:p>
            <a:pPr marL="119063" indent="0" defTabSz="852488">
              <a:buFont typeface="Wingdings 3" pitchFamily="18" charset="2"/>
              <a:buNone/>
              <a:tabLst>
                <a:tab pos="4343400" algn="l"/>
                <a:tab pos="4572000" algn="l"/>
              </a:tabLst>
              <a:defRPr/>
            </a:pPr>
            <a:r>
              <a:rPr lang="en-US" sz="1500" dirty="0">
                <a:ea typeface="ＭＳ Ｐゴシック" charset="-128"/>
              </a:rPr>
              <a:t>     C5R at Cleveland Clinic; </a:t>
            </a:r>
            <a:r>
              <a:rPr lang="en-US" sz="1500" dirty="0">
                <a:effectLst/>
              </a:rPr>
              <a:t>Venu Menon , Chair</a:t>
            </a:r>
            <a:endParaRPr lang="en-US" sz="1500" dirty="0">
              <a:ea typeface="ＭＳ Ｐゴシック" charset="-128"/>
            </a:endParaRPr>
          </a:p>
          <a:p>
            <a:pPr marL="119063" indent="0" defTabSz="852488">
              <a:buFont typeface="Wingdings 3" pitchFamily="18" charset="2"/>
              <a:buNone/>
              <a:tabLst>
                <a:tab pos="4343400" algn="l"/>
                <a:tab pos="4572000" algn="l"/>
              </a:tabLst>
              <a:defRPr/>
            </a:pPr>
            <a:endParaRPr lang="en-US" sz="500" dirty="0">
              <a:solidFill>
                <a:srgbClr val="FF9933"/>
              </a:solidFill>
              <a:ea typeface="ＭＳ Ｐゴシック" charset="-128"/>
            </a:endParaRPr>
          </a:p>
          <a:p>
            <a:pPr marL="119063" indent="0" defTabSz="852488">
              <a:buFont typeface="Wingdings 3" pitchFamily="18" charset="2"/>
              <a:buNone/>
              <a:tabLst>
                <a:tab pos="4343400" algn="l"/>
                <a:tab pos="4572000" algn="l"/>
              </a:tabLst>
              <a:defRPr/>
            </a:pPr>
            <a:r>
              <a:rPr lang="en-US" sz="1500" dirty="0">
                <a:solidFill>
                  <a:srgbClr val="FF9933"/>
                </a:solidFill>
                <a:ea typeface="ＭＳ Ｐゴシック" charset="-128"/>
              </a:rPr>
              <a:t>Statistics</a:t>
            </a:r>
          </a:p>
          <a:p>
            <a:pPr marL="119063" indent="0" defTabSz="852488">
              <a:buNone/>
              <a:tabLst>
                <a:tab pos="4343400" algn="l"/>
                <a:tab pos="4572000" algn="l"/>
              </a:tabLst>
              <a:defRPr/>
            </a:pPr>
            <a:r>
              <a:rPr lang="en-US" sz="1500" dirty="0">
                <a:effectLst>
                  <a:outerShdw blurRad="38100" dist="38100" dir="2700000" algn="tl">
                    <a:srgbClr val="000000">
                      <a:alpha val="43137"/>
                    </a:srgbClr>
                  </a:outerShdw>
                </a:effectLst>
                <a:ea typeface="ＭＳ Ｐゴシック" charset="-128"/>
              </a:rPr>
              <a:t>     PERFUSE</a:t>
            </a:r>
            <a:r>
              <a:rPr lang="en-US" sz="1500" dirty="0">
                <a:effectLst>
                  <a:outerShdw blurRad="38100" dist="38100" dir="2700000" algn="tl">
                    <a:srgbClr val="000000">
                      <a:alpha val="43137"/>
                    </a:srgbClr>
                  </a:outerShdw>
                </a:effectLst>
              </a:rPr>
              <a:t> study group, Megan Yee, Purva Jain; Quintiles</a:t>
            </a:r>
          </a:p>
          <a:p>
            <a:pPr marL="119063" indent="0" defTabSz="852488">
              <a:buNone/>
              <a:tabLst>
                <a:tab pos="4343400" algn="l"/>
                <a:tab pos="4572000" algn="l"/>
              </a:tabLst>
              <a:defRPr/>
            </a:pPr>
            <a:endParaRPr lang="en-US" sz="500" dirty="0">
              <a:effectLst>
                <a:outerShdw blurRad="38100" dist="38100" dir="2700000" algn="tl">
                  <a:srgbClr val="000000">
                    <a:alpha val="43137"/>
                  </a:srgbClr>
                </a:outerShdw>
              </a:effectLst>
            </a:endParaRPr>
          </a:p>
          <a:p>
            <a:pPr marL="119063" indent="0" defTabSz="852488">
              <a:buNone/>
              <a:tabLst>
                <a:tab pos="4343400" algn="l"/>
                <a:tab pos="4572000" algn="l"/>
              </a:tabLst>
              <a:defRPr/>
            </a:pPr>
            <a:r>
              <a:rPr lang="en-US" sz="1400" dirty="0">
                <a:solidFill>
                  <a:srgbClr val="FF9933"/>
                </a:solidFill>
                <a:effectLst>
                  <a:outerShdw blurRad="38100" dist="38100" dir="2700000" algn="tl">
                    <a:srgbClr val="000000">
                      <a:alpha val="43137"/>
                    </a:srgbClr>
                  </a:outerShdw>
                </a:effectLst>
              </a:rPr>
              <a:t>Sponsor</a:t>
            </a:r>
          </a:p>
          <a:p>
            <a:pPr marL="119063" indent="0" defTabSz="852488">
              <a:buNone/>
              <a:tabLst>
                <a:tab pos="4343400" algn="l"/>
                <a:tab pos="4572000" algn="l"/>
              </a:tabLst>
              <a:defRPr/>
            </a:pPr>
            <a:r>
              <a:rPr lang="en-US" sz="1400" dirty="0">
                <a:effectLst>
                  <a:outerShdw blurRad="38100" dist="38100" dir="2700000" algn="tl">
                    <a:srgbClr val="000000">
                      <a:alpha val="43137"/>
                    </a:srgbClr>
                  </a:outerShdw>
                </a:effectLst>
              </a:rPr>
              <a:t>   CSL Behring</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5" name="TextBox 4"/>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6"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96489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6"/>
          <p:cNvSpPr>
            <a:spLocks noChangeArrowheads="1"/>
          </p:cNvSpPr>
          <p:nvPr/>
        </p:nvSpPr>
        <p:spPr bwMode="auto">
          <a:xfrm>
            <a:off x="5765800" y="3227677"/>
            <a:ext cx="185738" cy="10160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nchorCtr="1">
            <a:spAutoFit/>
          </a:bodyPr>
          <a:lstStyle/>
          <a:p>
            <a:pPr>
              <a:defRPr/>
            </a:pPr>
            <a:endParaRPr lang="en-US" sz="2000" dirty="0">
              <a:latin typeface="Times New Roman" charset="0"/>
              <a:ea typeface="ＭＳ Ｐゴシック" charset="0"/>
              <a:cs typeface="Arial" charset="0"/>
            </a:endParaRPr>
          </a:p>
          <a:p>
            <a:pPr>
              <a:defRPr/>
            </a:pPr>
            <a:endParaRPr lang="en-US" sz="2000" dirty="0">
              <a:latin typeface="Times New Roman" charset="0"/>
              <a:ea typeface="ＭＳ Ｐゴシック" charset="0"/>
              <a:cs typeface="Arial" charset="0"/>
            </a:endParaRPr>
          </a:p>
          <a:p>
            <a:pPr>
              <a:defRPr/>
            </a:pPr>
            <a:endParaRPr lang="en-US" sz="2000" dirty="0">
              <a:latin typeface="Times New Roman" charset="0"/>
              <a:ea typeface="ＭＳ Ｐゴシック" charset="0"/>
              <a:cs typeface="Arial" charset="0"/>
            </a:endParaRPr>
          </a:p>
        </p:txBody>
      </p:sp>
      <p:sp>
        <p:nvSpPr>
          <p:cNvPr id="6500380" name="Text Box 28"/>
          <p:cNvSpPr txBox="1">
            <a:spLocks noChangeArrowheads="1"/>
          </p:cNvSpPr>
          <p:nvPr/>
        </p:nvSpPr>
        <p:spPr bwMode="auto">
          <a:xfrm>
            <a:off x="63730" y="1084822"/>
            <a:ext cx="8987009" cy="674031"/>
          </a:xfrm>
          <a:prstGeom prst="rect">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2700000" scaled="1"/>
            <a:tileRect/>
          </a:gradFill>
          <a:ln w="9525">
            <a:solidFill>
              <a:schemeClr val="accent2"/>
            </a:solidFill>
            <a:miter lim="800000"/>
            <a:headEnd/>
            <a:tailEnd/>
          </a:ln>
          <a:effectLst/>
        </p:spPr>
        <p:txBody>
          <a:bodyPr wrap="square">
            <a:spAutoFit/>
          </a:bodyPr>
          <a:lstStyle>
            <a:lvl1pPr eaLnBrk="0" hangingPunct="0">
              <a:defRPr sz="2200">
                <a:solidFill>
                  <a:schemeClr val="tx1"/>
                </a:solidFill>
                <a:latin typeface="Times New Roman" pitchFamily="18" charset="0"/>
                <a:ea typeface="MS PGothic" pitchFamily="34" charset="-128"/>
              </a:defRPr>
            </a:lvl1pPr>
            <a:lvl2pPr marL="742950" indent="-285750" eaLnBrk="0" hangingPunct="0">
              <a:defRPr sz="2200">
                <a:solidFill>
                  <a:schemeClr val="tx1"/>
                </a:solidFill>
                <a:latin typeface="Times New Roman" pitchFamily="18" charset="0"/>
                <a:ea typeface="MS PGothic" pitchFamily="34" charset="-128"/>
              </a:defRPr>
            </a:lvl2pPr>
            <a:lvl3pPr marL="1143000" indent="-228600" eaLnBrk="0" hangingPunct="0">
              <a:defRPr sz="2200">
                <a:solidFill>
                  <a:schemeClr val="tx1"/>
                </a:solidFill>
                <a:latin typeface="Times New Roman" pitchFamily="18" charset="0"/>
                <a:ea typeface="MS PGothic" pitchFamily="34" charset="-128"/>
              </a:defRPr>
            </a:lvl3pPr>
            <a:lvl4pPr marL="1600200" indent="-228600" eaLnBrk="0" hangingPunct="0">
              <a:defRPr sz="2200">
                <a:solidFill>
                  <a:schemeClr val="tx1"/>
                </a:solidFill>
                <a:latin typeface="Times New Roman" pitchFamily="18" charset="0"/>
                <a:ea typeface="MS PGothic" pitchFamily="34" charset="-128"/>
              </a:defRPr>
            </a:lvl4pPr>
            <a:lvl5pPr marL="2057400" indent="-228600" eaLnBrk="0" hangingPunct="0">
              <a:defRPr sz="2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algn="ctr" eaLnBrk="1" hangingPunct="1">
              <a:lnSpc>
                <a:spcPct val="105000"/>
              </a:lnSpc>
              <a:buClr>
                <a:srgbClr val="99CCFF"/>
              </a:buClr>
            </a:pPr>
            <a:r>
              <a:rPr lang="en-US" sz="1800" b="0" dirty="0">
                <a:effectLst>
                  <a:outerShdw blurRad="38100" dist="38100" dir="2700000" algn="tl">
                    <a:srgbClr val="000000"/>
                  </a:outerShdw>
                </a:effectLst>
                <a:latin typeface="+mn-lt"/>
              </a:rPr>
              <a:t>P</a:t>
            </a:r>
            <a:r>
              <a:rPr lang="en-US" sz="1800" b="0" dirty="0">
                <a:effectLst>
                  <a:outerShdw blurRad="38100" dist="38100" dir="2700000" algn="tl">
                    <a:srgbClr val="000000"/>
                  </a:outerShdw>
                </a:effectLst>
                <a:latin typeface="+mn-lt"/>
                <a:cs typeface="Arial" pitchFamily="34" charset="0"/>
              </a:rPr>
              <a:t>atients </a:t>
            </a:r>
            <a:r>
              <a:rPr lang="en-US" sz="1800" b="0" u="sng" dirty="0">
                <a:effectLst>
                  <a:outerShdw blurRad="38100" dist="38100" dir="2700000" algn="tl">
                    <a:srgbClr val="000000"/>
                  </a:outerShdw>
                </a:effectLst>
                <a:latin typeface="+mn-lt"/>
                <a:cs typeface="Arial" pitchFamily="34" charset="0"/>
              </a:rPr>
              <a:t>&gt;</a:t>
            </a:r>
            <a:r>
              <a:rPr lang="en-US" sz="1800" b="0" dirty="0">
                <a:effectLst>
                  <a:outerShdw blurRad="38100" dist="38100" dir="2700000" algn="tl">
                    <a:srgbClr val="000000"/>
                  </a:outerShdw>
                </a:effectLst>
                <a:latin typeface="+mn-lt"/>
                <a:cs typeface="Arial" pitchFamily="34" charset="0"/>
              </a:rPr>
              <a:t> 18 years with spontaneous Type 1 MI within 7 days excluding CKD; CIN; ALT &gt; 3x ULN; T </a:t>
            </a:r>
            <a:r>
              <a:rPr lang="en-US" sz="1800" b="0" dirty="0" err="1">
                <a:effectLst>
                  <a:outerShdw blurRad="38100" dist="38100" dir="2700000" algn="tl">
                    <a:srgbClr val="000000"/>
                  </a:outerShdw>
                </a:effectLst>
                <a:latin typeface="+mn-lt"/>
                <a:cs typeface="Arial" pitchFamily="34" charset="0"/>
              </a:rPr>
              <a:t>bili</a:t>
            </a:r>
            <a:r>
              <a:rPr lang="en-US" sz="1800" b="0" dirty="0">
                <a:effectLst>
                  <a:outerShdw blurRad="38100" dist="38100" dir="2700000" algn="tl">
                    <a:srgbClr val="000000"/>
                  </a:outerShdw>
                </a:effectLst>
                <a:latin typeface="+mn-lt"/>
                <a:cs typeface="Arial" pitchFamily="34" charset="0"/>
              </a:rPr>
              <a:t> &gt; 1.5 x ULN; SBP &lt; 100; LVEF &lt;30; </a:t>
            </a:r>
            <a:r>
              <a:rPr lang="en-US" sz="1800" b="0" dirty="0" err="1">
                <a:effectLst>
                  <a:outerShdw blurRad="38100" dist="38100" dir="2700000" algn="tl">
                    <a:srgbClr val="000000"/>
                  </a:outerShdw>
                </a:effectLst>
                <a:latin typeface="+mn-lt"/>
                <a:cs typeface="Arial" pitchFamily="34" charset="0"/>
              </a:rPr>
              <a:t>Killip</a:t>
            </a:r>
            <a:r>
              <a:rPr lang="en-US" sz="1800" b="0" dirty="0">
                <a:effectLst>
                  <a:outerShdw blurRad="38100" dist="38100" dir="2700000" algn="tl">
                    <a:srgbClr val="000000"/>
                  </a:outerShdw>
                </a:effectLst>
                <a:latin typeface="+mn-lt"/>
                <a:cs typeface="Arial" pitchFamily="34" charset="0"/>
              </a:rPr>
              <a:t> CHF Class 3 or 4</a:t>
            </a:r>
            <a:r>
              <a:rPr lang="en-AU" sz="1800" b="0" dirty="0">
                <a:effectLst>
                  <a:outerShdw blurRad="38100" dist="38100" dir="2700000" algn="tl">
                    <a:srgbClr val="000000"/>
                  </a:outerShdw>
                </a:effectLst>
                <a:latin typeface="+mn-lt"/>
                <a:cs typeface="Arial" pitchFamily="34" charset="0"/>
              </a:rPr>
              <a:t> </a:t>
            </a:r>
          </a:p>
        </p:txBody>
      </p:sp>
      <p:sp>
        <p:nvSpPr>
          <p:cNvPr id="6500381" name="Text Box 29"/>
          <p:cNvSpPr txBox="1">
            <a:spLocks noChangeArrowheads="1"/>
          </p:cNvSpPr>
          <p:nvPr/>
        </p:nvSpPr>
        <p:spPr bwMode="auto">
          <a:xfrm>
            <a:off x="947583" y="4981158"/>
            <a:ext cx="7295258" cy="1400383"/>
          </a:xfrm>
          <a:prstGeom prst="rect">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2700000" scaled="1"/>
            <a:tileRect/>
          </a:gradFill>
          <a:ln w="9525">
            <a:solidFill>
              <a:schemeClr val="accent2"/>
            </a:solidFill>
            <a:miter lim="800000"/>
            <a:headEnd/>
            <a:tailEnd/>
          </a:ln>
          <a:effectLst/>
        </p:spPr>
        <p:txBody>
          <a:bodyPr wrap="square">
            <a:spAutoFit/>
          </a:bodyPr>
          <a:lstStyle>
            <a:lvl1pPr marL="342900" indent="-342900" eaLnBrk="0" hangingPunct="0">
              <a:defRPr sz="2200">
                <a:solidFill>
                  <a:schemeClr val="tx1"/>
                </a:solidFill>
                <a:latin typeface="Times New Roman" pitchFamily="18" charset="0"/>
                <a:ea typeface="MS PGothic" pitchFamily="34" charset="-128"/>
              </a:defRPr>
            </a:lvl1pPr>
            <a:lvl2pPr marL="800100" indent="-342900" eaLnBrk="0" hangingPunct="0">
              <a:defRPr sz="2200">
                <a:solidFill>
                  <a:schemeClr val="tx1"/>
                </a:solidFill>
                <a:latin typeface="Times New Roman" pitchFamily="18" charset="0"/>
                <a:ea typeface="MS PGothic" pitchFamily="34" charset="-128"/>
              </a:defRPr>
            </a:lvl2pPr>
            <a:lvl3pPr marL="1143000" indent="-228600" eaLnBrk="0" hangingPunct="0">
              <a:defRPr sz="2200">
                <a:solidFill>
                  <a:schemeClr val="tx1"/>
                </a:solidFill>
                <a:latin typeface="Times New Roman" pitchFamily="18" charset="0"/>
                <a:ea typeface="MS PGothic" pitchFamily="34" charset="-128"/>
              </a:defRPr>
            </a:lvl3pPr>
            <a:lvl4pPr marL="1600200" indent="-228600" eaLnBrk="0" hangingPunct="0">
              <a:defRPr sz="2200">
                <a:solidFill>
                  <a:schemeClr val="tx1"/>
                </a:solidFill>
                <a:latin typeface="Times New Roman" pitchFamily="18" charset="0"/>
                <a:ea typeface="MS PGothic" pitchFamily="34" charset="-128"/>
              </a:defRPr>
            </a:lvl4pPr>
            <a:lvl5pPr marL="2057400" indent="-228600" eaLnBrk="0" hangingPunct="0">
              <a:defRPr sz="2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marL="168275" lvl="0" indent="0" fontAlgn="base">
              <a:lnSpc>
                <a:spcPct val="80000"/>
              </a:lnSpc>
              <a:spcBef>
                <a:spcPct val="20000"/>
              </a:spcBef>
              <a:spcAft>
                <a:spcPct val="5000"/>
              </a:spcAft>
              <a:buClr>
                <a:srgbClr val="FF9900"/>
              </a:buClr>
              <a:tabLst>
                <a:tab pos="176213" algn="l"/>
              </a:tabLst>
              <a:defRPr/>
            </a:pPr>
            <a:r>
              <a:rPr lang="en-US" sz="2000" b="0" kern="0" dirty="0">
                <a:solidFill>
                  <a:srgbClr val="FF9933"/>
                </a:solidFill>
                <a:effectLst>
                  <a:outerShdw blurRad="38100" dist="38100" dir="2700000" algn="tl">
                    <a:srgbClr val="000000">
                      <a:alpha val="43137"/>
                    </a:srgbClr>
                  </a:outerShdw>
                </a:effectLst>
                <a:latin typeface="Arial"/>
                <a:ea typeface="ＭＳ Ｐゴシック" charset="0"/>
                <a:cs typeface="ＭＳ Ｐゴシック" charset="0"/>
              </a:rPr>
              <a:t>Co-primary Endpoints (Safety):  </a:t>
            </a:r>
            <a:r>
              <a:rPr lang="en-US" sz="2000" b="0" kern="0" dirty="0">
                <a:effectLst>
                  <a:outerShdw blurRad="38100" dist="38100" dir="2700000" algn="tl">
                    <a:srgbClr val="000000">
                      <a:alpha val="43137"/>
                    </a:srgbClr>
                  </a:outerShdw>
                </a:effectLst>
                <a:latin typeface="Arial"/>
                <a:ea typeface="ＭＳ Ｐゴシック" charset="0"/>
                <a:cs typeface="ＭＳ Ｐゴシック" charset="0"/>
              </a:rPr>
              <a:t>Clinically significant changes in hepatic and renal function</a:t>
            </a:r>
            <a:endParaRPr lang="en-US" sz="1800" b="0" kern="0" dirty="0">
              <a:solidFill>
                <a:prstClr val="white"/>
              </a:solidFill>
              <a:effectLst>
                <a:outerShdw blurRad="38100" dist="38100" dir="2700000" algn="tl">
                  <a:srgbClr val="000000">
                    <a:alpha val="43137"/>
                  </a:srgbClr>
                </a:outerShdw>
              </a:effectLst>
              <a:latin typeface="Arial"/>
              <a:ea typeface="ＭＳ Ｐゴシック" charset="0"/>
              <a:cs typeface="ＭＳ Ｐゴシック" charset="0"/>
            </a:endParaRPr>
          </a:p>
          <a:p>
            <a:pPr marL="168275" lvl="0" indent="0" fontAlgn="base">
              <a:lnSpc>
                <a:spcPct val="80000"/>
              </a:lnSpc>
              <a:spcBef>
                <a:spcPct val="20000"/>
              </a:spcBef>
              <a:spcAft>
                <a:spcPct val="5000"/>
              </a:spcAft>
              <a:buClr>
                <a:srgbClr val="FF9900"/>
              </a:buClr>
              <a:tabLst>
                <a:tab pos="176213" algn="l"/>
              </a:tabLst>
              <a:defRPr/>
            </a:pPr>
            <a:r>
              <a:rPr lang="en-US" sz="2000" b="0" kern="0" dirty="0">
                <a:solidFill>
                  <a:srgbClr val="FF9933"/>
                </a:solidFill>
                <a:effectLst>
                  <a:outerShdw blurRad="38100" dist="38100" dir="2700000" algn="tl">
                    <a:srgbClr val="000000">
                      <a:alpha val="43137"/>
                    </a:srgbClr>
                  </a:outerShdw>
                </a:effectLst>
                <a:latin typeface="Arial"/>
                <a:ea typeface="ＭＳ Ｐゴシック" charset="0"/>
                <a:cs typeface="ＭＳ Ｐゴシック" charset="0"/>
              </a:rPr>
              <a:t>Secondary and Exploratory Endpoints: </a:t>
            </a:r>
            <a:r>
              <a:rPr lang="en-US" sz="2000" b="0" kern="0" dirty="0">
                <a:effectLst>
                  <a:outerShdw blurRad="38100" dist="38100" dir="2700000" algn="tl">
                    <a:srgbClr val="000000">
                      <a:alpha val="43137"/>
                    </a:srgbClr>
                  </a:outerShdw>
                </a:effectLst>
                <a:latin typeface="Arial"/>
                <a:ea typeface="ＭＳ Ｐゴシック" charset="0"/>
                <a:cs typeface="ＭＳ Ｐゴシック" charset="0"/>
              </a:rPr>
              <a:t>1. </a:t>
            </a:r>
            <a:r>
              <a:rPr lang="en-US" sz="2000" b="0" kern="0" dirty="0">
                <a:solidFill>
                  <a:prstClr val="white"/>
                </a:solidFill>
                <a:effectLst>
                  <a:outerShdw blurRad="38100" dist="38100" dir="2700000" algn="tl">
                    <a:srgbClr val="000000">
                      <a:alpha val="43137"/>
                    </a:srgbClr>
                  </a:outerShdw>
                </a:effectLst>
                <a:latin typeface="Arial"/>
                <a:ea typeface="ＭＳ Ｐゴシック" charset="0"/>
                <a:cs typeface="ＭＳ Ｐゴシック" charset="0"/>
              </a:rPr>
              <a:t>Composite of CV death, </a:t>
            </a:r>
            <a:r>
              <a:rPr lang="en-US" sz="2000" b="0" kern="0" dirty="0">
                <a:effectLst>
                  <a:outerShdw blurRad="38100" dist="38100" dir="2700000" algn="tl">
                    <a:srgbClr val="000000">
                      <a:alpha val="43137"/>
                    </a:srgbClr>
                  </a:outerShdw>
                </a:effectLst>
                <a:latin typeface="Arial"/>
                <a:ea typeface="ＭＳ Ｐゴシック" charset="0"/>
                <a:cs typeface="ＭＳ Ｐゴシック" charset="0"/>
              </a:rPr>
              <a:t>nonfatal</a:t>
            </a:r>
            <a:r>
              <a:rPr lang="en-US" sz="2000" b="0" kern="0" dirty="0">
                <a:solidFill>
                  <a:prstClr val="white"/>
                </a:solidFill>
                <a:effectLst>
                  <a:outerShdw blurRad="38100" dist="38100" dir="2700000" algn="tl">
                    <a:srgbClr val="000000">
                      <a:alpha val="43137"/>
                    </a:srgbClr>
                  </a:outerShdw>
                </a:effectLst>
                <a:latin typeface="Arial"/>
                <a:ea typeface="ＭＳ Ｐゴシック" charset="0"/>
                <a:cs typeface="ＭＳ Ｐゴシック" charset="0"/>
              </a:rPr>
              <a:t> MI, ischemic stroke, and hospitalization for unstable angina; 2. Cholesterol efflux parameters</a:t>
            </a:r>
          </a:p>
        </p:txBody>
      </p:sp>
      <p:sp>
        <p:nvSpPr>
          <p:cNvPr id="34" name="Line 27"/>
          <p:cNvSpPr>
            <a:spLocks noChangeShapeType="1"/>
          </p:cNvSpPr>
          <p:nvPr/>
        </p:nvSpPr>
        <p:spPr bwMode="auto">
          <a:xfrm flipH="1">
            <a:off x="2667000" y="1816607"/>
            <a:ext cx="0" cy="728167"/>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35" name="Line 43"/>
          <p:cNvSpPr>
            <a:spLocks noChangeShapeType="1"/>
          </p:cNvSpPr>
          <p:nvPr/>
        </p:nvSpPr>
        <p:spPr bwMode="auto">
          <a:xfrm>
            <a:off x="4595237" y="3340608"/>
            <a:ext cx="3631" cy="253684"/>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36" name="Text Box 13"/>
          <p:cNvSpPr txBox="1">
            <a:spLocks noChangeArrowheads="1"/>
          </p:cNvSpPr>
          <p:nvPr/>
        </p:nvSpPr>
        <p:spPr bwMode="auto">
          <a:xfrm>
            <a:off x="63730" y="3615707"/>
            <a:ext cx="2946400" cy="646331"/>
          </a:xfrm>
          <a:prstGeom prst="rect">
            <a:avLst/>
          </a:prstGeom>
          <a:solidFill>
            <a:srgbClr val="33CC33"/>
          </a:solidFill>
          <a:ln w="9525">
            <a:solidFill>
              <a:srgbClr val="33CC33"/>
            </a:solidFill>
            <a:miter lim="800000"/>
            <a:headEnd type="none" w="sm" len="sm"/>
            <a:tailEnd type="none" w="sm" len="sm"/>
          </a:ln>
          <a:effectLst/>
          <a:scene3d>
            <a:camera prst="orthographicFront"/>
            <a:lightRig rig="threePt" dir="t"/>
          </a:scene3d>
          <a:sp3d>
            <a:bevelT/>
          </a:sp3d>
        </p:spPr>
        <p:txBody>
          <a:bodyPr wrap="square">
            <a:spAutoFit/>
          </a:bodyPr>
          <a:lstStyle/>
          <a:p>
            <a:pPr algn="ctr">
              <a:defRPr/>
            </a:pPr>
            <a:r>
              <a:rPr lang="en-US" sz="1800" dirty="0">
                <a:solidFill>
                  <a:schemeClr val="bg2"/>
                </a:solidFill>
              </a:rPr>
              <a:t>Low</a:t>
            </a:r>
            <a:r>
              <a:rPr lang="en-US" sz="1800" b="1" dirty="0">
                <a:solidFill>
                  <a:schemeClr val="bg2"/>
                </a:solidFill>
                <a:ea typeface="+mn-ea"/>
                <a:cs typeface="Arial" pitchFamily="34" charset="0"/>
              </a:rPr>
              <a:t> dose (2g CSL112)</a:t>
            </a:r>
          </a:p>
          <a:p>
            <a:pPr algn="ctr">
              <a:defRPr/>
            </a:pPr>
            <a:r>
              <a:rPr lang="en-US" sz="1800" dirty="0">
                <a:solidFill>
                  <a:schemeClr val="bg2"/>
                </a:solidFill>
              </a:rPr>
              <a:t>Q </a:t>
            </a:r>
            <a:r>
              <a:rPr lang="en-US" sz="1800" dirty="0" err="1">
                <a:solidFill>
                  <a:schemeClr val="bg2"/>
                </a:solidFill>
              </a:rPr>
              <a:t>Wk</a:t>
            </a:r>
            <a:r>
              <a:rPr lang="en-US" sz="1800" dirty="0">
                <a:solidFill>
                  <a:schemeClr val="bg2"/>
                </a:solidFill>
              </a:rPr>
              <a:t> x 4 (</a:t>
            </a:r>
            <a:r>
              <a:rPr lang="en-US" sz="1800" b="1" dirty="0">
                <a:solidFill>
                  <a:schemeClr val="bg2"/>
                </a:solidFill>
                <a:ea typeface="+mn-ea"/>
                <a:cs typeface="Arial" pitchFamily="34" charset="0"/>
              </a:rPr>
              <a:t>n = 419)</a:t>
            </a:r>
            <a:endParaRPr lang="fr-FR" sz="1800" b="1" dirty="0">
              <a:solidFill>
                <a:schemeClr val="bg2"/>
              </a:solidFill>
              <a:ea typeface="+mn-ea"/>
              <a:cs typeface="Arial" pitchFamily="34" charset="0"/>
            </a:endParaRPr>
          </a:p>
        </p:txBody>
      </p:sp>
      <p:sp>
        <p:nvSpPr>
          <p:cNvPr id="42" name="Line 27"/>
          <p:cNvSpPr>
            <a:spLocks noChangeShapeType="1"/>
          </p:cNvSpPr>
          <p:nvPr/>
        </p:nvSpPr>
        <p:spPr bwMode="auto">
          <a:xfrm flipH="1">
            <a:off x="6317397" y="2914749"/>
            <a:ext cx="0" cy="421453"/>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43" name="Line 43"/>
          <p:cNvSpPr>
            <a:spLocks noChangeShapeType="1"/>
          </p:cNvSpPr>
          <p:nvPr/>
        </p:nvSpPr>
        <p:spPr bwMode="auto">
          <a:xfrm>
            <a:off x="7519039" y="3323053"/>
            <a:ext cx="11877" cy="288277"/>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23" name="Rectangle 5"/>
          <p:cNvSpPr>
            <a:spLocks noChangeArrowheads="1"/>
          </p:cNvSpPr>
          <p:nvPr/>
        </p:nvSpPr>
        <p:spPr bwMode="auto">
          <a:xfrm>
            <a:off x="1447800" y="2544775"/>
            <a:ext cx="2438400" cy="369974"/>
          </a:xfrm>
          <a:prstGeom prst="rect">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2700000" scaled="1"/>
            <a:tileRect/>
          </a:gradFill>
          <a:ln w="9525">
            <a:solidFill>
              <a:schemeClr val="accent2"/>
            </a:solidFill>
            <a:miter lim="800000"/>
            <a:headEnd/>
            <a:tailEnd/>
          </a:ln>
          <a:effectLst/>
        </p:spPr>
        <p:txBody>
          <a:bodyPr lIns="92075" tIns="46038" rIns="92075" bIns="46038" anchor="ctr" anchorCtr="1">
            <a:spAutoFit/>
          </a:bodyPr>
          <a:lstStyle/>
          <a:p>
            <a:r>
              <a:rPr lang="en-US" sz="1800" b="0" dirty="0">
                <a:effectLst>
                  <a:outerShdw blurRad="38100" dist="38100" dir="2700000" algn="tl">
                    <a:srgbClr val="000000"/>
                  </a:outerShdw>
                </a:effectLst>
              </a:rPr>
              <a:t>Normal renal function</a:t>
            </a:r>
          </a:p>
        </p:txBody>
      </p:sp>
      <p:sp>
        <p:nvSpPr>
          <p:cNvPr id="24" name="Rectangle 5"/>
          <p:cNvSpPr>
            <a:spLocks noChangeArrowheads="1"/>
          </p:cNvSpPr>
          <p:nvPr/>
        </p:nvSpPr>
        <p:spPr bwMode="auto">
          <a:xfrm>
            <a:off x="5098197" y="2544775"/>
            <a:ext cx="2438400" cy="369974"/>
          </a:xfrm>
          <a:prstGeom prst="rect">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2700000" scaled="1"/>
            <a:tileRect/>
          </a:gradFill>
          <a:ln w="9525">
            <a:solidFill>
              <a:schemeClr val="accent2"/>
            </a:solidFill>
            <a:miter lim="800000"/>
            <a:headEnd/>
            <a:tailEnd/>
          </a:ln>
          <a:effectLst/>
        </p:spPr>
        <p:txBody>
          <a:bodyPr lIns="92075" tIns="46038" rIns="92075" bIns="46038" anchor="ctr" anchorCtr="1">
            <a:spAutoFit/>
          </a:bodyPr>
          <a:lstStyle/>
          <a:p>
            <a:pPr algn="ctr"/>
            <a:r>
              <a:rPr lang="en-US" sz="1800" b="0" dirty="0">
                <a:effectLst>
                  <a:outerShdw blurRad="38100" dist="38100" dir="2700000" algn="tl">
                    <a:srgbClr val="000000"/>
                  </a:outerShdw>
                </a:effectLst>
                <a:latin typeface="Arial (Body)"/>
              </a:rPr>
              <a:t>Mild renal impairment</a:t>
            </a:r>
          </a:p>
        </p:txBody>
      </p:sp>
      <p:sp>
        <p:nvSpPr>
          <p:cNvPr id="39" name="Text Box 13"/>
          <p:cNvSpPr txBox="1">
            <a:spLocks noChangeArrowheads="1"/>
          </p:cNvSpPr>
          <p:nvPr/>
        </p:nvSpPr>
        <p:spPr bwMode="auto">
          <a:xfrm>
            <a:off x="3101094" y="3619077"/>
            <a:ext cx="2946400" cy="649224"/>
          </a:xfrm>
          <a:prstGeom prst="rect">
            <a:avLst/>
          </a:prstGeom>
          <a:solidFill>
            <a:srgbClr val="00B0F0"/>
          </a:solidFill>
          <a:ln w="9525">
            <a:solidFill>
              <a:srgbClr val="00B0F0"/>
            </a:solidFill>
            <a:miter lim="800000"/>
            <a:headEnd type="none" w="sm" len="sm"/>
            <a:tailEnd type="none" w="sm" len="sm"/>
          </a:ln>
          <a:effectLst/>
          <a:scene3d>
            <a:camera prst="orthographicFront"/>
            <a:lightRig rig="threePt" dir="t"/>
          </a:scene3d>
          <a:sp3d>
            <a:bevelT/>
          </a:sp3d>
        </p:spPr>
        <p:txBody>
          <a:bodyPr wrap="square">
            <a:spAutoFit/>
          </a:bodyPr>
          <a:lstStyle/>
          <a:p>
            <a:pPr algn="ctr">
              <a:defRPr/>
            </a:pPr>
            <a:r>
              <a:rPr lang="en-US" sz="1800" dirty="0">
                <a:solidFill>
                  <a:schemeClr val="bg2"/>
                </a:solidFill>
              </a:rPr>
              <a:t>High</a:t>
            </a:r>
            <a:r>
              <a:rPr lang="en-US" sz="1800" b="1" dirty="0">
                <a:solidFill>
                  <a:schemeClr val="bg2"/>
                </a:solidFill>
                <a:ea typeface="+mn-ea"/>
                <a:cs typeface="Arial" pitchFamily="34" charset="0"/>
              </a:rPr>
              <a:t> </a:t>
            </a:r>
            <a:r>
              <a:rPr lang="en-US" sz="1800" b="1" dirty="0">
                <a:solidFill>
                  <a:schemeClr val="bg2"/>
                </a:solidFill>
                <a:cs typeface="Arial" pitchFamily="34" charset="0"/>
              </a:rPr>
              <a:t>Dose (6g CSL112)</a:t>
            </a:r>
          </a:p>
          <a:p>
            <a:pPr algn="ctr">
              <a:defRPr/>
            </a:pPr>
            <a:r>
              <a:rPr lang="en-US" sz="1800" b="1" dirty="0">
                <a:solidFill>
                  <a:schemeClr val="bg2"/>
                </a:solidFill>
                <a:cs typeface="Arial" pitchFamily="34" charset="0"/>
              </a:rPr>
              <a:t>Q </a:t>
            </a:r>
            <a:r>
              <a:rPr lang="en-US" sz="1800" b="1" dirty="0" err="1">
                <a:solidFill>
                  <a:schemeClr val="bg2"/>
                </a:solidFill>
                <a:cs typeface="Arial" pitchFamily="34" charset="0"/>
              </a:rPr>
              <a:t>Wk</a:t>
            </a:r>
            <a:r>
              <a:rPr lang="en-US" sz="1800" b="1" dirty="0">
                <a:solidFill>
                  <a:schemeClr val="bg2"/>
                </a:solidFill>
                <a:cs typeface="Arial" pitchFamily="34" charset="0"/>
              </a:rPr>
              <a:t> x 4 (n = 421)</a:t>
            </a:r>
            <a:endParaRPr lang="fr-FR" sz="1800" b="1" dirty="0">
              <a:solidFill>
                <a:schemeClr val="bg2"/>
              </a:solidFill>
              <a:cs typeface="Arial" pitchFamily="34" charset="0"/>
            </a:endParaRPr>
          </a:p>
        </p:txBody>
      </p:sp>
      <p:sp>
        <p:nvSpPr>
          <p:cNvPr id="40" name="Text Box 13"/>
          <p:cNvSpPr txBox="1">
            <a:spLocks noChangeArrowheads="1"/>
          </p:cNvSpPr>
          <p:nvPr/>
        </p:nvSpPr>
        <p:spPr bwMode="auto">
          <a:xfrm>
            <a:off x="6121399" y="3619076"/>
            <a:ext cx="2946400" cy="646331"/>
          </a:xfrm>
          <a:prstGeom prst="rect">
            <a:avLst/>
          </a:prstGeom>
          <a:solidFill>
            <a:srgbClr val="FFFF00"/>
          </a:solidFill>
          <a:ln w="9525">
            <a:solidFill>
              <a:srgbClr val="FFFF00"/>
            </a:solidFill>
            <a:miter lim="800000"/>
            <a:headEnd type="none" w="sm" len="sm"/>
            <a:tailEnd type="none" w="sm" len="sm"/>
          </a:ln>
          <a:effectLst/>
          <a:scene3d>
            <a:camera prst="orthographicFront"/>
            <a:lightRig rig="threePt" dir="t"/>
          </a:scene3d>
          <a:sp3d>
            <a:bevelT/>
          </a:sp3d>
        </p:spPr>
        <p:txBody>
          <a:bodyPr wrap="square">
            <a:spAutoFit/>
          </a:bodyPr>
          <a:lstStyle/>
          <a:p>
            <a:pPr algn="ctr">
              <a:defRPr/>
            </a:pPr>
            <a:r>
              <a:rPr lang="en-US" sz="1800" b="1" dirty="0">
                <a:solidFill>
                  <a:schemeClr val="bg2"/>
                </a:solidFill>
                <a:ea typeface="+mn-ea"/>
                <a:cs typeface="Arial" pitchFamily="34" charset="0"/>
              </a:rPr>
              <a:t>Placebo</a:t>
            </a:r>
          </a:p>
          <a:p>
            <a:pPr algn="ctr">
              <a:defRPr/>
            </a:pPr>
            <a:r>
              <a:rPr lang="en-US" sz="1800" b="1" dirty="0">
                <a:solidFill>
                  <a:schemeClr val="bg2"/>
                </a:solidFill>
                <a:ea typeface="+mn-ea"/>
                <a:cs typeface="Arial" pitchFamily="34" charset="0"/>
              </a:rPr>
              <a:t>Q </a:t>
            </a:r>
            <a:r>
              <a:rPr lang="en-US" sz="1800" b="1" dirty="0" err="1">
                <a:solidFill>
                  <a:schemeClr val="bg2"/>
                </a:solidFill>
                <a:ea typeface="+mn-ea"/>
                <a:cs typeface="Arial" pitchFamily="34" charset="0"/>
              </a:rPr>
              <a:t>Wk</a:t>
            </a:r>
            <a:r>
              <a:rPr lang="en-US" sz="1800" b="1" dirty="0">
                <a:solidFill>
                  <a:schemeClr val="bg2"/>
                </a:solidFill>
                <a:ea typeface="+mn-ea"/>
                <a:cs typeface="Arial" pitchFamily="34" charset="0"/>
              </a:rPr>
              <a:t> x 4 (n = 418)</a:t>
            </a:r>
            <a:endParaRPr lang="fr-FR" sz="1800" b="1" dirty="0">
              <a:solidFill>
                <a:schemeClr val="bg2"/>
              </a:solidFill>
              <a:ea typeface="+mn-ea"/>
              <a:cs typeface="Arial" pitchFamily="34" charset="0"/>
            </a:endParaRPr>
          </a:p>
        </p:txBody>
      </p:sp>
      <p:sp>
        <p:nvSpPr>
          <p:cNvPr id="41" name="Line 43"/>
          <p:cNvSpPr>
            <a:spLocks noChangeShapeType="1"/>
          </p:cNvSpPr>
          <p:nvPr/>
        </p:nvSpPr>
        <p:spPr bwMode="auto">
          <a:xfrm>
            <a:off x="2667000" y="2914749"/>
            <a:ext cx="0" cy="421453"/>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cxnSp>
        <p:nvCxnSpPr>
          <p:cNvPr id="4" name="Straight Connector 3"/>
          <p:cNvCxnSpPr/>
          <p:nvPr/>
        </p:nvCxnSpPr>
        <p:spPr bwMode="auto">
          <a:xfrm>
            <a:off x="1447800" y="3340608"/>
            <a:ext cx="6088797" cy="0"/>
          </a:xfrm>
          <a:prstGeom prst="line">
            <a:avLst/>
          </a:prstGeom>
          <a:ln w="38100">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4" name="Line 27"/>
          <p:cNvSpPr>
            <a:spLocks noChangeShapeType="1"/>
          </p:cNvSpPr>
          <p:nvPr/>
        </p:nvSpPr>
        <p:spPr bwMode="auto">
          <a:xfrm>
            <a:off x="6317397" y="1816607"/>
            <a:ext cx="0" cy="728166"/>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8" name="TextBox 7"/>
          <p:cNvSpPr txBox="1"/>
          <p:nvPr/>
        </p:nvSpPr>
        <p:spPr>
          <a:xfrm>
            <a:off x="2244298" y="1964528"/>
            <a:ext cx="4495799" cy="400110"/>
          </a:xfrm>
          <a:prstGeom prst="rect">
            <a:avLst/>
          </a:prstGeom>
          <a:solidFill>
            <a:schemeClr val="accent6">
              <a:lumMod val="75000"/>
            </a:schemeClr>
          </a:solidFill>
          <a:ln w="28575">
            <a:solidFill>
              <a:schemeClr val="accent6">
                <a:lumMod val="60000"/>
                <a:lumOff val="40000"/>
              </a:schemeClr>
            </a:solidFill>
            <a:prstDash val="sysDash"/>
          </a:ln>
        </p:spPr>
        <p:txBody>
          <a:bodyPr wrap="square" rtlCol="0">
            <a:spAutoFit/>
          </a:bodyPr>
          <a:lstStyle/>
          <a:p>
            <a:pPr algn="ctr"/>
            <a:r>
              <a:rPr lang="en-US" sz="2000" b="0" dirty="0">
                <a:effectLst>
                  <a:outerShdw blurRad="38100" dist="38100" dir="2700000" algn="tl">
                    <a:srgbClr val="000000">
                      <a:alpha val="43137"/>
                    </a:srgbClr>
                  </a:outerShdw>
                </a:effectLst>
              </a:rPr>
              <a:t>Stratification</a:t>
            </a:r>
            <a:endParaRPr lang="en-US" b="0" dirty="0">
              <a:effectLst>
                <a:outerShdw blurRad="38100" dist="38100" dir="2700000" algn="tl">
                  <a:srgbClr val="000000">
                    <a:alpha val="43137"/>
                  </a:srgbClr>
                </a:outerShdw>
              </a:effectLst>
            </a:endParaRPr>
          </a:p>
        </p:txBody>
      </p:sp>
      <p:sp>
        <p:nvSpPr>
          <p:cNvPr id="46" name="Line 43"/>
          <p:cNvSpPr>
            <a:spLocks noChangeShapeType="1"/>
          </p:cNvSpPr>
          <p:nvPr/>
        </p:nvSpPr>
        <p:spPr bwMode="auto">
          <a:xfrm>
            <a:off x="1468775" y="3329246"/>
            <a:ext cx="3631" cy="253684"/>
          </a:xfrm>
          <a:prstGeom prst="line">
            <a:avLst/>
          </a:prstGeom>
          <a:noFill/>
          <a:ln w="38100">
            <a:solidFill>
              <a:schemeClr val="tx1"/>
            </a:solidFill>
            <a:round/>
            <a:headEnd/>
            <a:tailEnd type="triangle"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47" name="TextBox 46"/>
          <p:cNvSpPr txBox="1"/>
          <p:nvPr/>
        </p:nvSpPr>
        <p:spPr>
          <a:xfrm>
            <a:off x="5947969" y="6495955"/>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sp>
        <p:nvSpPr>
          <p:cNvPr id="2" name="Rectangle 1"/>
          <p:cNvSpPr/>
          <p:nvPr/>
        </p:nvSpPr>
        <p:spPr>
          <a:xfrm>
            <a:off x="1382324" y="2932828"/>
            <a:ext cx="1188720" cy="307777"/>
          </a:xfrm>
          <a:prstGeom prst="rect">
            <a:avLst/>
          </a:prstGeom>
        </p:spPr>
        <p:txBody>
          <a:bodyPr wrap="square">
            <a:spAutoFit/>
          </a:bodyPr>
          <a:lstStyle/>
          <a:p>
            <a:r>
              <a:rPr lang="en-US" altLang="en-US" sz="1400" b="0" dirty="0">
                <a:ea typeface="Arial Unicode MS"/>
                <a:cs typeface="Times New Roman" panose="02020603050405020304" pitchFamily="18" charset="0"/>
              </a:rPr>
              <a:t>eGFR ≥ 90 </a:t>
            </a:r>
            <a:endParaRPr lang="en-US" sz="1400" dirty="0"/>
          </a:p>
        </p:txBody>
      </p:sp>
      <p:sp>
        <p:nvSpPr>
          <p:cNvPr id="48" name="Rectangle 47"/>
          <p:cNvSpPr/>
          <p:nvPr/>
        </p:nvSpPr>
        <p:spPr>
          <a:xfrm>
            <a:off x="5098197" y="2917324"/>
            <a:ext cx="1413607" cy="307777"/>
          </a:xfrm>
          <a:prstGeom prst="rect">
            <a:avLst/>
          </a:prstGeom>
        </p:spPr>
        <p:txBody>
          <a:bodyPr wrap="square">
            <a:spAutoFit/>
          </a:bodyPr>
          <a:lstStyle/>
          <a:p>
            <a:r>
              <a:rPr lang="en-US" altLang="en-US" sz="1400" b="0" dirty="0">
                <a:ea typeface="Arial Unicode MS"/>
                <a:cs typeface="Times New Roman" panose="02020603050405020304" pitchFamily="18" charset="0"/>
              </a:rPr>
              <a:t>eGFR 60-90 </a:t>
            </a:r>
            <a:endParaRPr lang="en-US" sz="1400" dirty="0"/>
          </a:p>
        </p:txBody>
      </p:sp>
      <p:sp>
        <p:nvSpPr>
          <p:cNvPr id="3" name="Oval 2"/>
          <p:cNvSpPr/>
          <p:nvPr/>
        </p:nvSpPr>
        <p:spPr bwMode="auto">
          <a:xfrm>
            <a:off x="2445447" y="3125366"/>
            <a:ext cx="448784" cy="397652"/>
          </a:xfrm>
          <a:prstGeom prst="ellipse">
            <a:avLst/>
          </a:prstGeom>
          <a:solidFill>
            <a:srgbClr val="FF0000"/>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49" name="Oval 48"/>
          <p:cNvSpPr/>
          <p:nvPr/>
        </p:nvSpPr>
        <p:spPr bwMode="auto">
          <a:xfrm>
            <a:off x="6096438" y="3143184"/>
            <a:ext cx="448784" cy="397652"/>
          </a:xfrm>
          <a:prstGeom prst="ellipse">
            <a:avLst/>
          </a:prstGeom>
          <a:solidFill>
            <a:srgbClr val="FF0000"/>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5" name="TextBox 4"/>
          <p:cNvSpPr txBox="1"/>
          <p:nvPr/>
        </p:nvSpPr>
        <p:spPr>
          <a:xfrm>
            <a:off x="6137935" y="3123411"/>
            <a:ext cx="370614" cy="400110"/>
          </a:xfrm>
          <a:prstGeom prst="rect">
            <a:avLst/>
          </a:prstGeom>
          <a:noFill/>
        </p:spPr>
        <p:txBody>
          <a:bodyPr wrap="none" rtlCol="0">
            <a:spAutoFit/>
          </a:bodyPr>
          <a:lstStyle/>
          <a:p>
            <a:r>
              <a:rPr lang="en-US" sz="2000" dirty="0"/>
              <a:t>R</a:t>
            </a:r>
          </a:p>
        </p:txBody>
      </p:sp>
      <p:sp>
        <p:nvSpPr>
          <p:cNvPr id="50" name="TextBox 49"/>
          <p:cNvSpPr txBox="1"/>
          <p:nvPr/>
        </p:nvSpPr>
        <p:spPr>
          <a:xfrm>
            <a:off x="2483439" y="3106727"/>
            <a:ext cx="370614" cy="400110"/>
          </a:xfrm>
          <a:prstGeom prst="rect">
            <a:avLst/>
          </a:prstGeom>
          <a:noFill/>
        </p:spPr>
        <p:txBody>
          <a:bodyPr wrap="none" rtlCol="0">
            <a:spAutoFit/>
          </a:bodyPr>
          <a:lstStyle/>
          <a:p>
            <a:r>
              <a:rPr lang="en-US" sz="2000" dirty="0"/>
              <a:t>R</a:t>
            </a:r>
          </a:p>
        </p:txBody>
      </p:sp>
      <p:sp>
        <p:nvSpPr>
          <p:cNvPr id="51" name="Rectangle 50"/>
          <p:cNvSpPr/>
          <p:nvPr/>
        </p:nvSpPr>
        <p:spPr>
          <a:xfrm>
            <a:off x="5098197" y="4275124"/>
            <a:ext cx="3663696" cy="646331"/>
          </a:xfrm>
          <a:prstGeom prst="rect">
            <a:avLst/>
          </a:prstGeom>
        </p:spPr>
        <p:txBody>
          <a:bodyPr wrap="square">
            <a:spAutoFit/>
          </a:bodyPr>
          <a:lstStyle/>
          <a:p>
            <a:pPr algn="ctr" eaLnBrk="1" hangingPunct="1">
              <a:buClr>
                <a:srgbClr val="99CCFF"/>
              </a:buClr>
            </a:pPr>
            <a:r>
              <a:rPr lang="en-US" sz="1800" b="0" dirty="0">
                <a:effectLst>
                  <a:outerShdw blurRad="38100" dist="38100" dir="2700000" algn="tl">
                    <a:srgbClr val="000000"/>
                  </a:outerShdw>
                </a:effectLst>
              </a:rPr>
              <a:t>All: Safety follow-up Day 112 </a:t>
            </a:r>
          </a:p>
          <a:p>
            <a:pPr algn="ctr" eaLnBrk="1" hangingPunct="1">
              <a:buClr>
                <a:srgbClr val="99CCFF"/>
              </a:buClr>
            </a:pPr>
            <a:r>
              <a:rPr lang="en-US" sz="1800" b="0" dirty="0">
                <a:effectLst>
                  <a:outerShdw blurRad="38100" dist="38100" dir="2700000" algn="tl">
                    <a:srgbClr val="000000"/>
                  </a:outerShdw>
                </a:effectLst>
              </a:rPr>
              <a:t>Variable:  Follow-up to 1 year</a:t>
            </a:r>
          </a:p>
        </p:txBody>
      </p:sp>
      <p:sp>
        <p:nvSpPr>
          <p:cNvPr id="6" name="Arrow: Down 5"/>
          <p:cNvSpPr/>
          <p:nvPr/>
        </p:nvSpPr>
        <p:spPr bwMode="auto">
          <a:xfrm>
            <a:off x="4446989" y="4387977"/>
            <a:ext cx="305355" cy="420624"/>
          </a:xfrm>
          <a:prstGeom prst="downArrow">
            <a:avLst/>
          </a:prstGeom>
          <a:solidFill>
            <a:schemeClr val="tx1"/>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52" name="Title 1"/>
          <p:cNvSpPr txBox="1">
            <a:spLocks/>
          </p:cNvSpPr>
          <p:nvPr/>
        </p:nvSpPr>
        <p:spPr bwMode="auto">
          <a:xfrm>
            <a:off x="623325" y="16572"/>
            <a:ext cx="8061960" cy="990600"/>
          </a:xfrm>
          <a:prstGeom prst="rect">
            <a:avLst/>
          </a:prstGeom>
          <a:noFill/>
          <a:ln>
            <a:noFill/>
          </a:ln>
          <a:effectLst>
            <a:outerShdw dist="27940" dir="3804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lnSpc>
                <a:spcPct val="85000"/>
              </a:lnSpc>
              <a:spcBef>
                <a:spcPct val="0"/>
              </a:spcBef>
              <a:spcAft>
                <a:spcPct val="0"/>
              </a:spcAft>
              <a:defRPr sz="2400" b="1">
                <a:solidFill>
                  <a:srgbClr val="FF9933"/>
                </a:solidFill>
                <a:latin typeface="+mj-lt"/>
                <a:ea typeface="ＭＳ Ｐゴシック" charset="0"/>
                <a:cs typeface="ＭＳ Ｐゴシック" charset="0"/>
              </a:defRPr>
            </a:lvl1pPr>
            <a:lvl2pPr algn="ctr" rtl="0" eaLnBrk="0" fontAlgn="base" hangingPunct="0">
              <a:lnSpc>
                <a:spcPct val="85000"/>
              </a:lnSpc>
              <a:spcBef>
                <a:spcPct val="0"/>
              </a:spcBef>
              <a:spcAft>
                <a:spcPct val="0"/>
              </a:spcAft>
              <a:defRPr sz="2400" b="1">
                <a:solidFill>
                  <a:srgbClr val="FF9933"/>
                </a:solidFill>
                <a:latin typeface="Arial" charset="0"/>
                <a:ea typeface="ＭＳ Ｐゴシック" charset="0"/>
                <a:cs typeface="ＭＳ Ｐゴシック" charset="0"/>
              </a:defRPr>
            </a:lvl2pPr>
            <a:lvl3pPr algn="ctr" rtl="0" eaLnBrk="0" fontAlgn="base" hangingPunct="0">
              <a:lnSpc>
                <a:spcPct val="85000"/>
              </a:lnSpc>
              <a:spcBef>
                <a:spcPct val="0"/>
              </a:spcBef>
              <a:spcAft>
                <a:spcPct val="0"/>
              </a:spcAft>
              <a:defRPr sz="2400" b="1">
                <a:solidFill>
                  <a:srgbClr val="FF9933"/>
                </a:solidFill>
                <a:latin typeface="Arial" charset="0"/>
                <a:ea typeface="ＭＳ Ｐゴシック" charset="0"/>
                <a:cs typeface="ＭＳ Ｐゴシック" charset="0"/>
              </a:defRPr>
            </a:lvl3pPr>
            <a:lvl4pPr algn="ctr" rtl="0" eaLnBrk="0" fontAlgn="base" hangingPunct="0">
              <a:lnSpc>
                <a:spcPct val="85000"/>
              </a:lnSpc>
              <a:spcBef>
                <a:spcPct val="0"/>
              </a:spcBef>
              <a:spcAft>
                <a:spcPct val="0"/>
              </a:spcAft>
              <a:defRPr sz="2400" b="1">
                <a:solidFill>
                  <a:srgbClr val="FF9933"/>
                </a:solidFill>
                <a:latin typeface="Arial" charset="0"/>
                <a:ea typeface="ＭＳ Ｐゴシック" charset="0"/>
                <a:cs typeface="ＭＳ Ｐゴシック" charset="0"/>
              </a:defRPr>
            </a:lvl4pPr>
            <a:lvl5pPr algn="ctr" rtl="0" eaLnBrk="0" fontAlgn="base" hangingPunct="0">
              <a:lnSpc>
                <a:spcPct val="85000"/>
              </a:lnSpc>
              <a:spcBef>
                <a:spcPct val="0"/>
              </a:spcBef>
              <a:spcAft>
                <a:spcPct val="0"/>
              </a:spcAft>
              <a:defRPr sz="2400" b="1">
                <a:solidFill>
                  <a:srgbClr val="FF9933"/>
                </a:solidFill>
                <a:latin typeface="Arial" charset="0"/>
                <a:ea typeface="ＭＳ Ｐゴシック" charset="0"/>
                <a:cs typeface="ＭＳ Ｐゴシック" charset="0"/>
              </a:defRPr>
            </a:lvl5pPr>
            <a:lvl6pPr marL="457200" algn="ctr" rtl="0" eaLnBrk="0" fontAlgn="base" hangingPunct="0">
              <a:lnSpc>
                <a:spcPct val="85000"/>
              </a:lnSpc>
              <a:spcBef>
                <a:spcPct val="0"/>
              </a:spcBef>
              <a:spcAft>
                <a:spcPct val="0"/>
              </a:spcAft>
              <a:defRPr sz="2400" b="1">
                <a:solidFill>
                  <a:srgbClr val="FF9933"/>
                </a:solidFill>
                <a:latin typeface="Arial" charset="0"/>
              </a:defRPr>
            </a:lvl6pPr>
            <a:lvl7pPr marL="914400" algn="ctr" rtl="0" eaLnBrk="0" fontAlgn="base" hangingPunct="0">
              <a:lnSpc>
                <a:spcPct val="85000"/>
              </a:lnSpc>
              <a:spcBef>
                <a:spcPct val="0"/>
              </a:spcBef>
              <a:spcAft>
                <a:spcPct val="0"/>
              </a:spcAft>
              <a:defRPr sz="2400" b="1">
                <a:solidFill>
                  <a:srgbClr val="FF9933"/>
                </a:solidFill>
                <a:latin typeface="Arial" charset="0"/>
              </a:defRPr>
            </a:lvl7pPr>
            <a:lvl8pPr marL="1371600" algn="ctr" rtl="0" eaLnBrk="0" fontAlgn="base" hangingPunct="0">
              <a:lnSpc>
                <a:spcPct val="85000"/>
              </a:lnSpc>
              <a:spcBef>
                <a:spcPct val="0"/>
              </a:spcBef>
              <a:spcAft>
                <a:spcPct val="0"/>
              </a:spcAft>
              <a:defRPr sz="2400" b="1">
                <a:solidFill>
                  <a:srgbClr val="FF9933"/>
                </a:solidFill>
                <a:latin typeface="Arial" charset="0"/>
              </a:defRPr>
            </a:lvl8pPr>
            <a:lvl9pPr marL="1828800" algn="ctr" rtl="0" eaLnBrk="0" fontAlgn="base" hangingPunct="0">
              <a:lnSpc>
                <a:spcPct val="85000"/>
              </a:lnSpc>
              <a:spcBef>
                <a:spcPct val="0"/>
              </a:spcBef>
              <a:spcAft>
                <a:spcPct val="0"/>
              </a:spcAft>
              <a:defRPr sz="2400" b="1">
                <a:solidFill>
                  <a:srgbClr val="FF9933"/>
                </a:solidFill>
                <a:latin typeface="Arial" charset="0"/>
              </a:defRPr>
            </a:lvl9pPr>
          </a:lstStyle>
          <a:p>
            <a:pPr>
              <a:defRPr/>
            </a:pPr>
            <a:r>
              <a:rPr lang="en-US" sz="3200" dirty="0">
                <a:effectLst>
                  <a:outerShdw blurRad="38100" dist="38100" dir="2700000" algn="tl">
                    <a:srgbClr val="000000">
                      <a:alpha val="43137"/>
                    </a:srgbClr>
                  </a:outerShdw>
                </a:effectLst>
                <a:cs typeface="Arial" charset="0"/>
              </a:rPr>
              <a:t>CSL112 Phase 2b Trial </a:t>
            </a:r>
          </a:p>
          <a:p>
            <a:pPr>
              <a:defRPr/>
            </a:pPr>
            <a:r>
              <a:rPr lang="en-US" sz="3200" dirty="0">
                <a:effectLst>
                  <a:outerShdw blurRad="38100" dist="38100" dir="2700000" algn="tl">
                    <a:srgbClr val="000000">
                      <a:alpha val="43137"/>
                    </a:srgbClr>
                  </a:outerShdw>
                </a:effectLst>
                <a:cs typeface="Arial" charset="0"/>
              </a:rPr>
              <a:t>Study Design</a:t>
            </a:r>
          </a:p>
        </p:txBody>
      </p:sp>
      <p:pic>
        <p:nvPicPr>
          <p:cNvPr id="5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pic>
        <p:nvPicPr>
          <p:cNvPr id="54"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9614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48"/>
          <p:cNvSpPr>
            <a:spLocks/>
          </p:cNvSpPr>
          <p:nvPr/>
        </p:nvSpPr>
        <p:spPr bwMode="auto">
          <a:xfrm>
            <a:off x="5467350" y="1497013"/>
            <a:ext cx="696913" cy="3929062"/>
          </a:xfrm>
          <a:custGeom>
            <a:avLst/>
            <a:gdLst>
              <a:gd name="T0" fmla="*/ 2147483647 w 439"/>
              <a:gd name="T1" fmla="*/ 0 h 2475"/>
              <a:gd name="T2" fmla="*/ 2147483647 w 439"/>
              <a:gd name="T3" fmla="*/ 2147483647 h 2475"/>
              <a:gd name="T4" fmla="*/ 2147483647 w 439"/>
              <a:gd name="T5" fmla="*/ 2147483647 h 2475"/>
              <a:gd name="T6" fmla="*/ 2147483647 w 439"/>
              <a:gd name="T7" fmla="*/ 2147483647 h 2475"/>
              <a:gd name="T8" fmla="*/ 2147483647 w 439"/>
              <a:gd name="T9" fmla="*/ 2147483647 h 2475"/>
              <a:gd name="T10" fmla="*/ 2147483647 w 439"/>
              <a:gd name="T11" fmla="*/ 2147483647 h 2475"/>
              <a:gd name="T12" fmla="*/ 2147483647 w 439"/>
              <a:gd name="T13" fmla="*/ 2147483647 h 2475"/>
              <a:gd name="T14" fmla="*/ 2147483647 w 439"/>
              <a:gd name="T15" fmla="*/ 2147483647 h 2475"/>
              <a:gd name="T16" fmla="*/ 2147483647 w 439"/>
              <a:gd name="T17" fmla="*/ 2147483647 h 2475"/>
              <a:gd name="T18" fmla="*/ 2147483647 w 439"/>
              <a:gd name="T19" fmla="*/ 2147483647 h 2475"/>
              <a:gd name="T20" fmla="*/ 2147483647 w 439"/>
              <a:gd name="T21" fmla="*/ 2147483647 h 2475"/>
              <a:gd name="T22" fmla="*/ 2147483647 w 439"/>
              <a:gd name="T23" fmla="*/ 2147483647 h 2475"/>
              <a:gd name="T24" fmla="*/ 2147483647 w 439"/>
              <a:gd name="T25" fmla="*/ 2147483647 h 2475"/>
              <a:gd name="T26" fmla="*/ 2147483647 w 439"/>
              <a:gd name="T27" fmla="*/ 2147483647 h 2475"/>
              <a:gd name="T28" fmla="*/ 2147483647 w 439"/>
              <a:gd name="T29" fmla="*/ 2147483647 h 2475"/>
              <a:gd name="T30" fmla="*/ 2147483647 w 439"/>
              <a:gd name="T31" fmla="*/ 2147483647 h 2475"/>
              <a:gd name="T32" fmla="*/ 2147483647 w 439"/>
              <a:gd name="T33" fmla="*/ 2147483647 h 2475"/>
              <a:gd name="T34" fmla="*/ 0 w 439"/>
              <a:gd name="T35" fmla="*/ 2147483647 h 2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2475"/>
              <a:gd name="T56" fmla="*/ 439 w 439"/>
              <a:gd name="T57" fmla="*/ 2475 h 2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2475">
                <a:moveTo>
                  <a:pt x="32" y="0"/>
                </a:moveTo>
                <a:lnTo>
                  <a:pt x="98" y="83"/>
                </a:lnTo>
                <a:lnTo>
                  <a:pt x="174" y="206"/>
                </a:lnTo>
                <a:lnTo>
                  <a:pt x="230" y="301"/>
                </a:lnTo>
                <a:lnTo>
                  <a:pt x="284" y="423"/>
                </a:lnTo>
                <a:lnTo>
                  <a:pt x="345" y="579"/>
                </a:lnTo>
                <a:lnTo>
                  <a:pt x="384" y="760"/>
                </a:lnTo>
                <a:lnTo>
                  <a:pt x="416" y="955"/>
                </a:lnTo>
                <a:lnTo>
                  <a:pt x="433" y="1106"/>
                </a:lnTo>
                <a:lnTo>
                  <a:pt x="438" y="1256"/>
                </a:lnTo>
                <a:lnTo>
                  <a:pt x="411" y="1424"/>
                </a:lnTo>
                <a:lnTo>
                  <a:pt x="389" y="1569"/>
                </a:lnTo>
                <a:lnTo>
                  <a:pt x="345" y="1731"/>
                </a:lnTo>
                <a:lnTo>
                  <a:pt x="284" y="1887"/>
                </a:lnTo>
                <a:lnTo>
                  <a:pt x="223" y="2058"/>
                </a:lnTo>
                <a:lnTo>
                  <a:pt x="159" y="2199"/>
                </a:lnTo>
                <a:lnTo>
                  <a:pt x="81" y="2334"/>
                </a:lnTo>
                <a:lnTo>
                  <a:pt x="0" y="2474"/>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07" name="Freeform 141"/>
          <p:cNvSpPr>
            <a:spLocks/>
          </p:cNvSpPr>
          <p:nvPr/>
        </p:nvSpPr>
        <p:spPr bwMode="auto">
          <a:xfrm>
            <a:off x="4624388" y="1673225"/>
            <a:ext cx="2930525" cy="1758950"/>
          </a:xfrm>
          <a:custGeom>
            <a:avLst/>
            <a:gdLst>
              <a:gd name="T0" fmla="*/ 2147483647 w 1846"/>
              <a:gd name="T1" fmla="*/ 2147483647 h 1108"/>
              <a:gd name="T2" fmla="*/ 2147483647 w 1846"/>
              <a:gd name="T3" fmla="*/ 2147483647 h 1108"/>
              <a:gd name="T4" fmla="*/ 2147483647 w 1846"/>
              <a:gd name="T5" fmla="*/ 2147483647 h 1108"/>
              <a:gd name="T6" fmla="*/ 2147483647 w 1846"/>
              <a:gd name="T7" fmla="*/ 2147483647 h 1108"/>
              <a:gd name="T8" fmla="*/ 2147483647 w 1846"/>
              <a:gd name="T9" fmla="*/ 2147483647 h 1108"/>
              <a:gd name="T10" fmla="*/ 2147483647 w 1846"/>
              <a:gd name="T11" fmla="*/ 2147483647 h 1108"/>
              <a:gd name="T12" fmla="*/ 2147483647 w 1846"/>
              <a:gd name="T13" fmla="*/ 2147483647 h 1108"/>
              <a:gd name="T14" fmla="*/ 2147483647 w 1846"/>
              <a:gd name="T15" fmla="*/ 2147483647 h 1108"/>
              <a:gd name="T16" fmla="*/ 2147483647 w 1846"/>
              <a:gd name="T17" fmla="*/ 2147483647 h 1108"/>
              <a:gd name="T18" fmla="*/ 2147483647 w 1846"/>
              <a:gd name="T19" fmla="*/ 2147483647 h 1108"/>
              <a:gd name="T20" fmla="*/ 2147483647 w 1846"/>
              <a:gd name="T21" fmla="*/ 2147483647 h 1108"/>
              <a:gd name="T22" fmla="*/ 2147483647 w 1846"/>
              <a:gd name="T23" fmla="*/ 2147483647 h 1108"/>
              <a:gd name="T24" fmla="*/ 2147483647 w 1846"/>
              <a:gd name="T25" fmla="*/ 2147483647 h 1108"/>
              <a:gd name="T26" fmla="*/ 2147483647 w 1846"/>
              <a:gd name="T27" fmla="*/ 2147483647 h 1108"/>
              <a:gd name="T28" fmla="*/ 2147483647 w 1846"/>
              <a:gd name="T29" fmla="*/ 2147483647 h 1108"/>
              <a:gd name="T30" fmla="*/ 2147483647 w 1846"/>
              <a:gd name="T31" fmla="*/ 2147483647 h 1108"/>
              <a:gd name="T32" fmla="*/ 2147483647 w 1846"/>
              <a:gd name="T33" fmla="*/ 2147483647 h 1108"/>
              <a:gd name="T34" fmla="*/ 2147483647 w 1846"/>
              <a:gd name="T35" fmla="*/ 2147483647 h 1108"/>
              <a:gd name="T36" fmla="*/ 2147483647 w 1846"/>
              <a:gd name="T37" fmla="*/ 2147483647 h 1108"/>
              <a:gd name="T38" fmla="*/ 2147483647 w 1846"/>
              <a:gd name="T39" fmla="*/ 2147483647 h 1108"/>
              <a:gd name="T40" fmla="*/ 2147483647 w 1846"/>
              <a:gd name="T41" fmla="*/ 2147483647 h 1108"/>
              <a:gd name="T42" fmla="*/ 2147483647 w 1846"/>
              <a:gd name="T43" fmla="*/ 2147483647 h 1108"/>
              <a:gd name="T44" fmla="*/ 2147483647 w 1846"/>
              <a:gd name="T45" fmla="*/ 2147483647 h 1108"/>
              <a:gd name="T46" fmla="*/ 2147483647 w 1846"/>
              <a:gd name="T47" fmla="*/ 2147483647 h 1108"/>
              <a:gd name="T48" fmla="*/ 2147483647 w 1846"/>
              <a:gd name="T49" fmla="*/ 2147483647 h 1108"/>
              <a:gd name="T50" fmla="*/ 2147483647 w 1846"/>
              <a:gd name="T51" fmla="*/ 2147483647 h 1108"/>
              <a:gd name="T52" fmla="*/ 2147483647 w 1846"/>
              <a:gd name="T53" fmla="*/ 2147483647 h 1108"/>
              <a:gd name="T54" fmla="*/ 2147483647 w 1846"/>
              <a:gd name="T55" fmla="*/ 2147483647 h 1108"/>
              <a:gd name="T56" fmla="*/ 2147483647 w 1846"/>
              <a:gd name="T57" fmla="*/ 2147483647 h 1108"/>
              <a:gd name="T58" fmla="*/ 2147483647 w 1846"/>
              <a:gd name="T59" fmla="*/ 2147483647 h 1108"/>
              <a:gd name="T60" fmla="*/ 2147483647 w 1846"/>
              <a:gd name="T61" fmla="*/ 2147483647 h 1108"/>
              <a:gd name="T62" fmla="*/ 2147483647 w 1846"/>
              <a:gd name="T63" fmla="*/ 2147483647 h 1108"/>
              <a:gd name="T64" fmla="*/ 2147483647 w 1846"/>
              <a:gd name="T65" fmla="*/ 2147483647 h 1108"/>
              <a:gd name="T66" fmla="*/ 2147483647 w 1846"/>
              <a:gd name="T67" fmla="*/ 2147483647 h 1108"/>
              <a:gd name="T68" fmla="*/ 2147483647 w 1846"/>
              <a:gd name="T69" fmla="*/ 2147483647 h 1108"/>
              <a:gd name="T70" fmla="*/ 2147483647 w 1846"/>
              <a:gd name="T71" fmla="*/ 2147483647 h 1108"/>
              <a:gd name="T72" fmla="*/ 2147483647 w 1846"/>
              <a:gd name="T73" fmla="*/ 2147483647 h 1108"/>
              <a:gd name="T74" fmla="*/ 2147483647 w 1846"/>
              <a:gd name="T75" fmla="*/ 2147483647 h 1108"/>
              <a:gd name="T76" fmla="*/ 2147483647 w 1846"/>
              <a:gd name="T77" fmla="*/ 2147483647 h 1108"/>
              <a:gd name="T78" fmla="*/ 2147483647 w 1846"/>
              <a:gd name="T79" fmla="*/ 2147483647 h 1108"/>
              <a:gd name="T80" fmla="*/ 2147483647 w 1846"/>
              <a:gd name="T81" fmla="*/ 2147483647 h 1108"/>
              <a:gd name="T82" fmla="*/ 2147483647 w 1846"/>
              <a:gd name="T83" fmla="*/ 2147483647 h 1108"/>
              <a:gd name="T84" fmla="*/ 2147483647 w 1846"/>
              <a:gd name="T85" fmla="*/ 2147483647 h 1108"/>
              <a:gd name="T86" fmla="*/ 2147483647 w 1846"/>
              <a:gd name="T87" fmla="*/ 2147483647 h 1108"/>
              <a:gd name="T88" fmla="*/ 2147483647 w 1846"/>
              <a:gd name="T89" fmla="*/ 2147483647 h 1108"/>
              <a:gd name="T90" fmla="*/ 2147483647 w 1846"/>
              <a:gd name="T91" fmla="*/ 2147483647 h 1108"/>
              <a:gd name="T92" fmla="*/ 2147483647 w 1846"/>
              <a:gd name="T93" fmla="*/ 2147483647 h 1108"/>
              <a:gd name="T94" fmla="*/ 2147483647 w 1846"/>
              <a:gd name="T95" fmla="*/ 2147483647 h 1108"/>
              <a:gd name="T96" fmla="*/ 2147483647 w 1846"/>
              <a:gd name="T97" fmla="*/ 2147483647 h 1108"/>
              <a:gd name="T98" fmla="*/ 2147483647 w 1846"/>
              <a:gd name="T99" fmla="*/ 2147483647 h 1108"/>
              <a:gd name="T100" fmla="*/ 2147483647 w 1846"/>
              <a:gd name="T101" fmla="*/ 2147483647 h 1108"/>
              <a:gd name="T102" fmla="*/ 2147483647 w 1846"/>
              <a:gd name="T103" fmla="*/ 2147483647 h 1108"/>
              <a:gd name="T104" fmla="*/ 2147483647 w 1846"/>
              <a:gd name="T105" fmla="*/ 2147483647 h 1108"/>
              <a:gd name="T106" fmla="*/ 2147483647 w 1846"/>
              <a:gd name="T107" fmla="*/ 2147483647 h 1108"/>
              <a:gd name="T108" fmla="*/ 2147483647 w 1846"/>
              <a:gd name="T109" fmla="*/ 2147483647 h 1108"/>
              <a:gd name="T110" fmla="*/ 2147483647 w 1846"/>
              <a:gd name="T111" fmla="*/ 2147483647 h 1108"/>
              <a:gd name="T112" fmla="*/ 2147483647 w 1846"/>
              <a:gd name="T113" fmla="*/ 2147483647 h 1108"/>
              <a:gd name="T114" fmla="*/ 2147483647 w 1846"/>
              <a:gd name="T115" fmla="*/ 2147483647 h 1108"/>
              <a:gd name="T116" fmla="*/ 2147483647 w 1846"/>
              <a:gd name="T117" fmla="*/ 2147483647 h 1108"/>
              <a:gd name="T118" fmla="*/ 2147483647 w 1846"/>
              <a:gd name="T119" fmla="*/ 2147483647 h 1108"/>
              <a:gd name="T120" fmla="*/ 2147483647 w 1846"/>
              <a:gd name="T121" fmla="*/ 2147483647 h 1108"/>
              <a:gd name="T122" fmla="*/ 2147483647 w 1846"/>
              <a:gd name="T123" fmla="*/ 2147483647 h 1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6"/>
              <a:gd name="T187" fmla="*/ 0 h 1108"/>
              <a:gd name="T188" fmla="*/ 1846 w 1846"/>
              <a:gd name="T189" fmla="*/ 1108 h 1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6" h="1108">
                <a:moveTo>
                  <a:pt x="0" y="496"/>
                </a:moveTo>
                <a:lnTo>
                  <a:pt x="17" y="480"/>
                </a:lnTo>
                <a:lnTo>
                  <a:pt x="27" y="468"/>
                </a:lnTo>
                <a:lnTo>
                  <a:pt x="49" y="468"/>
                </a:lnTo>
                <a:lnTo>
                  <a:pt x="73" y="471"/>
                </a:lnTo>
                <a:lnTo>
                  <a:pt x="89" y="465"/>
                </a:lnTo>
                <a:lnTo>
                  <a:pt x="108" y="463"/>
                </a:lnTo>
                <a:lnTo>
                  <a:pt x="110" y="442"/>
                </a:lnTo>
                <a:lnTo>
                  <a:pt x="120" y="428"/>
                </a:lnTo>
                <a:lnTo>
                  <a:pt x="95" y="413"/>
                </a:lnTo>
                <a:lnTo>
                  <a:pt x="91" y="401"/>
                </a:lnTo>
                <a:lnTo>
                  <a:pt x="93" y="383"/>
                </a:lnTo>
                <a:lnTo>
                  <a:pt x="111" y="383"/>
                </a:lnTo>
                <a:lnTo>
                  <a:pt x="123" y="382"/>
                </a:lnTo>
                <a:lnTo>
                  <a:pt x="125" y="383"/>
                </a:lnTo>
                <a:lnTo>
                  <a:pt x="138" y="373"/>
                </a:lnTo>
                <a:lnTo>
                  <a:pt x="152" y="368"/>
                </a:lnTo>
                <a:lnTo>
                  <a:pt x="157" y="368"/>
                </a:lnTo>
                <a:lnTo>
                  <a:pt x="165" y="359"/>
                </a:lnTo>
                <a:lnTo>
                  <a:pt x="176" y="356"/>
                </a:lnTo>
                <a:lnTo>
                  <a:pt x="186" y="337"/>
                </a:lnTo>
                <a:lnTo>
                  <a:pt x="192" y="342"/>
                </a:lnTo>
                <a:lnTo>
                  <a:pt x="206" y="330"/>
                </a:lnTo>
                <a:lnTo>
                  <a:pt x="208" y="330"/>
                </a:lnTo>
                <a:lnTo>
                  <a:pt x="225" y="316"/>
                </a:lnTo>
                <a:lnTo>
                  <a:pt x="235" y="314"/>
                </a:lnTo>
                <a:lnTo>
                  <a:pt x="248" y="314"/>
                </a:lnTo>
                <a:lnTo>
                  <a:pt x="257" y="314"/>
                </a:lnTo>
                <a:lnTo>
                  <a:pt x="250" y="297"/>
                </a:lnTo>
                <a:lnTo>
                  <a:pt x="246" y="283"/>
                </a:lnTo>
                <a:lnTo>
                  <a:pt x="243" y="254"/>
                </a:lnTo>
                <a:lnTo>
                  <a:pt x="263" y="252"/>
                </a:lnTo>
                <a:lnTo>
                  <a:pt x="273" y="247"/>
                </a:lnTo>
                <a:lnTo>
                  <a:pt x="268" y="259"/>
                </a:lnTo>
                <a:lnTo>
                  <a:pt x="277" y="268"/>
                </a:lnTo>
                <a:lnTo>
                  <a:pt x="285" y="278"/>
                </a:lnTo>
                <a:lnTo>
                  <a:pt x="290" y="285"/>
                </a:lnTo>
                <a:lnTo>
                  <a:pt x="314" y="283"/>
                </a:lnTo>
                <a:lnTo>
                  <a:pt x="334" y="257"/>
                </a:lnTo>
                <a:lnTo>
                  <a:pt x="349" y="245"/>
                </a:lnTo>
                <a:lnTo>
                  <a:pt x="358" y="237"/>
                </a:lnTo>
                <a:lnTo>
                  <a:pt x="368" y="226"/>
                </a:lnTo>
                <a:lnTo>
                  <a:pt x="376" y="212"/>
                </a:lnTo>
                <a:lnTo>
                  <a:pt x="385" y="218"/>
                </a:lnTo>
                <a:lnTo>
                  <a:pt x="385" y="209"/>
                </a:lnTo>
                <a:lnTo>
                  <a:pt x="390" y="204"/>
                </a:lnTo>
                <a:lnTo>
                  <a:pt x="405" y="207"/>
                </a:lnTo>
                <a:lnTo>
                  <a:pt x="430" y="230"/>
                </a:lnTo>
                <a:lnTo>
                  <a:pt x="425" y="168"/>
                </a:lnTo>
                <a:lnTo>
                  <a:pt x="403" y="195"/>
                </a:lnTo>
                <a:lnTo>
                  <a:pt x="387" y="193"/>
                </a:lnTo>
                <a:lnTo>
                  <a:pt x="381" y="176"/>
                </a:lnTo>
                <a:lnTo>
                  <a:pt x="381" y="168"/>
                </a:lnTo>
                <a:lnTo>
                  <a:pt x="376" y="162"/>
                </a:lnTo>
                <a:lnTo>
                  <a:pt x="390" y="149"/>
                </a:lnTo>
                <a:lnTo>
                  <a:pt x="398" y="138"/>
                </a:lnTo>
                <a:lnTo>
                  <a:pt x="407" y="135"/>
                </a:lnTo>
                <a:lnTo>
                  <a:pt x="414" y="133"/>
                </a:lnTo>
                <a:lnTo>
                  <a:pt x="419" y="124"/>
                </a:lnTo>
                <a:lnTo>
                  <a:pt x="425" y="123"/>
                </a:lnTo>
                <a:lnTo>
                  <a:pt x="434" y="123"/>
                </a:lnTo>
                <a:lnTo>
                  <a:pt x="419" y="107"/>
                </a:lnTo>
                <a:lnTo>
                  <a:pt x="403" y="111"/>
                </a:lnTo>
                <a:lnTo>
                  <a:pt x="393" y="111"/>
                </a:lnTo>
                <a:lnTo>
                  <a:pt x="385" y="105"/>
                </a:lnTo>
                <a:lnTo>
                  <a:pt x="385" y="116"/>
                </a:lnTo>
                <a:lnTo>
                  <a:pt x="376" y="126"/>
                </a:lnTo>
                <a:lnTo>
                  <a:pt x="366" y="143"/>
                </a:lnTo>
                <a:lnTo>
                  <a:pt x="354" y="150"/>
                </a:lnTo>
                <a:lnTo>
                  <a:pt x="346" y="150"/>
                </a:lnTo>
                <a:lnTo>
                  <a:pt x="343" y="162"/>
                </a:lnTo>
                <a:lnTo>
                  <a:pt x="343" y="168"/>
                </a:lnTo>
                <a:lnTo>
                  <a:pt x="336" y="173"/>
                </a:lnTo>
                <a:lnTo>
                  <a:pt x="344" y="193"/>
                </a:lnTo>
                <a:lnTo>
                  <a:pt x="349" y="204"/>
                </a:lnTo>
                <a:lnTo>
                  <a:pt x="339" y="219"/>
                </a:lnTo>
                <a:lnTo>
                  <a:pt x="327" y="230"/>
                </a:lnTo>
                <a:lnTo>
                  <a:pt x="324" y="245"/>
                </a:lnTo>
                <a:lnTo>
                  <a:pt x="317" y="257"/>
                </a:lnTo>
                <a:lnTo>
                  <a:pt x="311" y="257"/>
                </a:lnTo>
                <a:lnTo>
                  <a:pt x="300" y="259"/>
                </a:lnTo>
                <a:lnTo>
                  <a:pt x="290" y="264"/>
                </a:lnTo>
                <a:lnTo>
                  <a:pt x="287" y="263"/>
                </a:lnTo>
                <a:lnTo>
                  <a:pt x="287" y="254"/>
                </a:lnTo>
                <a:lnTo>
                  <a:pt x="285" y="240"/>
                </a:lnTo>
                <a:lnTo>
                  <a:pt x="277" y="240"/>
                </a:lnTo>
                <a:lnTo>
                  <a:pt x="272" y="231"/>
                </a:lnTo>
                <a:lnTo>
                  <a:pt x="273" y="219"/>
                </a:lnTo>
                <a:lnTo>
                  <a:pt x="275" y="212"/>
                </a:lnTo>
                <a:lnTo>
                  <a:pt x="273" y="209"/>
                </a:lnTo>
                <a:lnTo>
                  <a:pt x="267" y="212"/>
                </a:lnTo>
                <a:lnTo>
                  <a:pt x="263" y="212"/>
                </a:lnTo>
                <a:lnTo>
                  <a:pt x="258" y="211"/>
                </a:lnTo>
                <a:lnTo>
                  <a:pt x="255" y="209"/>
                </a:lnTo>
                <a:lnTo>
                  <a:pt x="246" y="216"/>
                </a:lnTo>
                <a:lnTo>
                  <a:pt x="238" y="225"/>
                </a:lnTo>
                <a:lnTo>
                  <a:pt x="230" y="233"/>
                </a:lnTo>
                <a:lnTo>
                  <a:pt x="211" y="231"/>
                </a:lnTo>
                <a:lnTo>
                  <a:pt x="199" y="230"/>
                </a:lnTo>
                <a:lnTo>
                  <a:pt x="191" y="221"/>
                </a:lnTo>
                <a:lnTo>
                  <a:pt x="191" y="216"/>
                </a:lnTo>
                <a:lnTo>
                  <a:pt x="196" y="209"/>
                </a:lnTo>
                <a:lnTo>
                  <a:pt x="203" y="204"/>
                </a:lnTo>
                <a:lnTo>
                  <a:pt x="208" y="197"/>
                </a:lnTo>
                <a:lnTo>
                  <a:pt x="196" y="200"/>
                </a:lnTo>
                <a:lnTo>
                  <a:pt x="191" y="192"/>
                </a:lnTo>
                <a:lnTo>
                  <a:pt x="191" y="187"/>
                </a:lnTo>
                <a:lnTo>
                  <a:pt x="208" y="185"/>
                </a:lnTo>
                <a:lnTo>
                  <a:pt x="223" y="183"/>
                </a:lnTo>
                <a:lnTo>
                  <a:pt x="213" y="178"/>
                </a:lnTo>
                <a:lnTo>
                  <a:pt x="197" y="180"/>
                </a:lnTo>
                <a:lnTo>
                  <a:pt x="197" y="169"/>
                </a:lnTo>
                <a:lnTo>
                  <a:pt x="204" y="162"/>
                </a:lnTo>
                <a:lnTo>
                  <a:pt x="219" y="155"/>
                </a:lnTo>
                <a:lnTo>
                  <a:pt x="225" y="149"/>
                </a:lnTo>
                <a:lnTo>
                  <a:pt x="230" y="145"/>
                </a:lnTo>
                <a:lnTo>
                  <a:pt x="241" y="143"/>
                </a:lnTo>
                <a:lnTo>
                  <a:pt x="252" y="145"/>
                </a:lnTo>
                <a:lnTo>
                  <a:pt x="257" y="149"/>
                </a:lnTo>
                <a:lnTo>
                  <a:pt x="265" y="143"/>
                </a:lnTo>
                <a:lnTo>
                  <a:pt x="257" y="142"/>
                </a:lnTo>
                <a:lnTo>
                  <a:pt x="257" y="128"/>
                </a:lnTo>
                <a:lnTo>
                  <a:pt x="279" y="112"/>
                </a:lnTo>
                <a:lnTo>
                  <a:pt x="290" y="102"/>
                </a:lnTo>
                <a:lnTo>
                  <a:pt x="297" y="100"/>
                </a:lnTo>
                <a:lnTo>
                  <a:pt x="295" y="95"/>
                </a:lnTo>
                <a:lnTo>
                  <a:pt x="306" y="83"/>
                </a:lnTo>
                <a:lnTo>
                  <a:pt x="317" y="67"/>
                </a:lnTo>
                <a:lnTo>
                  <a:pt x="331" y="60"/>
                </a:lnTo>
                <a:lnTo>
                  <a:pt x="321" y="54"/>
                </a:lnTo>
                <a:lnTo>
                  <a:pt x="348" y="40"/>
                </a:lnTo>
                <a:lnTo>
                  <a:pt x="360" y="41"/>
                </a:lnTo>
                <a:lnTo>
                  <a:pt x="358" y="33"/>
                </a:lnTo>
                <a:lnTo>
                  <a:pt x="380" y="31"/>
                </a:lnTo>
                <a:lnTo>
                  <a:pt x="424" y="3"/>
                </a:lnTo>
                <a:lnTo>
                  <a:pt x="430" y="0"/>
                </a:lnTo>
                <a:lnTo>
                  <a:pt x="422" y="21"/>
                </a:lnTo>
                <a:lnTo>
                  <a:pt x="432" y="10"/>
                </a:lnTo>
                <a:lnTo>
                  <a:pt x="444" y="7"/>
                </a:lnTo>
                <a:lnTo>
                  <a:pt x="442" y="16"/>
                </a:lnTo>
                <a:lnTo>
                  <a:pt x="476" y="5"/>
                </a:lnTo>
                <a:lnTo>
                  <a:pt x="493" y="14"/>
                </a:lnTo>
                <a:lnTo>
                  <a:pt x="469" y="22"/>
                </a:lnTo>
                <a:lnTo>
                  <a:pt x="478" y="33"/>
                </a:lnTo>
                <a:lnTo>
                  <a:pt x="511" y="31"/>
                </a:lnTo>
                <a:lnTo>
                  <a:pt x="560" y="45"/>
                </a:lnTo>
                <a:lnTo>
                  <a:pt x="557" y="62"/>
                </a:lnTo>
                <a:lnTo>
                  <a:pt x="537" y="78"/>
                </a:lnTo>
                <a:lnTo>
                  <a:pt x="506" y="86"/>
                </a:lnTo>
                <a:lnTo>
                  <a:pt x="501" y="105"/>
                </a:lnTo>
                <a:lnTo>
                  <a:pt x="503" y="123"/>
                </a:lnTo>
                <a:lnTo>
                  <a:pt x="511" y="126"/>
                </a:lnTo>
                <a:lnTo>
                  <a:pt x="513" y="135"/>
                </a:lnTo>
                <a:lnTo>
                  <a:pt x="517" y="138"/>
                </a:lnTo>
                <a:lnTo>
                  <a:pt x="523" y="142"/>
                </a:lnTo>
                <a:lnTo>
                  <a:pt x="525" y="152"/>
                </a:lnTo>
                <a:lnTo>
                  <a:pt x="535" y="164"/>
                </a:lnTo>
                <a:lnTo>
                  <a:pt x="535" y="169"/>
                </a:lnTo>
                <a:lnTo>
                  <a:pt x="545" y="169"/>
                </a:lnTo>
                <a:lnTo>
                  <a:pt x="549" y="173"/>
                </a:lnTo>
                <a:lnTo>
                  <a:pt x="557" y="176"/>
                </a:lnTo>
                <a:lnTo>
                  <a:pt x="562" y="171"/>
                </a:lnTo>
                <a:lnTo>
                  <a:pt x="567" y="162"/>
                </a:lnTo>
                <a:lnTo>
                  <a:pt x="571" y="157"/>
                </a:lnTo>
                <a:lnTo>
                  <a:pt x="579" y="161"/>
                </a:lnTo>
                <a:lnTo>
                  <a:pt x="589" y="149"/>
                </a:lnTo>
                <a:lnTo>
                  <a:pt x="589" y="140"/>
                </a:lnTo>
                <a:lnTo>
                  <a:pt x="592" y="133"/>
                </a:lnTo>
                <a:lnTo>
                  <a:pt x="594" y="128"/>
                </a:lnTo>
                <a:lnTo>
                  <a:pt x="614" y="123"/>
                </a:lnTo>
                <a:lnTo>
                  <a:pt x="631" y="117"/>
                </a:lnTo>
                <a:lnTo>
                  <a:pt x="653" y="111"/>
                </a:lnTo>
                <a:lnTo>
                  <a:pt x="679" y="116"/>
                </a:lnTo>
                <a:lnTo>
                  <a:pt x="704" y="116"/>
                </a:lnTo>
                <a:lnTo>
                  <a:pt x="746" y="116"/>
                </a:lnTo>
                <a:lnTo>
                  <a:pt x="753" y="73"/>
                </a:lnTo>
                <a:lnTo>
                  <a:pt x="776" y="74"/>
                </a:lnTo>
                <a:lnTo>
                  <a:pt x="793" y="107"/>
                </a:lnTo>
                <a:lnTo>
                  <a:pt x="797" y="79"/>
                </a:lnTo>
                <a:lnTo>
                  <a:pt x="874" y="5"/>
                </a:lnTo>
                <a:lnTo>
                  <a:pt x="905" y="5"/>
                </a:lnTo>
                <a:lnTo>
                  <a:pt x="932" y="21"/>
                </a:lnTo>
                <a:lnTo>
                  <a:pt x="967" y="19"/>
                </a:lnTo>
                <a:lnTo>
                  <a:pt x="1014" y="45"/>
                </a:lnTo>
                <a:lnTo>
                  <a:pt x="1069" y="60"/>
                </a:lnTo>
                <a:lnTo>
                  <a:pt x="1106" y="57"/>
                </a:lnTo>
                <a:lnTo>
                  <a:pt x="1156" y="74"/>
                </a:lnTo>
                <a:lnTo>
                  <a:pt x="1198" y="74"/>
                </a:lnTo>
                <a:lnTo>
                  <a:pt x="1219" y="62"/>
                </a:lnTo>
                <a:lnTo>
                  <a:pt x="1266" y="62"/>
                </a:lnTo>
                <a:lnTo>
                  <a:pt x="1291" y="76"/>
                </a:lnTo>
                <a:lnTo>
                  <a:pt x="1355" y="76"/>
                </a:lnTo>
                <a:lnTo>
                  <a:pt x="1409" y="100"/>
                </a:lnTo>
                <a:lnTo>
                  <a:pt x="1509" y="97"/>
                </a:lnTo>
                <a:lnTo>
                  <a:pt x="1666" y="107"/>
                </a:lnTo>
                <a:lnTo>
                  <a:pt x="1742" y="140"/>
                </a:lnTo>
                <a:lnTo>
                  <a:pt x="1804" y="161"/>
                </a:lnTo>
                <a:lnTo>
                  <a:pt x="1845" y="178"/>
                </a:lnTo>
                <a:lnTo>
                  <a:pt x="1833" y="183"/>
                </a:lnTo>
                <a:lnTo>
                  <a:pt x="1804" y="169"/>
                </a:lnTo>
                <a:lnTo>
                  <a:pt x="1740" y="164"/>
                </a:lnTo>
                <a:lnTo>
                  <a:pt x="1759" y="178"/>
                </a:lnTo>
                <a:lnTo>
                  <a:pt x="1788" y="185"/>
                </a:lnTo>
                <a:lnTo>
                  <a:pt x="1779" y="207"/>
                </a:lnTo>
                <a:lnTo>
                  <a:pt x="1749" y="221"/>
                </a:lnTo>
                <a:lnTo>
                  <a:pt x="1739" y="244"/>
                </a:lnTo>
                <a:lnTo>
                  <a:pt x="1779" y="264"/>
                </a:lnTo>
                <a:lnTo>
                  <a:pt x="1806" y="292"/>
                </a:lnTo>
                <a:lnTo>
                  <a:pt x="1821" y="332"/>
                </a:lnTo>
                <a:lnTo>
                  <a:pt x="1803" y="335"/>
                </a:lnTo>
                <a:lnTo>
                  <a:pt x="1764" y="323"/>
                </a:lnTo>
                <a:lnTo>
                  <a:pt x="1722" y="294"/>
                </a:lnTo>
                <a:lnTo>
                  <a:pt x="1705" y="278"/>
                </a:lnTo>
                <a:lnTo>
                  <a:pt x="1695" y="257"/>
                </a:lnTo>
                <a:lnTo>
                  <a:pt x="1685" y="226"/>
                </a:lnTo>
                <a:lnTo>
                  <a:pt x="1668" y="216"/>
                </a:lnTo>
                <a:lnTo>
                  <a:pt x="1653" y="214"/>
                </a:lnTo>
                <a:lnTo>
                  <a:pt x="1639" y="218"/>
                </a:lnTo>
                <a:lnTo>
                  <a:pt x="1654" y="242"/>
                </a:lnTo>
                <a:lnTo>
                  <a:pt x="1614" y="245"/>
                </a:lnTo>
                <a:lnTo>
                  <a:pt x="1595" y="233"/>
                </a:lnTo>
                <a:lnTo>
                  <a:pt x="1560" y="240"/>
                </a:lnTo>
                <a:lnTo>
                  <a:pt x="1533" y="259"/>
                </a:lnTo>
                <a:lnTo>
                  <a:pt x="1533" y="269"/>
                </a:lnTo>
                <a:lnTo>
                  <a:pt x="1543" y="287"/>
                </a:lnTo>
                <a:lnTo>
                  <a:pt x="1585" y="292"/>
                </a:lnTo>
                <a:lnTo>
                  <a:pt x="1619" y="313"/>
                </a:lnTo>
                <a:lnTo>
                  <a:pt x="1676" y="368"/>
                </a:lnTo>
                <a:lnTo>
                  <a:pt x="1700" y="406"/>
                </a:lnTo>
                <a:lnTo>
                  <a:pt x="1703" y="446"/>
                </a:lnTo>
                <a:lnTo>
                  <a:pt x="1698" y="478"/>
                </a:lnTo>
                <a:lnTo>
                  <a:pt x="1685" y="478"/>
                </a:lnTo>
                <a:lnTo>
                  <a:pt x="1669" y="466"/>
                </a:lnTo>
                <a:lnTo>
                  <a:pt x="1648" y="482"/>
                </a:lnTo>
                <a:lnTo>
                  <a:pt x="1626" y="496"/>
                </a:lnTo>
                <a:lnTo>
                  <a:pt x="1622" y="522"/>
                </a:lnTo>
                <a:lnTo>
                  <a:pt x="1646" y="549"/>
                </a:lnTo>
                <a:lnTo>
                  <a:pt x="1631" y="572"/>
                </a:lnTo>
                <a:lnTo>
                  <a:pt x="1626" y="610"/>
                </a:lnTo>
                <a:lnTo>
                  <a:pt x="1654" y="634"/>
                </a:lnTo>
                <a:lnTo>
                  <a:pt x="1686" y="641"/>
                </a:lnTo>
                <a:lnTo>
                  <a:pt x="1720" y="667"/>
                </a:lnTo>
                <a:lnTo>
                  <a:pt x="1749" y="699"/>
                </a:lnTo>
                <a:lnTo>
                  <a:pt x="1750" y="751"/>
                </a:lnTo>
                <a:lnTo>
                  <a:pt x="1740" y="775"/>
                </a:lnTo>
                <a:lnTo>
                  <a:pt x="1710" y="796"/>
                </a:lnTo>
                <a:lnTo>
                  <a:pt x="1673" y="807"/>
                </a:lnTo>
                <a:lnTo>
                  <a:pt x="1649" y="822"/>
                </a:lnTo>
                <a:lnTo>
                  <a:pt x="1636" y="813"/>
                </a:lnTo>
                <a:lnTo>
                  <a:pt x="1624" y="822"/>
                </a:lnTo>
                <a:lnTo>
                  <a:pt x="1620" y="860"/>
                </a:lnTo>
                <a:lnTo>
                  <a:pt x="1629" y="882"/>
                </a:lnTo>
                <a:lnTo>
                  <a:pt x="1666" y="908"/>
                </a:lnTo>
                <a:lnTo>
                  <a:pt x="1681" y="934"/>
                </a:lnTo>
                <a:lnTo>
                  <a:pt x="1693" y="950"/>
                </a:lnTo>
                <a:lnTo>
                  <a:pt x="1690" y="977"/>
                </a:lnTo>
                <a:lnTo>
                  <a:pt x="1666" y="1000"/>
                </a:lnTo>
                <a:lnTo>
                  <a:pt x="1641" y="1000"/>
                </a:lnTo>
                <a:lnTo>
                  <a:pt x="1600" y="967"/>
                </a:lnTo>
                <a:lnTo>
                  <a:pt x="1572" y="955"/>
                </a:lnTo>
                <a:lnTo>
                  <a:pt x="1560" y="948"/>
                </a:lnTo>
                <a:lnTo>
                  <a:pt x="1548" y="965"/>
                </a:lnTo>
                <a:lnTo>
                  <a:pt x="1551" y="990"/>
                </a:lnTo>
                <a:lnTo>
                  <a:pt x="1561" y="1007"/>
                </a:lnTo>
                <a:lnTo>
                  <a:pt x="1568" y="1036"/>
                </a:lnTo>
                <a:lnTo>
                  <a:pt x="1593" y="1047"/>
                </a:lnTo>
                <a:lnTo>
                  <a:pt x="1585" y="1062"/>
                </a:lnTo>
                <a:lnTo>
                  <a:pt x="1587" y="1085"/>
                </a:lnTo>
                <a:lnTo>
                  <a:pt x="1595" y="1107"/>
                </a:lnTo>
                <a:lnTo>
                  <a:pt x="1578" y="1105"/>
                </a:lnTo>
                <a:lnTo>
                  <a:pt x="1560" y="1079"/>
                </a:lnTo>
                <a:lnTo>
                  <a:pt x="1561" y="1052"/>
                </a:lnTo>
                <a:lnTo>
                  <a:pt x="1555" y="1043"/>
                </a:lnTo>
                <a:lnTo>
                  <a:pt x="1548" y="1012"/>
                </a:lnTo>
                <a:lnTo>
                  <a:pt x="1539" y="1005"/>
                </a:lnTo>
                <a:lnTo>
                  <a:pt x="1536" y="962"/>
                </a:lnTo>
                <a:lnTo>
                  <a:pt x="1524" y="934"/>
                </a:lnTo>
                <a:lnTo>
                  <a:pt x="1504" y="910"/>
                </a:lnTo>
                <a:lnTo>
                  <a:pt x="1467" y="896"/>
                </a:lnTo>
                <a:lnTo>
                  <a:pt x="1440" y="874"/>
                </a:lnTo>
                <a:lnTo>
                  <a:pt x="1428" y="857"/>
                </a:lnTo>
                <a:lnTo>
                  <a:pt x="1409" y="838"/>
                </a:lnTo>
                <a:lnTo>
                  <a:pt x="1381" y="794"/>
                </a:lnTo>
                <a:lnTo>
                  <a:pt x="1355" y="798"/>
                </a:lnTo>
                <a:lnTo>
                  <a:pt x="1322" y="819"/>
                </a:lnTo>
                <a:lnTo>
                  <a:pt x="1307" y="836"/>
                </a:lnTo>
                <a:lnTo>
                  <a:pt x="1276" y="869"/>
                </a:lnTo>
                <a:lnTo>
                  <a:pt x="1254" y="903"/>
                </a:lnTo>
                <a:lnTo>
                  <a:pt x="1246" y="915"/>
                </a:lnTo>
                <a:lnTo>
                  <a:pt x="1254" y="957"/>
                </a:lnTo>
                <a:lnTo>
                  <a:pt x="1253" y="996"/>
                </a:lnTo>
                <a:lnTo>
                  <a:pt x="1225" y="1022"/>
                </a:lnTo>
                <a:lnTo>
                  <a:pt x="1210" y="1024"/>
                </a:lnTo>
                <a:lnTo>
                  <a:pt x="1178" y="969"/>
                </a:lnTo>
                <a:lnTo>
                  <a:pt x="1153" y="927"/>
                </a:lnTo>
                <a:lnTo>
                  <a:pt x="1102" y="851"/>
                </a:lnTo>
                <a:lnTo>
                  <a:pt x="1101" y="822"/>
                </a:lnTo>
                <a:lnTo>
                  <a:pt x="1089" y="808"/>
                </a:lnTo>
                <a:lnTo>
                  <a:pt x="1082" y="827"/>
                </a:lnTo>
                <a:lnTo>
                  <a:pt x="1038" y="784"/>
                </a:lnTo>
                <a:lnTo>
                  <a:pt x="979" y="751"/>
                </a:lnTo>
                <a:lnTo>
                  <a:pt x="942" y="758"/>
                </a:lnTo>
                <a:lnTo>
                  <a:pt x="888" y="755"/>
                </a:lnTo>
                <a:lnTo>
                  <a:pt x="863" y="731"/>
                </a:lnTo>
                <a:lnTo>
                  <a:pt x="834" y="734"/>
                </a:lnTo>
                <a:lnTo>
                  <a:pt x="793" y="724"/>
                </a:lnTo>
                <a:lnTo>
                  <a:pt x="709" y="644"/>
                </a:lnTo>
                <a:lnTo>
                  <a:pt x="714" y="677"/>
                </a:lnTo>
                <a:lnTo>
                  <a:pt x="739" y="722"/>
                </a:lnTo>
                <a:lnTo>
                  <a:pt x="768" y="755"/>
                </a:lnTo>
                <a:lnTo>
                  <a:pt x="798" y="772"/>
                </a:lnTo>
                <a:lnTo>
                  <a:pt x="832" y="758"/>
                </a:lnTo>
                <a:lnTo>
                  <a:pt x="859" y="758"/>
                </a:lnTo>
                <a:lnTo>
                  <a:pt x="895" y="788"/>
                </a:lnTo>
                <a:lnTo>
                  <a:pt x="915" y="810"/>
                </a:lnTo>
                <a:lnTo>
                  <a:pt x="912" y="824"/>
                </a:lnTo>
                <a:lnTo>
                  <a:pt x="851" y="888"/>
                </a:lnTo>
                <a:lnTo>
                  <a:pt x="810" y="912"/>
                </a:lnTo>
                <a:lnTo>
                  <a:pt x="726" y="945"/>
                </a:lnTo>
                <a:lnTo>
                  <a:pt x="701" y="955"/>
                </a:lnTo>
                <a:lnTo>
                  <a:pt x="685" y="945"/>
                </a:lnTo>
                <a:lnTo>
                  <a:pt x="680" y="931"/>
                </a:lnTo>
                <a:lnTo>
                  <a:pt x="679" y="912"/>
                </a:lnTo>
                <a:lnTo>
                  <a:pt x="672" y="893"/>
                </a:lnTo>
                <a:lnTo>
                  <a:pt x="660" y="877"/>
                </a:lnTo>
                <a:lnTo>
                  <a:pt x="650" y="863"/>
                </a:lnTo>
                <a:lnTo>
                  <a:pt x="635" y="844"/>
                </a:lnTo>
                <a:lnTo>
                  <a:pt x="626" y="832"/>
                </a:lnTo>
                <a:lnTo>
                  <a:pt x="620" y="817"/>
                </a:lnTo>
                <a:lnTo>
                  <a:pt x="608" y="803"/>
                </a:lnTo>
                <a:lnTo>
                  <a:pt x="589" y="769"/>
                </a:lnTo>
                <a:lnTo>
                  <a:pt x="579" y="755"/>
                </a:lnTo>
                <a:lnTo>
                  <a:pt x="565" y="736"/>
                </a:lnTo>
                <a:lnTo>
                  <a:pt x="544" y="710"/>
                </a:lnTo>
                <a:lnTo>
                  <a:pt x="532" y="694"/>
                </a:lnTo>
                <a:lnTo>
                  <a:pt x="522" y="684"/>
                </a:lnTo>
                <a:lnTo>
                  <a:pt x="510" y="663"/>
                </a:lnTo>
                <a:lnTo>
                  <a:pt x="545" y="642"/>
                </a:lnTo>
                <a:lnTo>
                  <a:pt x="560" y="598"/>
                </a:lnTo>
                <a:lnTo>
                  <a:pt x="527" y="585"/>
                </a:lnTo>
                <a:lnTo>
                  <a:pt x="479" y="592"/>
                </a:lnTo>
                <a:lnTo>
                  <a:pt x="469" y="587"/>
                </a:lnTo>
                <a:lnTo>
                  <a:pt x="464" y="587"/>
                </a:lnTo>
                <a:lnTo>
                  <a:pt x="457" y="587"/>
                </a:lnTo>
                <a:lnTo>
                  <a:pt x="452" y="587"/>
                </a:lnTo>
                <a:lnTo>
                  <a:pt x="451" y="579"/>
                </a:lnTo>
                <a:lnTo>
                  <a:pt x="447" y="572"/>
                </a:lnTo>
                <a:lnTo>
                  <a:pt x="447" y="558"/>
                </a:lnTo>
                <a:lnTo>
                  <a:pt x="439" y="551"/>
                </a:lnTo>
                <a:lnTo>
                  <a:pt x="437" y="542"/>
                </a:lnTo>
                <a:lnTo>
                  <a:pt x="432" y="541"/>
                </a:lnTo>
                <a:lnTo>
                  <a:pt x="427" y="534"/>
                </a:lnTo>
                <a:lnTo>
                  <a:pt x="425" y="527"/>
                </a:lnTo>
                <a:lnTo>
                  <a:pt x="422" y="520"/>
                </a:lnTo>
                <a:lnTo>
                  <a:pt x="419" y="513"/>
                </a:lnTo>
                <a:lnTo>
                  <a:pt x="408" y="513"/>
                </a:lnTo>
                <a:lnTo>
                  <a:pt x="402" y="513"/>
                </a:lnTo>
                <a:lnTo>
                  <a:pt x="398" y="513"/>
                </a:lnTo>
                <a:lnTo>
                  <a:pt x="397" y="525"/>
                </a:lnTo>
                <a:lnTo>
                  <a:pt x="397" y="534"/>
                </a:lnTo>
                <a:lnTo>
                  <a:pt x="397" y="544"/>
                </a:lnTo>
                <a:lnTo>
                  <a:pt x="397" y="554"/>
                </a:lnTo>
                <a:lnTo>
                  <a:pt x="397" y="561"/>
                </a:lnTo>
                <a:lnTo>
                  <a:pt x="388" y="565"/>
                </a:lnTo>
                <a:lnTo>
                  <a:pt x="381" y="572"/>
                </a:lnTo>
                <a:lnTo>
                  <a:pt x="373" y="561"/>
                </a:lnTo>
                <a:lnTo>
                  <a:pt x="366" y="547"/>
                </a:lnTo>
                <a:lnTo>
                  <a:pt x="368" y="532"/>
                </a:lnTo>
                <a:lnTo>
                  <a:pt x="358" y="508"/>
                </a:lnTo>
                <a:lnTo>
                  <a:pt x="353" y="494"/>
                </a:lnTo>
                <a:lnTo>
                  <a:pt x="341" y="485"/>
                </a:lnTo>
                <a:lnTo>
                  <a:pt x="327" y="477"/>
                </a:lnTo>
                <a:lnTo>
                  <a:pt x="321" y="465"/>
                </a:lnTo>
                <a:lnTo>
                  <a:pt x="316" y="456"/>
                </a:lnTo>
                <a:lnTo>
                  <a:pt x="304" y="454"/>
                </a:lnTo>
                <a:lnTo>
                  <a:pt x="300" y="449"/>
                </a:lnTo>
                <a:lnTo>
                  <a:pt x="292" y="449"/>
                </a:lnTo>
                <a:lnTo>
                  <a:pt x="285" y="458"/>
                </a:lnTo>
                <a:lnTo>
                  <a:pt x="279" y="465"/>
                </a:lnTo>
                <a:lnTo>
                  <a:pt x="294" y="473"/>
                </a:lnTo>
                <a:lnTo>
                  <a:pt x="302" y="485"/>
                </a:lnTo>
                <a:lnTo>
                  <a:pt x="317" y="501"/>
                </a:lnTo>
                <a:lnTo>
                  <a:pt x="324" y="508"/>
                </a:lnTo>
                <a:lnTo>
                  <a:pt x="336" y="513"/>
                </a:lnTo>
                <a:lnTo>
                  <a:pt x="344" y="527"/>
                </a:lnTo>
                <a:lnTo>
                  <a:pt x="334" y="539"/>
                </a:lnTo>
                <a:lnTo>
                  <a:pt x="333" y="534"/>
                </a:lnTo>
                <a:lnTo>
                  <a:pt x="333" y="527"/>
                </a:lnTo>
                <a:lnTo>
                  <a:pt x="327" y="542"/>
                </a:lnTo>
                <a:lnTo>
                  <a:pt x="326" y="556"/>
                </a:lnTo>
                <a:lnTo>
                  <a:pt x="316" y="560"/>
                </a:lnTo>
                <a:lnTo>
                  <a:pt x="319" y="542"/>
                </a:lnTo>
                <a:lnTo>
                  <a:pt x="317" y="534"/>
                </a:lnTo>
                <a:lnTo>
                  <a:pt x="306" y="528"/>
                </a:lnTo>
                <a:lnTo>
                  <a:pt x="300" y="525"/>
                </a:lnTo>
                <a:lnTo>
                  <a:pt x="295" y="518"/>
                </a:lnTo>
                <a:lnTo>
                  <a:pt x="285" y="511"/>
                </a:lnTo>
                <a:lnTo>
                  <a:pt x="279" y="506"/>
                </a:lnTo>
                <a:lnTo>
                  <a:pt x="272" y="496"/>
                </a:lnTo>
                <a:lnTo>
                  <a:pt x="263" y="490"/>
                </a:lnTo>
                <a:lnTo>
                  <a:pt x="258" y="480"/>
                </a:lnTo>
                <a:lnTo>
                  <a:pt x="257" y="471"/>
                </a:lnTo>
                <a:lnTo>
                  <a:pt x="250" y="468"/>
                </a:lnTo>
                <a:lnTo>
                  <a:pt x="243" y="463"/>
                </a:lnTo>
                <a:lnTo>
                  <a:pt x="230" y="463"/>
                </a:lnTo>
                <a:lnTo>
                  <a:pt x="218" y="465"/>
                </a:lnTo>
                <a:lnTo>
                  <a:pt x="204" y="463"/>
                </a:lnTo>
                <a:lnTo>
                  <a:pt x="181" y="465"/>
                </a:lnTo>
                <a:lnTo>
                  <a:pt x="164" y="466"/>
                </a:lnTo>
                <a:lnTo>
                  <a:pt x="159" y="470"/>
                </a:lnTo>
                <a:lnTo>
                  <a:pt x="157" y="480"/>
                </a:lnTo>
                <a:lnTo>
                  <a:pt x="157" y="492"/>
                </a:lnTo>
                <a:lnTo>
                  <a:pt x="147" y="504"/>
                </a:lnTo>
                <a:lnTo>
                  <a:pt x="140" y="509"/>
                </a:lnTo>
                <a:lnTo>
                  <a:pt x="137" y="513"/>
                </a:lnTo>
                <a:lnTo>
                  <a:pt x="132" y="525"/>
                </a:lnTo>
                <a:lnTo>
                  <a:pt x="128" y="532"/>
                </a:lnTo>
                <a:lnTo>
                  <a:pt x="133" y="537"/>
                </a:lnTo>
                <a:lnTo>
                  <a:pt x="133" y="547"/>
                </a:lnTo>
                <a:lnTo>
                  <a:pt x="132" y="553"/>
                </a:lnTo>
                <a:lnTo>
                  <a:pt x="128" y="560"/>
                </a:lnTo>
                <a:lnTo>
                  <a:pt x="120" y="572"/>
                </a:lnTo>
                <a:lnTo>
                  <a:pt x="115" y="566"/>
                </a:lnTo>
                <a:lnTo>
                  <a:pt x="110" y="570"/>
                </a:lnTo>
                <a:lnTo>
                  <a:pt x="103" y="575"/>
                </a:lnTo>
                <a:lnTo>
                  <a:pt x="93" y="577"/>
                </a:lnTo>
                <a:lnTo>
                  <a:pt x="83" y="585"/>
                </a:lnTo>
                <a:lnTo>
                  <a:pt x="73" y="587"/>
                </a:lnTo>
                <a:lnTo>
                  <a:pt x="62" y="587"/>
                </a:lnTo>
                <a:lnTo>
                  <a:pt x="52" y="587"/>
                </a:lnTo>
                <a:lnTo>
                  <a:pt x="30" y="592"/>
                </a:lnTo>
                <a:lnTo>
                  <a:pt x="20" y="592"/>
                </a:lnTo>
                <a:lnTo>
                  <a:pt x="15" y="580"/>
                </a:lnTo>
                <a:lnTo>
                  <a:pt x="10" y="565"/>
                </a:lnTo>
                <a:lnTo>
                  <a:pt x="7" y="551"/>
                </a:lnTo>
                <a:lnTo>
                  <a:pt x="5" y="537"/>
                </a:lnTo>
                <a:lnTo>
                  <a:pt x="5" y="520"/>
                </a:lnTo>
                <a:lnTo>
                  <a:pt x="0" y="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08" name="Freeform 140"/>
          <p:cNvSpPr>
            <a:spLocks/>
          </p:cNvSpPr>
          <p:nvPr/>
        </p:nvSpPr>
        <p:spPr bwMode="auto">
          <a:xfrm>
            <a:off x="4633913" y="1682750"/>
            <a:ext cx="2932112" cy="1760538"/>
          </a:xfrm>
          <a:custGeom>
            <a:avLst/>
            <a:gdLst>
              <a:gd name="T0" fmla="*/ 2147483647 w 1847"/>
              <a:gd name="T1" fmla="*/ 2147483647 h 1109"/>
              <a:gd name="T2" fmla="*/ 2147483647 w 1847"/>
              <a:gd name="T3" fmla="*/ 2147483647 h 1109"/>
              <a:gd name="T4" fmla="*/ 2147483647 w 1847"/>
              <a:gd name="T5" fmla="*/ 2147483647 h 1109"/>
              <a:gd name="T6" fmla="*/ 2147483647 w 1847"/>
              <a:gd name="T7" fmla="*/ 2147483647 h 1109"/>
              <a:gd name="T8" fmla="*/ 2147483647 w 1847"/>
              <a:gd name="T9" fmla="*/ 2147483647 h 1109"/>
              <a:gd name="T10" fmla="*/ 2147483647 w 1847"/>
              <a:gd name="T11" fmla="*/ 2147483647 h 1109"/>
              <a:gd name="T12" fmla="*/ 2147483647 w 1847"/>
              <a:gd name="T13" fmla="*/ 2147483647 h 1109"/>
              <a:gd name="T14" fmla="*/ 2147483647 w 1847"/>
              <a:gd name="T15" fmla="*/ 2147483647 h 1109"/>
              <a:gd name="T16" fmla="*/ 2147483647 w 1847"/>
              <a:gd name="T17" fmla="*/ 2147483647 h 1109"/>
              <a:gd name="T18" fmla="*/ 2147483647 w 1847"/>
              <a:gd name="T19" fmla="*/ 2147483647 h 1109"/>
              <a:gd name="T20" fmla="*/ 2147483647 w 1847"/>
              <a:gd name="T21" fmla="*/ 2147483647 h 1109"/>
              <a:gd name="T22" fmla="*/ 2147483647 w 1847"/>
              <a:gd name="T23" fmla="*/ 2147483647 h 1109"/>
              <a:gd name="T24" fmla="*/ 2147483647 w 1847"/>
              <a:gd name="T25" fmla="*/ 2147483647 h 1109"/>
              <a:gd name="T26" fmla="*/ 2147483647 w 1847"/>
              <a:gd name="T27" fmla="*/ 2147483647 h 1109"/>
              <a:gd name="T28" fmla="*/ 2147483647 w 1847"/>
              <a:gd name="T29" fmla="*/ 2147483647 h 1109"/>
              <a:gd name="T30" fmla="*/ 2147483647 w 1847"/>
              <a:gd name="T31" fmla="*/ 2147483647 h 1109"/>
              <a:gd name="T32" fmla="*/ 2147483647 w 1847"/>
              <a:gd name="T33" fmla="*/ 2147483647 h 1109"/>
              <a:gd name="T34" fmla="*/ 2147483647 w 1847"/>
              <a:gd name="T35" fmla="*/ 2147483647 h 1109"/>
              <a:gd name="T36" fmla="*/ 2147483647 w 1847"/>
              <a:gd name="T37" fmla="*/ 2147483647 h 1109"/>
              <a:gd name="T38" fmla="*/ 2147483647 w 1847"/>
              <a:gd name="T39" fmla="*/ 2147483647 h 1109"/>
              <a:gd name="T40" fmla="*/ 2147483647 w 1847"/>
              <a:gd name="T41" fmla="*/ 2147483647 h 1109"/>
              <a:gd name="T42" fmla="*/ 2147483647 w 1847"/>
              <a:gd name="T43" fmla="*/ 2147483647 h 1109"/>
              <a:gd name="T44" fmla="*/ 2147483647 w 1847"/>
              <a:gd name="T45" fmla="*/ 2147483647 h 1109"/>
              <a:gd name="T46" fmla="*/ 2147483647 w 1847"/>
              <a:gd name="T47" fmla="*/ 2147483647 h 1109"/>
              <a:gd name="T48" fmla="*/ 2147483647 w 1847"/>
              <a:gd name="T49" fmla="*/ 2147483647 h 1109"/>
              <a:gd name="T50" fmla="*/ 2147483647 w 1847"/>
              <a:gd name="T51" fmla="*/ 2147483647 h 1109"/>
              <a:gd name="T52" fmla="*/ 2147483647 w 1847"/>
              <a:gd name="T53" fmla="*/ 2147483647 h 1109"/>
              <a:gd name="T54" fmla="*/ 2147483647 w 1847"/>
              <a:gd name="T55" fmla="*/ 2147483647 h 1109"/>
              <a:gd name="T56" fmla="*/ 2147483647 w 1847"/>
              <a:gd name="T57" fmla="*/ 2147483647 h 1109"/>
              <a:gd name="T58" fmla="*/ 2147483647 w 1847"/>
              <a:gd name="T59" fmla="*/ 2147483647 h 1109"/>
              <a:gd name="T60" fmla="*/ 2147483647 w 1847"/>
              <a:gd name="T61" fmla="*/ 2147483647 h 1109"/>
              <a:gd name="T62" fmla="*/ 2147483647 w 1847"/>
              <a:gd name="T63" fmla="*/ 2147483647 h 1109"/>
              <a:gd name="T64" fmla="*/ 2147483647 w 1847"/>
              <a:gd name="T65" fmla="*/ 2147483647 h 1109"/>
              <a:gd name="T66" fmla="*/ 2147483647 w 1847"/>
              <a:gd name="T67" fmla="*/ 2147483647 h 1109"/>
              <a:gd name="T68" fmla="*/ 2147483647 w 1847"/>
              <a:gd name="T69" fmla="*/ 2147483647 h 1109"/>
              <a:gd name="T70" fmla="*/ 2147483647 w 1847"/>
              <a:gd name="T71" fmla="*/ 2147483647 h 1109"/>
              <a:gd name="T72" fmla="*/ 2147483647 w 1847"/>
              <a:gd name="T73" fmla="*/ 2147483647 h 1109"/>
              <a:gd name="T74" fmla="*/ 2147483647 w 1847"/>
              <a:gd name="T75" fmla="*/ 2147483647 h 1109"/>
              <a:gd name="T76" fmla="*/ 2147483647 w 1847"/>
              <a:gd name="T77" fmla="*/ 2147483647 h 1109"/>
              <a:gd name="T78" fmla="*/ 2147483647 w 1847"/>
              <a:gd name="T79" fmla="*/ 2147483647 h 1109"/>
              <a:gd name="T80" fmla="*/ 2147483647 w 1847"/>
              <a:gd name="T81" fmla="*/ 2147483647 h 1109"/>
              <a:gd name="T82" fmla="*/ 2147483647 w 1847"/>
              <a:gd name="T83" fmla="*/ 2147483647 h 1109"/>
              <a:gd name="T84" fmla="*/ 2147483647 w 1847"/>
              <a:gd name="T85" fmla="*/ 2147483647 h 1109"/>
              <a:gd name="T86" fmla="*/ 2147483647 w 1847"/>
              <a:gd name="T87" fmla="*/ 2147483647 h 1109"/>
              <a:gd name="T88" fmla="*/ 2147483647 w 1847"/>
              <a:gd name="T89" fmla="*/ 2147483647 h 1109"/>
              <a:gd name="T90" fmla="*/ 2147483647 w 1847"/>
              <a:gd name="T91" fmla="*/ 2147483647 h 1109"/>
              <a:gd name="T92" fmla="*/ 2147483647 w 1847"/>
              <a:gd name="T93" fmla="*/ 2147483647 h 1109"/>
              <a:gd name="T94" fmla="*/ 2147483647 w 1847"/>
              <a:gd name="T95" fmla="*/ 2147483647 h 1109"/>
              <a:gd name="T96" fmla="*/ 2147483647 w 1847"/>
              <a:gd name="T97" fmla="*/ 2147483647 h 1109"/>
              <a:gd name="T98" fmla="*/ 2147483647 w 1847"/>
              <a:gd name="T99" fmla="*/ 2147483647 h 1109"/>
              <a:gd name="T100" fmla="*/ 2147483647 w 1847"/>
              <a:gd name="T101" fmla="*/ 2147483647 h 1109"/>
              <a:gd name="T102" fmla="*/ 2147483647 w 1847"/>
              <a:gd name="T103" fmla="*/ 2147483647 h 1109"/>
              <a:gd name="T104" fmla="*/ 2147483647 w 1847"/>
              <a:gd name="T105" fmla="*/ 2147483647 h 1109"/>
              <a:gd name="T106" fmla="*/ 2147483647 w 1847"/>
              <a:gd name="T107" fmla="*/ 2147483647 h 1109"/>
              <a:gd name="T108" fmla="*/ 2147483647 w 1847"/>
              <a:gd name="T109" fmla="*/ 2147483647 h 1109"/>
              <a:gd name="T110" fmla="*/ 2147483647 w 1847"/>
              <a:gd name="T111" fmla="*/ 2147483647 h 1109"/>
              <a:gd name="T112" fmla="*/ 2147483647 w 1847"/>
              <a:gd name="T113" fmla="*/ 2147483647 h 1109"/>
              <a:gd name="T114" fmla="*/ 2147483647 w 1847"/>
              <a:gd name="T115" fmla="*/ 2147483647 h 1109"/>
              <a:gd name="T116" fmla="*/ 2147483647 w 1847"/>
              <a:gd name="T117" fmla="*/ 2147483647 h 1109"/>
              <a:gd name="T118" fmla="*/ 2147483647 w 1847"/>
              <a:gd name="T119" fmla="*/ 2147483647 h 1109"/>
              <a:gd name="T120" fmla="*/ 2147483647 w 1847"/>
              <a:gd name="T121" fmla="*/ 2147483647 h 1109"/>
              <a:gd name="T122" fmla="*/ 2147483647 w 1847"/>
              <a:gd name="T123" fmla="*/ 2147483647 h 1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7"/>
              <a:gd name="T187" fmla="*/ 0 h 1109"/>
              <a:gd name="T188" fmla="*/ 1847 w 1847"/>
              <a:gd name="T189" fmla="*/ 1109 h 11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7" h="1109">
                <a:moveTo>
                  <a:pt x="0" y="496"/>
                </a:moveTo>
                <a:lnTo>
                  <a:pt x="17" y="481"/>
                </a:lnTo>
                <a:lnTo>
                  <a:pt x="27" y="468"/>
                </a:lnTo>
                <a:lnTo>
                  <a:pt x="49" y="468"/>
                </a:lnTo>
                <a:lnTo>
                  <a:pt x="73" y="472"/>
                </a:lnTo>
                <a:lnTo>
                  <a:pt x="90" y="465"/>
                </a:lnTo>
                <a:lnTo>
                  <a:pt x="108" y="463"/>
                </a:lnTo>
                <a:lnTo>
                  <a:pt x="110" y="443"/>
                </a:lnTo>
                <a:lnTo>
                  <a:pt x="120" y="429"/>
                </a:lnTo>
                <a:lnTo>
                  <a:pt x="95" y="413"/>
                </a:lnTo>
                <a:lnTo>
                  <a:pt x="91" y="401"/>
                </a:lnTo>
                <a:lnTo>
                  <a:pt x="93" y="384"/>
                </a:lnTo>
                <a:lnTo>
                  <a:pt x="111" y="384"/>
                </a:lnTo>
                <a:lnTo>
                  <a:pt x="123" y="382"/>
                </a:lnTo>
                <a:lnTo>
                  <a:pt x="125" y="384"/>
                </a:lnTo>
                <a:lnTo>
                  <a:pt x="138" y="373"/>
                </a:lnTo>
                <a:lnTo>
                  <a:pt x="152" y="368"/>
                </a:lnTo>
                <a:lnTo>
                  <a:pt x="157" y="368"/>
                </a:lnTo>
                <a:lnTo>
                  <a:pt x="166" y="358"/>
                </a:lnTo>
                <a:lnTo>
                  <a:pt x="176" y="356"/>
                </a:lnTo>
                <a:lnTo>
                  <a:pt x="186" y="337"/>
                </a:lnTo>
                <a:lnTo>
                  <a:pt x="193" y="342"/>
                </a:lnTo>
                <a:lnTo>
                  <a:pt x="206" y="330"/>
                </a:lnTo>
                <a:lnTo>
                  <a:pt x="208" y="330"/>
                </a:lnTo>
                <a:lnTo>
                  <a:pt x="225" y="316"/>
                </a:lnTo>
                <a:lnTo>
                  <a:pt x="235" y="315"/>
                </a:lnTo>
                <a:lnTo>
                  <a:pt x="248" y="315"/>
                </a:lnTo>
                <a:lnTo>
                  <a:pt x="257" y="315"/>
                </a:lnTo>
                <a:lnTo>
                  <a:pt x="250" y="297"/>
                </a:lnTo>
                <a:lnTo>
                  <a:pt x="247" y="283"/>
                </a:lnTo>
                <a:lnTo>
                  <a:pt x="243" y="254"/>
                </a:lnTo>
                <a:lnTo>
                  <a:pt x="263" y="252"/>
                </a:lnTo>
                <a:lnTo>
                  <a:pt x="274" y="247"/>
                </a:lnTo>
                <a:lnTo>
                  <a:pt x="269" y="259"/>
                </a:lnTo>
                <a:lnTo>
                  <a:pt x="277" y="268"/>
                </a:lnTo>
                <a:lnTo>
                  <a:pt x="285" y="278"/>
                </a:lnTo>
                <a:lnTo>
                  <a:pt x="290" y="285"/>
                </a:lnTo>
                <a:lnTo>
                  <a:pt x="314" y="283"/>
                </a:lnTo>
                <a:lnTo>
                  <a:pt x="334" y="258"/>
                </a:lnTo>
                <a:lnTo>
                  <a:pt x="350" y="245"/>
                </a:lnTo>
                <a:lnTo>
                  <a:pt x="358" y="237"/>
                </a:lnTo>
                <a:lnTo>
                  <a:pt x="368" y="226"/>
                </a:lnTo>
                <a:lnTo>
                  <a:pt x="377" y="213"/>
                </a:lnTo>
                <a:lnTo>
                  <a:pt x="385" y="218"/>
                </a:lnTo>
                <a:lnTo>
                  <a:pt x="385" y="209"/>
                </a:lnTo>
                <a:lnTo>
                  <a:pt x="390" y="204"/>
                </a:lnTo>
                <a:lnTo>
                  <a:pt x="405" y="207"/>
                </a:lnTo>
                <a:lnTo>
                  <a:pt x="431" y="230"/>
                </a:lnTo>
                <a:lnTo>
                  <a:pt x="426" y="168"/>
                </a:lnTo>
                <a:lnTo>
                  <a:pt x="404" y="195"/>
                </a:lnTo>
                <a:lnTo>
                  <a:pt x="387" y="194"/>
                </a:lnTo>
                <a:lnTo>
                  <a:pt x="382" y="176"/>
                </a:lnTo>
                <a:lnTo>
                  <a:pt x="382" y="168"/>
                </a:lnTo>
                <a:lnTo>
                  <a:pt x="377" y="162"/>
                </a:lnTo>
                <a:lnTo>
                  <a:pt x="390" y="149"/>
                </a:lnTo>
                <a:lnTo>
                  <a:pt x="399" y="138"/>
                </a:lnTo>
                <a:lnTo>
                  <a:pt x="407" y="135"/>
                </a:lnTo>
                <a:lnTo>
                  <a:pt x="414" y="133"/>
                </a:lnTo>
                <a:lnTo>
                  <a:pt x="419" y="124"/>
                </a:lnTo>
                <a:lnTo>
                  <a:pt x="426" y="123"/>
                </a:lnTo>
                <a:lnTo>
                  <a:pt x="434" y="123"/>
                </a:lnTo>
                <a:lnTo>
                  <a:pt x="419" y="107"/>
                </a:lnTo>
                <a:lnTo>
                  <a:pt x="404" y="111"/>
                </a:lnTo>
                <a:lnTo>
                  <a:pt x="394" y="111"/>
                </a:lnTo>
                <a:lnTo>
                  <a:pt x="385" y="105"/>
                </a:lnTo>
                <a:lnTo>
                  <a:pt x="385" y="116"/>
                </a:lnTo>
                <a:lnTo>
                  <a:pt x="377" y="126"/>
                </a:lnTo>
                <a:lnTo>
                  <a:pt x="366" y="143"/>
                </a:lnTo>
                <a:lnTo>
                  <a:pt x="355" y="150"/>
                </a:lnTo>
                <a:lnTo>
                  <a:pt x="346" y="150"/>
                </a:lnTo>
                <a:lnTo>
                  <a:pt x="343" y="162"/>
                </a:lnTo>
                <a:lnTo>
                  <a:pt x="343" y="168"/>
                </a:lnTo>
                <a:lnTo>
                  <a:pt x="336" y="173"/>
                </a:lnTo>
                <a:lnTo>
                  <a:pt x="345" y="194"/>
                </a:lnTo>
                <a:lnTo>
                  <a:pt x="350" y="204"/>
                </a:lnTo>
                <a:lnTo>
                  <a:pt x="339" y="220"/>
                </a:lnTo>
                <a:lnTo>
                  <a:pt x="328" y="230"/>
                </a:lnTo>
                <a:lnTo>
                  <a:pt x="324" y="245"/>
                </a:lnTo>
                <a:lnTo>
                  <a:pt x="318" y="258"/>
                </a:lnTo>
                <a:lnTo>
                  <a:pt x="311" y="258"/>
                </a:lnTo>
                <a:lnTo>
                  <a:pt x="301" y="259"/>
                </a:lnTo>
                <a:lnTo>
                  <a:pt x="290" y="264"/>
                </a:lnTo>
                <a:lnTo>
                  <a:pt x="287" y="263"/>
                </a:lnTo>
                <a:lnTo>
                  <a:pt x="287" y="254"/>
                </a:lnTo>
                <a:lnTo>
                  <a:pt x="285" y="240"/>
                </a:lnTo>
                <a:lnTo>
                  <a:pt x="277" y="240"/>
                </a:lnTo>
                <a:lnTo>
                  <a:pt x="272" y="232"/>
                </a:lnTo>
                <a:lnTo>
                  <a:pt x="274" y="220"/>
                </a:lnTo>
                <a:lnTo>
                  <a:pt x="275" y="213"/>
                </a:lnTo>
                <a:lnTo>
                  <a:pt x="274" y="209"/>
                </a:lnTo>
                <a:lnTo>
                  <a:pt x="267" y="213"/>
                </a:lnTo>
                <a:lnTo>
                  <a:pt x="263" y="213"/>
                </a:lnTo>
                <a:lnTo>
                  <a:pt x="258" y="211"/>
                </a:lnTo>
                <a:lnTo>
                  <a:pt x="255" y="209"/>
                </a:lnTo>
                <a:lnTo>
                  <a:pt x="247" y="216"/>
                </a:lnTo>
                <a:lnTo>
                  <a:pt x="238" y="225"/>
                </a:lnTo>
                <a:lnTo>
                  <a:pt x="230" y="233"/>
                </a:lnTo>
                <a:lnTo>
                  <a:pt x="211" y="232"/>
                </a:lnTo>
                <a:lnTo>
                  <a:pt x="199" y="230"/>
                </a:lnTo>
                <a:lnTo>
                  <a:pt x="191" y="221"/>
                </a:lnTo>
                <a:lnTo>
                  <a:pt x="191" y="216"/>
                </a:lnTo>
                <a:lnTo>
                  <a:pt x="196" y="209"/>
                </a:lnTo>
                <a:lnTo>
                  <a:pt x="203" y="204"/>
                </a:lnTo>
                <a:lnTo>
                  <a:pt x="208" y="197"/>
                </a:lnTo>
                <a:lnTo>
                  <a:pt x="196" y="201"/>
                </a:lnTo>
                <a:lnTo>
                  <a:pt x="191" y="192"/>
                </a:lnTo>
                <a:lnTo>
                  <a:pt x="191" y="187"/>
                </a:lnTo>
                <a:lnTo>
                  <a:pt x="208" y="185"/>
                </a:lnTo>
                <a:lnTo>
                  <a:pt x="223" y="183"/>
                </a:lnTo>
                <a:lnTo>
                  <a:pt x="213" y="178"/>
                </a:lnTo>
                <a:lnTo>
                  <a:pt x="198" y="180"/>
                </a:lnTo>
                <a:lnTo>
                  <a:pt x="198" y="169"/>
                </a:lnTo>
                <a:lnTo>
                  <a:pt x="204" y="162"/>
                </a:lnTo>
                <a:lnTo>
                  <a:pt x="220" y="156"/>
                </a:lnTo>
                <a:lnTo>
                  <a:pt x="225" y="149"/>
                </a:lnTo>
                <a:lnTo>
                  <a:pt x="230" y="145"/>
                </a:lnTo>
                <a:lnTo>
                  <a:pt x="242" y="143"/>
                </a:lnTo>
                <a:lnTo>
                  <a:pt x="252" y="145"/>
                </a:lnTo>
                <a:lnTo>
                  <a:pt x="257" y="149"/>
                </a:lnTo>
                <a:lnTo>
                  <a:pt x="265" y="143"/>
                </a:lnTo>
                <a:lnTo>
                  <a:pt x="257" y="142"/>
                </a:lnTo>
                <a:lnTo>
                  <a:pt x="257" y="128"/>
                </a:lnTo>
                <a:lnTo>
                  <a:pt x="279" y="112"/>
                </a:lnTo>
                <a:lnTo>
                  <a:pt x="290" y="102"/>
                </a:lnTo>
                <a:lnTo>
                  <a:pt x="297" y="100"/>
                </a:lnTo>
                <a:lnTo>
                  <a:pt x="296" y="95"/>
                </a:lnTo>
                <a:lnTo>
                  <a:pt x="306" y="83"/>
                </a:lnTo>
                <a:lnTo>
                  <a:pt x="318" y="67"/>
                </a:lnTo>
                <a:lnTo>
                  <a:pt x="331" y="60"/>
                </a:lnTo>
                <a:lnTo>
                  <a:pt x="321" y="54"/>
                </a:lnTo>
                <a:lnTo>
                  <a:pt x="348" y="38"/>
                </a:lnTo>
                <a:lnTo>
                  <a:pt x="360" y="40"/>
                </a:lnTo>
                <a:lnTo>
                  <a:pt x="358" y="33"/>
                </a:lnTo>
                <a:lnTo>
                  <a:pt x="380" y="31"/>
                </a:lnTo>
                <a:lnTo>
                  <a:pt x="424" y="3"/>
                </a:lnTo>
                <a:lnTo>
                  <a:pt x="431" y="0"/>
                </a:lnTo>
                <a:lnTo>
                  <a:pt x="422" y="21"/>
                </a:lnTo>
                <a:lnTo>
                  <a:pt x="432" y="10"/>
                </a:lnTo>
                <a:lnTo>
                  <a:pt x="444" y="7"/>
                </a:lnTo>
                <a:lnTo>
                  <a:pt x="442" y="16"/>
                </a:lnTo>
                <a:lnTo>
                  <a:pt x="476" y="5"/>
                </a:lnTo>
                <a:lnTo>
                  <a:pt x="493" y="14"/>
                </a:lnTo>
                <a:lnTo>
                  <a:pt x="470" y="22"/>
                </a:lnTo>
                <a:lnTo>
                  <a:pt x="478" y="33"/>
                </a:lnTo>
                <a:lnTo>
                  <a:pt x="512" y="31"/>
                </a:lnTo>
                <a:lnTo>
                  <a:pt x="561" y="45"/>
                </a:lnTo>
                <a:lnTo>
                  <a:pt x="557" y="62"/>
                </a:lnTo>
                <a:lnTo>
                  <a:pt x="537" y="78"/>
                </a:lnTo>
                <a:lnTo>
                  <a:pt x="507" y="86"/>
                </a:lnTo>
                <a:lnTo>
                  <a:pt x="502" y="105"/>
                </a:lnTo>
                <a:lnTo>
                  <a:pt x="503" y="123"/>
                </a:lnTo>
                <a:lnTo>
                  <a:pt x="512" y="126"/>
                </a:lnTo>
                <a:lnTo>
                  <a:pt x="513" y="135"/>
                </a:lnTo>
                <a:lnTo>
                  <a:pt x="517" y="138"/>
                </a:lnTo>
                <a:lnTo>
                  <a:pt x="524" y="142"/>
                </a:lnTo>
                <a:lnTo>
                  <a:pt x="525" y="152"/>
                </a:lnTo>
                <a:lnTo>
                  <a:pt x="535" y="164"/>
                </a:lnTo>
                <a:lnTo>
                  <a:pt x="535" y="169"/>
                </a:lnTo>
                <a:lnTo>
                  <a:pt x="546" y="169"/>
                </a:lnTo>
                <a:lnTo>
                  <a:pt x="549" y="173"/>
                </a:lnTo>
                <a:lnTo>
                  <a:pt x="557" y="176"/>
                </a:lnTo>
                <a:lnTo>
                  <a:pt x="562" y="171"/>
                </a:lnTo>
                <a:lnTo>
                  <a:pt x="567" y="162"/>
                </a:lnTo>
                <a:lnTo>
                  <a:pt x="571" y="157"/>
                </a:lnTo>
                <a:lnTo>
                  <a:pt x="579" y="161"/>
                </a:lnTo>
                <a:lnTo>
                  <a:pt x="589" y="149"/>
                </a:lnTo>
                <a:lnTo>
                  <a:pt x="589" y="140"/>
                </a:lnTo>
                <a:lnTo>
                  <a:pt x="593" y="133"/>
                </a:lnTo>
                <a:lnTo>
                  <a:pt x="595" y="128"/>
                </a:lnTo>
                <a:lnTo>
                  <a:pt x="615" y="123"/>
                </a:lnTo>
                <a:lnTo>
                  <a:pt x="632" y="118"/>
                </a:lnTo>
                <a:lnTo>
                  <a:pt x="654" y="111"/>
                </a:lnTo>
                <a:lnTo>
                  <a:pt x="679" y="116"/>
                </a:lnTo>
                <a:lnTo>
                  <a:pt x="704" y="116"/>
                </a:lnTo>
                <a:lnTo>
                  <a:pt x="747" y="116"/>
                </a:lnTo>
                <a:lnTo>
                  <a:pt x="753" y="73"/>
                </a:lnTo>
                <a:lnTo>
                  <a:pt x="777" y="74"/>
                </a:lnTo>
                <a:lnTo>
                  <a:pt x="794" y="107"/>
                </a:lnTo>
                <a:lnTo>
                  <a:pt x="797" y="80"/>
                </a:lnTo>
                <a:lnTo>
                  <a:pt x="875" y="5"/>
                </a:lnTo>
                <a:lnTo>
                  <a:pt x="905" y="5"/>
                </a:lnTo>
                <a:lnTo>
                  <a:pt x="932" y="21"/>
                </a:lnTo>
                <a:lnTo>
                  <a:pt x="968" y="19"/>
                </a:lnTo>
                <a:lnTo>
                  <a:pt x="1015" y="45"/>
                </a:lnTo>
                <a:lnTo>
                  <a:pt x="1069" y="60"/>
                </a:lnTo>
                <a:lnTo>
                  <a:pt x="1106" y="57"/>
                </a:lnTo>
                <a:lnTo>
                  <a:pt x="1157" y="74"/>
                </a:lnTo>
                <a:lnTo>
                  <a:pt x="1199" y="74"/>
                </a:lnTo>
                <a:lnTo>
                  <a:pt x="1219" y="62"/>
                </a:lnTo>
                <a:lnTo>
                  <a:pt x="1267" y="62"/>
                </a:lnTo>
                <a:lnTo>
                  <a:pt x="1292" y="76"/>
                </a:lnTo>
                <a:lnTo>
                  <a:pt x="1356" y="76"/>
                </a:lnTo>
                <a:lnTo>
                  <a:pt x="1410" y="100"/>
                </a:lnTo>
                <a:lnTo>
                  <a:pt x="1510" y="97"/>
                </a:lnTo>
                <a:lnTo>
                  <a:pt x="1667" y="107"/>
                </a:lnTo>
                <a:lnTo>
                  <a:pt x="1743" y="140"/>
                </a:lnTo>
                <a:lnTo>
                  <a:pt x="1805" y="161"/>
                </a:lnTo>
                <a:lnTo>
                  <a:pt x="1846" y="178"/>
                </a:lnTo>
                <a:lnTo>
                  <a:pt x="1834" y="183"/>
                </a:lnTo>
                <a:lnTo>
                  <a:pt x="1805" y="169"/>
                </a:lnTo>
                <a:lnTo>
                  <a:pt x="1741" y="164"/>
                </a:lnTo>
                <a:lnTo>
                  <a:pt x="1760" y="178"/>
                </a:lnTo>
                <a:lnTo>
                  <a:pt x="1789" y="185"/>
                </a:lnTo>
                <a:lnTo>
                  <a:pt x="1780" y="207"/>
                </a:lnTo>
                <a:lnTo>
                  <a:pt x="1750" y="221"/>
                </a:lnTo>
                <a:lnTo>
                  <a:pt x="1740" y="244"/>
                </a:lnTo>
                <a:lnTo>
                  <a:pt x="1780" y="264"/>
                </a:lnTo>
                <a:lnTo>
                  <a:pt x="1807" y="292"/>
                </a:lnTo>
                <a:lnTo>
                  <a:pt x="1822" y="332"/>
                </a:lnTo>
                <a:lnTo>
                  <a:pt x="1804" y="335"/>
                </a:lnTo>
                <a:lnTo>
                  <a:pt x="1765" y="323"/>
                </a:lnTo>
                <a:lnTo>
                  <a:pt x="1723" y="294"/>
                </a:lnTo>
                <a:lnTo>
                  <a:pt x="1706" y="278"/>
                </a:lnTo>
                <a:lnTo>
                  <a:pt x="1696" y="258"/>
                </a:lnTo>
                <a:lnTo>
                  <a:pt x="1686" y="226"/>
                </a:lnTo>
                <a:lnTo>
                  <a:pt x="1669" y="216"/>
                </a:lnTo>
                <a:lnTo>
                  <a:pt x="1653" y="214"/>
                </a:lnTo>
                <a:lnTo>
                  <a:pt x="1640" y="218"/>
                </a:lnTo>
                <a:lnTo>
                  <a:pt x="1655" y="242"/>
                </a:lnTo>
                <a:lnTo>
                  <a:pt x="1615" y="245"/>
                </a:lnTo>
                <a:lnTo>
                  <a:pt x="1596" y="233"/>
                </a:lnTo>
                <a:lnTo>
                  <a:pt x="1561" y="240"/>
                </a:lnTo>
                <a:lnTo>
                  <a:pt x="1534" y="259"/>
                </a:lnTo>
                <a:lnTo>
                  <a:pt x="1534" y="270"/>
                </a:lnTo>
                <a:lnTo>
                  <a:pt x="1544" y="287"/>
                </a:lnTo>
                <a:lnTo>
                  <a:pt x="1586" y="292"/>
                </a:lnTo>
                <a:lnTo>
                  <a:pt x="1620" y="313"/>
                </a:lnTo>
                <a:lnTo>
                  <a:pt x="1677" y="368"/>
                </a:lnTo>
                <a:lnTo>
                  <a:pt x="1701" y="406"/>
                </a:lnTo>
                <a:lnTo>
                  <a:pt x="1704" y="446"/>
                </a:lnTo>
                <a:lnTo>
                  <a:pt x="1699" y="479"/>
                </a:lnTo>
                <a:lnTo>
                  <a:pt x="1686" y="479"/>
                </a:lnTo>
                <a:lnTo>
                  <a:pt x="1670" y="467"/>
                </a:lnTo>
                <a:lnTo>
                  <a:pt x="1648" y="482"/>
                </a:lnTo>
                <a:lnTo>
                  <a:pt x="1626" y="496"/>
                </a:lnTo>
                <a:lnTo>
                  <a:pt x="1623" y="522"/>
                </a:lnTo>
                <a:lnTo>
                  <a:pt x="1647" y="550"/>
                </a:lnTo>
                <a:lnTo>
                  <a:pt x="1632" y="572"/>
                </a:lnTo>
                <a:lnTo>
                  <a:pt x="1626" y="610"/>
                </a:lnTo>
                <a:lnTo>
                  <a:pt x="1655" y="634"/>
                </a:lnTo>
                <a:lnTo>
                  <a:pt x="1687" y="641"/>
                </a:lnTo>
                <a:lnTo>
                  <a:pt x="1721" y="667"/>
                </a:lnTo>
                <a:lnTo>
                  <a:pt x="1750" y="700"/>
                </a:lnTo>
                <a:lnTo>
                  <a:pt x="1751" y="752"/>
                </a:lnTo>
                <a:lnTo>
                  <a:pt x="1741" y="776"/>
                </a:lnTo>
                <a:lnTo>
                  <a:pt x="1711" y="797"/>
                </a:lnTo>
                <a:lnTo>
                  <a:pt x="1674" y="807"/>
                </a:lnTo>
                <a:lnTo>
                  <a:pt x="1650" y="823"/>
                </a:lnTo>
                <a:lnTo>
                  <a:pt x="1637" y="814"/>
                </a:lnTo>
                <a:lnTo>
                  <a:pt x="1625" y="823"/>
                </a:lnTo>
                <a:lnTo>
                  <a:pt x="1621" y="861"/>
                </a:lnTo>
                <a:lnTo>
                  <a:pt x="1630" y="883"/>
                </a:lnTo>
                <a:lnTo>
                  <a:pt x="1667" y="909"/>
                </a:lnTo>
                <a:lnTo>
                  <a:pt x="1682" y="935"/>
                </a:lnTo>
                <a:lnTo>
                  <a:pt x="1694" y="951"/>
                </a:lnTo>
                <a:lnTo>
                  <a:pt x="1691" y="978"/>
                </a:lnTo>
                <a:lnTo>
                  <a:pt x="1667" y="999"/>
                </a:lnTo>
                <a:lnTo>
                  <a:pt x="1642" y="999"/>
                </a:lnTo>
                <a:lnTo>
                  <a:pt x="1601" y="968"/>
                </a:lnTo>
                <a:lnTo>
                  <a:pt x="1572" y="956"/>
                </a:lnTo>
                <a:lnTo>
                  <a:pt x="1561" y="949"/>
                </a:lnTo>
                <a:lnTo>
                  <a:pt x="1549" y="966"/>
                </a:lnTo>
                <a:lnTo>
                  <a:pt x="1552" y="990"/>
                </a:lnTo>
                <a:lnTo>
                  <a:pt x="1562" y="1008"/>
                </a:lnTo>
                <a:lnTo>
                  <a:pt x="1569" y="1037"/>
                </a:lnTo>
                <a:lnTo>
                  <a:pt x="1594" y="1048"/>
                </a:lnTo>
                <a:lnTo>
                  <a:pt x="1586" y="1063"/>
                </a:lnTo>
                <a:lnTo>
                  <a:pt x="1588" y="1086"/>
                </a:lnTo>
                <a:lnTo>
                  <a:pt x="1596" y="1108"/>
                </a:lnTo>
                <a:lnTo>
                  <a:pt x="1579" y="1106"/>
                </a:lnTo>
                <a:lnTo>
                  <a:pt x="1561" y="1080"/>
                </a:lnTo>
                <a:lnTo>
                  <a:pt x="1562" y="1053"/>
                </a:lnTo>
                <a:lnTo>
                  <a:pt x="1556" y="1044"/>
                </a:lnTo>
                <a:lnTo>
                  <a:pt x="1549" y="1013"/>
                </a:lnTo>
                <a:lnTo>
                  <a:pt x="1540" y="1004"/>
                </a:lnTo>
                <a:lnTo>
                  <a:pt x="1537" y="963"/>
                </a:lnTo>
                <a:lnTo>
                  <a:pt x="1525" y="935"/>
                </a:lnTo>
                <a:lnTo>
                  <a:pt x="1505" y="911"/>
                </a:lnTo>
                <a:lnTo>
                  <a:pt x="1468" y="897"/>
                </a:lnTo>
                <a:lnTo>
                  <a:pt x="1441" y="875"/>
                </a:lnTo>
                <a:lnTo>
                  <a:pt x="1429" y="857"/>
                </a:lnTo>
                <a:lnTo>
                  <a:pt x="1410" y="838"/>
                </a:lnTo>
                <a:lnTo>
                  <a:pt x="1382" y="795"/>
                </a:lnTo>
                <a:lnTo>
                  <a:pt x="1356" y="799"/>
                </a:lnTo>
                <a:lnTo>
                  <a:pt x="1322" y="819"/>
                </a:lnTo>
                <a:lnTo>
                  <a:pt x="1307" y="837"/>
                </a:lnTo>
                <a:lnTo>
                  <a:pt x="1277" y="869"/>
                </a:lnTo>
                <a:lnTo>
                  <a:pt x="1255" y="904"/>
                </a:lnTo>
                <a:lnTo>
                  <a:pt x="1246" y="916"/>
                </a:lnTo>
                <a:lnTo>
                  <a:pt x="1255" y="958"/>
                </a:lnTo>
                <a:lnTo>
                  <a:pt x="1253" y="997"/>
                </a:lnTo>
                <a:lnTo>
                  <a:pt x="1226" y="1023"/>
                </a:lnTo>
                <a:lnTo>
                  <a:pt x="1211" y="1025"/>
                </a:lnTo>
                <a:lnTo>
                  <a:pt x="1179" y="970"/>
                </a:lnTo>
                <a:lnTo>
                  <a:pt x="1154" y="928"/>
                </a:lnTo>
                <a:lnTo>
                  <a:pt x="1103" y="852"/>
                </a:lnTo>
                <a:lnTo>
                  <a:pt x="1101" y="823"/>
                </a:lnTo>
                <a:lnTo>
                  <a:pt x="1089" y="809"/>
                </a:lnTo>
                <a:lnTo>
                  <a:pt x="1083" y="828"/>
                </a:lnTo>
                <a:lnTo>
                  <a:pt x="1039" y="785"/>
                </a:lnTo>
                <a:lnTo>
                  <a:pt x="980" y="752"/>
                </a:lnTo>
                <a:lnTo>
                  <a:pt x="942" y="759"/>
                </a:lnTo>
                <a:lnTo>
                  <a:pt x="888" y="755"/>
                </a:lnTo>
                <a:lnTo>
                  <a:pt x="863" y="731"/>
                </a:lnTo>
                <a:lnTo>
                  <a:pt x="834" y="735"/>
                </a:lnTo>
                <a:lnTo>
                  <a:pt x="794" y="724"/>
                </a:lnTo>
                <a:lnTo>
                  <a:pt x="709" y="645"/>
                </a:lnTo>
                <a:lnTo>
                  <a:pt x="714" y="678"/>
                </a:lnTo>
                <a:lnTo>
                  <a:pt x="740" y="723"/>
                </a:lnTo>
                <a:lnTo>
                  <a:pt x="768" y="755"/>
                </a:lnTo>
                <a:lnTo>
                  <a:pt x="799" y="773"/>
                </a:lnTo>
                <a:lnTo>
                  <a:pt x="833" y="759"/>
                </a:lnTo>
                <a:lnTo>
                  <a:pt x="860" y="759"/>
                </a:lnTo>
                <a:lnTo>
                  <a:pt x="895" y="788"/>
                </a:lnTo>
                <a:lnTo>
                  <a:pt x="915" y="811"/>
                </a:lnTo>
                <a:lnTo>
                  <a:pt x="912" y="825"/>
                </a:lnTo>
                <a:lnTo>
                  <a:pt x="851" y="888"/>
                </a:lnTo>
                <a:lnTo>
                  <a:pt x="811" y="913"/>
                </a:lnTo>
                <a:lnTo>
                  <a:pt x="726" y="946"/>
                </a:lnTo>
                <a:lnTo>
                  <a:pt x="701" y="956"/>
                </a:lnTo>
                <a:lnTo>
                  <a:pt x="686" y="946"/>
                </a:lnTo>
                <a:lnTo>
                  <a:pt x="681" y="932"/>
                </a:lnTo>
                <a:lnTo>
                  <a:pt x="679" y="913"/>
                </a:lnTo>
                <a:lnTo>
                  <a:pt x="672" y="894"/>
                </a:lnTo>
                <a:lnTo>
                  <a:pt x="660" y="878"/>
                </a:lnTo>
                <a:lnTo>
                  <a:pt x="650" y="864"/>
                </a:lnTo>
                <a:lnTo>
                  <a:pt x="635" y="845"/>
                </a:lnTo>
                <a:lnTo>
                  <a:pt x="627" y="833"/>
                </a:lnTo>
                <a:lnTo>
                  <a:pt x="620" y="818"/>
                </a:lnTo>
                <a:lnTo>
                  <a:pt x="608" y="804"/>
                </a:lnTo>
                <a:lnTo>
                  <a:pt x="589" y="769"/>
                </a:lnTo>
                <a:lnTo>
                  <a:pt x="579" y="755"/>
                </a:lnTo>
                <a:lnTo>
                  <a:pt x="566" y="736"/>
                </a:lnTo>
                <a:lnTo>
                  <a:pt x="544" y="710"/>
                </a:lnTo>
                <a:lnTo>
                  <a:pt x="532" y="695"/>
                </a:lnTo>
                <a:lnTo>
                  <a:pt x="522" y="685"/>
                </a:lnTo>
                <a:lnTo>
                  <a:pt x="510" y="664"/>
                </a:lnTo>
                <a:lnTo>
                  <a:pt x="546" y="643"/>
                </a:lnTo>
                <a:lnTo>
                  <a:pt x="561" y="598"/>
                </a:lnTo>
                <a:lnTo>
                  <a:pt x="527" y="586"/>
                </a:lnTo>
                <a:lnTo>
                  <a:pt x="480" y="593"/>
                </a:lnTo>
                <a:lnTo>
                  <a:pt x="470" y="588"/>
                </a:lnTo>
                <a:lnTo>
                  <a:pt x="464" y="588"/>
                </a:lnTo>
                <a:lnTo>
                  <a:pt x="458" y="588"/>
                </a:lnTo>
                <a:lnTo>
                  <a:pt x="453" y="588"/>
                </a:lnTo>
                <a:lnTo>
                  <a:pt x="451" y="579"/>
                </a:lnTo>
                <a:lnTo>
                  <a:pt x="448" y="572"/>
                </a:lnTo>
                <a:lnTo>
                  <a:pt x="448" y="558"/>
                </a:lnTo>
                <a:lnTo>
                  <a:pt x="439" y="551"/>
                </a:lnTo>
                <a:lnTo>
                  <a:pt x="437" y="543"/>
                </a:lnTo>
                <a:lnTo>
                  <a:pt x="432" y="541"/>
                </a:lnTo>
                <a:lnTo>
                  <a:pt x="427" y="534"/>
                </a:lnTo>
                <a:lnTo>
                  <a:pt x="426" y="527"/>
                </a:lnTo>
                <a:lnTo>
                  <a:pt x="422" y="520"/>
                </a:lnTo>
                <a:lnTo>
                  <a:pt x="419" y="513"/>
                </a:lnTo>
                <a:lnTo>
                  <a:pt x="409" y="513"/>
                </a:lnTo>
                <a:lnTo>
                  <a:pt x="402" y="513"/>
                </a:lnTo>
                <a:lnTo>
                  <a:pt x="399" y="513"/>
                </a:lnTo>
                <a:lnTo>
                  <a:pt x="397" y="525"/>
                </a:lnTo>
                <a:lnTo>
                  <a:pt x="397" y="534"/>
                </a:lnTo>
                <a:lnTo>
                  <a:pt x="397" y="544"/>
                </a:lnTo>
                <a:lnTo>
                  <a:pt x="397" y="555"/>
                </a:lnTo>
                <a:lnTo>
                  <a:pt x="397" y="562"/>
                </a:lnTo>
                <a:lnTo>
                  <a:pt x="388" y="565"/>
                </a:lnTo>
                <a:lnTo>
                  <a:pt x="382" y="572"/>
                </a:lnTo>
                <a:lnTo>
                  <a:pt x="372" y="562"/>
                </a:lnTo>
                <a:lnTo>
                  <a:pt x="366" y="548"/>
                </a:lnTo>
                <a:lnTo>
                  <a:pt x="368" y="532"/>
                </a:lnTo>
                <a:lnTo>
                  <a:pt x="358" y="508"/>
                </a:lnTo>
                <a:lnTo>
                  <a:pt x="353" y="494"/>
                </a:lnTo>
                <a:lnTo>
                  <a:pt x="341" y="486"/>
                </a:lnTo>
                <a:lnTo>
                  <a:pt x="328" y="477"/>
                </a:lnTo>
                <a:lnTo>
                  <a:pt x="321" y="465"/>
                </a:lnTo>
                <a:lnTo>
                  <a:pt x="316" y="456"/>
                </a:lnTo>
                <a:lnTo>
                  <a:pt x="304" y="455"/>
                </a:lnTo>
                <a:lnTo>
                  <a:pt x="301" y="449"/>
                </a:lnTo>
                <a:lnTo>
                  <a:pt x="292" y="449"/>
                </a:lnTo>
                <a:lnTo>
                  <a:pt x="285" y="458"/>
                </a:lnTo>
                <a:lnTo>
                  <a:pt x="279" y="465"/>
                </a:lnTo>
                <a:lnTo>
                  <a:pt x="294" y="474"/>
                </a:lnTo>
                <a:lnTo>
                  <a:pt x="302" y="486"/>
                </a:lnTo>
                <a:lnTo>
                  <a:pt x="318" y="501"/>
                </a:lnTo>
                <a:lnTo>
                  <a:pt x="324" y="508"/>
                </a:lnTo>
                <a:lnTo>
                  <a:pt x="336" y="513"/>
                </a:lnTo>
                <a:lnTo>
                  <a:pt x="345" y="527"/>
                </a:lnTo>
                <a:lnTo>
                  <a:pt x="334" y="539"/>
                </a:lnTo>
                <a:lnTo>
                  <a:pt x="333" y="534"/>
                </a:lnTo>
                <a:lnTo>
                  <a:pt x="333" y="527"/>
                </a:lnTo>
                <a:lnTo>
                  <a:pt x="328" y="543"/>
                </a:lnTo>
                <a:lnTo>
                  <a:pt x="326" y="557"/>
                </a:lnTo>
                <a:lnTo>
                  <a:pt x="316" y="560"/>
                </a:lnTo>
                <a:lnTo>
                  <a:pt x="319" y="543"/>
                </a:lnTo>
                <a:lnTo>
                  <a:pt x="318" y="534"/>
                </a:lnTo>
                <a:lnTo>
                  <a:pt x="306" y="529"/>
                </a:lnTo>
                <a:lnTo>
                  <a:pt x="301" y="525"/>
                </a:lnTo>
                <a:lnTo>
                  <a:pt x="296" y="519"/>
                </a:lnTo>
                <a:lnTo>
                  <a:pt x="285" y="512"/>
                </a:lnTo>
                <a:lnTo>
                  <a:pt x="279" y="506"/>
                </a:lnTo>
                <a:lnTo>
                  <a:pt x="272" y="496"/>
                </a:lnTo>
                <a:lnTo>
                  <a:pt x="263" y="491"/>
                </a:lnTo>
                <a:lnTo>
                  <a:pt x="258" y="481"/>
                </a:lnTo>
                <a:lnTo>
                  <a:pt x="257" y="472"/>
                </a:lnTo>
                <a:lnTo>
                  <a:pt x="250" y="468"/>
                </a:lnTo>
                <a:lnTo>
                  <a:pt x="243" y="463"/>
                </a:lnTo>
                <a:lnTo>
                  <a:pt x="230" y="463"/>
                </a:lnTo>
                <a:lnTo>
                  <a:pt x="218" y="465"/>
                </a:lnTo>
                <a:lnTo>
                  <a:pt x="204" y="463"/>
                </a:lnTo>
                <a:lnTo>
                  <a:pt x="181" y="465"/>
                </a:lnTo>
                <a:lnTo>
                  <a:pt x="164" y="467"/>
                </a:lnTo>
                <a:lnTo>
                  <a:pt x="159" y="470"/>
                </a:lnTo>
                <a:lnTo>
                  <a:pt x="157" y="481"/>
                </a:lnTo>
                <a:lnTo>
                  <a:pt x="157" y="493"/>
                </a:lnTo>
                <a:lnTo>
                  <a:pt x="147" y="505"/>
                </a:lnTo>
                <a:lnTo>
                  <a:pt x="140" y="510"/>
                </a:lnTo>
                <a:lnTo>
                  <a:pt x="137" y="513"/>
                </a:lnTo>
                <a:lnTo>
                  <a:pt x="132" y="525"/>
                </a:lnTo>
                <a:lnTo>
                  <a:pt x="128" y="532"/>
                </a:lnTo>
                <a:lnTo>
                  <a:pt x="133" y="538"/>
                </a:lnTo>
                <a:lnTo>
                  <a:pt x="133" y="548"/>
                </a:lnTo>
                <a:lnTo>
                  <a:pt x="132" y="553"/>
                </a:lnTo>
                <a:lnTo>
                  <a:pt x="128" y="560"/>
                </a:lnTo>
                <a:lnTo>
                  <a:pt x="120" y="572"/>
                </a:lnTo>
                <a:lnTo>
                  <a:pt x="115" y="567"/>
                </a:lnTo>
                <a:lnTo>
                  <a:pt x="110" y="570"/>
                </a:lnTo>
                <a:lnTo>
                  <a:pt x="103" y="576"/>
                </a:lnTo>
                <a:lnTo>
                  <a:pt x="93" y="577"/>
                </a:lnTo>
                <a:lnTo>
                  <a:pt x="83" y="586"/>
                </a:lnTo>
                <a:lnTo>
                  <a:pt x="73" y="588"/>
                </a:lnTo>
                <a:lnTo>
                  <a:pt x="62" y="588"/>
                </a:lnTo>
                <a:lnTo>
                  <a:pt x="52" y="588"/>
                </a:lnTo>
                <a:lnTo>
                  <a:pt x="30" y="593"/>
                </a:lnTo>
                <a:lnTo>
                  <a:pt x="20" y="593"/>
                </a:lnTo>
                <a:lnTo>
                  <a:pt x="15" y="581"/>
                </a:lnTo>
                <a:lnTo>
                  <a:pt x="10" y="565"/>
                </a:lnTo>
                <a:lnTo>
                  <a:pt x="7" y="551"/>
                </a:lnTo>
                <a:lnTo>
                  <a:pt x="5" y="538"/>
                </a:lnTo>
                <a:lnTo>
                  <a:pt x="5" y="520"/>
                </a:lnTo>
                <a:lnTo>
                  <a:pt x="0" y="496"/>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509" name="Freeform 3"/>
          <p:cNvSpPr>
            <a:spLocks/>
          </p:cNvSpPr>
          <p:nvPr/>
        </p:nvSpPr>
        <p:spPr bwMode="auto">
          <a:xfrm>
            <a:off x="2584450" y="1562100"/>
            <a:ext cx="519113" cy="534988"/>
          </a:xfrm>
          <a:custGeom>
            <a:avLst/>
            <a:gdLst>
              <a:gd name="T0" fmla="*/ 0 w 327"/>
              <a:gd name="T1" fmla="*/ 0 h 337"/>
              <a:gd name="T2" fmla="*/ 2147483647 w 327"/>
              <a:gd name="T3" fmla="*/ 2147483647 h 337"/>
              <a:gd name="T4" fmla="*/ 2147483647 w 327"/>
              <a:gd name="T5" fmla="*/ 2147483647 h 337"/>
              <a:gd name="T6" fmla="*/ 2147483647 w 327"/>
              <a:gd name="T7" fmla="*/ 2147483647 h 337"/>
              <a:gd name="T8" fmla="*/ 0 60000 65536"/>
              <a:gd name="T9" fmla="*/ 0 60000 65536"/>
              <a:gd name="T10" fmla="*/ 0 60000 65536"/>
              <a:gd name="T11" fmla="*/ 0 60000 65536"/>
              <a:gd name="T12" fmla="*/ 0 w 327"/>
              <a:gd name="T13" fmla="*/ 0 h 337"/>
              <a:gd name="T14" fmla="*/ 327 w 327"/>
              <a:gd name="T15" fmla="*/ 337 h 337"/>
            </a:gdLst>
            <a:ahLst/>
            <a:cxnLst>
              <a:cxn ang="T8">
                <a:pos x="T0" y="T1"/>
              </a:cxn>
              <a:cxn ang="T9">
                <a:pos x="T2" y="T3"/>
              </a:cxn>
              <a:cxn ang="T10">
                <a:pos x="T4" y="T5"/>
              </a:cxn>
              <a:cxn ang="T11">
                <a:pos x="T6" y="T7"/>
              </a:cxn>
            </a:cxnLst>
            <a:rect l="T12" t="T13" r="T14" b="T15"/>
            <a:pathLst>
              <a:path w="327" h="337">
                <a:moveTo>
                  <a:pt x="0" y="0"/>
                </a:moveTo>
                <a:lnTo>
                  <a:pt x="98" y="80"/>
                </a:lnTo>
                <a:lnTo>
                  <a:pt x="191" y="168"/>
                </a:lnTo>
                <a:lnTo>
                  <a:pt x="326" y="33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10" name="Line 4"/>
          <p:cNvSpPr>
            <a:spLocks noChangeShapeType="1"/>
          </p:cNvSpPr>
          <p:nvPr/>
        </p:nvSpPr>
        <p:spPr bwMode="auto">
          <a:xfrm>
            <a:off x="4764088" y="5353050"/>
            <a:ext cx="877887"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11" name="Freeform 5"/>
          <p:cNvSpPr>
            <a:spLocks/>
          </p:cNvSpPr>
          <p:nvPr/>
        </p:nvSpPr>
        <p:spPr bwMode="auto">
          <a:xfrm>
            <a:off x="2732088" y="1598613"/>
            <a:ext cx="544512" cy="498475"/>
          </a:xfrm>
          <a:custGeom>
            <a:avLst/>
            <a:gdLst>
              <a:gd name="T0" fmla="*/ 0 w 343"/>
              <a:gd name="T1" fmla="*/ 0 h 314"/>
              <a:gd name="T2" fmla="*/ 2147483647 w 343"/>
              <a:gd name="T3" fmla="*/ 2147483647 h 314"/>
              <a:gd name="T4" fmla="*/ 2147483647 w 343"/>
              <a:gd name="T5" fmla="*/ 2147483647 h 314"/>
              <a:gd name="T6" fmla="*/ 2147483647 w 343"/>
              <a:gd name="T7" fmla="*/ 2147483647 h 314"/>
              <a:gd name="T8" fmla="*/ 0 60000 65536"/>
              <a:gd name="T9" fmla="*/ 0 60000 65536"/>
              <a:gd name="T10" fmla="*/ 0 60000 65536"/>
              <a:gd name="T11" fmla="*/ 0 60000 65536"/>
              <a:gd name="T12" fmla="*/ 0 w 343"/>
              <a:gd name="T13" fmla="*/ 0 h 314"/>
              <a:gd name="T14" fmla="*/ 343 w 343"/>
              <a:gd name="T15" fmla="*/ 314 h 314"/>
            </a:gdLst>
            <a:ahLst/>
            <a:cxnLst>
              <a:cxn ang="T8">
                <a:pos x="T0" y="T1"/>
              </a:cxn>
              <a:cxn ang="T9">
                <a:pos x="T2" y="T3"/>
              </a:cxn>
              <a:cxn ang="T10">
                <a:pos x="T4" y="T5"/>
              </a:cxn>
              <a:cxn ang="T11">
                <a:pos x="T6" y="T7"/>
              </a:cxn>
            </a:cxnLst>
            <a:rect l="T12" t="T13" r="T14" b="T15"/>
            <a:pathLst>
              <a:path w="343" h="314">
                <a:moveTo>
                  <a:pt x="0" y="0"/>
                </a:moveTo>
                <a:lnTo>
                  <a:pt x="98" y="67"/>
                </a:lnTo>
                <a:lnTo>
                  <a:pt x="184" y="145"/>
                </a:lnTo>
                <a:lnTo>
                  <a:pt x="342" y="313"/>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12" name="Freeform 6"/>
          <p:cNvSpPr>
            <a:spLocks/>
          </p:cNvSpPr>
          <p:nvPr/>
        </p:nvSpPr>
        <p:spPr bwMode="auto">
          <a:xfrm>
            <a:off x="2989263" y="1697038"/>
            <a:ext cx="454025" cy="390525"/>
          </a:xfrm>
          <a:custGeom>
            <a:avLst/>
            <a:gdLst>
              <a:gd name="T0" fmla="*/ 0 w 286"/>
              <a:gd name="T1" fmla="*/ 0 h 246"/>
              <a:gd name="T2" fmla="*/ 2147483647 w 286"/>
              <a:gd name="T3" fmla="*/ 2147483647 h 246"/>
              <a:gd name="T4" fmla="*/ 2147483647 w 286"/>
              <a:gd name="T5" fmla="*/ 2147483647 h 246"/>
              <a:gd name="T6" fmla="*/ 2147483647 w 286"/>
              <a:gd name="T7" fmla="*/ 2147483647 h 246"/>
              <a:gd name="T8" fmla="*/ 0 60000 65536"/>
              <a:gd name="T9" fmla="*/ 0 60000 65536"/>
              <a:gd name="T10" fmla="*/ 0 60000 65536"/>
              <a:gd name="T11" fmla="*/ 0 60000 65536"/>
              <a:gd name="T12" fmla="*/ 0 w 286"/>
              <a:gd name="T13" fmla="*/ 0 h 246"/>
              <a:gd name="T14" fmla="*/ 286 w 286"/>
              <a:gd name="T15" fmla="*/ 246 h 246"/>
            </a:gdLst>
            <a:ahLst/>
            <a:cxnLst>
              <a:cxn ang="T8">
                <a:pos x="T0" y="T1"/>
              </a:cxn>
              <a:cxn ang="T9">
                <a:pos x="T2" y="T3"/>
              </a:cxn>
              <a:cxn ang="T10">
                <a:pos x="T4" y="T5"/>
              </a:cxn>
              <a:cxn ang="T11">
                <a:pos x="T6" y="T7"/>
              </a:cxn>
            </a:cxnLst>
            <a:rect l="T12" t="T13" r="T14" b="T15"/>
            <a:pathLst>
              <a:path w="286" h="246">
                <a:moveTo>
                  <a:pt x="0" y="0"/>
                </a:moveTo>
                <a:lnTo>
                  <a:pt x="98" y="66"/>
                </a:lnTo>
                <a:lnTo>
                  <a:pt x="186" y="145"/>
                </a:lnTo>
                <a:lnTo>
                  <a:pt x="285" y="24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13" name="Freeform 7"/>
          <p:cNvSpPr>
            <a:spLocks/>
          </p:cNvSpPr>
          <p:nvPr/>
        </p:nvSpPr>
        <p:spPr bwMode="auto">
          <a:xfrm>
            <a:off x="7237413" y="1743075"/>
            <a:ext cx="850900" cy="544513"/>
          </a:xfrm>
          <a:custGeom>
            <a:avLst/>
            <a:gdLst>
              <a:gd name="T0" fmla="*/ 0 w 536"/>
              <a:gd name="T1" fmla="*/ 0 h 343"/>
              <a:gd name="T2" fmla="*/ 2147483647 w 536"/>
              <a:gd name="T3" fmla="*/ 2147483647 h 343"/>
              <a:gd name="T4" fmla="*/ 2147483647 w 536"/>
              <a:gd name="T5" fmla="*/ 2147483647 h 343"/>
              <a:gd name="T6" fmla="*/ 2147483647 w 536"/>
              <a:gd name="T7" fmla="*/ 2147483647 h 343"/>
              <a:gd name="T8" fmla="*/ 0 60000 65536"/>
              <a:gd name="T9" fmla="*/ 0 60000 65536"/>
              <a:gd name="T10" fmla="*/ 0 60000 65536"/>
              <a:gd name="T11" fmla="*/ 0 60000 65536"/>
              <a:gd name="T12" fmla="*/ 0 w 536"/>
              <a:gd name="T13" fmla="*/ 0 h 343"/>
              <a:gd name="T14" fmla="*/ 536 w 536"/>
              <a:gd name="T15" fmla="*/ 343 h 343"/>
            </a:gdLst>
            <a:ahLst/>
            <a:cxnLst>
              <a:cxn ang="T8">
                <a:pos x="T0" y="T1"/>
              </a:cxn>
              <a:cxn ang="T9">
                <a:pos x="T2" y="T3"/>
              </a:cxn>
              <a:cxn ang="T10">
                <a:pos x="T4" y="T5"/>
              </a:cxn>
              <a:cxn ang="T11">
                <a:pos x="T6" y="T7"/>
              </a:cxn>
            </a:cxnLst>
            <a:rect l="T12" t="T13" r="T14" b="T15"/>
            <a:pathLst>
              <a:path w="536" h="343">
                <a:moveTo>
                  <a:pt x="0" y="0"/>
                </a:moveTo>
                <a:lnTo>
                  <a:pt x="174" y="97"/>
                </a:lnTo>
                <a:lnTo>
                  <a:pt x="354" y="214"/>
                </a:lnTo>
                <a:lnTo>
                  <a:pt x="535" y="34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14" name="Line 8"/>
          <p:cNvSpPr>
            <a:spLocks noChangeShapeType="1"/>
          </p:cNvSpPr>
          <p:nvPr/>
        </p:nvSpPr>
        <p:spPr bwMode="auto">
          <a:xfrm>
            <a:off x="4257675" y="2046288"/>
            <a:ext cx="374491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15" name="Line 9"/>
          <p:cNvSpPr>
            <a:spLocks noChangeShapeType="1"/>
          </p:cNvSpPr>
          <p:nvPr/>
        </p:nvSpPr>
        <p:spPr bwMode="auto">
          <a:xfrm>
            <a:off x="4257675" y="2241550"/>
            <a:ext cx="40322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16" name="Line 10"/>
          <p:cNvSpPr>
            <a:spLocks noChangeShapeType="1"/>
          </p:cNvSpPr>
          <p:nvPr/>
        </p:nvSpPr>
        <p:spPr bwMode="auto">
          <a:xfrm>
            <a:off x="4070350" y="2487613"/>
            <a:ext cx="427831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17" name="Freeform 11"/>
          <p:cNvSpPr>
            <a:spLocks/>
          </p:cNvSpPr>
          <p:nvPr/>
        </p:nvSpPr>
        <p:spPr bwMode="auto">
          <a:xfrm>
            <a:off x="3270250" y="3265488"/>
            <a:ext cx="419100" cy="2251075"/>
          </a:xfrm>
          <a:custGeom>
            <a:avLst/>
            <a:gdLst>
              <a:gd name="T0" fmla="*/ 2147483647 w 264"/>
              <a:gd name="T1" fmla="*/ 0 h 1418"/>
              <a:gd name="T2" fmla="*/ 2147483647 w 264"/>
              <a:gd name="T3" fmla="*/ 2147483647 h 1418"/>
              <a:gd name="T4" fmla="*/ 2147483647 w 264"/>
              <a:gd name="T5" fmla="*/ 2147483647 h 1418"/>
              <a:gd name="T6" fmla="*/ 2147483647 w 264"/>
              <a:gd name="T7" fmla="*/ 2147483647 h 1418"/>
              <a:gd name="T8" fmla="*/ 2147483647 w 264"/>
              <a:gd name="T9" fmla="*/ 2147483647 h 1418"/>
              <a:gd name="T10" fmla="*/ 2147483647 w 264"/>
              <a:gd name="T11" fmla="*/ 2147483647 h 1418"/>
              <a:gd name="T12" fmla="*/ 2147483647 w 264"/>
              <a:gd name="T13" fmla="*/ 2147483647 h 1418"/>
              <a:gd name="T14" fmla="*/ 2147483647 w 264"/>
              <a:gd name="T15" fmla="*/ 2147483647 h 1418"/>
              <a:gd name="T16" fmla="*/ 2147483647 w 264"/>
              <a:gd name="T17" fmla="*/ 2147483647 h 1418"/>
              <a:gd name="T18" fmla="*/ 2147483647 w 264"/>
              <a:gd name="T19" fmla="*/ 2147483647 h 1418"/>
              <a:gd name="T20" fmla="*/ 0 w 264"/>
              <a:gd name="T21" fmla="*/ 2147483647 h 1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1418"/>
              <a:gd name="T35" fmla="*/ 264 w 264"/>
              <a:gd name="T36" fmla="*/ 1418 h 1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1418">
                <a:moveTo>
                  <a:pt x="263" y="0"/>
                </a:moveTo>
                <a:lnTo>
                  <a:pt x="263" y="138"/>
                </a:lnTo>
                <a:lnTo>
                  <a:pt x="251" y="295"/>
                </a:lnTo>
                <a:lnTo>
                  <a:pt x="224" y="448"/>
                </a:lnTo>
                <a:lnTo>
                  <a:pt x="197" y="626"/>
                </a:lnTo>
                <a:lnTo>
                  <a:pt x="170" y="771"/>
                </a:lnTo>
                <a:lnTo>
                  <a:pt x="142" y="940"/>
                </a:lnTo>
                <a:lnTo>
                  <a:pt x="115" y="1080"/>
                </a:lnTo>
                <a:lnTo>
                  <a:pt x="76" y="1208"/>
                </a:lnTo>
                <a:lnTo>
                  <a:pt x="44" y="1303"/>
                </a:lnTo>
                <a:lnTo>
                  <a:pt x="0" y="1417"/>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18" name="Line 12"/>
          <p:cNvSpPr>
            <a:spLocks noChangeShapeType="1"/>
          </p:cNvSpPr>
          <p:nvPr/>
        </p:nvSpPr>
        <p:spPr bwMode="auto">
          <a:xfrm>
            <a:off x="3914775" y="2747963"/>
            <a:ext cx="4745038"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19" name="Line 13"/>
          <p:cNvSpPr>
            <a:spLocks noChangeShapeType="1"/>
          </p:cNvSpPr>
          <p:nvPr/>
        </p:nvSpPr>
        <p:spPr bwMode="auto">
          <a:xfrm>
            <a:off x="3790950" y="2995613"/>
            <a:ext cx="512921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20" name="Line 14"/>
          <p:cNvSpPr>
            <a:spLocks noChangeShapeType="1"/>
          </p:cNvSpPr>
          <p:nvPr/>
        </p:nvSpPr>
        <p:spPr bwMode="auto">
          <a:xfrm>
            <a:off x="157163" y="3733800"/>
            <a:ext cx="896302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21" name="Freeform 15"/>
          <p:cNvSpPr>
            <a:spLocks/>
          </p:cNvSpPr>
          <p:nvPr/>
        </p:nvSpPr>
        <p:spPr bwMode="auto">
          <a:xfrm>
            <a:off x="650875" y="1560513"/>
            <a:ext cx="1171575" cy="3911600"/>
          </a:xfrm>
          <a:custGeom>
            <a:avLst/>
            <a:gdLst>
              <a:gd name="T0" fmla="*/ 2147483647 w 738"/>
              <a:gd name="T1" fmla="*/ 0 h 2464"/>
              <a:gd name="T2" fmla="*/ 2147483647 w 738"/>
              <a:gd name="T3" fmla="*/ 2147483647 h 2464"/>
              <a:gd name="T4" fmla="*/ 2147483647 w 738"/>
              <a:gd name="T5" fmla="*/ 2147483647 h 2464"/>
              <a:gd name="T6" fmla="*/ 2147483647 w 738"/>
              <a:gd name="T7" fmla="*/ 2147483647 h 2464"/>
              <a:gd name="T8" fmla="*/ 2147483647 w 738"/>
              <a:gd name="T9" fmla="*/ 2147483647 h 2464"/>
              <a:gd name="T10" fmla="*/ 2147483647 w 738"/>
              <a:gd name="T11" fmla="*/ 2147483647 h 2464"/>
              <a:gd name="T12" fmla="*/ 2147483647 w 738"/>
              <a:gd name="T13" fmla="*/ 2147483647 h 2464"/>
              <a:gd name="T14" fmla="*/ 2147483647 w 738"/>
              <a:gd name="T15" fmla="*/ 2147483647 h 2464"/>
              <a:gd name="T16" fmla="*/ 2147483647 w 738"/>
              <a:gd name="T17" fmla="*/ 2147483647 h 2464"/>
              <a:gd name="T18" fmla="*/ 0 w 738"/>
              <a:gd name="T19" fmla="*/ 2147483647 h 2464"/>
              <a:gd name="T20" fmla="*/ 0 w 738"/>
              <a:gd name="T21" fmla="*/ 2147483647 h 2464"/>
              <a:gd name="T22" fmla="*/ 0 w 738"/>
              <a:gd name="T23" fmla="*/ 2147483647 h 2464"/>
              <a:gd name="T24" fmla="*/ 2147483647 w 738"/>
              <a:gd name="T25" fmla="*/ 2147483647 h 2464"/>
              <a:gd name="T26" fmla="*/ 0 w 738"/>
              <a:gd name="T27" fmla="*/ 2147483647 h 2464"/>
              <a:gd name="T28" fmla="*/ 0 w 738"/>
              <a:gd name="T29" fmla="*/ 2147483647 h 2464"/>
              <a:gd name="T30" fmla="*/ 2147483647 w 738"/>
              <a:gd name="T31" fmla="*/ 2147483647 h 2464"/>
              <a:gd name="T32" fmla="*/ 2147483647 w 738"/>
              <a:gd name="T33" fmla="*/ 2147483647 h 2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8"/>
              <a:gd name="T52" fmla="*/ 0 h 2464"/>
              <a:gd name="T53" fmla="*/ 738 w 738"/>
              <a:gd name="T54" fmla="*/ 2464 h 2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8" h="2464">
                <a:moveTo>
                  <a:pt x="737" y="0"/>
                </a:moveTo>
                <a:lnTo>
                  <a:pt x="666" y="40"/>
                </a:lnTo>
                <a:lnTo>
                  <a:pt x="524" y="150"/>
                </a:lnTo>
                <a:lnTo>
                  <a:pt x="392" y="290"/>
                </a:lnTo>
                <a:lnTo>
                  <a:pt x="299" y="430"/>
                </a:lnTo>
                <a:lnTo>
                  <a:pt x="211" y="592"/>
                </a:lnTo>
                <a:lnTo>
                  <a:pt x="123" y="755"/>
                </a:lnTo>
                <a:lnTo>
                  <a:pt x="64" y="905"/>
                </a:lnTo>
                <a:lnTo>
                  <a:pt x="10" y="1074"/>
                </a:lnTo>
                <a:lnTo>
                  <a:pt x="0" y="1213"/>
                </a:lnTo>
                <a:lnTo>
                  <a:pt x="0" y="1370"/>
                </a:lnTo>
                <a:lnTo>
                  <a:pt x="0" y="1520"/>
                </a:lnTo>
                <a:lnTo>
                  <a:pt x="5" y="1693"/>
                </a:lnTo>
                <a:lnTo>
                  <a:pt x="0" y="1853"/>
                </a:lnTo>
                <a:lnTo>
                  <a:pt x="0" y="2021"/>
                </a:lnTo>
                <a:lnTo>
                  <a:pt x="5" y="2375"/>
                </a:lnTo>
                <a:lnTo>
                  <a:pt x="10" y="2463"/>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22" name="Freeform 16"/>
          <p:cNvSpPr>
            <a:spLocks/>
          </p:cNvSpPr>
          <p:nvPr/>
        </p:nvSpPr>
        <p:spPr bwMode="auto">
          <a:xfrm>
            <a:off x="685800" y="1552575"/>
            <a:ext cx="1187450" cy="3954463"/>
          </a:xfrm>
          <a:custGeom>
            <a:avLst/>
            <a:gdLst>
              <a:gd name="T0" fmla="*/ 2147483647 w 748"/>
              <a:gd name="T1" fmla="*/ 0 h 2491"/>
              <a:gd name="T2" fmla="*/ 2147483647 w 748"/>
              <a:gd name="T3" fmla="*/ 2147483647 h 2491"/>
              <a:gd name="T4" fmla="*/ 2147483647 w 748"/>
              <a:gd name="T5" fmla="*/ 2147483647 h 2491"/>
              <a:gd name="T6" fmla="*/ 2147483647 w 748"/>
              <a:gd name="T7" fmla="*/ 2147483647 h 2491"/>
              <a:gd name="T8" fmla="*/ 2147483647 w 748"/>
              <a:gd name="T9" fmla="*/ 2147483647 h 2491"/>
              <a:gd name="T10" fmla="*/ 2147483647 w 748"/>
              <a:gd name="T11" fmla="*/ 2147483647 h 2491"/>
              <a:gd name="T12" fmla="*/ 2147483647 w 748"/>
              <a:gd name="T13" fmla="*/ 2147483647 h 2491"/>
              <a:gd name="T14" fmla="*/ 2147483647 w 748"/>
              <a:gd name="T15" fmla="*/ 2147483647 h 2491"/>
              <a:gd name="T16" fmla="*/ 2147483647 w 748"/>
              <a:gd name="T17" fmla="*/ 2147483647 h 2491"/>
              <a:gd name="T18" fmla="*/ 2147483647 w 748"/>
              <a:gd name="T19" fmla="*/ 2147483647 h 2491"/>
              <a:gd name="T20" fmla="*/ 2147483647 w 748"/>
              <a:gd name="T21" fmla="*/ 2147483647 h 2491"/>
              <a:gd name="T22" fmla="*/ 2147483647 w 748"/>
              <a:gd name="T23" fmla="*/ 2147483647 h 2491"/>
              <a:gd name="T24" fmla="*/ 2147483647 w 748"/>
              <a:gd name="T25" fmla="*/ 2147483647 h 2491"/>
              <a:gd name="T26" fmla="*/ 2147483647 w 748"/>
              <a:gd name="T27" fmla="*/ 2147483647 h 2491"/>
              <a:gd name="T28" fmla="*/ 2147483647 w 748"/>
              <a:gd name="T29" fmla="*/ 2147483647 h 2491"/>
              <a:gd name="T30" fmla="*/ 2147483647 w 748"/>
              <a:gd name="T31" fmla="*/ 2147483647 h 2491"/>
              <a:gd name="T32" fmla="*/ 2147483647 w 748"/>
              <a:gd name="T33" fmla="*/ 2147483647 h 2491"/>
              <a:gd name="T34" fmla="*/ 0 w 748"/>
              <a:gd name="T35" fmla="*/ 2147483647 h 24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8"/>
              <a:gd name="T55" fmla="*/ 0 h 2491"/>
              <a:gd name="T56" fmla="*/ 748 w 748"/>
              <a:gd name="T57" fmla="*/ 2491 h 24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8" h="2491">
                <a:moveTo>
                  <a:pt x="747" y="0"/>
                </a:moveTo>
                <a:lnTo>
                  <a:pt x="671" y="57"/>
                </a:lnTo>
                <a:lnTo>
                  <a:pt x="585" y="155"/>
                </a:lnTo>
                <a:lnTo>
                  <a:pt x="480" y="290"/>
                </a:lnTo>
                <a:lnTo>
                  <a:pt x="392" y="435"/>
                </a:lnTo>
                <a:lnTo>
                  <a:pt x="321" y="580"/>
                </a:lnTo>
                <a:lnTo>
                  <a:pt x="243" y="739"/>
                </a:lnTo>
                <a:lnTo>
                  <a:pt x="184" y="910"/>
                </a:lnTo>
                <a:lnTo>
                  <a:pt x="145" y="1062"/>
                </a:lnTo>
                <a:lnTo>
                  <a:pt x="135" y="1217"/>
                </a:lnTo>
                <a:lnTo>
                  <a:pt x="123" y="1362"/>
                </a:lnTo>
                <a:lnTo>
                  <a:pt x="113" y="1518"/>
                </a:lnTo>
                <a:lnTo>
                  <a:pt x="113" y="1675"/>
                </a:lnTo>
                <a:lnTo>
                  <a:pt x="101" y="1836"/>
                </a:lnTo>
                <a:lnTo>
                  <a:pt x="79" y="2025"/>
                </a:lnTo>
                <a:lnTo>
                  <a:pt x="69" y="2152"/>
                </a:lnTo>
                <a:lnTo>
                  <a:pt x="52" y="2288"/>
                </a:lnTo>
                <a:lnTo>
                  <a:pt x="0" y="249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23" name="Freeform 17"/>
          <p:cNvSpPr>
            <a:spLocks/>
          </p:cNvSpPr>
          <p:nvPr/>
        </p:nvSpPr>
        <p:spPr bwMode="auto">
          <a:xfrm>
            <a:off x="727075" y="1535113"/>
            <a:ext cx="1241425" cy="3948112"/>
          </a:xfrm>
          <a:custGeom>
            <a:avLst/>
            <a:gdLst>
              <a:gd name="T0" fmla="*/ 2147483647 w 782"/>
              <a:gd name="T1" fmla="*/ 0 h 2487"/>
              <a:gd name="T2" fmla="*/ 2147483647 w 782"/>
              <a:gd name="T3" fmla="*/ 2147483647 h 2487"/>
              <a:gd name="T4" fmla="*/ 2147483647 w 782"/>
              <a:gd name="T5" fmla="*/ 2147483647 h 2487"/>
              <a:gd name="T6" fmla="*/ 2147483647 w 782"/>
              <a:gd name="T7" fmla="*/ 2147483647 h 2487"/>
              <a:gd name="T8" fmla="*/ 2147483647 w 782"/>
              <a:gd name="T9" fmla="*/ 2147483647 h 2487"/>
              <a:gd name="T10" fmla="*/ 2147483647 w 782"/>
              <a:gd name="T11" fmla="*/ 2147483647 h 2487"/>
              <a:gd name="T12" fmla="*/ 2147483647 w 782"/>
              <a:gd name="T13" fmla="*/ 2147483647 h 2487"/>
              <a:gd name="T14" fmla="*/ 2147483647 w 782"/>
              <a:gd name="T15" fmla="*/ 2147483647 h 2487"/>
              <a:gd name="T16" fmla="*/ 2147483647 w 782"/>
              <a:gd name="T17" fmla="*/ 2147483647 h 2487"/>
              <a:gd name="T18" fmla="*/ 2147483647 w 782"/>
              <a:gd name="T19" fmla="*/ 2147483647 h 2487"/>
              <a:gd name="T20" fmla="*/ 2147483647 w 782"/>
              <a:gd name="T21" fmla="*/ 2147483647 h 2487"/>
              <a:gd name="T22" fmla="*/ 2147483647 w 782"/>
              <a:gd name="T23" fmla="*/ 2147483647 h 2487"/>
              <a:gd name="T24" fmla="*/ 2147483647 w 782"/>
              <a:gd name="T25" fmla="*/ 2147483647 h 2487"/>
              <a:gd name="T26" fmla="*/ 2147483647 w 782"/>
              <a:gd name="T27" fmla="*/ 2147483647 h 2487"/>
              <a:gd name="T28" fmla="*/ 2147483647 w 782"/>
              <a:gd name="T29" fmla="*/ 2147483647 h 2487"/>
              <a:gd name="T30" fmla="*/ 2147483647 w 782"/>
              <a:gd name="T31" fmla="*/ 2147483647 h 2487"/>
              <a:gd name="T32" fmla="*/ 2147483647 w 782"/>
              <a:gd name="T33" fmla="*/ 2147483647 h 2487"/>
              <a:gd name="T34" fmla="*/ 2147483647 w 782"/>
              <a:gd name="T35" fmla="*/ 2147483647 h 2487"/>
              <a:gd name="T36" fmla="*/ 0 w 782"/>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2"/>
              <a:gd name="T58" fmla="*/ 0 h 2487"/>
              <a:gd name="T59" fmla="*/ 782 w 782"/>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2" h="2487">
                <a:moveTo>
                  <a:pt x="781" y="0"/>
                </a:moveTo>
                <a:lnTo>
                  <a:pt x="715" y="60"/>
                </a:lnTo>
                <a:lnTo>
                  <a:pt x="656" y="143"/>
                </a:lnTo>
                <a:lnTo>
                  <a:pt x="563" y="283"/>
                </a:lnTo>
                <a:lnTo>
                  <a:pt x="464" y="451"/>
                </a:lnTo>
                <a:lnTo>
                  <a:pt x="415" y="596"/>
                </a:lnTo>
                <a:lnTo>
                  <a:pt x="361" y="760"/>
                </a:lnTo>
                <a:lnTo>
                  <a:pt x="317" y="898"/>
                </a:lnTo>
                <a:lnTo>
                  <a:pt x="290" y="1078"/>
                </a:lnTo>
                <a:lnTo>
                  <a:pt x="278" y="1228"/>
                </a:lnTo>
                <a:lnTo>
                  <a:pt x="261" y="1386"/>
                </a:lnTo>
                <a:lnTo>
                  <a:pt x="240" y="1541"/>
                </a:lnTo>
                <a:lnTo>
                  <a:pt x="213" y="1714"/>
                </a:lnTo>
                <a:lnTo>
                  <a:pt x="191" y="1864"/>
                </a:lnTo>
                <a:lnTo>
                  <a:pt x="164" y="2025"/>
                </a:lnTo>
                <a:lnTo>
                  <a:pt x="137" y="2170"/>
                </a:lnTo>
                <a:lnTo>
                  <a:pt x="110" y="2289"/>
                </a:lnTo>
                <a:lnTo>
                  <a:pt x="59" y="2396"/>
                </a:lnTo>
                <a:lnTo>
                  <a:pt x="0"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24" name="Freeform 18"/>
          <p:cNvSpPr>
            <a:spLocks/>
          </p:cNvSpPr>
          <p:nvPr/>
        </p:nvSpPr>
        <p:spPr bwMode="auto">
          <a:xfrm>
            <a:off x="742950" y="1535113"/>
            <a:ext cx="1293813" cy="3963987"/>
          </a:xfrm>
          <a:custGeom>
            <a:avLst/>
            <a:gdLst>
              <a:gd name="T0" fmla="*/ 2147483647 w 815"/>
              <a:gd name="T1" fmla="*/ 0 h 2497"/>
              <a:gd name="T2" fmla="*/ 2147483647 w 815"/>
              <a:gd name="T3" fmla="*/ 2147483647 h 2497"/>
              <a:gd name="T4" fmla="*/ 2147483647 w 815"/>
              <a:gd name="T5" fmla="*/ 2147483647 h 2497"/>
              <a:gd name="T6" fmla="*/ 2147483647 w 815"/>
              <a:gd name="T7" fmla="*/ 2147483647 h 2497"/>
              <a:gd name="T8" fmla="*/ 2147483647 w 815"/>
              <a:gd name="T9" fmla="*/ 2147483647 h 2497"/>
              <a:gd name="T10" fmla="*/ 2147483647 w 815"/>
              <a:gd name="T11" fmla="*/ 2147483647 h 2497"/>
              <a:gd name="T12" fmla="*/ 2147483647 w 815"/>
              <a:gd name="T13" fmla="*/ 2147483647 h 2497"/>
              <a:gd name="T14" fmla="*/ 2147483647 w 815"/>
              <a:gd name="T15" fmla="*/ 2147483647 h 2497"/>
              <a:gd name="T16" fmla="*/ 2147483647 w 815"/>
              <a:gd name="T17" fmla="*/ 2147483647 h 2497"/>
              <a:gd name="T18" fmla="*/ 2147483647 w 815"/>
              <a:gd name="T19" fmla="*/ 2147483647 h 2497"/>
              <a:gd name="T20" fmla="*/ 2147483647 w 815"/>
              <a:gd name="T21" fmla="*/ 2147483647 h 2497"/>
              <a:gd name="T22" fmla="*/ 2147483647 w 815"/>
              <a:gd name="T23" fmla="*/ 2147483647 h 2497"/>
              <a:gd name="T24" fmla="*/ 2147483647 w 815"/>
              <a:gd name="T25" fmla="*/ 2147483647 h 2497"/>
              <a:gd name="T26" fmla="*/ 2147483647 w 815"/>
              <a:gd name="T27" fmla="*/ 2147483647 h 2497"/>
              <a:gd name="T28" fmla="*/ 2147483647 w 815"/>
              <a:gd name="T29" fmla="*/ 2147483647 h 2497"/>
              <a:gd name="T30" fmla="*/ 2147483647 w 815"/>
              <a:gd name="T31" fmla="*/ 2147483647 h 2497"/>
              <a:gd name="T32" fmla="*/ 2147483647 w 815"/>
              <a:gd name="T33" fmla="*/ 2147483647 h 2497"/>
              <a:gd name="T34" fmla="*/ 2147483647 w 815"/>
              <a:gd name="T35" fmla="*/ 2147483647 h 2497"/>
              <a:gd name="T36" fmla="*/ 0 w 815"/>
              <a:gd name="T37" fmla="*/ 2147483647 h 2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5"/>
              <a:gd name="T58" fmla="*/ 0 h 2497"/>
              <a:gd name="T59" fmla="*/ 815 w 815"/>
              <a:gd name="T60" fmla="*/ 2497 h 2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5" h="2497">
                <a:moveTo>
                  <a:pt x="814" y="0"/>
                </a:moveTo>
                <a:lnTo>
                  <a:pt x="755" y="83"/>
                </a:lnTo>
                <a:lnTo>
                  <a:pt x="699" y="171"/>
                </a:lnTo>
                <a:lnTo>
                  <a:pt x="630" y="295"/>
                </a:lnTo>
                <a:lnTo>
                  <a:pt x="564" y="446"/>
                </a:lnTo>
                <a:lnTo>
                  <a:pt x="532" y="591"/>
                </a:lnTo>
                <a:lnTo>
                  <a:pt x="488" y="760"/>
                </a:lnTo>
                <a:lnTo>
                  <a:pt x="444" y="921"/>
                </a:lnTo>
                <a:lnTo>
                  <a:pt x="427" y="1090"/>
                </a:lnTo>
                <a:lnTo>
                  <a:pt x="422" y="1223"/>
                </a:lnTo>
                <a:lnTo>
                  <a:pt x="405" y="1380"/>
                </a:lnTo>
                <a:lnTo>
                  <a:pt x="390" y="1541"/>
                </a:lnTo>
                <a:lnTo>
                  <a:pt x="356" y="1698"/>
                </a:lnTo>
                <a:lnTo>
                  <a:pt x="307" y="1864"/>
                </a:lnTo>
                <a:lnTo>
                  <a:pt x="274" y="2019"/>
                </a:lnTo>
                <a:lnTo>
                  <a:pt x="220" y="2163"/>
                </a:lnTo>
                <a:lnTo>
                  <a:pt x="166" y="2289"/>
                </a:lnTo>
                <a:lnTo>
                  <a:pt x="88" y="2401"/>
                </a:lnTo>
                <a:lnTo>
                  <a:pt x="0" y="2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25" name="Freeform 19"/>
          <p:cNvSpPr>
            <a:spLocks/>
          </p:cNvSpPr>
          <p:nvPr/>
        </p:nvSpPr>
        <p:spPr bwMode="auto">
          <a:xfrm>
            <a:off x="801688" y="1527175"/>
            <a:ext cx="1293812" cy="3967163"/>
          </a:xfrm>
          <a:custGeom>
            <a:avLst/>
            <a:gdLst>
              <a:gd name="T0" fmla="*/ 2147483647 w 815"/>
              <a:gd name="T1" fmla="*/ 0 h 2499"/>
              <a:gd name="T2" fmla="*/ 2147483647 w 815"/>
              <a:gd name="T3" fmla="*/ 2147483647 h 2499"/>
              <a:gd name="T4" fmla="*/ 2147483647 w 815"/>
              <a:gd name="T5" fmla="*/ 2147483647 h 2499"/>
              <a:gd name="T6" fmla="*/ 2147483647 w 815"/>
              <a:gd name="T7" fmla="*/ 2147483647 h 2499"/>
              <a:gd name="T8" fmla="*/ 2147483647 w 815"/>
              <a:gd name="T9" fmla="*/ 2147483647 h 2499"/>
              <a:gd name="T10" fmla="*/ 2147483647 w 815"/>
              <a:gd name="T11" fmla="*/ 2147483647 h 2499"/>
              <a:gd name="T12" fmla="*/ 2147483647 w 815"/>
              <a:gd name="T13" fmla="*/ 2147483647 h 2499"/>
              <a:gd name="T14" fmla="*/ 2147483647 w 815"/>
              <a:gd name="T15" fmla="*/ 2147483647 h 2499"/>
              <a:gd name="T16" fmla="*/ 2147483647 w 815"/>
              <a:gd name="T17" fmla="*/ 2147483647 h 2499"/>
              <a:gd name="T18" fmla="*/ 2147483647 w 815"/>
              <a:gd name="T19" fmla="*/ 2147483647 h 2499"/>
              <a:gd name="T20" fmla="*/ 2147483647 w 815"/>
              <a:gd name="T21" fmla="*/ 2147483647 h 2499"/>
              <a:gd name="T22" fmla="*/ 2147483647 w 815"/>
              <a:gd name="T23" fmla="*/ 2147483647 h 2499"/>
              <a:gd name="T24" fmla="*/ 2147483647 w 815"/>
              <a:gd name="T25" fmla="*/ 2147483647 h 2499"/>
              <a:gd name="T26" fmla="*/ 2147483647 w 815"/>
              <a:gd name="T27" fmla="*/ 2147483647 h 2499"/>
              <a:gd name="T28" fmla="*/ 2147483647 w 815"/>
              <a:gd name="T29" fmla="*/ 2147483647 h 2499"/>
              <a:gd name="T30" fmla="*/ 2147483647 w 815"/>
              <a:gd name="T31" fmla="*/ 2147483647 h 2499"/>
              <a:gd name="T32" fmla="*/ 2147483647 w 815"/>
              <a:gd name="T33" fmla="*/ 2147483647 h 2499"/>
              <a:gd name="T34" fmla="*/ 2147483647 w 815"/>
              <a:gd name="T35" fmla="*/ 2147483647 h 2499"/>
              <a:gd name="T36" fmla="*/ 0 w 815"/>
              <a:gd name="T37" fmla="*/ 2147483647 h 2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5"/>
              <a:gd name="T58" fmla="*/ 0 h 2499"/>
              <a:gd name="T59" fmla="*/ 815 w 815"/>
              <a:gd name="T60" fmla="*/ 2499 h 2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5" h="2499">
                <a:moveTo>
                  <a:pt x="814" y="0"/>
                </a:moveTo>
                <a:lnTo>
                  <a:pt x="765" y="79"/>
                </a:lnTo>
                <a:lnTo>
                  <a:pt x="716" y="190"/>
                </a:lnTo>
                <a:lnTo>
                  <a:pt x="672" y="318"/>
                </a:lnTo>
                <a:lnTo>
                  <a:pt x="645" y="453"/>
                </a:lnTo>
                <a:lnTo>
                  <a:pt x="613" y="593"/>
                </a:lnTo>
                <a:lnTo>
                  <a:pt x="591" y="767"/>
                </a:lnTo>
                <a:lnTo>
                  <a:pt x="559" y="928"/>
                </a:lnTo>
                <a:lnTo>
                  <a:pt x="552" y="1085"/>
                </a:lnTo>
                <a:lnTo>
                  <a:pt x="542" y="1235"/>
                </a:lnTo>
                <a:lnTo>
                  <a:pt x="520" y="1380"/>
                </a:lnTo>
                <a:lnTo>
                  <a:pt x="481" y="1543"/>
                </a:lnTo>
                <a:lnTo>
                  <a:pt x="449" y="1688"/>
                </a:lnTo>
                <a:lnTo>
                  <a:pt x="393" y="1871"/>
                </a:lnTo>
                <a:lnTo>
                  <a:pt x="339" y="2037"/>
                </a:lnTo>
                <a:lnTo>
                  <a:pt x="263" y="2177"/>
                </a:lnTo>
                <a:lnTo>
                  <a:pt x="198" y="2291"/>
                </a:lnTo>
                <a:lnTo>
                  <a:pt x="93" y="2408"/>
                </a:lnTo>
                <a:lnTo>
                  <a:pt x="0" y="249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26" name="Freeform 20"/>
          <p:cNvSpPr>
            <a:spLocks/>
          </p:cNvSpPr>
          <p:nvPr/>
        </p:nvSpPr>
        <p:spPr bwMode="auto">
          <a:xfrm>
            <a:off x="917575" y="1535113"/>
            <a:ext cx="1222375" cy="3948112"/>
          </a:xfrm>
          <a:custGeom>
            <a:avLst/>
            <a:gdLst>
              <a:gd name="T0" fmla="*/ 2147483647 w 770"/>
              <a:gd name="T1" fmla="*/ 0 h 2487"/>
              <a:gd name="T2" fmla="*/ 2147483647 w 770"/>
              <a:gd name="T3" fmla="*/ 2147483647 h 2487"/>
              <a:gd name="T4" fmla="*/ 2147483647 w 770"/>
              <a:gd name="T5" fmla="*/ 2147483647 h 2487"/>
              <a:gd name="T6" fmla="*/ 2147483647 w 770"/>
              <a:gd name="T7" fmla="*/ 2147483647 h 2487"/>
              <a:gd name="T8" fmla="*/ 2147483647 w 770"/>
              <a:gd name="T9" fmla="*/ 2147483647 h 2487"/>
              <a:gd name="T10" fmla="*/ 2147483647 w 770"/>
              <a:gd name="T11" fmla="*/ 2147483647 h 2487"/>
              <a:gd name="T12" fmla="*/ 2147483647 w 770"/>
              <a:gd name="T13" fmla="*/ 2147483647 h 2487"/>
              <a:gd name="T14" fmla="*/ 2147483647 w 770"/>
              <a:gd name="T15" fmla="*/ 2147483647 h 2487"/>
              <a:gd name="T16" fmla="*/ 2147483647 w 770"/>
              <a:gd name="T17" fmla="*/ 2147483647 h 2487"/>
              <a:gd name="T18" fmla="*/ 2147483647 w 770"/>
              <a:gd name="T19" fmla="*/ 2147483647 h 2487"/>
              <a:gd name="T20" fmla="*/ 2147483647 w 770"/>
              <a:gd name="T21" fmla="*/ 2147483647 h 2487"/>
              <a:gd name="T22" fmla="*/ 2147483647 w 770"/>
              <a:gd name="T23" fmla="*/ 2147483647 h 2487"/>
              <a:gd name="T24" fmla="*/ 2147483647 w 770"/>
              <a:gd name="T25" fmla="*/ 2147483647 h 2487"/>
              <a:gd name="T26" fmla="*/ 2147483647 w 770"/>
              <a:gd name="T27" fmla="*/ 2147483647 h 2487"/>
              <a:gd name="T28" fmla="*/ 2147483647 w 770"/>
              <a:gd name="T29" fmla="*/ 2147483647 h 2487"/>
              <a:gd name="T30" fmla="*/ 2147483647 w 770"/>
              <a:gd name="T31" fmla="*/ 2147483647 h 2487"/>
              <a:gd name="T32" fmla="*/ 2147483647 w 770"/>
              <a:gd name="T33" fmla="*/ 2147483647 h 2487"/>
              <a:gd name="T34" fmla="*/ 2147483647 w 770"/>
              <a:gd name="T35" fmla="*/ 2147483647 h 2487"/>
              <a:gd name="T36" fmla="*/ 0 w 770"/>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0"/>
              <a:gd name="T58" fmla="*/ 0 h 2487"/>
              <a:gd name="T59" fmla="*/ 770 w 770"/>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0" h="2487">
                <a:moveTo>
                  <a:pt x="769" y="0"/>
                </a:moveTo>
                <a:lnTo>
                  <a:pt x="754" y="73"/>
                </a:lnTo>
                <a:lnTo>
                  <a:pt x="732" y="183"/>
                </a:lnTo>
                <a:lnTo>
                  <a:pt x="698" y="323"/>
                </a:lnTo>
                <a:lnTo>
                  <a:pt x="676" y="446"/>
                </a:lnTo>
                <a:lnTo>
                  <a:pt x="654" y="568"/>
                </a:lnTo>
                <a:lnTo>
                  <a:pt x="644" y="765"/>
                </a:lnTo>
                <a:lnTo>
                  <a:pt x="632" y="916"/>
                </a:lnTo>
                <a:lnTo>
                  <a:pt x="627" y="1068"/>
                </a:lnTo>
                <a:lnTo>
                  <a:pt x="610" y="1228"/>
                </a:lnTo>
                <a:lnTo>
                  <a:pt x="589" y="1373"/>
                </a:lnTo>
                <a:lnTo>
                  <a:pt x="568" y="1541"/>
                </a:lnTo>
                <a:lnTo>
                  <a:pt x="514" y="1714"/>
                </a:lnTo>
                <a:lnTo>
                  <a:pt x="449" y="1876"/>
                </a:lnTo>
                <a:lnTo>
                  <a:pt x="366" y="2047"/>
                </a:lnTo>
                <a:lnTo>
                  <a:pt x="290" y="2175"/>
                </a:lnTo>
                <a:lnTo>
                  <a:pt x="192" y="2289"/>
                </a:lnTo>
                <a:lnTo>
                  <a:pt x="115" y="2375"/>
                </a:lnTo>
                <a:lnTo>
                  <a:pt x="0"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27" name="Line 21"/>
          <p:cNvSpPr>
            <a:spLocks noChangeShapeType="1"/>
          </p:cNvSpPr>
          <p:nvPr/>
        </p:nvSpPr>
        <p:spPr bwMode="auto">
          <a:xfrm flipV="1">
            <a:off x="2185988" y="1531938"/>
            <a:ext cx="0" cy="2206625"/>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28" name="Line 22"/>
          <p:cNvSpPr>
            <a:spLocks noChangeShapeType="1"/>
          </p:cNvSpPr>
          <p:nvPr/>
        </p:nvSpPr>
        <p:spPr bwMode="auto">
          <a:xfrm>
            <a:off x="180975" y="3244850"/>
            <a:ext cx="8904288"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29" name="Line 23"/>
          <p:cNvSpPr>
            <a:spLocks noChangeShapeType="1"/>
          </p:cNvSpPr>
          <p:nvPr/>
        </p:nvSpPr>
        <p:spPr bwMode="auto">
          <a:xfrm>
            <a:off x="157163" y="3492500"/>
            <a:ext cx="89820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0" name="Line 24"/>
          <p:cNvSpPr>
            <a:spLocks noChangeShapeType="1"/>
          </p:cNvSpPr>
          <p:nvPr/>
        </p:nvSpPr>
        <p:spPr bwMode="auto">
          <a:xfrm>
            <a:off x="207963" y="3979863"/>
            <a:ext cx="19240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1" name="Line 25"/>
          <p:cNvSpPr>
            <a:spLocks noChangeShapeType="1"/>
          </p:cNvSpPr>
          <p:nvPr/>
        </p:nvSpPr>
        <p:spPr bwMode="auto">
          <a:xfrm>
            <a:off x="2236788" y="3979863"/>
            <a:ext cx="188436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2" name="Line 26"/>
          <p:cNvSpPr>
            <a:spLocks noChangeShapeType="1"/>
          </p:cNvSpPr>
          <p:nvPr/>
        </p:nvSpPr>
        <p:spPr bwMode="auto">
          <a:xfrm>
            <a:off x="787400" y="2241550"/>
            <a:ext cx="2414588"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3" name="Line 27"/>
          <p:cNvSpPr>
            <a:spLocks noChangeShapeType="1"/>
          </p:cNvSpPr>
          <p:nvPr/>
        </p:nvSpPr>
        <p:spPr bwMode="auto">
          <a:xfrm>
            <a:off x="608013" y="2487613"/>
            <a:ext cx="27686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4" name="Line 28"/>
          <p:cNvSpPr>
            <a:spLocks noChangeShapeType="1"/>
          </p:cNvSpPr>
          <p:nvPr/>
        </p:nvSpPr>
        <p:spPr bwMode="auto">
          <a:xfrm>
            <a:off x="409575" y="2747963"/>
            <a:ext cx="30797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5" name="Line 29"/>
          <p:cNvSpPr>
            <a:spLocks noChangeShapeType="1"/>
          </p:cNvSpPr>
          <p:nvPr/>
        </p:nvSpPr>
        <p:spPr bwMode="auto">
          <a:xfrm>
            <a:off x="269875" y="2995613"/>
            <a:ext cx="3341688"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6" name="Line 30"/>
          <p:cNvSpPr>
            <a:spLocks noChangeShapeType="1"/>
          </p:cNvSpPr>
          <p:nvPr/>
        </p:nvSpPr>
        <p:spPr bwMode="auto">
          <a:xfrm>
            <a:off x="223838" y="4237038"/>
            <a:ext cx="17970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7" name="Line 31"/>
          <p:cNvSpPr>
            <a:spLocks noChangeShapeType="1"/>
          </p:cNvSpPr>
          <p:nvPr/>
        </p:nvSpPr>
        <p:spPr bwMode="auto">
          <a:xfrm>
            <a:off x="250825" y="4511675"/>
            <a:ext cx="16414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8" name="Line 32"/>
          <p:cNvSpPr>
            <a:spLocks noChangeShapeType="1"/>
          </p:cNvSpPr>
          <p:nvPr/>
        </p:nvSpPr>
        <p:spPr bwMode="auto">
          <a:xfrm>
            <a:off x="293688" y="4760913"/>
            <a:ext cx="14605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39" name="Line 33"/>
          <p:cNvSpPr>
            <a:spLocks noChangeShapeType="1"/>
          </p:cNvSpPr>
          <p:nvPr/>
        </p:nvSpPr>
        <p:spPr bwMode="auto">
          <a:xfrm>
            <a:off x="2287588" y="4237038"/>
            <a:ext cx="1793875"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0" name="Line 34"/>
          <p:cNvSpPr>
            <a:spLocks noChangeShapeType="1"/>
          </p:cNvSpPr>
          <p:nvPr/>
        </p:nvSpPr>
        <p:spPr bwMode="auto">
          <a:xfrm>
            <a:off x="2365375" y="4511675"/>
            <a:ext cx="1592263"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1" name="Line 35"/>
          <p:cNvSpPr>
            <a:spLocks noChangeShapeType="1"/>
          </p:cNvSpPr>
          <p:nvPr/>
        </p:nvSpPr>
        <p:spPr bwMode="auto">
          <a:xfrm>
            <a:off x="2449513" y="4760913"/>
            <a:ext cx="14224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2" name="Line 36"/>
          <p:cNvSpPr>
            <a:spLocks noChangeShapeType="1"/>
          </p:cNvSpPr>
          <p:nvPr/>
        </p:nvSpPr>
        <p:spPr bwMode="auto">
          <a:xfrm>
            <a:off x="1309688" y="1804988"/>
            <a:ext cx="190341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3" name="Line 37"/>
          <p:cNvSpPr>
            <a:spLocks noChangeShapeType="1"/>
          </p:cNvSpPr>
          <p:nvPr/>
        </p:nvSpPr>
        <p:spPr bwMode="auto">
          <a:xfrm>
            <a:off x="1014413" y="2046288"/>
            <a:ext cx="2459037"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4" name="Line 38"/>
          <p:cNvSpPr>
            <a:spLocks noChangeShapeType="1"/>
          </p:cNvSpPr>
          <p:nvPr/>
        </p:nvSpPr>
        <p:spPr bwMode="auto">
          <a:xfrm>
            <a:off x="1562100" y="1643063"/>
            <a:ext cx="13398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5" name="Freeform 39"/>
          <p:cNvSpPr>
            <a:spLocks/>
          </p:cNvSpPr>
          <p:nvPr/>
        </p:nvSpPr>
        <p:spPr bwMode="auto">
          <a:xfrm>
            <a:off x="7607300" y="1870075"/>
            <a:ext cx="706438" cy="427038"/>
          </a:xfrm>
          <a:custGeom>
            <a:avLst/>
            <a:gdLst>
              <a:gd name="T0" fmla="*/ 0 w 445"/>
              <a:gd name="T1" fmla="*/ 0 h 269"/>
              <a:gd name="T2" fmla="*/ 2147483647 w 445"/>
              <a:gd name="T3" fmla="*/ 2147483647 h 269"/>
              <a:gd name="T4" fmla="*/ 2147483647 w 445"/>
              <a:gd name="T5" fmla="*/ 2147483647 h 269"/>
              <a:gd name="T6" fmla="*/ 0 60000 65536"/>
              <a:gd name="T7" fmla="*/ 0 60000 65536"/>
              <a:gd name="T8" fmla="*/ 0 60000 65536"/>
              <a:gd name="T9" fmla="*/ 0 w 445"/>
              <a:gd name="T10" fmla="*/ 0 h 269"/>
              <a:gd name="T11" fmla="*/ 445 w 445"/>
              <a:gd name="T12" fmla="*/ 269 h 269"/>
            </a:gdLst>
            <a:ahLst/>
            <a:cxnLst>
              <a:cxn ang="T6">
                <a:pos x="T0" y="T1"/>
              </a:cxn>
              <a:cxn ang="T7">
                <a:pos x="T2" y="T3"/>
              </a:cxn>
              <a:cxn ang="T8">
                <a:pos x="T4" y="T5"/>
              </a:cxn>
            </a:cxnLst>
            <a:rect l="T9" t="T10" r="T11" b="T12"/>
            <a:pathLst>
              <a:path w="445" h="269">
                <a:moveTo>
                  <a:pt x="0" y="0"/>
                </a:moveTo>
                <a:lnTo>
                  <a:pt x="203" y="118"/>
                </a:lnTo>
                <a:lnTo>
                  <a:pt x="444" y="26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46" name="Line 40"/>
          <p:cNvSpPr>
            <a:spLocks noChangeShapeType="1"/>
          </p:cNvSpPr>
          <p:nvPr/>
        </p:nvSpPr>
        <p:spPr bwMode="auto">
          <a:xfrm>
            <a:off x="4494213" y="1804988"/>
            <a:ext cx="29273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47" name="Freeform 41"/>
          <p:cNvSpPr>
            <a:spLocks/>
          </p:cNvSpPr>
          <p:nvPr/>
        </p:nvSpPr>
        <p:spPr bwMode="auto">
          <a:xfrm>
            <a:off x="4364038" y="1601788"/>
            <a:ext cx="495300" cy="496887"/>
          </a:xfrm>
          <a:custGeom>
            <a:avLst/>
            <a:gdLst>
              <a:gd name="T0" fmla="*/ 2147483647 w 312"/>
              <a:gd name="T1" fmla="*/ 0 h 313"/>
              <a:gd name="T2" fmla="*/ 2147483647 w 312"/>
              <a:gd name="T3" fmla="*/ 2147483647 h 313"/>
              <a:gd name="T4" fmla="*/ 2147483647 w 312"/>
              <a:gd name="T5" fmla="*/ 2147483647 h 313"/>
              <a:gd name="T6" fmla="*/ 0 w 312"/>
              <a:gd name="T7" fmla="*/ 2147483647 h 313"/>
              <a:gd name="T8" fmla="*/ 0 60000 65536"/>
              <a:gd name="T9" fmla="*/ 0 60000 65536"/>
              <a:gd name="T10" fmla="*/ 0 60000 65536"/>
              <a:gd name="T11" fmla="*/ 0 60000 65536"/>
              <a:gd name="T12" fmla="*/ 0 w 312"/>
              <a:gd name="T13" fmla="*/ 0 h 313"/>
              <a:gd name="T14" fmla="*/ 312 w 312"/>
              <a:gd name="T15" fmla="*/ 313 h 313"/>
            </a:gdLst>
            <a:ahLst/>
            <a:cxnLst>
              <a:cxn ang="T8">
                <a:pos x="T0" y="T1"/>
              </a:cxn>
              <a:cxn ang="T9">
                <a:pos x="T2" y="T3"/>
              </a:cxn>
              <a:cxn ang="T10">
                <a:pos x="T4" y="T5"/>
              </a:cxn>
              <a:cxn ang="T11">
                <a:pos x="T6" y="T7"/>
              </a:cxn>
            </a:cxnLst>
            <a:rect l="T12" t="T13" r="T14" b="T15"/>
            <a:pathLst>
              <a:path w="312" h="313">
                <a:moveTo>
                  <a:pt x="311" y="0"/>
                </a:moveTo>
                <a:lnTo>
                  <a:pt x="174" y="117"/>
                </a:lnTo>
                <a:lnTo>
                  <a:pt x="76" y="222"/>
                </a:lnTo>
                <a:lnTo>
                  <a:pt x="0" y="31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48" name="Freeform 42"/>
          <p:cNvSpPr>
            <a:spLocks/>
          </p:cNvSpPr>
          <p:nvPr/>
        </p:nvSpPr>
        <p:spPr bwMode="auto">
          <a:xfrm>
            <a:off x="6650038" y="1598613"/>
            <a:ext cx="1738312" cy="3867150"/>
          </a:xfrm>
          <a:custGeom>
            <a:avLst/>
            <a:gdLst>
              <a:gd name="T0" fmla="*/ 0 w 1095"/>
              <a:gd name="T1" fmla="*/ 0 h 2436"/>
              <a:gd name="T2" fmla="*/ 2147483647 w 1095"/>
              <a:gd name="T3" fmla="*/ 2147483647 h 2436"/>
              <a:gd name="T4" fmla="*/ 2147483647 w 1095"/>
              <a:gd name="T5" fmla="*/ 2147483647 h 2436"/>
              <a:gd name="T6" fmla="*/ 2147483647 w 1095"/>
              <a:gd name="T7" fmla="*/ 2147483647 h 2436"/>
              <a:gd name="T8" fmla="*/ 2147483647 w 1095"/>
              <a:gd name="T9" fmla="*/ 2147483647 h 2436"/>
              <a:gd name="T10" fmla="*/ 2147483647 w 1095"/>
              <a:gd name="T11" fmla="*/ 2147483647 h 2436"/>
              <a:gd name="T12" fmla="*/ 2147483647 w 1095"/>
              <a:gd name="T13" fmla="*/ 2147483647 h 2436"/>
              <a:gd name="T14" fmla="*/ 2147483647 w 1095"/>
              <a:gd name="T15" fmla="*/ 2147483647 h 2436"/>
              <a:gd name="T16" fmla="*/ 2147483647 w 1095"/>
              <a:gd name="T17" fmla="*/ 2147483647 h 2436"/>
              <a:gd name="T18" fmla="*/ 2147483647 w 1095"/>
              <a:gd name="T19" fmla="*/ 2147483647 h 2436"/>
              <a:gd name="T20" fmla="*/ 2147483647 w 1095"/>
              <a:gd name="T21" fmla="*/ 2147483647 h 2436"/>
              <a:gd name="T22" fmla="*/ 2147483647 w 1095"/>
              <a:gd name="T23" fmla="*/ 2147483647 h 2436"/>
              <a:gd name="T24" fmla="*/ 2147483647 w 1095"/>
              <a:gd name="T25" fmla="*/ 2147483647 h 2436"/>
              <a:gd name="T26" fmla="*/ 2147483647 w 1095"/>
              <a:gd name="T27" fmla="*/ 2147483647 h 2436"/>
              <a:gd name="T28" fmla="*/ 2147483647 w 1095"/>
              <a:gd name="T29" fmla="*/ 2147483647 h 2436"/>
              <a:gd name="T30" fmla="*/ 2147483647 w 1095"/>
              <a:gd name="T31" fmla="*/ 2147483647 h 2436"/>
              <a:gd name="T32" fmla="*/ 2147483647 w 1095"/>
              <a:gd name="T33" fmla="*/ 2147483647 h 2436"/>
              <a:gd name="T34" fmla="*/ 2147483647 w 1095"/>
              <a:gd name="T35" fmla="*/ 2147483647 h 24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5"/>
              <a:gd name="T55" fmla="*/ 0 h 2436"/>
              <a:gd name="T56" fmla="*/ 1095 w 1095"/>
              <a:gd name="T57" fmla="*/ 2436 h 24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5" h="2436">
                <a:moveTo>
                  <a:pt x="0" y="0"/>
                </a:moveTo>
                <a:lnTo>
                  <a:pt x="176" y="105"/>
                </a:lnTo>
                <a:lnTo>
                  <a:pt x="285" y="190"/>
                </a:lnTo>
                <a:lnTo>
                  <a:pt x="373" y="268"/>
                </a:lnTo>
                <a:lnTo>
                  <a:pt x="505" y="375"/>
                </a:lnTo>
                <a:lnTo>
                  <a:pt x="696" y="553"/>
                </a:lnTo>
                <a:lnTo>
                  <a:pt x="869" y="722"/>
                </a:lnTo>
                <a:lnTo>
                  <a:pt x="1001" y="882"/>
                </a:lnTo>
                <a:lnTo>
                  <a:pt x="1079" y="1034"/>
                </a:lnTo>
                <a:lnTo>
                  <a:pt x="1089" y="1167"/>
                </a:lnTo>
                <a:lnTo>
                  <a:pt x="1094" y="1335"/>
                </a:lnTo>
                <a:lnTo>
                  <a:pt x="1094" y="1490"/>
                </a:lnTo>
                <a:lnTo>
                  <a:pt x="1084" y="1665"/>
                </a:lnTo>
                <a:lnTo>
                  <a:pt x="1067" y="1820"/>
                </a:lnTo>
                <a:lnTo>
                  <a:pt x="1057" y="1991"/>
                </a:lnTo>
                <a:lnTo>
                  <a:pt x="1040" y="2116"/>
                </a:lnTo>
                <a:lnTo>
                  <a:pt x="1023" y="2295"/>
                </a:lnTo>
                <a:lnTo>
                  <a:pt x="984" y="243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49" name="Freeform 43"/>
          <p:cNvSpPr>
            <a:spLocks/>
          </p:cNvSpPr>
          <p:nvPr/>
        </p:nvSpPr>
        <p:spPr bwMode="auto">
          <a:xfrm>
            <a:off x="6827838" y="1633538"/>
            <a:ext cx="1812925" cy="3824287"/>
          </a:xfrm>
          <a:custGeom>
            <a:avLst/>
            <a:gdLst>
              <a:gd name="T0" fmla="*/ 0 w 1142"/>
              <a:gd name="T1" fmla="*/ 0 h 2409"/>
              <a:gd name="T2" fmla="*/ 2147483647 w 1142"/>
              <a:gd name="T3" fmla="*/ 2147483647 h 2409"/>
              <a:gd name="T4" fmla="*/ 2147483647 w 1142"/>
              <a:gd name="T5" fmla="*/ 2147483647 h 2409"/>
              <a:gd name="T6" fmla="*/ 2147483647 w 1142"/>
              <a:gd name="T7" fmla="*/ 2147483647 h 2409"/>
              <a:gd name="T8" fmla="*/ 2147483647 w 1142"/>
              <a:gd name="T9" fmla="*/ 2147483647 h 2409"/>
              <a:gd name="T10" fmla="*/ 2147483647 w 1142"/>
              <a:gd name="T11" fmla="*/ 2147483647 h 2409"/>
              <a:gd name="T12" fmla="*/ 2147483647 w 1142"/>
              <a:gd name="T13" fmla="*/ 2147483647 h 2409"/>
              <a:gd name="T14" fmla="*/ 2147483647 w 1142"/>
              <a:gd name="T15" fmla="*/ 2147483647 h 2409"/>
              <a:gd name="T16" fmla="*/ 2147483647 w 1142"/>
              <a:gd name="T17" fmla="*/ 2147483647 h 2409"/>
              <a:gd name="T18" fmla="*/ 2147483647 w 1142"/>
              <a:gd name="T19" fmla="*/ 2147483647 h 2409"/>
              <a:gd name="T20" fmla="*/ 2147483647 w 1142"/>
              <a:gd name="T21" fmla="*/ 2147483647 h 2409"/>
              <a:gd name="T22" fmla="*/ 2147483647 w 1142"/>
              <a:gd name="T23" fmla="*/ 2147483647 h 2409"/>
              <a:gd name="T24" fmla="*/ 2147483647 w 1142"/>
              <a:gd name="T25" fmla="*/ 2147483647 h 2409"/>
              <a:gd name="T26" fmla="*/ 2147483647 w 1142"/>
              <a:gd name="T27" fmla="*/ 2147483647 h 2409"/>
              <a:gd name="T28" fmla="*/ 2147483647 w 1142"/>
              <a:gd name="T29" fmla="*/ 2147483647 h 2409"/>
              <a:gd name="T30" fmla="*/ 2147483647 w 1142"/>
              <a:gd name="T31" fmla="*/ 2147483647 h 2409"/>
              <a:gd name="T32" fmla="*/ 2147483647 w 1142"/>
              <a:gd name="T33" fmla="*/ 2147483647 h 2409"/>
              <a:gd name="T34" fmla="*/ 2147483647 w 1142"/>
              <a:gd name="T35" fmla="*/ 2147483647 h 2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2"/>
              <a:gd name="T55" fmla="*/ 0 h 2409"/>
              <a:gd name="T56" fmla="*/ 1142 w 1142"/>
              <a:gd name="T57" fmla="*/ 2409 h 24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2" h="2409">
                <a:moveTo>
                  <a:pt x="0" y="0"/>
                </a:moveTo>
                <a:lnTo>
                  <a:pt x="165" y="95"/>
                </a:lnTo>
                <a:lnTo>
                  <a:pt x="275" y="185"/>
                </a:lnTo>
                <a:lnTo>
                  <a:pt x="373" y="263"/>
                </a:lnTo>
                <a:lnTo>
                  <a:pt x="508" y="375"/>
                </a:lnTo>
                <a:lnTo>
                  <a:pt x="694" y="525"/>
                </a:lnTo>
                <a:lnTo>
                  <a:pt x="881" y="689"/>
                </a:lnTo>
                <a:lnTo>
                  <a:pt x="1040" y="855"/>
                </a:lnTo>
                <a:lnTo>
                  <a:pt x="1121" y="1024"/>
                </a:lnTo>
                <a:lnTo>
                  <a:pt x="1136" y="1178"/>
                </a:lnTo>
                <a:lnTo>
                  <a:pt x="1141" y="1325"/>
                </a:lnTo>
                <a:lnTo>
                  <a:pt x="1136" y="1486"/>
                </a:lnTo>
                <a:lnTo>
                  <a:pt x="1106" y="1643"/>
                </a:lnTo>
                <a:lnTo>
                  <a:pt x="1084" y="1793"/>
                </a:lnTo>
                <a:lnTo>
                  <a:pt x="1050" y="1959"/>
                </a:lnTo>
                <a:lnTo>
                  <a:pt x="1023" y="2111"/>
                </a:lnTo>
                <a:lnTo>
                  <a:pt x="984" y="2234"/>
                </a:lnTo>
                <a:lnTo>
                  <a:pt x="913" y="240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0" name="Freeform 44"/>
          <p:cNvSpPr>
            <a:spLocks/>
          </p:cNvSpPr>
          <p:nvPr/>
        </p:nvSpPr>
        <p:spPr bwMode="auto">
          <a:xfrm>
            <a:off x="7043738" y="1685925"/>
            <a:ext cx="1857375" cy="3730625"/>
          </a:xfrm>
          <a:custGeom>
            <a:avLst/>
            <a:gdLst>
              <a:gd name="T0" fmla="*/ 0 w 1170"/>
              <a:gd name="T1" fmla="*/ 0 h 2350"/>
              <a:gd name="T2" fmla="*/ 2147483647 w 1170"/>
              <a:gd name="T3" fmla="*/ 2147483647 h 2350"/>
              <a:gd name="T4" fmla="*/ 2147483647 w 1170"/>
              <a:gd name="T5" fmla="*/ 2147483647 h 2350"/>
              <a:gd name="T6" fmla="*/ 2147483647 w 1170"/>
              <a:gd name="T7" fmla="*/ 2147483647 h 2350"/>
              <a:gd name="T8" fmla="*/ 2147483647 w 1170"/>
              <a:gd name="T9" fmla="*/ 2147483647 h 2350"/>
              <a:gd name="T10" fmla="*/ 2147483647 w 1170"/>
              <a:gd name="T11" fmla="*/ 2147483647 h 2350"/>
              <a:gd name="T12" fmla="*/ 2147483647 w 1170"/>
              <a:gd name="T13" fmla="*/ 2147483647 h 2350"/>
              <a:gd name="T14" fmla="*/ 2147483647 w 1170"/>
              <a:gd name="T15" fmla="*/ 2147483647 h 2350"/>
              <a:gd name="T16" fmla="*/ 2147483647 w 1170"/>
              <a:gd name="T17" fmla="*/ 2147483647 h 2350"/>
              <a:gd name="T18" fmla="*/ 2147483647 w 1170"/>
              <a:gd name="T19" fmla="*/ 2147483647 h 2350"/>
              <a:gd name="T20" fmla="*/ 2147483647 w 1170"/>
              <a:gd name="T21" fmla="*/ 2147483647 h 2350"/>
              <a:gd name="T22" fmla="*/ 2147483647 w 1170"/>
              <a:gd name="T23" fmla="*/ 2147483647 h 2350"/>
              <a:gd name="T24" fmla="*/ 2147483647 w 1170"/>
              <a:gd name="T25" fmla="*/ 2147483647 h 2350"/>
              <a:gd name="T26" fmla="*/ 2147483647 w 1170"/>
              <a:gd name="T27" fmla="*/ 2147483647 h 2350"/>
              <a:gd name="T28" fmla="*/ 2147483647 w 1170"/>
              <a:gd name="T29" fmla="*/ 2147483647 h 2350"/>
              <a:gd name="T30" fmla="*/ 2147483647 w 1170"/>
              <a:gd name="T31" fmla="*/ 2147483647 h 2350"/>
              <a:gd name="T32" fmla="*/ 2147483647 w 1170"/>
              <a:gd name="T33" fmla="*/ 2147483647 h 23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0"/>
              <a:gd name="T52" fmla="*/ 0 h 2350"/>
              <a:gd name="T53" fmla="*/ 1170 w 1170"/>
              <a:gd name="T54" fmla="*/ 2350 h 23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0" h="2350">
                <a:moveTo>
                  <a:pt x="0" y="0"/>
                </a:moveTo>
                <a:lnTo>
                  <a:pt x="147" y="93"/>
                </a:lnTo>
                <a:lnTo>
                  <a:pt x="321" y="216"/>
                </a:lnTo>
                <a:lnTo>
                  <a:pt x="480" y="335"/>
                </a:lnTo>
                <a:lnTo>
                  <a:pt x="682" y="496"/>
                </a:lnTo>
                <a:lnTo>
                  <a:pt x="880" y="665"/>
                </a:lnTo>
                <a:lnTo>
                  <a:pt x="1037" y="815"/>
                </a:lnTo>
                <a:lnTo>
                  <a:pt x="1140" y="983"/>
                </a:lnTo>
                <a:lnTo>
                  <a:pt x="1152" y="1128"/>
                </a:lnTo>
                <a:lnTo>
                  <a:pt x="1169" y="1290"/>
                </a:lnTo>
                <a:lnTo>
                  <a:pt x="1147" y="1440"/>
                </a:lnTo>
                <a:lnTo>
                  <a:pt x="1103" y="1603"/>
                </a:lnTo>
                <a:lnTo>
                  <a:pt x="1064" y="1769"/>
                </a:lnTo>
                <a:lnTo>
                  <a:pt x="1020" y="1933"/>
                </a:lnTo>
                <a:lnTo>
                  <a:pt x="978" y="2085"/>
                </a:lnTo>
                <a:lnTo>
                  <a:pt x="912" y="2211"/>
                </a:lnTo>
                <a:lnTo>
                  <a:pt x="831" y="234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1" name="Freeform 45"/>
          <p:cNvSpPr>
            <a:spLocks/>
          </p:cNvSpPr>
          <p:nvPr/>
        </p:nvSpPr>
        <p:spPr bwMode="auto">
          <a:xfrm>
            <a:off x="5216525" y="1530350"/>
            <a:ext cx="207963" cy="3946525"/>
          </a:xfrm>
          <a:custGeom>
            <a:avLst/>
            <a:gdLst>
              <a:gd name="T0" fmla="*/ 2147483647 w 131"/>
              <a:gd name="T1" fmla="*/ 0 h 2486"/>
              <a:gd name="T2" fmla="*/ 2147483647 w 131"/>
              <a:gd name="T3" fmla="*/ 2147483647 h 2486"/>
              <a:gd name="T4" fmla="*/ 2147483647 w 131"/>
              <a:gd name="T5" fmla="*/ 2147483647 h 2486"/>
              <a:gd name="T6" fmla="*/ 2147483647 w 131"/>
              <a:gd name="T7" fmla="*/ 2147483647 h 2486"/>
              <a:gd name="T8" fmla="*/ 2147483647 w 131"/>
              <a:gd name="T9" fmla="*/ 2147483647 h 2486"/>
              <a:gd name="T10" fmla="*/ 2147483647 w 131"/>
              <a:gd name="T11" fmla="*/ 2147483647 h 2486"/>
              <a:gd name="T12" fmla="*/ 2147483647 w 131"/>
              <a:gd name="T13" fmla="*/ 2147483647 h 2486"/>
              <a:gd name="T14" fmla="*/ 2147483647 w 131"/>
              <a:gd name="T15" fmla="*/ 2147483647 h 2486"/>
              <a:gd name="T16" fmla="*/ 2147483647 w 131"/>
              <a:gd name="T17" fmla="*/ 2147483647 h 2486"/>
              <a:gd name="T18" fmla="*/ 2147483647 w 131"/>
              <a:gd name="T19" fmla="*/ 2147483647 h 2486"/>
              <a:gd name="T20" fmla="*/ 2147483647 w 131"/>
              <a:gd name="T21" fmla="*/ 2147483647 h 2486"/>
              <a:gd name="T22" fmla="*/ 2147483647 w 131"/>
              <a:gd name="T23" fmla="*/ 2147483647 h 2486"/>
              <a:gd name="T24" fmla="*/ 2147483647 w 131"/>
              <a:gd name="T25" fmla="*/ 2147483647 h 2486"/>
              <a:gd name="T26" fmla="*/ 2147483647 w 131"/>
              <a:gd name="T27" fmla="*/ 2147483647 h 2486"/>
              <a:gd name="T28" fmla="*/ 2147483647 w 131"/>
              <a:gd name="T29" fmla="*/ 2147483647 h 2486"/>
              <a:gd name="T30" fmla="*/ 2147483647 w 131"/>
              <a:gd name="T31" fmla="*/ 2147483647 h 2486"/>
              <a:gd name="T32" fmla="*/ 2147483647 w 131"/>
              <a:gd name="T33" fmla="*/ 2147483647 h 2486"/>
              <a:gd name="T34" fmla="*/ 0 w 131"/>
              <a:gd name="T35" fmla="*/ 2147483647 h 24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2486"/>
              <a:gd name="T56" fmla="*/ 131 w 131"/>
              <a:gd name="T57" fmla="*/ 2486 h 24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2486">
                <a:moveTo>
                  <a:pt x="108" y="0"/>
                </a:moveTo>
                <a:lnTo>
                  <a:pt x="115" y="74"/>
                </a:lnTo>
                <a:lnTo>
                  <a:pt x="120" y="190"/>
                </a:lnTo>
                <a:lnTo>
                  <a:pt x="120" y="330"/>
                </a:lnTo>
                <a:lnTo>
                  <a:pt x="125" y="463"/>
                </a:lnTo>
                <a:lnTo>
                  <a:pt x="130" y="603"/>
                </a:lnTo>
                <a:lnTo>
                  <a:pt x="130" y="751"/>
                </a:lnTo>
                <a:lnTo>
                  <a:pt x="130" y="927"/>
                </a:lnTo>
                <a:lnTo>
                  <a:pt x="130" y="1100"/>
                </a:lnTo>
                <a:lnTo>
                  <a:pt x="125" y="1224"/>
                </a:lnTo>
                <a:lnTo>
                  <a:pt x="120" y="1387"/>
                </a:lnTo>
                <a:lnTo>
                  <a:pt x="98" y="1535"/>
                </a:lnTo>
                <a:lnTo>
                  <a:pt x="93" y="1704"/>
                </a:lnTo>
                <a:lnTo>
                  <a:pt x="76" y="1875"/>
                </a:lnTo>
                <a:lnTo>
                  <a:pt x="59" y="2031"/>
                </a:lnTo>
                <a:lnTo>
                  <a:pt x="54" y="2178"/>
                </a:lnTo>
                <a:lnTo>
                  <a:pt x="32" y="2345"/>
                </a:lnTo>
                <a:lnTo>
                  <a:pt x="0" y="248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2" name="Freeform 46"/>
          <p:cNvSpPr>
            <a:spLocks/>
          </p:cNvSpPr>
          <p:nvPr/>
        </p:nvSpPr>
        <p:spPr bwMode="auto">
          <a:xfrm>
            <a:off x="5294313" y="1512888"/>
            <a:ext cx="400050" cy="3956050"/>
          </a:xfrm>
          <a:custGeom>
            <a:avLst/>
            <a:gdLst>
              <a:gd name="T0" fmla="*/ 2147483647 w 252"/>
              <a:gd name="T1" fmla="*/ 0 h 2492"/>
              <a:gd name="T2" fmla="*/ 2147483647 w 252"/>
              <a:gd name="T3" fmla="*/ 2147483647 h 2492"/>
              <a:gd name="T4" fmla="*/ 2147483647 w 252"/>
              <a:gd name="T5" fmla="*/ 2147483647 h 2492"/>
              <a:gd name="T6" fmla="*/ 2147483647 w 252"/>
              <a:gd name="T7" fmla="*/ 2147483647 h 2492"/>
              <a:gd name="T8" fmla="*/ 2147483647 w 252"/>
              <a:gd name="T9" fmla="*/ 2147483647 h 2492"/>
              <a:gd name="T10" fmla="*/ 2147483647 w 252"/>
              <a:gd name="T11" fmla="*/ 2147483647 h 2492"/>
              <a:gd name="T12" fmla="*/ 2147483647 w 252"/>
              <a:gd name="T13" fmla="*/ 2147483647 h 2492"/>
              <a:gd name="T14" fmla="*/ 2147483647 w 252"/>
              <a:gd name="T15" fmla="*/ 2147483647 h 2492"/>
              <a:gd name="T16" fmla="*/ 2147483647 w 252"/>
              <a:gd name="T17" fmla="*/ 2147483647 h 2492"/>
              <a:gd name="T18" fmla="*/ 2147483647 w 252"/>
              <a:gd name="T19" fmla="*/ 2147483647 h 2492"/>
              <a:gd name="T20" fmla="*/ 2147483647 w 252"/>
              <a:gd name="T21" fmla="*/ 2147483647 h 2492"/>
              <a:gd name="T22" fmla="*/ 2147483647 w 252"/>
              <a:gd name="T23" fmla="*/ 2147483647 h 2492"/>
              <a:gd name="T24" fmla="*/ 2147483647 w 252"/>
              <a:gd name="T25" fmla="*/ 2147483647 h 2492"/>
              <a:gd name="T26" fmla="*/ 2147483647 w 252"/>
              <a:gd name="T27" fmla="*/ 2147483647 h 2492"/>
              <a:gd name="T28" fmla="*/ 2147483647 w 252"/>
              <a:gd name="T29" fmla="*/ 2147483647 h 2492"/>
              <a:gd name="T30" fmla="*/ 2147483647 w 252"/>
              <a:gd name="T31" fmla="*/ 2147483647 h 2492"/>
              <a:gd name="T32" fmla="*/ 2147483647 w 252"/>
              <a:gd name="T33" fmla="*/ 2147483647 h 2492"/>
              <a:gd name="T34" fmla="*/ 0 w 252"/>
              <a:gd name="T35" fmla="*/ 2147483647 h 24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2"/>
              <a:gd name="T55" fmla="*/ 0 h 2492"/>
              <a:gd name="T56" fmla="*/ 252 w 252"/>
              <a:gd name="T57" fmla="*/ 2492 h 24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2" h="2492">
                <a:moveTo>
                  <a:pt x="88" y="0"/>
                </a:moveTo>
                <a:lnTo>
                  <a:pt x="109" y="67"/>
                </a:lnTo>
                <a:lnTo>
                  <a:pt x="136" y="183"/>
                </a:lnTo>
                <a:lnTo>
                  <a:pt x="168" y="323"/>
                </a:lnTo>
                <a:lnTo>
                  <a:pt x="185" y="447"/>
                </a:lnTo>
                <a:lnTo>
                  <a:pt x="207" y="596"/>
                </a:lnTo>
                <a:lnTo>
                  <a:pt x="229" y="755"/>
                </a:lnTo>
                <a:lnTo>
                  <a:pt x="246" y="933"/>
                </a:lnTo>
                <a:lnTo>
                  <a:pt x="251" y="1090"/>
                </a:lnTo>
                <a:lnTo>
                  <a:pt x="246" y="1251"/>
                </a:lnTo>
                <a:lnTo>
                  <a:pt x="224" y="1408"/>
                </a:lnTo>
                <a:lnTo>
                  <a:pt x="207" y="1563"/>
                </a:lnTo>
                <a:lnTo>
                  <a:pt x="185" y="1721"/>
                </a:lnTo>
                <a:lnTo>
                  <a:pt x="152" y="1886"/>
                </a:lnTo>
                <a:lnTo>
                  <a:pt x="120" y="2047"/>
                </a:lnTo>
                <a:lnTo>
                  <a:pt x="88" y="2194"/>
                </a:lnTo>
                <a:lnTo>
                  <a:pt x="49" y="2351"/>
                </a:lnTo>
                <a:lnTo>
                  <a:pt x="0" y="249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3" name="Freeform 47"/>
          <p:cNvSpPr>
            <a:spLocks/>
          </p:cNvSpPr>
          <p:nvPr/>
        </p:nvSpPr>
        <p:spPr bwMode="auto">
          <a:xfrm>
            <a:off x="5345113" y="1508125"/>
            <a:ext cx="558800" cy="3963988"/>
          </a:xfrm>
          <a:custGeom>
            <a:avLst/>
            <a:gdLst>
              <a:gd name="T0" fmla="*/ 2147483647 w 352"/>
              <a:gd name="T1" fmla="*/ 0 h 2497"/>
              <a:gd name="T2" fmla="*/ 2147483647 w 352"/>
              <a:gd name="T3" fmla="*/ 2147483647 h 2497"/>
              <a:gd name="T4" fmla="*/ 2147483647 w 352"/>
              <a:gd name="T5" fmla="*/ 2147483647 h 2497"/>
              <a:gd name="T6" fmla="*/ 2147483647 w 352"/>
              <a:gd name="T7" fmla="*/ 2147483647 h 2497"/>
              <a:gd name="T8" fmla="*/ 2147483647 w 352"/>
              <a:gd name="T9" fmla="*/ 2147483647 h 2497"/>
              <a:gd name="T10" fmla="*/ 2147483647 w 352"/>
              <a:gd name="T11" fmla="*/ 2147483647 h 2497"/>
              <a:gd name="T12" fmla="*/ 2147483647 w 352"/>
              <a:gd name="T13" fmla="*/ 2147483647 h 2497"/>
              <a:gd name="T14" fmla="*/ 2147483647 w 352"/>
              <a:gd name="T15" fmla="*/ 2147483647 h 2497"/>
              <a:gd name="T16" fmla="*/ 2147483647 w 352"/>
              <a:gd name="T17" fmla="*/ 2147483647 h 2497"/>
              <a:gd name="T18" fmla="*/ 2147483647 w 352"/>
              <a:gd name="T19" fmla="*/ 2147483647 h 2497"/>
              <a:gd name="T20" fmla="*/ 2147483647 w 352"/>
              <a:gd name="T21" fmla="*/ 2147483647 h 2497"/>
              <a:gd name="T22" fmla="*/ 2147483647 w 352"/>
              <a:gd name="T23" fmla="*/ 2147483647 h 2497"/>
              <a:gd name="T24" fmla="*/ 2147483647 w 352"/>
              <a:gd name="T25" fmla="*/ 2147483647 h 2497"/>
              <a:gd name="T26" fmla="*/ 2147483647 w 352"/>
              <a:gd name="T27" fmla="*/ 2147483647 h 2497"/>
              <a:gd name="T28" fmla="*/ 2147483647 w 352"/>
              <a:gd name="T29" fmla="*/ 2147483647 h 2497"/>
              <a:gd name="T30" fmla="*/ 2147483647 w 352"/>
              <a:gd name="T31" fmla="*/ 2147483647 h 2497"/>
              <a:gd name="T32" fmla="*/ 2147483647 w 352"/>
              <a:gd name="T33" fmla="*/ 2147483647 h 2497"/>
              <a:gd name="T34" fmla="*/ 0 w 352"/>
              <a:gd name="T35" fmla="*/ 2147483647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2"/>
              <a:gd name="T55" fmla="*/ 0 h 2497"/>
              <a:gd name="T56" fmla="*/ 352 w 352"/>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2" h="2497">
                <a:moveTo>
                  <a:pt x="88" y="0"/>
                </a:moveTo>
                <a:lnTo>
                  <a:pt x="127" y="85"/>
                </a:lnTo>
                <a:lnTo>
                  <a:pt x="175" y="183"/>
                </a:lnTo>
                <a:lnTo>
                  <a:pt x="229" y="323"/>
                </a:lnTo>
                <a:lnTo>
                  <a:pt x="273" y="468"/>
                </a:lnTo>
                <a:lnTo>
                  <a:pt x="300" y="613"/>
                </a:lnTo>
                <a:lnTo>
                  <a:pt x="322" y="760"/>
                </a:lnTo>
                <a:lnTo>
                  <a:pt x="344" y="945"/>
                </a:lnTo>
                <a:lnTo>
                  <a:pt x="351" y="1100"/>
                </a:lnTo>
                <a:lnTo>
                  <a:pt x="351" y="1263"/>
                </a:lnTo>
                <a:lnTo>
                  <a:pt x="339" y="1408"/>
                </a:lnTo>
                <a:lnTo>
                  <a:pt x="317" y="1558"/>
                </a:lnTo>
                <a:lnTo>
                  <a:pt x="285" y="1715"/>
                </a:lnTo>
                <a:lnTo>
                  <a:pt x="241" y="1886"/>
                </a:lnTo>
                <a:lnTo>
                  <a:pt x="192" y="2054"/>
                </a:lnTo>
                <a:lnTo>
                  <a:pt x="148" y="2194"/>
                </a:lnTo>
                <a:lnTo>
                  <a:pt x="88" y="2346"/>
                </a:lnTo>
                <a:lnTo>
                  <a:pt x="0" y="2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4" name="Freeform 49"/>
          <p:cNvSpPr>
            <a:spLocks/>
          </p:cNvSpPr>
          <p:nvPr/>
        </p:nvSpPr>
        <p:spPr bwMode="auto">
          <a:xfrm>
            <a:off x="5554663" y="1500188"/>
            <a:ext cx="842962" cy="3892550"/>
          </a:xfrm>
          <a:custGeom>
            <a:avLst/>
            <a:gdLst>
              <a:gd name="T0" fmla="*/ 2147483647 w 531"/>
              <a:gd name="T1" fmla="*/ 0 h 2452"/>
              <a:gd name="T2" fmla="*/ 2147483647 w 531"/>
              <a:gd name="T3" fmla="*/ 2147483647 h 2452"/>
              <a:gd name="T4" fmla="*/ 2147483647 w 531"/>
              <a:gd name="T5" fmla="*/ 2147483647 h 2452"/>
              <a:gd name="T6" fmla="*/ 2147483647 w 531"/>
              <a:gd name="T7" fmla="*/ 2147483647 h 2452"/>
              <a:gd name="T8" fmla="*/ 2147483647 w 531"/>
              <a:gd name="T9" fmla="*/ 2147483647 h 2452"/>
              <a:gd name="T10" fmla="*/ 2147483647 w 531"/>
              <a:gd name="T11" fmla="*/ 2147483647 h 2452"/>
              <a:gd name="T12" fmla="*/ 2147483647 w 531"/>
              <a:gd name="T13" fmla="*/ 2147483647 h 2452"/>
              <a:gd name="T14" fmla="*/ 2147483647 w 531"/>
              <a:gd name="T15" fmla="*/ 2147483647 h 2452"/>
              <a:gd name="T16" fmla="*/ 2147483647 w 531"/>
              <a:gd name="T17" fmla="*/ 2147483647 h 2452"/>
              <a:gd name="T18" fmla="*/ 2147483647 w 531"/>
              <a:gd name="T19" fmla="*/ 2147483647 h 2452"/>
              <a:gd name="T20" fmla="*/ 2147483647 w 531"/>
              <a:gd name="T21" fmla="*/ 2147483647 h 2452"/>
              <a:gd name="T22" fmla="*/ 2147483647 w 531"/>
              <a:gd name="T23" fmla="*/ 2147483647 h 2452"/>
              <a:gd name="T24" fmla="*/ 2147483647 w 531"/>
              <a:gd name="T25" fmla="*/ 2147483647 h 2452"/>
              <a:gd name="T26" fmla="*/ 2147483647 w 531"/>
              <a:gd name="T27" fmla="*/ 2147483647 h 2452"/>
              <a:gd name="T28" fmla="*/ 2147483647 w 531"/>
              <a:gd name="T29" fmla="*/ 2147483647 h 2452"/>
              <a:gd name="T30" fmla="*/ 2147483647 w 531"/>
              <a:gd name="T31" fmla="*/ 2147483647 h 2452"/>
              <a:gd name="T32" fmla="*/ 2147483647 w 531"/>
              <a:gd name="T33" fmla="*/ 2147483647 h 2452"/>
              <a:gd name="T34" fmla="*/ 0 w 531"/>
              <a:gd name="T35" fmla="*/ 2147483647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1"/>
              <a:gd name="T55" fmla="*/ 0 h 2452"/>
              <a:gd name="T56" fmla="*/ 531 w 531"/>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1" h="2452">
                <a:moveTo>
                  <a:pt x="10" y="0"/>
                </a:moveTo>
                <a:lnTo>
                  <a:pt x="88" y="83"/>
                </a:lnTo>
                <a:lnTo>
                  <a:pt x="176" y="193"/>
                </a:lnTo>
                <a:lnTo>
                  <a:pt x="246" y="318"/>
                </a:lnTo>
                <a:lnTo>
                  <a:pt x="312" y="430"/>
                </a:lnTo>
                <a:lnTo>
                  <a:pt x="388" y="586"/>
                </a:lnTo>
                <a:lnTo>
                  <a:pt x="449" y="755"/>
                </a:lnTo>
                <a:lnTo>
                  <a:pt x="508" y="955"/>
                </a:lnTo>
                <a:lnTo>
                  <a:pt x="523" y="1105"/>
                </a:lnTo>
                <a:lnTo>
                  <a:pt x="530" y="1251"/>
                </a:lnTo>
                <a:lnTo>
                  <a:pt x="508" y="1408"/>
                </a:lnTo>
                <a:lnTo>
                  <a:pt x="471" y="1563"/>
                </a:lnTo>
                <a:lnTo>
                  <a:pt x="410" y="1743"/>
                </a:lnTo>
                <a:lnTo>
                  <a:pt x="329" y="1910"/>
                </a:lnTo>
                <a:lnTo>
                  <a:pt x="257" y="2064"/>
                </a:lnTo>
                <a:lnTo>
                  <a:pt x="169" y="2216"/>
                </a:lnTo>
                <a:lnTo>
                  <a:pt x="83" y="2351"/>
                </a:lnTo>
                <a:lnTo>
                  <a:pt x="0" y="245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5" name="Freeform 50"/>
          <p:cNvSpPr>
            <a:spLocks/>
          </p:cNvSpPr>
          <p:nvPr/>
        </p:nvSpPr>
        <p:spPr bwMode="auto">
          <a:xfrm>
            <a:off x="5630863" y="1500188"/>
            <a:ext cx="1008062" cy="2366962"/>
          </a:xfrm>
          <a:custGeom>
            <a:avLst/>
            <a:gdLst>
              <a:gd name="T0" fmla="*/ 0 w 635"/>
              <a:gd name="T1" fmla="*/ 0 h 1491"/>
              <a:gd name="T2" fmla="*/ 2147483647 w 635"/>
              <a:gd name="T3" fmla="*/ 2147483647 h 1491"/>
              <a:gd name="T4" fmla="*/ 2147483647 w 635"/>
              <a:gd name="T5" fmla="*/ 2147483647 h 1491"/>
              <a:gd name="T6" fmla="*/ 2147483647 w 635"/>
              <a:gd name="T7" fmla="*/ 2147483647 h 1491"/>
              <a:gd name="T8" fmla="*/ 2147483647 w 635"/>
              <a:gd name="T9" fmla="*/ 2147483647 h 1491"/>
              <a:gd name="T10" fmla="*/ 2147483647 w 635"/>
              <a:gd name="T11" fmla="*/ 2147483647 h 1491"/>
              <a:gd name="T12" fmla="*/ 2147483647 w 635"/>
              <a:gd name="T13" fmla="*/ 2147483647 h 1491"/>
              <a:gd name="T14" fmla="*/ 2147483647 w 635"/>
              <a:gd name="T15" fmla="*/ 2147483647 h 1491"/>
              <a:gd name="T16" fmla="*/ 2147483647 w 635"/>
              <a:gd name="T17" fmla="*/ 2147483647 h 1491"/>
              <a:gd name="T18" fmla="*/ 2147483647 w 635"/>
              <a:gd name="T19" fmla="*/ 2147483647 h 1491"/>
              <a:gd name="T20" fmla="*/ 2147483647 w 635"/>
              <a:gd name="T21" fmla="*/ 2147483647 h 14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5"/>
              <a:gd name="T34" fmla="*/ 0 h 1491"/>
              <a:gd name="T35" fmla="*/ 635 w 635"/>
              <a:gd name="T36" fmla="*/ 1491 h 14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5" h="1491">
                <a:moveTo>
                  <a:pt x="0" y="0"/>
                </a:moveTo>
                <a:lnTo>
                  <a:pt x="120" y="112"/>
                </a:lnTo>
                <a:lnTo>
                  <a:pt x="220" y="221"/>
                </a:lnTo>
                <a:lnTo>
                  <a:pt x="318" y="328"/>
                </a:lnTo>
                <a:lnTo>
                  <a:pt x="418" y="458"/>
                </a:lnTo>
                <a:lnTo>
                  <a:pt x="492" y="601"/>
                </a:lnTo>
                <a:lnTo>
                  <a:pt x="558" y="754"/>
                </a:lnTo>
                <a:lnTo>
                  <a:pt x="612" y="955"/>
                </a:lnTo>
                <a:lnTo>
                  <a:pt x="634" y="1112"/>
                </a:lnTo>
                <a:lnTo>
                  <a:pt x="629" y="1260"/>
                </a:lnTo>
                <a:lnTo>
                  <a:pt x="602" y="149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6" name="Freeform 51"/>
          <p:cNvSpPr>
            <a:spLocks/>
          </p:cNvSpPr>
          <p:nvPr/>
        </p:nvSpPr>
        <p:spPr bwMode="auto">
          <a:xfrm>
            <a:off x="5719763" y="1501775"/>
            <a:ext cx="2076450" cy="3929063"/>
          </a:xfrm>
          <a:custGeom>
            <a:avLst/>
            <a:gdLst>
              <a:gd name="T0" fmla="*/ 0 w 1308"/>
              <a:gd name="T1" fmla="*/ 0 h 2475"/>
              <a:gd name="T2" fmla="*/ 2147483647 w 1308"/>
              <a:gd name="T3" fmla="*/ 2147483647 h 2475"/>
              <a:gd name="T4" fmla="*/ 2147483647 w 1308"/>
              <a:gd name="T5" fmla="*/ 2147483647 h 2475"/>
              <a:gd name="T6" fmla="*/ 2147483647 w 1308"/>
              <a:gd name="T7" fmla="*/ 2147483647 h 2475"/>
              <a:gd name="T8" fmla="*/ 2147483647 w 1308"/>
              <a:gd name="T9" fmla="*/ 2147483647 h 2475"/>
              <a:gd name="T10" fmla="*/ 2147483647 w 1308"/>
              <a:gd name="T11" fmla="*/ 2147483647 h 2475"/>
              <a:gd name="T12" fmla="*/ 2147483647 w 1308"/>
              <a:gd name="T13" fmla="*/ 2147483647 h 2475"/>
              <a:gd name="T14" fmla="*/ 2147483647 w 1308"/>
              <a:gd name="T15" fmla="*/ 2147483647 h 2475"/>
              <a:gd name="T16" fmla="*/ 2147483647 w 1308"/>
              <a:gd name="T17" fmla="*/ 2147483647 h 2475"/>
              <a:gd name="T18" fmla="*/ 2147483647 w 1308"/>
              <a:gd name="T19" fmla="*/ 2147483647 h 2475"/>
              <a:gd name="T20" fmla="*/ 2147483647 w 1308"/>
              <a:gd name="T21" fmla="*/ 2147483647 h 2475"/>
              <a:gd name="T22" fmla="*/ 2147483647 w 1308"/>
              <a:gd name="T23" fmla="*/ 2147483647 h 2475"/>
              <a:gd name="T24" fmla="*/ 2147483647 w 1308"/>
              <a:gd name="T25" fmla="*/ 2147483647 h 2475"/>
              <a:gd name="T26" fmla="*/ 2147483647 w 1308"/>
              <a:gd name="T27" fmla="*/ 2147483647 h 2475"/>
              <a:gd name="T28" fmla="*/ 2147483647 w 1308"/>
              <a:gd name="T29" fmla="*/ 2147483647 h 2475"/>
              <a:gd name="T30" fmla="*/ 2147483647 w 1308"/>
              <a:gd name="T31" fmla="*/ 2147483647 h 2475"/>
              <a:gd name="T32" fmla="*/ 2147483647 w 1308"/>
              <a:gd name="T33" fmla="*/ 2147483647 h 2475"/>
              <a:gd name="T34" fmla="*/ 2147483647 w 1308"/>
              <a:gd name="T35" fmla="*/ 2147483647 h 2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8"/>
              <a:gd name="T55" fmla="*/ 0 h 2475"/>
              <a:gd name="T56" fmla="*/ 1308 w 1308"/>
              <a:gd name="T57" fmla="*/ 2475 h 2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8" h="2475">
                <a:moveTo>
                  <a:pt x="0" y="0"/>
                </a:moveTo>
                <a:lnTo>
                  <a:pt x="120" y="83"/>
                </a:lnTo>
                <a:lnTo>
                  <a:pt x="225" y="171"/>
                </a:lnTo>
                <a:lnTo>
                  <a:pt x="371" y="328"/>
                </a:lnTo>
                <a:lnTo>
                  <a:pt x="475" y="468"/>
                </a:lnTo>
                <a:lnTo>
                  <a:pt x="572" y="618"/>
                </a:lnTo>
                <a:lnTo>
                  <a:pt x="643" y="783"/>
                </a:lnTo>
                <a:lnTo>
                  <a:pt x="699" y="943"/>
                </a:lnTo>
                <a:lnTo>
                  <a:pt x="731" y="1107"/>
                </a:lnTo>
                <a:lnTo>
                  <a:pt x="736" y="1246"/>
                </a:lnTo>
                <a:lnTo>
                  <a:pt x="750" y="1403"/>
                </a:lnTo>
                <a:lnTo>
                  <a:pt x="782" y="1558"/>
                </a:lnTo>
                <a:lnTo>
                  <a:pt x="838" y="1726"/>
                </a:lnTo>
                <a:lnTo>
                  <a:pt x="919" y="1892"/>
                </a:lnTo>
                <a:lnTo>
                  <a:pt x="991" y="2047"/>
                </a:lnTo>
                <a:lnTo>
                  <a:pt x="1077" y="2182"/>
                </a:lnTo>
                <a:lnTo>
                  <a:pt x="1185" y="2339"/>
                </a:lnTo>
                <a:lnTo>
                  <a:pt x="1307" y="2474"/>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7" name="Freeform 52"/>
          <p:cNvSpPr>
            <a:spLocks/>
          </p:cNvSpPr>
          <p:nvPr/>
        </p:nvSpPr>
        <p:spPr bwMode="auto">
          <a:xfrm>
            <a:off x="5846763" y="1508125"/>
            <a:ext cx="2074862" cy="3938588"/>
          </a:xfrm>
          <a:custGeom>
            <a:avLst/>
            <a:gdLst>
              <a:gd name="T0" fmla="*/ 0 w 1307"/>
              <a:gd name="T1" fmla="*/ 0 h 2481"/>
              <a:gd name="T2" fmla="*/ 2147483647 w 1307"/>
              <a:gd name="T3" fmla="*/ 2147483647 h 2481"/>
              <a:gd name="T4" fmla="*/ 2147483647 w 1307"/>
              <a:gd name="T5" fmla="*/ 2147483647 h 2481"/>
              <a:gd name="T6" fmla="*/ 2147483647 w 1307"/>
              <a:gd name="T7" fmla="*/ 2147483647 h 2481"/>
              <a:gd name="T8" fmla="*/ 2147483647 w 1307"/>
              <a:gd name="T9" fmla="*/ 2147483647 h 2481"/>
              <a:gd name="T10" fmla="*/ 2147483647 w 1307"/>
              <a:gd name="T11" fmla="*/ 2147483647 h 2481"/>
              <a:gd name="T12" fmla="*/ 2147483647 w 1307"/>
              <a:gd name="T13" fmla="*/ 2147483647 h 2481"/>
              <a:gd name="T14" fmla="*/ 2147483647 w 1307"/>
              <a:gd name="T15" fmla="*/ 2147483647 h 2481"/>
              <a:gd name="T16" fmla="*/ 2147483647 w 1307"/>
              <a:gd name="T17" fmla="*/ 2147483647 h 2481"/>
              <a:gd name="T18" fmla="*/ 2147483647 w 1307"/>
              <a:gd name="T19" fmla="*/ 2147483647 h 2481"/>
              <a:gd name="T20" fmla="*/ 2147483647 w 1307"/>
              <a:gd name="T21" fmla="*/ 2147483647 h 2481"/>
              <a:gd name="T22" fmla="*/ 2147483647 w 1307"/>
              <a:gd name="T23" fmla="*/ 2147483647 h 2481"/>
              <a:gd name="T24" fmla="*/ 2147483647 w 1307"/>
              <a:gd name="T25" fmla="*/ 2147483647 h 2481"/>
              <a:gd name="T26" fmla="*/ 2147483647 w 1307"/>
              <a:gd name="T27" fmla="*/ 2147483647 h 2481"/>
              <a:gd name="T28" fmla="*/ 2147483647 w 1307"/>
              <a:gd name="T29" fmla="*/ 2147483647 h 2481"/>
              <a:gd name="T30" fmla="*/ 2147483647 w 1307"/>
              <a:gd name="T31" fmla="*/ 2147483647 h 2481"/>
              <a:gd name="T32" fmla="*/ 2147483647 w 1307"/>
              <a:gd name="T33" fmla="*/ 2147483647 h 2481"/>
              <a:gd name="T34" fmla="*/ 2147483647 w 1307"/>
              <a:gd name="T35" fmla="*/ 2147483647 h 24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7"/>
              <a:gd name="T55" fmla="*/ 0 h 2481"/>
              <a:gd name="T56" fmla="*/ 1307 w 1307"/>
              <a:gd name="T57" fmla="*/ 2481 h 24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7" h="2481">
                <a:moveTo>
                  <a:pt x="0" y="0"/>
                </a:moveTo>
                <a:lnTo>
                  <a:pt x="170" y="107"/>
                </a:lnTo>
                <a:lnTo>
                  <a:pt x="295" y="216"/>
                </a:lnTo>
                <a:lnTo>
                  <a:pt x="442" y="368"/>
                </a:lnTo>
                <a:lnTo>
                  <a:pt x="545" y="496"/>
                </a:lnTo>
                <a:lnTo>
                  <a:pt x="650" y="655"/>
                </a:lnTo>
                <a:lnTo>
                  <a:pt x="722" y="810"/>
                </a:lnTo>
                <a:lnTo>
                  <a:pt x="778" y="972"/>
                </a:lnTo>
                <a:lnTo>
                  <a:pt x="810" y="1133"/>
                </a:lnTo>
                <a:lnTo>
                  <a:pt x="815" y="1273"/>
                </a:lnTo>
                <a:lnTo>
                  <a:pt x="827" y="1430"/>
                </a:lnTo>
                <a:lnTo>
                  <a:pt x="859" y="1585"/>
                </a:lnTo>
                <a:lnTo>
                  <a:pt x="915" y="1751"/>
                </a:lnTo>
                <a:lnTo>
                  <a:pt x="963" y="1893"/>
                </a:lnTo>
                <a:lnTo>
                  <a:pt x="1029" y="2047"/>
                </a:lnTo>
                <a:lnTo>
                  <a:pt x="1087" y="2188"/>
                </a:lnTo>
                <a:lnTo>
                  <a:pt x="1169" y="2316"/>
                </a:lnTo>
                <a:lnTo>
                  <a:pt x="1306" y="248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8" name="Freeform 53"/>
          <p:cNvSpPr>
            <a:spLocks/>
          </p:cNvSpPr>
          <p:nvPr/>
        </p:nvSpPr>
        <p:spPr bwMode="auto">
          <a:xfrm>
            <a:off x="3321050" y="1571625"/>
            <a:ext cx="1633538" cy="3919538"/>
          </a:xfrm>
          <a:custGeom>
            <a:avLst/>
            <a:gdLst>
              <a:gd name="T0" fmla="*/ 2147483647 w 1029"/>
              <a:gd name="T1" fmla="*/ 0 h 2469"/>
              <a:gd name="T2" fmla="*/ 2147483647 w 1029"/>
              <a:gd name="T3" fmla="*/ 2147483647 h 2469"/>
              <a:gd name="T4" fmla="*/ 2147483647 w 1029"/>
              <a:gd name="T5" fmla="*/ 2147483647 h 2469"/>
              <a:gd name="T6" fmla="*/ 2147483647 w 1029"/>
              <a:gd name="T7" fmla="*/ 2147483647 h 2469"/>
              <a:gd name="T8" fmla="*/ 2147483647 w 1029"/>
              <a:gd name="T9" fmla="*/ 2147483647 h 2469"/>
              <a:gd name="T10" fmla="*/ 2147483647 w 1029"/>
              <a:gd name="T11" fmla="*/ 2147483647 h 2469"/>
              <a:gd name="T12" fmla="*/ 2147483647 w 1029"/>
              <a:gd name="T13" fmla="*/ 2147483647 h 2469"/>
              <a:gd name="T14" fmla="*/ 2147483647 w 1029"/>
              <a:gd name="T15" fmla="*/ 2147483647 h 2469"/>
              <a:gd name="T16" fmla="*/ 2147483647 w 1029"/>
              <a:gd name="T17" fmla="*/ 2147483647 h 2469"/>
              <a:gd name="T18" fmla="*/ 2147483647 w 1029"/>
              <a:gd name="T19" fmla="*/ 2147483647 h 2469"/>
              <a:gd name="T20" fmla="*/ 2147483647 w 1029"/>
              <a:gd name="T21" fmla="*/ 2147483647 h 2469"/>
              <a:gd name="T22" fmla="*/ 2147483647 w 1029"/>
              <a:gd name="T23" fmla="*/ 2147483647 h 2469"/>
              <a:gd name="T24" fmla="*/ 2147483647 w 1029"/>
              <a:gd name="T25" fmla="*/ 2147483647 h 2469"/>
              <a:gd name="T26" fmla="*/ 2147483647 w 1029"/>
              <a:gd name="T27" fmla="*/ 2147483647 h 2469"/>
              <a:gd name="T28" fmla="*/ 2147483647 w 1029"/>
              <a:gd name="T29" fmla="*/ 2147483647 h 2469"/>
              <a:gd name="T30" fmla="*/ 2147483647 w 1029"/>
              <a:gd name="T31" fmla="*/ 2147483647 h 2469"/>
              <a:gd name="T32" fmla="*/ 2147483647 w 1029"/>
              <a:gd name="T33" fmla="*/ 2147483647 h 2469"/>
              <a:gd name="T34" fmla="*/ 0 w 1029"/>
              <a:gd name="T35" fmla="*/ 2147483647 h 2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9"/>
              <a:gd name="T55" fmla="*/ 0 h 2469"/>
              <a:gd name="T56" fmla="*/ 1029 w 1029"/>
              <a:gd name="T57" fmla="*/ 2469 h 24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9" h="2469">
                <a:moveTo>
                  <a:pt x="1028" y="0"/>
                </a:moveTo>
                <a:lnTo>
                  <a:pt x="913" y="121"/>
                </a:lnTo>
                <a:lnTo>
                  <a:pt x="787" y="283"/>
                </a:lnTo>
                <a:lnTo>
                  <a:pt x="694" y="423"/>
                </a:lnTo>
                <a:lnTo>
                  <a:pt x="601" y="585"/>
                </a:lnTo>
                <a:lnTo>
                  <a:pt x="530" y="732"/>
                </a:lnTo>
                <a:lnTo>
                  <a:pt x="449" y="898"/>
                </a:lnTo>
                <a:lnTo>
                  <a:pt x="400" y="1060"/>
                </a:lnTo>
                <a:lnTo>
                  <a:pt x="383" y="1200"/>
                </a:lnTo>
                <a:lnTo>
                  <a:pt x="356" y="1363"/>
                </a:lnTo>
                <a:lnTo>
                  <a:pt x="334" y="1523"/>
                </a:lnTo>
                <a:lnTo>
                  <a:pt x="290" y="1691"/>
                </a:lnTo>
                <a:lnTo>
                  <a:pt x="253" y="1846"/>
                </a:lnTo>
                <a:lnTo>
                  <a:pt x="209" y="2010"/>
                </a:lnTo>
                <a:lnTo>
                  <a:pt x="170" y="2152"/>
                </a:lnTo>
                <a:lnTo>
                  <a:pt x="116" y="2266"/>
                </a:lnTo>
                <a:lnTo>
                  <a:pt x="61" y="2359"/>
                </a:lnTo>
                <a:lnTo>
                  <a:pt x="0" y="246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59" name="Freeform 54"/>
          <p:cNvSpPr>
            <a:spLocks/>
          </p:cNvSpPr>
          <p:nvPr/>
        </p:nvSpPr>
        <p:spPr bwMode="auto">
          <a:xfrm>
            <a:off x="4165600" y="1519238"/>
            <a:ext cx="939800" cy="2279650"/>
          </a:xfrm>
          <a:custGeom>
            <a:avLst/>
            <a:gdLst>
              <a:gd name="T0" fmla="*/ 2147483647 w 592"/>
              <a:gd name="T1" fmla="*/ 0 h 1436"/>
              <a:gd name="T2" fmla="*/ 2147483647 w 592"/>
              <a:gd name="T3" fmla="*/ 2147483647 h 1436"/>
              <a:gd name="T4" fmla="*/ 2147483647 w 592"/>
              <a:gd name="T5" fmla="*/ 2147483647 h 1436"/>
              <a:gd name="T6" fmla="*/ 2147483647 w 592"/>
              <a:gd name="T7" fmla="*/ 2147483647 h 1436"/>
              <a:gd name="T8" fmla="*/ 2147483647 w 592"/>
              <a:gd name="T9" fmla="*/ 2147483647 h 1436"/>
              <a:gd name="T10" fmla="*/ 2147483647 w 592"/>
              <a:gd name="T11" fmla="*/ 2147483647 h 1436"/>
              <a:gd name="T12" fmla="*/ 2147483647 w 592"/>
              <a:gd name="T13" fmla="*/ 2147483647 h 1436"/>
              <a:gd name="T14" fmla="*/ 2147483647 w 592"/>
              <a:gd name="T15" fmla="*/ 2147483647 h 1436"/>
              <a:gd name="T16" fmla="*/ 2147483647 w 592"/>
              <a:gd name="T17" fmla="*/ 2147483647 h 1436"/>
              <a:gd name="T18" fmla="*/ 0 w 592"/>
              <a:gd name="T19" fmla="*/ 2147483647 h 1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2"/>
              <a:gd name="T31" fmla="*/ 0 h 1436"/>
              <a:gd name="T32" fmla="*/ 592 w 592"/>
              <a:gd name="T33" fmla="*/ 1436 h 1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2" h="1436">
                <a:moveTo>
                  <a:pt x="591" y="0"/>
                </a:moveTo>
                <a:lnTo>
                  <a:pt x="439" y="183"/>
                </a:lnTo>
                <a:lnTo>
                  <a:pt x="339" y="323"/>
                </a:lnTo>
                <a:lnTo>
                  <a:pt x="274" y="452"/>
                </a:lnTo>
                <a:lnTo>
                  <a:pt x="192" y="608"/>
                </a:lnTo>
                <a:lnTo>
                  <a:pt x="120" y="777"/>
                </a:lnTo>
                <a:lnTo>
                  <a:pt x="61" y="932"/>
                </a:lnTo>
                <a:lnTo>
                  <a:pt x="17" y="1097"/>
                </a:lnTo>
                <a:lnTo>
                  <a:pt x="5" y="1217"/>
                </a:lnTo>
                <a:lnTo>
                  <a:pt x="0" y="143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0" name="Freeform 55"/>
          <p:cNvSpPr>
            <a:spLocks/>
          </p:cNvSpPr>
          <p:nvPr/>
        </p:nvSpPr>
        <p:spPr bwMode="auto">
          <a:xfrm>
            <a:off x="4422775" y="1512888"/>
            <a:ext cx="768350" cy="3948112"/>
          </a:xfrm>
          <a:custGeom>
            <a:avLst/>
            <a:gdLst>
              <a:gd name="T0" fmla="*/ 2147483647 w 484"/>
              <a:gd name="T1" fmla="*/ 0 h 2487"/>
              <a:gd name="T2" fmla="*/ 2147483647 w 484"/>
              <a:gd name="T3" fmla="*/ 2147483647 h 2487"/>
              <a:gd name="T4" fmla="*/ 2147483647 w 484"/>
              <a:gd name="T5" fmla="*/ 2147483647 h 2487"/>
              <a:gd name="T6" fmla="*/ 2147483647 w 484"/>
              <a:gd name="T7" fmla="*/ 2147483647 h 2487"/>
              <a:gd name="T8" fmla="*/ 2147483647 w 484"/>
              <a:gd name="T9" fmla="*/ 2147483647 h 2487"/>
              <a:gd name="T10" fmla="*/ 2147483647 w 484"/>
              <a:gd name="T11" fmla="*/ 2147483647 h 2487"/>
              <a:gd name="T12" fmla="*/ 2147483647 w 484"/>
              <a:gd name="T13" fmla="*/ 2147483647 h 2487"/>
              <a:gd name="T14" fmla="*/ 2147483647 w 484"/>
              <a:gd name="T15" fmla="*/ 2147483647 h 2487"/>
              <a:gd name="T16" fmla="*/ 2147483647 w 484"/>
              <a:gd name="T17" fmla="*/ 2147483647 h 2487"/>
              <a:gd name="T18" fmla="*/ 0 w 484"/>
              <a:gd name="T19" fmla="*/ 2147483647 h 2487"/>
              <a:gd name="T20" fmla="*/ 2147483647 w 484"/>
              <a:gd name="T21" fmla="*/ 2147483647 h 2487"/>
              <a:gd name="T22" fmla="*/ 2147483647 w 484"/>
              <a:gd name="T23" fmla="*/ 2147483647 h 2487"/>
              <a:gd name="T24" fmla="*/ 2147483647 w 484"/>
              <a:gd name="T25" fmla="*/ 2147483647 h 2487"/>
              <a:gd name="T26" fmla="*/ 2147483647 w 484"/>
              <a:gd name="T27" fmla="*/ 2147483647 h 2487"/>
              <a:gd name="T28" fmla="*/ 2147483647 w 484"/>
              <a:gd name="T29" fmla="*/ 2147483647 h 2487"/>
              <a:gd name="T30" fmla="*/ 2147483647 w 484"/>
              <a:gd name="T31" fmla="*/ 2147483647 h 2487"/>
              <a:gd name="T32" fmla="*/ 2147483647 w 484"/>
              <a:gd name="T33" fmla="*/ 2147483647 h 2487"/>
              <a:gd name="T34" fmla="*/ 2147483647 w 484"/>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
              <a:gd name="T55" fmla="*/ 0 h 2487"/>
              <a:gd name="T56" fmla="*/ 484 w 484"/>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 h="2487">
                <a:moveTo>
                  <a:pt x="483" y="0"/>
                </a:moveTo>
                <a:lnTo>
                  <a:pt x="432" y="67"/>
                </a:lnTo>
                <a:lnTo>
                  <a:pt x="351" y="183"/>
                </a:lnTo>
                <a:lnTo>
                  <a:pt x="269" y="318"/>
                </a:lnTo>
                <a:lnTo>
                  <a:pt x="198" y="463"/>
                </a:lnTo>
                <a:lnTo>
                  <a:pt x="137" y="620"/>
                </a:lnTo>
                <a:lnTo>
                  <a:pt x="83" y="784"/>
                </a:lnTo>
                <a:lnTo>
                  <a:pt x="34" y="933"/>
                </a:lnTo>
                <a:lnTo>
                  <a:pt x="12" y="1080"/>
                </a:lnTo>
                <a:lnTo>
                  <a:pt x="0" y="1240"/>
                </a:lnTo>
                <a:lnTo>
                  <a:pt x="7" y="1398"/>
                </a:lnTo>
                <a:lnTo>
                  <a:pt x="22" y="1546"/>
                </a:lnTo>
                <a:lnTo>
                  <a:pt x="61" y="1726"/>
                </a:lnTo>
                <a:lnTo>
                  <a:pt x="100" y="1881"/>
                </a:lnTo>
                <a:lnTo>
                  <a:pt x="137" y="2059"/>
                </a:lnTo>
                <a:lnTo>
                  <a:pt x="198" y="2199"/>
                </a:lnTo>
                <a:lnTo>
                  <a:pt x="241" y="2312"/>
                </a:lnTo>
                <a:lnTo>
                  <a:pt x="329"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1" name="Freeform 56"/>
          <p:cNvSpPr>
            <a:spLocks/>
          </p:cNvSpPr>
          <p:nvPr/>
        </p:nvSpPr>
        <p:spPr bwMode="auto">
          <a:xfrm>
            <a:off x="4668838" y="1512888"/>
            <a:ext cx="608012" cy="3948112"/>
          </a:xfrm>
          <a:custGeom>
            <a:avLst/>
            <a:gdLst>
              <a:gd name="T0" fmla="*/ 2147483647 w 383"/>
              <a:gd name="T1" fmla="*/ 0 h 2487"/>
              <a:gd name="T2" fmla="*/ 2147483647 w 383"/>
              <a:gd name="T3" fmla="*/ 2147483647 h 2487"/>
              <a:gd name="T4" fmla="*/ 2147483647 w 383"/>
              <a:gd name="T5" fmla="*/ 2147483647 h 2487"/>
              <a:gd name="T6" fmla="*/ 2147483647 w 383"/>
              <a:gd name="T7" fmla="*/ 2147483647 h 2487"/>
              <a:gd name="T8" fmla="*/ 2147483647 w 383"/>
              <a:gd name="T9" fmla="*/ 2147483647 h 2487"/>
              <a:gd name="T10" fmla="*/ 2147483647 w 383"/>
              <a:gd name="T11" fmla="*/ 2147483647 h 2487"/>
              <a:gd name="T12" fmla="*/ 2147483647 w 383"/>
              <a:gd name="T13" fmla="*/ 2147483647 h 2487"/>
              <a:gd name="T14" fmla="*/ 2147483647 w 383"/>
              <a:gd name="T15" fmla="*/ 2147483647 h 2487"/>
              <a:gd name="T16" fmla="*/ 2147483647 w 383"/>
              <a:gd name="T17" fmla="*/ 2147483647 h 2487"/>
              <a:gd name="T18" fmla="*/ 0 w 383"/>
              <a:gd name="T19" fmla="*/ 2147483647 h 2487"/>
              <a:gd name="T20" fmla="*/ 0 w 383"/>
              <a:gd name="T21" fmla="*/ 2147483647 h 2487"/>
              <a:gd name="T22" fmla="*/ 2147483647 w 383"/>
              <a:gd name="T23" fmla="*/ 2147483647 h 2487"/>
              <a:gd name="T24" fmla="*/ 2147483647 w 383"/>
              <a:gd name="T25" fmla="*/ 2147483647 h 2487"/>
              <a:gd name="T26" fmla="*/ 2147483647 w 383"/>
              <a:gd name="T27" fmla="*/ 2147483647 h 2487"/>
              <a:gd name="T28" fmla="*/ 2147483647 w 383"/>
              <a:gd name="T29" fmla="*/ 2147483647 h 2487"/>
              <a:gd name="T30" fmla="*/ 2147483647 w 383"/>
              <a:gd name="T31" fmla="*/ 2147483647 h 2487"/>
              <a:gd name="T32" fmla="*/ 2147483647 w 383"/>
              <a:gd name="T33" fmla="*/ 2147483647 h 2487"/>
              <a:gd name="T34" fmla="*/ 2147483647 w 383"/>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
              <a:gd name="T55" fmla="*/ 0 h 2487"/>
              <a:gd name="T56" fmla="*/ 383 w 383"/>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 h="2487">
                <a:moveTo>
                  <a:pt x="382" y="0"/>
                </a:moveTo>
                <a:lnTo>
                  <a:pt x="340" y="67"/>
                </a:lnTo>
                <a:lnTo>
                  <a:pt x="274" y="183"/>
                </a:lnTo>
                <a:lnTo>
                  <a:pt x="193" y="335"/>
                </a:lnTo>
                <a:lnTo>
                  <a:pt x="149" y="468"/>
                </a:lnTo>
                <a:lnTo>
                  <a:pt x="105" y="627"/>
                </a:lnTo>
                <a:lnTo>
                  <a:pt x="61" y="767"/>
                </a:lnTo>
                <a:lnTo>
                  <a:pt x="34" y="917"/>
                </a:lnTo>
                <a:lnTo>
                  <a:pt x="12" y="1073"/>
                </a:lnTo>
                <a:lnTo>
                  <a:pt x="0" y="1240"/>
                </a:lnTo>
                <a:lnTo>
                  <a:pt x="0" y="1386"/>
                </a:lnTo>
                <a:lnTo>
                  <a:pt x="17" y="1553"/>
                </a:lnTo>
                <a:lnTo>
                  <a:pt x="44" y="1726"/>
                </a:lnTo>
                <a:lnTo>
                  <a:pt x="71" y="1881"/>
                </a:lnTo>
                <a:lnTo>
                  <a:pt x="88" y="2047"/>
                </a:lnTo>
                <a:lnTo>
                  <a:pt x="127" y="2184"/>
                </a:lnTo>
                <a:lnTo>
                  <a:pt x="164" y="2312"/>
                </a:lnTo>
                <a:lnTo>
                  <a:pt x="215"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2" name="Freeform 57"/>
          <p:cNvSpPr>
            <a:spLocks/>
          </p:cNvSpPr>
          <p:nvPr/>
        </p:nvSpPr>
        <p:spPr bwMode="auto">
          <a:xfrm>
            <a:off x="4921250" y="1524000"/>
            <a:ext cx="398463" cy="3940175"/>
          </a:xfrm>
          <a:custGeom>
            <a:avLst/>
            <a:gdLst>
              <a:gd name="T0" fmla="*/ 2147483647 w 251"/>
              <a:gd name="T1" fmla="*/ 0 h 2482"/>
              <a:gd name="T2" fmla="*/ 2147483647 w 251"/>
              <a:gd name="T3" fmla="*/ 2147483647 h 2482"/>
              <a:gd name="T4" fmla="*/ 2147483647 w 251"/>
              <a:gd name="T5" fmla="*/ 2147483647 h 2482"/>
              <a:gd name="T6" fmla="*/ 2147483647 w 251"/>
              <a:gd name="T7" fmla="*/ 2147483647 h 2482"/>
              <a:gd name="T8" fmla="*/ 2147483647 w 251"/>
              <a:gd name="T9" fmla="*/ 2147483647 h 2482"/>
              <a:gd name="T10" fmla="*/ 2147483647 w 251"/>
              <a:gd name="T11" fmla="*/ 2147483647 h 2482"/>
              <a:gd name="T12" fmla="*/ 2147483647 w 251"/>
              <a:gd name="T13" fmla="*/ 2147483647 h 2482"/>
              <a:gd name="T14" fmla="*/ 2147483647 w 251"/>
              <a:gd name="T15" fmla="*/ 2147483647 h 2482"/>
              <a:gd name="T16" fmla="*/ 2147483647 w 251"/>
              <a:gd name="T17" fmla="*/ 2147483647 h 2482"/>
              <a:gd name="T18" fmla="*/ 0 w 251"/>
              <a:gd name="T19" fmla="*/ 2147483647 h 2482"/>
              <a:gd name="T20" fmla="*/ 0 w 251"/>
              <a:gd name="T21" fmla="*/ 2147483647 h 2482"/>
              <a:gd name="T22" fmla="*/ 0 w 251"/>
              <a:gd name="T23" fmla="*/ 2147483647 h 2482"/>
              <a:gd name="T24" fmla="*/ 2147483647 w 251"/>
              <a:gd name="T25" fmla="*/ 2147483647 h 2482"/>
              <a:gd name="T26" fmla="*/ 2147483647 w 251"/>
              <a:gd name="T27" fmla="*/ 2147483647 h 2482"/>
              <a:gd name="T28" fmla="*/ 2147483647 w 251"/>
              <a:gd name="T29" fmla="*/ 2147483647 h 2482"/>
              <a:gd name="T30" fmla="*/ 2147483647 w 251"/>
              <a:gd name="T31" fmla="*/ 2147483647 h 2482"/>
              <a:gd name="T32" fmla="*/ 2147483647 w 251"/>
              <a:gd name="T33" fmla="*/ 2147483647 h 2482"/>
              <a:gd name="T34" fmla="*/ 2147483647 w 251"/>
              <a:gd name="T35" fmla="*/ 2147483647 h 2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1"/>
              <a:gd name="T55" fmla="*/ 0 h 2482"/>
              <a:gd name="T56" fmla="*/ 251 w 251"/>
              <a:gd name="T57" fmla="*/ 2482 h 24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1" h="2482">
                <a:moveTo>
                  <a:pt x="250" y="0"/>
                </a:moveTo>
                <a:lnTo>
                  <a:pt x="213" y="67"/>
                </a:lnTo>
                <a:lnTo>
                  <a:pt x="171" y="190"/>
                </a:lnTo>
                <a:lnTo>
                  <a:pt x="127" y="325"/>
                </a:lnTo>
                <a:lnTo>
                  <a:pt x="100" y="453"/>
                </a:lnTo>
                <a:lnTo>
                  <a:pt x="71" y="622"/>
                </a:lnTo>
                <a:lnTo>
                  <a:pt x="49" y="788"/>
                </a:lnTo>
                <a:lnTo>
                  <a:pt x="34" y="912"/>
                </a:lnTo>
                <a:lnTo>
                  <a:pt x="17" y="1069"/>
                </a:lnTo>
                <a:lnTo>
                  <a:pt x="0" y="1235"/>
                </a:lnTo>
                <a:lnTo>
                  <a:pt x="0" y="1398"/>
                </a:lnTo>
                <a:lnTo>
                  <a:pt x="0" y="1543"/>
                </a:lnTo>
                <a:lnTo>
                  <a:pt x="12" y="1698"/>
                </a:lnTo>
                <a:lnTo>
                  <a:pt x="22" y="1871"/>
                </a:lnTo>
                <a:lnTo>
                  <a:pt x="39" y="2027"/>
                </a:lnTo>
                <a:lnTo>
                  <a:pt x="66" y="2189"/>
                </a:lnTo>
                <a:lnTo>
                  <a:pt x="78" y="2307"/>
                </a:lnTo>
                <a:lnTo>
                  <a:pt x="93" y="248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3" name="Freeform 58"/>
          <p:cNvSpPr>
            <a:spLocks/>
          </p:cNvSpPr>
          <p:nvPr/>
        </p:nvSpPr>
        <p:spPr bwMode="auto">
          <a:xfrm>
            <a:off x="5138738" y="1522413"/>
            <a:ext cx="234950" cy="3965575"/>
          </a:xfrm>
          <a:custGeom>
            <a:avLst/>
            <a:gdLst>
              <a:gd name="T0" fmla="*/ 2147483647 w 148"/>
              <a:gd name="T1" fmla="*/ 0 h 2498"/>
              <a:gd name="T2" fmla="*/ 2147483647 w 148"/>
              <a:gd name="T3" fmla="*/ 2147483647 h 2498"/>
              <a:gd name="T4" fmla="*/ 2147483647 w 148"/>
              <a:gd name="T5" fmla="*/ 2147483647 h 2498"/>
              <a:gd name="T6" fmla="*/ 2147483647 w 148"/>
              <a:gd name="T7" fmla="*/ 2147483647 h 2498"/>
              <a:gd name="T8" fmla="*/ 2147483647 w 148"/>
              <a:gd name="T9" fmla="*/ 2147483647 h 2498"/>
              <a:gd name="T10" fmla="*/ 2147483647 w 148"/>
              <a:gd name="T11" fmla="*/ 2147483647 h 2498"/>
              <a:gd name="T12" fmla="*/ 2147483647 w 148"/>
              <a:gd name="T13" fmla="*/ 2147483647 h 2498"/>
              <a:gd name="T14" fmla="*/ 2147483647 w 148"/>
              <a:gd name="T15" fmla="*/ 2147483647 h 2498"/>
              <a:gd name="T16" fmla="*/ 2147483647 w 148"/>
              <a:gd name="T17" fmla="*/ 2147483647 h 2498"/>
              <a:gd name="T18" fmla="*/ 2147483647 w 148"/>
              <a:gd name="T19" fmla="*/ 2147483647 h 2498"/>
              <a:gd name="T20" fmla="*/ 2147483647 w 148"/>
              <a:gd name="T21" fmla="*/ 2147483647 h 2498"/>
              <a:gd name="T22" fmla="*/ 2147483647 w 148"/>
              <a:gd name="T23" fmla="*/ 2147483647 h 2498"/>
              <a:gd name="T24" fmla="*/ 2147483647 w 148"/>
              <a:gd name="T25" fmla="*/ 2147483647 h 2498"/>
              <a:gd name="T26" fmla="*/ 2147483647 w 148"/>
              <a:gd name="T27" fmla="*/ 2147483647 h 2498"/>
              <a:gd name="T28" fmla="*/ 2147483647 w 148"/>
              <a:gd name="T29" fmla="*/ 2147483647 h 2498"/>
              <a:gd name="T30" fmla="*/ 2147483647 w 148"/>
              <a:gd name="T31" fmla="*/ 2147483647 h 2498"/>
              <a:gd name="T32" fmla="*/ 2147483647 w 148"/>
              <a:gd name="T33" fmla="*/ 2147483647 h 2498"/>
              <a:gd name="T34" fmla="*/ 0 w 148"/>
              <a:gd name="T35" fmla="*/ 2147483647 h 2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2498"/>
              <a:gd name="T56" fmla="*/ 148 w 148"/>
              <a:gd name="T57" fmla="*/ 2498 h 2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2498">
                <a:moveTo>
                  <a:pt x="147" y="0"/>
                </a:moveTo>
                <a:lnTo>
                  <a:pt x="120" y="79"/>
                </a:lnTo>
                <a:lnTo>
                  <a:pt x="86" y="195"/>
                </a:lnTo>
                <a:lnTo>
                  <a:pt x="64" y="330"/>
                </a:lnTo>
                <a:lnTo>
                  <a:pt x="54" y="452"/>
                </a:lnTo>
                <a:lnTo>
                  <a:pt x="54" y="603"/>
                </a:lnTo>
                <a:lnTo>
                  <a:pt x="44" y="756"/>
                </a:lnTo>
                <a:lnTo>
                  <a:pt x="44" y="912"/>
                </a:lnTo>
                <a:lnTo>
                  <a:pt x="39" y="1057"/>
                </a:lnTo>
                <a:lnTo>
                  <a:pt x="34" y="1217"/>
                </a:lnTo>
                <a:lnTo>
                  <a:pt x="29" y="1392"/>
                </a:lnTo>
                <a:lnTo>
                  <a:pt x="17" y="1547"/>
                </a:lnTo>
                <a:lnTo>
                  <a:pt x="17" y="1710"/>
                </a:lnTo>
                <a:lnTo>
                  <a:pt x="17" y="1875"/>
                </a:lnTo>
                <a:lnTo>
                  <a:pt x="12" y="2036"/>
                </a:lnTo>
                <a:lnTo>
                  <a:pt x="17" y="2178"/>
                </a:lnTo>
                <a:lnTo>
                  <a:pt x="12" y="2317"/>
                </a:lnTo>
                <a:lnTo>
                  <a:pt x="0" y="2497"/>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4" name="Line 59"/>
          <p:cNvSpPr>
            <a:spLocks noChangeShapeType="1"/>
          </p:cNvSpPr>
          <p:nvPr/>
        </p:nvSpPr>
        <p:spPr bwMode="auto">
          <a:xfrm>
            <a:off x="4521200" y="4991100"/>
            <a:ext cx="14922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65" name="Line 60"/>
          <p:cNvSpPr>
            <a:spLocks noChangeShapeType="1"/>
          </p:cNvSpPr>
          <p:nvPr/>
        </p:nvSpPr>
        <p:spPr bwMode="auto">
          <a:xfrm>
            <a:off x="4649788" y="5186363"/>
            <a:ext cx="1190625"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66" name="Freeform 61"/>
          <p:cNvSpPr>
            <a:spLocks/>
          </p:cNvSpPr>
          <p:nvPr/>
        </p:nvSpPr>
        <p:spPr bwMode="auto">
          <a:xfrm>
            <a:off x="2208213" y="1527175"/>
            <a:ext cx="749300" cy="3922713"/>
          </a:xfrm>
          <a:custGeom>
            <a:avLst/>
            <a:gdLst>
              <a:gd name="T0" fmla="*/ 0 w 472"/>
              <a:gd name="T1" fmla="*/ 0 h 2471"/>
              <a:gd name="T2" fmla="*/ 2147483647 w 472"/>
              <a:gd name="T3" fmla="*/ 2147483647 h 2471"/>
              <a:gd name="T4" fmla="*/ 2147483647 w 472"/>
              <a:gd name="T5" fmla="*/ 2147483647 h 2471"/>
              <a:gd name="T6" fmla="*/ 2147483647 w 472"/>
              <a:gd name="T7" fmla="*/ 2147483647 h 2471"/>
              <a:gd name="T8" fmla="*/ 2147483647 w 472"/>
              <a:gd name="T9" fmla="*/ 2147483647 h 2471"/>
              <a:gd name="T10" fmla="*/ 2147483647 w 472"/>
              <a:gd name="T11" fmla="*/ 2147483647 h 2471"/>
              <a:gd name="T12" fmla="*/ 2147483647 w 472"/>
              <a:gd name="T13" fmla="*/ 2147483647 h 2471"/>
              <a:gd name="T14" fmla="*/ 2147483647 w 472"/>
              <a:gd name="T15" fmla="*/ 2147483647 h 2471"/>
              <a:gd name="T16" fmla="*/ 2147483647 w 472"/>
              <a:gd name="T17" fmla="*/ 2147483647 h 2471"/>
              <a:gd name="T18" fmla="*/ 2147483647 w 472"/>
              <a:gd name="T19" fmla="*/ 2147483647 h 2471"/>
              <a:gd name="T20" fmla="*/ 2147483647 w 472"/>
              <a:gd name="T21" fmla="*/ 2147483647 h 2471"/>
              <a:gd name="T22" fmla="*/ 2147483647 w 472"/>
              <a:gd name="T23" fmla="*/ 2147483647 h 2471"/>
              <a:gd name="T24" fmla="*/ 2147483647 w 472"/>
              <a:gd name="T25" fmla="*/ 2147483647 h 2471"/>
              <a:gd name="T26" fmla="*/ 2147483647 w 472"/>
              <a:gd name="T27" fmla="*/ 2147483647 h 2471"/>
              <a:gd name="T28" fmla="*/ 2147483647 w 472"/>
              <a:gd name="T29" fmla="*/ 2147483647 h 2471"/>
              <a:gd name="T30" fmla="*/ 2147483647 w 472"/>
              <a:gd name="T31" fmla="*/ 2147483647 h 2471"/>
              <a:gd name="T32" fmla="*/ 2147483647 w 472"/>
              <a:gd name="T33" fmla="*/ 2147483647 h 24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2"/>
              <a:gd name="T52" fmla="*/ 0 h 2471"/>
              <a:gd name="T53" fmla="*/ 472 w 472"/>
              <a:gd name="T54" fmla="*/ 2471 h 24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2" h="2471">
                <a:moveTo>
                  <a:pt x="0" y="0"/>
                </a:moveTo>
                <a:lnTo>
                  <a:pt x="17" y="62"/>
                </a:lnTo>
                <a:lnTo>
                  <a:pt x="39" y="190"/>
                </a:lnTo>
                <a:lnTo>
                  <a:pt x="56" y="325"/>
                </a:lnTo>
                <a:lnTo>
                  <a:pt x="88" y="503"/>
                </a:lnTo>
                <a:lnTo>
                  <a:pt x="105" y="762"/>
                </a:lnTo>
                <a:lnTo>
                  <a:pt x="116" y="917"/>
                </a:lnTo>
                <a:lnTo>
                  <a:pt x="123" y="1069"/>
                </a:lnTo>
                <a:lnTo>
                  <a:pt x="128" y="1218"/>
                </a:lnTo>
                <a:lnTo>
                  <a:pt x="138" y="1380"/>
                </a:lnTo>
                <a:lnTo>
                  <a:pt x="157" y="1537"/>
                </a:lnTo>
                <a:lnTo>
                  <a:pt x="184" y="1701"/>
                </a:lnTo>
                <a:lnTo>
                  <a:pt x="228" y="1872"/>
                </a:lnTo>
                <a:lnTo>
                  <a:pt x="267" y="2043"/>
                </a:lnTo>
                <a:lnTo>
                  <a:pt x="311" y="2176"/>
                </a:lnTo>
                <a:lnTo>
                  <a:pt x="373" y="2304"/>
                </a:lnTo>
                <a:lnTo>
                  <a:pt x="471" y="247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7" name="Freeform 62"/>
          <p:cNvSpPr>
            <a:spLocks/>
          </p:cNvSpPr>
          <p:nvPr/>
        </p:nvSpPr>
        <p:spPr bwMode="auto">
          <a:xfrm>
            <a:off x="2241550" y="1530350"/>
            <a:ext cx="827088" cy="3965575"/>
          </a:xfrm>
          <a:custGeom>
            <a:avLst/>
            <a:gdLst>
              <a:gd name="T0" fmla="*/ 0 w 521"/>
              <a:gd name="T1" fmla="*/ 0 h 2498"/>
              <a:gd name="T2" fmla="*/ 2147483647 w 521"/>
              <a:gd name="T3" fmla="*/ 2147483647 h 2498"/>
              <a:gd name="T4" fmla="*/ 2147483647 w 521"/>
              <a:gd name="T5" fmla="*/ 2147483647 h 2498"/>
              <a:gd name="T6" fmla="*/ 2147483647 w 521"/>
              <a:gd name="T7" fmla="*/ 2147483647 h 2498"/>
              <a:gd name="T8" fmla="*/ 2147483647 w 521"/>
              <a:gd name="T9" fmla="*/ 2147483647 h 2498"/>
              <a:gd name="T10" fmla="*/ 2147483647 w 521"/>
              <a:gd name="T11" fmla="*/ 2147483647 h 2498"/>
              <a:gd name="T12" fmla="*/ 2147483647 w 521"/>
              <a:gd name="T13" fmla="*/ 2147483647 h 2498"/>
              <a:gd name="T14" fmla="*/ 2147483647 w 521"/>
              <a:gd name="T15" fmla="*/ 2147483647 h 2498"/>
              <a:gd name="T16" fmla="*/ 2147483647 w 521"/>
              <a:gd name="T17" fmla="*/ 2147483647 h 2498"/>
              <a:gd name="T18" fmla="*/ 2147483647 w 521"/>
              <a:gd name="T19" fmla="*/ 2147483647 h 2498"/>
              <a:gd name="T20" fmla="*/ 2147483647 w 521"/>
              <a:gd name="T21" fmla="*/ 2147483647 h 2498"/>
              <a:gd name="T22" fmla="*/ 2147483647 w 521"/>
              <a:gd name="T23" fmla="*/ 2147483647 h 2498"/>
              <a:gd name="T24" fmla="*/ 2147483647 w 521"/>
              <a:gd name="T25" fmla="*/ 2147483647 h 2498"/>
              <a:gd name="T26" fmla="*/ 2147483647 w 521"/>
              <a:gd name="T27" fmla="*/ 2147483647 h 2498"/>
              <a:gd name="T28" fmla="*/ 2147483647 w 521"/>
              <a:gd name="T29" fmla="*/ 2147483647 h 2498"/>
              <a:gd name="T30" fmla="*/ 2147483647 w 521"/>
              <a:gd name="T31" fmla="*/ 2147483647 h 2498"/>
              <a:gd name="T32" fmla="*/ 2147483647 w 521"/>
              <a:gd name="T33" fmla="*/ 2147483647 h 24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498"/>
              <a:gd name="T53" fmla="*/ 521 w 521"/>
              <a:gd name="T54" fmla="*/ 2498 h 24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498">
                <a:moveTo>
                  <a:pt x="0" y="0"/>
                </a:moveTo>
                <a:lnTo>
                  <a:pt x="56" y="90"/>
                </a:lnTo>
                <a:lnTo>
                  <a:pt x="101" y="173"/>
                </a:lnTo>
                <a:lnTo>
                  <a:pt x="145" y="307"/>
                </a:lnTo>
                <a:lnTo>
                  <a:pt x="216" y="603"/>
                </a:lnTo>
                <a:lnTo>
                  <a:pt x="231" y="751"/>
                </a:lnTo>
                <a:lnTo>
                  <a:pt x="248" y="912"/>
                </a:lnTo>
                <a:lnTo>
                  <a:pt x="265" y="1079"/>
                </a:lnTo>
                <a:lnTo>
                  <a:pt x="275" y="1235"/>
                </a:lnTo>
                <a:lnTo>
                  <a:pt x="275" y="1375"/>
                </a:lnTo>
                <a:lnTo>
                  <a:pt x="292" y="1539"/>
                </a:lnTo>
                <a:lnTo>
                  <a:pt x="309" y="1711"/>
                </a:lnTo>
                <a:lnTo>
                  <a:pt x="336" y="1872"/>
                </a:lnTo>
                <a:lnTo>
                  <a:pt x="358" y="2020"/>
                </a:lnTo>
                <a:lnTo>
                  <a:pt x="390" y="2181"/>
                </a:lnTo>
                <a:lnTo>
                  <a:pt x="434" y="2298"/>
                </a:lnTo>
                <a:lnTo>
                  <a:pt x="520" y="2497"/>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8" name="Freeform 63"/>
          <p:cNvSpPr>
            <a:spLocks/>
          </p:cNvSpPr>
          <p:nvPr/>
        </p:nvSpPr>
        <p:spPr bwMode="auto">
          <a:xfrm>
            <a:off x="2320925" y="1541463"/>
            <a:ext cx="819150" cy="3946525"/>
          </a:xfrm>
          <a:custGeom>
            <a:avLst/>
            <a:gdLst>
              <a:gd name="T0" fmla="*/ 0 w 516"/>
              <a:gd name="T1" fmla="*/ 0 h 2486"/>
              <a:gd name="T2" fmla="*/ 2147483647 w 516"/>
              <a:gd name="T3" fmla="*/ 2147483647 h 2486"/>
              <a:gd name="T4" fmla="*/ 2147483647 w 516"/>
              <a:gd name="T5" fmla="*/ 2147483647 h 2486"/>
              <a:gd name="T6" fmla="*/ 2147483647 w 516"/>
              <a:gd name="T7" fmla="*/ 2147483647 h 2486"/>
              <a:gd name="T8" fmla="*/ 2147483647 w 516"/>
              <a:gd name="T9" fmla="*/ 2147483647 h 2486"/>
              <a:gd name="T10" fmla="*/ 2147483647 w 516"/>
              <a:gd name="T11" fmla="*/ 2147483647 h 2486"/>
              <a:gd name="T12" fmla="*/ 2147483647 w 516"/>
              <a:gd name="T13" fmla="*/ 2147483647 h 2486"/>
              <a:gd name="T14" fmla="*/ 2147483647 w 516"/>
              <a:gd name="T15" fmla="*/ 2147483647 h 2486"/>
              <a:gd name="T16" fmla="*/ 2147483647 w 516"/>
              <a:gd name="T17" fmla="*/ 2147483647 h 2486"/>
              <a:gd name="T18" fmla="*/ 2147483647 w 516"/>
              <a:gd name="T19" fmla="*/ 2147483647 h 2486"/>
              <a:gd name="T20" fmla="*/ 2147483647 w 516"/>
              <a:gd name="T21" fmla="*/ 2147483647 h 2486"/>
              <a:gd name="T22" fmla="*/ 2147483647 w 516"/>
              <a:gd name="T23" fmla="*/ 2147483647 h 2486"/>
              <a:gd name="T24" fmla="*/ 2147483647 w 516"/>
              <a:gd name="T25" fmla="*/ 2147483647 h 2486"/>
              <a:gd name="T26" fmla="*/ 2147483647 w 516"/>
              <a:gd name="T27" fmla="*/ 2147483647 h 2486"/>
              <a:gd name="T28" fmla="*/ 2147483647 w 516"/>
              <a:gd name="T29" fmla="*/ 2147483647 h 2486"/>
              <a:gd name="T30" fmla="*/ 2147483647 w 516"/>
              <a:gd name="T31" fmla="*/ 2147483647 h 2486"/>
              <a:gd name="T32" fmla="*/ 2147483647 w 516"/>
              <a:gd name="T33" fmla="*/ 2147483647 h 2486"/>
              <a:gd name="T34" fmla="*/ 2147483647 w 516"/>
              <a:gd name="T35" fmla="*/ 2147483647 h 2486"/>
              <a:gd name="T36" fmla="*/ 2147483647 w 516"/>
              <a:gd name="T37" fmla="*/ 2147483647 h 2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6"/>
              <a:gd name="T58" fmla="*/ 0 h 2486"/>
              <a:gd name="T59" fmla="*/ 516 w 516"/>
              <a:gd name="T60" fmla="*/ 2486 h 2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6" h="2486">
                <a:moveTo>
                  <a:pt x="0" y="0"/>
                </a:moveTo>
                <a:lnTo>
                  <a:pt x="68" y="100"/>
                </a:lnTo>
                <a:lnTo>
                  <a:pt x="133" y="206"/>
                </a:lnTo>
                <a:lnTo>
                  <a:pt x="189" y="328"/>
                </a:lnTo>
                <a:lnTo>
                  <a:pt x="238" y="440"/>
                </a:lnTo>
                <a:lnTo>
                  <a:pt x="277" y="579"/>
                </a:lnTo>
                <a:lnTo>
                  <a:pt x="321" y="775"/>
                </a:lnTo>
                <a:lnTo>
                  <a:pt x="348" y="933"/>
                </a:lnTo>
                <a:lnTo>
                  <a:pt x="370" y="1050"/>
                </a:lnTo>
                <a:lnTo>
                  <a:pt x="392" y="1228"/>
                </a:lnTo>
                <a:lnTo>
                  <a:pt x="392" y="1375"/>
                </a:lnTo>
                <a:lnTo>
                  <a:pt x="385" y="1552"/>
                </a:lnTo>
                <a:lnTo>
                  <a:pt x="397" y="1704"/>
                </a:lnTo>
                <a:lnTo>
                  <a:pt x="397" y="1860"/>
                </a:lnTo>
                <a:lnTo>
                  <a:pt x="405" y="2019"/>
                </a:lnTo>
                <a:lnTo>
                  <a:pt x="422" y="2162"/>
                </a:lnTo>
                <a:lnTo>
                  <a:pt x="449" y="2292"/>
                </a:lnTo>
                <a:lnTo>
                  <a:pt x="478" y="2393"/>
                </a:lnTo>
                <a:lnTo>
                  <a:pt x="515" y="248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69" name="Freeform 64"/>
          <p:cNvSpPr>
            <a:spLocks/>
          </p:cNvSpPr>
          <p:nvPr/>
        </p:nvSpPr>
        <p:spPr bwMode="auto">
          <a:xfrm>
            <a:off x="2386013" y="1546225"/>
            <a:ext cx="800100" cy="3948113"/>
          </a:xfrm>
          <a:custGeom>
            <a:avLst/>
            <a:gdLst>
              <a:gd name="T0" fmla="*/ 0 w 504"/>
              <a:gd name="T1" fmla="*/ 0 h 2487"/>
              <a:gd name="T2" fmla="*/ 2147483647 w 504"/>
              <a:gd name="T3" fmla="*/ 2147483647 h 2487"/>
              <a:gd name="T4" fmla="*/ 2147483647 w 504"/>
              <a:gd name="T5" fmla="*/ 2147483647 h 2487"/>
              <a:gd name="T6" fmla="*/ 2147483647 w 504"/>
              <a:gd name="T7" fmla="*/ 2147483647 h 2487"/>
              <a:gd name="T8" fmla="*/ 2147483647 w 504"/>
              <a:gd name="T9" fmla="*/ 2147483647 h 2487"/>
              <a:gd name="T10" fmla="*/ 2147483647 w 504"/>
              <a:gd name="T11" fmla="*/ 2147483647 h 2487"/>
              <a:gd name="T12" fmla="*/ 2147483647 w 504"/>
              <a:gd name="T13" fmla="*/ 2147483647 h 2487"/>
              <a:gd name="T14" fmla="*/ 2147483647 w 504"/>
              <a:gd name="T15" fmla="*/ 2147483647 h 2487"/>
              <a:gd name="T16" fmla="*/ 2147483647 w 504"/>
              <a:gd name="T17" fmla="*/ 2147483647 h 2487"/>
              <a:gd name="T18" fmla="*/ 2147483647 w 504"/>
              <a:gd name="T19" fmla="*/ 2147483647 h 2487"/>
              <a:gd name="T20" fmla="*/ 2147483647 w 504"/>
              <a:gd name="T21" fmla="*/ 2147483647 h 2487"/>
              <a:gd name="T22" fmla="*/ 2147483647 w 504"/>
              <a:gd name="T23" fmla="*/ 2147483647 h 2487"/>
              <a:gd name="T24" fmla="*/ 2147483647 w 504"/>
              <a:gd name="T25" fmla="*/ 2147483647 h 2487"/>
              <a:gd name="T26" fmla="*/ 2147483647 w 504"/>
              <a:gd name="T27" fmla="*/ 2147483647 h 2487"/>
              <a:gd name="T28" fmla="*/ 2147483647 w 504"/>
              <a:gd name="T29" fmla="*/ 2147483647 h 2487"/>
              <a:gd name="T30" fmla="*/ 2147483647 w 504"/>
              <a:gd name="T31" fmla="*/ 2147483647 h 2487"/>
              <a:gd name="T32" fmla="*/ 2147483647 w 504"/>
              <a:gd name="T33" fmla="*/ 2147483647 h 2487"/>
              <a:gd name="T34" fmla="*/ 2147483647 w 504"/>
              <a:gd name="T35" fmla="*/ 2147483647 h 2487"/>
              <a:gd name="T36" fmla="*/ 2147483647 w 504"/>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4"/>
              <a:gd name="T58" fmla="*/ 0 h 2487"/>
              <a:gd name="T59" fmla="*/ 504 w 504"/>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4" h="2487">
                <a:moveTo>
                  <a:pt x="0" y="0"/>
                </a:moveTo>
                <a:lnTo>
                  <a:pt x="78" y="78"/>
                </a:lnTo>
                <a:lnTo>
                  <a:pt x="143" y="161"/>
                </a:lnTo>
                <a:lnTo>
                  <a:pt x="230" y="295"/>
                </a:lnTo>
                <a:lnTo>
                  <a:pt x="290" y="435"/>
                </a:lnTo>
                <a:lnTo>
                  <a:pt x="356" y="591"/>
                </a:lnTo>
                <a:lnTo>
                  <a:pt x="408" y="750"/>
                </a:lnTo>
                <a:lnTo>
                  <a:pt x="447" y="916"/>
                </a:lnTo>
                <a:lnTo>
                  <a:pt x="474" y="1068"/>
                </a:lnTo>
                <a:lnTo>
                  <a:pt x="486" y="1218"/>
                </a:lnTo>
                <a:lnTo>
                  <a:pt x="486" y="1363"/>
                </a:lnTo>
                <a:lnTo>
                  <a:pt x="486" y="1543"/>
                </a:lnTo>
                <a:lnTo>
                  <a:pt x="486" y="1695"/>
                </a:lnTo>
                <a:lnTo>
                  <a:pt x="481" y="1861"/>
                </a:lnTo>
                <a:lnTo>
                  <a:pt x="474" y="2025"/>
                </a:lnTo>
                <a:lnTo>
                  <a:pt x="481" y="2153"/>
                </a:lnTo>
                <a:lnTo>
                  <a:pt x="481" y="2282"/>
                </a:lnTo>
                <a:lnTo>
                  <a:pt x="486" y="2382"/>
                </a:lnTo>
                <a:lnTo>
                  <a:pt x="503"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70" name="Freeform 65"/>
          <p:cNvSpPr>
            <a:spLocks/>
          </p:cNvSpPr>
          <p:nvPr/>
        </p:nvSpPr>
        <p:spPr bwMode="auto">
          <a:xfrm>
            <a:off x="2490788" y="1557338"/>
            <a:ext cx="925512" cy="3948112"/>
          </a:xfrm>
          <a:custGeom>
            <a:avLst/>
            <a:gdLst>
              <a:gd name="T0" fmla="*/ 0 w 583"/>
              <a:gd name="T1" fmla="*/ 0 h 2487"/>
              <a:gd name="T2" fmla="*/ 2147483647 w 583"/>
              <a:gd name="T3" fmla="*/ 2147483647 h 2487"/>
              <a:gd name="T4" fmla="*/ 2147483647 w 583"/>
              <a:gd name="T5" fmla="*/ 2147483647 h 2487"/>
              <a:gd name="T6" fmla="*/ 2147483647 w 583"/>
              <a:gd name="T7" fmla="*/ 2147483647 h 2487"/>
              <a:gd name="T8" fmla="*/ 2147483647 w 583"/>
              <a:gd name="T9" fmla="*/ 2147483647 h 2487"/>
              <a:gd name="T10" fmla="*/ 2147483647 w 583"/>
              <a:gd name="T11" fmla="*/ 2147483647 h 2487"/>
              <a:gd name="T12" fmla="*/ 2147483647 w 583"/>
              <a:gd name="T13" fmla="*/ 2147483647 h 2487"/>
              <a:gd name="T14" fmla="*/ 2147483647 w 583"/>
              <a:gd name="T15" fmla="*/ 2147483647 h 2487"/>
              <a:gd name="T16" fmla="*/ 2147483647 w 583"/>
              <a:gd name="T17" fmla="*/ 2147483647 h 2487"/>
              <a:gd name="T18" fmla="*/ 2147483647 w 583"/>
              <a:gd name="T19" fmla="*/ 2147483647 h 2487"/>
              <a:gd name="T20" fmla="*/ 2147483647 w 583"/>
              <a:gd name="T21" fmla="*/ 2147483647 h 2487"/>
              <a:gd name="T22" fmla="*/ 2147483647 w 583"/>
              <a:gd name="T23" fmla="*/ 2147483647 h 2487"/>
              <a:gd name="T24" fmla="*/ 2147483647 w 583"/>
              <a:gd name="T25" fmla="*/ 2147483647 h 2487"/>
              <a:gd name="T26" fmla="*/ 2147483647 w 583"/>
              <a:gd name="T27" fmla="*/ 2147483647 h 2487"/>
              <a:gd name="T28" fmla="*/ 2147483647 w 583"/>
              <a:gd name="T29" fmla="*/ 2147483647 h 2487"/>
              <a:gd name="T30" fmla="*/ 2147483647 w 583"/>
              <a:gd name="T31" fmla="*/ 2147483647 h 2487"/>
              <a:gd name="T32" fmla="*/ 2147483647 w 583"/>
              <a:gd name="T33" fmla="*/ 2147483647 h 2487"/>
              <a:gd name="T34" fmla="*/ 2147483647 w 583"/>
              <a:gd name="T35" fmla="*/ 2147483647 h 2487"/>
              <a:gd name="T36" fmla="*/ 2147483647 w 583"/>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3"/>
              <a:gd name="T58" fmla="*/ 0 h 2487"/>
              <a:gd name="T59" fmla="*/ 583 w 583"/>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3" h="2487">
                <a:moveTo>
                  <a:pt x="0" y="0"/>
                </a:moveTo>
                <a:lnTo>
                  <a:pt x="81" y="73"/>
                </a:lnTo>
                <a:lnTo>
                  <a:pt x="140" y="145"/>
                </a:lnTo>
                <a:lnTo>
                  <a:pt x="260" y="308"/>
                </a:lnTo>
                <a:lnTo>
                  <a:pt x="329" y="420"/>
                </a:lnTo>
                <a:lnTo>
                  <a:pt x="408" y="580"/>
                </a:lnTo>
                <a:lnTo>
                  <a:pt x="479" y="750"/>
                </a:lnTo>
                <a:lnTo>
                  <a:pt x="540" y="917"/>
                </a:lnTo>
                <a:lnTo>
                  <a:pt x="574" y="1075"/>
                </a:lnTo>
                <a:lnTo>
                  <a:pt x="582" y="1208"/>
                </a:lnTo>
                <a:lnTo>
                  <a:pt x="582" y="1365"/>
                </a:lnTo>
                <a:lnTo>
                  <a:pt x="579" y="1510"/>
                </a:lnTo>
                <a:lnTo>
                  <a:pt x="557" y="1690"/>
                </a:lnTo>
                <a:lnTo>
                  <a:pt x="540" y="1833"/>
                </a:lnTo>
                <a:lnTo>
                  <a:pt x="523" y="2009"/>
                </a:lnTo>
                <a:lnTo>
                  <a:pt x="508" y="2159"/>
                </a:lnTo>
                <a:lnTo>
                  <a:pt x="496" y="2277"/>
                </a:lnTo>
                <a:lnTo>
                  <a:pt x="479" y="2389"/>
                </a:lnTo>
                <a:lnTo>
                  <a:pt x="464"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71" name="Freeform 66"/>
          <p:cNvSpPr>
            <a:spLocks/>
          </p:cNvSpPr>
          <p:nvPr/>
        </p:nvSpPr>
        <p:spPr bwMode="auto">
          <a:xfrm>
            <a:off x="147638" y="1501775"/>
            <a:ext cx="8996362" cy="4014788"/>
          </a:xfrm>
          <a:custGeom>
            <a:avLst/>
            <a:gdLst>
              <a:gd name="T0" fmla="*/ 2147483647 w 5667"/>
              <a:gd name="T1" fmla="*/ 2147483647 h 2529"/>
              <a:gd name="T2" fmla="*/ 2147483647 w 5667"/>
              <a:gd name="T3" fmla="*/ 2147483647 h 2529"/>
              <a:gd name="T4" fmla="*/ 2147483647 w 5667"/>
              <a:gd name="T5" fmla="*/ 2147483647 h 2529"/>
              <a:gd name="T6" fmla="*/ 2147483647 w 5667"/>
              <a:gd name="T7" fmla="*/ 2147483647 h 2529"/>
              <a:gd name="T8" fmla="*/ 2147483647 w 5667"/>
              <a:gd name="T9" fmla="*/ 2147483647 h 2529"/>
              <a:gd name="T10" fmla="*/ 2147483647 w 5667"/>
              <a:gd name="T11" fmla="*/ 2147483647 h 2529"/>
              <a:gd name="T12" fmla="*/ 0 w 5667"/>
              <a:gd name="T13" fmla="*/ 2147483647 h 2529"/>
              <a:gd name="T14" fmla="*/ 2147483647 w 5667"/>
              <a:gd name="T15" fmla="*/ 2147483647 h 2529"/>
              <a:gd name="T16" fmla="*/ 2147483647 w 5667"/>
              <a:gd name="T17" fmla="*/ 2147483647 h 2529"/>
              <a:gd name="T18" fmla="*/ 2147483647 w 5667"/>
              <a:gd name="T19" fmla="*/ 2147483647 h 2529"/>
              <a:gd name="T20" fmla="*/ 2147483647 w 5667"/>
              <a:gd name="T21" fmla="*/ 2147483647 h 2529"/>
              <a:gd name="T22" fmla="*/ 2147483647 w 5667"/>
              <a:gd name="T23" fmla="*/ 2147483647 h 2529"/>
              <a:gd name="T24" fmla="*/ 2147483647 w 5667"/>
              <a:gd name="T25" fmla="*/ 2147483647 h 2529"/>
              <a:gd name="T26" fmla="*/ 2147483647 w 5667"/>
              <a:gd name="T27" fmla="*/ 2147483647 h 2529"/>
              <a:gd name="T28" fmla="*/ 2147483647 w 5667"/>
              <a:gd name="T29" fmla="*/ 2147483647 h 2529"/>
              <a:gd name="T30" fmla="*/ 2147483647 w 5667"/>
              <a:gd name="T31" fmla="*/ 2147483647 h 2529"/>
              <a:gd name="T32" fmla="*/ 2147483647 w 5667"/>
              <a:gd name="T33" fmla="*/ 2147483647 h 2529"/>
              <a:gd name="T34" fmla="*/ 2147483647 w 5667"/>
              <a:gd name="T35" fmla="*/ 2147483647 h 2529"/>
              <a:gd name="T36" fmla="*/ 2147483647 w 5667"/>
              <a:gd name="T37" fmla="*/ 2147483647 h 2529"/>
              <a:gd name="T38" fmla="*/ 2147483647 w 5667"/>
              <a:gd name="T39" fmla="*/ 2147483647 h 2529"/>
              <a:gd name="T40" fmla="*/ 2147483647 w 5667"/>
              <a:gd name="T41" fmla="*/ 2147483647 h 2529"/>
              <a:gd name="T42" fmla="*/ 2147483647 w 5667"/>
              <a:gd name="T43" fmla="*/ 2147483647 h 2529"/>
              <a:gd name="T44" fmla="*/ 2147483647 w 5667"/>
              <a:gd name="T45" fmla="*/ 2147483647 h 2529"/>
              <a:gd name="T46" fmla="*/ 2147483647 w 5667"/>
              <a:gd name="T47" fmla="*/ 2147483647 h 2529"/>
              <a:gd name="T48" fmla="*/ 2147483647 w 5667"/>
              <a:gd name="T49" fmla="*/ 2147483647 h 2529"/>
              <a:gd name="T50" fmla="*/ 2147483647 w 5667"/>
              <a:gd name="T51" fmla="*/ 2147483647 h 2529"/>
              <a:gd name="T52" fmla="*/ 2147483647 w 5667"/>
              <a:gd name="T53" fmla="*/ 2147483647 h 2529"/>
              <a:gd name="T54" fmla="*/ 2147483647 w 5667"/>
              <a:gd name="T55" fmla="*/ 2147483647 h 2529"/>
              <a:gd name="T56" fmla="*/ 2147483647 w 5667"/>
              <a:gd name="T57" fmla="*/ 2147483647 h 2529"/>
              <a:gd name="T58" fmla="*/ 2147483647 w 5667"/>
              <a:gd name="T59" fmla="*/ 2147483647 h 2529"/>
              <a:gd name="T60" fmla="*/ 2147483647 w 5667"/>
              <a:gd name="T61" fmla="*/ 2147483647 h 2529"/>
              <a:gd name="T62" fmla="*/ 2147483647 w 5667"/>
              <a:gd name="T63" fmla="*/ 2147483647 h 2529"/>
              <a:gd name="T64" fmla="*/ 2147483647 w 5667"/>
              <a:gd name="T65" fmla="*/ 2147483647 h 2529"/>
              <a:gd name="T66" fmla="*/ 2147483647 w 5667"/>
              <a:gd name="T67" fmla="*/ 2147483647 h 2529"/>
              <a:gd name="T68" fmla="*/ 2147483647 w 5667"/>
              <a:gd name="T69" fmla="*/ 2147483647 h 2529"/>
              <a:gd name="T70" fmla="*/ 2147483647 w 5667"/>
              <a:gd name="T71" fmla="*/ 2147483647 h 2529"/>
              <a:gd name="T72" fmla="*/ 2147483647 w 5667"/>
              <a:gd name="T73" fmla="*/ 0 h 2529"/>
              <a:gd name="T74" fmla="*/ 2147483647 w 5667"/>
              <a:gd name="T75" fmla="*/ 2147483647 h 2529"/>
              <a:gd name="T76" fmla="*/ 2147483647 w 5667"/>
              <a:gd name="T77" fmla="*/ 2147483647 h 2529"/>
              <a:gd name="T78" fmla="*/ 2147483647 w 5667"/>
              <a:gd name="T79" fmla="*/ 2147483647 h 2529"/>
              <a:gd name="T80" fmla="*/ 2147483647 w 5667"/>
              <a:gd name="T81" fmla="*/ 2147483647 h 2529"/>
              <a:gd name="T82" fmla="*/ 2147483647 w 5667"/>
              <a:gd name="T83" fmla="*/ 2147483647 h 2529"/>
              <a:gd name="T84" fmla="*/ 2147483647 w 5667"/>
              <a:gd name="T85" fmla="*/ 2147483647 h 25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67"/>
              <a:gd name="T130" fmla="*/ 0 h 2529"/>
              <a:gd name="T131" fmla="*/ 5667 w 5667"/>
              <a:gd name="T132" fmla="*/ 2529 h 25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67" h="2529">
                <a:moveTo>
                  <a:pt x="2142" y="373"/>
                </a:moveTo>
                <a:lnTo>
                  <a:pt x="2038" y="268"/>
                </a:lnTo>
                <a:lnTo>
                  <a:pt x="1928" y="183"/>
                </a:lnTo>
                <a:lnTo>
                  <a:pt x="1786" y="112"/>
                </a:lnTo>
                <a:lnTo>
                  <a:pt x="1634" y="60"/>
                </a:lnTo>
                <a:lnTo>
                  <a:pt x="1492" y="33"/>
                </a:lnTo>
                <a:lnTo>
                  <a:pt x="1337" y="16"/>
                </a:lnTo>
                <a:lnTo>
                  <a:pt x="1205" y="16"/>
                </a:lnTo>
                <a:lnTo>
                  <a:pt x="1064" y="28"/>
                </a:lnTo>
                <a:lnTo>
                  <a:pt x="895" y="78"/>
                </a:lnTo>
                <a:lnTo>
                  <a:pt x="758" y="161"/>
                </a:lnTo>
                <a:lnTo>
                  <a:pt x="638" y="251"/>
                </a:lnTo>
                <a:lnTo>
                  <a:pt x="534" y="340"/>
                </a:lnTo>
                <a:lnTo>
                  <a:pt x="424" y="446"/>
                </a:lnTo>
                <a:lnTo>
                  <a:pt x="322" y="563"/>
                </a:lnTo>
                <a:lnTo>
                  <a:pt x="238" y="677"/>
                </a:lnTo>
                <a:lnTo>
                  <a:pt x="160" y="784"/>
                </a:lnTo>
                <a:lnTo>
                  <a:pt x="96" y="885"/>
                </a:lnTo>
                <a:lnTo>
                  <a:pt x="49" y="978"/>
                </a:lnTo>
                <a:lnTo>
                  <a:pt x="15" y="1078"/>
                </a:lnTo>
                <a:lnTo>
                  <a:pt x="0" y="1211"/>
                </a:lnTo>
                <a:lnTo>
                  <a:pt x="0" y="1350"/>
                </a:lnTo>
                <a:lnTo>
                  <a:pt x="8" y="1481"/>
                </a:lnTo>
                <a:lnTo>
                  <a:pt x="25" y="1604"/>
                </a:lnTo>
                <a:lnTo>
                  <a:pt x="42" y="1742"/>
                </a:lnTo>
                <a:lnTo>
                  <a:pt x="64" y="1906"/>
                </a:lnTo>
                <a:lnTo>
                  <a:pt x="95" y="2070"/>
                </a:lnTo>
                <a:lnTo>
                  <a:pt x="130" y="2215"/>
                </a:lnTo>
                <a:lnTo>
                  <a:pt x="169" y="2319"/>
                </a:lnTo>
                <a:lnTo>
                  <a:pt x="216" y="2397"/>
                </a:lnTo>
                <a:lnTo>
                  <a:pt x="272" y="2469"/>
                </a:lnTo>
                <a:lnTo>
                  <a:pt x="333" y="2516"/>
                </a:lnTo>
                <a:lnTo>
                  <a:pt x="385" y="2519"/>
                </a:lnTo>
                <a:lnTo>
                  <a:pt x="490" y="2502"/>
                </a:lnTo>
                <a:lnTo>
                  <a:pt x="603" y="2462"/>
                </a:lnTo>
                <a:lnTo>
                  <a:pt x="707" y="2412"/>
                </a:lnTo>
                <a:lnTo>
                  <a:pt x="783" y="2353"/>
                </a:lnTo>
                <a:lnTo>
                  <a:pt x="878" y="2262"/>
                </a:lnTo>
                <a:lnTo>
                  <a:pt x="962" y="2151"/>
                </a:lnTo>
                <a:lnTo>
                  <a:pt x="1043" y="2004"/>
                </a:lnTo>
                <a:lnTo>
                  <a:pt x="1124" y="1847"/>
                </a:lnTo>
                <a:lnTo>
                  <a:pt x="1192" y="1707"/>
                </a:lnTo>
                <a:lnTo>
                  <a:pt x="1239" y="1585"/>
                </a:lnTo>
                <a:lnTo>
                  <a:pt x="1270" y="1486"/>
                </a:lnTo>
                <a:lnTo>
                  <a:pt x="1283" y="1403"/>
                </a:lnTo>
                <a:lnTo>
                  <a:pt x="1310" y="1617"/>
                </a:lnTo>
                <a:lnTo>
                  <a:pt x="1381" y="1859"/>
                </a:lnTo>
                <a:lnTo>
                  <a:pt x="1471" y="2129"/>
                </a:lnTo>
                <a:lnTo>
                  <a:pt x="1536" y="2255"/>
                </a:lnTo>
                <a:lnTo>
                  <a:pt x="1607" y="2364"/>
                </a:lnTo>
                <a:lnTo>
                  <a:pt x="1717" y="2464"/>
                </a:lnTo>
                <a:lnTo>
                  <a:pt x="1840" y="2519"/>
                </a:lnTo>
                <a:lnTo>
                  <a:pt x="1945" y="2528"/>
                </a:lnTo>
                <a:lnTo>
                  <a:pt x="2050" y="2509"/>
                </a:lnTo>
                <a:lnTo>
                  <a:pt x="2131" y="2452"/>
                </a:lnTo>
                <a:lnTo>
                  <a:pt x="2224" y="2341"/>
                </a:lnTo>
                <a:lnTo>
                  <a:pt x="2301" y="2184"/>
                </a:lnTo>
                <a:lnTo>
                  <a:pt x="2399" y="1934"/>
                </a:lnTo>
                <a:lnTo>
                  <a:pt x="2485" y="1686"/>
                </a:lnTo>
                <a:lnTo>
                  <a:pt x="2534" y="1439"/>
                </a:lnTo>
                <a:lnTo>
                  <a:pt x="2561" y="1667"/>
                </a:lnTo>
                <a:lnTo>
                  <a:pt x="2627" y="1887"/>
                </a:lnTo>
                <a:lnTo>
                  <a:pt x="2688" y="2058"/>
                </a:lnTo>
                <a:lnTo>
                  <a:pt x="2754" y="2205"/>
                </a:lnTo>
                <a:lnTo>
                  <a:pt x="2836" y="2331"/>
                </a:lnTo>
                <a:lnTo>
                  <a:pt x="2907" y="2428"/>
                </a:lnTo>
                <a:lnTo>
                  <a:pt x="3010" y="2492"/>
                </a:lnTo>
                <a:lnTo>
                  <a:pt x="3147" y="2514"/>
                </a:lnTo>
                <a:lnTo>
                  <a:pt x="3284" y="2502"/>
                </a:lnTo>
                <a:lnTo>
                  <a:pt x="3404" y="2462"/>
                </a:lnTo>
                <a:lnTo>
                  <a:pt x="3507" y="2397"/>
                </a:lnTo>
                <a:lnTo>
                  <a:pt x="3611" y="2302"/>
                </a:lnTo>
                <a:lnTo>
                  <a:pt x="3716" y="2165"/>
                </a:lnTo>
                <a:lnTo>
                  <a:pt x="3814" y="2023"/>
                </a:lnTo>
                <a:lnTo>
                  <a:pt x="3897" y="1885"/>
                </a:lnTo>
                <a:lnTo>
                  <a:pt x="3966" y="1757"/>
                </a:lnTo>
                <a:lnTo>
                  <a:pt x="4015" y="1636"/>
                </a:lnTo>
                <a:lnTo>
                  <a:pt x="4059" y="1479"/>
                </a:lnTo>
                <a:lnTo>
                  <a:pt x="4130" y="1642"/>
                </a:lnTo>
                <a:lnTo>
                  <a:pt x="4201" y="1807"/>
                </a:lnTo>
                <a:lnTo>
                  <a:pt x="4290" y="1968"/>
                </a:lnTo>
                <a:lnTo>
                  <a:pt x="4356" y="2087"/>
                </a:lnTo>
                <a:lnTo>
                  <a:pt x="4455" y="2219"/>
                </a:lnTo>
                <a:lnTo>
                  <a:pt x="4575" y="2340"/>
                </a:lnTo>
                <a:lnTo>
                  <a:pt x="4705" y="2435"/>
                </a:lnTo>
                <a:lnTo>
                  <a:pt x="4859" y="2490"/>
                </a:lnTo>
                <a:lnTo>
                  <a:pt x="5028" y="2519"/>
                </a:lnTo>
                <a:lnTo>
                  <a:pt x="5154" y="2480"/>
                </a:lnTo>
                <a:lnTo>
                  <a:pt x="5257" y="2407"/>
                </a:lnTo>
                <a:lnTo>
                  <a:pt x="5357" y="2267"/>
                </a:lnTo>
                <a:lnTo>
                  <a:pt x="5448" y="2117"/>
                </a:lnTo>
                <a:lnTo>
                  <a:pt x="5514" y="1951"/>
                </a:lnTo>
                <a:lnTo>
                  <a:pt x="5580" y="1754"/>
                </a:lnTo>
                <a:lnTo>
                  <a:pt x="5631" y="1578"/>
                </a:lnTo>
                <a:lnTo>
                  <a:pt x="5656" y="1426"/>
                </a:lnTo>
                <a:lnTo>
                  <a:pt x="5666" y="1246"/>
                </a:lnTo>
                <a:lnTo>
                  <a:pt x="5644" y="1113"/>
                </a:lnTo>
                <a:lnTo>
                  <a:pt x="5529" y="938"/>
                </a:lnTo>
                <a:lnTo>
                  <a:pt x="5365" y="778"/>
                </a:lnTo>
                <a:lnTo>
                  <a:pt x="5154" y="613"/>
                </a:lnTo>
                <a:lnTo>
                  <a:pt x="5001" y="506"/>
                </a:lnTo>
                <a:lnTo>
                  <a:pt x="5165" y="506"/>
                </a:lnTo>
                <a:lnTo>
                  <a:pt x="5062" y="408"/>
                </a:lnTo>
                <a:lnTo>
                  <a:pt x="4896" y="311"/>
                </a:lnTo>
                <a:lnTo>
                  <a:pt x="4685" y="223"/>
                </a:lnTo>
                <a:lnTo>
                  <a:pt x="4471" y="150"/>
                </a:lnTo>
                <a:lnTo>
                  <a:pt x="4265" y="95"/>
                </a:lnTo>
                <a:lnTo>
                  <a:pt x="4049" y="50"/>
                </a:lnTo>
                <a:lnTo>
                  <a:pt x="3838" y="16"/>
                </a:lnTo>
                <a:lnTo>
                  <a:pt x="3572" y="0"/>
                </a:lnTo>
                <a:lnTo>
                  <a:pt x="3338" y="0"/>
                </a:lnTo>
                <a:lnTo>
                  <a:pt x="3125" y="10"/>
                </a:lnTo>
                <a:lnTo>
                  <a:pt x="2978" y="50"/>
                </a:lnTo>
                <a:lnTo>
                  <a:pt x="2847" y="112"/>
                </a:lnTo>
                <a:lnTo>
                  <a:pt x="2732" y="194"/>
                </a:lnTo>
                <a:lnTo>
                  <a:pt x="2617" y="295"/>
                </a:lnTo>
                <a:lnTo>
                  <a:pt x="2551" y="385"/>
                </a:lnTo>
                <a:lnTo>
                  <a:pt x="2649" y="385"/>
                </a:lnTo>
                <a:lnTo>
                  <a:pt x="2578" y="458"/>
                </a:lnTo>
                <a:lnTo>
                  <a:pt x="2507" y="551"/>
                </a:lnTo>
                <a:lnTo>
                  <a:pt x="2433" y="665"/>
                </a:lnTo>
                <a:lnTo>
                  <a:pt x="2355" y="788"/>
                </a:lnTo>
                <a:lnTo>
                  <a:pt x="2289" y="933"/>
                </a:lnTo>
                <a:lnTo>
                  <a:pt x="2235" y="1121"/>
                </a:lnTo>
                <a:lnTo>
                  <a:pt x="2180" y="928"/>
                </a:lnTo>
                <a:lnTo>
                  <a:pt x="2121" y="788"/>
                </a:lnTo>
                <a:lnTo>
                  <a:pt x="2043" y="632"/>
                </a:lnTo>
                <a:lnTo>
                  <a:pt x="1967" y="501"/>
                </a:lnTo>
                <a:lnTo>
                  <a:pt x="1862" y="373"/>
                </a:lnTo>
                <a:lnTo>
                  <a:pt x="2142" y="373"/>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72" name="Line 67"/>
          <p:cNvSpPr>
            <a:spLocks noChangeShapeType="1"/>
          </p:cNvSpPr>
          <p:nvPr/>
        </p:nvSpPr>
        <p:spPr bwMode="auto">
          <a:xfrm>
            <a:off x="538163" y="5353050"/>
            <a:ext cx="68580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3" name="Line 68"/>
          <p:cNvSpPr>
            <a:spLocks noChangeShapeType="1"/>
          </p:cNvSpPr>
          <p:nvPr/>
        </p:nvSpPr>
        <p:spPr bwMode="auto">
          <a:xfrm>
            <a:off x="347663" y="4991100"/>
            <a:ext cx="12763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4" name="Line 69"/>
          <p:cNvSpPr>
            <a:spLocks noChangeShapeType="1"/>
          </p:cNvSpPr>
          <p:nvPr/>
        </p:nvSpPr>
        <p:spPr bwMode="auto">
          <a:xfrm>
            <a:off x="425450" y="5186363"/>
            <a:ext cx="10160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5" name="Line 70"/>
          <p:cNvSpPr>
            <a:spLocks noChangeShapeType="1"/>
          </p:cNvSpPr>
          <p:nvPr/>
        </p:nvSpPr>
        <p:spPr bwMode="auto">
          <a:xfrm>
            <a:off x="2543175" y="4991100"/>
            <a:ext cx="1243013"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6" name="Line 71"/>
          <p:cNvSpPr>
            <a:spLocks noChangeShapeType="1"/>
          </p:cNvSpPr>
          <p:nvPr/>
        </p:nvSpPr>
        <p:spPr bwMode="auto">
          <a:xfrm>
            <a:off x="2673350" y="5186363"/>
            <a:ext cx="1025525"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7" name="Line 72"/>
          <p:cNvSpPr>
            <a:spLocks noChangeShapeType="1"/>
          </p:cNvSpPr>
          <p:nvPr/>
        </p:nvSpPr>
        <p:spPr bwMode="auto">
          <a:xfrm>
            <a:off x="2813050" y="5353050"/>
            <a:ext cx="74612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8" name="Line 73"/>
          <p:cNvSpPr>
            <a:spLocks noChangeShapeType="1"/>
          </p:cNvSpPr>
          <p:nvPr/>
        </p:nvSpPr>
        <p:spPr bwMode="auto">
          <a:xfrm>
            <a:off x="4229100" y="3983038"/>
            <a:ext cx="231616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79" name="Line 74"/>
          <p:cNvSpPr>
            <a:spLocks noChangeShapeType="1"/>
          </p:cNvSpPr>
          <p:nvPr/>
        </p:nvSpPr>
        <p:spPr bwMode="auto">
          <a:xfrm>
            <a:off x="4252913" y="4240213"/>
            <a:ext cx="219551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80" name="Line 75"/>
          <p:cNvSpPr>
            <a:spLocks noChangeShapeType="1"/>
          </p:cNvSpPr>
          <p:nvPr/>
        </p:nvSpPr>
        <p:spPr bwMode="auto">
          <a:xfrm>
            <a:off x="4349750" y="4518025"/>
            <a:ext cx="19716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81" name="Line 76"/>
          <p:cNvSpPr>
            <a:spLocks noChangeShapeType="1"/>
          </p:cNvSpPr>
          <p:nvPr/>
        </p:nvSpPr>
        <p:spPr bwMode="auto">
          <a:xfrm>
            <a:off x="4456113" y="4768850"/>
            <a:ext cx="17208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82" name="Freeform 77"/>
          <p:cNvSpPr>
            <a:spLocks/>
          </p:cNvSpPr>
          <p:nvPr/>
        </p:nvSpPr>
        <p:spPr bwMode="auto">
          <a:xfrm>
            <a:off x="407988" y="1549400"/>
            <a:ext cx="1389062" cy="3892550"/>
          </a:xfrm>
          <a:custGeom>
            <a:avLst/>
            <a:gdLst>
              <a:gd name="T0" fmla="*/ 2147483647 w 875"/>
              <a:gd name="T1" fmla="*/ 0 h 2452"/>
              <a:gd name="T2" fmla="*/ 2147483647 w 875"/>
              <a:gd name="T3" fmla="*/ 2147483647 h 2452"/>
              <a:gd name="T4" fmla="*/ 2147483647 w 875"/>
              <a:gd name="T5" fmla="*/ 2147483647 h 2452"/>
              <a:gd name="T6" fmla="*/ 2147483647 w 875"/>
              <a:gd name="T7" fmla="*/ 2147483647 h 2452"/>
              <a:gd name="T8" fmla="*/ 2147483647 w 875"/>
              <a:gd name="T9" fmla="*/ 2147483647 h 2452"/>
              <a:gd name="T10" fmla="*/ 2147483647 w 875"/>
              <a:gd name="T11" fmla="*/ 2147483647 h 2452"/>
              <a:gd name="T12" fmla="*/ 2147483647 w 875"/>
              <a:gd name="T13" fmla="*/ 2147483647 h 2452"/>
              <a:gd name="T14" fmla="*/ 2147483647 w 875"/>
              <a:gd name="T15" fmla="*/ 2147483647 h 2452"/>
              <a:gd name="T16" fmla="*/ 2147483647 w 875"/>
              <a:gd name="T17" fmla="*/ 2147483647 h 2452"/>
              <a:gd name="T18" fmla="*/ 0 w 875"/>
              <a:gd name="T19" fmla="*/ 2147483647 h 2452"/>
              <a:gd name="T20" fmla="*/ 0 w 875"/>
              <a:gd name="T21" fmla="*/ 2147483647 h 2452"/>
              <a:gd name="T22" fmla="*/ 2147483647 w 875"/>
              <a:gd name="T23" fmla="*/ 2147483647 h 2452"/>
              <a:gd name="T24" fmla="*/ 2147483647 w 875"/>
              <a:gd name="T25" fmla="*/ 2147483647 h 2452"/>
              <a:gd name="T26" fmla="*/ 2147483647 w 875"/>
              <a:gd name="T27" fmla="*/ 2147483647 h 2452"/>
              <a:gd name="T28" fmla="*/ 2147483647 w 875"/>
              <a:gd name="T29" fmla="*/ 2147483647 h 2452"/>
              <a:gd name="T30" fmla="*/ 2147483647 w 875"/>
              <a:gd name="T31" fmla="*/ 2147483647 h 2452"/>
              <a:gd name="T32" fmla="*/ 2147483647 w 875"/>
              <a:gd name="T33" fmla="*/ 2147483647 h 2452"/>
              <a:gd name="T34" fmla="*/ 2147483647 w 875"/>
              <a:gd name="T35" fmla="*/ 2147483647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5"/>
              <a:gd name="T55" fmla="*/ 0 h 2452"/>
              <a:gd name="T56" fmla="*/ 875 w 875"/>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5" h="2452">
                <a:moveTo>
                  <a:pt x="874" y="0"/>
                </a:moveTo>
                <a:lnTo>
                  <a:pt x="764" y="62"/>
                </a:lnTo>
                <a:lnTo>
                  <a:pt x="606" y="166"/>
                </a:lnTo>
                <a:lnTo>
                  <a:pt x="474" y="285"/>
                </a:lnTo>
                <a:lnTo>
                  <a:pt x="364" y="420"/>
                </a:lnTo>
                <a:lnTo>
                  <a:pt x="260" y="573"/>
                </a:lnTo>
                <a:lnTo>
                  <a:pt x="154" y="744"/>
                </a:lnTo>
                <a:lnTo>
                  <a:pt x="81" y="895"/>
                </a:lnTo>
                <a:lnTo>
                  <a:pt x="17" y="1057"/>
                </a:lnTo>
                <a:lnTo>
                  <a:pt x="0" y="1200"/>
                </a:lnTo>
                <a:lnTo>
                  <a:pt x="0" y="1363"/>
                </a:lnTo>
                <a:lnTo>
                  <a:pt x="5" y="1513"/>
                </a:lnTo>
                <a:lnTo>
                  <a:pt x="17" y="1688"/>
                </a:lnTo>
                <a:lnTo>
                  <a:pt x="32" y="1864"/>
                </a:lnTo>
                <a:lnTo>
                  <a:pt x="49" y="2024"/>
                </a:lnTo>
                <a:lnTo>
                  <a:pt x="59" y="2161"/>
                </a:lnTo>
                <a:lnTo>
                  <a:pt x="81" y="2278"/>
                </a:lnTo>
                <a:lnTo>
                  <a:pt x="137" y="245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83" name="Freeform 78"/>
          <p:cNvSpPr>
            <a:spLocks/>
          </p:cNvSpPr>
          <p:nvPr/>
        </p:nvSpPr>
        <p:spPr bwMode="auto">
          <a:xfrm>
            <a:off x="6276975" y="1535113"/>
            <a:ext cx="1878013" cy="3948112"/>
          </a:xfrm>
          <a:custGeom>
            <a:avLst/>
            <a:gdLst>
              <a:gd name="T0" fmla="*/ 0 w 1183"/>
              <a:gd name="T1" fmla="*/ 0 h 2487"/>
              <a:gd name="T2" fmla="*/ 2147483647 w 1183"/>
              <a:gd name="T3" fmla="*/ 2147483647 h 2487"/>
              <a:gd name="T4" fmla="*/ 2147483647 w 1183"/>
              <a:gd name="T5" fmla="*/ 2147483647 h 2487"/>
              <a:gd name="T6" fmla="*/ 2147483647 w 1183"/>
              <a:gd name="T7" fmla="*/ 2147483647 h 2487"/>
              <a:gd name="T8" fmla="*/ 2147483647 w 1183"/>
              <a:gd name="T9" fmla="*/ 2147483647 h 2487"/>
              <a:gd name="T10" fmla="*/ 2147483647 w 1183"/>
              <a:gd name="T11" fmla="*/ 2147483647 h 2487"/>
              <a:gd name="T12" fmla="*/ 2147483647 w 1183"/>
              <a:gd name="T13" fmla="*/ 2147483647 h 2487"/>
              <a:gd name="T14" fmla="*/ 2147483647 w 1183"/>
              <a:gd name="T15" fmla="*/ 2147483647 h 2487"/>
              <a:gd name="T16" fmla="*/ 2147483647 w 1183"/>
              <a:gd name="T17" fmla="*/ 2147483647 h 2487"/>
              <a:gd name="T18" fmla="*/ 2147483647 w 1183"/>
              <a:gd name="T19" fmla="*/ 2147483647 h 2487"/>
              <a:gd name="T20" fmla="*/ 2147483647 w 1183"/>
              <a:gd name="T21" fmla="*/ 2147483647 h 2487"/>
              <a:gd name="T22" fmla="*/ 2147483647 w 1183"/>
              <a:gd name="T23" fmla="*/ 2147483647 h 2487"/>
              <a:gd name="T24" fmla="*/ 2147483647 w 1183"/>
              <a:gd name="T25" fmla="*/ 2147483647 h 2487"/>
              <a:gd name="T26" fmla="*/ 2147483647 w 1183"/>
              <a:gd name="T27" fmla="*/ 2147483647 h 2487"/>
              <a:gd name="T28" fmla="*/ 2147483647 w 1183"/>
              <a:gd name="T29" fmla="*/ 2147483647 h 2487"/>
              <a:gd name="T30" fmla="*/ 2147483647 w 1183"/>
              <a:gd name="T31" fmla="*/ 2147483647 h 2487"/>
              <a:gd name="T32" fmla="*/ 2147483647 w 1183"/>
              <a:gd name="T33" fmla="*/ 2147483647 h 2487"/>
              <a:gd name="T34" fmla="*/ 2147483647 w 1183"/>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3"/>
              <a:gd name="T55" fmla="*/ 0 h 2487"/>
              <a:gd name="T56" fmla="*/ 1183 w 1183"/>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3" h="2487">
                <a:moveTo>
                  <a:pt x="0" y="0"/>
                </a:moveTo>
                <a:lnTo>
                  <a:pt x="191" y="105"/>
                </a:lnTo>
                <a:lnTo>
                  <a:pt x="323" y="206"/>
                </a:lnTo>
                <a:lnTo>
                  <a:pt x="444" y="306"/>
                </a:lnTo>
                <a:lnTo>
                  <a:pt x="549" y="435"/>
                </a:lnTo>
                <a:lnTo>
                  <a:pt x="679" y="579"/>
                </a:lnTo>
                <a:lnTo>
                  <a:pt x="826" y="760"/>
                </a:lnTo>
                <a:lnTo>
                  <a:pt x="941" y="928"/>
                </a:lnTo>
                <a:lnTo>
                  <a:pt x="1001" y="1078"/>
                </a:lnTo>
                <a:lnTo>
                  <a:pt x="1017" y="1223"/>
                </a:lnTo>
                <a:lnTo>
                  <a:pt x="1011" y="1380"/>
                </a:lnTo>
                <a:lnTo>
                  <a:pt x="1023" y="1551"/>
                </a:lnTo>
                <a:lnTo>
                  <a:pt x="1038" y="1714"/>
                </a:lnTo>
                <a:lnTo>
                  <a:pt x="1050" y="1859"/>
                </a:lnTo>
                <a:lnTo>
                  <a:pt x="1072" y="2037"/>
                </a:lnTo>
                <a:lnTo>
                  <a:pt x="1089" y="2187"/>
                </a:lnTo>
                <a:lnTo>
                  <a:pt x="1126" y="2350"/>
                </a:lnTo>
                <a:lnTo>
                  <a:pt x="1182"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84" name="Line 79"/>
          <p:cNvSpPr>
            <a:spLocks noChangeShapeType="1"/>
          </p:cNvSpPr>
          <p:nvPr/>
        </p:nvSpPr>
        <p:spPr bwMode="auto">
          <a:xfrm>
            <a:off x="4746625" y="1643063"/>
            <a:ext cx="193516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85" name="Freeform 80"/>
          <p:cNvSpPr>
            <a:spLocks/>
          </p:cNvSpPr>
          <p:nvPr/>
        </p:nvSpPr>
        <p:spPr bwMode="auto">
          <a:xfrm>
            <a:off x="5988050" y="1511300"/>
            <a:ext cx="2103438" cy="3990975"/>
          </a:xfrm>
          <a:custGeom>
            <a:avLst/>
            <a:gdLst>
              <a:gd name="T0" fmla="*/ 0 w 1325"/>
              <a:gd name="T1" fmla="*/ 0 h 2514"/>
              <a:gd name="T2" fmla="*/ 2147483647 w 1325"/>
              <a:gd name="T3" fmla="*/ 2147483647 h 2514"/>
              <a:gd name="T4" fmla="*/ 2147483647 w 1325"/>
              <a:gd name="T5" fmla="*/ 2147483647 h 2514"/>
              <a:gd name="T6" fmla="*/ 2147483647 w 1325"/>
              <a:gd name="T7" fmla="*/ 2147483647 h 2514"/>
              <a:gd name="T8" fmla="*/ 2147483647 w 1325"/>
              <a:gd name="T9" fmla="*/ 2147483647 h 2514"/>
              <a:gd name="T10" fmla="*/ 2147483647 w 1325"/>
              <a:gd name="T11" fmla="*/ 2147483647 h 2514"/>
              <a:gd name="T12" fmla="*/ 2147483647 w 1325"/>
              <a:gd name="T13" fmla="*/ 2147483647 h 2514"/>
              <a:gd name="T14" fmla="*/ 2147483647 w 1325"/>
              <a:gd name="T15" fmla="*/ 2147483647 h 2514"/>
              <a:gd name="T16" fmla="*/ 2147483647 w 1325"/>
              <a:gd name="T17" fmla="*/ 2147483647 h 2514"/>
              <a:gd name="T18" fmla="*/ 2147483647 w 1325"/>
              <a:gd name="T19" fmla="*/ 2147483647 h 2514"/>
              <a:gd name="T20" fmla="*/ 2147483647 w 1325"/>
              <a:gd name="T21" fmla="*/ 2147483647 h 2514"/>
              <a:gd name="T22" fmla="*/ 2147483647 w 1325"/>
              <a:gd name="T23" fmla="*/ 2147483647 h 2514"/>
              <a:gd name="T24" fmla="*/ 2147483647 w 1325"/>
              <a:gd name="T25" fmla="*/ 2147483647 h 2514"/>
              <a:gd name="T26" fmla="*/ 2147483647 w 1325"/>
              <a:gd name="T27" fmla="*/ 2147483647 h 2514"/>
              <a:gd name="T28" fmla="*/ 2147483647 w 1325"/>
              <a:gd name="T29" fmla="*/ 2147483647 h 2514"/>
              <a:gd name="T30" fmla="*/ 2147483647 w 1325"/>
              <a:gd name="T31" fmla="*/ 2147483647 h 2514"/>
              <a:gd name="T32" fmla="*/ 2147483647 w 1325"/>
              <a:gd name="T33" fmla="*/ 2147483647 h 2514"/>
              <a:gd name="T34" fmla="*/ 2147483647 w 1325"/>
              <a:gd name="T35" fmla="*/ 2147483647 h 2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5"/>
              <a:gd name="T55" fmla="*/ 0 h 2514"/>
              <a:gd name="T56" fmla="*/ 1325 w 1325"/>
              <a:gd name="T57" fmla="*/ 2514 h 2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5" h="2514">
                <a:moveTo>
                  <a:pt x="0" y="0"/>
                </a:moveTo>
                <a:lnTo>
                  <a:pt x="164" y="107"/>
                </a:lnTo>
                <a:lnTo>
                  <a:pt x="311" y="223"/>
                </a:lnTo>
                <a:lnTo>
                  <a:pt x="426" y="323"/>
                </a:lnTo>
                <a:lnTo>
                  <a:pt x="545" y="463"/>
                </a:lnTo>
                <a:lnTo>
                  <a:pt x="657" y="613"/>
                </a:lnTo>
                <a:lnTo>
                  <a:pt x="757" y="767"/>
                </a:lnTo>
                <a:lnTo>
                  <a:pt x="827" y="933"/>
                </a:lnTo>
                <a:lnTo>
                  <a:pt x="871" y="1090"/>
                </a:lnTo>
                <a:lnTo>
                  <a:pt x="887" y="1235"/>
                </a:lnTo>
                <a:lnTo>
                  <a:pt x="893" y="1397"/>
                </a:lnTo>
                <a:lnTo>
                  <a:pt x="920" y="1558"/>
                </a:lnTo>
                <a:lnTo>
                  <a:pt x="946" y="1715"/>
                </a:lnTo>
                <a:lnTo>
                  <a:pt x="985" y="1871"/>
                </a:lnTo>
                <a:lnTo>
                  <a:pt x="1034" y="2054"/>
                </a:lnTo>
                <a:lnTo>
                  <a:pt x="1094" y="2188"/>
                </a:lnTo>
                <a:lnTo>
                  <a:pt x="1192" y="2345"/>
                </a:lnTo>
                <a:lnTo>
                  <a:pt x="1324" y="2513"/>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86" name="Freeform 81"/>
          <p:cNvSpPr>
            <a:spLocks/>
          </p:cNvSpPr>
          <p:nvPr/>
        </p:nvSpPr>
        <p:spPr bwMode="auto">
          <a:xfrm>
            <a:off x="6135688" y="1535113"/>
            <a:ext cx="2006600" cy="3963987"/>
          </a:xfrm>
          <a:custGeom>
            <a:avLst/>
            <a:gdLst>
              <a:gd name="T0" fmla="*/ 0 w 1264"/>
              <a:gd name="T1" fmla="*/ 0 h 2497"/>
              <a:gd name="T2" fmla="*/ 2147483647 w 1264"/>
              <a:gd name="T3" fmla="*/ 2147483647 h 2497"/>
              <a:gd name="T4" fmla="*/ 2147483647 w 1264"/>
              <a:gd name="T5" fmla="*/ 2147483647 h 2497"/>
              <a:gd name="T6" fmla="*/ 2147483647 w 1264"/>
              <a:gd name="T7" fmla="*/ 2147483647 h 2497"/>
              <a:gd name="T8" fmla="*/ 2147483647 w 1264"/>
              <a:gd name="T9" fmla="*/ 2147483647 h 2497"/>
              <a:gd name="T10" fmla="*/ 2147483647 w 1264"/>
              <a:gd name="T11" fmla="*/ 2147483647 h 2497"/>
              <a:gd name="T12" fmla="*/ 2147483647 w 1264"/>
              <a:gd name="T13" fmla="*/ 2147483647 h 2497"/>
              <a:gd name="T14" fmla="*/ 2147483647 w 1264"/>
              <a:gd name="T15" fmla="*/ 2147483647 h 2497"/>
              <a:gd name="T16" fmla="*/ 2147483647 w 1264"/>
              <a:gd name="T17" fmla="*/ 2147483647 h 2497"/>
              <a:gd name="T18" fmla="*/ 2147483647 w 1264"/>
              <a:gd name="T19" fmla="*/ 2147483647 h 2497"/>
              <a:gd name="T20" fmla="*/ 2147483647 w 1264"/>
              <a:gd name="T21" fmla="*/ 2147483647 h 2497"/>
              <a:gd name="T22" fmla="*/ 2147483647 w 1264"/>
              <a:gd name="T23" fmla="*/ 2147483647 h 2497"/>
              <a:gd name="T24" fmla="*/ 2147483647 w 1264"/>
              <a:gd name="T25" fmla="*/ 2147483647 h 2497"/>
              <a:gd name="T26" fmla="*/ 2147483647 w 1264"/>
              <a:gd name="T27" fmla="*/ 2147483647 h 2497"/>
              <a:gd name="T28" fmla="*/ 2147483647 w 1264"/>
              <a:gd name="T29" fmla="*/ 2147483647 h 2497"/>
              <a:gd name="T30" fmla="*/ 2147483647 w 1264"/>
              <a:gd name="T31" fmla="*/ 2147483647 h 2497"/>
              <a:gd name="T32" fmla="*/ 2147483647 w 1264"/>
              <a:gd name="T33" fmla="*/ 2147483647 h 2497"/>
              <a:gd name="T34" fmla="*/ 2147483647 w 1264"/>
              <a:gd name="T35" fmla="*/ 2147483647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2497"/>
              <a:gd name="T56" fmla="*/ 1264 w 1264"/>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2497">
                <a:moveTo>
                  <a:pt x="0" y="0"/>
                </a:moveTo>
                <a:lnTo>
                  <a:pt x="191" y="117"/>
                </a:lnTo>
                <a:lnTo>
                  <a:pt x="338" y="221"/>
                </a:lnTo>
                <a:lnTo>
                  <a:pt x="447" y="323"/>
                </a:lnTo>
                <a:lnTo>
                  <a:pt x="549" y="440"/>
                </a:lnTo>
                <a:lnTo>
                  <a:pt x="657" y="579"/>
                </a:lnTo>
                <a:lnTo>
                  <a:pt x="789" y="760"/>
                </a:lnTo>
                <a:lnTo>
                  <a:pt x="880" y="921"/>
                </a:lnTo>
                <a:lnTo>
                  <a:pt x="940" y="1090"/>
                </a:lnTo>
                <a:lnTo>
                  <a:pt x="946" y="1238"/>
                </a:lnTo>
                <a:lnTo>
                  <a:pt x="952" y="1380"/>
                </a:lnTo>
                <a:lnTo>
                  <a:pt x="968" y="1518"/>
                </a:lnTo>
                <a:lnTo>
                  <a:pt x="984" y="1681"/>
                </a:lnTo>
                <a:lnTo>
                  <a:pt x="1016" y="1864"/>
                </a:lnTo>
                <a:lnTo>
                  <a:pt x="1050" y="2024"/>
                </a:lnTo>
                <a:lnTo>
                  <a:pt x="1082" y="2159"/>
                </a:lnTo>
                <a:lnTo>
                  <a:pt x="1138" y="2299"/>
                </a:lnTo>
                <a:lnTo>
                  <a:pt x="1263" y="2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87" name="Freeform 82"/>
          <p:cNvSpPr>
            <a:spLocks/>
          </p:cNvSpPr>
          <p:nvPr/>
        </p:nvSpPr>
        <p:spPr bwMode="auto">
          <a:xfrm>
            <a:off x="6443663" y="1557338"/>
            <a:ext cx="1730375" cy="3930650"/>
          </a:xfrm>
          <a:custGeom>
            <a:avLst/>
            <a:gdLst>
              <a:gd name="T0" fmla="*/ 0 w 1090"/>
              <a:gd name="T1" fmla="*/ 0 h 2476"/>
              <a:gd name="T2" fmla="*/ 2147483647 w 1090"/>
              <a:gd name="T3" fmla="*/ 2147483647 h 2476"/>
              <a:gd name="T4" fmla="*/ 2147483647 w 1090"/>
              <a:gd name="T5" fmla="*/ 2147483647 h 2476"/>
              <a:gd name="T6" fmla="*/ 2147483647 w 1090"/>
              <a:gd name="T7" fmla="*/ 2147483647 h 2476"/>
              <a:gd name="T8" fmla="*/ 2147483647 w 1090"/>
              <a:gd name="T9" fmla="*/ 2147483647 h 2476"/>
              <a:gd name="T10" fmla="*/ 2147483647 w 1090"/>
              <a:gd name="T11" fmla="*/ 2147483647 h 2476"/>
              <a:gd name="T12" fmla="*/ 2147483647 w 1090"/>
              <a:gd name="T13" fmla="*/ 2147483647 h 2476"/>
              <a:gd name="T14" fmla="*/ 2147483647 w 1090"/>
              <a:gd name="T15" fmla="*/ 2147483647 h 2476"/>
              <a:gd name="T16" fmla="*/ 2147483647 w 1090"/>
              <a:gd name="T17" fmla="*/ 2147483647 h 2476"/>
              <a:gd name="T18" fmla="*/ 2147483647 w 1090"/>
              <a:gd name="T19" fmla="*/ 2147483647 h 2476"/>
              <a:gd name="T20" fmla="*/ 2147483647 w 1090"/>
              <a:gd name="T21" fmla="*/ 2147483647 h 2476"/>
              <a:gd name="T22" fmla="*/ 2147483647 w 1090"/>
              <a:gd name="T23" fmla="*/ 2147483647 h 2476"/>
              <a:gd name="T24" fmla="*/ 2147483647 w 1090"/>
              <a:gd name="T25" fmla="*/ 2147483647 h 2476"/>
              <a:gd name="T26" fmla="*/ 2147483647 w 1090"/>
              <a:gd name="T27" fmla="*/ 2147483647 h 2476"/>
              <a:gd name="T28" fmla="*/ 2147483647 w 1090"/>
              <a:gd name="T29" fmla="*/ 2147483647 h 2476"/>
              <a:gd name="T30" fmla="*/ 2147483647 w 1090"/>
              <a:gd name="T31" fmla="*/ 2147483647 h 2476"/>
              <a:gd name="T32" fmla="*/ 2147483647 w 1090"/>
              <a:gd name="T33" fmla="*/ 2147483647 h 2476"/>
              <a:gd name="T34" fmla="*/ 2147483647 w 1090"/>
              <a:gd name="T35" fmla="*/ 2147483647 h 2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0"/>
              <a:gd name="T55" fmla="*/ 0 h 2476"/>
              <a:gd name="T56" fmla="*/ 1090 w 1090"/>
              <a:gd name="T57" fmla="*/ 2476 h 2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0" h="2476">
                <a:moveTo>
                  <a:pt x="0" y="0"/>
                </a:moveTo>
                <a:lnTo>
                  <a:pt x="154" y="85"/>
                </a:lnTo>
                <a:lnTo>
                  <a:pt x="268" y="161"/>
                </a:lnTo>
                <a:lnTo>
                  <a:pt x="390" y="268"/>
                </a:lnTo>
                <a:lnTo>
                  <a:pt x="532" y="402"/>
                </a:lnTo>
                <a:lnTo>
                  <a:pt x="696" y="575"/>
                </a:lnTo>
                <a:lnTo>
                  <a:pt x="854" y="739"/>
                </a:lnTo>
                <a:lnTo>
                  <a:pt x="974" y="900"/>
                </a:lnTo>
                <a:lnTo>
                  <a:pt x="1052" y="1067"/>
                </a:lnTo>
                <a:lnTo>
                  <a:pt x="1062" y="1212"/>
                </a:lnTo>
                <a:lnTo>
                  <a:pt x="1074" y="1370"/>
                </a:lnTo>
                <a:lnTo>
                  <a:pt x="1074" y="1518"/>
                </a:lnTo>
                <a:lnTo>
                  <a:pt x="1074" y="1693"/>
                </a:lnTo>
                <a:lnTo>
                  <a:pt x="1074" y="1853"/>
                </a:lnTo>
                <a:lnTo>
                  <a:pt x="1067" y="2019"/>
                </a:lnTo>
                <a:lnTo>
                  <a:pt x="1067" y="2161"/>
                </a:lnTo>
                <a:lnTo>
                  <a:pt x="1084" y="2333"/>
                </a:lnTo>
                <a:lnTo>
                  <a:pt x="1089" y="247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88" name="Line 83"/>
          <p:cNvSpPr>
            <a:spLocks noChangeShapeType="1"/>
          </p:cNvSpPr>
          <p:nvPr/>
        </p:nvSpPr>
        <p:spPr bwMode="auto">
          <a:xfrm>
            <a:off x="6678613" y="3979863"/>
            <a:ext cx="2414587"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89" name="Line 84"/>
          <p:cNvSpPr>
            <a:spLocks noChangeShapeType="1"/>
          </p:cNvSpPr>
          <p:nvPr/>
        </p:nvSpPr>
        <p:spPr bwMode="auto">
          <a:xfrm>
            <a:off x="6767513" y="4237038"/>
            <a:ext cx="223996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90" name="Line 85"/>
          <p:cNvSpPr>
            <a:spLocks noChangeShapeType="1"/>
          </p:cNvSpPr>
          <p:nvPr/>
        </p:nvSpPr>
        <p:spPr bwMode="auto">
          <a:xfrm>
            <a:off x="6905625" y="4511675"/>
            <a:ext cx="19970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91" name="Line 86"/>
          <p:cNvSpPr>
            <a:spLocks noChangeShapeType="1"/>
          </p:cNvSpPr>
          <p:nvPr/>
        </p:nvSpPr>
        <p:spPr bwMode="auto">
          <a:xfrm>
            <a:off x="7045325" y="4760913"/>
            <a:ext cx="17716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92" name="Line 87"/>
          <p:cNvSpPr>
            <a:spLocks noChangeShapeType="1"/>
          </p:cNvSpPr>
          <p:nvPr/>
        </p:nvSpPr>
        <p:spPr bwMode="auto">
          <a:xfrm>
            <a:off x="7216775" y="4997450"/>
            <a:ext cx="1493838"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93" name="Line 88"/>
          <p:cNvSpPr>
            <a:spLocks noChangeShapeType="1"/>
          </p:cNvSpPr>
          <p:nvPr/>
        </p:nvSpPr>
        <p:spPr bwMode="auto">
          <a:xfrm>
            <a:off x="7396163" y="5191125"/>
            <a:ext cx="119062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94" name="Line 89"/>
          <p:cNvSpPr>
            <a:spLocks noChangeShapeType="1"/>
          </p:cNvSpPr>
          <p:nvPr/>
        </p:nvSpPr>
        <p:spPr bwMode="auto">
          <a:xfrm>
            <a:off x="7621588" y="5359400"/>
            <a:ext cx="817562"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000000"/>
              </a:solidFill>
              <a:cs typeface="+mn-cs"/>
            </a:endParaRPr>
          </a:p>
        </p:txBody>
      </p:sp>
      <p:sp>
        <p:nvSpPr>
          <p:cNvPr id="21595" name="Freeform 90"/>
          <p:cNvSpPr>
            <a:spLocks/>
          </p:cNvSpPr>
          <p:nvPr/>
        </p:nvSpPr>
        <p:spPr bwMode="auto">
          <a:xfrm>
            <a:off x="5076825" y="2557463"/>
            <a:ext cx="41275" cy="42862"/>
          </a:xfrm>
          <a:custGeom>
            <a:avLst/>
            <a:gdLst>
              <a:gd name="T0" fmla="*/ 2147483647 w 26"/>
              <a:gd name="T1" fmla="*/ 2147483647 h 27"/>
              <a:gd name="T2" fmla="*/ 2147483647 w 26"/>
              <a:gd name="T3" fmla="*/ 2147483647 h 27"/>
              <a:gd name="T4" fmla="*/ 2147483647 w 26"/>
              <a:gd name="T5" fmla="*/ 2147483647 h 27"/>
              <a:gd name="T6" fmla="*/ 0 w 26"/>
              <a:gd name="T7" fmla="*/ 2147483647 h 27"/>
              <a:gd name="T8" fmla="*/ 2147483647 w 26"/>
              <a:gd name="T9" fmla="*/ 0 h 27"/>
              <a:gd name="T10" fmla="*/ 2147483647 w 26"/>
              <a:gd name="T11" fmla="*/ 2147483647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25" y="2"/>
                </a:moveTo>
                <a:lnTo>
                  <a:pt x="25" y="24"/>
                </a:lnTo>
                <a:lnTo>
                  <a:pt x="17" y="26"/>
                </a:lnTo>
                <a:lnTo>
                  <a:pt x="0" y="5"/>
                </a:lnTo>
                <a:lnTo>
                  <a:pt x="10" y="0"/>
                </a:lnTo>
                <a:lnTo>
                  <a:pt x="25" y="2"/>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596" name="Freeform 91"/>
          <p:cNvSpPr>
            <a:spLocks/>
          </p:cNvSpPr>
          <p:nvPr/>
        </p:nvSpPr>
        <p:spPr bwMode="auto">
          <a:xfrm>
            <a:off x="5065713" y="2547938"/>
            <a:ext cx="42862" cy="41275"/>
          </a:xfrm>
          <a:custGeom>
            <a:avLst/>
            <a:gdLst>
              <a:gd name="T0" fmla="*/ 2147483647 w 27"/>
              <a:gd name="T1" fmla="*/ 2147483647 h 26"/>
              <a:gd name="T2" fmla="*/ 2147483647 w 27"/>
              <a:gd name="T3" fmla="*/ 2147483647 h 26"/>
              <a:gd name="T4" fmla="*/ 2147483647 w 27"/>
              <a:gd name="T5" fmla="*/ 2147483647 h 26"/>
              <a:gd name="T6" fmla="*/ 0 w 27"/>
              <a:gd name="T7" fmla="*/ 2147483647 h 26"/>
              <a:gd name="T8" fmla="*/ 2147483647 w 27"/>
              <a:gd name="T9" fmla="*/ 0 h 26"/>
              <a:gd name="T10" fmla="*/ 2147483647 w 27"/>
              <a:gd name="T11" fmla="*/ 2147483647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26" y="2"/>
                </a:moveTo>
                <a:lnTo>
                  <a:pt x="26" y="23"/>
                </a:lnTo>
                <a:lnTo>
                  <a:pt x="17" y="25"/>
                </a:lnTo>
                <a:lnTo>
                  <a:pt x="0" y="5"/>
                </a:lnTo>
                <a:lnTo>
                  <a:pt x="10" y="0"/>
                </a:lnTo>
                <a:lnTo>
                  <a:pt x="26" y="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97" name="Freeform 92"/>
          <p:cNvSpPr>
            <a:spLocks/>
          </p:cNvSpPr>
          <p:nvPr/>
        </p:nvSpPr>
        <p:spPr bwMode="auto">
          <a:xfrm>
            <a:off x="5002213" y="2487613"/>
            <a:ext cx="36512" cy="61912"/>
          </a:xfrm>
          <a:custGeom>
            <a:avLst/>
            <a:gdLst>
              <a:gd name="T0" fmla="*/ 2147483647 w 23"/>
              <a:gd name="T1" fmla="*/ 0 h 39"/>
              <a:gd name="T2" fmla="*/ 0 w 23"/>
              <a:gd name="T3" fmla="*/ 2147483647 h 39"/>
              <a:gd name="T4" fmla="*/ 2147483647 w 23"/>
              <a:gd name="T5" fmla="*/ 2147483647 h 39"/>
              <a:gd name="T6" fmla="*/ 2147483647 w 23"/>
              <a:gd name="T7" fmla="*/ 2147483647 h 39"/>
              <a:gd name="T8" fmla="*/ 2147483647 w 23"/>
              <a:gd name="T9" fmla="*/ 0 h 39"/>
              <a:gd name="T10" fmla="*/ 0 60000 65536"/>
              <a:gd name="T11" fmla="*/ 0 60000 65536"/>
              <a:gd name="T12" fmla="*/ 0 60000 65536"/>
              <a:gd name="T13" fmla="*/ 0 60000 65536"/>
              <a:gd name="T14" fmla="*/ 0 60000 65536"/>
              <a:gd name="T15" fmla="*/ 0 w 23"/>
              <a:gd name="T16" fmla="*/ 0 h 39"/>
              <a:gd name="T17" fmla="*/ 23 w 23"/>
              <a:gd name="T18" fmla="*/ 39 h 39"/>
            </a:gdLst>
            <a:ahLst/>
            <a:cxnLst>
              <a:cxn ang="T10">
                <a:pos x="T0" y="T1"/>
              </a:cxn>
              <a:cxn ang="T11">
                <a:pos x="T2" y="T3"/>
              </a:cxn>
              <a:cxn ang="T12">
                <a:pos x="T4" y="T5"/>
              </a:cxn>
              <a:cxn ang="T13">
                <a:pos x="T6" y="T7"/>
              </a:cxn>
              <a:cxn ang="T14">
                <a:pos x="T8" y="T9"/>
              </a:cxn>
            </a:cxnLst>
            <a:rect l="T15" t="T16" r="T17" b="T18"/>
            <a:pathLst>
              <a:path w="23" h="39">
                <a:moveTo>
                  <a:pt x="22" y="0"/>
                </a:moveTo>
                <a:lnTo>
                  <a:pt x="0" y="7"/>
                </a:lnTo>
                <a:lnTo>
                  <a:pt x="3" y="38"/>
                </a:lnTo>
                <a:lnTo>
                  <a:pt x="19" y="35"/>
                </a:lnTo>
                <a:lnTo>
                  <a:pt x="22"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598" name="Freeform 93"/>
          <p:cNvSpPr>
            <a:spLocks/>
          </p:cNvSpPr>
          <p:nvPr/>
        </p:nvSpPr>
        <p:spPr bwMode="auto">
          <a:xfrm>
            <a:off x="4991100" y="2476500"/>
            <a:ext cx="36513" cy="61913"/>
          </a:xfrm>
          <a:custGeom>
            <a:avLst/>
            <a:gdLst>
              <a:gd name="T0" fmla="*/ 2147483647 w 23"/>
              <a:gd name="T1" fmla="*/ 0 h 39"/>
              <a:gd name="T2" fmla="*/ 0 w 23"/>
              <a:gd name="T3" fmla="*/ 2147483647 h 39"/>
              <a:gd name="T4" fmla="*/ 2147483647 w 23"/>
              <a:gd name="T5" fmla="*/ 2147483647 h 39"/>
              <a:gd name="T6" fmla="*/ 2147483647 w 23"/>
              <a:gd name="T7" fmla="*/ 2147483647 h 39"/>
              <a:gd name="T8" fmla="*/ 2147483647 w 23"/>
              <a:gd name="T9" fmla="*/ 0 h 39"/>
              <a:gd name="T10" fmla="*/ 0 60000 65536"/>
              <a:gd name="T11" fmla="*/ 0 60000 65536"/>
              <a:gd name="T12" fmla="*/ 0 60000 65536"/>
              <a:gd name="T13" fmla="*/ 0 60000 65536"/>
              <a:gd name="T14" fmla="*/ 0 60000 65536"/>
              <a:gd name="T15" fmla="*/ 0 w 23"/>
              <a:gd name="T16" fmla="*/ 0 h 39"/>
              <a:gd name="T17" fmla="*/ 23 w 23"/>
              <a:gd name="T18" fmla="*/ 39 h 39"/>
            </a:gdLst>
            <a:ahLst/>
            <a:cxnLst>
              <a:cxn ang="T10">
                <a:pos x="T0" y="T1"/>
              </a:cxn>
              <a:cxn ang="T11">
                <a:pos x="T2" y="T3"/>
              </a:cxn>
              <a:cxn ang="T12">
                <a:pos x="T4" y="T5"/>
              </a:cxn>
              <a:cxn ang="T13">
                <a:pos x="T6" y="T7"/>
              </a:cxn>
              <a:cxn ang="T14">
                <a:pos x="T8" y="T9"/>
              </a:cxn>
            </a:cxnLst>
            <a:rect l="T15" t="T16" r="T17" b="T18"/>
            <a:pathLst>
              <a:path w="23" h="39">
                <a:moveTo>
                  <a:pt x="22" y="0"/>
                </a:moveTo>
                <a:lnTo>
                  <a:pt x="0" y="7"/>
                </a:lnTo>
                <a:lnTo>
                  <a:pt x="3" y="38"/>
                </a:lnTo>
                <a:lnTo>
                  <a:pt x="19" y="35"/>
                </a:lnTo>
                <a:lnTo>
                  <a:pt x="2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599" name="Freeform 94"/>
          <p:cNvSpPr>
            <a:spLocks/>
          </p:cNvSpPr>
          <p:nvPr/>
        </p:nvSpPr>
        <p:spPr bwMode="auto">
          <a:xfrm>
            <a:off x="7448550" y="5141913"/>
            <a:ext cx="1025525" cy="365125"/>
          </a:xfrm>
          <a:custGeom>
            <a:avLst/>
            <a:gdLst>
              <a:gd name="T0" fmla="*/ 2147483647 w 646"/>
              <a:gd name="T1" fmla="*/ 2147483647 h 230"/>
              <a:gd name="T2" fmla="*/ 2147483647 w 646"/>
              <a:gd name="T3" fmla="*/ 2147483647 h 230"/>
              <a:gd name="T4" fmla="*/ 2147483647 w 646"/>
              <a:gd name="T5" fmla="*/ 2147483647 h 230"/>
              <a:gd name="T6" fmla="*/ 2147483647 w 646"/>
              <a:gd name="T7" fmla="*/ 2147483647 h 230"/>
              <a:gd name="T8" fmla="*/ 2147483647 w 646"/>
              <a:gd name="T9" fmla="*/ 2147483647 h 230"/>
              <a:gd name="T10" fmla="*/ 2147483647 w 646"/>
              <a:gd name="T11" fmla="*/ 0 h 230"/>
              <a:gd name="T12" fmla="*/ 2147483647 w 646"/>
              <a:gd name="T13" fmla="*/ 2147483647 h 230"/>
              <a:gd name="T14" fmla="*/ 2147483647 w 646"/>
              <a:gd name="T15" fmla="*/ 2147483647 h 230"/>
              <a:gd name="T16" fmla="*/ 2147483647 w 646"/>
              <a:gd name="T17" fmla="*/ 2147483647 h 230"/>
              <a:gd name="T18" fmla="*/ 2147483647 w 646"/>
              <a:gd name="T19" fmla="*/ 2147483647 h 230"/>
              <a:gd name="T20" fmla="*/ 2147483647 w 646"/>
              <a:gd name="T21" fmla="*/ 2147483647 h 230"/>
              <a:gd name="T22" fmla="*/ 2147483647 w 646"/>
              <a:gd name="T23" fmla="*/ 2147483647 h 230"/>
              <a:gd name="T24" fmla="*/ 2147483647 w 646"/>
              <a:gd name="T25" fmla="*/ 2147483647 h 230"/>
              <a:gd name="T26" fmla="*/ 2147483647 w 646"/>
              <a:gd name="T27" fmla="*/ 2147483647 h 230"/>
              <a:gd name="T28" fmla="*/ 2147483647 w 646"/>
              <a:gd name="T29" fmla="*/ 2147483647 h 230"/>
              <a:gd name="T30" fmla="*/ 2147483647 w 646"/>
              <a:gd name="T31" fmla="*/ 2147483647 h 230"/>
              <a:gd name="T32" fmla="*/ 2147483647 w 646"/>
              <a:gd name="T33" fmla="*/ 2147483647 h 230"/>
              <a:gd name="T34" fmla="*/ 2147483647 w 646"/>
              <a:gd name="T35" fmla="*/ 2147483647 h 230"/>
              <a:gd name="T36" fmla="*/ 2147483647 w 646"/>
              <a:gd name="T37" fmla="*/ 2147483647 h 230"/>
              <a:gd name="T38" fmla="*/ 2147483647 w 646"/>
              <a:gd name="T39" fmla="*/ 2147483647 h 230"/>
              <a:gd name="T40" fmla="*/ 2147483647 w 646"/>
              <a:gd name="T41" fmla="*/ 2147483647 h 230"/>
              <a:gd name="T42" fmla="*/ 2147483647 w 646"/>
              <a:gd name="T43" fmla="*/ 2147483647 h 230"/>
              <a:gd name="T44" fmla="*/ 2147483647 w 646"/>
              <a:gd name="T45" fmla="*/ 2147483647 h 230"/>
              <a:gd name="T46" fmla="*/ 2147483647 w 646"/>
              <a:gd name="T47" fmla="*/ 2147483647 h 230"/>
              <a:gd name="T48" fmla="*/ 2147483647 w 646"/>
              <a:gd name="T49" fmla="*/ 2147483647 h 230"/>
              <a:gd name="T50" fmla="*/ 2147483647 w 646"/>
              <a:gd name="T51" fmla="*/ 2147483647 h 230"/>
              <a:gd name="T52" fmla="*/ 2147483647 w 646"/>
              <a:gd name="T53" fmla="*/ 2147483647 h 230"/>
              <a:gd name="T54" fmla="*/ 2147483647 w 646"/>
              <a:gd name="T55" fmla="*/ 2147483647 h 230"/>
              <a:gd name="T56" fmla="*/ 2147483647 w 646"/>
              <a:gd name="T57" fmla="*/ 2147483647 h 230"/>
              <a:gd name="T58" fmla="*/ 2147483647 w 646"/>
              <a:gd name="T59" fmla="*/ 2147483647 h 230"/>
              <a:gd name="T60" fmla="*/ 2147483647 w 646"/>
              <a:gd name="T61" fmla="*/ 2147483647 h 230"/>
              <a:gd name="T62" fmla="*/ 2147483647 w 646"/>
              <a:gd name="T63" fmla="*/ 2147483647 h 230"/>
              <a:gd name="T64" fmla="*/ 2147483647 w 646"/>
              <a:gd name="T65" fmla="*/ 2147483647 h 230"/>
              <a:gd name="T66" fmla="*/ 2147483647 w 646"/>
              <a:gd name="T67" fmla="*/ 2147483647 h 230"/>
              <a:gd name="T68" fmla="*/ 2147483647 w 646"/>
              <a:gd name="T69" fmla="*/ 2147483647 h 230"/>
              <a:gd name="T70" fmla="*/ 2147483647 w 646"/>
              <a:gd name="T71" fmla="*/ 2147483647 h 230"/>
              <a:gd name="T72" fmla="*/ 2147483647 w 646"/>
              <a:gd name="T73" fmla="*/ 2147483647 h 230"/>
              <a:gd name="T74" fmla="*/ 2147483647 w 646"/>
              <a:gd name="T75" fmla="*/ 2147483647 h 230"/>
              <a:gd name="T76" fmla="*/ 2147483647 w 646"/>
              <a:gd name="T77" fmla="*/ 2147483647 h 230"/>
              <a:gd name="T78" fmla="*/ 2147483647 w 646"/>
              <a:gd name="T79" fmla="*/ 2147483647 h 230"/>
              <a:gd name="T80" fmla="*/ 2147483647 w 646"/>
              <a:gd name="T81" fmla="*/ 2147483647 h 230"/>
              <a:gd name="T82" fmla="*/ 2147483647 w 646"/>
              <a:gd name="T83" fmla="*/ 2147483647 h 230"/>
              <a:gd name="T84" fmla="*/ 2147483647 w 646"/>
              <a:gd name="T85" fmla="*/ 2147483647 h 230"/>
              <a:gd name="T86" fmla="*/ 2147483647 w 646"/>
              <a:gd name="T87" fmla="*/ 2147483647 h 230"/>
              <a:gd name="T88" fmla="*/ 2147483647 w 646"/>
              <a:gd name="T89" fmla="*/ 2147483647 h 230"/>
              <a:gd name="T90" fmla="*/ 2147483647 w 646"/>
              <a:gd name="T91" fmla="*/ 2147483647 h 230"/>
              <a:gd name="T92" fmla="*/ 2147483647 w 646"/>
              <a:gd name="T93" fmla="*/ 2147483647 h 230"/>
              <a:gd name="T94" fmla="*/ 2147483647 w 646"/>
              <a:gd name="T95" fmla="*/ 2147483647 h 230"/>
              <a:gd name="T96" fmla="*/ 2147483647 w 646"/>
              <a:gd name="T97" fmla="*/ 2147483647 h 230"/>
              <a:gd name="T98" fmla="*/ 2147483647 w 646"/>
              <a:gd name="T99" fmla="*/ 2147483647 h 230"/>
              <a:gd name="T100" fmla="*/ 2147483647 w 646"/>
              <a:gd name="T101" fmla="*/ 2147483647 h 230"/>
              <a:gd name="T102" fmla="*/ 2147483647 w 646"/>
              <a:gd name="T103" fmla="*/ 2147483647 h 230"/>
              <a:gd name="T104" fmla="*/ 2147483647 w 646"/>
              <a:gd name="T105" fmla="*/ 2147483647 h 230"/>
              <a:gd name="T106" fmla="*/ 2147483647 w 64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230"/>
              <a:gd name="T164" fmla="*/ 646 w 64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230">
                <a:moveTo>
                  <a:pt x="59" y="9"/>
                </a:moveTo>
                <a:lnTo>
                  <a:pt x="125" y="9"/>
                </a:lnTo>
                <a:lnTo>
                  <a:pt x="147" y="10"/>
                </a:lnTo>
                <a:lnTo>
                  <a:pt x="172" y="14"/>
                </a:lnTo>
                <a:lnTo>
                  <a:pt x="182" y="19"/>
                </a:lnTo>
                <a:lnTo>
                  <a:pt x="192" y="12"/>
                </a:lnTo>
                <a:lnTo>
                  <a:pt x="206" y="7"/>
                </a:lnTo>
                <a:lnTo>
                  <a:pt x="216" y="3"/>
                </a:lnTo>
                <a:lnTo>
                  <a:pt x="231" y="2"/>
                </a:lnTo>
                <a:lnTo>
                  <a:pt x="240" y="2"/>
                </a:lnTo>
                <a:lnTo>
                  <a:pt x="247" y="2"/>
                </a:lnTo>
                <a:lnTo>
                  <a:pt x="255" y="0"/>
                </a:lnTo>
                <a:lnTo>
                  <a:pt x="270" y="12"/>
                </a:lnTo>
                <a:lnTo>
                  <a:pt x="275" y="12"/>
                </a:lnTo>
                <a:lnTo>
                  <a:pt x="280" y="19"/>
                </a:lnTo>
                <a:lnTo>
                  <a:pt x="284" y="21"/>
                </a:lnTo>
                <a:lnTo>
                  <a:pt x="297" y="19"/>
                </a:lnTo>
                <a:lnTo>
                  <a:pt x="307" y="19"/>
                </a:lnTo>
                <a:lnTo>
                  <a:pt x="319" y="19"/>
                </a:lnTo>
                <a:lnTo>
                  <a:pt x="326" y="19"/>
                </a:lnTo>
                <a:lnTo>
                  <a:pt x="336" y="19"/>
                </a:lnTo>
                <a:lnTo>
                  <a:pt x="343" y="12"/>
                </a:lnTo>
                <a:lnTo>
                  <a:pt x="350" y="9"/>
                </a:lnTo>
                <a:lnTo>
                  <a:pt x="360" y="7"/>
                </a:lnTo>
                <a:lnTo>
                  <a:pt x="363" y="7"/>
                </a:lnTo>
                <a:lnTo>
                  <a:pt x="371" y="5"/>
                </a:lnTo>
                <a:lnTo>
                  <a:pt x="385" y="9"/>
                </a:lnTo>
                <a:lnTo>
                  <a:pt x="397" y="10"/>
                </a:lnTo>
                <a:lnTo>
                  <a:pt x="410" y="12"/>
                </a:lnTo>
                <a:lnTo>
                  <a:pt x="434" y="15"/>
                </a:lnTo>
                <a:lnTo>
                  <a:pt x="463" y="24"/>
                </a:lnTo>
                <a:lnTo>
                  <a:pt x="473" y="26"/>
                </a:lnTo>
                <a:lnTo>
                  <a:pt x="486" y="29"/>
                </a:lnTo>
                <a:lnTo>
                  <a:pt x="500" y="31"/>
                </a:lnTo>
                <a:lnTo>
                  <a:pt x="510" y="36"/>
                </a:lnTo>
                <a:lnTo>
                  <a:pt x="517" y="38"/>
                </a:lnTo>
                <a:lnTo>
                  <a:pt x="532" y="34"/>
                </a:lnTo>
                <a:lnTo>
                  <a:pt x="539" y="29"/>
                </a:lnTo>
                <a:lnTo>
                  <a:pt x="550" y="29"/>
                </a:lnTo>
                <a:lnTo>
                  <a:pt x="564" y="34"/>
                </a:lnTo>
                <a:lnTo>
                  <a:pt x="569" y="36"/>
                </a:lnTo>
                <a:lnTo>
                  <a:pt x="583" y="38"/>
                </a:lnTo>
                <a:lnTo>
                  <a:pt x="588" y="41"/>
                </a:lnTo>
                <a:lnTo>
                  <a:pt x="596" y="45"/>
                </a:lnTo>
                <a:lnTo>
                  <a:pt x="608" y="52"/>
                </a:lnTo>
                <a:lnTo>
                  <a:pt x="616" y="53"/>
                </a:lnTo>
                <a:lnTo>
                  <a:pt x="623" y="59"/>
                </a:lnTo>
                <a:lnTo>
                  <a:pt x="631" y="64"/>
                </a:lnTo>
                <a:lnTo>
                  <a:pt x="637" y="67"/>
                </a:lnTo>
                <a:lnTo>
                  <a:pt x="642" y="74"/>
                </a:lnTo>
                <a:lnTo>
                  <a:pt x="642" y="79"/>
                </a:lnTo>
                <a:lnTo>
                  <a:pt x="645" y="84"/>
                </a:lnTo>
                <a:lnTo>
                  <a:pt x="637" y="91"/>
                </a:lnTo>
                <a:lnTo>
                  <a:pt x="625" y="95"/>
                </a:lnTo>
                <a:lnTo>
                  <a:pt x="613" y="103"/>
                </a:lnTo>
                <a:lnTo>
                  <a:pt x="598" y="105"/>
                </a:lnTo>
                <a:lnTo>
                  <a:pt x="588" y="114"/>
                </a:lnTo>
                <a:lnTo>
                  <a:pt x="583" y="121"/>
                </a:lnTo>
                <a:lnTo>
                  <a:pt x="577" y="126"/>
                </a:lnTo>
                <a:lnTo>
                  <a:pt x="588" y="131"/>
                </a:lnTo>
                <a:lnTo>
                  <a:pt x="588" y="136"/>
                </a:lnTo>
                <a:lnTo>
                  <a:pt x="576" y="143"/>
                </a:lnTo>
                <a:lnTo>
                  <a:pt x="567" y="150"/>
                </a:lnTo>
                <a:lnTo>
                  <a:pt x="561" y="157"/>
                </a:lnTo>
                <a:lnTo>
                  <a:pt x="554" y="158"/>
                </a:lnTo>
                <a:lnTo>
                  <a:pt x="549" y="158"/>
                </a:lnTo>
                <a:lnTo>
                  <a:pt x="535" y="162"/>
                </a:lnTo>
                <a:lnTo>
                  <a:pt x="530" y="172"/>
                </a:lnTo>
                <a:lnTo>
                  <a:pt x="522" y="179"/>
                </a:lnTo>
                <a:lnTo>
                  <a:pt x="566" y="186"/>
                </a:lnTo>
                <a:lnTo>
                  <a:pt x="561" y="193"/>
                </a:lnTo>
                <a:lnTo>
                  <a:pt x="540" y="198"/>
                </a:lnTo>
                <a:lnTo>
                  <a:pt x="512" y="195"/>
                </a:lnTo>
                <a:lnTo>
                  <a:pt x="488" y="198"/>
                </a:lnTo>
                <a:lnTo>
                  <a:pt x="466" y="205"/>
                </a:lnTo>
                <a:lnTo>
                  <a:pt x="456" y="214"/>
                </a:lnTo>
                <a:lnTo>
                  <a:pt x="453" y="227"/>
                </a:lnTo>
                <a:lnTo>
                  <a:pt x="431" y="229"/>
                </a:lnTo>
                <a:lnTo>
                  <a:pt x="409" y="226"/>
                </a:lnTo>
                <a:lnTo>
                  <a:pt x="375" y="222"/>
                </a:lnTo>
                <a:lnTo>
                  <a:pt x="360" y="217"/>
                </a:lnTo>
                <a:lnTo>
                  <a:pt x="334" y="212"/>
                </a:lnTo>
                <a:lnTo>
                  <a:pt x="316" y="208"/>
                </a:lnTo>
                <a:lnTo>
                  <a:pt x="295" y="205"/>
                </a:lnTo>
                <a:lnTo>
                  <a:pt x="270" y="201"/>
                </a:lnTo>
                <a:lnTo>
                  <a:pt x="253" y="193"/>
                </a:lnTo>
                <a:lnTo>
                  <a:pt x="238" y="189"/>
                </a:lnTo>
                <a:lnTo>
                  <a:pt x="233" y="188"/>
                </a:lnTo>
                <a:lnTo>
                  <a:pt x="206" y="181"/>
                </a:lnTo>
                <a:lnTo>
                  <a:pt x="179" y="169"/>
                </a:lnTo>
                <a:lnTo>
                  <a:pt x="155" y="160"/>
                </a:lnTo>
                <a:lnTo>
                  <a:pt x="144" y="153"/>
                </a:lnTo>
                <a:lnTo>
                  <a:pt x="127" y="146"/>
                </a:lnTo>
                <a:lnTo>
                  <a:pt x="113" y="139"/>
                </a:lnTo>
                <a:lnTo>
                  <a:pt x="98" y="133"/>
                </a:lnTo>
                <a:lnTo>
                  <a:pt x="84" y="124"/>
                </a:lnTo>
                <a:lnTo>
                  <a:pt x="73" y="114"/>
                </a:lnTo>
                <a:lnTo>
                  <a:pt x="59" y="103"/>
                </a:lnTo>
                <a:lnTo>
                  <a:pt x="46" y="96"/>
                </a:lnTo>
                <a:lnTo>
                  <a:pt x="29" y="83"/>
                </a:lnTo>
                <a:lnTo>
                  <a:pt x="17" y="74"/>
                </a:lnTo>
                <a:lnTo>
                  <a:pt x="5" y="65"/>
                </a:lnTo>
                <a:lnTo>
                  <a:pt x="0" y="57"/>
                </a:lnTo>
                <a:lnTo>
                  <a:pt x="19" y="52"/>
                </a:lnTo>
                <a:lnTo>
                  <a:pt x="8" y="33"/>
                </a:lnTo>
                <a:lnTo>
                  <a:pt x="32" y="26"/>
                </a:lnTo>
                <a:lnTo>
                  <a:pt x="24" y="19"/>
                </a:lnTo>
                <a:lnTo>
                  <a:pt x="49" y="15"/>
                </a:lnTo>
                <a:lnTo>
                  <a:pt x="59" y="9"/>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00" name="Freeform 95"/>
          <p:cNvSpPr>
            <a:spLocks/>
          </p:cNvSpPr>
          <p:nvPr/>
        </p:nvSpPr>
        <p:spPr bwMode="auto">
          <a:xfrm>
            <a:off x="7437438" y="5130800"/>
            <a:ext cx="1025525" cy="365125"/>
          </a:xfrm>
          <a:custGeom>
            <a:avLst/>
            <a:gdLst>
              <a:gd name="T0" fmla="*/ 2147483647 w 646"/>
              <a:gd name="T1" fmla="*/ 2147483647 h 230"/>
              <a:gd name="T2" fmla="*/ 2147483647 w 646"/>
              <a:gd name="T3" fmla="*/ 2147483647 h 230"/>
              <a:gd name="T4" fmla="*/ 2147483647 w 646"/>
              <a:gd name="T5" fmla="*/ 2147483647 h 230"/>
              <a:gd name="T6" fmla="*/ 2147483647 w 646"/>
              <a:gd name="T7" fmla="*/ 2147483647 h 230"/>
              <a:gd name="T8" fmla="*/ 2147483647 w 646"/>
              <a:gd name="T9" fmla="*/ 2147483647 h 230"/>
              <a:gd name="T10" fmla="*/ 2147483647 w 646"/>
              <a:gd name="T11" fmla="*/ 0 h 230"/>
              <a:gd name="T12" fmla="*/ 2147483647 w 646"/>
              <a:gd name="T13" fmla="*/ 2147483647 h 230"/>
              <a:gd name="T14" fmla="*/ 2147483647 w 646"/>
              <a:gd name="T15" fmla="*/ 2147483647 h 230"/>
              <a:gd name="T16" fmla="*/ 2147483647 w 646"/>
              <a:gd name="T17" fmla="*/ 2147483647 h 230"/>
              <a:gd name="T18" fmla="*/ 2147483647 w 646"/>
              <a:gd name="T19" fmla="*/ 2147483647 h 230"/>
              <a:gd name="T20" fmla="*/ 2147483647 w 646"/>
              <a:gd name="T21" fmla="*/ 2147483647 h 230"/>
              <a:gd name="T22" fmla="*/ 2147483647 w 646"/>
              <a:gd name="T23" fmla="*/ 2147483647 h 230"/>
              <a:gd name="T24" fmla="*/ 2147483647 w 646"/>
              <a:gd name="T25" fmla="*/ 2147483647 h 230"/>
              <a:gd name="T26" fmla="*/ 2147483647 w 646"/>
              <a:gd name="T27" fmla="*/ 2147483647 h 230"/>
              <a:gd name="T28" fmla="*/ 2147483647 w 646"/>
              <a:gd name="T29" fmla="*/ 2147483647 h 230"/>
              <a:gd name="T30" fmla="*/ 2147483647 w 646"/>
              <a:gd name="T31" fmla="*/ 2147483647 h 230"/>
              <a:gd name="T32" fmla="*/ 2147483647 w 646"/>
              <a:gd name="T33" fmla="*/ 2147483647 h 230"/>
              <a:gd name="T34" fmla="*/ 2147483647 w 646"/>
              <a:gd name="T35" fmla="*/ 2147483647 h 230"/>
              <a:gd name="T36" fmla="*/ 2147483647 w 646"/>
              <a:gd name="T37" fmla="*/ 2147483647 h 230"/>
              <a:gd name="T38" fmla="*/ 2147483647 w 646"/>
              <a:gd name="T39" fmla="*/ 2147483647 h 230"/>
              <a:gd name="T40" fmla="*/ 2147483647 w 646"/>
              <a:gd name="T41" fmla="*/ 2147483647 h 230"/>
              <a:gd name="T42" fmla="*/ 2147483647 w 646"/>
              <a:gd name="T43" fmla="*/ 2147483647 h 230"/>
              <a:gd name="T44" fmla="*/ 2147483647 w 646"/>
              <a:gd name="T45" fmla="*/ 2147483647 h 230"/>
              <a:gd name="T46" fmla="*/ 2147483647 w 646"/>
              <a:gd name="T47" fmla="*/ 2147483647 h 230"/>
              <a:gd name="T48" fmla="*/ 2147483647 w 646"/>
              <a:gd name="T49" fmla="*/ 2147483647 h 230"/>
              <a:gd name="T50" fmla="*/ 2147483647 w 646"/>
              <a:gd name="T51" fmla="*/ 2147483647 h 230"/>
              <a:gd name="T52" fmla="*/ 2147483647 w 646"/>
              <a:gd name="T53" fmla="*/ 2147483647 h 230"/>
              <a:gd name="T54" fmla="*/ 2147483647 w 646"/>
              <a:gd name="T55" fmla="*/ 2147483647 h 230"/>
              <a:gd name="T56" fmla="*/ 2147483647 w 646"/>
              <a:gd name="T57" fmla="*/ 2147483647 h 230"/>
              <a:gd name="T58" fmla="*/ 2147483647 w 646"/>
              <a:gd name="T59" fmla="*/ 2147483647 h 230"/>
              <a:gd name="T60" fmla="*/ 2147483647 w 646"/>
              <a:gd name="T61" fmla="*/ 2147483647 h 230"/>
              <a:gd name="T62" fmla="*/ 2147483647 w 646"/>
              <a:gd name="T63" fmla="*/ 2147483647 h 230"/>
              <a:gd name="T64" fmla="*/ 2147483647 w 646"/>
              <a:gd name="T65" fmla="*/ 2147483647 h 230"/>
              <a:gd name="T66" fmla="*/ 2147483647 w 646"/>
              <a:gd name="T67" fmla="*/ 2147483647 h 230"/>
              <a:gd name="T68" fmla="*/ 2147483647 w 646"/>
              <a:gd name="T69" fmla="*/ 2147483647 h 230"/>
              <a:gd name="T70" fmla="*/ 2147483647 w 646"/>
              <a:gd name="T71" fmla="*/ 2147483647 h 230"/>
              <a:gd name="T72" fmla="*/ 2147483647 w 646"/>
              <a:gd name="T73" fmla="*/ 2147483647 h 230"/>
              <a:gd name="T74" fmla="*/ 2147483647 w 646"/>
              <a:gd name="T75" fmla="*/ 2147483647 h 230"/>
              <a:gd name="T76" fmla="*/ 2147483647 w 646"/>
              <a:gd name="T77" fmla="*/ 2147483647 h 230"/>
              <a:gd name="T78" fmla="*/ 2147483647 w 646"/>
              <a:gd name="T79" fmla="*/ 2147483647 h 230"/>
              <a:gd name="T80" fmla="*/ 2147483647 w 646"/>
              <a:gd name="T81" fmla="*/ 2147483647 h 230"/>
              <a:gd name="T82" fmla="*/ 2147483647 w 646"/>
              <a:gd name="T83" fmla="*/ 2147483647 h 230"/>
              <a:gd name="T84" fmla="*/ 2147483647 w 646"/>
              <a:gd name="T85" fmla="*/ 2147483647 h 230"/>
              <a:gd name="T86" fmla="*/ 2147483647 w 646"/>
              <a:gd name="T87" fmla="*/ 2147483647 h 230"/>
              <a:gd name="T88" fmla="*/ 2147483647 w 646"/>
              <a:gd name="T89" fmla="*/ 2147483647 h 230"/>
              <a:gd name="T90" fmla="*/ 2147483647 w 646"/>
              <a:gd name="T91" fmla="*/ 2147483647 h 230"/>
              <a:gd name="T92" fmla="*/ 2147483647 w 646"/>
              <a:gd name="T93" fmla="*/ 2147483647 h 230"/>
              <a:gd name="T94" fmla="*/ 2147483647 w 646"/>
              <a:gd name="T95" fmla="*/ 2147483647 h 230"/>
              <a:gd name="T96" fmla="*/ 2147483647 w 646"/>
              <a:gd name="T97" fmla="*/ 2147483647 h 230"/>
              <a:gd name="T98" fmla="*/ 2147483647 w 646"/>
              <a:gd name="T99" fmla="*/ 2147483647 h 230"/>
              <a:gd name="T100" fmla="*/ 2147483647 w 646"/>
              <a:gd name="T101" fmla="*/ 2147483647 h 230"/>
              <a:gd name="T102" fmla="*/ 2147483647 w 646"/>
              <a:gd name="T103" fmla="*/ 2147483647 h 230"/>
              <a:gd name="T104" fmla="*/ 2147483647 w 646"/>
              <a:gd name="T105" fmla="*/ 2147483647 h 230"/>
              <a:gd name="T106" fmla="*/ 2147483647 w 64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230"/>
              <a:gd name="T164" fmla="*/ 646 w 64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230">
                <a:moveTo>
                  <a:pt x="59" y="9"/>
                </a:moveTo>
                <a:lnTo>
                  <a:pt x="125" y="9"/>
                </a:lnTo>
                <a:lnTo>
                  <a:pt x="147" y="10"/>
                </a:lnTo>
                <a:lnTo>
                  <a:pt x="172" y="14"/>
                </a:lnTo>
                <a:lnTo>
                  <a:pt x="182" y="19"/>
                </a:lnTo>
                <a:lnTo>
                  <a:pt x="192" y="12"/>
                </a:lnTo>
                <a:lnTo>
                  <a:pt x="206" y="7"/>
                </a:lnTo>
                <a:lnTo>
                  <a:pt x="216" y="3"/>
                </a:lnTo>
                <a:lnTo>
                  <a:pt x="231" y="2"/>
                </a:lnTo>
                <a:lnTo>
                  <a:pt x="240" y="2"/>
                </a:lnTo>
                <a:lnTo>
                  <a:pt x="247" y="2"/>
                </a:lnTo>
                <a:lnTo>
                  <a:pt x="255" y="0"/>
                </a:lnTo>
                <a:lnTo>
                  <a:pt x="270" y="12"/>
                </a:lnTo>
                <a:lnTo>
                  <a:pt x="275" y="12"/>
                </a:lnTo>
                <a:lnTo>
                  <a:pt x="280" y="19"/>
                </a:lnTo>
                <a:lnTo>
                  <a:pt x="284" y="21"/>
                </a:lnTo>
                <a:lnTo>
                  <a:pt x="297" y="19"/>
                </a:lnTo>
                <a:lnTo>
                  <a:pt x="307" y="19"/>
                </a:lnTo>
                <a:lnTo>
                  <a:pt x="319" y="19"/>
                </a:lnTo>
                <a:lnTo>
                  <a:pt x="326" y="19"/>
                </a:lnTo>
                <a:lnTo>
                  <a:pt x="336" y="19"/>
                </a:lnTo>
                <a:lnTo>
                  <a:pt x="343" y="12"/>
                </a:lnTo>
                <a:lnTo>
                  <a:pt x="350" y="9"/>
                </a:lnTo>
                <a:lnTo>
                  <a:pt x="360" y="7"/>
                </a:lnTo>
                <a:lnTo>
                  <a:pt x="363" y="7"/>
                </a:lnTo>
                <a:lnTo>
                  <a:pt x="371" y="5"/>
                </a:lnTo>
                <a:lnTo>
                  <a:pt x="385" y="9"/>
                </a:lnTo>
                <a:lnTo>
                  <a:pt x="397" y="10"/>
                </a:lnTo>
                <a:lnTo>
                  <a:pt x="410" y="12"/>
                </a:lnTo>
                <a:lnTo>
                  <a:pt x="434" y="15"/>
                </a:lnTo>
                <a:lnTo>
                  <a:pt x="463" y="24"/>
                </a:lnTo>
                <a:lnTo>
                  <a:pt x="473" y="26"/>
                </a:lnTo>
                <a:lnTo>
                  <a:pt x="486" y="29"/>
                </a:lnTo>
                <a:lnTo>
                  <a:pt x="500" y="31"/>
                </a:lnTo>
                <a:lnTo>
                  <a:pt x="510" y="36"/>
                </a:lnTo>
                <a:lnTo>
                  <a:pt x="517" y="38"/>
                </a:lnTo>
                <a:lnTo>
                  <a:pt x="532" y="34"/>
                </a:lnTo>
                <a:lnTo>
                  <a:pt x="539" y="29"/>
                </a:lnTo>
                <a:lnTo>
                  <a:pt x="550" y="29"/>
                </a:lnTo>
                <a:lnTo>
                  <a:pt x="564" y="34"/>
                </a:lnTo>
                <a:lnTo>
                  <a:pt x="569" y="36"/>
                </a:lnTo>
                <a:lnTo>
                  <a:pt x="583" y="38"/>
                </a:lnTo>
                <a:lnTo>
                  <a:pt x="588" y="41"/>
                </a:lnTo>
                <a:lnTo>
                  <a:pt x="596" y="45"/>
                </a:lnTo>
                <a:lnTo>
                  <a:pt x="608" y="52"/>
                </a:lnTo>
                <a:lnTo>
                  <a:pt x="616" y="53"/>
                </a:lnTo>
                <a:lnTo>
                  <a:pt x="623" y="59"/>
                </a:lnTo>
                <a:lnTo>
                  <a:pt x="631" y="64"/>
                </a:lnTo>
                <a:lnTo>
                  <a:pt x="637" y="67"/>
                </a:lnTo>
                <a:lnTo>
                  <a:pt x="642" y="74"/>
                </a:lnTo>
                <a:lnTo>
                  <a:pt x="642" y="79"/>
                </a:lnTo>
                <a:lnTo>
                  <a:pt x="645" y="84"/>
                </a:lnTo>
                <a:lnTo>
                  <a:pt x="637" y="91"/>
                </a:lnTo>
                <a:lnTo>
                  <a:pt x="625" y="95"/>
                </a:lnTo>
                <a:lnTo>
                  <a:pt x="613" y="105"/>
                </a:lnTo>
                <a:lnTo>
                  <a:pt x="598" y="107"/>
                </a:lnTo>
                <a:lnTo>
                  <a:pt x="588" y="114"/>
                </a:lnTo>
                <a:lnTo>
                  <a:pt x="583" y="121"/>
                </a:lnTo>
                <a:lnTo>
                  <a:pt x="577" y="126"/>
                </a:lnTo>
                <a:lnTo>
                  <a:pt x="588" y="131"/>
                </a:lnTo>
                <a:lnTo>
                  <a:pt x="588" y="136"/>
                </a:lnTo>
                <a:lnTo>
                  <a:pt x="576" y="143"/>
                </a:lnTo>
                <a:lnTo>
                  <a:pt x="567" y="150"/>
                </a:lnTo>
                <a:lnTo>
                  <a:pt x="561" y="157"/>
                </a:lnTo>
                <a:lnTo>
                  <a:pt x="554" y="158"/>
                </a:lnTo>
                <a:lnTo>
                  <a:pt x="549" y="158"/>
                </a:lnTo>
                <a:lnTo>
                  <a:pt x="535" y="162"/>
                </a:lnTo>
                <a:lnTo>
                  <a:pt x="530" y="172"/>
                </a:lnTo>
                <a:lnTo>
                  <a:pt x="522" y="179"/>
                </a:lnTo>
                <a:lnTo>
                  <a:pt x="566" y="186"/>
                </a:lnTo>
                <a:lnTo>
                  <a:pt x="561" y="193"/>
                </a:lnTo>
                <a:lnTo>
                  <a:pt x="540" y="198"/>
                </a:lnTo>
                <a:lnTo>
                  <a:pt x="512" y="195"/>
                </a:lnTo>
                <a:lnTo>
                  <a:pt x="488" y="198"/>
                </a:lnTo>
                <a:lnTo>
                  <a:pt x="466" y="205"/>
                </a:lnTo>
                <a:lnTo>
                  <a:pt x="456" y="214"/>
                </a:lnTo>
                <a:lnTo>
                  <a:pt x="453" y="227"/>
                </a:lnTo>
                <a:lnTo>
                  <a:pt x="431" y="229"/>
                </a:lnTo>
                <a:lnTo>
                  <a:pt x="409" y="226"/>
                </a:lnTo>
                <a:lnTo>
                  <a:pt x="375" y="222"/>
                </a:lnTo>
                <a:lnTo>
                  <a:pt x="360" y="217"/>
                </a:lnTo>
                <a:lnTo>
                  <a:pt x="334" y="212"/>
                </a:lnTo>
                <a:lnTo>
                  <a:pt x="316" y="208"/>
                </a:lnTo>
                <a:lnTo>
                  <a:pt x="295" y="205"/>
                </a:lnTo>
                <a:lnTo>
                  <a:pt x="270" y="201"/>
                </a:lnTo>
                <a:lnTo>
                  <a:pt x="253" y="193"/>
                </a:lnTo>
                <a:lnTo>
                  <a:pt x="238" y="189"/>
                </a:lnTo>
                <a:lnTo>
                  <a:pt x="233" y="188"/>
                </a:lnTo>
                <a:lnTo>
                  <a:pt x="206" y="181"/>
                </a:lnTo>
                <a:lnTo>
                  <a:pt x="179" y="169"/>
                </a:lnTo>
                <a:lnTo>
                  <a:pt x="155" y="160"/>
                </a:lnTo>
                <a:lnTo>
                  <a:pt x="144" y="153"/>
                </a:lnTo>
                <a:lnTo>
                  <a:pt x="127" y="146"/>
                </a:lnTo>
                <a:lnTo>
                  <a:pt x="113" y="139"/>
                </a:lnTo>
                <a:lnTo>
                  <a:pt x="98" y="133"/>
                </a:lnTo>
                <a:lnTo>
                  <a:pt x="84" y="124"/>
                </a:lnTo>
                <a:lnTo>
                  <a:pt x="73" y="114"/>
                </a:lnTo>
                <a:lnTo>
                  <a:pt x="59" y="105"/>
                </a:lnTo>
                <a:lnTo>
                  <a:pt x="46" y="96"/>
                </a:lnTo>
                <a:lnTo>
                  <a:pt x="30" y="83"/>
                </a:lnTo>
                <a:lnTo>
                  <a:pt x="17" y="74"/>
                </a:lnTo>
                <a:lnTo>
                  <a:pt x="5" y="65"/>
                </a:lnTo>
                <a:lnTo>
                  <a:pt x="0" y="57"/>
                </a:lnTo>
                <a:lnTo>
                  <a:pt x="19" y="52"/>
                </a:lnTo>
                <a:lnTo>
                  <a:pt x="8" y="33"/>
                </a:lnTo>
                <a:lnTo>
                  <a:pt x="32" y="26"/>
                </a:lnTo>
                <a:lnTo>
                  <a:pt x="24" y="19"/>
                </a:lnTo>
                <a:lnTo>
                  <a:pt x="49" y="15"/>
                </a:lnTo>
                <a:lnTo>
                  <a:pt x="59" y="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01" name="Freeform 96"/>
          <p:cNvSpPr>
            <a:spLocks/>
          </p:cNvSpPr>
          <p:nvPr/>
        </p:nvSpPr>
        <p:spPr bwMode="auto">
          <a:xfrm>
            <a:off x="8778875" y="4346575"/>
            <a:ext cx="107950" cy="204788"/>
          </a:xfrm>
          <a:custGeom>
            <a:avLst/>
            <a:gdLst>
              <a:gd name="T0" fmla="*/ 2147483647 w 68"/>
              <a:gd name="T1" fmla="*/ 2147483647 h 129"/>
              <a:gd name="T2" fmla="*/ 2147483647 w 68"/>
              <a:gd name="T3" fmla="*/ 0 h 129"/>
              <a:gd name="T4" fmla="*/ 2147483647 w 68"/>
              <a:gd name="T5" fmla="*/ 2147483647 h 129"/>
              <a:gd name="T6" fmla="*/ 2147483647 w 68"/>
              <a:gd name="T7" fmla="*/ 2147483647 h 129"/>
              <a:gd name="T8" fmla="*/ 2147483647 w 68"/>
              <a:gd name="T9" fmla="*/ 2147483647 h 129"/>
              <a:gd name="T10" fmla="*/ 2147483647 w 68"/>
              <a:gd name="T11" fmla="*/ 2147483647 h 129"/>
              <a:gd name="T12" fmla="*/ 2147483647 w 68"/>
              <a:gd name="T13" fmla="*/ 2147483647 h 129"/>
              <a:gd name="T14" fmla="*/ 2147483647 w 68"/>
              <a:gd name="T15" fmla="*/ 2147483647 h 129"/>
              <a:gd name="T16" fmla="*/ 2147483647 w 68"/>
              <a:gd name="T17" fmla="*/ 2147483647 h 129"/>
              <a:gd name="T18" fmla="*/ 2147483647 w 68"/>
              <a:gd name="T19" fmla="*/ 2147483647 h 129"/>
              <a:gd name="T20" fmla="*/ 2147483647 w 68"/>
              <a:gd name="T21" fmla="*/ 2147483647 h 129"/>
              <a:gd name="T22" fmla="*/ 2147483647 w 68"/>
              <a:gd name="T23" fmla="*/ 2147483647 h 129"/>
              <a:gd name="T24" fmla="*/ 2147483647 w 68"/>
              <a:gd name="T25" fmla="*/ 2147483647 h 129"/>
              <a:gd name="T26" fmla="*/ 2147483647 w 68"/>
              <a:gd name="T27" fmla="*/ 2147483647 h 129"/>
              <a:gd name="T28" fmla="*/ 2147483647 w 68"/>
              <a:gd name="T29" fmla="*/ 2147483647 h 129"/>
              <a:gd name="T30" fmla="*/ 2147483647 w 68"/>
              <a:gd name="T31" fmla="*/ 2147483647 h 129"/>
              <a:gd name="T32" fmla="*/ 2147483647 w 68"/>
              <a:gd name="T33" fmla="*/ 2147483647 h 129"/>
              <a:gd name="T34" fmla="*/ 2147483647 w 68"/>
              <a:gd name="T35" fmla="*/ 2147483647 h 129"/>
              <a:gd name="T36" fmla="*/ 2147483647 w 68"/>
              <a:gd name="T37" fmla="*/ 2147483647 h 129"/>
              <a:gd name="T38" fmla="*/ 2147483647 w 68"/>
              <a:gd name="T39" fmla="*/ 2147483647 h 129"/>
              <a:gd name="T40" fmla="*/ 2147483647 w 68"/>
              <a:gd name="T41" fmla="*/ 2147483647 h 129"/>
              <a:gd name="T42" fmla="*/ 2147483647 w 68"/>
              <a:gd name="T43" fmla="*/ 2147483647 h 129"/>
              <a:gd name="T44" fmla="*/ 2147483647 w 68"/>
              <a:gd name="T45" fmla="*/ 2147483647 h 129"/>
              <a:gd name="T46" fmla="*/ 2147483647 w 68"/>
              <a:gd name="T47" fmla="*/ 2147483647 h 129"/>
              <a:gd name="T48" fmla="*/ 2147483647 w 68"/>
              <a:gd name="T49" fmla="*/ 2147483647 h 129"/>
              <a:gd name="T50" fmla="*/ 2147483647 w 68"/>
              <a:gd name="T51" fmla="*/ 2147483647 h 129"/>
              <a:gd name="T52" fmla="*/ 2147483647 w 68"/>
              <a:gd name="T53" fmla="*/ 2147483647 h 129"/>
              <a:gd name="T54" fmla="*/ 2147483647 w 68"/>
              <a:gd name="T55" fmla="*/ 2147483647 h 129"/>
              <a:gd name="T56" fmla="*/ 2147483647 w 68"/>
              <a:gd name="T57" fmla="*/ 2147483647 h 129"/>
              <a:gd name="T58" fmla="*/ 2147483647 w 68"/>
              <a:gd name="T59" fmla="*/ 2147483647 h 129"/>
              <a:gd name="T60" fmla="*/ 2147483647 w 68"/>
              <a:gd name="T61" fmla="*/ 2147483647 h 129"/>
              <a:gd name="T62" fmla="*/ 2147483647 w 68"/>
              <a:gd name="T63" fmla="*/ 2147483647 h 129"/>
              <a:gd name="T64" fmla="*/ 2147483647 w 68"/>
              <a:gd name="T65" fmla="*/ 2147483647 h 129"/>
              <a:gd name="T66" fmla="*/ 2147483647 w 68"/>
              <a:gd name="T67" fmla="*/ 2147483647 h 129"/>
              <a:gd name="T68" fmla="*/ 0 w 68"/>
              <a:gd name="T69" fmla="*/ 2147483647 h 129"/>
              <a:gd name="T70" fmla="*/ 2147483647 w 68"/>
              <a:gd name="T71" fmla="*/ 2147483647 h 129"/>
              <a:gd name="T72" fmla="*/ 2147483647 w 68"/>
              <a:gd name="T73" fmla="*/ 2147483647 h 129"/>
              <a:gd name="T74" fmla="*/ 2147483647 w 68"/>
              <a:gd name="T75" fmla="*/ 2147483647 h 129"/>
              <a:gd name="T76" fmla="*/ 2147483647 w 68"/>
              <a:gd name="T77" fmla="*/ 2147483647 h 129"/>
              <a:gd name="T78" fmla="*/ 2147483647 w 68"/>
              <a:gd name="T79" fmla="*/ 2147483647 h 129"/>
              <a:gd name="T80" fmla="*/ 2147483647 w 68"/>
              <a:gd name="T81" fmla="*/ 2147483647 h 129"/>
              <a:gd name="T82" fmla="*/ 2147483647 w 68"/>
              <a:gd name="T83" fmla="*/ 2147483647 h 129"/>
              <a:gd name="T84" fmla="*/ 2147483647 w 68"/>
              <a:gd name="T85" fmla="*/ 2147483647 h 129"/>
              <a:gd name="T86" fmla="*/ 2147483647 w 68"/>
              <a:gd name="T87" fmla="*/ 2147483647 h 129"/>
              <a:gd name="T88" fmla="*/ 2147483647 w 68"/>
              <a:gd name="T89" fmla="*/ 2147483647 h 129"/>
              <a:gd name="T90" fmla="*/ 2147483647 w 68"/>
              <a:gd name="T91" fmla="*/ 2147483647 h 129"/>
              <a:gd name="T92" fmla="*/ 2147483647 w 68"/>
              <a:gd name="T93" fmla="*/ 2147483647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29"/>
              <a:gd name="T143" fmla="*/ 68 w 68"/>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29">
                <a:moveTo>
                  <a:pt x="22" y="2"/>
                </a:moveTo>
                <a:lnTo>
                  <a:pt x="28" y="0"/>
                </a:lnTo>
                <a:lnTo>
                  <a:pt x="40" y="14"/>
                </a:lnTo>
                <a:lnTo>
                  <a:pt x="39" y="54"/>
                </a:lnTo>
                <a:lnTo>
                  <a:pt x="47" y="54"/>
                </a:lnTo>
                <a:lnTo>
                  <a:pt x="49" y="59"/>
                </a:lnTo>
                <a:lnTo>
                  <a:pt x="52" y="67"/>
                </a:lnTo>
                <a:lnTo>
                  <a:pt x="54" y="73"/>
                </a:lnTo>
                <a:lnTo>
                  <a:pt x="60" y="71"/>
                </a:lnTo>
                <a:lnTo>
                  <a:pt x="65" y="62"/>
                </a:lnTo>
                <a:lnTo>
                  <a:pt x="67" y="67"/>
                </a:lnTo>
                <a:lnTo>
                  <a:pt x="64" y="74"/>
                </a:lnTo>
                <a:lnTo>
                  <a:pt x="60" y="80"/>
                </a:lnTo>
                <a:lnTo>
                  <a:pt x="59" y="90"/>
                </a:lnTo>
                <a:lnTo>
                  <a:pt x="50" y="95"/>
                </a:lnTo>
                <a:lnTo>
                  <a:pt x="45" y="97"/>
                </a:lnTo>
                <a:lnTo>
                  <a:pt x="39" y="102"/>
                </a:lnTo>
                <a:lnTo>
                  <a:pt x="37" y="107"/>
                </a:lnTo>
                <a:lnTo>
                  <a:pt x="39" y="112"/>
                </a:lnTo>
                <a:lnTo>
                  <a:pt x="40" y="121"/>
                </a:lnTo>
                <a:lnTo>
                  <a:pt x="32" y="125"/>
                </a:lnTo>
                <a:lnTo>
                  <a:pt x="27" y="126"/>
                </a:lnTo>
                <a:lnTo>
                  <a:pt x="22" y="128"/>
                </a:lnTo>
                <a:lnTo>
                  <a:pt x="18" y="126"/>
                </a:lnTo>
                <a:lnTo>
                  <a:pt x="10" y="125"/>
                </a:lnTo>
                <a:lnTo>
                  <a:pt x="7" y="121"/>
                </a:lnTo>
                <a:lnTo>
                  <a:pt x="10" y="114"/>
                </a:lnTo>
                <a:lnTo>
                  <a:pt x="17" y="112"/>
                </a:lnTo>
                <a:lnTo>
                  <a:pt x="22" y="104"/>
                </a:lnTo>
                <a:lnTo>
                  <a:pt x="22" y="100"/>
                </a:lnTo>
                <a:lnTo>
                  <a:pt x="17" y="97"/>
                </a:lnTo>
                <a:lnTo>
                  <a:pt x="10" y="92"/>
                </a:lnTo>
                <a:lnTo>
                  <a:pt x="5" y="92"/>
                </a:lnTo>
                <a:lnTo>
                  <a:pt x="2" y="90"/>
                </a:lnTo>
                <a:lnTo>
                  <a:pt x="0" y="85"/>
                </a:lnTo>
                <a:lnTo>
                  <a:pt x="2" y="81"/>
                </a:lnTo>
                <a:lnTo>
                  <a:pt x="5" y="81"/>
                </a:lnTo>
                <a:lnTo>
                  <a:pt x="10" y="80"/>
                </a:lnTo>
                <a:lnTo>
                  <a:pt x="17" y="74"/>
                </a:lnTo>
                <a:lnTo>
                  <a:pt x="20" y="73"/>
                </a:lnTo>
                <a:lnTo>
                  <a:pt x="23" y="54"/>
                </a:lnTo>
                <a:lnTo>
                  <a:pt x="20" y="48"/>
                </a:lnTo>
                <a:lnTo>
                  <a:pt x="15" y="45"/>
                </a:lnTo>
                <a:lnTo>
                  <a:pt x="13" y="35"/>
                </a:lnTo>
                <a:lnTo>
                  <a:pt x="15" y="24"/>
                </a:lnTo>
                <a:lnTo>
                  <a:pt x="17" y="17"/>
                </a:lnTo>
                <a:lnTo>
                  <a:pt x="22" y="2"/>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02" name="Freeform 97"/>
          <p:cNvSpPr>
            <a:spLocks/>
          </p:cNvSpPr>
          <p:nvPr/>
        </p:nvSpPr>
        <p:spPr bwMode="auto">
          <a:xfrm>
            <a:off x="8767763" y="4335463"/>
            <a:ext cx="107950" cy="204787"/>
          </a:xfrm>
          <a:custGeom>
            <a:avLst/>
            <a:gdLst>
              <a:gd name="T0" fmla="*/ 2147483647 w 68"/>
              <a:gd name="T1" fmla="*/ 2147483647 h 129"/>
              <a:gd name="T2" fmla="*/ 2147483647 w 68"/>
              <a:gd name="T3" fmla="*/ 0 h 129"/>
              <a:gd name="T4" fmla="*/ 2147483647 w 68"/>
              <a:gd name="T5" fmla="*/ 2147483647 h 129"/>
              <a:gd name="T6" fmla="*/ 2147483647 w 68"/>
              <a:gd name="T7" fmla="*/ 2147483647 h 129"/>
              <a:gd name="T8" fmla="*/ 2147483647 w 68"/>
              <a:gd name="T9" fmla="*/ 2147483647 h 129"/>
              <a:gd name="T10" fmla="*/ 2147483647 w 68"/>
              <a:gd name="T11" fmla="*/ 2147483647 h 129"/>
              <a:gd name="T12" fmla="*/ 2147483647 w 68"/>
              <a:gd name="T13" fmla="*/ 2147483647 h 129"/>
              <a:gd name="T14" fmla="*/ 2147483647 w 68"/>
              <a:gd name="T15" fmla="*/ 2147483647 h 129"/>
              <a:gd name="T16" fmla="*/ 2147483647 w 68"/>
              <a:gd name="T17" fmla="*/ 2147483647 h 129"/>
              <a:gd name="T18" fmla="*/ 2147483647 w 68"/>
              <a:gd name="T19" fmla="*/ 2147483647 h 129"/>
              <a:gd name="T20" fmla="*/ 2147483647 w 68"/>
              <a:gd name="T21" fmla="*/ 2147483647 h 129"/>
              <a:gd name="T22" fmla="*/ 2147483647 w 68"/>
              <a:gd name="T23" fmla="*/ 2147483647 h 129"/>
              <a:gd name="T24" fmla="*/ 2147483647 w 68"/>
              <a:gd name="T25" fmla="*/ 2147483647 h 129"/>
              <a:gd name="T26" fmla="*/ 2147483647 w 68"/>
              <a:gd name="T27" fmla="*/ 2147483647 h 129"/>
              <a:gd name="T28" fmla="*/ 2147483647 w 68"/>
              <a:gd name="T29" fmla="*/ 2147483647 h 129"/>
              <a:gd name="T30" fmla="*/ 2147483647 w 68"/>
              <a:gd name="T31" fmla="*/ 2147483647 h 129"/>
              <a:gd name="T32" fmla="*/ 2147483647 w 68"/>
              <a:gd name="T33" fmla="*/ 2147483647 h 129"/>
              <a:gd name="T34" fmla="*/ 2147483647 w 68"/>
              <a:gd name="T35" fmla="*/ 2147483647 h 129"/>
              <a:gd name="T36" fmla="*/ 2147483647 w 68"/>
              <a:gd name="T37" fmla="*/ 2147483647 h 129"/>
              <a:gd name="T38" fmla="*/ 2147483647 w 68"/>
              <a:gd name="T39" fmla="*/ 2147483647 h 129"/>
              <a:gd name="T40" fmla="*/ 2147483647 w 68"/>
              <a:gd name="T41" fmla="*/ 2147483647 h 129"/>
              <a:gd name="T42" fmla="*/ 2147483647 w 68"/>
              <a:gd name="T43" fmla="*/ 2147483647 h 129"/>
              <a:gd name="T44" fmla="*/ 2147483647 w 68"/>
              <a:gd name="T45" fmla="*/ 2147483647 h 129"/>
              <a:gd name="T46" fmla="*/ 2147483647 w 68"/>
              <a:gd name="T47" fmla="*/ 2147483647 h 129"/>
              <a:gd name="T48" fmla="*/ 2147483647 w 68"/>
              <a:gd name="T49" fmla="*/ 2147483647 h 129"/>
              <a:gd name="T50" fmla="*/ 2147483647 w 68"/>
              <a:gd name="T51" fmla="*/ 2147483647 h 129"/>
              <a:gd name="T52" fmla="*/ 2147483647 w 68"/>
              <a:gd name="T53" fmla="*/ 2147483647 h 129"/>
              <a:gd name="T54" fmla="*/ 2147483647 w 68"/>
              <a:gd name="T55" fmla="*/ 2147483647 h 129"/>
              <a:gd name="T56" fmla="*/ 2147483647 w 68"/>
              <a:gd name="T57" fmla="*/ 2147483647 h 129"/>
              <a:gd name="T58" fmla="*/ 2147483647 w 68"/>
              <a:gd name="T59" fmla="*/ 2147483647 h 129"/>
              <a:gd name="T60" fmla="*/ 2147483647 w 68"/>
              <a:gd name="T61" fmla="*/ 2147483647 h 129"/>
              <a:gd name="T62" fmla="*/ 2147483647 w 68"/>
              <a:gd name="T63" fmla="*/ 2147483647 h 129"/>
              <a:gd name="T64" fmla="*/ 2147483647 w 68"/>
              <a:gd name="T65" fmla="*/ 2147483647 h 129"/>
              <a:gd name="T66" fmla="*/ 2147483647 w 68"/>
              <a:gd name="T67" fmla="*/ 2147483647 h 129"/>
              <a:gd name="T68" fmla="*/ 0 w 68"/>
              <a:gd name="T69" fmla="*/ 2147483647 h 129"/>
              <a:gd name="T70" fmla="*/ 2147483647 w 68"/>
              <a:gd name="T71" fmla="*/ 2147483647 h 129"/>
              <a:gd name="T72" fmla="*/ 2147483647 w 68"/>
              <a:gd name="T73" fmla="*/ 2147483647 h 129"/>
              <a:gd name="T74" fmla="*/ 2147483647 w 68"/>
              <a:gd name="T75" fmla="*/ 2147483647 h 129"/>
              <a:gd name="T76" fmla="*/ 2147483647 w 68"/>
              <a:gd name="T77" fmla="*/ 2147483647 h 129"/>
              <a:gd name="T78" fmla="*/ 2147483647 w 68"/>
              <a:gd name="T79" fmla="*/ 2147483647 h 129"/>
              <a:gd name="T80" fmla="*/ 2147483647 w 68"/>
              <a:gd name="T81" fmla="*/ 2147483647 h 129"/>
              <a:gd name="T82" fmla="*/ 2147483647 w 68"/>
              <a:gd name="T83" fmla="*/ 2147483647 h 129"/>
              <a:gd name="T84" fmla="*/ 2147483647 w 68"/>
              <a:gd name="T85" fmla="*/ 2147483647 h 129"/>
              <a:gd name="T86" fmla="*/ 2147483647 w 68"/>
              <a:gd name="T87" fmla="*/ 2147483647 h 129"/>
              <a:gd name="T88" fmla="*/ 2147483647 w 68"/>
              <a:gd name="T89" fmla="*/ 2147483647 h 129"/>
              <a:gd name="T90" fmla="*/ 2147483647 w 68"/>
              <a:gd name="T91" fmla="*/ 2147483647 h 129"/>
              <a:gd name="T92" fmla="*/ 2147483647 w 68"/>
              <a:gd name="T93" fmla="*/ 2147483647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29"/>
              <a:gd name="T143" fmla="*/ 68 w 68"/>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29">
                <a:moveTo>
                  <a:pt x="22" y="2"/>
                </a:moveTo>
                <a:lnTo>
                  <a:pt x="28" y="0"/>
                </a:lnTo>
                <a:lnTo>
                  <a:pt x="40" y="14"/>
                </a:lnTo>
                <a:lnTo>
                  <a:pt x="39" y="54"/>
                </a:lnTo>
                <a:lnTo>
                  <a:pt x="47" y="54"/>
                </a:lnTo>
                <a:lnTo>
                  <a:pt x="49" y="59"/>
                </a:lnTo>
                <a:lnTo>
                  <a:pt x="52" y="67"/>
                </a:lnTo>
                <a:lnTo>
                  <a:pt x="54" y="73"/>
                </a:lnTo>
                <a:lnTo>
                  <a:pt x="60" y="71"/>
                </a:lnTo>
                <a:lnTo>
                  <a:pt x="65" y="62"/>
                </a:lnTo>
                <a:lnTo>
                  <a:pt x="67" y="67"/>
                </a:lnTo>
                <a:lnTo>
                  <a:pt x="64" y="74"/>
                </a:lnTo>
                <a:lnTo>
                  <a:pt x="60" y="80"/>
                </a:lnTo>
                <a:lnTo>
                  <a:pt x="59" y="90"/>
                </a:lnTo>
                <a:lnTo>
                  <a:pt x="50" y="95"/>
                </a:lnTo>
                <a:lnTo>
                  <a:pt x="45" y="97"/>
                </a:lnTo>
                <a:lnTo>
                  <a:pt x="39" y="102"/>
                </a:lnTo>
                <a:lnTo>
                  <a:pt x="37" y="107"/>
                </a:lnTo>
                <a:lnTo>
                  <a:pt x="39" y="112"/>
                </a:lnTo>
                <a:lnTo>
                  <a:pt x="40" y="121"/>
                </a:lnTo>
                <a:lnTo>
                  <a:pt x="32" y="125"/>
                </a:lnTo>
                <a:lnTo>
                  <a:pt x="27" y="126"/>
                </a:lnTo>
                <a:lnTo>
                  <a:pt x="22" y="128"/>
                </a:lnTo>
                <a:lnTo>
                  <a:pt x="18" y="126"/>
                </a:lnTo>
                <a:lnTo>
                  <a:pt x="10" y="125"/>
                </a:lnTo>
                <a:lnTo>
                  <a:pt x="7" y="121"/>
                </a:lnTo>
                <a:lnTo>
                  <a:pt x="10" y="114"/>
                </a:lnTo>
                <a:lnTo>
                  <a:pt x="17" y="112"/>
                </a:lnTo>
                <a:lnTo>
                  <a:pt x="22" y="104"/>
                </a:lnTo>
                <a:lnTo>
                  <a:pt x="22" y="100"/>
                </a:lnTo>
                <a:lnTo>
                  <a:pt x="17" y="97"/>
                </a:lnTo>
                <a:lnTo>
                  <a:pt x="10" y="92"/>
                </a:lnTo>
                <a:lnTo>
                  <a:pt x="5" y="92"/>
                </a:lnTo>
                <a:lnTo>
                  <a:pt x="2" y="90"/>
                </a:lnTo>
                <a:lnTo>
                  <a:pt x="0" y="85"/>
                </a:lnTo>
                <a:lnTo>
                  <a:pt x="2" y="81"/>
                </a:lnTo>
                <a:lnTo>
                  <a:pt x="5" y="81"/>
                </a:lnTo>
                <a:lnTo>
                  <a:pt x="10" y="80"/>
                </a:lnTo>
                <a:lnTo>
                  <a:pt x="17" y="74"/>
                </a:lnTo>
                <a:lnTo>
                  <a:pt x="20" y="73"/>
                </a:lnTo>
                <a:lnTo>
                  <a:pt x="23" y="54"/>
                </a:lnTo>
                <a:lnTo>
                  <a:pt x="20" y="48"/>
                </a:lnTo>
                <a:lnTo>
                  <a:pt x="15" y="45"/>
                </a:lnTo>
                <a:lnTo>
                  <a:pt x="13" y="35"/>
                </a:lnTo>
                <a:lnTo>
                  <a:pt x="15" y="24"/>
                </a:lnTo>
                <a:lnTo>
                  <a:pt x="17" y="17"/>
                </a:lnTo>
                <a:lnTo>
                  <a:pt x="22" y="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03" name="Freeform 98"/>
          <p:cNvSpPr>
            <a:spLocks/>
          </p:cNvSpPr>
          <p:nvPr/>
        </p:nvSpPr>
        <p:spPr bwMode="auto">
          <a:xfrm>
            <a:off x="8574088" y="4505325"/>
            <a:ext cx="198437" cy="174625"/>
          </a:xfrm>
          <a:custGeom>
            <a:avLst/>
            <a:gdLst>
              <a:gd name="T0" fmla="*/ 2147483647 w 125"/>
              <a:gd name="T1" fmla="*/ 0 h 110"/>
              <a:gd name="T2" fmla="*/ 2147483647 w 125"/>
              <a:gd name="T3" fmla="*/ 0 h 110"/>
              <a:gd name="T4" fmla="*/ 2147483647 w 125"/>
              <a:gd name="T5" fmla="*/ 2147483647 h 110"/>
              <a:gd name="T6" fmla="*/ 2147483647 w 125"/>
              <a:gd name="T7" fmla="*/ 2147483647 h 110"/>
              <a:gd name="T8" fmla="*/ 2147483647 w 125"/>
              <a:gd name="T9" fmla="*/ 2147483647 h 110"/>
              <a:gd name="T10" fmla="*/ 2147483647 w 125"/>
              <a:gd name="T11" fmla="*/ 2147483647 h 110"/>
              <a:gd name="T12" fmla="*/ 2147483647 w 125"/>
              <a:gd name="T13" fmla="*/ 2147483647 h 110"/>
              <a:gd name="T14" fmla="*/ 2147483647 w 125"/>
              <a:gd name="T15" fmla="*/ 2147483647 h 110"/>
              <a:gd name="T16" fmla="*/ 2147483647 w 125"/>
              <a:gd name="T17" fmla="*/ 2147483647 h 110"/>
              <a:gd name="T18" fmla="*/ 2147483647 w 125"/>
              <a:gd name="T19" fmla="*/ 2147483647 h 110"/>
              <a:gd name="T20" fmla="*/ 2147483647 w 125"/>
              <a:gd name="T21" fmla="*/ 2147483647 h 110"/>
              <a:gd name="T22" fmla="*/ 2147483647 w 125"/>
              <a:gd name="T23" fmla="*/ 2147483647 h 110"/>
              <a:gd name="T24" fmla="*/ 2147483647 w 125"/>
              <a:gd name="T25" fmla="*/ 2147483647 h 110"/>
              <a:gd name="T26" fmla="*/ 0 w 125"/>
              <a:gd name="T27" fmla="*/ 2147483647 h 110"/>
              <a:gd name="T28" fmla="*/ 2147483647 w 125"/>
              <a:gd name="T29" fmla="*/ 2147483647 h 110"/>
              <a:gd name="T30" fmla="*/ 2147483647 w 125"/>
              <a:gd name="T31" fmla="*/ 2147483647 h 110"/>
              <a:gd name="T32" fmla="*/ 2147483647 w 125"/>
              <a:gd name="T33" fmla="*/ 2147483647 h 110"/>
              <a:gd name="T34" fmla="*/ 2147483647 w 125"/>
              <a:gd name="T35" fmla="*/ 2147483647 h 110"/>
              <a:gd name="T36" fmla="*/ 2147483647 w 125"/>
              <a:gd name="T37" fmla="*/ 2147483647 h 110"/>
              <a:gd name="T38" fmla="*/ 2147483647 w 125"/>
              <a:gd name="T39" fmla="*/ 2147483647 h 110"/>
              <a:gd name="T40" fmla="*/ 2147483647 w 125"/>
              <a:gd name="T41" fmla="*/ 2147483647 h 110"/>
              <a:gd name="T42" fmla="*/ 2147483647 w 125"/>
              <a:gd name="T43" fmla="*/ 2147483647 h 110"/>
              <a:gd name="T44" fmla="*/ 2147483647 w 125"/>
              <a:gd name="T45" fmla="*/ 2147483647 h 110"/>
              <a:gd name="T46" fmla="*/ 2147483647 w 125"/>
              <a:gd name="T47" fmla="*/ 2147483647 h 110"/>
              <a:gd name="T48" fmla="*/ 2147483647 w 125"/>
              <a:gd name="T49" fmla="*/ 2147483647 h 110"/>
              <a:gd name="T50" fmla="*/ 2147483647 w 125"/>
              <a:gd name="T51" fmla="*/ 2147483647 h 110"/>
              <a:gd name="T52" fmla="*/ 2147483647 w 125"/>
              <a:gd name="T53" fmla="*/ 2147483647 h 110"/>
              <a:gd name="T54" fmla="*/ 2147483647 w 125"/>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
              <a:gd name="T85" fmla="*/ 0 h 110"/>
              <a:gd name="T86" fmla="*/ 125 w 125"/>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 h="110">
                <a:moveTo>
                  <a:pt x="87" y="0"/>
                </a:moveTo>
                <a:lnTo>
                  <a:pt x="102" y="0"/>
                </a:lnTo>
                <a:lnTo>
                  <a:pt x="124" y="31"/>
                </a:lnTo>
                <a:lnTo>
                  <a:pt x="100" y="55"/>
                </a:lnTo>
                <a:lnTo>
                  <a:pt x="100" y="66"/>
                </a:lnTo>
                <a:lnTo>
                  <a:pt x="95" y="69"/>
                </a:lnTo>
                <a:lnTo>
                  <a:pt x="82" y="69"/>
                </a:lnTo>
                <a:lnTo>
                  <a:pt x="65" y="83"/>
                </a:lnTo>
                <a:lnTo>
                  <a:pt x="49" y="97"/>
                </a:lnTo>
                <a:lnTo>
                  <a:pt x="39" y="109"/>
                </a:lnTo>
                <a:lnTo>
                  <a:pt x="39" y="99"/>
                </a:lnTo>
                <a:lnTo>
                  <a:pt x="22" y="100"/>
                </a:lnTo>
                <a:lnTo>
                  <a:pt x="14" y="100"/>
                </a:lnTo>
                <a:lnTo>
                  <a:pt x="0" y="100"/>
                </a:lnTo>
                <a:lnTo>
                  <a:pt x="19" y="83"/>
                </a:lnTo>
                <a:lnTo>
                  <a:pt x="25" y="74"/>
                </a:lnTo>
                <a:lnTo>
                  <a:pt x="31" y="74"/>
                </a:lnTo>
                <a:lnTo>
                  <a:pt x="44" y="61"/>
                </a:lnTo>
                <a:lnTo>
                  <a:pt x="49" y="61"/>
                </a:lnTo>
                <a:lnTo>
                  <a:pt x="49" y="59"/>
                </a:lnTo>
                <a:lnTo>
                  <a:pt x="56" y="54"/>
                </a:lnTo>
                <a:lnTo>
                  <a:pt x="65" y="54"/>
                </a:lnTo>
                <a:lnTo>
                  <a:pt x="61" y="38"/>
                </a:lnTo>
                <a:lnTo>
                  <a:pt x="63" y="38"/>
                </a:lnTo>
                <a:lnTo>
                  <a:pt x="71" y="29"/>
                </a:lnTo>
                <a:lnTo>
                  <a:pt x="75" y="36"/>
                </a:lnTo>
                <a:lnTo>
                  <a:pt x="88" y="24"/>
                </a:lnTo>
                <a:lnTo>
                  <a:pt x="87"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04" name="Freeform 99"/>
          <p:cNvSpPr>
            <a:spLocks/>
          </p:cNvSpPr>
          <p:nvPr/>
        </p:nvSpPr>
        <p:spPr bwMode="auto">
          <a:xfrm>
            <a:off x="8564563" y="4494213"/>
            <a:ext cx="196850" cy="174625"/>
          </a:xfrm>
          <a:custGeom>
            <a:avLst/>
            <a:gdLst>
              <a:gd name="T0" fmla="*/ 2147483647 w 124"/>
              <a:gd name="T1" fmla="*/ 0 h 110"/>
              <a:gd name="T2" fmla="*/ 2147483647 w 124"/>
              <a:gd name="T3" fmla="*/ 0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2147483647 w 124"/>
              <a:gd name="T19" fmla="*/ 2147483647 h 110"/>
              <a:gd name="T20" fmla="*/ 2147483647 w 124"/>
              <a:gd name="T21" fmla="*/ 2147483647 h 110"/>
              <a:gd name="T22" fmla="*/ 2147483647 w 124"/>
              <a:gd name="T23" fmla="*/ 2147483647 h 110"/>
              <a:gd name="T24" fmla="*/ 2147483647 w 124"/>
              <a:gd name="T25" fmla="*/ 2147483647 h 110"/>
              <a:gd name="T26" fmla="*/ 0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110"/>
              <a:gd name="T86" fmla="*/ 124 w 124"/>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110">
                <a:moveTo>
                  <a:pt x="86" y="0"/>
                </a:moveTo>
                <a:lnTo>
                  <a:pt x="101" y="0"/>
                </a:lnTo>
                <a:lnTo>
                  <a:pt x="123" y="31"/>
                </a:lnTo>
                <a:lnTo>
                  <a:pt x="99" y="55"/>
                </a:lnTo>
                <a:lnTo>
                  <a:pt x="99" y="66"/>
                </a:lnTo>
                <a:lnTo>
                  <a:pt x="94" y="69"/>
                </a:lnTo>
                <a:lnTo>
                  <a:pt x="81" y="69"/>
                </a:lnTo>
                <a:lnTo>
                  <a:pt x="64" y="83"/>
                </a:lnTo>
                <a:lnTo>
                  <a:pt x="49" y="97"/>
                </a:lnTo>
                <a:lnTo>
                  <a:pt x="39" y="109"/>
                </a:lnTo>
                <a:lnTo>
                  <a:pt x="39" y="99"/>
                </a:lnTo>
                <a:lnTo>
                  <a:pt x="22" y="100"/>
                </a:lnTo>
                <a:lnTo>
                  <a:pt x="13" y="100"/>
                </a:lnTo>
                <a:lnTo>
                  <a:pt x="0" y="100"/>
                </a:lnTo>
                <a:lnTo>
                  <a:pt x="19" y="83"/>
                </a:lnTo>
                <a:lnTo>
                  <a:pt x="25" y="74"/>
                </a:lnTo>
                <a:lnTo>
                  <a:pt x="32" y="74"/>
                </a:lnTo>
                <a:lnTo>
                  <a:pt x="44" y="61"/>
                </a:lnTo>
                <a:lnTo>
                  <a:pt x="49" y="61"/>
                </a:lnTo>
                <a:lnTo>
                  <a:pt x="49" y="59"/>
                </a:lnTo>
                <a:lnTo>
                  <a:pt x="56" y="54"/>
                </a:lnTo>
                <a:lnTo>
                  <a:pt x="64" y="54"/>
                </a:lnTo>
                <a:lnTo>
                  <a:pt x="61" y="38"/>
                </a:lnTo>
                <a:lnTo>
                  <a:pt x="62" y="38"/>
                </a:lnTo>
                <a:lnTo>
                  <a:pt x="71" y="29"/>
                </a:lnTo>
                <a:lnTo>
                  <a:pt x="74" y="36"/>
                </a:lnTo>
                <a:lnTo>
                  <a:pt x="88" y="24"/>
                </a:lnTo>
                <a:lnTo>
                  <a:pt x="86"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05" name="Freeform 100"/>
          <p:cNvSpPr>
            <a:spLocks/>
          </p:cNvSpPr>
          <p:nvPr/>
        </p:nvSpPr>
        <p:spPr bwMode="auto">
          <a:xfrm>
            <a:off x="8210550" y="4516438"/>
            <a:ext cx="76200" cy="95250"/>
          </a:xfrm>
          <a:custGeom>
            <a:avLst/>
            <a:gdLst>
              <a:gd name="T0" fmla="*/ 0 w 48"/>
              <a:gd name="T1" fmla="*/ 0 h 60"/>
              <a:gd name="T2" fmla="*/ 2147483647 w 48"/>
              <a:gd name="T3" fmla="*/ 0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w 48"/>
              <a:gd name="T29" fmla="*/ 2147483647 h 60"/>
              <a:gd name="T30" fmla="*/ 0 w 4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0"/>
              <a:gd name="T50" fmla="*/ 48 w 4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0">
                <a:moveTo>
                  <a:pt x="0" y="0"/>
                </a:moveTo>
                <a:lnTo>
                  <a:pt x="10" y="0"/>
                </a:lnTo>
                <a:lnTo>
                  <a:pt x="22" y="7"/>
                </a:lnTo>
                <a:lnTo>
                  <a:pt x="47" y="7"/>
                </a:lnTo>
                <a:lnTo>
                  <a:pt x="44" y="19"/>
                </a:lnTo>
                <a:lnTo>
                  <a:pt x="47" y="29"/>
                </a:lnTo>
                <a:lnTo>
                  <a:pt x="39" y="29"/>
                </a:lnTo>
                <a:lnTo>
                  <a:pt x="37" y="31"/>
                </a:lnTo>
                <a:lnTo>
                  <a:pt x="32" y="33"/>
                </a:lnTo>
                <a:lnTo>
                  <a:pt x="37" y="59"/>
                </a:lnTo>
                <a:lnTo>
                  <a:pt x="22" y="57"/>
                </a:lnTo>
                <a:lnTo>
                  <a:pt x="8" y="49"/>
                </a:lnTo>
                <a:lnTo>
                  <a:pt x="8" y="31"/>
                </a:lnTo>
                <a:lnTo>
                  <a:pt x="8" y="24"/>
                </a:lnTo>
                <a:lnTo>
                  <a:pt x="0" y="19"/>
                </a:lnTo>
                <a:lnTo>
                  <a:pt x="0"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06" name="Freeform 101"/>
          <p:cNvSpPr>
            <a:spLocks/>
          </p:cNvSpPr>
          <p:nvPr/>
        </p:nvSpPr>
        <p:spPr bwMode="auto">
          <a:xfrm>
            <a:off x="8199438" y="4505325"/>
            <a:ext cx="76200" cy="95250"/>
          </a:xfrm>
          <a:custGeom>
            <a:avLst/>
            <a:gdLst>
              <a:gd name="T0" fmla="*/ 0 w 48"/>
              <a:gd name="T1" fmla="*/ 0 h 60"/>
              <a:gd name="T2" fmla="*/ 2147483647 w 48"/>
              <a:gd name="T3" fmla="*/ 0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w 48"/>
              <a:gd name="T29" fmla="*/ 2147483647 h 60"/>
              <a:gd name="T30" fmla="*/ 0 w 4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0"/>
              <a:gd name="T50" fmla="*/ 48 w 4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0">
                <a:moveTo>
                  <a:pt x="0" y="0"/>
                </a:moveTo>
                <a:lnTo>
                  <a:pt x="10" y="0"/>
                </a:lnTo>
                <a:lnTo>
                  <a:pt x="22" y="7"/>
                </a:lnTo>
                <a:lnTo>
                  <a:pt x="47" y="7"/>
                </a:lnTo>
                <a:lnTo>
                  <a:pt x="44" y="19"/>
                </a:lnTo>
                <a:lnTo>
                  <a:pt x="47" y="29"/>
                </a:lnTo>
                <a:lnTo>
                  <a:pt x="39" y="29"/>
                </a:lnTo>
                <a:lnTo>
                  <a:pt x="37" y="31"/>
                </a:lnTo>
                <a:lnTo>
                  <a:pt x="32" y="33"/>
                </a:lnTo>
                <a:lnTo>
                  <a:pt x="37" y="59"/>
                </a:lnTo>
                <a:lnTo>
                  <a:pt x="22" y="57"/>
                </a:lnTo>
                <a:lnTo>
                  <a:pt x="8" y="49"/>
                </a:lnTo>
                <a:lnTo>
                  <a:pt x="8" y="31"/>
                </a:lnTo>
                <a:lnTo>
                  <a:pt x="8" y="24"/>
                </a:lnTo>
                <a:lnTo>
                  <a:pt x="0" y="19"/>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07" name="Freeform 102"/>
          <p:cNvSpPr>
            <a:spLocks/>
          </p:cNvSpPr>
          <p:nvPr/>
        </p:nvSpPr>
        <p:spPr bwMode="auto">
          <a:xfrm>
            <a:off x="8347075" y="3573463"/>
            <a:ext cx="125413" cy="96837"/>
          </a:xfrm>
          <a:custGeom>
            <a:avLst/>
            <a:gdLst>
              <a:gd name="T0" fmla="*/ 2147483647 w 79"/>
              <a:gd name="T1" fmla="*/ 2147483647 h 61"/>
              <a:gd name="T2" fmla="*/ 0 w 79"/>
              <a:gd name="T3" fmla="*/ 2147483647 h 61"/>
              <a:gd name="T4" fmla="*/ 2147483647 w 79"/>
              <a:gd name="T5" fmla="*/ 2147483647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2147483647 w 79"/>
              <a:gd name="T21" fmla="*/ 0 h 61"/>
              <a:gd name="T22" fmla="*/ 2147483647 w 79"/>
              <a:gd name="T23" fmla="*/ 2147483647 h 61"/>
              <a:gd name="T24" fmla="*/ 2147483647 w 79"/>
              <a:gd name="T25" fmla="*/ 2147483647 h 61"/>
              <a:gd name="T26" fmla="*/ 2147483647 w 79"/>
              <a:gd name="T27" fmla="*/ 2147483647 h 61"/>
              <a:gd name="T28" fmla="*/ 2147483647 w 79"/>
              <a:gd name="T29" fmla="*/ 2147483647 h 61"/>
              <a:gd name="T30" fmla="*/ 2147483647 w 79"/>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1"/>
              <a:gd name="T50" fmla="*/ 79 w 7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1">
                <a:moveTo>
                  <a:pt x="14" y="22"/>
                </a:moveTo>
                <a:lnTo>
                  <a:pt x="0" y="48"/>
                </a:lnTo>
                <a:lnTo>
                  <a:pt x="5" y="58"/>
                </a:lnTo>
                <a:lnTo>
                  <a:pt x="27" y="60"/>
                </a:lnTo>
                <a:lnTo>
                  <a:pt x="46" y="60"/>
                </a:lnTo>
                <a:lnTo>
                  <a:pt x="53" y="50"/>
                </a:lnTo>
                <a:lnTo>
                  <a:pt x="58" y="39"/>
                </a:lnTo>
                <a:lnTo>
                  <a:pt x="78" y="39"/>
                </a:lnTo>
                <a:lnTo>
                  <a:pt x="75" y="24"/>
                </a:lnTo>
                <a:lnTo>
                  <a:pt x="75" y="9"/>
                </a:lnTo>
                <a:lnTo>
                  <a:pt x="54" y="0"/>
                </a:lnTo>
                <a:lnTo>
                  <a:pt x="51" y="17"/>
                </a:lnTo>
                <a:lnTo>
                  <a:pt x="64" y="27"/>
                </a:lnTo>
                <a:lnTo>
                  <a:pt x="44" y="27"/>
                </a:lnTo>
                <a:lnTo>
                  <a:pt x="37" y="34"/>
                </a:lnTo>
                <a:lnTo>
                  <a:pt x="14" y="22"/>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08" name="Freeform 103"/>
          <p:cNvSpPr>
            <a:spLocks/>
          </p:cNvSpPr>
          <p:nvPr/>
        </p:nvSpPr>
        <p:spPr bwMode="auto">
          <a:xfrm>
            <a:off x="8335963" y="3562350"/>
            <a:ext cx="125412" cy="96838"/>
          </a:xfrm>
          <a:custGeom>
            <a:avLst/>
            <a:gdLst>
              <a:gd name="T0" fmla="*/ 2147483647 w 79"/>
              <a:gd name="T1" fmla="*/ 2147483647 h 61"/>
              <a:gd name="T2" fmla="*/ 0 w 79"/>
              <a:gd name="T3" fmla="*/ 2147483647 h 61"/>
              <a:gd name="T4" fmla="*/ 2147483647 w 79"/>
              <a:gd name="T5" fmla="*/ 2147483647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2147483647 w 79"/>
              <a:gd name="T21" fmla="*/ 0 h 61"/>
              <a:gd name="T22" fmla="*/ 2147483647 w 79"/>
              <a:gd name="T23" fmla="*/ 2147483647 h 61"/>
              <a:gd name="T24" fmla="*/ 2147483647 w 79"/>
              <a:gd name="T25" fmla="*/ 2147483647 h 61"/>
              <a:gd name="T26" fmla="*/ 2147483647 w 79"/>
              <a:gd name="T27" fmla="*/ 2147483647 h 61"/>
              <a:gd name="T28" fmla="*/ 2147483647 w 79"/>
              <a:gd name="T29" fmla="*/ 2147483647 h 61"/>
              <a:gd name="T30" fmla="*/ 2147483647 w 79"/>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1"/>
              <a:gd name="T50" fmla="*/ 79 w 7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1">
                <a:moveTo>
                  <a:pt x="14" y="22"/>
                </a:moveTo>
                <a:lnTo>
                  <a:pt x="0" y="48"/>
                </a:lnTo>
                <a:lnTo>
                  <a:pt x="5" y="58"/>
                </a:lnTo>
                <a:lnTo>
                  <a:pt x="27" y="60"/>
                </a:lnTo>
                <a:lnTo>
                  <a:pt x="46" y="60"/>
                </a:lnTo>
                <a:lnTo>
                  <a:pt x="53" y="50"/>
                </a:lnTo>
                <a:lnTo>
                  <a:pt x="58" y="39"/>
                </a:lnTo>
                <a:lnTo>
                  <a:pt x="78" y="39"/>
                </a:lnTo>
                <a:lnTo>
                  <a:pt x="75" y="24"/>
                </a:lnTo>
                <a:lnTo>
                  <a:pt x="75" y="9"/>
                </a:lnTo>
                <a:lnTo>
                  <a:pt x="54" y="0"/>
                </a:lnTo>
                <a:lnTo>
                  <a:pt x="51" y="17"/>
                </a:lnTo>
                <a:lnTo>
                  <a:pt x="64" y="27"/>
                </a:lnTo>
                <a:lnTo>
                  <a:pt x="44" y="27"/>
                </a:lnTo>
                <a:lnTo>
                  <a:pt x="37" y="34"/>
                </a:lnTo>
                <a:lnTo>
                  <a:pt x="14"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09" name="Freeform 104"/>
          <p:cNvSpPr>
            <a:spLocks/>
          </p:cNvSpPr>
          <p:nvPr/>
        </p:nvSpPr>
        <p:spPr bwMode="auto">
          <a:xfrm>
            <a:off x="7237413" y="3000375"/>
            <a:ext cx="76200" cy="71438"/>
          </a:xfrm>
          <a:custGeom>
            <a:avLst/>
            <a:gdLst>
              <a:gd name="T0" fmla="*/ 0 w 48"/>
              <a:gd name="T1" fmla="*/ 2147483647 h 45"/>
              <a:gd name="T2" fmla="*/ 2147483647 w 48"/>
              <a:gd name="T3" fmla="*/ 2147483647 h 45"/>
              <a:gd name="T4" fmla="*/ 2147483647 w 48"/>
              <a:gd name="T5" fmla="*/ 2147483647 h 45"/>
              <a:gd name="T6" fmla="*/ 2147483647 w 48"/>
              <a:gd name="T7" fmla="*/ 2147483647 h 45"/>
              <a:gd name="T8" fmla="*/ 2147483647 w 48"/>
              <a:gd name="T9" fmla="*/ 2147483647 h 45"/>
              <a:gd name="T10" fmla="*/ 2147483647 w 48"/>
              <a:gd name="T11" fmla="*/ 2147483647 h 45"/>
              <a:gd name="T12" fmla="*/ 2147483647 w 48"/>
              <a:gd name="T13" fmla="*/ 2147483647 h 45"/>
              <a:gd name="T14" fmla="*/ 2147483647 w 48"/>
              <a:gd name="T15" fmla="*/ 2147483647 h 45"/>
              <a:gd name="T16" fmla="*/ 2147483647 w 48"/>
              <a:gd name="T17" fmla="*/ 2147483647 h 45"/>
              <a:gd name="T18" fmla="*/ 2147483647 w 48"/>
              <a:gd name="T19" fmla="*/ 0 h 45"/>
              <a:gd name="T20" fmla="*/ 2147483647 w 48"/>
              <a:gd name="T21" fmla="*/ 0 h 45"/>
              <a:gd name="T22" fmla="*/ 2147483647 w 48"/>
              <a:gd name="T23" fmla="*/ 2147483647 h 45"/>
              <a:gd name="T24" fmla="*/ 0 w 48"/>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5"/>
              <a:gd name="T41" fmla="*/ 48 w 48"/>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5">
                <a:moveTo>
                  <a:pt x="0" y="34"/>
                </a:moveTo>
                <a:lnTo>
                  <a:pt x="8" y="42"/>
                </a:lnTo>
                <a:lnTo>
                  <a:pt x="18" y="41"/>
                </a:lnTo>
                <a:lnTo>
                  <a:pt x="34" y="44"/>
                </a:lnTo>
                <a:lnTo>
                  <a:pt x="45" y="44"/>
                </a:lnTo>
                <a:lnTo>
                  <a:pt x="47" y="29"/>
                </a:lnTo>
                <a:lnTo>
                  <a:pt x="44" y="19"/>
                </a:lnTo>
                <a:lnTo>
                  <a:pt x="35" y="7"/>
                </a:lnTo>
                <a:lnTo>
                  <a:pt x="27" y="7"/>
                </a:lnTo>
                <a:lnTo>
                  <a:pt x="23" y="0"/>
                </a:lnTo>
                <a:lnTo>
                  <a:pt x="12" y="0"/>
                </a:lnTo>
                <a:lnTo>
                  <a:pt x="12" y="14"/>
                </a:lnTo>
                <a:lnTo>
                  <a:pt x="0" y="34"/>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10" name="Freeform 105"/>
          <p:cNvSpPr>
            <a:spLocks/>
          </p:cNvSpPr>
          <p:nvPr/>
        </p:nvSpPr>
        <p:spPr bwMode="auto">
          <a:xfrm>
            <a:off x="7226300" y="2989263"/>
            <a:ext cx="76200" cy="73025"/>
          </a:xfrm>
          <a:custGeom>
            <a:avLst/>
            <a:gdLst>
              <a:gd name="T0" fmla="*/ 0 w 48"/>
              <a:gd name="T1" fmla="*/ 2147483647 h 46"/>
              <a:gd name="T2" fmla="*/ 2147483647 w 48"/>
              <a:gd name="T3" fmla="*/ 2147483647 h 46"/>
              <a:gd name="T4" fmla="*/ 2147483647 w 48"/>
              <a:gd name="T5" fmla="*/ 2147483647 h 46"/>
              <a:gd name="T6" fmla="*/ 2147483647 w 48"/>
              <a:gd name="T7" fmla="*/ 2147483647 h 46"/>
              <a:gd name="T8" fmla="*/ 2147483647 w 48"/>
              <a:gd name="T9" fmla="*/ 2147483647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0 h 46"/>
              <a:gd name="T20" fmla="*/ 2147483647 w 48"/>
              <a:gd name="T21" fmla="*/ 0 h 46"/>
              <a:gd name="T22" fmla="*/ 2147483647 w 48"/>
              <a:gd name="T23" fmla="*/ 2147483647 h 46"/>
              <a:gd name="T24" fmla="*/ 0 w 4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35"/>
                </a:moveTo>
                <a:lnTo>
                  <a:pt x="8" y="43"/>
                </a:lnTo>
                <a:lnTo>
                  <a:pt x="18" y="42"/>
                </a:lnTo>
                <a:lnTo>
                  <a:pt x="34" y="45"/>
                </a:lnTo>
                <a:lnTo>
                  <a:pt x="45" y="45"/>
                </a:lnTo>
                <a:lnTo>
                  <a:pt x="47" y="29"/>
                </a:lnTo>
                <a:lnTo>
                  <a:pt x="44" y="19"/>
                </a:lnTo>
                <a:lnTo>
                  <a:pt x="35" y="7"/>
                </a:lnTo>
                <a:lnTo>
                  <a:pt x="27" y="7"/>
                </a:lnTo>
                <a:lnTo>
                  <a:pt x="23" y="0"/>
                </a:lnTo>
                <a:lnTo>
                  <a:pt x="12" y="0"/>
                </a:lnTo>
                <a:lnTo>
                  <a:pt x="12" y="14"/>
                </a:lnTo>
                <a:lnTo>
                  <a:pt x="0" y="35"/>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11" name="Freeform 106"/>
          <p:cNvSpPr>
            <a:spLocks/>
          </p:cNvSpPr>
          <p:nvPr/>
        </p:nvSpPr>
        <p:spPr bwMode="auto">
          <a:xfrm>
            <a:off x="7440613" y="2873375"/>
            <a:ext cx="71437" cy="92075"/>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2147483647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0 w 45"/>
              <a:gd name="T27" fmla="*/ 2147483647 h 58"/>
              <a:gd name="T28" fmla="*/ 2147483647 w 45"/>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8"/>
              <a:gd name="T47" fmla="*/ 45 w 4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8">
                <a:moveTo>
                  <a:pt x="10" y="0"/>
                </a:moveTo>
                <a:lnTo>
                  <a:pt x="29" y="2"/>
                </a:lnTo>
                <a:lnTo>
                  <a:pt x="36" y="17"/>
                </a:lnTo>
                <a:lnTo>
                  <a:pt x="44" y="26"/>
                </a:lnTo>
                <a:lnTo>
                  <a:pt x="37" y="33"/>
                </a:lnTo>
                <a:lnTo>
                  <a:pt x="44" y="41"/>
                </a:lnTo>
                <a:lnTo>
                  <a:pt x="41" y="52"/>
                </a:lnTo>
                <a:lnTo>
                  <a:pt x="34" y="57"/>
                </a:lnTo>
                <a:lnTo>
                  <a:pt x="22" y="55"/>
                </a:lnTo>
                <a:lnTo>
                  <a:pt x="14" y="55"/>
                </a:lnTo>
                <a:lnTo>
                  <a:pt x="8" y="48"/>
                </a:lnTo>
                <a:lnTo>
                  <a:pt x="3" y="40"/>
                </a:lnTo>
                <a:lnTo>
                  <a:pt x="3" y="31"/>
                </a:lnTo>
                <a:lnTo>
                  <a:pt x="0" y="19"/>
                </a:lnTo>
                <a:lnTo>
                  <a:pt x="10"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12" name="Freeform 107"/>
          <p:cNvSpPr>
            <a:spLocks/>
          </p:cNvSpPr>
          <p:nvPr/>
        </p:nvSpPr>
        <p:spPr bwMode="auto">
          <a:xfrm>
            <a:off x="7429500" y="2862263"/>
            <a:ext cx="71438" cy="92075"/>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2147483647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0 w 45"/>
              <a:gd name="T27" fmla="*/ 2147483647 h 58"/>
              <a:gd name="T28" fmla="*/ 2147483647 w 45"/>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8"/>
              <a:gd name="T47" fmla="*/ 45 w 4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8">
                <a:moveTo>
                  <a:pt x="10" y="0"/>
                </a:moveTo>
                <a:lnTo>
                  <a:pt x="30" y="2"/>
                </a:lnTo>
                <a:lnTo>
                  <a:pt x="36" y="17"/>
                </a:lnTo>
                <a:lnTo>
                  <a:pt x="44" y="26"/>
                </a:lnTo>
                <a:lnTo>
                  <a:pt x="37" y="33"/>
                </a:lnTo>
                <a:lnTo>
                  <a:pt x="44" y="41"/>
                </a:lnTo>
                <a:lnTo>
                  <a:pt x="41" y="52"/>
                </a:lnTo>
                <a:lnTo>
                  <a:pt x="36" y="57"/>
                </a:lnTo>
                <a:lnTo>
                  <a:pt x="22" y="55"/>
                </a:lnTo>
                <a:lnTo>
                  <a:pt x="14" y="55"/>
                </a:lnTo>
                <a:lnTo>
                  <a:pt x="8" y="48"/>
                </a:lnTo>
                <a:lnTo>
                  <a:pt x="3" y="40"/>
                </a:lnTo>
                <a:lnTo>
                  <a:pt x="3" y="31"/>
                </a:lnTo>
                <a:lnTo>
                  <a:pt x="0" y="19"/>
                </a:lnTo>
                <a:lnTo>
                  <a:pt x="1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13" name="Freeform 108"/>
          <p:cNvSpPr>
            <a:spLocks/>
          </p:cNvSpPr>
          <p:nvPr/>
        </p:nvSpPr>
        <p:spPr bwMode="auto">
          <a:xfrm>
            <a:off x="7427913" y="2363788"/>
            <a:ext cx="127000" cy="85725"/>
          </a:xfrm>
          <a:custGeom>
            <a:avLst/>
            <a:gdLst>
              <a:gd name="T0" fmla="*/ 2147483647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2147483647 w 80"/>
              <a:gd name="T11" fmla="*/ 2147483647 h 54"/>
              <a:gd name="T12" fmla="*/ 2147483647 w 80"/>
              <a:gd name="T13" fmla="*/ 2147483647 h 54"/>
              <a:gd name="T14" fmla="*/ 2147483647 w 80"/>
              <a:gd name="T15" fmla="*/ 2147483647 h 54"/>
              <a:gd name="T16" fmla="*/ 2147483647 w 80"/>
              <a:gd name="T17" fmla="*/ 2147483647 h 54"/>
              <a:gd name="T18" fmla="*/ 2147483647 w 80"/>
              <a:gd name="T19" fmla="*/ 2147483647 h 54"/>
              <a:gd name="T20" fmla="*/ 2147483647 w 80"/>
              <a:gd name="T21" fmla="*/ 2147483647 h 54"/>
              <a:gd name="T22" fmla="*/ 2147483647 w 80"/>
              <a:gd name="T23" fmla="*/ 2147483647 h 54"/>
              <a:gd name="T24" fmla="*/ 2147483647 w 80"/>
              <a:gd name="T25" fmla="*/ 2147483647 h 54"/>
              <a:gd name="T26" fmla="*/ 2147483647 w 80"/>
              <a:gd name="T27" fmla="*/ 2147483647 h 54"/>
              <a:gd name="T28" fmla="*/ 2147483647 w 80"/>
              <a:gd name="T29" fmla="*/ 2147483647 h 54"/>
              <a:gd name="T30" fmla="*/ 2147483647 w 80"/>
              <a:gd name="T31" fmla="*/ 2147483647 h 54"/>
              <a:gd name="T32" fmla="*/ 2147483647 w 80"/>
              <a:gd name="T33" fmla="*/ 2147483647 h 54"/>
              <a:gd name="T34" fmla="*/ 2147483647 w 80"/>
              <a:gd name="T35" fmla="*/ 2147483647 h 54"/>
              <a:gd name="T36" fmla="*/ 2147483647 w 80"/>
              <a:gd name="T37" fmla="*/ 2147483647 h 54"/>
              <a:gd name="T38" fmla="*/ 0 w 80"/>
              <a:gd name="T39" fmla="*/ 2147483647 h 54"/>
              <a:gd name="T40" fmla="*/ 2147483647 w 80"/>
              <a:gd name="T41" fmla="*/ 2147483647 h 54"/>
              <a:gd name="T42" fmla="*/ 2147483647 w 80"/>
              <a:gd name="T43" fmla="*/ 2147483647 h 54"/>
              <a:gd name="T44" fmla="*/ 2147483647 w 80"/>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54"/>
              <a:gd name="T71" fmla="*/ 80 w 8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54">
                <a:moveTo>
                  <a:pt x="12" y="0"/>
                </a:moveTo>
                <a:lnTo>
                  <a:pt x="22" y="9"/>
                </a:lnTo>
                <a:lnTo>
                  <a:pt x="32" y="7"/>
                </a:lnTo>
                <a:lnTo>
                  <a:pt x="45" y="9"/>
                </a:lnTo>
                <a:lnTo>
                  <a:pt x="59" y="9"/>
                </a:lnTo>
                <a:lnTo>
                  <a:pt x="66" y="14"/>
                </a:lnTo>
                <a:lnTo>
                  <a:pt x="74" y="26"/>
                </a:lnTo>
                <a:lnTo>
                  <a:pt x="79" y="31"/>
                </a:lnTo>
                <a:lnTo>
                  <a:pt x="61" y="34"/>
                </a:lnTo>
                <a:lnTo>
                  <a:pt x="55" y="38"/>
                </a:lnTo>
                <a:lnTo>
                  <a:pt x="61" y="44"/>
                </a:lnTo>
                <a:lnTo>
                  <a:pt x="61" y="51"/>
                </a:lnTo>
                <a:lnTo>
                  <a:pt x="42" y="44"/>
                </a:lnTo>
                <a:lnTo>
                  <a:pt x="29" y="39"/>
                </a:lnTo>
                <a:lnTo>
                  <a:pt x="22" y="41"/>
                </a:lnTo>
                <a:lnTo>
                  <a:pt x="22" y="51"/>
                </a:lnTo>
                <a:lnTo>
                  <a:pt x="12" y="53"/>
                </a:lnTo>
                <a:lnTo>
                  <a:pt x="7" y="44"/>
                </a:lnTo>
                <a:lnTo>
                  <a:pt x="5" y="34"/>
                </a:lnTo>
                <a:lnTo>
                  <a:pt x="0" y="32"/>
                </a:lnTo>
                <a:lnTo>
                  <a:pt x="5" y="22"/>
                </a:lnTo>
                <a:lnTo>
                  <a:pt x="13" y="19"/>
                </a:lnTo>
                <a:lnTo>
                  <a:pt x="12"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14" name="Freeform 109"/>
          <p:cNvSpPr>
            <a:spLocks/>
          </p:cNvSpPr>
          <p:nvPr/>
        </p:nvSpPr>
        <p:spPr bwMode="auto">
          <a:xfrm>
            <a:off x="7416800" y="2352675"/>
            <a:ext cx="127000" cy="85725"/>
          </a:xfrm>
          <a:custGeom>
            <a:avLst/>
            <a:gdLst>
              <a:gd name="T0" fmla="*/ 2147483647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2147483647 w 80"/>
              <a:gd name="T11" fmla="*/ 2147483647 h 54"/>
              <a:gd name="T12" fmla="*/ 2147483647 w 80"/>
              <a:gd name="T13" fmla="*/ 2147483647 h 54"/>
              <a:gd name="T14" fmla="*/ 2147483647 w 80"/>
              <a:gd name="T15" fmla="*/ 2147483647 h 54"/>
              <a:gd name="T16" fmla="*/ 2147483647 w 80"/>
              <a:gd name="T17" fmla="*/ 2147483647 h 54"/>
              <a:gd name="T18" fmla="*/ 2147483647 w 80"/>
              <a:gd name="T19" fmla="*/ 2147483647 h 54"/>
              <a:gd name="T20" fmla="*/ 2147483647 w 80"/>
              <a:gd name="T21" fmla="*/ 2147483647 h 54"/>
              <a:gd name="T22" fmla="*/ 2147483647 w 80"/>
              <a:gd name="T23" fmla="*/ 2147483647 h 54"/>
              <a:gd name="T24" fmla="*/ 2147483647 w 80"/>
              <a:gd name="T25" fmla="*/ 2147483647 h 54"/>
              <a:gd name="T26" fmla="*/ 2147483647 w 80"/>
              <a:gd name="T27" fmla="*/ 2147483647 h 54"/>
              <a:gd name="T28" fmla="*/ 2147483647 w 80"/>
              <a:gd name="T29" fmla="*/ 2147483647 h 54"/>
              <a:gd name="T30" fmla="*/ 2147483647 w 80"/>
              <a:gd name="T31" fmla="*/ 2147483647 h 54"/>
              <a:gd name="T32" fmla="*/ 2147483647 w 80"/>
              <a:gd name="T33" fmla="*/ 2147483647 h 54"/>
              <a:gd name="T34" fmla="*/ 2147483647 w 80"/>
              <a:gd name="T35" fmla="*/ 2147483647 h 54"/>
              <a:gd name="T36" fmla="*/ 2147483647 w 80"/>
              <a:gd name="T37" fmla="*/ 2147483647 h 54"/>
              <a:gd name="T38" fmla="*/ 0 w 80"/>
              <a:gd name="T39" fmla="*/ 2147483647 h 54"/>
              <a:gd name="T40" fmla="*/ 2147483647 w 80"/>
              <a:gd name="T41" fmla="*/ 2147483647 h 54"/>
              <a:gd name="T42" fmla="*/ 2147483647 w 80"/>
              <a:gd name="T43" fmla="*/ 2147483647 h 54"/>
              <a:gd name="T44" fmla="*/ 2147483647 w 80"/>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54"/>
              <a:gd name="T71" fmla="*/ 80 w 8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54">
                <a:moveTo>
                  <a:pt x="12" y="0"/>
                </a:moveTo>
                <a:lnTo>
                  <a:pt x="22" y="9"/>
                </a:lnTo>
                <a:lnTo>
                  <a:pt x="32" y="7"/>
                </a:lnTo>
                <a:lnTo>
                  <a:pt x="45" y="9"/>
                </a:lnTo>
                <a:lnTo>
                  <a:pt x="59" y="9"/>
                </a:lnTo>
                <a:lnTo>
                  <a:pt x="66" y="14"/>
                </a:lnTo>
                <a:lnTo>
                  <a:pt x="74" y="26"/>
                </a:lnTo>
                <a:lnTo>
                  <a:pt x="79" y="31"/>
                </a:lnTo>
                <a:lnTo>
                  <a:pt x="61" y="34"/>
                </a:lnTo>
                <a:lnTo>
                  <a:pt x="55" y="38"/>
                </a:lnTo>
                <a:lnTo>
                  <a:pt x="61" y="44"/>
                </a:lnTo>
                <a:lnTo>
                  <a:pt x="61" y="51"/>
                </a:lnTo>
                <a:lnTo>
                  <a:pt x="44" y="44"/>
                </a:lnTo>
                <a:lnTo>
                  <a:pt x="29" y="39"/>
                </a:lnTo>
                <a:lnTo>
                  <a:pt x="22" y="41"/>
                </a:lnTo>
                <a:lnTo>
                  <a:pt x="22" y="51"/>
                </a:lnTo>
                <a:lnTo>
                  <a:pt x="12" y="53"/>
                </a:lnTo>
                <a:lnTo>
                  <a:pt x="7" y="44"/>
                </a:lnTo>
                <a:lnTo>
                  <a:pt x="5" y="34"/>
                </a:lnTo>
                <a:lnTo>
                  <a:pt x="0" y="32"/>
                </a:lnTo>
                <a:lnTo>
                  <a:pt x="5" y="22"/>
                </a:lnTo>
                <a:lnTo>
                  <a:pt x="13" y="19"/>
                </a:lnTo>
                <a:lnTo>
                  <a:pt x="1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15" name="Freeform 110"/>
          <p:cNvSpPr>
            <a:spLocks/>
          </p:cNvSpPr>
          <p:nvPr/>
        </p:nvSpPr>
        <p:spPr bwMode="auto">
          <a:xfrm>
            <a:off x="7534275" y="3792538"/>
            <a:ext cx="904875" cy="684212"/>
          </a:xfrm>
          <a:custGeom>
            <a:avLst/>
            <a:gdLst>
              <a:gd name="T0" fmla="*/ 2147483647 w 570"/>
              <a:gd name="T1" fmla="*/ 2147483647 h 431"/>
              <a:gd name="T2" fmla="*/ 2147483647 w 570"/>
              <a:gd name="T3" fmla="*/ 2147483647 h 431"/>
              <a:gd name="T4" fmla="*/ 2147483647 w 570"/>
              <a:gd name="T5" fmla="*/ 2147483647 h 431"/>
              <a:gd name="T6" fmla="*/ 2147483647 w 570"/>
              <a:gd name="T7" fmla="*/ 2147483647 h 431"/>
              <a:gd name="T8" fmla="*/ 2147483647 w 570"/>
              <a:gd name="T9" fmla="*/ 2147483647 h 431"/>
              <a:gd name="T10" fmla="*/ 2147483647 w 570"/>
              <a:gd name="T11" fmla="*/ 2147483647 h 431"/>
              <a:gd name="T12" fmla="*/ 2147483647 w 570"/>
              <a:gd name="T13" fmla="*/ 2147483647 h 431"/>
              <a:gd name="T14" fmla="*/ 2147483647 w 570"/>
              <a:gd name="T15" fmla="*/ 2147483647 h 431"/>
              <a:gd name="T16" fmla="*/ 2147483647 w 570"/>
              <a:gd name="T17" fmla="*/ 2147483647 h 431"/>
              <a:gd name="T18" fmla="*/ 2147483647 w 570"/>
              <a:gd name="T19" fmla="*/ 2147483647 h 431"/>
              <a:gd name="T20" fmla="*/ 2147483647 w 570"/>
              <a:gd name="T21" fmla="*/ 2147483647 h 431"/>
              <a:gd name="T22" fmla="*/ 2147483647 w 570"/>
              <a:gd name="T23" fmla="*/ 2147483647 h 431"/>
              <a:gd name="T24" fmla="*/ 2147483647 w 570"/>
              <a:gd name="T25" fmla="*/ 2147483647 h 431"/>
              <a:gd name="T26" fmla="*/ 2147483647 w 570"/>
              <a:gd name="T27" fmla="*/ 2147483647 h 431"/>
              <a:gd name="T28" fmla="*/ 2147483647 w 570"/>
              <a:gd name="T29" fmla="*/ 2147483647 h 431"/>
              <a:gd name="T30" fmla="*/ 2147483647 w 570"/>
              <a:gd name="T31" fmla="*/ 2147483647 h 431"/>
              <a:gd name="T32" fmla="*/ 2147483647 w 570"/>
              <a:gd name="T33" fmla="*/ 2147483647 h 431"/>
              <a:gd name="T34" fmla="*/ 2147483647 w 570"/>
              <a:gd name="T35" fmla="*/ 2147483647 h 431"/>
              <a:gd name="T36" fmla="*/ 2147483647 w 570"/>
              <a:gd name="T37" fmla="*/ 2147483647 h 431"/>
              <a:gd name="T38" fmla="*/ 2147483647 w 570"/>
              <a:gd name="T39" fmla="*/ 2147483647 h 431"/>
              <a:gd name="T40" fmla="*/ 2147483647 w 570"/>
              <a:gd name="T41" fmla="*/ 2147483647 h 431"/>
              <a:gd name="T42" fmla="*/ 2147483647 w 570"/>
              <a:gd name="T43" fmla="*/ 2147483647 h 431"/>
              <a:gd name="T44" fmla="*/ 2147483647 w 570"/>
              <a:gd name="T45" fmla="*/ 2147483647 h 431"/>
              <a:gd name="T46" fmla="*/ 2147483647 w 570"/>
              <a:gd name="T47" fmla="*/ 2147483647 h 431"/>
              <a:gd name="T48" fmla="*/ 2147483647 w 570"/>
              <a:gd name="T49" fmla="*/ 2147483647 h 431"/>
              <a:gd name="T50" fmla="*/ 2147483647 w 570"/>
              <a:gd name="T51" fmla="*/ 2147483647 h 431"/>
              <a:gd name="T52" fmla="*/ 2147483647 w 570"/>
              <a:gd name="T53" fmla="*/ 2147483647 h 431"/>
              <a:gd name="T54" fmla="*/ 2147483647 w 570"/>
              <a:gd name="T55" fmla="*/ 2147483647 h 431"/>
              <a:gd name="T56" fmla="*/ 2147483647 w 570"/>
              <a:gd name="T57" fmla="*/ 2147483647 h 431"/>
              <a:gd name="T58" fmla="*/ 2147483647 w 570"/>
              <a:gd name="T59" fmla="*/ 2147483647 h 431"/>
              <a:gd name="T60" fmla="*/ 2147483647 w 570"/>
              <a:gd name="T61" fmla="*/ 2147483647 h 431"/>
              <a:gd name="T62" fmla="*/ 2147483647 w 570"/>
              <a:gd name="T63" fmla="*/ 2147483647 h 431"/>
              <a:gd name="T64" fmla="*/ 2147483647 w 570"/>
              <a:gd name="T65" fmla="*/ 2147483647 h 431"/>
              <a:gd name="T66" fmla="*/ 2147483647 w 570"/>
              <a:gd name="T67" fmla="*/ 2147483647 h 431"/>
              <a:gd name="T68" fmla="*/ 2147483647 w 570"/>
              <a:gd name="T69" fmla="*/ 2147483647 h 431"/>
              <a:gd name="T70" fmla="*/ 2147483647 w 570"/>
              <a:gd name="T71" fmla="*/ 2147483647 h 431"/>
              <a:gd name="T72" fmla="*/ 2147483647 w 570"/>
              <a:gd name="T73" fmla="*/ 2147483647 h 431"/>
              <a:gd name="T74" fmla="*/ 2147483647 w 570"/>
              <a:gd name="T75" fmla="*/ 2147483647 h 431"/>
              <a:gd name="T76" fmla="*/ 2147483647 w 570"/>
              <a:gd name="T77" fmla="*/ 2147483647 h 431"/>
              <a:gd name="T78" fmla="*/ 2147483647 w 570"/>
              <a:gd name="T79" fmla="*/ 2147483647 h 431"/>
              <a:gd name="T80" fmla="*/ 2147483647 w 570"/>
              <a:gd name="T81" fmla="*/ 2147483647 h 431"/>
              <a:gd name="T82" fmla="*/ 2147483647 w 570"/>
              <a:gd name="T83" fmla="*/ 2147483647 h 431"/>
              <a:gd name="T84" fmla="*/ 2147483647 w 570"/>
              <a:gd name="T85" fmla="*/ 2147483647 h 431"/>
              <a:gd name="T86" fmla="*/ 2147483647 w 570"/>
              <a:gd name="T87" fmla="*/ 2147483647 h 431"/>
              <a:gd name="T88" fmla="*/ 2147483647 w 570"/>
              <a:gd name="T89" fmla="*/ 2147483647 h 431"/>
              <a:gd name="T90" fmla="*/ 2147483647 w 570"/>
              <a:gd name="T91" fmla="*/ 2147483647 h 431"/>
              <a:gd name="T92" fmla="*/ 2147483647 w 570"/>
              <a:gd name="T93" fmla="*/ 2147483647 h 431"/>
              <a:gd name="T94" fmla="*/ 2147483647 w 570"/>
              <a:gd name="T95" fmla="*/ 2147483647 h 431"/>
              <a:gd name="T96" fmla="*/ 2147483647 w 570"/>
              <a:gd name="T97" fmla="*/ 0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31"/>
              <a:gd name="T149" fmla="*/ 570 w 57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31">
                <a:moveTo>
                  <a:pt x="409" y="0"/>
                </a:moveTo>
                <a:lnTo>
                  <a:pt x="439" y="0"/>
                </a:lnTo>
                <a:lnTo>
                  <a:pt x="439" y="35"/>
                </a:lnTo>
                <a:lnTo>
                  <a:pt x="451" y="45"/>
                </a:lnTo>
                <a:lnTo>
                  <a:pt x="454" y="50"/>
                </a:lnTo>
                <a:lnTo>
                  <a:pt x="461" y="50"/>
                </a:lnTo>
                <a:lnTo>
                  <a:pt x="464" y="57"/>
                </a:lnTo>
                <a:lnTo>
                  <a:pt x="468" y="92"/>
                </a:lnTo>
                <a:lnTo>
                  <a:pt x="485" y="114"/>
                </a:lnTo>
                <a:lnTo>
                  <a:pt x="510" y="147"/>
                </a:lnTo>
                <a:lnTo>
                  <a:pt x="510" y="152"/>
                </a:lnTo>
                <a:lnTo>
                  <a:pt x="537" y="180"/>
                </a:lnTo>
                <a:lnTo>
                  <a:pt x="537" y="185"/>
                </a:lnTo>
                <a:lnTo>
                  <a:pt x="564" y="207"/>
                </a:lnTo>
                <a:lnTo>
                  <a:pt x="569" y="247"/>
                </a:lnTo>
                <a:lnTo>
                  <a:pt x="564" y="283"/>
                </a:lnTo>
                <a:lnTo>
                  <a:pt x="555" y="300"/>
                </a:lnTo>
                <a:lnTo>
                  <a:pt x="545" y="309"/>
                </a:lnTo>
                <a:lnTo>
                  <a:pt x="542" y="325"/>
                </a:lnTo>
                <a:lnTo>
                  <a:pt x="532" y="340"/>
                </a:lnTo>
                <a:lnTo>
                  <a:pt x="523" y="347"/>
                </a:lnTo>
                <a:lnTo>
                  <a:pt x="525" y="352"/>
                </a:lnTo>
                <a:lnTo>
                  <a:pt x="515" y="363"/>
                </a:lnTo>
                <a:lnTo>
                  <a:pt x="510" y="385"/>
                </a:lnTo>
                <a:lnTo>
                  <a:pt x="508" y="397"/>
                </a:lnTo>
                <a:lnTo>
                  <a:pt x="498" y="402"/>
                </a:lnTo>
                <a:lnTo>
                  <a:pt x="496" y="408"/>
                </a:lnTo>
                <a:lnTo>
                  <a:pt x="490" y="418"/>
                </a:lnTo>
                <a:lnTo>
                  <a:pt x="478" y="420"/>
                </a:lnTo>
                <a:lnTo>
                  <a:pt x="469" y="423"/>
                </a:lnTo>
                <a:lnTo>
                  <a:pt x="458" y="430"/>
                </a:lnTo>
                <a:lnTo>
                  <a:pt x="442" y="416"/>
                </a:lnTo>
                <a:lnTo>
                  <a:pt x="425" y="418"/>
                </a:lnTo>
                <a:lnTo>
                  <a:pt x="420" y="418"/>
                </a:lnTo>
                <a:lnTo>
                  <a:pt x="397" y="421"/>
                </a:lnTo>
                <a:lnTo>
                  <a:pt x="382" y="408"/>
                </a:lnTo>
                <a:lnTo>
                  <a:pt x="371" y="394"/>
                </a:lnTo>
                <a:lnTo>
                  <a:pt x="365" y="395"/>
                </a:lnTo>
                <a:lnTo>
                  <a:pt x="358" y="383"/>
                </a:lnTo>
                <a:lnTo>
                  <a:pt x="355" y="373"/>
                </a:lnTo>
                <a:lnTo>
                  <a:pt x="351" y="370"/>
                </a:lnTo>
                <a:lnTo>
                  <a:pt x="351" y="352"/>
                </a:lnTo>
                <a:lnTo>
                  <a:pt x="353" y="342"/>
                </a:lnTo>
                <a:lnTo>
                  <a:pt x="350" y="335"/>
                </a:lnTo>
                <a:lnTo>
                  <a:pt x="336" y="338"/>
                </a:lnTo>
                <a:lnTo>
                  <a:pt x="329" y="340"/>
                </a:lnTo>
                <a:lnTo>
                  <a:pt x="317" y="340"/>
                </a:lnTo>
                <a:lnTo>
                  <a:pt x="312" y="340"/>
                </a:lnTo>
                <a:lnTo>
                  <a:pt x="307" y="340"/>
                </a:lnTo>
                <a:lnTo>
                  <a:pt x="299" y="330"/>
                </a:lnTo>
                <a:lnTo>
                  <a:pt x="290" y="316"/>
                </a:lnTo>
                <a:lnTo>
                  <a:pt x="289" y="318"/>
                </a:lnTo>
                <a:lnTo>
                  <a:pt x="274" y="318"/>
                </a:lnTo>
                <a:lnTo>
                  <a:pt x="272" y="313"/>
                </a:lnTo>
                <a:lnTo>
                  <a:pt x="263" y="318"/>
                </a:lnTo>
                <a:lnTo>
                  <a:pt x="255" y="316"/>
                </a:lnTo>
                <a:lnTo>
                  <a:pt x="241" y="316"/>
                </a:lnTo>
                <a:lnTo>
                  <a:pt x="233" y="313"/>
                </a:lnTo>
                <a:lnTo>
                  <a:pt x="230" y="318"/>
                </a:lnTo>
                <a:lnTo>
                  <a:pt x="216" y="319"/>
                </a:lnTo>
                <a:lnTo>
                  <a:pt x="213" y="316"/>
                </a:lnTo>
                <a:lnTo>
                  <a:pt x="204" y="325"/>
                </a:lnTo>
                <a:lnTo>
                  <a:pt x="194" y="333"/>
                </a:lnTo>
                <a:lnTo>
                  <a:pt x="187" y="333"/>
                </a:lnTo>
                <a:lnTo>
                  <a:pt x="177" y="344"/>
                </a:lnTo>
                <a:lnTo>
                  <a:pt x="162" y="344"/>
                </a:lnTo>
                <a:lnTo>
                  <a:pt x="150" y="347"/>
                </a:lnTo>
                <a:lnTo>
                  <a:pt x="137" y="352"/>
                </a:lnTo>
                <a:lnTo>
                  <a:pt x="130" y="359"/>
                </a:lnTo>
                <a:lnTo>
                  <a:pt x="125" y="357"/>
                </a:lnTo>
                <a:lnTo>
                  <a:pt x="120" y="364"/>
                </a:lnTo>
                <a:lnTo>
                  <a:pt x="113" y="366"/>
                </a:lnTo>
                <a:lnTo>
                  <a:pt x="105" y="375"/>
                </a:lnTo>
                <a:lnTo>
                  <a:pt x="78" y="375"/>
                </a:lnTo>
                <a:lnTo>
                  <a:pt x="66" y="363"/>
                </a:lnTo>
                <a:lnTo>
                  <a:pt x="64" y="357"/>
                </a:lnTo>
                <a:lnTo>
                  <a:pt x="61" y="363"/>
                </a:lnTo>
                <a:lnTo>
                  <a:pt x="56" y="354"/>
                </a:lnTo>
                <a:lnTo>
                  <a:pt x="57" y="332"/>
                </a:lnTo>
                <a:lnTo>
                  <a:pt x="61" y="318"/>
                </a:lnTo>
                <a:lnTo>
                  <a:pt x="56" y="309"/>
                </a:lnTo>
                <a:lnTo>
                  <a:pt x="51" y="299"/>
                </a:lnTo>
                <a:lnTo>
                  <a:pt x="49" y="287"/>
                </a:lnTo>
                <a:lnTo>
                  <a:pt x="41" y="281"/>
                </a:lnTo>
                <a:lnTo>
                  <a:pt x="39" y="280"/>
                </a:lnTo>
                <a:lnTo>
                  <a:pt x="37" y="275"/>
                </a:lnTo>
                <a:lnTo>
                  <a:pt x="25" y="259"/>
                </a:lnTo>
                <a:lnTo>
                  <a:pt x="10" y="221"/>
                </a:lnTo>
                <a:lnTo>
                  <a:pt x="5" y="195"/>
                </a:lnTo>
                <a:lnTo>
                  <a:pt x="5" y="180"/>
                </a:lnTo>
                <a:lnTo>
                  <a:pt x="0" y="174"/>
                </a:lnTo>
                <a:lnTo>
                  <a:pt x="2" y="161"/>
                </a:lnTo>
                <a:lnTo>
                  <a:pt x="7" y="154"/>
                </a:lnTo>
                <a:lnTo>
                  <a:pt x="25" y="135"/>
                </a:lnTo>
                <a:lnTo>
                  <a:pt x="44" y="136"/>
                </a:lnTo>
                <a:lnTo>
                  <a:pt x="47" y="140"/>
                </a:lnTo>
                <a:lnTo>
                  <a:pt x="71" y="140"/>
                </a:lnTo>
                <a:lnTo>
                  <a:pt x="73" y="135"/>
                </a:lnTo>
                <a:lnTo>
                  <a:pt x="78" y="136"/>
                </a:lnTo>
                <a:lnTo>
                  <a:pt x="84" y="131"/>
                </a:lnTo>
                <a:lnTo>
                  <a:pt x="89" y="133"/>
                </a:lnTo>
                <a:lnTo>
                  <a:pt x="95" y="130"/>
                </a:lnTo>
                <a:lnTo>
                  <a:pt x="93" y="124"/>
                </a:lnTo>
                <a:lnTo>
                  <a:pt x="98" y="112"/>
                </a:lnTo>
                <a:lnTo>
                  <a:pt x="105" y="107"/>
                </a:lnTo>
                <a:lnTo>
                  <a:pt x="101" y="104"/>
                </a:lnTo>
                <a:lnTo>
                  <a:pt x="105" y="100"/>
                </a:lnTo>
                <a:lnTo>
                  <a:pt x="101" y="95"/>
                </a:lnTo>
                <a:lnTo>
                  <a:pt x="111" y="86"/>
                </a:lnTo>
                <a:lnTo>
                  <a:pt x="127" y="85"/>
                </a:lnTo>
                <a:lnTo>
                  <a:pt x="142" y="64"/>
                </a:lnTo>
                <a:lnTo>
                  <a:pt x="160" y="47"/>
                </a:lnTo>
                <a:lnTo>
                  <a:pt x="169" y="45"/>
                </a:lnTo>
                <a:lnTo>
                  <a:pt x="174" y="40"/>
                </a:lnTo>
                <a:lnTo>
                  <a:pt x="182" y="40"/>
                </a:lnTo>
                <a:lnTo>
                  <a:pt x="198" y="55"/>
                </a:lnTo>
                <a:lnTo>
                  <a:pt x="203" y="57"/>
                </a:lnTo>
                <a:lnTo>
                  <a:pt x="208" y="50"/>
                </a:lnTo>
                <a:lnTo>
                  <a:pt x="218" y="40"/>
                </a:lnTo>
                <a:lnTo>
                  <a:pt x="225" y="38"/>
                </a:lnTo>
                <a:lnTo>
                  <a:pt x="231" y="24"/>
                </a:lnTo>
                <a:lnTo>
                  <a:pt x="238" y="22"/>
                </a:lnTo>
                <a:lnTo>
                  <a:pt x="247" y="17"/>
                </a:lnTo>
                <a:lnTo>
                  <a:pt x="255" y="12"/>
                </a:lnTo>
                <a:lnTo>
                  <a:pt x="263" y="12"/>
                </a:lnTo>
                <a:lnTo>
                  <a:pt x="270" y="5"/>
                </a:lnTo>
                <a:lnTo>
                  <a:pt x="280" y="5"/>
                </a:lnTo>
                <a:lnTo>
                  <a:pt x="292" y="5"/>
                </a:lnTo>
                <a:lnTo>
                  <a:pt x="307" y="9"/>
                </a:lnTo>
                <a:lnTo>
                  <a:pt x="317" y="16"/>
                </a:lnTo>
                <a:lnTo>
                  <a:pt x="319" y="21"/>
                </a:lnTo>
                <a:lnTo>
                  <a:pt x="321" y="24"/>
                </a:lnTo>
                <a:lnTo>
                  <a:pt x="322" y="33"/>
                </a:lnTo>
                <a:lnTo>
                  <a:pt x="321" y="36"/>
                </a:lnTo>
                <a:lnTo>
                  <a:pt x="321" y="45"/>
                </a:lnTo>
                <a:lnTo>
                  <a:pt x="319" y="50"/>
                </a:lnTo>
                <a:lnTo>
                  <a:pt x="344" y="69"/>
                </a:lnTo>
                <a:lnTo>
                  <a:pt x="353" y="79"/>
                </a:lnTo>
                <a:lnTo>
                  <a:pt x="363" y="83"/>
                </a:lnTo>
                <a:lnTo>
                  <a:pt x="373" y="88"/>
                </a:lnTo>
                <a:lnTo>
                  <a:pt x="380" y="90"/>
                </a:lnTo>
                <a:lnTo>
                  <a:pt x="390" y="85"/>
                </a:lnTo>
                <a:lnTo>
                  <a:pt x="398" y="69"/>
                </a:lnTo>
                <a:lnTo>
                  <a:pt x="402" y="57"/>
                </a:lnTo>
                <a:lnTo>
                  <a:pt x="405" y="33"/>
                </a:lnTo>
                <a:lnTo>
                  <a:pt x="409" y="22"/>
                </a:lnTo>
                <a:lnTo>
                  <a:pt x="409" y="0"/>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16" name="Freeform 111"/>
          <p:cNvSpPr>
            <a:spLocks/>
          </p:cNvSpPr>
          <p:nvPr/>
        </p:nvSpPr>
        <p:spPr bwMode="auto">
          <a:xfrm>
            <a:off x="7524750" y="3781425"/>
            <a:ext cx="904875" cy="684213"/>
          </a:xfrm>
          <a:custGeom>
            <a:avLst/>
            <a:gdLst>
              <a:gd name="T0" fmla="*/ 2147483647 w 570"/>
              <a:gd name="T1" fmla="*/ 2147483647 h 431"/>
              <a:gd name="T2" fmla="*/ 2147483647 w 570"/>
              <a:gd name="T3" fmla="*/ 2147483647 h 431"/>
              <a:gd name="T4" fmla="*/ 2147483647 w 570"/>
              <a:gd name="T5" fmla="*/ 2147483647 h 431"/>
              <a:gd name="T6" fmla="*/ 2147483647 w 570"/>
              <a:gd name="T7" fmla="*/ 2147483647 h 431"/>
              <a:gd name="T8" fmla="*/ 2147483647 w 570"/>
              <a:gd name="T9" fmla="*/ 2147483647 h 431"/>
              <a:gd name="T10" fmla="*/ 2147483647 w 570"/>
              <a:gd name="T11" fmla="*/ 2147483647 h 431"/>
              <a:gd name="T12" fmla="*/ 2147483647 w 570"/>
              <a:gd name="T13" fmla="*/ 2147483647 h 431"/>
              <a:gd name="T14" fmla="*/ 2147483647 w 570"/>
              <a:gd name="T15" fmla="*/ 2147483647 h 431"/>
              <a:gd name="T16" fmla="*/ 2147483647 w 570"/>
              <a:gd name="T17" fmla="*/ 2147483647 h 431"/>
              <a:gd name="T18" fmla="*/ 2147483647 w 570"/>
              <a:gd name="T19" fmla="*/ 2147483647 h 431"/>
              <a:gd name="T20" fmla="*/ 2147483647 w 570"/>
              <a:gd name="T21" fmla="*/ 2147483647 h 431"/>
              <a:gd name="T22" fmla="*/ 2147483647 w 570"/>
              <a:gd name="T23" fmla="*/ 2147483647 h 431"/>
              <a:gd name="T24" fmla="*/ 2147483647 w 570"/>
              <a:gd name="T25" fmla="*/ 2147483647 h 431"/>
              <a:gd name="T26" fmla="*/ 2147483647 w 570"/>
              <a:gd name="T27" fmla="*/ 2147483647 h 431"/>
              <a:gd name="T28" fmla="*/ 2147483647 w 570"/>
              <a:gd name="T29" fmla="*/ 2147483647 h 431"/>
              <a:gd name="T30" fmla="*/ 2147483647 w 570"/>
              <a:gd name="T31" fmla="*/ 2147483647 h 431"/>
              <a:gd name="T32" fmla="*/ 2147483647 w 570"/>
              <a:gd name="T33" fmla="*/ 2147483647 h 431"/>
              <a:gd name="T34" fmla="*/ 2147483647 w 570"/>
              <a:gd name="T35" fmla="*/ 2147483647 h 431"/>
              <a:gd name="T36" fmla="*/ 2147483647 w 570"/>
              <a:gd name="T37" fmla="*/ 2147483647 h 431"/>
              <a:gd name="T38" fmla="*/ 2147483647 w 570"/>
              <a:gd name="T39" fmla="*/ 2147483647 h 431"/>
              <a:gd name="T40" fmla="*/ 2147483647 w 570"/>
              <a:gd name="T41" fmla="*/ 2147483647 h 431"/>
              <a:gd name="T42" fmla="*/ 2147483647 w 570"/>
              <a:gd name="T43" fmla="*/ 2147483647 h 431"/>
              <a:gd name="T44" fmla="*/ 2147483647 w 570"/>
              <a:gd name="T45" fmla="*/ 2147483647 h 431"/>
              <a:gd name="T46" fmla="*/ 2147483647 w 570"/>
              <a:gd name="T47" fmla="*/ 2147483647 h 431"/>
              <a:gd name="T48" fmla="*/ 2147483647 w 570"/>
              <a:gd name="T49" fmla="*/ 2147483647 h 431"/>
              <a:gd name="T50" fmla="*/ 2147483647 w 570"/>
              <a:gd name="T51" fmla="*/ 2147483647 h 431"/>
              <a:gd name="T52" fmla="*/ 2147483647 w 570"/>
              <a:gd name="T53" fmla="*/ 2147483647 h 431"/>
              <a:gd name="T54" fmla="*/ 2147483647 w 570"/>
              <a:gd name="T55" fmla="*/ 2147483647 h 431"/>
              <a:gd name="T56" fmla="*/ 2147483647 w 570"/>
              <a:gd name="T57" fmla="*/ 2147483647 h 431"/>
              <a:gd name="T58" fmla="*/ 2147483647 w 570"/>
              <a:gd name="T59" fmla="*/ 2147483647 h 431"/>
              <a:gd name="T60" fmla="*/ 2147483647 w 570"/>
              <a:gd name="T61" fmla="*/ 2147483647 h 431"/>
              <a:gd name="T62" fmla="*/ 2147483647 w 570"/>
              <a:gd name="T63" fmla="*/ 2147483647 h 431"/>
              <a:gd name="T64" fmla="*/ 2147483647 w 570"/>
              <a:gd name="T65" fmla="*/ 2147483647 h 431"/>
              <a:gd name="T66" fmla="*/ 2147483647 w 570"/>
              <a:gd name="T67" fmla="*/ 2147483647 h 431"/>
              <a:gd name="T68" fmla="*/ 2147483647 w 570"/>
              <a:gd name="T69" fmla="*/ 2147483647 h 431"/>
              <a:gd name="T70" fmla="*/ 2147483647 w 570"/>
              <a:gd name="T71" fmla="*/ 2147483647 h 431"/>
              <a:gd name="T72" fmla="*/ 2147483647 w 570"/>
              <a:gd name="T73" fmla="*/ 2147483647 h 431"/>
              <a:gd name="T74" fmla="*/ 2147483647 w 570"/>
              <a:gd name="T75" fmla="*/ 2147483647 h 431"/>
              <a:gd name="T76" fmla="*/ 2147483647 w 570"/>
              <a:gd name="T77" fmla="*/ 2147483647 h 431"/>
              <a:gd name="T78" fmla="*/ 2147483647 w 570"/>
              <a:gd name="T79" fmla="*/ 2147483647 h 431"/>
              <a:gd name="T80" fmla="*/ 2147483647 w 570"/>
              <a:gd name="T81" fmla="*/ 2147483647 h 431"/>
              <a:gd name="T82" fmla="*/ 2147483647 w 570"/>
              <a:gd name="T83" fmla="*/ 2147483647 h 431"/>
              <a:gd name="T84" fmla="*/ 2147483647 w 570"/>
              <a:gd name="T85" fmla="*/ 2147483647 h 431"/>
              <a:gd name="T86" fmla="*/ 2147483647 w 570"/>
              <a:gd name="T87" fmla="*/ 2147483647 h 431"/>
              <a:gd name="T88" fmla="*/ 2147483647 w 570"/>
              <a:gd name="T89" fmla="*/ 2147483647 h 431"/>
              <a:gd name="T90" fmla="*/ 2147483647 w 570"/>
              <a:gd name="T91" fmla="*/ 2147483647 h 431"/>
              <a:gd name="T92" fmla="*/ 2147483647 w 570"/>
              <a:gd name="T93" fmla="*/ 2147483647 h 431"/>
              <a:gd name="T94" fmla="*/ 2147483647 w 570"/>
              <a:gd name="T95" fmla="*/ 2147483647 h 431"/>
              <a:gd name="T96" fmla="*/ 2147483647 w 570"/>
              <a:gd name="T97" fmla="*/ 0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31"/>
              <a:gd name="T149" fmla="*/ 570 w 57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31">
                <a:moveTo>
                  <a:pt x="409" y="0"/>
                </a:moveTo>
                <a:lnTo>
                  <a:pt x="439" y="0"/>
                </a:lnTo>
                <a:lnTo>
                  <a:pt x="439" y="35"/>
                </a:lnTo>
                <a:lnTo>
                  <a:pt x="451" y="45"/>
                </a:lnTo>
                <a:lnTo>
                  <a:pt x="454" y="50"/>
                </a:lnTo>
                <a:lnTo>
                  <a:pt x="461" y="50"/>
                </a:lnTo>
                <a:lnTo>
                  <a:pt x="464" y="57"/>
                </a:lnTo>
                <a:lnTo>
                  <a:pt x="468" y="92"/>
                </a:lnTo>
                <a:lnTo>
                  <a:pt x="485" y="114"/>
                </a:lnTo>
                <a:lnTo>
                  <a:pt x="510" y="147"/>
                </a:lnTo>
                <a:lnTo>
                  <a:pt x="510" y="152"/>
                </a:lnTo>
                <a:lnTo>
                  <a:pt x="537" y="180"/>
                </a:lnTo>
                <a:lnTo>
                  <a:pt x="537" y="185"/>
                </a:lnTo>
                <a:lnTo>
                  <a:pt x="564" y="207"/>
                </a:lnTo>
                <a:lnTo>
                  <a:pt x="569" y="247"/>
                </a:lnTo>
                <a:lnTo>
                  <a:pt x="564" y="283"/>
                </a:lnTo>
                <a:lnTo>
                  <a:pt x="555" y="300"/>
                </a:lnTo>
                <a:lnTo>
                  <a:pt x="545" y="309"/>
                </a:lnTo>
                <a:lnTo>
                  <a:pt x="542" y="325"/>
                </a:lnTo>
                <a:lnTo>
                  <a:pt x="532" y="340"/>
                </a:lnTo>
                <a:lnTo>
                  <a:pt x="523" y="347"/>
                </a:lnTo>
                <a:lnTo>
                  <a:pt x="525" y="352"/>
                </a:lnTo>
                <a:lnTo>
                  <a:pt x="515" y="363"/>
                </a:lnTo>
                <a:lnTo>
                  <a:pt x="510" y="385"/>
                </a:lnTo>
                <a:lnTo>
                  <a:pt x="508" y="397"/>
                </a:lnTo>
                <a:lnTo>
                  <a:pt x="498" y="402"/>
                </a:lnTo>
                <a:lnTo>
                  <a:pt x="496" y="408"/>
                </a:lnTo>
                <a:lnTo>
                  <a:pt x="490" y="418"/>
                </a:lnTo>
                <a:lnTo>
                  <a:pt x="478" y="420"/>
                </a:lnTo>
                <a:lnTo>
                  <a:pt x="469" y="423"/>
                </a:lnTo>
                <a:lnTo>
                  <a:pt x="458" y="430"/>
                </a:lnTo>
                <a:lnTo>
                  <a:pt x="442" y="416"/>
                </a:lnTo>
                <a:lnTo>
                  <a:pt x="425" y="418"/>
                </a:lnTo>
                <a:lnTo>
                  <a:pt x="420" y="418"/>
                </a:lnTo>
                <a:lnTo>
                  <a:pt x="397" y="421"/>
                </a:lnTo>
                <a:lnTo>
                  <a:pt x="382" y="408"/>
                </a:lnTo>
                <a:lnTo>
                  <a:pt x="371" y="394"/>
                </a:lnTo>
                <a:lnTo>
                  <a:pt x="365" y="395"/>
                </a:lnTo>
                <a:lnTo>
                  <a:pt x="358" y="383"/>
                </a:lnTo>
                <a:lnTo>
                  <a:pt x="355" y="373"/>
                </a:lnTo>
                <a:lnTo>
                  <a:pt x="351" y="370"/>
                </a:lnTo>
                <a:lnTo>
                  <a:pt x="351" y="352"/>
                </a:lnTo>
                <a:lnTo>
                  <a:pt x="353" y="342"/>
                </a:lnTo>
                <a:lnTo>
                  <a:pt x="350" y="335"/>
                </a:lnTo>
                <a:lnTo>
                  <a:pt x="336" y="338"/>
                </a:lnTo>
                <a:lnTo>
                  <a:pt x="329" y="340"/>
                </a:lnTo>
                <a:lnTo>
                  <a:pt x="317" y="340"/>
                </a:lnTo>
                <a:lnTo>
                  <a:pt x="312" y="340"/>
                </a:lnTo>
                <a:lnTo>
                  <a:pt x="307" y="340"/>
                </a:lnTo>
                <a:lnTo>
                  <a:pt x="299" y="330"/>
                </a:lnTo>
                <a:lnTo>
                  <a:pt x="290" y="318"/>
                </a:lnTo>
                <a:lnTo>
                  <a:pt x="289" y="319"/>
                </a:lnTo>
                <a:lnTo>
                  <a:pt x="274" y="319"/>
                </a:lnTo>
                <a:lnTo>
                  <a:pt x="272" y="314"/>
                </a:lnTo>
                <a:lnTo>
                  <a:pt x="263" y="319"/>
                </a:lnTo>
                <a:lnTo>
                  <a:pt x="255" y="318"/>
                </a:lnTo>
                <a:lnTo>
                  <a:pt x="241" y="318"/>
                </a:lnTo>
                <a:lnTo>
                  <a:pt x="233" y="314"/>
                </a:lnTo>
                <a:lnTo>
                  <a:pt x="230" y="319"/>
                </a:lnTo>
                <a:lnTo>
                  <a:pt x="216" y="319"/>
                </a:lnTo>
                <a:lnTo>
                  <a:pt x="213" y="318"/>
                </a:lnTo>
                <a:lnTo>
                  <a:pt x="204" y="325"/>
                </a:lnTo>
                <a:lnTo>
                  <a:pt x="194" y="333"/>
                </a:lnTo>
                <a:lnTo>
                  <a:pt x="187" y="333"/>
                </a:lnTo>
                <a:lnTo>
                  <a:pt x="177" y="344"/>
                </a:lnTo>
                <a:lnTo>
                  <a:pt x="162" y="344"/>
                </a:lnTo>
                <a:lnTo>
                  <a:pt x="150" y="347"/>
                </a:lnTo>
                <a:lnTo>
                  <a:pt x="137" y="352"/>
                </a:lnTo>
                <a:lnTo>
                  <a:pt x="130" y="359"/>
                </a:lnTo>
                <a:lnTo>
                  <a:pt x="125" y="357"/>
                </a:lnTo>
                <a:lnTo>
                  <a:pt x="120" y="364"/>
                </a:lnTo>
                <a:lnTo>
                  <a:pt x="113" y="366"/>
                </a:lnTo>
                <a:lnTo>
                  <a:pt x="105" y="375"/>
                </a:lnTo>
                <a:lnTo>
                  <a:pt x="78" y="375"/>
                </a:lnTo>
                <a:lnTo>
                  <a:pt x="66" y="363"/>
                </a:lnTo>
                <a:lnTo>
                  <a:pt x="64" y="357"/>
                </a:lnTo>
                <a:lnTo>
                  <a:pt x="61" y="363"/>
                </a:lnTo>
                <a:lnTo>
                  <a:pt x="56" y="354"/>
                </a:lnTo>
                <a:lnTo>
                  <a:pt x="57" y="332"/>
                </a:lnTo>
                <a:lnTo>
                  <a:pt x="61" y="319"/>
                </a:lnTo>
                <a:lnTo>
                  <a:pt x="56" y="309"/>
                </a:lnTo>
                <a:lnTo>
                  <a:pt x="51" y="299"/>
                </a:lnTo>
                <a:lnTo>
                  <a:pt x="49" y="287"/>
                </a:lnTo>
                <a:lnTo>
                  <a:pt x="41" y="281"/>
                </a:lnTo>
                <a:lnTo>
                  <a:pt x="39" y="280"/>
                </a:lnTo>
                <a:lnTo>
                  <a:pt x="37" y="275"/>
                </a:lnTo>
                <a:lnTo>
                  <a:pt x="25" y="259"/>
                </a:lnTo>
                <a:lnTo>
                  <a:pt x="10" y="221"/>
                </a:lnTo>
                <a:lnTo>
                  <a:pt x="5" y="195"/>
                </a:lnTo>
                <a:lnTo>
                  <a:pt x="5" y="180"/>
                </a:lnTo>
                <a:lnTo>
                  <a:pt x="0" y="174"/>
                </a:lnTo>
                <a:lnTo>
                  <a:pt x="2" y="161"/>
                </a:lnTo>
                <a:lnTo>
                  <a:pt x="7" y="154"/>
                </a:lnTo>
                <a:lnTo>
                  <a:pt x="25" y="135"/>
                </a:lnTo>
                <a:lnTo>
                  <a:pt x="44" y="136"/>
                </a:lnTo>
                <a:lnTo>
                  <a:pt x="47" y="140"/>
                </a:lnTo>
                <a:lnTo>
                  <a:pt x="71" y="140"/>
                </a:lnTo>
                <a:lnTo>
                  <a:pt x="73" y="135"/>
                </a:lnTo>
                <a:lnTo>
                  <a:pt x="78" y="136"/>
                </a:lnTo>
                <a:lnTo>
                  <a:pt x="84" y="131"/>
                </a:lnTo>
                <a:lnTo>
                  <a:pt x="89" y="133"/>
                </a:lnTo>
                <a:lnTo>
                  <a:pt x="95" y="130"/>
                </a:lnTo>
                <a:lnTo>
                  <a:pt x="93" y="124"/>
                </a:lnTo>
                <a:lnTo>
                  <a:pt x="98" y="112"/>
                </a:lnTo>
                <a:lnTo>
                  <a:pt x="105" y="107"/>
                </a:lnTo>
                <a:lnTo>
                  <a:pt x="101" y="104"/>
                </a:lnTo>
                <a:lnTo>
                  <a:pt x="105" y="100"/>
                </a:lnTo>
                <a:lnTo>
                  <a:pt x="101" y="95"/>
                </a:lnTo>
                <a:lnTo>
                  <a:pt x="111" y="86"/>
                </a:lnTo>
                <a:lnTo>
                  <a:pt x="127" y="85"/>
                </a:lnTo>
                <a:lnTo>
                  <a:pt x="142" y="64"/>
                </a:lnTo>
                <a:lnTo>
                  <a:pt x="160" y="47"/>
                </a:lnTo>
                <a:lnTo>
                  <a:pt x="169" y="45"/>
                </a:lnTo>
                <a:lnTo>
                  <a:pt x="174" y="40"/>
                </a:lnTo>
                <a:lnTo>
                  <a:pt x="182" y="40"/>
                </a:lnTo>
                <a:lnTo>
                  <a:pt x="198" y="55"/>
                </a:lnTo>
                <a:lnTo>
                  <a:pt x="203" y="57"/>
                </a:lnTo>
                <a:lnTo>
                  <a:pt x="208" y="50"/>
                </a:lnTo>
                <a:lnTo>
                  <a:pt x="218" y="40"/>
                </a:lnTo>
                <a:lnTo>
                  <a:pt x="225" y="38"/>
                </a:lnTo>
                <a:lnTo>
                  <a:pt x="231" y="24"/>
                </a:lnTo>
                <a:lnTo>
                  <a:pt x="238" y="22"/>
                </a:lnTo>
                <a:lnTo>
                  <a:pt x="247" y="17"/>
                </a:lnTo>
                <a:lnTo>
                  <a:pt x="255" y="12"/>
                </a:lnTo>
                <a:lnTo>
                  <a:pt x="263" y="12"/>
                </a:lnTo>
                <a:lnTo>
                  <a:pt x="270" y="5"/>
                </a:lnTo>
                <a:lnTo>
                  <a:pt x="280" y="5"/>
                </a:lnTo>
                <a:lnTo>
                  <a:pt x="292" y="5"/>
                </a:lnTo>
                <a:lnTo>
                  <a:pt x="307" y="9"/>
                </a:lnTo>
                <a:lnTo>
                  <a:pt x="317" y="16"/>
                </a:lnTo>
                <a:lnTo>
                  <a:pt x="319" y="21"/>
                </a:lnTo>
                <a:lnTo>
                  <a:pt x="321" y="24"/>
                </a:lnTo>
                <a:lnTo>
                  <a:pt x="322" y="33"/>
                </a:lnTo>
                <a:lnTo>
                  <a:pt x="321" y="36"/>
                </a:lnTo>
                <a:lnTo>
                  <a:pt x="321" y="45"/>
                </a:lnTo>
                <a:lnTo>
                  <a:pt x="319" y="50"/>
                </a:lnTo>
                <a:lnTo>
                  <a:pt x="344" y="69"/>
                </a:lnTo>
                <a:lnTo>
                  <a:pt x="353" y="79"/>
                </a:lnTo>
                <a:lnTo>
                  <a:pt x="363" y="83"/>
                </a:lnTo>
                <a:lnTo>
                  <a:pt x="373" y="88"/>
                </a:lnTo>
                <a:lnTo>
                  <a:pt x="380" y="90"/>
                </a:lnTo>
                <a:lnTo>
                  <a:pt x="390" y="85"/>
                </a:lnTo>
                <a:lnTo>
                  <a:pt x="398" y="69"/>
                </a:lnTo>
                <a:lnTo>
                  <a:pt x="402" y="57"/>
                </a:lnTo>
                <a:lnTo>
                  <a:pt x="405" y="33"/>
                </a:lnTo>
                <a:lnTo>
                  <a:pt x="409" y="22"/>
                </a:lnTo>
                <a:lnTo>
                  <a:pt x="409" y="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17" name="Freeform 112"/>
          <p:cNvSpPr>
            <a:spLocks/>
          </p:cNvSpPr>
          <p:nvPr/>
        </p:nvSpPr>
        <p:spPr bwMode="auto">
          <a:xfrm>
            <a:off x="7326313" y="3649663"/>
            <a:ext cx="496887" cy="95250"/>
          </a:xfrm>
          <a:custGeom>
            <a:avLst/>
            <a:gdLst>
              <a:gd name="T0" fmla="*/ 2147483647 w 313"/>
              <a:gd name="T1" fmla="*/ 2147483647 h 60"/>
              <a:gd name="T2" fmla="*/ 2147483647 w 313"/>
              <a:gd name="T3" fmla="*/ 2147483647 h 60"/>
              <a:gd name="T4" fmla="*/ 2147483647 w 313"/>
              <a:gd name="T5" fmla="*/ 2147483647 h 60"/>
              <a:gd name="T6" fmla="*/ 2147483647 w 313"/>
              <a:gd name="T7" fmla="*/ 2147483647 h 60"/>
              <a:gd name="T8" fmla="*/ 2147483647 w 313"/>
              <a:gd name="T9" fmla="*/ 2147483647 h 60"/>
              <a:gd name="T10" fmla="*/ 2147483647 w 313"/>
              <a:gd name="T11" fmla="*/ 2147483647 h 60"/>
              <a:gd name="T12" fmla="*/ 2147483647 w 313"/>
              <a:gd name="T13" fmla="*/ 2147483647 h 60"/>
              <a:gd name="T14" fmla="*/ 2147483647 w 313"/>
              <a:gd name="T15" fmla="*/ 2147483647 h 60"/>
              <a:gd name="T16" fmla="*/ 2147483647 w 313"/>
              <a:gd name="T17" fmla="*/ 2147483647 h 60"/>
              <a:gd name="T18" fmla="*/ 2147483647 w 313"/>
              <a:gd name="T19" fmla="*/ 2147483647 h 60"/>
              <a:gd name="T20" fmla="*/ 2147483647 w 313"/>
              <a:gd name="T21" fmla="*/ 2147483647 h 60"/>
              <a:gd name="T22" fmla="*/ 2147483647 w 313"/>
              <a:gd name="T23" fmla="*/ 2147483647 h 60"/>
              <a:gd name="T24" fmla="*/ 2147483647 w 313"/>
              <a:gd name="T25" fmla="*/ 2147483647 h 60"/>
              <a:gd name="T26" fmla="*/ 2147483647 w 313"/>
              <a:gd name="T27" fmla="*/ 2147483647 h 60"/>
              <a:gd name="T28" fmla="*/ 2147483647 w 313"/>
              <a:gd name="T29" fmla="*/ 2147483647 h 60"/>
              <a:gd name="T30" fmla="*/ 2147483647 w 313"/>
              <a:gd name="T31" fmla="*/ 2147483647 h 60"/>
              <a:gd name="T32" fmla="*/ 2147483647 w 313"/>
              <a:gd name="T33" fmla="*/ 2147483647 h 60"/>
              <a:gd name="T34" fmla="*/ 2147483647 w 313"/>
              <a:gd name="T35" fmla="*/ 2147483647 h 60"/>
              <a:gd name="T36" fmla="*/ 2147483647 w 313"/>
              <a:gd name="T37" fmla="*/ 2147483647 h 60"/>
              <a:gd name="T38" fmla="*/ 2147483647 w 313"/>
              <a:gd name="T39" fmla="*/ 2147483647 h 60"/>
              <a:gd name="T40" fmla="*/ 2147483647 w 313"/>
              <a:gd name="T41" fmla="*/ 2147483647 h 60"/>
              <a:gd name="T42" fmla="*/ 2147483647 w 313"/>
              <a:gd name="T43" fmla="*/ 2147483647 h 60"/>
              <a:gd name="T44" fmla="*/ 2147483647 w 313"/>
              <a:gd name="T45" fmla="*/ 2147483647 h 60"/>
              <a:gd name="T46" fmla="*/ 2147483647 w 313"/>
              <a:gd name="T47" fmla="*/ 2147483647 h 60"/>
              <a:gd name="T48" fmla="*/ 2147483647 w 313"/>
              <a:gd name="T49" fmla="*/ 2147483647 h 60"/>
              <a:gd name="T50" fmla="*/ 2147483647 w 313"/>
              <a:gd name="T51" fmla="*/ 2147483647 h 60"/>
              <a:gd name="T52" fmla="*/ 2147483647 w 313"/>
              <a:gd name="T53" fmla="*/ 2147483647 h 60"/>
              <a:gd name="T54" fmla="*/ 2147483647 w 313"/>
              <a:gd name="T55" fmla="*/ 2147483647 h 60"/>
              <a:gd name="T56" fmla="*/ 2147483647 w 313"/>
              <a:gd name="T57" fmla="*/ 2147483647 h 60"/>
              <a:gd name="T58" fmla="*/ 2147483647 w 313"/>
              <a:gd name="T59" fmla="*/ 2147483647 h 60"/>
              <a:gd name="T60" fmla="*/ 2147483647 w 313"/>
              <a:gd name="T61" fmla="*/ 2147483647 h 60"/>
              <a:gd name="T62" fmla="*/ 2147483647 w 313"/>
              <a:gd name="T63" fmla="*/ 2147483647 h 60"/>
              <a:gd name="T64" fmla="*/ 2147483647 w 313"/>
              <a:gd name="T65" fmla="*/ 2147483647 h 60"/>
              <a:gd name="T66" fmla="*/ 2147483647 w 313"/>
              <a:gd name="T67" fmla="*/ 2147483647 h 60"/>
              <a:gd name="T68" fmla="*/ 0 w 313"/>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60"/>
              <a:gd name="T107" fmla="*/ 313 w 313"/>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60">
                <a:moveTo>
                  <a:pt x="0" y="0"/>
                </a:moveTo>
                <a:lnTo>
                  <a:pt x="24" y="9"/>
                </a:lnTo>
                <a:lnTo>
                  <a:pt x="44" y="9"/>
                </a:lnTo>
                <a:lnTo>
                  <a:pt x="62" y="9"/>
                </a:lnTo>
                <a:lnTo>
                  <a:pt x="76" y="9"/>
                </a:lnTo>
                <a:lnTo>
                  <a:pt x="86" y="10"/>
                </a:lnTo>
                <a:lnTo>
                  <a:pt x="100" y="16"/>
                </a:lnTo>
                <a:lnTo>
                  <a:pt x="105" y="28"/>
                </a:lnTo>
                <a:lnTo>
                  <a:pt x="111" y="33"/>
                </a:lnTo>
                <a:lnTo>
                  <a:pt x="123" y="31"/>
                </a:lnTo>
                <a:lnTo>
                  <a:pt x="137" y="31"/>
                </a:lnTo>
                <a:lnTo>
                  <a:pt x="152" y="38"/>
                </a:lnTo>
                <a:lnTo>
                  <a:pt x="162" y="42"/>
                </a:lnTo>
                <a:lnTo>
                  <a:pt x="169" y="42"/>
                </a:lnTo>
                <a:lnTo>
                  <a:pt x="170" y="33"/>
                </a:lnTo>
                <a:lnTo>
                  <a:pt x="175" y="28"/>
                </a:lnTo>
                <a:lnTo>
                  <a:pt x="196" y="31"/>
                </a:lnTo>
                <a:lnTo>
                  <a:pt x="212" y="31"/>
                </a:lnTo>
                <a:lnTo>
                  <a:pt x="228" y="31"/>
                </a:lnTo>
                <a:lnTo>
                  <a:pt x="239" y="36"/>
                </a:lnTo>
                <a:lnTo>
                  <a:pt x="246" y="40"/>
                </a:lnTo>
                <a:lnTo>
                  <a:pt x="258" y="38"/>
                </a:lnTo>
                <a:lnTo>
                  <a:pt x="266" y="35"/>
                </a:lnTo>
                <a:lnTo>
                  <a:pt x="272" y="31"/>
                </a:lnTo>
                <a:lnTo>
                  <a:pt x="285" y="31"/>
                </a:lnTo>
                <a:lnTo>
                  <a:pt x="293" y="28"/>
                </a:lnTo>
                <a:lnTo>
                  <a:pt x="305" y="24"/>
                </a:lnTo>
                <a:lnTo>
                  <a:pt x="312" y="24"/>
                </a:lnTo>
                <a:lnTo>
                  <a:pt x="310" y="36"/>
                </a:lnTo>
                <a:lnTo>
                  <a:pt x="307" y="42"/>
                </a:lnTo>
                <a:lnTo>
                  <a:pt x="300" y="47"/>
                </a:lnTo>
                <a:lnTo>
                  <a:pt x="293" y="47"/>
                </a:lnTo>
                <a:lnTo>
                  <a:pt x="292" y="47"/>
                </a:lnTo>
                <a:lnTo>
                  <a:pt x="283" y="49"/>
                </a:lnTo>
                <a:lnTo>
                  <a:pt x="277" y="56"/>
                </a:lnTo>
                <a:lnTo>
                  <a:pt x="270" y="54"/>
                </a:lnTo>
                <a:lnTo>
                  <a:pt x="263" y="50"/>
                </a:lnTo>
                <a:lnTo>
                  <a:pt x="256" y="54"/>
                </a:lnTo>
                <a:lnTo>
                  <a:pt x="250" y="56"/>
                </a:lnTo>
                <a:lnTo>
                  <a:pt x="245" y="56"/>
                </a:lnTo>
                <a:lnTo>
                  <a:pt x="239" y="59"/>
                </a:lnTo>
                <a:lnTo>
                  <a:pt x="226" y="59"/>
                </a:lnTo>
                <a:lnTo>
                  <a:pt x="221" y="54"/>
                </a:lnTo>
                <a:lnTo>
                  <a:pt x="214" y="47"/>
                </a:lnTo>
                <a:lnTo>
                  <a:pt x="206" y="54"/>
                </a:lnTo>
                <a:lnTo>
                  <a:pt x="201" y="59"/>
                </a:lnTo>
                <a:lnTo>
                  <a:pt x="194" y="59"/>
                </a:lnTo>
                <a:lnTo>
                  <a:pt x="182" y="47"/>
                </a:lnTo>
                <a:lnTo>
                  <a:pt x="179" y="49"/>
                </a:lnTo>
                <a:lnTo>
                  <a:pt x="172" y="49"/>
                </a:lnTo>
                <a:lnTo>
                  <a:pt x="167" y="56"/>
                </a:lnTo>
                <a:lnTo>
                  <a:pt x="157" y="54"/>
                </a:lnTo>
                <a:lnTo>
                  <a:pt x="147" y="54"/>
                </a:lnTo>
                <a:lnTo>
                  <a:pt x="142" y="50"/>
                </a:lnTo>
                <a:lnTo>
                  <a:pt x="135" y="47"/>
                </a:lnTo>
                <a:lnTo>
                  <a:pt x="125" y="49"/>
                </a:lnTo>
                <a:lnTo>
                  <a:pt x="115" y="56"/>
                </a:lnTo>
                <a:lnTo>
                  <a:pt x="108" y="54"/>
                </a:lnTo>
                <a:lnTo>
                  <a:pt x="100" y="50"/>
                </a:lnTo>
                <a:lnTo>
                  <a:pt x="88" y="45"/>
                </a:lnTo>
                <a:lnTo>
                  <a:pt x="78" y="45"/>
                </a:lnTo>
                <a:lnTo>
                  <a:pt x="57" y="40"/>
                </a:lnTo>
                <a:lnTo>
                  <a:pt x="44" y="36"/>
                </a:lnTo>
                <a:lnTo>
                  <a:pt x="35" y="35"/>
                </a:lnTo>
                <a:lnTo>
                  <a:pt x="22" y="33"/>
                </a:lnTo>
                <a:lnTo>
                  <a:pt x="13" y="26"/>
                </a:lnTo>
                <a:lnTo>
                  <a:pt x="5" y="24"/>
                </a:lnTo>
                <a:lnTo>
                  <a:pt x="2" y="23"/>
                </a:lnTo>
                <a:lnTo>
                  <a:pt x="0" y="19"/>
                </a:lnTo>
                <a:lnTo>
                  <a:pt x="0"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18" name="Freeform 113"/>
          <p:cNvSpPr>
            <a:spLocks/>
          </p:cNvSpPr>
          <p:nvPr/>
        </p:nvSpPr>
        <p:spPr bwMode="auto">
          <a:xfrm>
            <a:off x="7315200" y="3638550"/>
            <a:ext cx="496888" cy="95250"/>
          </a:xfrm>
          <a:custGeom>
            <a:avLst/>
            <a:gdLst>
              <a:gd name="T0" fmla="*/ 2147483647 w 313"/>
              <a:gd name="T1" fmla="*/ 2147483647 h 60"/>
              <a:gd name="T2" fmla="*/ 2147483647 w 313"/>
              <a:gd name="T3" fmla="*/ 2147483647 h 60"/>
              <a:gd name="T4" fmla="*/ 2147483647 w 313"/>
              <a:gd name="T5" fmla="*/ 2147483647 h 60"/>
              <a:gd name="T6" fmla="*/ 2147483647 w 313"/>
              <a:gd name="T7" fmla="*/ 2147483647 h 60"/>
              <a:gd name="T8" fmla="*/ 2147483647 w 313"/>
              <a:gd name="T9" fmla="*/ 2147483647 h 60"/>
              <a:gd name="T10" fmla="*/ 2147483647 w 313"/>
              <a:gd name="T11" fmla="*/ 2147483647 h 60"/>
              <a:gd name="T12" fmla="*/ 2147483647 w 313"/>
              <a:gd name="T13" fmla="*/ 2147483647 h 60"/>
              <a:gd name="T14" fmla="*/ 2147483647 w 313"/>
              <a:gd name="T15" fmla="*/ 2147483647 h 60"/>
              <a:gd name="T16" fmla="*/ 2147483647 w 313"/>
              <a:gd name="T17" fmla="*/ 2147483647 h 60"/>
              <a:gd name="T18" fmla="*/ 2147483647 w 313"/>
              <a:gd name="T19" fmla="*/ 2147483647 h 60"/>
              <a:gd name="T20" fmla="*/ 2147483647 w 313"/>
              <a:gd name="T21" fmla="*/ 2147483647 h 60"/>
              <a:gd name="T22" fmla="*/ 2147483647 w 313"/>
              <a:gd name="T23" fmla="*/ 2147483647 h 60"/>
              <a:gd name="T24" fmla="*/ 2147483647 w 313"/>
              <a:gd name="T25" fmla="*/ 2147483647 h 60"/>
              <a:gd name="T26" fmla="*/ 2147483647 w 313"/>
              <a:gd name="T27" fmla="*/ 2147483647 h 60"/>
              <a:gd name="T28" fmla="*/ 2147483647 w 313"/>
              <a:gd name="T29" fmla="*/ 2147483647 h 60"/>
              <a:gd name="T30" fmla="*/ 2147483647 w 313"/>
              <a:gd name="T31" fmla="*/ 2147483647 h 60"/>
              <a:gd name="T32" fmla="*/ 2147483647 w 313"/>
              <a:gd name="T33" fmla="*/ 2147483647 h 60"/>
              <a:gd name="T34" fmla="*/ 2147483647 w 313"/>
              <a:gd name="T35" fmla="*/ 2147483647 h 60"/>
              <a:gd name="T36" fmla="*/ 2147483647 w 313"/>
              <a:gd name="T37" fmla="*/ 2147483647 h 60"/>
              <a:gd name="T38" fmla="*/ 2147483647 w 313"/>
              <a:gd name="T39" fmla="*/ 2147483647 h 60"/>
              <a:gd name="T40" fmla="*/ 2147483647 w 313"/>
              <a:gd name="T41" fmla="*/ 2147483647 h 60"/>
              <a:gd name="T42" fmla="*/ 2147483647 w 313"/>
              <a:gd name="T43" fmla="*/ 2147483647 h 60"/>
              <a:gd name="T44" fmla="*/ 2147483647 w 313"/>
              <a:gd name="T45" fmla="*/ 2147483647 h 60"/>
              <a:gd name="T46" fmla="*/ 2147483647 w 313"/>
              <a:gd name="T47" fmla="*/ 2147483647 h 60"/>
              <a:gd name="T48" fmla="*/ 2147483647 w 313"/>
              <a:gd name="T49" fmla="*/ 2147483647 h 60"/>
              <a:gd name="T50" fmla="*/ 2147483647 w 313"/>
              <a:gd name="T51" fmla="*/ 2147483647 h 60"/>
              <a:gd name="T52" fmla="*/ 2147483647 w 313"/>
              <a:gd name="T53" fmla="*/ 2147483647 h 60"/>
              <a:gd name="T54" fmla="*/ 2147483647 w 313"/>
              <a:gd name="T55" fmla="*/ 2147483647 h 60"/>
              <a:gd name="T56" fmla="*/ 2147483647 w 313"/>
              <a:gd name="T57" fmla="*/ 2147483647 h 60"/>
              <a:gd name="T58" fmla="*/ 2147483647 w 313"/>
              <a:gd name="T59" fmla="*/ 2147483647 h 60"/>
              <a:gd name="T60" fmla="*/ 2147483647 w 313"/>
              <a:gd name="T61" fmla="*/ 2147483647 h 60"/>
              <a:gd name="T62" fmla="*/ 2147483647 w 313"/>
              <a:gd name="T63" fmla="*/ 2147483647 h 60"/>
              <a:gd name="T64" fmla="*/ 2147483647 w 313"/>
              <a:gd name="T65" fmla="*/ 2147483647 h 60"/>
              <a:gd name="T66" fmla="*/ 2147483647 w 313"/>
              <a:gd name="T67" fmla="*/ 2147483647 h 60"/>
              <a:gd name="T68" fmla="*/ 0 w 313"/>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60"/>
              <a:gd name="T107" fmla="*/ 313 w 313"/>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60">
                <a:moveTo>
                  <a:pt x="0" y="0"/>
                </a:moveTo>
                <a:lnTo>
                  <a:pt x="24" y="9"/>
                </a:lnTo>
                <a:lnTo>
                  <a:pt x="44" y="9"/>
                </a:lnTo>
                <a:lnTo>
                  <a:pt x="62" y="9"/>
                </a:lnTo>
                <a:lnTo>
                  <a:pt x="76" y="9"/>
                </a:lnTo>
                <a:lnTo>
                  <a:pt x="86" y="10"/>
                </a:lnTo>
                <a:lnTo>
                  <a:pt x="100" y="16"/>
                </a:lnTo>
                <a:lnTo>
                  <a:pt x="106" y="28"/>
                </a:lnTo>
                <a:lnTo>
                  <a:pt x="111" y="33"/>
                </a:lnTo>
                <a:lnTo>
                  <a:pt x="123" y="31"/>
                </a:lnTo>
                <a:lnTo>
                  <a:pt x="137" y="31"/>
                </a:lnTo>
                <a:lnTo>
                  <a:pt x="152" y="38"/>
                </a:lnTo>
                <a:lnTo>
                  <a:pt x="162" y="42"/>
                </a:lnTo>
                <a:lnTo>
                  <a:pt x="169" y="42"/>
                </a:lnTo>
                <a:lnTo>
                  <a:pt x="170" y="33"/>
                </a:lnTo>
                <a:lnTo>
                  <a:pt x="175" y="28"/>
                </a:lnTo>
                <a:lnTo>
                  <a:pt x="196" y="31"/>
                </a:lnTo>
                <a:lnTo>
                  <a:pt x="212" y="31"/>
                </a:lnTo>
                <a:lnTo>
                  <a:pt x="228" y="31"/>
                </a:lnTo>
                <a:lnTo>
                  <a:pt x="239" y="36"/>
                </a:lnTo>
                <a:lnTo>
                  <a:pt x="246" y="40"/>
                </a:lnTo>
                <a:lnTo>
                  <a:pt x="258" y="38"/>
                </a:lnTo>
                <a:lnTo>
                  <a:pt x="266" y="35"/>
                </a:lnTo>
                <a:lnTo>
                  <a:pt x="272" y="31"/>
                </a:lnTo>
                <a:lnTo>
                  <a:pt x="285" y="31"/>
                </a:lnTo>
                <a:lnTo>
                  <a:pt x="293" y="28"/>
                </a:lnTo>
                <a:lnTo>
                  <a:pt x="305" y="24"/>
                </a:lnTo>
                <a:lnTo>
                  <a:pt x="312" y="24"/>
                </a:lnTo>
                <a:lnTo>
                  <a:pt x="310" y="36"/>
                </a:lnTo>
                <a:lnTo>
                  <a:pt x="307" y="42"/>
                </a:lnTo>
                <a:lnTo>
                  <a:pt x="300" y="47"/>
                </a:lnTo>
                <a:lnTo>
                  <a:pt x="293" y="47"/>
                </a:lnTo>
                <a:lnTo>
                  <a:pt x="292" y="47"/>
                </a:lnTo>
                <a:lnTo>
                  <a:pt x="283" y="49"/>
                </a:lnTo>
                <a:lnTo>
                  <a:pt x="277" y="56"/>
                </a:lnTo>
                <a:lnTo>
                  <a:pt x="270" y="54"/>
                </a:lnTo>
                <a:lnTo>
                  <a:pt x="263" y="50"/>
                </a:lnTo>
                <a:lnTo>
                  <a:pt x="256" y="54"/>
                </a:lnTo>
                <a:lnTo>
                  <a:pt x="250" y="56"/>
                </a:lnTo>
                <a:lnTo>
                  <a:pt x="245" y="56"/>
                </a:lnTo>
                <a:lnTo>
                  <a:pt x="239" y="59"/>
                </a:lnTo>
                <a:lnTo>
                  <a:pt x="226" y="59"/>
                </a:lnTo>
                <a:lnTo>
                  <a:pt x="221" y="54"/>
                </a:lnTo>
                <a:lnTo>
                  <a:pt x="214" y="47"/>
                </a:lnTo>
                <a:lnTo>
                  <a:pt x="206" y="54"/>
                </a:lnTo>
                <a:lnTo>
                  <a:pt x="201" y="59"/>
                </a:lnTo>
                <a:lnTo>
                  <a:pt x="194" y="59"/>
                </a:lnTo>
                <a:lnTo>
                  <a:pt x="182" y="47"/>
                </a:lnTo>
                <a:lnTo>
                  <a:pt x="179" y="49"/>
                </a:lnTo>
                <a:lnTo>
                  <a:pt x="172" y="49"/>
                </a:lnTo>
                <a:lnTo>
                  <a:pt x="167" y="56"/>
                </a:lnTo>
                <a:lnTo>
                  <a:pt x="157" y="54"/>
                </a:lnTo>
                <a:lnTo>
                  <a:pt x="147" y="54"/>
                </a:lnTo>
                <a:lnTo>
                  <a:pt x="142" y="50"/>
                </a:lnTo>
                <a:lnTo>
                  <a:pt x="135" y="47"/>
                </a:lnTo>
                <a:lnTo>
                  <a:pt x="125" y="49"/>
                </a:lnTo>
                <a:lnTo>
                  <a:pt x="115" y="56"/>
                </a:lnTo>
                <a:lnTo>
                  <a:pt x="108" y="54"/>
                </a:lnTo>
                <a:lnTo>
                  <a:pt x="100" y="50"/>
                </a:lnTo>
                <a:lnTo>
                  <a:pt x="88" y="45"/>
                </a:lnTo>
                <a:lnTo>
                  <a:pt x="78" y="45"/>
                </a:lnTo>
                <a:lnTo>
                  <a:pt x="57" y="40"/>
                </a:lnTo>
                <a:lnTo>
                  <a:pt x="44" y="36"/>
                </a:lnTo>
                <a:lnTo>
                  <a:pt x="35" y="35"/>
                </a:lnTo>
                <a:lnTo>
                  <a:pt x="22" y="33"/>
                </a:lnTo>
                <a:lnTo>
                  <a:pt x="13" y="26"/>
                </a:lnTo>
                <a:lnTo>
                  <a:pt x="5" y="24"/>
                </a:lnTo>
                <a:lnTo>
                  <a:pt x="2" y="23"/>
                </a:lnTo>
                <a:lnTo>
                  <a:pt x="0" y="19"/>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19" name="Freeform 114"/>
          <p:cNvSpPr>
            <a:spLocks/>
          </p:cNvSpPr>
          <p:nvPr/>
        </p:nvSpPr>
        <p:spPr bwMode="auto">
          <a:xfrm>
            <a:off x="7596188" y="3465513"/>
            <a:ext cx="227012" cy="180975"/>
          </a:xfrm>
          <a:custGeom>
            <a:avLst/>
            <a:gdLst>
              <a:gd name="T0" fmla="*/ 2147483647 w 143"/>
              <a:gd name="T1" fmla="*/ 2147483647 h 114"/>
              <a:gd name="T2" fmla="*/ 2147483647 w 143"/>
              <a:gd name="T3" fmla="*/ 0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14"/>
              <a:gd name="T116" fmla="*/ 143 w 1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14">
                <a:moveTo>
                  <a:pt x="35" y="0"/>
                </a:moveTo>
                <a:lnTo>
                  <a:pt x="69" y="2"/>
                </a:lnTo>
                <a:lnTo>
                  <a:pt x="101" y="2"/>
                </a:lnTo>
                <a:lnTo>
                  <a:pt x="118" y="0"/>
                </a:lnTo>
                <a:lnTo>
                  <a:pt x="142" y="10"/>
                </a:lnTo>
                <a:lnTo>
                  <a:pt x="127" y="14"/>
                </a:lnTo>
                <a:lnTo>
                  <a:pt x="118" y="19"/>
                </a:lnTo>
                <a:lnTo>
                  <a:pt x="113" y="23"/>
                </a:lnTo>
                <a:lnTo>
                  <a:pt x="110" y="26"/>
                </a:lnTo>
                <a:lnTo>
                  <a:pt x="110" y="30"/>
                </a:lnTo>
                <a:lnTo>
                  <a:pt x="110" y="35"/>
                </a:lnTo>
                <a:lnTo>
                  <a:pt x="100" y="38"/>
                </a:lnTo>
                <a:lnTo>
                  <a:pt x="91" y="38"/>
                </a:lnTo>
                <a:lnTo>
                  <a:pt x="88" y="40"/>
                </a:lnTo>
                <a:lnTo>
                  <a:pt x="79" y="40"/>
                </a:lnTo>
                <a:lnTo>
                  <a:pt x="76" y="35"/>
                </a:lnTo>
                <a:lnTo>
                  <a:pt x="69" y="28"/>
                </a:lnTo>
                <a:lnTo>
                  <a:pt x="63" y="23"/>
                </a:lnTo>
                <a:lnTo>
                  <a:pt x="49" y="23"/>
                </a:lnTo>
                <a:lnTo>
                  <a:pt x="46" y="23"/>
                </a:lnTo>
                <a:lnTo>
                  <a:pt x="42" y="31"/>
                </a:lnTo>
                <a:lnTo>
                  <a:pt x="44" y="40"/>
                </a:lnTo>
                <a:lnTo>
                  <a:pt x="44" y="45"/>
                </a:lnTo>
                <a:lnTo>
                  <a:pt x="46" y="50"/>
                </a:lnTo>
                <a:lnTo>
                  <a:pt x="52" y="49"/>
                </a:lnTo>
                <a:lnTo>
                  <a:pt x="63" y="43"/>
                </a:lnTo>
                <a:lnTo>
                  <a:pt x="69" y="43"/>
                </a:lnTo>
                <a:lnTo>
                  <a:pt x="74" y="47"/>
                </a:lnTo>
                <a:lnTo>
                  <a:pt x="74" y="50"/>
                </a:lnTo>
                <a:lnTo>
                  <a:pt x="71" y="57"/>
                </a:lnTo>
                <a:lnTo>
                  <a:pt x="69" y="61"/>
                </a:lnTo>
                <a:lnTo>
                  <a:pt x="69" y="64"/>
                </a:lnTo>
                <a:lnTo>
                  <a:pt x="68" y="70"/>
                </a:lnTo>
                <a:lnTo>
                  <a:pt x="71" y="75"/>
                </a:lnTo>
                <a:lnTo>
                  <a:pt x="78" y="82"/>
                </a:lnTo>
                <a:lnTo>
                  <a:pt x="79" y="80"/>
                </a:lnTo>
                <a:lnTo>
                  <a:pt x="79" y="87"/>
                </a:lnTo>
                <a:lnTo>
                  <a:pt x="76" y="92"/>
                </a:lnTo>
                <a:lnTo>
                  <a:pt x="73" y="97"/>
                </a:lnTo>
                <a:lnTo>
                  <a:pt x="71" y="106"/>
                </a:lnTo>
                <a:lnTo>
                  <a:pt x="64" y="110"/>
                </a:lnTo>
                <a:lnTo>
                  <a:pt x="59" y="110"/>
                </a:lnTo>
                <a:lnTo>
                  <a:pt x="54" y="110"/>
                </a:lnTo>
                <a:lnTo>
                  <a:pt x="54" y="103"/>
                </a:lnTo>
                <a:lnTo>
                  <a:pt x="52" y="90"/>
                </a:lnTo>
                <a:lnTo>
                  <a:pt x="47" y="87"/>
                </a:lnTo>
                <a:lnTo>
                  <a:pt x="46" y="82"/>
                </a:lnTo>
                <a:lnTo>
                  <a:pt x="47" y="71"/>
                </a:lnTo>
                <a:lnTo>
                  <a:pt x="42" y="68"/>
                </a:lnTo>
                <a:lnTo>
                  <a:pt x="30" y="71"/>
                </a:lnTo>
                <a:lnTo>
                  <a:pt x="25" y="68"/>
                </a:lnTo>
                <a:lnTo>
                  <a:pt x="20" y="73"/>
                </a:lnTo>
                <a:lnTo>
                  <a:pt x="25" y="76"/>
                </a:lnTo>
                <a:lnTo>
                  <a:pt x="34" y="80"/>
                </a:lnTo>
                <a:lnTo>
                  <a:pt x="35" y="83"/>
                </a:lnTo>
                <a:lnTo>
                  <a:pt x="41" y="90"/>
                </a:lnTo>
                <a:lnTo>
                  <a:pt x="41" y="96"/>
                </a:lnTo>
                <a:lnTo>
                  <a:pt x="35" y="104"/>
                </a:lnTo>
                <a:lnTo>
                  <a:pt x="29" y="111"/>
                </a:lnTo>
                <a:lnTo>
                  <a:pt x="25" y="113"/>
                </a:lnTo>
                <a:lnTo>
                  <a:pt x="25" y="108"/>
                </a:lnTo>
                <a:lnTo>
                  <a:pt x="25" y="103"/>
                </a:lnTo>
                <a:lnTo>
                  <a:pt x="27" y="96"/>
                </a:lnTo>
                <a:lnTo>
                  <a:pt x="19" y="90"/>
                </a:lnTo>
                <a:lnTo>
                  <a:pt x="10" y="85"/>
                </a:lnTo>
                <a:lnTo>
                  <a:pt x="8" y="80"/>
                </a:lnTo>
                <a:lnTo>
                  <a:pt x="0" y="76"/>
                </a:lnTo>
                <a:lnTo>
                  <a:pt x="2" y="68"/>
                </a:lnTo>
                <a:lnTo>
                  <a:pt x="8" y="63"/>
                </a:lnTo>
                <a:lnTo>
                  <a:pt x="14" y="54"/>
                </a:lnTo>
                <a:lnTo>
                  <a:pt x="19" y="45"/>
                </a:lnTo>
                <a:lnTo>
                  <a:pt x="20" y="37"/>
                </a:lnTo>
                <a:lnTo>
                  <a:pt x="19" y="28"/>
                </a:lnTo>
                <a:lnTo>
                  <a:pt x="22" y="24"/>
                </a:lnTo>
                <a:lnTo>
                  <a:pt x="25" y="21"/>
                </a:lnTo>
                <a:lnTo>
                  <a:pt x="20" y="14"/>
                </a:lnTo>
                <a:lnTo>
                  <a:pt x="35"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20" name="Freeform 115"/>
          <p:cNvSpPr>
            <a:spLocks/>
          </p:cNvSpPr>
          <p:nvPr/>
        </p:nvSpPr>
        <p:spPr bwMode="auto">
          <a:xfrm>
            <a:off x="7585075" y="3454400"/>
            <a:ext cx="227013" cy="180975"/>
          </a:xfrm>
          <a:custGeom>
            <a:avLst/>
            <a:gdLst>
              <a:gd name="T0" fmla="*/ 2147483647 w 143"/>
              <a:gd name="T1" fmla="*/ 2147483647 h 114"/>
              <a:gd name="T2" fmla="*/ 2147483647 w 143"/>
              <a:gd name="T3" fmla="*/ 0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14"/>
              <a:gd name="T116" fmla="*/ 143 w 1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14">
                <a:moveTo>
                  <a:pt x="35" y="0"/>
                </a:moveTo>
                <a:lnTo>
                  <a:pt x="69" y="2"/>
                </a:lnTo>
                <a:lnTo>
                  <a:pt x="101" y="2"/>
                </a:lnTo>
                <a:lnTo>
                  <a:pt x="118" y="0"/>
                </a:lnTo>
                <a:lnTo>
                  <a:pt x="142" y="10"/>
                </a:lnTo>
                <a:lnTo>
                  <a:pt x="127" y="14"/>
                </a:lnTo>
                <a:lnTo>
                  <a:pt x="118" y="19"/>
                </a:lnTo>
                <a:lnTo>
                  <a:pt x="113" y="23"/>
                </a:lnTo>
                <a:lnTo>
                  <a:pt x="110" y="26"/>
                </a:lnTo>
                <a:lnTo>
                  <a:pt x="110" y="30"/>
                </a:lnTo>
                <a:lnTo>
                  <a:pt x="110" y="35"/>
                </a:lnTo>
                <a:lnTo>
                  <a:pt x="100" y="38"/>
                </a:lnTo>
                <a:lnTo>
                  <a:pt x="91" y="38"/>
                </a:lnTo>
                <a:lnTo>
                  <a:pt x="88" y="40"/>
                </a:lnTo>
                <a:lnTo>
                  <a:pt x="79" y="40"/>
                </a:lnTo>
                <a:lnTo>
                  <a:pt x="76" y="35"/>
                </a:lnTo>
                <a:lnTo>
                  <a:pt x="69" y="28"/>
                </a:lnTo>
                <a:lnTo>
                  <a:pt x="63" y="23"/>
                </a:lnTo>
                <a:lnTo>
                  <a:pt x="49" y="23"/>
                </a:lnTo>
                <a:lnTo>
                  <a:pt x="46" y="23"/>
                </a:lnTo>
                <a:lnTo>
                  <a:pt x="42" y="31"/>
                </a:lnTo>
                <a:lnTo>
                  <a:pt x="44" y="40"/>
                </a:lnTo>
                <a:lnTo>
                  <a:pt x="44" y="45"/>
                </a:lnTo>
                <a:lnTo>
                  <a:pt x="46" y="50"/>
                </a:lnTo>
                <a:lnTo>
                  <a:pt x="52" y="49"/>
                </a:lnTo>
                <a:lnTo>
                  <a:pt x="63" y="43"/>
                </a:lnTo>
                <a:lnTo>
                  <a:pt x="69" y="43"/>
                </a:lnTo>
                <a:lnTo>
                  <a:pt x="74" y="47"/>
                </a:lnTo>
                <a:lnTo>
                  <a:pt x="74" y="50"/>
                </a:lnTo>
                <a:lnTo>
                  <a:pt x="71" y="57"/>
                </a:lnTo>
                <a:lnTo>
                  <a:pt x="69" y="61"/>
                </a:lnTo>
                <a:lnTo>
                  <a:pt x="69" y="64"/>
                </a:lnTo>
                <a:lnTo>
                  <a:pt x="68" y="70"/>
                </a:lnTo>
                <a:lnTo>
                  <a:pt x="71" y="75"/>
                </a:lnTo>
                <a:lnTo>
                  <a:pt x="78" y="82"/>
                </a:lnTo>
                <a:lnTo>
                  <a:pt x="79" y="80"/>
                </a:lnTo>
                <a:lnTo>
                  <a:pt x="79" y="87"/>
                </a:lnTo>
                <a:lnTo>
                  <a:pt x="76" y="92"/>
                </a:lnTo>
                <a:lnTo>
                  <a:pt x="73" y="97"/>
                </a:lnTo>
                <a:lnTo>
                  <a:pt x="71" y="106"/>
                </a:lnTo>
                <a:lnTo>
                  <a:pt x="64" y="110"/>
                </a:lnTo>
                <a:lnTo>
                  <a:pt x="59" y="110"/>
                </a:lnTo>
                <a:lnTo>
                  <a:pt x="54" y="110"/>
                </a:lnTo>
                <a:lnTo>
                  <a:pt x="54" y="103"/>
                </a:lnTo>
                <a:lnTo>
                  <a:pt x="52" y="90"/>
                </a:lnTo>
                <a:lnTo>
                  <a:pt x="47" y="87"/>
                </a:lnTo>
                <a:lnTo>
                  <a:pt x="46" y="82"/>
                </a:lnTo>
                <a:lnTo>
                  <a:pt x="47" y="71"/>
                </a:lnTo>
                <a:lnTo>
                  <a:pt x="42" y="68"/>
                </a:lnTo>
                <a:lnTo>
                  <a:pt x="30" y="71"/>
                </a:lnTo>
                <a:lnTo>
                  <a:pt x="25" y="68"/>
                </a:lnTo>
                <a:lnTo>
                  <a:pt x="20" y="73"/>
                </a:lnTo>
                <a:lnTo>
                  <a:pt x="25" y="76"/>
                </a:lnTo>
                <a:lnTo>
                  <a:pt x="34" y="80"/>
                </a:lnTo>
                <a:lnTo>
                  <a:pt x="35" y="83"/>
                </a:lnTo>
                <a:lnTo>
                  <a:pt x="41" y="90"/>
                </a:lnTo>
                <a:lnTo>
                  <a:pt x="41" y="96"/>
                </a:lnTo>
                <a:lnTo>
                  <a:pt x="35" y="104"/>
                </a:lnTo>
                <a:lnTo>
                  <a:pt x="29" y="111"/>
                </a:lnTo>
                <a:lnTo>
                  <a:pt x="25" y="113"/>
                </a:lnTo>
                <a:lnTo>
                  <a:pt x="25" y="108"/>
                </a:lnTo>
                <a:lnTo>
                  <a:pt x="25" y="103"/>
                </a:lnTo>
                <a:lnTo>
                  <a:pt x="27" y="96"/>
                </a:lnTo>
                <a:lnTo>
                  <a:pt x="19" y="90"/>
                </a:lnTo>
                <a:lnTo>
                  <a:pt x="10" y="85"/>
                </a:lnTo>
                <a:lnTo>
                  <a:pt x="8" y="80"/>
                </a:lnTo>
                <a:lnTo>
                  <a:pt x="0" y="76"/>
                </a:lnTo>
                <a:lnTo>
                  <a:pt x="2" y="68"/>
                </a:lnTo>
                <a:lnTo>
                  <a:pt x="8" y="63"/>
                </a:lnTo>
                <a:lnTo>
                  <a:pt x="14" y="54"/>
                </a:lnTo>
                <a:lnTo>
                  <a:pt x="19" y="45"/>
                </a:lnTo>
                <a:lnTo>
                  <a:pt x="20" y="37"/>
                </a:lnTo>
                <a:lnTo>
                  <a:pt x="19" y="28"/>
                </a:lnTo>
                <a:lnTo>
                  <a:pt x="22" y="24"/>
                </a:lnTo>
                <a:lnTo>
                  <a:pt x="25" y="21"/>
                </a:lnTo>
                <a:lnTo>
                  <a:pt x="20" y="14"/>
                </a:lnTo>
                <a:lnTo>
                  <a:pt x="35"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21" name="Freeform 116"/>
          <p:cNvSpPr>
            <a:spLocks/>
          </p:cNvSpPr>
          <p:nvPr/>
        </p:nvSpPr>
        <p:spPr bwMode="auto">
          <a:xfrm>
            <a:off x="7361238" y="3386138"/>
            <a:ext cx="247650" cy="249237"/>
          </a:xfrm>
          <a:custGeom>
            <a:avLst/>
            <a:gdLst>
              <a:gd name="T0" fmla="*/ 0 w 156"/>
              <a:gd name="T1" fmla="*/ 2147483647 h 157"/>
              <a:gd name="T2" fmla="*/ 2147483647 w 156"/>
              <a:gd name="T3" fmla="*/ 2147483647 h 157"/>
              <a:gd name="T4" fmla="*/ 2147483647 w 156"/>
              <a:gd name="T5" fmla="*/ 2147483647 h 157"/>
              <a:gd name="T6" fmla="*/ 2147483647 w 156"/>
              <a:gd name="T7" fmla="*/ 2147483647 h 157"/>
              <a:gd name="T8" fmla="*/ 2147483647 w 156"/>
              <a:gd name="T9" fmla="*/ 0 h 157"/>
              <a:gd name="T10" fmla="*/ 2147483647 w 156"/>
              <a:gd name="T11" fmla="*/ 2147483647 h 157"/>
              <a:gd name="T12" fmla="*/ 2147483647 w 156"/>
              <a:gd name="T13" fmla="*/ 2147483647 h 157"/>
              <a:gd name="T14" fmla="*/ 2147483647 w 156"/>
              <a:gd name="T15" fmla="*/ 2147483647 h 157"/>
              <a:gd name="T16" fmla="*/ 2147483647 w 156"/>
              <a:gd name="T17" fmla="*/ 0 h 157"/>
              <a:gd name="T18" fmla="*/ 2147483647 w 156"/>
              <a:gd name="T19" fmla="*/ 0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0 w 156"/>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7"/>
              <a:gd name="T116" fmla="*/ 156 w 15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7">
                <a:moveTo>
                  <a:pt x="0" y="52"/>
                </a:moveTo>
                <a:lnTo>
                  <a:pt x="32" y="28"/>
                </a:lnTo>
                <a:lnTo>
                  <a:pt x="49" y="17"/>
                </a:lnTo>
                <a:lnTo>
                  <a:pt x="57" y="9"/>
                </a:lnTo>
                <a:lnTo>
                  <a:pt x="81" y="0"/>
                </a:lnTo>
                <a:lnTo>
                  <a:pt x="94" y="19"/>
                </a:lnTo>
                <a:lnTo>
                  <a:pt x="108" y="10"/>
                </a:lnTo>
                <a:lnTo>
                  <a:pt x="113" y="5"/>
                </a:lnTo>
                <a:lnTo>
                  <a:pt x="125" y="0"/>
                </a:lnTo>
                <a:lnTo>
                  <a:pt x="131" y="0"/>
                </a:lnTo>
                <a:lnTo>
                  <a:pt x="133" y="7"/>
                </a:lnTo>
                <a:lnTo>
                  <a:pt x="133" y="12"/>
                </a:lnTo>
                <a:lnTo>
                  <a:pt x="126" y="21"/>
                </a:lnTo>
                <a:lnTo>
                  <a:pt x="126" y="26"/>
                </a:lnTo>
                <a:lnTo>
                  <a:pt x="145" y="49"/>
                </a:lnTo>
                <a:lnTo>
                  <a:pt x="148" y="62"/>
                </a:lnTo>
                <a:lnTo>
                  <a:pt x="153" y="62"/>
                </a:lnTo>
                <a:lnTo>
                  <a:pt x="155" y="69"/>
                </a:lnTo>
                <a:lnTo>
                  <a:pt x="148" y="76"/>
                </a:lnTo>
                <a:lnTo>
                  <a:pt x="143" y="73"/>
                </a:lnTo>
                <a:lnTo>
                  <a:pt x="131" y="78"/>
                </a:lnTo>
                <a:lnTo>
                  <a:pt x="133" y="92"/>
                </a:lnTo>
                <a:lnTo>
                  <a:pt x="120" y="101"/>
                </a:lnTo>
                <a:lnTo>
                  <a:pt x="120" y="123"/>
                </a:lnTo>
                <a:lnTo>
                  <a:pt x="120" y="139"/>
                </a:lnTo>
                <a:lnTo>
                  <a:pt x="113" y="146"/>
                </a:lnTo>
                <a:lnTo>
                  <a:pt x="108" y="156"/>
                </a:lnTo>
                <a:lnTo>
                  <a:pt x="101" y="154"/>
                </a:lnTo>
                <a:lnTo>
                  <a:pt x="91" y="149"/>
                </a:lnTo>
                <a:lnTo>
                  <a:pt x="83" y="144"/>
                </a:lnTo>
                <a:lnTo>
                  <a:pt x="77" y="135"/>
                </a:lnTo>
                <a:lnTo>
                  <a:pt x="54" y="137"/>
                </a:lnTo>
                <a:lnTo>
                  <a:pt x="34" y="132"/>
                </a:lnTo>
                <a:lnTo>
                  <a:pt x="20" y="118"/>
                </a:lnTo>
                <a:lnTo>
                  <a:pt x="12" y="107"/>
                </a:lnTo>
                <a:lnTo>
                  <a:pt x="5" y="99"/>
                </a:lnTo>
                <a:lnTo>
                  <a:pt x="5" y="81"/>
                </a:lnTo>
                <a:lnTo>
                  <a:pt x="0" y="52"/>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22" name="Freeform 117"/>
          <p:cNvSpPr>
            <a:spLocks/>
          </p:cNvSpPr>
          <p:nvPr/>
        </p:nvSpPr>
        <p:spPr bwMode="auto">
          <a:xfrm>
            <a:off x="7350125" y="3375025"/>
            <a:ext cx="247650" cy="249238"/>
          </a:xfrm>
          <a:custGeom>
            <a:avLst/>
            <a:gdLst>
              <a:gd name="T0" fmla="*/ 0 w 156"/>
              <a:gd name="T1" fmla="*/ 2147483647 h 157"/>
              <a:gd name="T2" fmla="*/ 2147483647 w 156"/>
              <a:gd name="T3" fmla="*/ 2147483647 h 157"/>
              <a:gd name="T4" fmla="*/ 2147483647 w 156"/>
              <a:gd name="T5" fmla="*/ 2147483647 h 157"/>
              <a:gd name="T6" fmla="*/ 2147483647 w 156"/>
              <a:gd name="T7" fmla="*/ 2147483647 h 157"/>
              <a:gd name="T8" fmla="*/ 2147483647 w 156"/>
              <a:gd name="T9" fmla="*/ 0 h 157"/>
              <a:gd name="T10" fmla="*/ 2147483647 w 156"/>
              <a:gd name="T11" fmla="*/ 2147483647 h 157"/>
              <a:gd name="T12" fmla="*/ 2147483647 w 156"/>
              <a:gd name="T13" fmla="*/ 2147483647 h 157"/>
              <a:gd name="T14" fmla="*/ 2147483647 w 156"/>
              <a:gd name="T15" fmla="*/ 2147483647 h 157"/>
              <a:gd name="T16" fmla="*/ 2147483647 w 156"/>
              <a:gd name="T17" fmla="*/ 0 h 157"/>
              <a:gd name="T18" fmla="*/ 2147483647 w 156"/>
              <a:gd name="T19" fmla="*/ 0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0 w 156"/>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7"/>
              <a:gd name="T116" fmla="*/ 156 w 15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7">
                <a:moveTo>
                  <a:pt x="0" y="52"/>
                </a:moveTo>
                <a:lnTo>
                  <a:pt x="32" y="28"/>
                </a:lnTo>
                <a:lnTo>
                  <a:pt x="49" y="17"/>
                </a:lnTo>
                <a:lnTo>
                  <a:pt x="57" y="9"/>
                </a:lnTo>
                <a:lnTo>
                  <a:pt x="83" y="0"/>
                </a:lnTo>
                <a:lnTo>
                  <a:pt x="94" y="19"/>
                </a:lnTo>
                <a:lnTo>
                  <a:pt x="108" y="10"/>
                </a:lnTo>
                <a:lnTo>
                  <a:pt x="113" y="5"/>
                </a:lnTo>
                <a:lnTo>
                  <a:pt x="125" y="0"/>
                </a:lnTo>
                <a:lnTo>
                  <a:pt x="131" y="0"/>
                </a:lnTo>
                <a:lnTo>
                  <a:pt x="133" y="7"/>
                </a:lnTo>
                <a:lnTo>
                  <a:pt x="133" y="12"/>
                </a:lnTo>
                <a:lnTo>
                  <a:pt x="126" y="21"/>
                </a:lnTo>
                <a:lnTo>
                  <a:pt x="126" y="26"/>
                </a:lnTo>
                <a:lnTo>
                  <a:pt x="145" y="49"/>
                </a:lnTo>
                <a:lnTo>
                  <a:pt x="148" y="62"/>
                </a:lnTo>
                <a:lnTo>
                  <a:pt x="153" y="62"/>
                </a:lnTo>
                <a:lnTo>
                  <a:pt x="155" y="69"/>
                </a:lnTo>
                <a:lnTo>
                  <a:pt x="148" y="76"/>
                </a:lnTo>
                <a:lnTo>
                  <a:pt x="143" y="73"/>
                </a:lnTo>
                <a:lnTo>
                  <a:pt x="131" y="78"/>
                </a:lnTo>
                <a:lnTo>
                  <a:pt x="133" y="92"/>
                </a:lnTo>
                <a:lnTo>
                  <a:pt x="120" y="101"/>
                </a:lnTo>
                <a:lnTo>
                  <a:pt x="120" y="123"/>
                </a:lnTo>
                <a:lnTo>
                  <a:pt x="120" y="139"/>
                </a:lnTo>
                <a:lnTo>
                  <a:pt x="113" y="146"/>
                </a:lnTo>
                <a:lnTo>
                  <a:pt x="108" y="156"/>
                </a:lnTo>
                <a:lnTo>
                  <a:pt x="101" y="154"/>
                </a:lnTo>
                <a:lnTo>
                  <a:pt x="91" y="149"/>
                </a:lnTo>
                <a:lnTo>
                  <a:pt x="84" y="144"/>
                </a:lnTo>
                <a:lnTo>
                  <a:pt x="77" y="135"/>
                </a:lnTo>
                <a:lnTo>
                  <a:pt x="54" y="137"/>
                </a:lnTo>
                <a:lnTo>
                  <a:pt x="34" y="132"/>
                </a:lnTo>
                <a:lnTo>
                  <a:pt x="20" y="118"/>
                </a:lnTo>
                <a:lnTo>
                  <a:pt x="12" y="107"/>
                </a:lnTo>
                <a:lnTo>
                  <a:pt x="5" y="99"/>
                </a:lnTo>
                <a:lnTo>
                  <a:pt x="5" y="81"/>
                </a:lnTo>
                <a:lnTo>
                  <a:pt x="0" y="5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23" name="Freeform 118"/>
          <p:cNvSpPr>
            <a:spLocks/>
          </p:cNvSpPr>
          <p:nvPr/>
        </p:nvSpPr>
        <p:spPr bwMode="auto">
          <a:xfrm>
            <a:off x="7888288" y="3525838"/>
            <a:ext cx="479425" cy="23177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2147483647 w 302"/>
              <a:gd name="T15" fmla="*/ 2147483647 h 146"/>
              <a:gd name="T16" fmla="*/ 2147483647 w 302"/>
              <a:gd name="T17" fmla="*/ 2147483647 h 146"/>
              <a:gd name="T18" fmla="*/ 2147483647 w 302"/>
              <a:gd name="T19" fmla="*/ 2147483647 h 146"/>
              <a:gd name="T20" fmla="*/ 2147483647 w 302"/>
              <a:gd name="T21" fmla="*/ 2147483647 h 146"/>
              <a:gd name="T22" fmla="*/ 2147483647 w 302"/>
              <a:gd name="T23" fmla="*/ 2147483647 h 146"/>
              <a:gd name="T24" fmla="*/ 2147483647 w 302"/>
              <a:gd name="T25" fmla="*/ 2147483647 h 146"/>
              <a:gd name="T26" fmla="*/ 2147483647 w 302"/>
              <a:gd name="T27" fmla="*/ 2147483647 h 146"/>
              <a:gd name="T28" fmla="*/ 2147483647 w 302"/>
              <a:gd name="T29" fmla="*/ 2147483647 h 146"/>
              <a:gd name="T30" fmla="*/ 2147483647 w 302"/>
              <a:gd name="T31" fmla="*/ 2147483647 h 146"/>
              <a:gd name="T32" fmla="*/ 2147483647 w 302"/>
              <a:gd name="T33" fmla="*/ 2147483647 h 146"/>
              <a:gd name="T34" fmla="*/ 2147483647 w 302"/>
              <a:gd name="T35" fmla="*/ 2147483647 h 146"/>
              <a:gd name="T36" fmla="*/ 2147483647 w 302"/>
              <a:gd name="T37" fmla="*/ 2147483647 h 146"/>
              <a:gd name="T38" fmla="*/ 2147483647 w 302"/>
              <a:gd name="T39" fmla="*/ 2147483647 h 146"/>
              <a:gd name="T40" fmla="*/ 2147483647 w 302"/>
              <a:gd name="T41" fmla="*/ 2147483647 h 146"/>
              <a:gd name="T42" fmla="*/ 2147483647 w 302"/>
              <a:gd name="T43" fmla="*/ 2147483647 h 146"/>
              <a:gd name="T44" fmla="*/ 2147483647 w 302"/>
              <a:gd name="T45" fmla="*/ 2147483647 h 146"/>
              <a:gd name="T46" fmla="*/ 2147483647 w 302"/>
              <a:gd name="T47" fmla="*/ 2147483647 h 146"/>
              <a:gd name="T48" fmla="*/ 2147483647 w 302"/>
              <a:gd name="T49" fmla="*/ 2147483647 h 146"/>
              <a:gd name="T50" fmla="*/ 2147483647 w 302"/>
              <a:gd name="T51" fmla="*/ 2147483647 h 146"/>
              <a:gd name="T52" fmla="*/ 2147483647 w 302"/>
              <a:gd name="T53" fmla="*/ 2147483647 h 146"/>
              <a:gd name="T54" fmla="*/ 2147483647 w 302"/>
              <a:gd name="T55" fmla="*/ 2147483647 h 146"/>
              <a:gd name="T56" fmla="*/ 2147483647 w 302"/>
              <a:gd name="T57" fmla="*/ 2147483647 h 146"/>
              <a:gd name="T58" fmla="*/ 2147483647 w 302"/>
              <a:gd name="T59" fmla="*/ 2147483647 h 146"/>
              <a:gd name="T60" fmla="*/ 2147483647 w 302"/>
              <a:gd name="T61" fmla="*/ 2147483647 h 146"/>
              <a:gd name="T62" fmla="*/ 2147483647 w 302"/>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46"/>
              <a:gd name="T98" fmla="*/ 302 w 30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46">
                <a:moveTo>
                  <a:pt x="0" y="0"/>
                </a:moveTo>
                <a:lnTo>
                  <a:pt x="27" y="2"/>
                </a:lnTo>
                <a:lnTo>
                  <a:pt x="49" y="3"/>
                </a:lnTo>
                <a:lnTo>
                  <a:pt x="59" y="24"/>
                </a:lnTo>
                <a:lnTo>
                  <a:pt x="61" y="31"/>
                </a:lnTo>
                <a:lnTo>
                  <a:pt x="64" y="35"/>
                </a:lnTo>
                <a:lnTo>
                  <a:pt x="71" y="29"/>
                </a:lnTo>
                <a:lnTo>
                  <a:pt x="83" y="29"/>
                </a:lnTo>
                <a:lnTo>
                  <a:pt x="90" y="35"/>
                </a:lnTo>
                <a:lnTo>
                  <a:pt x="93" y="33"/>
                </a:lnTo>
                <a:lnTo>
                  <a:pt x="103" y="24"/>
                </a:lnTo>
                <a:lnTo>
                  <a:pt x="105" y="24"/>
                </a:lnTo>
                <a:lnTo>
                  <a:pt x="113" y="19"/>
                </a:lnTo>
                <a:lnTo>
                  <a:pt x="122" y="19"/>
                </a:lnTo>
                <a:lnTo>
                  <a:pt x="149" y="29"/>
                </a:lnTo>
                <a:lnTo>
                  <a:pt x="161" y="29"/>
                </a:lnTo>
                <a:lnTo>
                  <a:pt x="172" y="38"/>
                </a:lnTo>
                <a:lnTo>
                  <a:pt x="184" y="41"/>
                </a:lnTo>
                <a:lnTo>
                  <a:pt x="194" y="48"/>
                </a:lnTo>
                <a:lnTo>
                  <a:pt x="203" y="50"/>
                </a:lnTo>
                <a:lnTo>
                  <a:pt x="225" y="57"/>
                </a:lnTo>
                <a:lnTo>
                  <a:pt x="235" y="69"/>
                </a:lnTo>
                <a:lnTo>
                  <a:pt x="240" y="76"/>
                </a:lnTo>
                <a:lnTo>
                  <a:pt x="238" y="79"/>
                </a:lnTo>
                <a:lnTo>
                  <a:pt x="247" y="86"/>
                </a:lnTo>
                <a:lnTo>
                  <a:pt x="254" y="88"/>
                </a:lnTo>
                <a:lnTo>
                  <a:pt x="257" y="90"/>
                </a:lnTo>
                <a:lnTo>
                  <a:pt x="265" y="91"/>
                </a:lnTo>
                <a:lnTo>
                  <a:pt x="279" y="102"/>
                </a:lnTo>
                <a:lnTo>
                  <a:pt x="279" y="109"/>
                </a:lnTo>
                <a:lnTo>
                  <a:pt x="287" y="116"/>
                </a:lnTo>
                <a:lnTo>
                  <a:pt x="289" y="119"/>
                </a:lnTo>
                <a:lnTo>
                  <a:pt x="301" y="133"/>
                </a:lnTo>
                <a:lnTo>
                  <a:pt x="291" y="145"/>
                </a:lnTo>
                <a:lnTo>
                  <a:pt x="287" y="145"/>
                </a:lnTo>
                <a:lnTo>
                  <a:pt x="277" y="145"/>
                </a:lnTo>
                <a:lnTo>
                  <a:pt x="274" y="140"/>
                </a:lnTo>
                <a:lnTo>
                  <a:pt x="269" y="140"/>
                </a:lnTo>
                <a:lnTo>
                  <a:pt x="264" y="142"/>
                </a:lnTo>
                <a:lnTo>
                  <a:pt x="238" y="114"/>
                </a:lnTo>
                <a:lnTo>
                  <a:pt x="223" y="116"/>
                </a:lnTo>
                <a:lnTo>
                  <a:pt x="208" y="114"/>
                </a:lnTo>
                <a:lnTo>
                  <a:pt x="203" y="117"/>
                </a:lnTo>
                <a:lnTo>
                  <a:pt x="198" y="123"/>
                </a:lnTo>
                <a:lnTo>
                  <a:pt x="196" y="119"/>
                </a:lnTo>
                <a:lnTo>
                  <a:pt x="189" y="128"/>
                </a:lnTo>
                <a:lnTo>
                  <a:pt x="179" y="140"/>
                </a:lnTo>
                <a:lnTo>
                  <a:pt x="171" y="135"/>
                </a:lnTo>
                <a:lnTo>
                  <a:pt x="161" y="131"/>
                </a:lnTo>
                <a:lnTo>
                  <a:pt x="154" y="131"/>
                </a:lnTo>
                <a:lnTo>
                  <a:pt x="144" y="128"/>
                </a:lnTo>
                <a:lnTo>
                  <a:pt x="139" y="131"/>
                </a:lnTo>
                <a:lnTo>
                  <a:pt x="132" y="114"/>
                </a:lnTo>
                <a:lnTo>
                  <a:pt x="120" y="98"/>
                </a:lnTo>
                <a:lnTo>
                  <a:pt x="108" y="79"/>
                </a:lnTo>
                <a:lnTo>
                  <a:pt x="98" y="69"/>
                </a:lnTo>
                <a:lnTo>
                  <a:pt x="90" y="59"/>
                </a:lnTo>
                <a:lnTo>
                  <a:pt x="71" y="59"/>
                </a:lnTo>
                <a:lnTo>
                  <a:pt x="54" y="64"/>
                </a:lnTo>
                <a:lnTo>
                  <a:pt x="46" y="57"/>
                </a:lnTo>
                <a:lnTo>
                  <a:pt x="29" y="52"/>
                </a:lnTo>
                <a:lnTo>
                  <a:pt x="20" y="47"/>
                </a:lnTo>
                <a:lnTo>
                  <a:pt x="20" y="26"/>
                </a:lnTo>
                <a:lnTo>
                  <a:pt x="22" y="16"/>
                </a:lnTo>
                <a:lnTo>
                  <a:pt x="0" y="0"/>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24" name="Freeform 119"/>
          <p:cNvSpPr>
            <a:spLocks/>
          </p:cNvSpPr>
          <p:nvPr/>
        </p:nvSpPr>
        <p:spPr bwMode="auto">
          <a:xfrm>
            <a:off x="7877175" y="3514725"/>
            <a:ext cx="479425" cy="23177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2147483647 w 302"/>
              <a:gd name="T15" fmla="*/ 2147483647 h 146"/>
              <a:gd name="T16" fmla="*/ 2147483647 w 302"/>
              <a:gd name="T17" fmla="*/ 2147483647 h 146"/>
              <a:gd name="T18" fmla="*/ 2147483647 w 302"/>
              <a:gd name="T19" fmla="*/ 2147483647 h 146"/>
              <a:gd name="T20" fmla="*/ 2147483647 w 302"/>
              <a:gd name="T21" fmla="*/ 2147483647 h 146"/>
              <a:gd name="T22" fmla="*/ 2147483647 w 302"/>
              <a:gd name="T23" fmla="*/ 2147483647 h 146"/>
              <a:gd name="T24" fmla="*/ 2147483647 w 302"/>
              <a:gd name="T25" fmla="*/ 2147483647 h 146"/>
              <a:gd name="T26" fmla="*/ 2147483647 w 302"/>
              <a:gd name="T27" fmla="*/ 2147483647 h 146"/>
              <a:gd name="T28" fmla="*/ 2147483647 w 302"/>
              <a:gd name="T29" fmla="*/ 2147483647 h 146"/>
              <a:gd name="T30" fmla="*/ 2147483647 w 302"/>
              <a:gd name="T31" fmla="*/ 2147483647 h 146"/>
              <a:gd name="T32" fmla="*/ 2147483647 w 302"/>
              <a:gd name="T33" fmla="*/ 2147483647 h 146"/>
              <a:gd name="T34" fmla="*/ 2147483647 w 302"/>
              <a:gd name="T35" fmla="*/ 2147483647 h 146"/>
              <a:gd name="T36" fmla="*/ 2147483647 w 302"/>
              <a:gd name="T37" fmla="*/ 2147483647 h 146"/>
              <a:gd name="T38" fmla="*/ 2147483647 w 302"/>
              <a:gd name="T39" fmla="*/ 2147483647 h 146"/>
              <a:gd name="T40" fmla="*/ 2147483647 w 302"/>
              <a:gd name="T41" fmla="*/ 2147483647 h 146"/>
              <a:gd name="T42" fmla="*/ 2147483647 w 302"/>
              <a:gd name="T43" fmla="*/ 2147483647 h 146"/>
              <a:gd name="T44" fmla="*/ 2147483647 w 302"/>
              <a:gd name="T45" fmla="*/ 2147483647 h 146"/>
              <a:gd name="T46" fmla="*/ 2147483647 w 302"/>
              <a:gd name="T47" fmla="*/ 2147483647 h 146"/>
              <a:gd name="T48" fmla="*/ 2147483647 w 302"/>
              <a:gd name="T49" fmla="*/ 2147483647 h 146"/>
              <a:gd name="T50" fmla="*/ 2147483647 w 302"/>
              <a:gd name="T51" fmla="*/ 2147483647 h 146"/>
              <a:gd name="T52" fmla="*/ 2147483647 w 302"/>
              <a:gd name="T53" fmla="*/ 2147483647 h 146"/>
              <a:gd name="T54" fmla="*/ 2147483647 w 302"/>
              <a:gd name="T55" fmla="*/ 2147483647 h 146"/>
              <a:gd name="T56" fmla="*/ 2147483647 w 302"/>
              <a:gd name="T57" fmla="*/ 2147483647 h 146"/>
              <a:gd name="T58" fmla="*/ 2147483647 w 302"/>
              <a:gd name="T59" fmla="*/ 2147483647 h 146"/>
              <a:gd name="T60" fmla="*/ 2147483647 w 302"/>
              <a:gd name="T61" fmla="*/ 2147483647 h 146"/>
              <a:gd name="T62" fmla="*/ 2147483647 w 302"/>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46"/>
              <a:gd name="T98" fmla="*/ 302 w 30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46">
                <a:moveTo>
                  <a:pt x="0" y="0"/>
                </a:moveTo>
                <a:lnTo>
                  <a:pt x="27" y="2"/>
                </a:lnTo>
                <a:lnTo>
                  <a:pt x="49" y="3"/>
                </a:lnTo>
                <a:lnTo>
                  <a:pt x="59" y="24"/>
                </a:lnTo>
                <a:lnTo>
                  <a:pt x="61" y="31"/>
                </a:lnTo>
                <a:lnTo>
                  <a:pt x="64" y="35"/>
                </a:lnTo>
                <a:lnTo>
                  <a:pt x="71" y="29"/>
                </a:lnTo>
                <a:lnTo>
                  <a:pt x="83" y="29"/>
                </a:lnTo>
                <a:lnTo>
                  <a:pt x="90" y="35"/>
                </a:lnTo>
                <a:lnTo>
                  <a:pt x="93" y="33"/>
                </a:lnTo>
                <a:lnTo>
                  <a:pt x="103" y="24"/>
                </a:lnTo>
                <a:lnTo>
                  <a:pt x="105" y="24"/>
                </a:lnTo>
                <a:lnTo>
                  <a:pt x="113" y="19"/>
                </a:lnTo>
                <a:lnTo>
                  <a:pt x="122" y="19"/>
                </a:lnTo>
                <a:lnTo>
                  <a:pt x="149" y="29"/>
                </a:lnTo>
                <a:lnTo>
                  <a:pt x="161" y="29"/>
                </a:lnTo>
                <a:lnTo>
                  <a:pt x="172" y="38"/>
                </a:lnTo>
                <a:lnTo>
                  <a:pt x="184" y="41"/>
                </a:lnTo>
                <a:lnTo>
                  <a:pt x="194" y="48"/>
                </a:lnTo>
                <a:lnTo>
                  <a:pt x="203" y="50"/>
                </a:lnTo>
                <a:lnTo>
                  <a:pt x="225" y="57"/>
                </a:lnTo>
                <a:lnTo>
                  <a:pt x="235" y="69"/>
                </a:lnTo>
                <a:lnTo>
                  <a:pt x="240" y="76"/>
                </a:lnTo>
                <a:lnTo>
                  <a:pt x="238" y="79"/>
                </a:lnTo>
                <a:lnTo>
                  <a:pt x="247" y="86"/>
                </a:lnTo>
                <a:lnTo>
                  <a:pt x="254" y="88"/>
                </a:lnTo>
                <a:lnTo>
                  <a:pt x="257" y="90"/>
                </a:lnTo>
                <a:lnTo>
                  <a:pt x="265" y="91"/>
                </a:lnTo>
                <a:lnTo>
                  <a:pt x="279" y="102"/>
                </a:lnTo>
                <a:lnTo>
                  <a:pt x="279" y="109"/>
                </a:lnTo>
                <a:lnTo>
                  <a:pt x="287" y="116"/>
                </a:lnTo>
                <a:lnTo>
                  <a:pt x="289" y="119"/>
                </a:lnTo>
                <a:lnTo>
                  <a:pt x="301" y="133"/>
                </a:lnTo>
                <a:lnTo>
                  <a:pt x="291" y="145"/>
                </a:lnTo>
                <a:lnTo>
                  <a:pt x="287" y="145"/>
                </a:lnTo>
                <a:lnTo>
                  <a:pt x="277" y="145"/>
                </a:lnTo>
                <a:lnTo>
                  <a:pt x="274" y="140"/>
                </a:lnTo>
                <a:lnTo>
                  <a:pt x="269" y="140"/>
                </a:lnTo>
                <a:lnTo>
                  <a:pt x="264" y="142"/>
                </a:lnTo>
                <a:lnTo>
                  <a:pt x="238" y="114"/>
                </a:lnTo>
                <a:lnTo>
                  <a:pt x="223" y="116"/>
                </a:lnTo>
                <a:lnTo>
                  <a:pt x="208" y="114"/>
                </a:lnTo>
                <a:lnTo>
                  <a:pt x="203" y="117"/>
                </a:lnTo>
                <a:lnTo>
                  <a:pt x="198" y="123"/>
                </a:lnTo>
                <a:lnTo>
                  <a:pt x="196" y="119"/>
                </a:lnTo>
                <a:lnTo>
                  <a:pt x="189" y="128"/>
                </a:lnTo>
                <a:lnTo>
                  <a:pt x="179" y="140"/>
                </a:lnTo>
                <a:lnTo>
                  <a:pt x="171" y="135"/>
                </a:lnTo>
                <a:lnTo>
                  <a:pt x="161" y="131"/>
                </a:lnTo>
                <a:lnTo>
                  <a:pt x="154" y="131"/>
                </a:lnTo>
                <a:lnTo>
                  <a:pt x="144" y="128"/>
                </a:lnTo>
                <a:lnTo>
                  <a:pt x="139" y="131"/>
                </a:lnTo>
                <a:lnTo>
                  <a:pt x="132" y="114"/>
                </a:lnTo>
                <a:lnTo>
                  <a:pt x="120" y="98"/>
                </a:lnTo>
                <a:lnTo>
                  <a:pt x="108" y="79"/>
                </a:lnTo>
                <a:lnTo>
                  <a:pt x="98" y="69"/>
                </a:lnTo>
                <a:lnTo>
                  <a:pt x="90" y="59"/>
                </a:lnTo>
                <a:lnTo>
                  <a:pt x="71" y="59"/>
                </a:lnTo>
                <a:lnTo>
                  <a:pt x="54" y="64"/>
                </a:lnTo>
                <a:lnTo>
                  <a:pt x="46" y="57"/>
                </a:lnTo>
                <a:lnTo>
                  <a:pt x="29" y="52"/>
                </a:lnTo>
                <a:lnTo>
                  <a:pt x="20" y="47"/>
                </a:lnTo>
                <a:lnTo>
                  <a:pt x="20" y="26"/>
                </a:lnTo>
                <a:lnTo>
                  <a:pt x="22" y="16"/>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25" name="Freeform 120"/>
          <p:cNvSpPr>
            <a:spLocks/>
          </p:cNvSpPr>
          <p:nvPr/>
        </p:nvSpPr>
        <p:spPr bwMode="auto">
          <a:xfrm>
            <a:off x="7007225" y="3362325"/>
            <a:ext cx="290513" cy="304800"/>
          </a:xfrm>
          <a:custGeom>
            <a:avLst/>
            <a:gdLst>
              <a:gd name="T0" fmla="*/ 0 w 183"/>
              <a:gd name="T1" fmla="*/ 2147483647 h 192"/>
              <a:gd name="T2" fmla="*/ 2147483647 w 183"/>
              <a:gd name="T3" fmla="*/ 0 h 192"/>
              <a:gd name="T4" fmla="*/ 2147483647 w 183"/>
              <a:gd name="T5" fmla="*/ 2147483647 h 192"/>
              <a:gd name="T6" fmla="*/ 2147483647 w 183"/>
              <a:gd name="T7" fmla="*/ 2147483647 h 192"/>
              <a:gd name="T8" fmla="*/ 2147483647 w 183"/>
              <a:gd name="T9" fmla="*/ 2147483647 h 192"/>
              <a:gd name="T10" fmla="*/ 2147483647 w 183"/>
              <a:gd name="T11" fmla="*/ 2147483647 h 192"/>
              <a:gd name="T12" fmla="*/ 2147483647 w 183"/>
              <a:gd name="T13" fmla="*/ 2147483647 h 192"/>
              <a:gd name="T14" fmla="*/ 2147483647 w 183"/>
              <a:gd name="T15" fmla="*/ 2147483647 h 192"/>
              <a:gd name="T16" fmla="*/ 2147483647 w 183"/>
              <a:gd name="T17" fmla="*/ 2147483647 h 192"/>
              <a:gd name="T18" fmla="*/ 2147483647 w 183"/>
              <a:gd name="T19" fmla="*/ 2147483647 h 192"/>
              <a:gd name="T20" fmla="*/ 2147483647 w 183"/>
              <a:gd name="T21" fmla="*/ 2147483647 h 192"/>
              <a:gd name="T22" fmla="*/ 2147483647 w 183"/>
              <a:gd name="T23" fmla="*/ 2147483647 h 192"/>
              <a:gd name="T24" fmla="*/ 2147483647 w 183"/>
              <a:gd name="T25" fmla="*/ 2147483647 h 192"/>
              <a:gd name="T26" fmla="*/ 2147483647 w 183"/>
              <a:gd name="T27" fmla="*/ 2147483647 h 192"/>
              <a:gd name="T28" fmla="*/ 2147483647 w 183"/>
              <a:gd name="T29" fmla="*/ 2147483647 h 192"/>
              <a:gd name="T30" fmla="*/ 2147483647 w 183"/>
              <a:gd name="T31" fmla="*/ 2147483647 h 192"/>
              <a:gd name="T32" fmla="*/ 2147483647 w 183"/>
              <a:gd name="T33" fmla="*/ 2147483647 h 192"/>
              <a:gd name="T34" fmla="*/ 2147483647 w 183"/>
              <a:gd name="T35" fmla="*/ 2147483647 h 192"/>
              <a:gd name="T36" fmla="*/ 2147483647 w 183"/>
              <a:gd name="T37" fmla="*/ 2147483647 h 192"/>
              <a:gd name="T38" fmla="*/ 2147483647 w 183"/>
              <a:gd name="T39" fmla="*/ 2147483647 h 192"/>
              <a:gd name="T40" fmla="*/ 2147483647 w 183"/>
              <a:gd name="T41" fmla="*/ 2147483647 h 192"/>
              <a:gd name="T42" fmla="*/ 2147483647 w 183"/>
              <a:gd name="T43" fmla="*/ 2147483647 h 192"/>
              <a:gd name="T44" fmla="*/ 2147483647 w 183"/>
              <a:gd name="T45" fmla="*/ 2147483647 h 192"/>
              <a:gd name="T46" fmla="*/ 2147483647 w 183"/>
              <a:gd name="T47" fmla="*/ 2147483647 h 192"/>
              <a:gd name="T48" fmla="*/ 2147483647 w 183"/>
              <a:gd name="T49" fmla="*/ 2147483647 h 192"/>
              <a:gd name="T50" fmla="*/ 2147483647 w 183"/>
              <a:gd name="T51" fmla="*/ 2147483647 h 192"/>
              <a:gd name="T52" fmla="*/ 2147483647 w 183"/>
              <a:gd name="T53" fmla="*/ 2147483647 h 192"/>
              <a:gd name="T54" fmla="*/ 2147483647 w 183"/>
              <a:gd name="T55" fmla="*/ 2147483647 h 192"/>
              <a:gd name="T56" fmla="*/ 2147483647 w 183"/>
              <a:gd name="T57" fmla="*/ 2147483647 h 192"/>
              <a:gd name="T58" fmla="*/ 2147483647 w 183"/>
              <a:gd name="T59" fmla="*/ 2147483647 h 192"/>
              <a:gd name="T60" fmla="*/ 2147483647 w 183"/>
              <a:gd name="T61" fmla="*/ 2147483647 h 192"/>
              <a:gd name="T62" fmla="*/ 2147483647 w 183"/>
              <a:gd name="T63" fmla="*/ 2147483647 h 192"/>
              <a:gd name="T64" fmla="*/ 2147483647 w 183"/>
              <a:gd name="T65" fmla="*/ 2147483647 h 192"/>
              <a:gd name="T66" fmla="*/ 2147483647 w 183"/>
              <a:gd name="T67" fmla="*/ 2147483647 h 192"/>
              <a:gd name="T68" fmla="*/ 2147483647 w 183"/>
              <a:gd name="T69" fmla="*/ 2147483647 h 192"/>
              <a:gd name="T70" fmla="*/ 2147483647 w 183"/>
              <a:gd name="T71" fmla="*/ 2147483647 h 192"/>
              <a:gd name="T72" fmla="*/ 2147483647 w 183"/>
              <a:gd name="T73" fmla="*/ 2147483647 h 192"/>
              <a:gd name="T74" fmla="*/ 2147483647 w 183"/>
              <a:gd name="T75" fmla="*/ 2147483647 h 192"/>
              <a:gd name="T76" fmla="*/ 0 w 183"/>
              <a:gd name="T77" fmla="*/ 2147483647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192"/>
              <a:gd name="T119" fmla="*/ 183 w 183"/>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192">
                <a:moveTo>
                  <a:pt x="0" y="5"/>
                </a:moveTo>
                <a:lnTo>
                  <a:pt x="19" y="0"/>
                </a:lnTo>
                <a:lnTo>
                  <a:pt x="40" y="9"/>
                </a:lnTo>
                <a:lnTo>
                  <a:pt x="44" y="17"/>
                </a:lnTo>
                <a:lnTo>
                  <a:pt x="44" y="21"/>
                </a:lnTo>
                <a:lnTo>
                  <a:pt x="49" y="22"/>
                </a:lnTo>
                <a:lnTo>
                  <a:pt x="49" y="26"/>
                </a:lnTo>
                <a:lnTo>
                  <a:pt x="56" y="28"/>
                </a:lnTo>
                <a:lnTo>
                  <a:pt x="56" y="34"/>
                </a:lnTo>
                <a:lnTo>
                  <a:pt x="78" y="55"/>
                </a:lnTo>
                <a:lnTo>
                  <a:pt x="81" y="55"/>
                </a:lnTo>
                <a:lnTo>
                  <a:pt x="84" y="60"/>
                </a:lnTo>
                <a:lnTo>
                  <a:pt x="88" y="65"/>
                </a:lnTo>
                <a:lnTo>
                  <a:pt x="91" y="65"/>
                </a:lnTo>
                <a:lnTo>
                  <a:pt x="106" y="72"/>
                </a:lnTo>
                <a:lnTo>
                  <a:pt x="135" y="76"/>
                </a:lnTo>
                <a:lnTo>
                  <a:pt x="136" y="100"/>
                </a:lnTo>
                <a:lnTo>
                  <a:pt x="143" y="103"/>
                </a:lnTo>
                <a:lnTo>
                  <a:pt x="142" y="112"/>
                </a:lnTo>
                <a:lnTo>
                  <a:pt x="158" y="124"/>
                </a:lnTo>
                <a:lnTo>
                  <a:pt x="174" y="129"/>
                </a:lnTo>
                <a:lnTo>
                  <a:pt x="174" y="169"/>
                </a:lnTo>
                <a:lnTo>
                  <a:pt x="182" y="184"/>
                </a:lnTo>
                <a:lnTo>
                  <a:pt x="177" y="189"/>
                </a:lnTo>
                <a:lnTo>
                  <a:pt x="167" y="191"/>
                </a:lnTo>
                <a:lnTo>
                  <a:pt x="165" y="177"/>
                </a:lnTo>
                <a:lnTo>
                  <a:pt x="148" y="191"/>
                </a:lnTo>
                <a:lnTo>
                  <a:pt x="136" y="170"/>
                </a:lnTo>
                <a:lnTo>
                  <a:pt x="130" y="157"/>
                </a:lnTo>
                <a:lnTo>
                  <a:pt x="110" y="138"/>
                </a:lnTo>
                <a:lnTo>
                  <a:pt x="104" y="138"/>
                </a:lnTo>
                <a:lnTo>
                  <a:pt x="86" y="127"/>
                </a:lnTo>
                <a:lnTo>
                  <a:pt x="83" y="117"/>
                </a:lnTo>
                <a:lnTo>
                  <a:pt x="83" y="110"/>
                </a:lnTo>
                <a:lnTo>
                  <a:pt x="67" y="83"/>
                </a:lnTo>
                <a:lnTo>
                  <a:pt x="61" y="65"/>
                </a:lnTo>
                <a:lnTo>
                  <a:pt x="42" y="50"/>
                </a:lnTo>
                <a:lnTo>
                  <a:pt x="17" y="26"/>
                </a:lnTo>
                <a:lnTo>
                  <a:pt x="0" y="5"/>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26" name="Freeform 121"/>
          <p:cNvSpPr>
            <a:spLocks/>
          </p:cNvSpPr>
          <p:nvPr/>
        </p:nvSpPr>
        <p:spPr bwMode="auto">
          <a:xfrm>
            <a:off x="6996113" y="3351213"/>
            <a:ext cx="290512" cy="304800"/>
          </a:xfrm>
          <a:custGeom>
            <a:avLst/>
            <a:gdLst>
              <a:gd name="T0" fmla="*/ 0 w 183"/>
              <a:gd name="T1" fmla="*/ 2147483647 h 192"/>
              <a:gd name="T2" fmla="*/ 2147483647 w 183"/>
              <a:gd name="T3" fmla="*/ 0 h 192"/>
              <a:gd name="T4" fmla="*/ 2147483647 w 183"/>
              <a:gd name="T5" fmla="*/ 2147483647 h 192"/>
              <a:gd name="T6" fmla="*/ 2147483647 w 183"/>
              <a:gd name="T7" fmla="*/ 2147483647 h 192"/>
              <a:gd name="T8" fmla="*/ 2147483647 w 183"/>
              <a:gd name="T9" fmla="*/ 2147483647 h 192"/>
              <a:gd name="T10" fmla="*/ 2147483647 w 183"/>
              <a:gd name="T11" fmla="*/ 2147483647 h 192"/>
              <a:gd name="T12" fmla="*/ 2147483647 w 183"/>
              <a:gd name="T13" fmla="*/ 2147483647 h 192"/>
              <a:gd name="T14" fmla="*/ 2147483647 w 183"/>
              <a:gd name="T15" fmla="*/ 2147483647 h 192"/>
              <a:gd name="T16" fmla="*/ 2147483647 w 183"/>
              <a:gd name="T17" fmla="*/ 2147483647 h 192"/>
              <a:gd name="T18" fmla="*/ 2147483647 w 183"/>
              <a:gd name="T19" fmla="*/ 2147483647 h 192"/>
              <a:gd name="T20" fmla="*/ 2147483647 w 183"/>
              <a:gd name="T21" fmla="*/ 2147483647 h 192"/>
              <a:gd name="T22" fmla="*/ 2147483647 w 183"/>
              <a:gd name="T23" fmla="*/ 2147483647 h 192"/>
              <a:gd name="T24" fmla="*/ 2147483647 w 183"/>
              <a:gd name="T25" fmla="*/ 2147483647 h 192"/>
              <a:gd name="T26" fmla="*/ 2147483647 w 183"/>
              <a:gd name="T27" fmla="*/ 2147483647 h 192"/>
              <a:gd name="T28" fmla="*/ 2147483647 w 183"/>
              <a:gd name="T29" fmla="*/ 2147483647 h 192"/>
              <a:gd name="T30" fmla="*/ 2147483647 w 183"/>
              <a:gd name="T31" fmla="*/ 2147483647 h 192"/>
              <a:gd name="T32" fmla="*/ 2147483647 w 183"/>
              <a:gd name="T33" fmla="*/ 2147483647 h 192"/>
              <a:gd name="T34" fmla="*/ 2147483647 w 183"/>
              <a:gd name="T35" fmla="*/ 2147483647 h 192"/>
              <a:gd name="T36" fmla="*/ 2147483647 w 183"/>
              <a:gd name="T37" fmla="*/ 2147483647 h 192"/>
              <a:gd name="T38" fmla="*/ 2147483647 w 183"/>
              <a:gd name="T39" fmla="*/ 2147483647 h 192"/>
              <a:gd name="T40" fmla="*/ 2147483647 w 183"/>
              <a:gd name="T41" fmla="*/ 2147483647 h 192"/>
              <a:gd name="T42" fmla="*/ 2147483647 w 183"/>
              <a:gd name="T43" fmla="*/ 2147483647 h 192"/>
              <a:gd name="T44" fmla="*/ 2147483647 w 183"/>
              <a:gd name="T45" fmla="*/ 2147483647 h 192"/>
              <a:gd name="T46" fmla="*/ 2147483647 w 183"/>
              <a:gd name="T47" fmla="*/ 2147483647 h 192"/>
              <a:gd name="T48" fmla="*/ 2147483647 w 183"/>
              <a:gd name="T49" fmla="*/ 2147483647 h 192"/>
              <a:gd name="T50" fmla="*/ 2147483647 w 183"/>
              <a:gd name="T51" fmla="*/ 2147483647 h 192"/>
              <a:gd name="T52" fmla="*/ 2147483647 w 183"/>
              <a:gd name="T53" fmla="*/ 2147483647 h 192"/>
              <a:gd name="T54" fmla="*/ 2147483647 w 183"/>
              <a:gd name="T55" fmla="*/ 2147483647 h 192"/>
              <a:gd name="T56" fmla="*/ 2147483647 w 183"/>
              <a:gd name="T57" fmla="*/ 2147483647 h 192"/>
              <a:gd name="T58" fmla="*/ 2147483647 w 183"/>
              <a:gd name="T59" fmla="*/ 2147483647 h 192"/>
              <a:gd name="T60" fmla="*/ 2147483647 w 183"/>
              <a:gd name="T61" fmla="*/ 2147483647 h 192"/>
              <a:gd name="T62" fmla="*/ 2147483647 w 183"/>
              <a:gd name="T63" fmla="*/ 2147483647 h 192"/>
              <a:gd name="T64" fmla="*/ 2147483647 w 183"/>
              <a:gd name="T65" fmla="*/ 2147483647 h 192"/>
              <a:gd name="T66" fmla="*/ 2147483647 w 183"/>
              <a:gd name="T67" fmla="*/ 2147483647 h 192"/>
              <a:gd name="T68" fmla="*/ 2147483647 w 183"/>
              <a:gd name="T69" fmla="*/ 2147483647 h 192"/>
              <a:gd name="T70" fmla="*/ 2147483647 w 183"/>
              <a:gd name="T71" fmla="*/ 2147483647 h 192"/>
              <a:gd name="T72" fmla="*/ 2147483647 w 183"/>
              <a:gd name="T73" fmla="*/ 2147483647 h 192"/>
              <a:gd name="T74" fmla="*/ 2147483647 w 183"/>
              <a:gd name="T75" fmla="*/ 2147483647 h 192"/>
              <a:gd name="T76" fmla="*/ 0 w 183"/>
              <a:gd name="T77" fmla="*/ 2147483647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192"/>
              <a:gd name="T119" fmla="*/ 183 w 183"/>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192">
                <a:moveTo>
                  <a:pt x="0" y="5"/>
                </a:moveTo>
                <a:lnTo>
                  <a:pt x="19" y="0"/>
                </a:lnTo>
                <a:lnTo>
                  <a:pt x="40" y="9"/>
                </a:lnTo>
                <a:lnTo>
                  <a:pt x="44" y="17"/>
                </a:lnTo>
                <a:lnTo>
                  <a:pt x="44" y="21"/>
                </a:lnTo>
                <a:lnTo>
                  <a:pt x="49" y="22"/>
                </a:lnTo>
                <a:lnTo>
                  <a:pt x="49" y="26"/>
                </a:lnTo>
                <a:lnTo>
                  <a:pt x="56" y="28"/>
                </a:lnTo>
                <a:lnTo>
                  <a:pt x="56" y="34"/>
                </a:lnTo>
                <a:lnTo>
                  <a:pt x="78" y="55"/>
                </a:lnTo>
                <a:lnTo>
                  <a:pt x="81" y="55"/>
                </a:lnTo>
                <a:lnTo>
                  <a:pt x="84" y="60"/>
                </a:lnTo>
                <a:lnTo>
                  <a:pt x="88" y="65"/>
                </a:lnTo>
                <a:lnTo>
                  <a:pt x="91" y="65"/>
                </a:lnTo>
                <a:lnTo>
                  <a:pt x="106" y="72"/>
                </a:lnTo>
                <a:lnTo>
                  <a:pt x="135" y="76"/>
                </a:lnTo>
                <a:lnTo>
                  <a:pt x="136" y="100"/>
                </a:lnTo>
                <a:lnTo>
                  <a:pt x="143" y="103"/>
                </a:lnTo>
                <a:lnTo>
                  <a:pt x="142" y="112"/>
                </a:lnTo>
                <a:lnTo>
                  <a:pt x="158" y="124"/>
                </a:lnTo>
                <a:lnTo>
                  <a:pt x="174" y="129"/>
                </a:lnTo>
                <a:lnTo>
                  <a:pt x="174" y="169"/>
                </a:lnTo>
                <a:lnTo>
                  <a:pt x="182" y="184"/>
                </a:lnTo>
                <a:lnTo>
                  <a:pt x="177" y="189"/>
                </a:lnTo>
                <a:lnTo>
                  <a:pt x="167" y="191"/>
                </a:lnTo>
                <a:lnTo>
                  <a:pt x="165" y="177"/>
                </a:lnTo>
                <a:lnTo>
                  <a:pt x="148" y="191"/>
                </a:lnTo>
                <a:lnTo>
                  <a:pt x="136" y="170"/>
                </a:lnTo>
                <a:lnTo>
                  <a:pt x="130" y="157"/>
                </a:lnTo>
                <a:lnTo>
                  <a:pt x="110" y="138"/>
                </a:lnTo>
                <a:lnTo>
                  <a:pt x="104" y="138"/>
                </a:lnTo>
                <a:lnTo>
                  <a:pt x="86" y="127"/>
                </a:lnTo>
                <a:lnTo>
                  <a:pt x="83" y="117"/>
                </a:lnTo>
                <a:lnTo>
                  <a:pt x="83" y="110"/>
                </a:lnTo>
                <a:lnTo>
                  <a:pt x="67" y="83"/>
                </a:lnTo>
                <a:lnTo>
                  <a:pt x="61" y="65"/>
                </a:lnTo>
                <a:lnTo>
                  <a:pt x="42" y="50"/>
                </a:lnTo>
                <a:lnTo>
                  <a:pt x="17" y="26"/>
                </a:lnTo>
                <a:lnTo>
                  <a:pt x="0" y="5"/>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27" name="Freeform 122"/>
          <p:cNvSpPr>
            <a:spLocks/>
          </p:cNvSpPr>
          <p:nvPr/>
        </p:nvSpPr>
        <p:spPr bwMode="auto">
          <a:xfrm>
            <a:off x="7518400" y="3035300"/>
            <a:ext cx="280988" cy="336550"/>
          </a:xfrm>
          <a:custGeom>
            <a:avLst/>
            <a:gdLst>
              <a:gd name="T0" fmla="*/ 2147483647 w 177"/>
              <a:gd name="T1" fmla="*/ 0 h 212"/>
              <a:gd name="T2" fmla="*/ 2147483647 w 177"/>
              <a:gd name="T3" fmla="*/ 0 h 212"/>
              <a:gd name="T4" fmla="*/ 2147483647 w 177"/>
              <a:gd name="T5" fmla="*/ 2147483647 h 212"/>
              <a:gd name="T6" fmla="*/ 2147483647 w 177"/>
              <a:gd name="T7" fmla="*/ 2147483647 h 212"/>
              <a:gd name="T8" fmla="*/ 2147483647 w 177"/>
              <a:gd name="T9" fmla="*/ 2147483647 h 212"/>
              <a:gd name="T10" fmla="*/ 2147483647 w 177"/>
              <a:gd name="T11" fmla="*/ 2147483647 h 212"/>
              <a:gd name="T12" fmla="*/ 2147483647 w 177"/>
              <a:gd name="T13" fmla="*/ 2147483647 h 212"/>
              <a:gd name="T14" fmla="*/ 2147483647 w 177"/>
              <a:gd name="T15" fmla="*/ 2147483647 h 212"/>
              <a:gd name="T16" fmla="*/ 2147483647 w 177"/>
              <a:gd name="T17" fmla="*/ 2147483647 h 212"/>
              <a:gd name="T18" fmla="*/ 2147483647 w 177"/>
              <a:gd name="T19" fmla="*/ 2147483647 h 212"/>
              <a:gd name="T20" fmla="*/ 2147483647 w 177"/>
              <a:gd name="T21" fmla="*/ 2147483647 h 212"/>
              <a:gd name="T22" fmla="*/ 2147483647 w 177"/>
              <a:gd name="T23" fmla="*/ 2147483647 h 212"/>
              <a:gd name="T24" fmla="*/ 2147483647 w 177"/>
              <a:gd name="T25" fmla="*/ 2147483647 h 212"/>
              <a:gd name="T26" fmla="*/ 2147483647 w 177"/>
              <a:gd name="T27" fmla="*/ 2147483647 h 212"/>
              <a:gd name="T28" fmla="*/ 2147483647 w 177"/>
              <a:gd name="T29" fmla="*/ 2147483647 h 212"/>
              <a:gd name="T30" fmla="*/ 2147483647 w 177"/>
              <a:gd name="T31" fmla="*/ 2147483647 h 212"/>
              <a:gd name="T32" fmla="*/ 2147483647 w 177"/>
              <a:gd name="T33" fmla="*/ 2147483647 h 212"/>
              <a:gd name="T34" fmla="*/ 2147483647 w 177"/>
              <a:gd name="T35" fmla="*/ 2147483647 h 212"/>
              <a:gd name="T36" fmla="*/ 2147483647 w 177"/>
              <a:gd name="T37" fmla="*/ 2147483647 h 212"/>
              <a:gd name="T38" fmla="*/ 2147483647 w 177"/>
              <a:gd name="T39" fmla="*/ 2147483647 h 212"/>
              <a:gd name="T40" fmla="*/ 2147483647 w 177"/>
              <a:gd name="T41" fmla="*/ 2147483647 h 212"/>
              <a:gd name="T42" fmla="*/ 2147483647 w 177"/>
              <a:gd name="T43" fmla="*/ 2147483647 h 212"/>
              <a:gd name="T44" fmla="*/ 2147483647 w 177"/>
              <a:gd name="T45" fmla="*/ 2147483647 h 212"/>
              <a:gd name="T46" fmla="*/ 2147483647 w 177"/>
              <a:gd name="T47" fmla="*/ 2147483647 h 212"/>
              <a:gd name="T48" fmla="*/ 2147483647 w 177"/>
              <a:gd name="T49" fmla="*/ 2147483647 h 212"/>
              <a:gd name="T50" fmla="*/ 2147483647 w 177"/>
              <a:gd name="T51" fmla="*/ 2147483647 h 212"/>
              <a:gd name="T52" fmla="*/ 2147483647 w 177"/>
              <a:gd name="T53" fmla="*/ 2147483647 h 212"/>
              <a:gd name="T54" fmla="*/ 2147483647 w 177"/>
              <a:gd name="T55" fmla="*/ 2147483647 h 212"/>
              <a:gd name="T56" fmla="*/ 2147483647 w 177"/>
              <a:gd name="T57" fmla="*/ 2147483647 h 212"/>
              <a:gd name="T58" fmla="*/ 2147483647 w 177"/>
              <a:gd name="T59" fmla="*/ 2147483647 h 212"/>
              <a:gd name="T60" fmla="*/ 2147483647 w 177"/>
              <a:gd name="T61" fmla="*/ 2147483647 h 212"/>
              <a:gd name="T62" fmla="*/ 2147483647 w 177"/>
              <a:gd name="T63" fmla="*/ 2147483647 h 212"/>
              <a:gd name="T64" fmla="*/ 2147483647 w 177"/>
              <a:gd name="T65" fmla="*/ 2147483647 h 212"/>
              <a:gd name="T66" fmla="*/ 2147483647 w 177"/>
              <a:gd name="T67" fmla="*/ 2147483647 h 212"/>
              <a:gd name="T68" fmla="*/ 2147483647 w 177"/>
              <a:gd name="T69" fmla="*/ 2147483647 h 212"/>
              <a:gd name="T70" fmla="*/ 2147483647 w 177"/>
              <a:gd name="T71" fmla="*/ 2147483647 h 212"/>
              <a:gd name="T72" fmla="*/ 2147483647 w 177"/>
              <a:gd name="T73" fmla="*/ 2147483647 h 212"/>
              <a:gd name="T74" fmla="*/ 2147483647 w 177"/>
              <a:gd name="T75" fmla="*/ 2147483647 h 212"/>
              <a:gd name="T76" fmla="*/ 2147483647 w 177"/>
              <a:gd name="T77" fmla="*/ 2147483647 h 212"/>
              <a:gd name="T78" fmla="*/ 2147483647 w 177"/>
              <a:gd name="T79" fmla="*/ 2147483647 h 212"/>
              <a:gd name="T80" fmla="*/ 2147483647 w 177"/>
              <a:gd name="T81" fmla="*/ 2147483647 h 212"/>
              <a:gd name="T82" fmla="*/ 2147483647 w 177"/>
              <a:gd name="T83" fmla="*/ 2147483647 h 212"/>
              <a:gd name="T84" fmla="*/ 2147483647 w 177"/>
              <a:gd name="T85" fmla="*/ 2147483647 h 212"/>
              <a:gd name="T86" fmla="*/ 2147483647 w 177"/>
              <a:gd name="T87" fmla="*/ 2147483647 h 212"/>
              <a:gd name="T88" fmla="*/ 2147483647 w 177"/>
              <a:gd name="T89" fmla="*/ 2147483647 h 212"/>
              <a:gd name="T90" fmla="*/ 2147483647 w 177"/>
              <a:gd name="T91" fmla="*/ 2147483647 h 212"/>
              <a:gd name="T92" fmla="*/ 2147483647 w 177"/>
              <a:gd name="T93" fmla="*/ 2147483647 h 212"/>
              <a:gd name="T94" fmla="*/ 2147483647 w 177"/>
              <a:gd name="T95" fmla="*/ 2147483647 h 212"/>
              <a:gd name="T96" fmla="*/ 0 w 177"/>
              <a:gd name="T97" fmla="*/ 2147483647 h 212"/>
              <a:gd name="T98" fmla="*/ 2147483647 w 177"/>
              <a:gd name="T99" fmla="*/ 2147483647 h 212"/>
              <a:gd name="T100" fmla="*/ 2147483647 w 177"/>
              <a:gd name="T101" fmla="*/ 2147483647 h 212"/>
              <a:gd name="T102" fmla="*/ 2147483647 w 177"/>
              <a:gd name="T103" fmla="*/ 2147483647 h 212"/>
              <a:gd name="T104" fmla="*/ 2147483647 w 177"/>
              <a:gd name="T105" fmla="*/ 2147483647 h 212"/>
              <a:gd name="T106" fmla="*/ 2147483647 w 177"/>
              <a:gd name="T107" fmla="*/ 0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12"/>
              <a:gd name="T164" fmla="*/ 177 w 177"/>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12">
                <a:moveTo>
                  <a:pt x="12" y="0"/>
                </a:moveTo>
                <a:lnTo>
                  <a:pt x="27" y="0"/>
                </a:lnTo>
                <a:lnTo>
                  <a:pt x="44" y="22"/>
                </a:lnTo>
                <a:lnTo>
                  <a:pt x="41" y="43"/>
                </a:lnTo>
                <a:lnTo>
                  <a:pt x="51" y="50"/>
                </a:lnTo>
                <a:lnTo>
                  <a:pt x="56" y="64"/>
                </a:lnTo>
                <a:lnTo>
                  <a:pt x="68" y="71"/>
                </a:lnTo>
                <a:lnTo>
                  <a:pt x="81" y="73"/>
                </a:lnTo>
                <a:lnTo>
                  <a:pt x="102" y="83"/>
                </a:lnTo>
                <a:lnTo>
                  <a:pt x="115" y="97"/>
                </a:lnTo>
                <a:lnTo>
                  <a:pt x="118" y="97"/>
                </a:lnTo>
                <a:lnTo>
                  <a:pt x="135" y="107"/>
                </a:lnTo>
                <a:lnTo>
                  <a:pt x="135" y="133"/>
                </a:lnTo>
                <a:lnTo>
                  <a:pt x="140" y="145"/>
                </a:lnTo>
                <a:lnTo>
                  <a:pt x="146" y="150"/>
                </a:lnTo>
                <a:lnTo>
                  <a:pt x="152" y="157"/>
                </a:lnTo>
                <a:lnTo>
                  <a:pt x="159" y="166"/>
                </a:lnTo>
                <a:lnTo>
                  <a:pt x="162" y="176"/>
                </a:lnTo>
                <a:lnTo>
                  <a:pt x="176" y="185"/>
                </a:lnTo>
                <a:lnTo>
                  <a:pt x="174" y="195"/>
                </a:lnTo>
                <a:lnTo>
                  <a:pt x="161" y="197"/>
                </a:lnTo>
                <a:lnTo>
                  <a:pt x="156" y="189"/>
                </a:lnTo>
                <a:lnTo>
                  <a:pt x="146" y="189"/>
                </a:lnTo>
                <a:lnTo>
                  <a:pt x="146" y="211"/>
                </a:lnTo>
                <a:lnTo>
                  <a:pt x="137" y="211"/>
                </a:lnTo>
                <a:lnTo>
                  <a:pt x="127" y="201"/>
                </a:lnTo>
                <a:lnTo>
                  <a:pt x="120" y="195"/>
                </a:lnTo>
                <a:lnTo>
                  <a:pt x="120" y="183"/>
                </a:lnTo>
                <a:lnTo>
                  <a:pt x="105" y="183"/>
                </a:lnTo>
                <a:lnTo>
                  <a:pt x="100" y="195"/>
                </a:lnTo>
                <a:lnTo>
                  <a:pt x="95" y="183"/>
                </a:lnTo>
                <a:lnTo>
                  <a:pt x="93" y="171"/>
                </a:lnTo>
                <a:lnTo>
                  <a:pt x="112" y="166"/>
                </a:lnTo>
                <a:lnTo>
                  <a:pt x="122" y="169"/>
                </a:lnTo>
                <a:lnTo>
                  <a:pt x="124" y="149"/>
                </a:lnTo>
                <a:lnTo>
                  <a:pt x="113" y="144"/>
                </a:lnTo>
                <a:lnTo>
                  <a:pt x="107" y="126"/>
                </a:lnTo>
                <a:lnTo>
                  <a:pt x="102" y="105"/>
                </a:lnTo>
                <a:lnTo>
                  <a:pt x="83" y="99"/>
                </a:lnTo>
                <a:lnTo>
                  <a:pt x="74" y="88"/>
                </a:lnTo>
                <a:lnTo>
                  <a:pt x="59" y="83"/>
                </a:lnTo>
                <a:lnTo>
                  <a:pt x="68" y="104"/>
                </a:lnTo>
                <a:lnTo>
                  <a:pt x="51" y="112"/>
                </a:lnTo>
                <a:lnTo>
                  <a:pt x="41" y="90"/>
                </a:lnTo>
                <a:lnTo>
                  <a:pt x="32" y="85"/>
                </a:lnTo>
                <a:lnTo>
                  <a:pt x="32" y="73"/>
                </a:lnTo>
                <a:lnTo>
                  <a:pt x="20" y="59"/>
                </a:lnTo>
                <a:lnTo>
                  <a:pt x="7" y="50"/>
                </a:lnTo>
                <a:lnTo>
                  <a:pt x="0" y="42"/>
                </a:lnTo>
                <a:lnTo>
                  <a:pt x="3" y="35"/>
                </a:lnTo>
                <a:lnTo>
                  <a:pt x="14" y="38"/>
                </a:lnTo>
                <a:lnTo>
                  <a:pt x="17" y="29"/>
                </a:lnTo>
                <a:lnTo>
                  <a:pt x="14" y="17"/>
                </a:lnTo>
                <a:lnTo>
                  <a:pt x="12"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28" name="Freeform 123"/>
          <p:cNvSpPr>
            <a:spLocks/>
          </p:cNvSpPr>
          <p:nvPr/>
        </p:nvSpPr>
        <p:spPr bwMode="auto">
          <a:xfrm>
            <a:off x="7507288" y="3024188"/>
            <a:ext cx="280987" cy="336550"/>
          </a:xfrm>
          <a:custGeom>
            <a:avLst/>
            <a:gdLst>
              <a:gd name="T0" fmla="*/ 2147483647 w 177"/>
              <a:gd name="T1" fmla="*/ 0 h 212"/>
              <a:gd name="T2" fmla="*/ 2147483647 w 177"/>
              <a:gd name="T3" fmla="*/ 0 h 212"/>
              <a:gd name="T4" fmla="*/ 2147483647 w 177"/>
              <a:gd name="T5" fmla="*/ 2147483647 h 212"/>
              <a:gd name="T6" fmla="*/ 2147483647 w 177"/>
              <a:gd name="T7" fmla="*/ 2147483647 h 212"/>
              <a:gd name="T8" fmla="*/ 2147483647 w 177"/>
              <a:gd name="T9" fmla="*/ 2147483647 h 212"/>
              <a:gd name="T10" fmla="*/ 2147483647 w 177"/>
              <a:gd name="T11" fmla="*/ 2147483647 h 212"/>
              <a:gd name="T12" fmla="*/ 2147483647 w 177"/>
              <a:gd name="T13" fmla="*/ 2147483647 h 212"/>
              <a:gd name="T14" fmla="*/ 2147483647 w 177"/>
              <a:gd name="T15" fmla="*/ 2147483647 h 212"/>
              <a:gd name="T16" fmla="*/ 2147483647 w 177"/>
              <a:gd name="T17" fmla="*/ 2147483647 h 212"/>
              <a:gd name="T18" fmla="*/ 2147483647 w 177"/>
              <a:gd name="T19" fmla="*/ 2147483647 h 212"/>
              <a:gd name="T20" fmla="*/ 2147483647 w 177"/>
              <a:gd name="T21" fmla="*/ 2147483647 h 212"/>
              <a:gd name="T22" fmla="*/ 2147483647 w 177"/>
              <a:gd name="T23" fmla="*/ 2147483647 h 212"/>
              <a:gd name="T24" fmla="*/ 2147483647 w 177"/>
              <a:gd name="T25" fmla="*/ 2147483647 h 212"/>
              <a:gd name="T26" fmla="*/ 2147483647 w 177"/>
              <a:gd name="T27" fmla="*/ 2147483647 h 212"/>
              <a:gd name="T28" fmla="*/ 2147483647 w 177"/>
              <a:gd name="T29" fmla="*/ 2147483647 h 212"/>
              <a:gd name="T30" fmla="*/ 2147483647 w 177"/>
              <a:gd name="T31" fmla="*/ 2147483647 h 212"/>
              <a:gd name="T32" fmla="*/ 2147483647 w 177"/>
              <a:gd name="T33" fmla="*/ 2147483647 h 212"/>
              <a:gd name="T34" fmla="*/ 2147483647 w 177"/>
              <a:gd name="T35" fmla="*/ 2147483647 h 212"/>
              <a:gd name="T36" fmla="*/ 2147483647 w 177"/>
              <a:gd name="T37" fmla="*/ 2147483647 h 212"/>
              <a:gd name="T38" fmla="*/ 2147483647 w 177"/>
              <a:gd name="T39" fmla="*/ 2147483647 h 212"/>
              <a:gd name="T40" fmla="*/ 2147483647 w 177"/>
              <a:gd name="T41" fmla="*/ 2147483647 h 212"/>
              <a:gd name="T42" fmla="*/ 2147483647 w 177"/>
              <a:gd name="T43" fmla="*/ 2147483647 h 212"/>
              <a:gd name="T44" fmla="*/ 2147483647 w 177"/>
              <a:gd name="T45" fmla="*/ 2147483647 h 212"/>
              <a:gd name="T46" fmla="*/ 2147483647 w 177"/>
              <a:gd name="T47" fmla="*/ 2147483647 h 212"/>
              <a:gd name="T48" fmla="*/ 2147483647 w 177"/>
              <a:gd name="T49" fmla="*/ 2147483647 h 212"/>
              <a:gd name="T50" fmla="*/ 2147483647 w 177"/>
              <a:gd name="T51" fmla="*/ 2147483647 h 212"/>
              <a:gd name="T52" fmla="*/ 2147483647 w 177"/>
              <a:gd name="T53" fmla="*/ 2147483647 h 212"/>
              <a:gd name="T54" fmla="*/ 2147483647 w 177"/>
              <a:gd name="T55" fmla="*/ 2147483647 h 212"/>
              <a:gd name="T56" fmla="*/ 2147483647 w 177"/>
              <a:gd name="T57" fmla="*/ 2147483647 h 212"/>
              <a:gd name="T58" fmla="*/ 2147483647 w 177"/>
              <a:gd name="T59" fmla="*/ 2147483647 h 212"/>
              <a:gd name="T60" fmla="*/ 2147483647 w 177"/>
              <a:gd name="T61" fmla="*/ 2147483647 h 212"/>
              <a:gd name="T62" fmla="*/ 2147483647 w 177"/>
              <a:gd name="T63" fmla="*/ 2147483647 h 212"/>
              <a:gd name="T64" fmla="*/ 2147483647 w 177"/>
              <a:gd name="T65" fmla="*/ 2147483647 h 212"/>
              <a:gd name="T66" fmla="*/ 2147483647 w 177"/>
              <a:gd name="T67" fmla="*/ 2147483647 h 212"/>
              <a:gd name="T68" fmla="*/ 2147483647 w 177"/>
              <a:gd name="T69" fmla="*/ 2147483647 h 212"/>
              <a:gd name="T70" fmla="*/ 2147483647 w 177"/>
              <a:gd name="T71" fmla="*/ 2147483647 h 212"/>
              <a:gd name="T72" fmla="*/ 2147483647 w 177"/>
              <a:gd name="T73" fmla="*/ 2147483647 h 212"/>
              <a:gd name="T74" fmla="*/ 2147483647 w 177"/>
              <a:gd name="T75" fmla="*/ 2147483647 h 212"/>
              <a:gd name="T76" fmla="*/ 2147483647 w 177"/>
              <a:gd name="T77" fmla="*/ 2147483647 h 212"/>
              <a:gd name="T78" fmla="*/ 2147483647 w 177"/>
              <a:gd name="T79" fmla="*/ 2147483647 h 212"/>
              <a:gd name="T80" fmla="*/ 2147483647 w 177"/>
              <a:gd name="T81" fmla="*/ 2147483647 h 212"/>
              <a:gd name="T82" fmla="*/ 2147483647 w 177"/>
              <a:gd name="T83" fmla="*/ 2147483647 h 212"/>
              <a:gd name="T84" fmla="*/ 2147483647 w 177"/>
              <a:gd name="T85" fmla="*/ 2147483647 h 212"/>
              <a:gd name="T86" fmla="*/ 2147483647 w 177"/>
              <a:gd name="T87" fmla="*/ 2147483647 h 212"/>
              <a:gd name="T88" fmla="*/ 2147483647 w 177"/>
              <a:gd name="T89" fmla="*/ 2147483647 h 212"/>
              <a:gd name="T90" fmla="*/ 2147483647 w 177"/>
              <a:gd name="T91" fmla="*/ 2147483647 h 212"/>
              <a:gd name="T92" fmla="*/ 2147483647 w 177"/>
              <a:gd name="T93" fmla="*/ 2147483647 h 212"/>
              <a:gd name="T94" fmla="*/ 2147483647 w 177"/>
              <a:gd name="T95" fmla="*/ 2147483647 h 212"/>
              <a:gd name="T96" fmla="*/ 0 w 177"/>
              <a:gd name="T97" fmla="*/ 2147483647 h 212"/>
              <a:gd name="T98" fmla="*/ 2147483647 w 177"/>
              <a:gd name="T99" fmla="*/ 2147483647 h 212"/>
              <a:gd name="T100" fmla="*/ 2147483647 w 177"/>
              <a:gd name="T101" fmla="*/ 2147483647 h 212"/>
              <a:gd name="T102" fmla="*/ 2147483647 w 177"/>
              <a:gd name="T103" fmla="*/ 2147483647 h 212"/>
              <a:gd name="T104" fmla="*/ 2147483647 w 177"/>
              <a:gd name="T105" fmla="*/ 2147483647 h 212"/>
              <a:gd name="T106" fmla="*/ 2147483647 w 177"/>
              <a:gd name="T107" fmla="*/ 0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12"/>
              <a:gd name="T164" fmla="*/ 177 w 177"/>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12">
                <a:moveTo>
                  <a:pt x="12" y="0"/>
                </a:moveTo>
                <a:lnTo>
                  <a:pt x="27" y="0"/>
                </a:lnTo>
                <a:lnTo>
                  <a:pt x="44" y="22"/>
                </a:lnTo>
                <a:lnTo>
                  <a:pt x="41" y="43"/>
                </a:lnTo>
                <a:lnTo>
                  <a:pt x="51" y="50"/>
                </a:lnTo>
                <a:lnTo>
                  <a:pt x="56" y="64"/>
                </a:lnTo>
                <a:lnTo>
                  <a:pt x="68" y="71"/>
                </a:lnTo>
                <a:lnTo>
                  <a:pt x="81" y="73"/>
                </a:lnTo>
                <a:lnTo>
                  <a:pt x="102" y="83"/>
                </a:lnTo>
                <a:lnTo>
                  <a:pt x="115" y="97"/>
                </a:lnTo>
                <a:lnTo>
                  <a:pt x="118" y="97"/>
                </a:lnTo>
                <a:lnTo>
                  <a:pt x="135" y="107"/>
                </a:lnTo>
                <a:lnTo>
                  <a:pt x="135" y="133"/>
                </a:lnTo>
                <a:lnTo>
                  <a:pt x="140" y="145"/>
                </a:lnTo>
                <a:lnTo>
                  <a:pt x="146" y="152"/>
                </a:lnTo>
                <a:lnTo>
                  <a:pt x="152" y="157"/>
                </a:lnTo>
                <a:lnTo>
                  <a:pt x="159" y="166"/>
                </a:lnTo>
                <a:lnTo>
                  <a:pt x="162" y="176"/>
                </a:lnTo>
                <a:lnTo>
                  <a:pt x="176" y="185"/>
                </a:lnTo>
                <a:lnTo>
                  <a:pt x="174" y="195"/>
                </a:lnTo>
                <a:lnTo>
                  <a:pt x="161" y="197"/>
                </a:lnTo>
                <a:lnTo>
                  <a:pt x="156" y="189"/>
                </a:lnTo>
                <a:lnTo>
                  <a:pt x="146" y="189"/>
                </a:lnTo>
                <a:lnTo>
                  <a:pt x="146" y="211"/>
                </a:lnTo>
                <a:lnTo>
                  <a:pt x="137" y="211"/>
                </a:lnTo>
                <a:lnTo>
                  <a:pt x="127" y="201"/>
                </a:lnTo>
                <a:lnTo>
                  <a:pt x="120" y="195"/>
                </a:lnTo>
                <a:lnTo>
                  <a:pt x="120" y="183"/>
                </a:lnTo>
                <a:lnTo>
                  <a:pt x="105" y="183"/>
                </a:lnTo>
                <a:lnTo>
                  <a:pt x="100" y="195"/>
                </a:lnTo>
                <a:lnTo>
                  <a:pt x="95" y="183"/>
                </a:lnTo>
                <a:lnTo>
                  <a:pt x="93" y="171"/>
                </a:lnTo>
                <a:lnTo>
                  <a:pt x="112" y="166"/>
                </a:lnTo>
                <a:lnTo>
                  <a:pt x="122" y="169"/>
                </a:lnTo>
                <a:lnTo>
                  <a:pt x="124" y="150"/>
                </a:lnTo>
                <a:lnTo>
                  <a:pt x="113" y="144"/>
                </a:lnTo>
                <a:lnTo>
                  <a:pt x="107" y="126"/>
                </a:lnTo>
                <a:lnTo>
                  <a:pt x="102" y="105"/>
                </a:lnTo>
                <a:lnTo>
                  <a:pt x="83" y="99"/>
                </a:lnTo>
                <a:lnTo>
                  <a:pt x="74" y="88"/>
                </a:lnTo>
                <a:lnTo>
                  <a:pt x="59" y="83"/>
                </a:lnTo>
                <a:lnTo>
                  <a:pt x="68" y="104"/>
                </a:lnTo>
                <a:lnTo>
                  <a:pt x="51" y="112"/>
                </a:lnTo>
                <a:lnTo>
                  <a:pt x="41" y="90"/>
                </a:lnTo>
                <a:lnTo>
                  <a:pt x="32" y="85"/>
                </a:lnTo>
                <a:lnTo>
                  <a:pt x="32" y="73"/>
                </a:lnTo>
                <a:lnTo>
                  <a:pt x="20" y="59"/>
                </a:lnTo>
                <a:lnTo>
                  <a:pt x="7" y="50"/>
                </a:lnTo>
                <a:lnTo>
                  <a:pt x="0" y="42"/>
                </a:lnTo>
                <a:lnTo>
                  <a:pt x="3" y="35"/>
                </a:lnTo>
                <a:lnTo>
                  <a:pt x="14" y="38"/>
                </a:lnTo>
                <a:lnTo>
                  <a:pt x="17" y="29"/>
                </a:lnTo>
                <a:lnTo>
                  <a:pt x="14" y="17"/>
                </a:lnTo>
                <a:lnTo>
                  <a:pt x="1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29" name="Freeform 124"/>
          <p:cNvSpPr>
            <a:spLocks/>
          </p:cNvSpPr>
          <p:nvPr/>
        </p:nvSpPr>
        <p:spPr bwMode="auto">
          <a:xfrm>
            <a:off x="7456488" y="2465388"/>
            <a:ext cx="206375" cy="288925"/>
          </a:xfrm>
          <a:custGeom>
            <a:avLst/>
            <a:gdLst>
              <a:gd name="T0" fmla="*/ 2147483647 w 130"/>
              <a:gd name="T1" fmla="*/ 0 h 182"/>
              <a:gd name="T2" fmla="*/ 2147483647 w 130"/>
              <a:gd name="T3" fmla="*/ 2147483647 h 182"/>
              <a:gd name="T4" fmla="*/ 2147483647 w 130"/>
              <a:gd name="T5" fmla="*/ 2147483647 h 182"/>
              <a:gd name="T6" fmla="*/ 2147483647 w 130"/>
              <a:gd name="T7" fmla="*/ 2147483647 h 182"/>
              <a:gd name="T8" fmla="*/ 2147483647 w 130"/>
              <a:gd name="T9" fmla="*/ 2147483647 h 182"/>
              <a:gd name="T10" fmla="*/ 2147483647 w 130"/>
              <a:gd name="T11" fmla="*/ 2147483647 h 182"/>
              <a:gd name="T12" fmla="*/ 2147483647 w 130"/>
              <a:gd name="T13" fmla="*/ 2147483647 h 182"/>
              <a:gd name="T14" fmla="*/ 2147483647 w 130"/>
              <a:gd name="T15" fmla="*/ 2147483647 h 182"/>
              <a:gd name="T16" fmla="*/ 2147483647 w 130"/>
              <a:gd name="T17" fmla="*/ 2147483647 h 182"/>
              <a:gd name="T18" fmla="*/ 2147483647 w 130"/>
              <a:gd name="T19" fmla="*/ 2147483647 h 182"/>
              <a:gd name="T20" fmla="*/ 2147483647 w 130"/>
              <a:gd name="T21" fmla="*/ 2147483647 h 182"/>
              <a:gd name="T22" fmla="*/ 2147483647 w 130"/>
              <a:gd name="T23" fmla="*/ 2147483647 h 182"/>
              <a:gd name="T24" fmla="*/ 2147483647 w 130"/>
              <a:gd name="T25" fmla="*/ 2147483647 h 182"/>
              <a:gd name="T26" fmla="*/ 2147483647 w 130"/>
              <a:gd name="T27" fmla="*/ 2147483647 h 182"/>
              <a:gd name="T28" fmla="*/ 2147483647 w 130"/>
              <a:gd name="T29" fmla="*/ 2147483647 h 182"/>
              <a:gd name="T30" fmla="*/ 2147483647 w 130"/>
              <a:gd name="T31" fmla="*/ 2147483647 h 182"/>
              <a:gd name="T32" fmla="*/ 2147483647 w 130"/>
              <a:gd name="T33" fmla="*/ 2147483647 h 182"/>
              <a:gd name="T34" fmla="*/ 2147483647 w 130"/>
              <a:gd name="T35" fmla="*/ 2147483647 h 182"/>
              <a:gd name="T36" fmla="*/ 2147483647 w 130"/>
              <a:gd name="T37" fmla="*/ 2147483647 h 182"/>
              <a:gd name="T38" fmla="*/ 2147483647 w 130"/>
              <a:gd name="T39" fmla="*/ 2147483647 h 182"/>
              <a:gd name="T40" fmla="*/ 2147483647 w 130"/>
              <a:gd name="T41" fmla="*/ 2147483647 h 182"/>
              <a:gd name="T42" fmla="*/ 2147483647 w 130"/>
              <a:gd name="T43" fmla="*/ 2147483647 h 182"/>
              <a:gd name="T44" fmla="*/ 2147483647 w 130"/>
              <a:gd name="T45" fmla="*/ 2147483647 h 182"/>
              <a:gd name="T46" fmla="*/ 2147483647 w 130"/>
              <a:gd name="T47" fmla="*/ 2147483647 h 182"/>
              <a:gd name="T48" fmla="*/ 2147483647 w 130"/>
              <a:gd name="T49" fmla="*/ 2147483647 h 182"/>
              <a:gd name="T50" fmla="*/ 2147483647 w 130"/>
              <a:gd name="T51" fmla="*/ 2147483647 h 182"/>
              <a:gd name="T52" fmla="*/ 2147483647 w 130"/>
              <a:gd name="T53" fmla="*/ 2147483647 h 182"/>
              <a:gd name="T54" fmla="*/ 2147483647 w 130"/>
              <a:gd name="T55" fmla="*/ 2147483647 h 182"/>
              <a:gd name="T56" fmla="*/ 2147483647 w 130"/>
              <a:gd name="T57" fmla="*/ 2147483647 h 182"/>
              <a:gd name="T58" fmla="*/ 2147483647 w 130"/>
              <a:gd name="T59" fmla="*/ 2147483647 h 182"/>
              <a:gd name="T60" fmla="*/ 2147483647 w 130"/>
              <a:gd name="T61" fmla="*/ 2147483647 h 182"/>
              <a:gd name="T62" fmla="*/ 2147483647 w 130"/>
              <a:gd name="T63" fmla="*/ 2147483647 h 182"/>
              <a:gd name="T64" fmla="*/ 2147483647 w 130"/>
              <a:gd name="T65" fmla="*/ 2147483647 h 182"/>
              <a:gd name="T66" fmla="*/ 2147483647 w 130"/>
              <a:gd name="T67" fmla="*/ 2147483647 h 182"/>
              <a:gd name="T68" fmla="*/ 2147483647 w 130"/>
              <a:gd name="T69" fmla="*/ 2147483647 h 182"/>
              <a:gd name="T70" fmla="*/ 2147483647 w 130"/>
              <a:gd name="T71" fmla="*/ 2147483647 h 182"/>
              <a:gd name="T72" fmla="*/ 2147483647 w 130"/>
              <a:gd name="T73" fmla="*/ 2147483647 h 182"/>
              <a:gd name="T74" fmla="*/ 2147483647 w 130"/>
              <a:gd name="T75" fmla="*/ 2147483647 h 182"/>
              <a:gd name="T76" fmla="*/ 2147483647 w 130"/>
              <a:gd name="T77" fmla="*/ 2147483647 h 182"/>
              <a:gd name="T78" fmla="*/ 0 w 130"/>
              <a:gd name="T79" fmla="*/ 2147483647 h 182"/>
              <a:gd name="T80" fmla="*/ 2147483647 w 130"/>
              <a:gd name="T81" fmla="*/ 2147483647 h 182"/>
              <a:gd name="T82" fmla="*/ 2147483647 w 130"/>
              <a:gd name="T83" fmla="*/ 2147483647 h 182"/>
              <a:gd name="T84" fmla="*/ 2147483647 w 130"/>
              <a:gd name="T85" fmla="*/ 2147483647 h 182"/>
              <a:gd name="T86" fmla="*/ 2147483647 w 130"/>
              <a:gd name="T87" fmla="*/ 2147483647 h 182"/>
              <a:gd name="T88" fmla="*/ 2147483647 w 130"/>
              <a:gd name="T89" fmla="*/ 2147483647 h 182"/>
              <a:gd name="T90" fmla="*/ 2147483647 w 130"/>
              <a:gd name="T91" fmla="*/ 2147483647 h 182"/>
              <a:gd name="T92" fmla="*/ 2147483647 w 130"/>
              <a:gd name="T93" fmla="*/ 2147483647 h 182"/>
              <a:gd name="T94" fmla="*/ 2147483647 w 130"/>
              <a:gd name="T95" fmla="*/ 2147483647 h 182"/>
              <a:gd name="T96" fmla="*/ 2147483647 w 130"/>
              <a:gd name="T97" fmla="*/ 2147483647 h 182"/>
              <a:gd name="T98" fmla="*/ 2147483647 w 130"/>
              <a:gd name="T99" fmla="*/ 2147483647 h 182"/>
              <a:gd name="T100" fmla="*/ 2147483647 w 130"/>
              <a:gd name="T101" fmla="*/ 2147483647 h 182"/>
              <a:gd name="T102" fmla="*/ 2147483647 w 130"/>
              <a:gd name="T103" fmla="*/ 2147483647 h 182"/>
              <a:gd name="T104" fmla="*/ 2147483647 w 130"/>
              <a:gd name="T105" fmla="*/ 2147483647 h 182"/>
              <a:gd name="T106" fmla="*/ 2147483647 w 130"/>
              <a:gd name="T107" fmla="*/ 2147483647 h 182"/>
              <a:gd name="T108" fmla="*/ 2147483647 w 130"/>
              <a:gd name="T109" fmla="*/ 2147483647 h 182"/>
              <a:gd name="T110" fmla="*/ 2147483647 w 130"/>
              <a:gd name="T111" fmla="*/ 2147483647 h 182"/>
              <a:gd name="T112" fmla="*/ 2147483647 w 130"/>
              <a:gd name="T113" fmla="*/ 2147483647 h 182"/>
              <a:gd name="T114" fmla="*/ 2147483647 w 130"/>
              <a:gd name="T115" fmla="*/ 2147483647 h 182"/>
              <a:gd name="T116" fmla="*/ 2147483647 w 130"/>
              <a:gd name="T117" fmla="*/ 2147483647 h 182"/>
              <a:gd name="T118" fmla="*/ 2147483647 w 130"/>
              <a:gd name="T119" fmla="*/ 2147483647 h 182"/>
              <a:gd name="T120" fmla="*/ 2147483647 w 130"/>
              <a:gd name="T121" fmla="*/ 0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82"/>
              <a:gd name="T185" fmla="*/ 130 w 130"/>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82">
                <a:moveTo>
                  <a:pt x="25" y="0"/>
                </a:moveTo>
                <a:lnTo>
                  <a:pt x="51" y="12"/>
                </a:lnTo>
                <a:lnTo>
                  <a:pt x="66" y="26"/>
                </a:lnTo>
                <a:lnTo>
                  <a:pt x="76" y="41"/>
                </a:lnTo>
                <a:lnTo>
                  <a:pt x="85" y="41"/>
                </a:lnTo>
                <a:lnTo>
                  <a:pt x="83" y="52"/>
                </a:lnTo>
                <a:lnTo>
                  <a:pt x="93" y="59"/>
                </a:lnTo>
                <a:lnTo>
                  <a:pt x="100" y="69"/>
                </a:lnTo>
                <a:lnTo>
                  <a:pt x="117" y="90"/>
                </a:lnTo>
                <a:lnTo>
                  <a:pt x="129" y="114"/>
                </a:lnTo>
                <a:lnTo>
                  <a:pt x="107" y="112"/>
                </a:lnTo>
                <a:lnTo>
                  <a:pt x="90" y="109"/>
                </a:lnTo>
                <a:lnTo>
                  <a:pt x="102" y="126"/>
                </a:lnTo>
                <a:lnTo>
                  <a:pt x="102" y="136"/>
                </a:lnTo>
                <a:lnTo>
                  <a:pt x="102" y="147"/>
                </a:lnTo>
                <a:lnTo>
                  <a:pt x="95" y="141"/>
                </a:lnTo>
                <a:lnTo>
                  <a:pt x="87" y="133"/>
                </a:lnTo>
                <a:lnTo>
                  <a:pt x="71" y="122"/>
                </a:lnTo>
                <a:lnTo>
                  <a:pt x="63" y="117"/>
                </a:lnTo>
                <a:lnTo>
                  <a:pt x="49" y="122"/>
                </a:lnTo>
                <a:lnTo>
                  <a:pt x="41" y="126"/>
                </a:lnTo>
                <a:lnTo>
                  <a:pt x="46" y="134"/>
                </a:lnTo>
                <a:lnTo>
                  <a:pt x="59" y="141"/>
                </a:lnTo>
                <a:lnTo>
                  <a:pt x="73" y="148"/>
                </a:lnTo>
                <a:lnTo>
                  <a:pt x="78" y="160"/>
                </a:lnTo>
                <a:lnTo>
                  <a:pt x="76" y="176"/>
                </a:lnTo>
                <a:lnTo>
                  <a:pt x="76" y="181"/>
                </a:lnTo>
                <a:lnTo>
                  <a:pt x="71" y="181"/>
                </a:lnTo>
                <a:lnTo>
                  <a:pt x="63" y="176"/>
                </a:lnTo>
                <a:lnTo>
                  <a:pt x="59" y="174"/>
                </a:lnTo>
                <a:lnTo>
                  <a:pt x="54" y="171"/>
                </a:lnTo>
                <a:lnTo>
                  <a:pt x="49" y="179"/>
                </a:lnTo>
                <a:lnTo>
                  <a:pt x="41" y="181"/>
                </a:lnTo>
                <a:lnTo>
                  <a:pt x="34" y="174"/>
                </a:lnTo>
                <a:lnTo>
                  <a:pt x="34" y="159"/>
                </a:lnTo>
                <a:lnTo>
                  <a:pt x="32" y="150"/>
                </a:lnTo>
                <a:lnTo>
                  <a:pt x="24" y="145"/>
                </a:lnTo>
                <a:lnTo>
                  <a:pt x="17" y="153"/>
                </a:lnTo>
                <a:lnTo>
                  <a:pt x="3" y="153"/>
                </a:lnTo>
                <a:lnTo>
                  <a:pt x="0" y="147"/>
                </a:lnTo>
                <a:lnTo>
                  <a:pt x="3" y="129"/>
                </a:lnTo>
                <a:lnTo>
                  <a:pt x="14" y="119"/>
                </a:lnTo>
                <a:lnTo>
                  <a:pt x="12" y="91"/>
                </a:lnTo>
                <a:lnTo>
                  <a:pt x="12" y="84"/>
                </a:lnTo>
                <a:lnTo>
                  <a:pt x="20" y="83"/>
                </a:lnTo>
                <a:lnTo>
                  <a:pt x="29" y="90"/>
                </a:lnTo>
                <a:lnTo>
                  <a:pt x="44" y="93"/>
                </a:lnTo>
                <a:lnTo>
                  <a:pt x="44" y="81"/>
                </a:lnTo>
                <a:lnTo>
                  <a:pt x="37" y="74"/>
                </a:lnTo>
                <a:lnTo>
                  <a:pt x="34" y="69"/>
                </a:lnTo>
                <a:lnTo>
                  <a:pt x="39" y="69"/>
                </a:lnTo>
                <a:lnTo>
                  <a:pt x="42" y="69"/>
                </a:lnTo>
                <a:lnTo>
                  <a:pt x="46" y="69"/>
                </a:lnTo>
                <a:lnTo>
                  <a:pt x="49" y="69"/>
                </a:lnTo>
                <a:lnTo>
                  <a:pt x="54" y="64"/>
                </a:lnTo>
                <a:lnTo>
                  <a:pt x="53" y="59"/>
                </a:lnTo>
                <a:lnTo>
                  <a:pt x="48" y="47"/>
                </a:lnTo>
                <a:lnTo>
                  <a:pt x="37" y="34"/>
                </a:lnTo>
                <a:lnTo>
                  <a:pt x="24" y="28"/>
                </a:lnTo>
                <a:lnTo>
                  <a:pt x="19" y="17"/>
                </a:lnTo>
                <a:lnTo>
                  <a:pt x="25"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30" name="Freeform 125"/>
          <p:cNvSpPr>
            <a:spLocks/>
          </p:cNvSpPr>
          <p:nvPr/>
        </p:nvSpPr>
        <p:spPr bwMode="auto">
          <a:xfrm>
            <a:off x="7446963" y="2454275"/>
            <a:ext cx="204787" cy="288925"/>
          </a:xfrm>
          <a:custGeom>
            <a:avLst/>
            <a:gdLst>
              <a:gd name="T0" fmla="*/ 2147483647 w 129"/>
              <a:gd name="T1" fmla="*/ 0 h 182"/>
              <a:gd name="T2" fmla="*/ 2147483647 w 129"/>
              <a:gd name="T3" fmla="*/ 2147483647 h 182"/>
              <a:gd name="T4" fmla="*/ 2147483647 w 129"/>
              <a:gd name="T5" fmla="*/ 2147483647 h 182"/>
              <a:gd name="T6" fmla="*/ 2147483647 w 129"/>
              <a:gd name="T7" fmla="*/ 2147483647 h 182"/>
              <a:gd name="T8" fmla="*/ 2147483647 w 129"/>
              <a:gd name="T9" fmla="*/ 2147483647 h 182"/>
              <a:gd name="T10" fmla="*/ 2147483647 w 129"/>
              <a:gd name="T11" fmla="*/ 2147483647 h 182"/>
              <a:gd name="T12" fmla="*/ 2147483647 w 129"/>
              <a:gd name="T13" fmla="*/ 2147483647 h 182"/>
              <a:gd name="T14" fmla="*/ 2147483647 w 129"/>
              <a:gd name="T15" fmla="*/ 2147483647 h 182"/>
              <a:gd name="T16" fmla="*/ 2147483647 w 129"/>
              <a:gd name="T17" fmla="*/ 2147483647 h 182"/>
              <a:gd name="T18" fmla="*/ 2147483647 w 129"/>
              <a:gd name="T19" fmla="*/ 2147483647 h 182"/>
              <a:gd name="T20" fmla="*/ 2147483647 w 129"/>
              <a:gd name="T21" fmla="*/ 2147483647 h 182"/>
              <a:gd name="T22" fmla="*/ 2147483647 w 129"/>
              <a:gd name="T23" fmla="*/ 2147483647 h 182"/>
              <a:gd name="T24" fmla="*/ 2147483647 w 129"/>
              <a:gd name="T25" fmla="*/ 2147483647 h 182"/>
              <a:gd name="T26" fmla="*/ 2147483647 w 129"/>
              <a:gd name="T27" fmla="*/ 2147483647 h 182"/>
              <a:gd name="T28" fmla="*/ 2147483647 w 129"/>
              <a:gd name="T29" fmla="*/ 2147483647 h 182"/>
              <a:gd name="T30" fmla="*/ 2147483647 w 129"/>
              <a:gd name="T31" fmla="*/ 2147483647 h 182"/>
              <a:gd name="T32" fmla="*/ 2147483647 w 129"/>
              <a:gd name="T33" fmla="*/ 2147483647 h 182"/>
              <a:gd name="T34" fmla="*/ 2147483647 w 129"/>
              <a:gd name="T35" fmla="*/ 2147483647 h 182"/>
              <a:gd name="T36" fmla="*/ 2147483647 w 129"/>
              <a:gd name="T37" fmla="*/ 2147483647 h 182"/>
              <a:gd name="T38" fmla="*/ 2147483647 w 129"/>
              <a:gd name="T39" fmla="*/ 2147483647 h 182"/>
              <a:gd name="T40" fmla="*/ 2147483647 w 129"/>
              <a:gd name="T41" fmla="*/ 2147483647 h 182"/>
              <a:gd name="T42" fmla="*/ 2147483647 w 129"/>
              <a:gd name="T43" fmla="*/ 2147483647 h 182"/>
              <a:gd name="T44" fmla="*/ 2147483647 w 129"/>
              <a:gd name="T45" fmla="*/ 2147483647 h 182"/>
              <a:gd name="T46" fmla="*/ 2147483647 w 129"/>
              <a:gd name="T47" fmla="*/ 2147483647 h 182"/>
              <a:gd name="T48" fmla="*/ 2147483647 w 129"/>
              <a:gd name="T49" fmla="*/ 2147483647 h 182"/>
              <a:gd name="T50" fmla="*/ 2147483647 w 129"/>
              <a:gd name="T51" fmla="*/ 2147483647 h 182"/>
              <a:gd name="T52" fmla="*/ 2147483647 w 129"/>
              <a:gd name="T53" fmla="*/ 2147483647 h 182"/>
              <a:gd name="T54" fmla="*/ 2147483647 w 129"/>
              <a:gd name="T55" fmla="*/ 2147483647 h 182"/>
              <a:gd name="T56" fmla="*/ 2147483647 w 129"/>
              <a:gd name="T57" fmla="*/ 2147483647 h 182"/>
              <a:gd name="T58" fmla="*/ 2147483647 w 129"/>
              <a:gd name="T59" fmla="*/ 2147483647 h 182"/>
              <a:gd name="T60" fmla="*/ 2147483647 w 129"/>
              <a:gd name="T61" fmla="*/ 2147483647 h 182"/>
              <a:gd name="T62" fmla="*/ 2147483647 w 129"/>
              <a:gd name="T63" fmla="*/ 2147483647 h 182"/>
              <a:gd name="T64" fmla="*/ 2147483647 w 129"/>
              <a:gd name="T65" fmla="*/ 2147483647 h 182"/>
              <a:gd name="T66" fmla="*/ 2147483647 w 129"/>
              <a:gd name="T67" fmla="*/ 2147483647 h 182"/>
              <a:gd name="T68" fmla="*/ 2147483647 w 129"/>
              <a:gd name="T69" fmla="*/ 2147483647 h 182"/>
              <a:gd name="T70" fmla="*/ 2147483647 w 129"/>
              <a:gd name="T71" fmla="*/ 2147483647 h 182"/>
              <a:gd name="T72" fmla="*/ 2147483647 w 129"/>
              <a:gd name="T73" fmla="*/ 2147483647 h 182"/>
              <a:gd name="T74" fmla="*/ 2147483647 w 129"/>
              <a:gd name="T75" fmla="*/ 2147483647 h 182"/>
              <a:gd name="T76" fmla="*/ 2147483647 w 129"/>
              <a:gd name="T77" fmla="*/ 2147483647 h 182"/>
              <a:gd name="T78" fmla="*/ 0 w 129"/>
              <a:gd name="T79" fmla="*/ 2147483647 h 182"/>
              <a:gd name="T80" fmla="*/ 2147483647 w 129"/>
              <a:gd name="T81" fmla="*/ 2147483647 h 182"/>
              <a:gd name="T82" fmla="*/ 2147483647 w 129"/>
              <a:gd name="T83" fmla="*/ 2147483647 h 182"/>
              <a:gd name="T84" fmla="*/ 2147483647 w 129"/>
              <a:gd name="T85" fmla="*/ 2147483647 h 182"/>
              <a:gd name="T86" fmla="*/ 2147483647 w 129"/>
              <a:gd name="T87" fmla="*/ 2147483647 h 182"/>
              <a:gd name="T88" fmla="*/ 2147483647 w 129"/>
              <a:gd name="T89" fmla="*/ 2147483647 h 182"/>
              <a:gd name="T90" fmla="*/ 2147483647 w 129"/>
              <a:gd name="T91" fmla="*/ 2147483647 h 182"/>
              <a:gd name="T92" fmla="*/ 2147483647 w 129"/>
              <a:gd name="T93" fmla="*/ 2147483647 h 182"/>
              <a:gd name="T94" fmla="*/ 2147483647 w 129"/>
              <a:gd name="T95" fmla="*/ 2147483647 h 182"/>
              <a:gd name="T96" fmla="*/ 2147483647 w 129"/>
              <a:gd name="T97" fmla="*/ 2147483647 h 182"/>
              <a:gd name="T98" fmla="*/ 2147483647 w 129"/>
              <a:gd name="T99" fmla="*/ 2147483647 h 182"/>
              <a:gd name="T100" fmla="*/ 2147483647 w 129"/>
              <a:gd name="T101" fmla="*/ 2147483647 h 182"/>
              <a:gd name="T102" fmla="*/ 2147483647 w 129"/>
              <a:gd name="T103" fmla="*/ 2147483647 h 182"/>
              <a:gd name="T104" fmla="*/ 2147483647 w 129"/>
              <a:gd name="T105" fmla="*/ 2147483647 h 182"/>
              <a:gd name="T106" fmla="*/ 2147483647 w 129"/>
              <a:gd name="T107" fmla="*/ 2147483647 h 182"/>
              <a:gd name="T108" fmla="*/ 2147483647 w 129"/>
              <a:gd name="T109" fmla="*/ 2147483647 h 182"/>
              <a:gd name="T110" fmla="*/ 2147483647 w 129"/>
              <a:gd name="T111" fmla="*/ 2147483647 h 182"/>
              <a:gd name="T112" fmla="*/ 2147483647 w 129"/>
              <a:gd name="T113" fmla="*/ 2147483647 h 182"/>
              <a:gd name="T114" fmla="*/ 2147483647 w 129"/>
              <a:gd name="T115" fmla="*/ 2147483647 h 182"/>
              <a:gd name="T116" fmla="*/ 2147483647 w 129"/>
              <a:gd name="T117" fmla="*/ 2147483647 h 182"/>
              <a:gd name="T118" fmla="*/ 2147483647 w 129"/>
              <a:gd name="T119" fmla="*/ 2147483647 h 182"/>
              <a:gd name="T120" fmla="*/ 2147483647 w 129"/>
              <a:gd name="T121" fmla="*/ 0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
              <a:gd name="T184" fmla="*/ 0 h 182"/>
              <a:gd name="T185" fmla="*/ 129 w 129"/>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 h="182">
                <a:moveTo>
                  <a:pt x="25" y="0"/>
                </a:moveTo>
                <a:lnTo>
                  <a:pt x="51" y="12"/>
                </a:lnTo>
                <a:lnTo>
                  <a:pt x="66" y="26"/>
                </a:lnTo>
                <a:lnTo>
                  <a:pt x="76" y="41"/>
                </a:lnTo>
                <a:lnTo>
                  <a:pt x="84" y="41"/>
                </a:lnTo>
                <a:lnTo>
                  <a:pt x="83" y="52"/>
                </a:lnTo>
                <a:lnTo>
                  <a:pt x="93" y="59"/>
                </a:lnTo>
                <a:lnTo>
                  <a:pt x="99" y="69"/>
                </a:lnTo>
                <a:lnTo>
                  <a:pt x="116" y="90"/>
                </a:lnTo>
                <a:lnTo>
                  <a:pt x="128" y="114"/>
                </a:lnTo>
                <a:lnTo>
                  <a:pt x="106" y="112"/>
                </a:lnTo>
                <a:lnTo>
                  <a:pt x="89" y="109"/>
                </a:lnTo>
                <a:lnTo>
                  <a:pt x="101" y="126"/>
                </a:lnTo>
                <a:lnTo>
                  <a:pt x="101" y="136"/>
                </a:lnTo>
                <a:lnTo>
                  <a:pt x="101" y="147"/>
                </a:lnTo>
                <a:lnTo>
                  <a:pt x="94" y="141"/>
                </a:lnTo>
                <a:lnTo>
                  <a:pt x="86" y="133"/>
                </a:lnTo>
                <a:lnTo>
                  <a:pt x="71" y="122"/>
                </a:lnTo>
                <a:lnTo>
                  <a:pt x="62" y="117"/>
                </a:lnTo>
                <a:lnTo>
                  <a:pt x="49" y="122"/>
                </a:lnTo>
                <a:lnTo>
                  <a:pt x="40" y="126"/>
                </a:lnTo>
                <a:lnTo>
                  <a:pt x="45" y="134"/>
                </a:lnTo>
                <a:lnTo>
                  <a:pt x="59" y="141"/>
                </a:lnTo>
                <a:lnTo>
                  <a:pt x="72" y="148"/>
                </a:lnTo>
                <a:lnTo>
                  <a:pt x="77" y="160"/>
                </a:lnTo>
                <a:lnTo>
                  <a:pt x="76" y="176"/>
                </a:lnTo>
                <a:lnTo>
                  <a:pt x="76" y="181"/>
                </a:lnTo>
                <a:lnTo>
                  <a:pt x="71" y="181"/>
                </a:lnTo>
                <a:lnTo>
                  <a:pt x="62" y="176"/>
                </a:lnTo>
                <a:lnTo>
                  <a:pt x="59" y="174"/>
                </a:lnTo>
                <a:lnTo>
                  <a:pt x="54" y="171"/>
                </a:lnTo>
                <a:lnTo>
                  <a:pt x="49" y="179"/>
                </a:lnTo>
                <a:lnTo>
                  <a:pt x="40" y="181"/>
                </a:lnTo>
                <a:lnTo>
                  <a:pt x="34" y="174"/>
                </a:lnTo>
                <a:lnTo>
                  <a:pt x="34" y="159"/>
                </a:lnTo>
                <a:lnTo>
                  <a:pt x="32" y="150"/>
                </a:lnTo>
                <a:lnTo>
                  <a:pt x="25" y="145"/>
                </a:lnTo>
                <a:lnTo>
                  <a:pt x="17" y="153"/>
                </a:lnTo>
                <a:lnTo>
                  <a:pt x="3" y="153"/>
                </a:lnTo>
                <a:lnTo>
                  <a:pt x="0" y="147"/>
                </a:lnTo>
                <a:lnTo>
                  <a:pt x="3" y="129"/>
                </a:lnTo>
                <a:lnTo>
                  <a:pt x="13" y="119"/>
                </a:lnTo>
                <a:lnTo>
                  <a:pt x="12" y="91"/>
                </a:lnTo>
                <a:lnTo>
                  <a:pt x="12" y="84"/>
                </a:lnTo>
                <a:lnTo>
                  <a:pt x="22" y="83"/>
                </a:lnTo>
                <a:lnTo>
                  <a:pt x="29" y="90"/>
                </a:lnTo>
                <a:lnTo>
                  <a:pt x="44" y="93"/>
                </a:lnTo>
                <a:lnTo>
                  <a:pt x="44" y="81"/>
                </a:lnTo>
                <a:lnTo>
                  <a:pt x="37" y="74"/>
                </a:lnTo>
                <a:lnTo>
                  <a:pt x="34" y="69"/>
                </a:lnTo>
                <a:lnTo>
                  <a:pt x="39" y="69"/>
                </a:lnTo>
                <a:lnTo>
                  <a:pt x="42" y="69"/>
                </a:lnTo>
                <a:lnTo>
                  <a:pt x="45" y="69"/>
                </a:lnTo>
                <a:lnTo>
                  <a:pt x="49" y="69"/>
                </a:lnTo>
                <a:lnTo>
                  <a:pt x="54" y="64"/>
                </a:lnTo>
                <a:lnTo>
                  <a:pt x="52" y="59"/>
                </a:lnTo>
                <a:lnTo>
                  <a:pt x="47" y="47"/>
                </a:lnTo>
                <a:lnTo>
                  <a:pt x="37" y="34"/>
                </a:lnTo>
                <a:lnTo>
                  <a:pt x="25" y="28"/>
                </a:lnTo>
                <a:lnTo>
                  <a:pt x="20" y="17"/>
                </a:lnTo>
                <a:lnTo>
                  <a:pt x="25"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31" name="Freeform 126"/>
          <p:cNvSpPr>
            <a:spLocks/>
          </p:cNvSpPr>
          <p:nvPr/>
        </p:nvSpPr>
        <p:spPr bwMode="auto">
          <a:xfrm>
            <a:off x="7221538" y="2125663"/>
            <a:ext cx="227012" cy="231775"/>
          </a:xfrm>
          <a:custGeom>
            <a:avLst/>
            <a:gdLst>
              <a:gd name="T0" fmla="*/ 0 w 143"/>
              <a:gd name="T1" fmla="*/ 0 h 146"/>
              <a:gd name="T2" fmla="*/ 2147483647 w 143"/>
              <a:gd name="T3" fmla="*/ 0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2147483647 h 146"/>
              <a:gd name="T20" fmla="*/ 2147483647 w 143"/>
              <a:gd name="T21" fmla="*/ 2147483647 h 146"/>
              <a:gd name="T22" fmla="*/ 2147483647 w 143"/>
              <a:gd name="T23" fmla="*/ 2147483647 h 146"/>
              <a:gd name="T24" fmla="*/ 2147483647 w 143"/>
              <a:gd name="T25" fmla="*/ 2147483647 h 146"/>
              <a:gd name="T26" fmla="*/ 2147483647 w 143"/>
              <a:gd name="T27" fmla="*/ 2147483647 h 146"/>
              <a:gd name="T28" fmla="*/ 2147483647 w 143"/>
              <a:gd name="T29" fmla="*/ 2147483647 h 146"/>
              <a:gd name="T30" fmla="*/ 2147483647 w 143"/>
              <a:gd name="T31" fmla="*/ 2147483647 h 146"/>
              <a:gd name="T32" fmla="*/ 2147483647 w 143"/>
              <a:gd name="T33" fmla="*/ 2147483647 h 146"/>
              <a:gd name="T34" fmla="*/ 2147483647 w 143"/>
              <a:gd name="T35" fmla="*/ 2147483647 h 146"/>
              <a:gd name="T36" fmla="*/ 2147483647 w 143"/>
              <a:gd name="T37" fmla="*/ 2147483647 h 146"/>
              <a:gd name="T38" fmla="*/ 2147483647 w 143"/>
              <a:gd name="T39" fmla="*/ 2147483647 h 146"/>
              <a:gd name="T40" fmla="*/ 2147483647 w 143"/>
              <a:gd name="T41" fmla="*/ 2147483647 h 146"/>
              <a:gd name="T42" fmla="*/ 2147483647 w 143"/>
              <a:gd name="T43" fmla="*/ 2147483647 h 146"/>
              <a:gd name="T44" fmla="*/ 2147483647 w 143"/>
              <a:gd name="T45" fmla="*/ 2147483647 h 146"/>
              <a:gd name="T46" fmla="*/ 2147483647 w 143"/>
              <a:gd name="T47" fmla="*/ 2147483647 h 146"/>
              <a:gd name="T48" fmla="*/ 2147483647 w 143"/>
              <a:gd name="T49" fmla="*/ 2147483647 h 146"/>
              <a:gd name="T50" fmla="*/ 2147483647 w 143"/>
              <a:gd name="T51" fmla="*/ 2147483647 h 146"/>
              <a:gd name="T52" fmla="*/ 2147483647 w 143"/>
              <a:gd name="T53" fmla="*/ 2147483647 h 146"/>
              <a:gd name="T54" fmla="*/ 2147483647 w 143"/>
              <a:gd name="T55" fmla="*/ 2147483647 h 146"/>
              <a:gd name="T56" fmla="*/ 2147483647 w 143"/>
              <a:gd name="T57" fmla="*/ 2147483647 h 146"/>
              <a:gd name="T58" fmla="*/ 2147483647 w 143"/>
              <a:gd name="T59" fmla="*/ 2147483647 h 146"/>
              <a:gd name="T60" fmla="*/ 2147483647 w 143"/>
              <a:gd name="T61" fmla="*/ 2147483647 h 146"/>
              <a:gd name="T62" fmla="*/ 2147483647 w 143"/>
              <a:gd name="T63" fmla="*/ 2147483647 h 146"/>
              <a:gd name="T64" fmla="*/ 2147483647 w 143"/>
              <a:gd name="T65" fmla="*/ 2147483647 h 146"/>
              <a:gd name="T66" fmla="*/ 2147483647 w 143"/>
              <a:gd name="T67" fmla="*/ 2147483647 h 146"/>
              <a:gd name="T68" fmla="*/ 0 w 143"/>
              <a:gd name="T69" fmla="*/ 0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6"/>
              <a:gd name="T107" fmla="*/ 143 w 14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6">
                <a:moveTo>
                  <a:pt x="0" y="0"/>
                </a:moveTo>
                <a:lnTo>
                  <a:pt x="14" y="0"/>
                </a:lnTo>
                <a:lnTo>
                  <a:pt x="19" y="10"/>
                </a:lnTo>
                <a:lnTo>
                  <a:pt x="37" y="26"/>
                </a:lnTo>
                <a:lnTo>
                  <a:pt x="46" y="43"/>
                </a:lnTo>
                <a:lnTo>
                  <a:pt x="59" y="45"/>
                </a:lnTo>
                <a:lnTo>
                  <a:pt x="69" y="48"/>
                </a:lnTo>
                <a:lnTo>
                  <a:pt x="78" y="55"/>
                </a:lnTo>
                <a:lnTo>
                  <a:pt x="88" y="55"/>
                </a:lnTo>
                <a:lnTo>
                  <a:pt x="100" y="66"/>
                </a:lnTo>
                <a:lnTo>
                  <a:pt x="110" y="74"/>
                </a:lnTo>
                <a:lnTo>
                  <a:pt x="122" y="79"/>
                </a:lnTo>
                <a:lnTo>
                  <a:pt x="120" y="83"/>
                </a:lnTo>
                <a:lnTo>
                  <a:pt x="113" y="86"/>
                </a:lnTo>
                <a:lnTo>
                  <a:pt x="106" y="86"/>
                </a:lnTo>
                <a:lnTo>
                  <a:pt x="103" y="91"/>
                </a:lnTo>
                <a:lnTo>
                  <a:pt x="117" y="102"/>
                </a:lnTo>
                <a:lnTo>
                  <a:pt x="127" y="112"/>
                </a:lnTo>
                <a:lnTo>
                  <a:pt x="142" y="123"/>
                </a:lnTo>
                <a:lnTo>
                  <a:pt x="132" y="135"/>
                </a:lnTo>
                <a:lnTo>
                  <a:pt x="123" y="138"/>
                </a:lnTo>
                <a:lnTo>
                  <a:pt x="125" y="145"/>
                </a:lnTo>
                <a:lnTo>
                  <a:pt x="110" y="145"/>
                </a:lnTo>
                <a:lnTo>
                  <a:pt x="105" y="140"/>
                </a:lnTo>
                <a:lnTo>
                  <a:pt x="93" y="126"/>
                </a:lnTo>
                <a:lnTo>
                  <a:pt x="85" y="114"/>
                </a:lnTo>
                <a:lnTo>
                  <a:pt x="71" y="93"/>
                </a:lnTo>
                <a:lnTo>
                  <a:pt x="56" y="79"/>
                </a:lnTo>
                <a:lnTo>
                  <a:pt x="39" y="57"/>
                </a:lnTo>
                <a:lnTo>
                  <a:pt x="29" y="50"/>
                </a:lnTo>
                <a:lnTo>
                  <a:pt x="20" y="45"/>
                </a:lnTo>
                <a:lnTo>
                  <a:pt x="17" y="33"/>
                </a:lnTo>
                <a:lnTo>
                  <a:pt x="2" y="22"/>
                </a:lnTo>
                <a:lnTo>
                  <a:pt x="2" y="16"/>
                </a:lnTo>
                <a:lnTo>
                  <a:pt x="0"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32" name="Freeform 127"/>
          <p:cNvSpPr>
            <a:spLocks/>
          </p:cNvSpPr>
          <p:nvPr/>
        </p:nvSpPr>
        <p:spPr bwMode="auto">
          <a:xfrm>
            <a:off x="7210425" y="2114550"/>
            <a:ext cx="227013" cy="231775"/>
          </a:xfrm>
          <a:custGeom>
            <a:avLst/>
            <a:gdLst>
              <a:gd name="T0" fmla="*/ 0 w 143"/>
              <a:gd name="T1" fmla="*/ 0 h 146"/>
              <a:gd name="T2" fmla="*/ 2147483647 w 143"/>
              <a:gd name="T3" fmla="*/ 0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2147483647 h 146"/>
              <a:gd name="T20" fmla="*/ 2147483647 w 143"/>
              <a:gd name="T21" fmla="*/ 2147483647 h 146"/>
              <a:gd name="T22" fmla="*/ 2147483647 w 143"/>
              <a:gd name="T23" fmla="*/ 2147483647 h 146"/>
              <a:gd name="T24" fmla="*/ 2147483647 w 143"/>
              <a:gd name="T25" fmla="*/ 2147483647 h 146"/>
              <a:gd name="T26" fmla="*/ 2147483647 w 143"/>
              <a:gd name="T27" fmla="*/ 2147483647 h 146"/>
              <a:gd name="T28" fmla="*/ 2147483647 w 143"/>
              <a:gd name="T29" fmla="*/ 2147483647 h 146"/>
              <a:gd name="T30" fmla="*/ 2147483647 w 143"/>
              <a:gd name="T31" fmla="*/ 2147483647 h 146"/>
              <a:gd name="T32" fmla="*/ 2147483647 w 143"/>
              <a:gd name="T33" fmla="*/ 2147483647 h 146"/>
              <a:gd name="T34" fmla="*/ 2147483647 w 143"/>
              <a:gd name="T35" fmla="*/ 2147483647 h 146"/>
              <a:gd name="T36" fmla="*/ 2147483647 w 143"/>
              <a:gd name="T37" fmla="*/ 2147483647 h 146"/>
              <a:gd name="T38" fmla="*/ 2147483647 w 143"/>
              <a:gd name="T39" fmla="*/ 2147483647 h 146"/>
              <a:gd name="T40" fmla="*/ 2147483647 w 143"/>
              <a:gd name="T41" fmla="*/ 2147483647 h 146"/>
              <a:gd name="T42" fmla="*/ 2147483647 w 143"/>
              <a:gd name="T43" fmla="*/ 2147483647 h 146"/>
              <a:gd name="T44" fmla="*/ 2147483647 w 143"/>
              <a:gd name="T45" fmla="*/ 2147483647 h 146"/>
              <a:gd name="T46" fmla="*/ 2147483647 w 143"/>
              <a:gd name="T47" fmla="*/ 2147483647 h 146"/>
              <a:gd name="T48" fmla="*/ 2147483647 w 143"/>
              <a:gd name="T49" fmla="*/ 2147483647 h 146"/>
              <a:gd name="T50" fmla="*/ 2147483647 w 143"/>
              <a:gd name="T51" fmla="*/ 2147483647 h 146"/>
              <a:gd name="T52" fmla="*/ 2147483647 w 143"/>
              <a:gd name="T53" fmla="*/ 2147483647 h 146"/>
              <a:gd name="T54" fmla="*/ 2147483647 w 143"/>
              <a:gd name="T55" fmla="*/ 2147483647 h 146"/>
              <a:gd name="T56" fmla="*/ 2147483647 w 143"/>
              <a:gd name="T57" fmla="*/ 2147483647 h 146"/>
              <a:gd name="T58" fmla="*/ 2147483647 w 143"/>
              <a:gd name="T59" fmla="*/ 2147483647 h 146"/>
              <a:gd name="T60" fmla="*/ 2147483647 w 143"/>
              <a:gd name="T61" fmla="*/ 2147483647 h 146"/>
              <a:gd name="T62" fmla="*/ 2147483647 w 143"/>
              <a:gd name="T63" fmla="*/ 2147483647 h 146"/>
              <a:gd name="T64" fmla="*/ 2147483647 w 143"/>
              <a:gd name="T65" fmla="*/ 2147483647 h 146"/>
              <a:gd name="T66" fmla="*/ 2147483647 w 143"/>
              <a:gd name="T67" fmla="*/ 2147483647 h 146"/>
              <a:gd name="T68" fmla="*/ 0 w 143"/>
              <a:gd name="T69" fmla="*/ 0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6"/>
              <a:gd name="T107" fmla="*/ 143 w 14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6">
                <a:moveTo>
                  <a:pt x="0" y="0"/>
                </a:moveTo>
                <a:lnTo>
                  <a:pt x="14" y="0"/>
                </a:lnTo>
                <a:lnTo>
                  <a:pt x="19" y="10"/>
                </a:lnTo>
                <a:lnTo>
                  <a:pt x="37" y="26"/>
                </a:lnTo>
                <a:lnTo>
                  <a:pt x="46" y="43"/>
                </a:lnTo>
                <a:lnTo>
                  <a:pt x="59" y="45"/>
                </a:lnTo>
                <a:lnTo>
                  <a:pt x="69" y="48"/>
                </a:lnTo>
                <a:lnTo>
                  <a:pt x="78" y="55"/>
                </a:lnTo>
                <a:lnTo>
                  <a:pt x="88" y="55"/>
                </a:lnTo>
                <a:lnTo>
                  <a:pt x="100" y="66"/>
                </a:lnTo>
                <a:lnTo>
                  <a:pt x="110" y="74"/>
                </a:lnTo>
                <a:lnTo>
                  <a:pt x="122" y="79"/>
                </a:lnTo>
                <a:lnTo>
                  <a:pt x="120" y="85"/>
                </a:lnTo>
                <a:lnTo>
                  <a:pt x="113" y="86"/>
                </a:lnTo>
                <a:lnTo>
                  <a:pt x="106" y="86"/>
                </a:lnTo>
                <a:lnTo>
                  <a:pt x="103" y="91"/>
                </a:lnTo>
                <a:lnTo>
                  <a:pt x="117" y="102"/>
                </a:lnTo>
                <a:lnTo>
                  <a:pt x="127" y="112"/>
                </a:lnTo>
                <a:lnTo>
                  <a:pt x="142" y="123"/>
                </a:lnTo>
                <a:lnTo>
                  <a:pt x="132" y="135"/>
                </a:lnTo>
                <a:lnTo>
                  <a:pt x="123" y="138"/>
                </a:lnTo>
                <a:lnTo>
                  <a:pt x="125" y="145"/>
                </a:lnTo>
                <a:lnTo>
                  <a:pt x="110" y="145"/>
                </a:lnTo>
                <a:lnTo>
                  <a:pt x="105" y="140"/>
                </a:lnTo>
                <a:lnTo>
                  <a:pt x="93" y="126"/>
                </a:lnTo>
                <a:lnTo>
                  <a:pt x="85" y="114"/>
                </a:lnTo>
                <a:lnTo>
                  <a:pt x="71" y="93"/>
                </a:lnTo>
                <a:lnTo>
                  <a:pt x="56" y="79"/>
                </a:lnTo>
                <a:lnTo>
                  <a:pt x="39" y="57"/>
                </a:lnTo>
                <a:lnTo>
                  <a:pt x="29" y="50"/>
                </a:lnTo>
                <a:lnTo>
                  <a:pt x="20" y="45"/>
                </a:lnTo>
                <a:lnTo>
                  <a:pt x="17" y="33"/>
                </a:lnTo>
                <a:lnTo>
                  <a:pt x="2" y="22"/>
                </a:lnTo>
                <a:lnTo>
                  <a:pt x="2" y="16"/>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33" name="Freeform 128"/>
          <p:cNvSpPr>
            <a:spLocks/>
          </p:cNvSpPr>
          <p:nvPr/>
        </p:nvSpPr>
        <p:spPr bwMode="auto">
          <a:xfrm>
            <a:off x="4275138" y="2601913"/>
            <a:ext cx="1636712" cy="1762125"/>
          </a:xfrm>
          <a:custGeom>
            <a:avLst/>
            <a:gdLst>
              <a:gd name="T0" fmla="*/ 2147483647 w 1031"/>
              <a:gd name="T1" fmla="*/ 2147483647 h 1110"/>
              <a:gd name="T2" fmla="*/ 2147483647 w 1031"/>
              <a:gd name="T3" fmla="*/ 2147483647 h 1110"/>
              <a:gd name="T4" fmla="*/ 2147483647 w 1031"/>
              <a:gd name="T5" fmla="*/ 2147483647 h 1110"/>
              <a:gd name="T6" fmla="*/ 2147483647 w 1031"/>
              <a:gd name="T7" fmla="*/ 2147483647 h 1110"/>
              <a:gd name="T8" fmla="*/ 2147483647 w 1031"/>
              <a:gd name="T9" fmla="*/ 2147483647 h 1110"/>
              <a:gd name="T10" fmla="*/ 2147483647 w 1031"/>
              <a:gd name="T11" fmla="*/ 2147483647 h 1110"/>
              <a:gd name="T12" fmla="*/ 2147483647 w 1031"/>
              <a:gd name="T13" fmla="*/ 2147483647 h 1110"/>
              <a:gd name="T14" fmla="*/ 2147483647 w 1031"/>
              <a:gd name="T15" fmla="*/ 2147483647 h 1110"/>
              <a:gd name="T16" fmla="*/ 2147483647 w 1031"/>
              <a:gd name="T17" fmla="*/ 2147483647 h 1110"/>
              <a:gd name="T18" fmla="*/ 2147483647 w 1031"/>
              <a:gd name="T19" fmla="*/ 2147483647 h 1110"/>
              <a:gd name="T20" fmla="*/ 2147483647 w 1031"/>
              <a:gd name="T21" fmla="*/ 2147483647 h 1110"/>
              <a:gd name="T22" fmla="*/ 2147483647 w 1031"/>
              <a:gd name="T23" fmla="*/ 2147483647 h 1110"/>
              <a:gd name="T24" fmla="*/ 2147483647 w 1031"/>
              <a:gd name="T25" fmla="*/ 2147483647 h 1110"/>
              <a:gd name="T26" fmla="*/ 2147483647 w 1031"/>
              <a:gd name="T27" fmla="*/ 2147483647 h 1110"/>
              <a:gd name="T28" fmla="*/ 2147483647 w 1031"/>
              <a:gd name="T29" fmla="*/ 2147483647 h 1110"/>
              <a:gd name="T30" fmla="*/ 2147483647 w 1031"/>
              <a:gd name="T31" fmla="*/ 2147483647 h 1110"/>
              <a:gd name="T32" fmla="*/ 2147483647 w 1031"/>
              <a:gd name="T33" fmla="*/ 2147483647 h 1110"/>
              <a:gd name="T34" fmla="*/ 2147483647 w 1031"/>
              <a:gd name="T35" fmla="*/ 2147483647 h 1110"/>
              <a:gd name="T36" fmla="*/ 2147483647 w 1031"/>
              <a:gd name="T37" fmla="*/ 2147483647 h 1110"/>
              <a:gd name="T38" fmla="*/ 2147483647 w 1031"/>
              <a:gd name="T39" fmla="*/ 2147483647 h 1110"/>
              <a:gd name="T40" fmla="*/ 2147483647 w 1031"/>
              <a:gd name="T41" fmla="*/ 2147483647 h 1110"/>
              <a:gd name="T42" fmla="*/ 2147483647 w 1031"/>
              <a:gd name="T43" fmla="*/ 2147483647 h 1110"/>
              <a:gd name="T44" fmla="*/ 2147483647 w 1031"/>
              <a:gd name="T45" fmla="*/ 2147483647 h 1110"/>
              <a:gd name="T46" fmla="*/ 2147483647 w 1031"/>
              <a:gd name="T47" fmla="*/ 2147483647 h 1110"/>
              <a:gd name="T48" fmla="*/ 2147483647 w 1031"/>
              <a:gd name="T49" fmla="*/ 2147483647 h 1110"/>
              <a:gd name="T50" fmla="*/ 2147483647 w 1031"/>
              <a:gd name="T51" fmla="*/ 2147483647 h 1110"/>
              <a:gd name="T52" fmla="*/ 2147483647 w 1031"/>
              <a:gd name="T53" fmla="*/ 2147483647 h 1110"/>
              <a:gd name="T54" fmla="*/ 2147483647 w 1031"/>
              <a:gd name="T55" fmla="*/ 2147483647 h 1110"/>
              <a:gd name="T56" fmla="*/ 2147483647 w 1031"/>
              <a:gd name="T57" fmla="*/ 2147483647 h 1110"/>
              <a:gd name="T58" fmla="*/ 2147483647 w 1031"/>
              <a:gd name="T59" fmla="*/ 2147483647 h 1110"/>
              <a:gd name="T60" fmla="*/ 2147483647 w 1031"/>
              <a:gd name="T61" fmla="*/ 2147483647 h 1110"/>
              <a:gd name="T62" fmla="*/ 2147483647 w 1031"/>
              <a:gd name="T63" fmla="*/ 2147483647 h 1110"/>
              <a:gd name="T64" fmla="*/ 2147483647 w 1031"/>
              <a:gd name="T65" fmla="*/ 2147483647 h 1110"/>
              <a:gd name="T66" fmla="*/ 2147483647 w 1031"/>
              <a:gd name="T67" fmla="*/ 2147483647 h 1110"/>
              <a:gd name="T68" fmla="*/ 2147483647 w 1031"/>
              <a:gd name="T69" fmla="*/ 2147483647 h 1110"/>
              <a:gd name="T70" fmla="*/ 2147483647 w 1031"/>
              <a:gd name="T71" fmla="*/ 2147483647 h 1110"/>
              <a:gd name="T72" fmla="*/ 2147483647 w 1031"/>
              <a:gd name="T73" fmla="*/ 2147483647 h 1110"/>
              <a:gd name="T74" fmla="*/ 2147483647 w 1031"/>
              <a:gd name="T75" fmla="*/ 2147483647 h 1110"/>
              <a:gd name="T76" fmla="*/ 2147483647 w 1031"/>
              <a:gd name="T77" fmla="*/ 2147483647 h 1110"/>
              <a:gd name="T78" fmla="*/ 2147483647 w 1031"/>
              <a:gd name="T79" fmla="*/ 2147483647 h 1110"/>
              <a:gd name="T80" fmla="*/ 2147483647 w 1031"/>
              <a:gd name="T81" fmla="*/ 2147483647 h 1110"/>
              <a:gd name="T82" fmla="*/ 2147483647 w 1031"/>
              <a:gd name="T83" fmla="*/ 2147483647 h 1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1"/>
              <a:gd name="T127" fmla="*/ 0 h 1110"/>
              <a:gd name="T128" fmla="*/ 1031 w 1031"/>
              <a:gd name="T129" fmla="*/ 1110 h 1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1" h="1110">
                <a:moveTo>
                  <a:pt x="770" y="131"/>
                </a:moveTo>
                <a:lnTo>
                  <a:pt x="787" y="178"/>
                </a:lnTo>
                <a:lnTo>
                  <a:pt x="819" y="249"/>
                </a:lnTo>
                <a:lnTo>
                  <a:pt x="883" y="363"/>
                </a:lnTo>
                <a:lnTo>
                  <a:pt x="907" y="378"/>
                </a:lnTo>
                <a:lnTo>
                  <a:pt x="922" y="411"/>
                </a:lnTo>
                <a:lnTo>
                  <a:pt x="973" y="409"/>
                </a:lnTo>
                <a:lnTo>
                  <a:pt x="1006" y="399"/>
                </a:lnTo>
                <a:lnTo>
                  <a:pt x="1030" y="399"/>
                </a:lnTo>
                <a:lnTo>
                  <a:pt x="1028" y="442"/>
                </a:lnTo>
                <a:lnTo>
                  <a:pt x="1020" y="466"/>
                </a:lnTo>
                <a:lnTo>
                  <a:pt x="927" y="567"/>
                </a:lnTo>
                <a:lnTo>
                  <a:pt x="843" y="670"/>
                </a:lnTo>
                <a:lnTo>
                  <a:pt x="844" y="710"/>
                </a:lnTo>
                <a:lnTo>
                  <a:pt x="868" y="739"/>
                </a:lnTo>
                <a:lnTo>
                  <a:pt x="856" y="760"/>
                </a:lnTo>
                <a:lnTo>
                  <a:pt x="863" y="791"/>
                </a:lnTo>
                <a:lnTo>
                  <a:pt x="856" y="814"/>
                </a:lnTo>
                <a:lnTo>
                  <a:pt x="836" y="833"/>
                </a:lnTo>
                <a:lnTo>
                  <a:pt x="819" y="833"/>
                </a:lnTo>
                <a:lnTo>
                  <a:pt x="790" y="865"/>
                </a:lnTo>
                <a:lnTo>
                  <a:pt x="765" y="903"/>
                </a:lnTo>
                <a:lnTo>
                  <a:pt x="770" y="945"/>
                </a:lnTo>
                <a:lnTo>
                  <a:pt x="745" y="964"/>
                </a:lnTo>
                <a:lnTo>
                  <a:pt x="721" y="1007"/>
                </a:lnTo>
                <a:lnTo>
                  <a:pt x="692" y="1047"/>
                </a:lnTo>
                <a:lnTo>
                  <a:pt x="677" y="1062"/>
                </a:lnTo>
                <a:lnTo>
                  <a:pt x="664" y="1064"/>
                </a:lnTo>
                <a:lnTo>
                  <a:pt x="640" y="1090"/>
                </a:lnTo>
                <a:lnTo>
                  <a:pt x="601" y="1106"/>
                </a:lnTo>
                <a:lnTo>
                  <a:pt x="554" y="1109"/>
                </a:lnTo>
                <a:lnTo>
                  <a:pt x="527" y="1092"/>
                </a:lnTo>
                <a:lnTo>
                  <a:pt x="523" y="1074"/>
                </a:lnTo>
                <a:lnTo>
                  <a:pt x="518" y="1054"/>
                </a:lnTo>
                <a:lnTo>
                  <a:pt x="500" y="1042"/>
                </a:lnTo>
                <a:lnTo>
                  <a:pt x="485" y="998"/>
                </a:lnTo>
                <a:lnTo>
                  <a:pt x="480" y="978"/>
                </a:lnTo>
                <a:lnTo>
                  <a:pt x="478" y="952"/>
                </a:lnTo>
                <a:lnTo>
                  <a:pt x="469" y="933"/>
                </a:lnTo>
                <a:lnTo>
                  <a:pt x="468" y="921"/>
                </a:lnTo>
                <a:lnTo>
                  <a:pt x="453" y="902"/>
                </a:lnTo>
                <a:lnTo>
                  <a:pt x="436" y="886"/>
                </a:lnTo>
                <a:lnTo>
                  <a:pt x="424" y="860"/>
                </a:lnTo>
                <a:lnTo>
                  <a:pt x="415" y="841"/>
                </a:lnTo>
                <a:lnTo>
                  <a:pt x="419" y="810"/>
                </a:lnTo>
                <a:lnTo>
                  <a:pt x="444" y="764"/>
                </a:lnTo>
                <a:lnTo>
                  <a:pt x="449" y="715"/>
                </a:lnTo>
                <a:lnTo>
                  <a:pt x="431" y="658"/>
                </a:lnTo>
                <a:lnTo>
                  <a:pt x="404" y="636"/>
                </a:lnTo>
                <a:lnTo>
                  <a:pt x="385" y="605"/>
                </a:lnTo>
                <a:lnTo>
                  <a:pt x="392" y="556"/>
                </a:lnTo>
                <a:lnTo>
                  <a:pt x="378" y="520"/>
                </a:lnTo>
                <a:lnTo>
                  <a:pt x="346" y="516"/>
                </a:lnTo>
                <a:lnTo>
                  <a:pt x="312" y="489"/>
                </a:lnTo>
                <a:lnTo>
                  <a:pt x="270" y="473"/>
                </a:lnTo>
                <a:lnTo>
                  <a:pt x="226" y="497"/>
                </a:lnTo>
                <a:lnTo>
                  <a:pt x="111" y="491"/>
                </a:lnTo>
                <a:lnTo>
                  <a:pt x="49" y="430"/>
                </a:lnTo>
                <a:lnTo>
                  <a:pt x="0" y="349"/>
                </a:lnTo>
                <a:lnTo>
                  <a:pt x="8" y="321"/>
                </a:lnTo>
                <a:lnTo>
                  <a:pt x="30" y="301"/>
                </a:lnTo>
                <a:lnTo>
                  <a:pt x="41" y="244"/>
                </a:lnTo>
                <a:lnTo>
                  <a:pt x="56" y="202"/>
                </a:lnTo>
                <a:lnTo>
                  <a:pt x="100" y="159"/>
                </a:lnTo>
                <a:lnTo>
                  <a:pt x="145" y="140"/>
                </a:lnTo>
                <a:lnTo>
                  <a:pt x="187" y="97"/>
                </a:lnTo>
                <a:lnTo>
                  <a:pt x="198" y="78"/>
                </a:lnTo>
                <a:lnTo>
                  <a:pt x="253" y="29"/>
                </a:lnTo>
                <a:lnTo>
                  <a:pt x="289" y="48"/>
                </a:lnTo>
                <a:lnTo>
                  <a:pt x="314" y="47"/>
                </a:lnTo>
                <a:lnTo>
                  <a:pt x="344" y="21"/>
                </a:lnTo>
                <a:lnTo>
                  <a:pt x="380" y="17"/>
                </a:lnTo>
                <a:lnTo>
                  <a:pt x="404" y="24"/>
                </a:lnTo>
                <a:lnTo>
                  <a:pt x="426" y="3"/>
                </a:lnTo>
                <a:lnTo>
                  <a:pt x="454" y="0"/>
                </a:lnTo>
                <a:lnTo>
                  <a:pt x="461" y="38"/>
                </a:lnTo>
                <a:lnTo>
                  <a:pt x="480" y="66"/>
                </a:lnTo>
                <a:lnTo>
                  <a:pt x="532" y="93"/>
                </a:lnTo>
                <a:lnTo>
                  <a:pt x="576" y="98"/>
                </a:lnTo>
                <a:lnTo>
                  <a:pt x="581" y="67"/>
                </a:lnTo>
                <a:lnTo>
                  <a:pt x="613" y="67"/>
                </a:lnTo>
                <a:lnTo>
                  <a:pt x="653" y="86"/>
                </a:lnTo>
                <a:lnTo>
                  <a:pt x="697" y="97"/>
                </a:lnTo>
                <a:lnTo>
                  <a:pt x="736" y="85"/>
                </a:lnTo>
                <a:lnTo>
                  <a:pt x="770" y="131"/>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34" name="Freeform 129"/>
          <p:cNvSpPr>
            <a:spLocks/>
          </p:cNvSpPr>
          <p:nvPr/>
        </p:nvSpPr>
        <p:spPr bwMode="auto">
          <a:xfrm>
            <a:off x="4264025" y="2590800"/>
            <a:ext cx="1636713" cy="1762125"/>
          </a:xfrm>
          <a:custGeom>
            <a:avLst/>
            <a:gdLst>
              <a:gd name="T0" fmla="*/ 2147483647 w 1031"/>
              <a:gd name="T1" fmla="*/ 2147483647 h 1110"/>
              <a:gd name="T2" fmla="*/ 2147483647 w 1031"/>
              <a:gd name="T3" fmla="*/ 2147483647 h 1110"/>
              <a:gd name="T4" fmla="*/ 2147483647 w 1031"/>
              <a:gd name="T5" fmla="*/ 2147483647 h 1110"/>
              <a:gd name="T6" fmla="*/ 2147483647 w 1031"/>
              <a:gd name="T7" fmla="*/ 2147483647 h 1110"/>
              <a:gd name="T8" fmla="*/ 2147483647 w 1031"/>
              <a:gd name="T9" fmla="*/ 2147483647 h 1110"/>
              <a:gd name="T10" fmla="*/ 2147483647 w 1031"/>
              <a:gd name="T11" fmla="*/ 2147483647 h 1110"/>
              <a:gd name="T12" fmla="*/ 2147483647 w 1031"/>
              <a:gd name="T13" fmla="*/ 2147483647 h 1110"/>
              <a:gd name="T14" fmla="*/ 2147483647 w 1031"/>
              <a:gd name="T15" fmla="*/ 2147483647 h 1110"/>
              <a:gd name="T16" fmla="*/ 2147483647 w 1031"/>
              <a:gd name="T17" fmla="*/ 2147483647 h 1110"/>
              <a:gd name="T18" fmla="*/ 2147483647 w 1031"/>
              <a:gd name="T19" fmla="*/ 2147483647 h 1110"/>
              <a:gd name="T20" fmla="*/ 2147483647 w 1031"/>
              <a:gd name="T21" fmla="*/ 2147483647 h 1110"/>
              <a:gd name="T22" fmla="*/ 2147483647 w 1031"/>
              <a:gd name="T23" fmla="*/ 2147483647 h 1110"/>
              <a:gd name="T24" fmla="*/ 2147483647 w 1031"/>
              <a:gd name="T25" fmla="*/ 2147483647 h 1110"/>
              <a:gd name="T26" fmla="*/ 2147483647 w 1031"/>
              <a:gd name="T27" fmla="*/ 2147483647 h 1110"/>
              <a:gd name="T28" fmla="*/ 2147483647 w 1031"/>
              <a:gd name="T29" fmla="*/ 2147483647 h 1110"/>
              <a:gd name="T30" fmla="*/ 2147483647 w 1031"/>
              <a:gd name="T31" fmla="*/ 2147483647 h 1110"/>
              <a:gd name="T32" fmla="*/ 2147483647 w 1031"/>
              <a:gd name="T33" fmla="*/ 2147483647 h 1110"/>
              <a:gd name="T34" fmla="*/ 2147483647 w 1031"/>
              <a:gd name="T35" fmla="*/ 2147483647 h 1110"/>
              <a:gd name="T36" fmla="*/ 2147483647 w 1031"/>
              <a:gd name="T37" fmla="*/ 2147483647 h 1110"/>
              <a:gd name="T38" fmla="*/ 2147483647 w 1031"/>
              <a:gd name="T39" fmla="*/ 2147483647 h 1110"/>
              <a:gd name="T40" fmla="*/ 2147483647 w 1031"/>
              <a:gd name="T41" fmla="*/ 2147483647 h 1110"/>
              <a:gd name="T42" fmla="*/ 2147483647 w 1031"/>
              <a:gd name="T43" fmla="*/ 2147483647 h 1110"/>
              <a:gd name="T44" fmla="*/ 2147483647 w 1031"/>
              <a:gd name="T45" fmla="*/ 2147483647 h 1110"/>
              <a:gd name="T46" fmla="*/ 2147483647 w 1031"/>
              <a:gd name="T47" fmla="*/ 2147483647 h 1110"/>
              <a:gd name="T48" fmla="*/ 2147483647 w 1031"/>
              <a:gd name="T49" fmla="*/ 2147483647 h 1110"/>
              <a:gd name="T50" fmla="*/ 2147483647 w 1031"/>
              <a:gd name="T51" fmla="*/ 2147483647 h 1110"/>
              <a:gd name="T52" fmla="*/ 2147483647 w 1031"/>
              <a:gd name="T53" fmla="*/ 2147483647 h 1110"/>
              <a:gd name="T54" fmla="*/ 2147483647 w 1031"/>
              <a:gd name="T55" fmla="*/ 2147483647 h 1110"/>
              <a:gd name="T56" fmla="*/ 2147483647 w 1031"/>
              <a:gd name="T57" fmla="*/ 2147483647 h 1110"/>
              <a:gd name="T58" fmla="*/ 2147483647 w 1031"/>
              <a:gd name="T59" fmla="*/ 2147483647 h 1110"/>
              <a:gd name="T60" fmla="*/ 2147483647 w 1031"/>
              <a:gd name="T61" fmla="*/ 2147483647 h 1110"/>
              <a:gd name="T62" fmla="*/ 2147483647 w 1031"/>
              <a:gd name="T63" fmla="*/ 2147483647 h 1110"/>
              <a:gd name="T64" fmla="*/ 2147483647 w 1031"/>
              <a:gd name="T65" fmla="*/ 2147483647 h 1110"/>
              <a:gd name="T66" fmla="*/ 2147483647 w 1031"/>
              <a:gd name="T67" fmla="*/ 2147483647 h 1110"/>
              <a:gd name="T68" fmla="*/ 2147483647 w 1031"/>
              <a:gd name="T69" fmla="*/ 2147483647 h 1110"/>
              <a:gd name="T70" fmla="*/ 2147483647 w 1031"/>
              <a:gd name="T71" fmla="*/ 2147483647 h 1110"/>
              <a:gd name="T72" fmla="*/ 2147483647 w 1031"/>
              <a:gd name="T73" fmla="*/ 2147483647 h 1110"/>
              <a:gd name="T74" fmla="*/ 2147483647 w 1031"/>
              <a:gd name="T75" fmla="*/ 2147483647 h 1110"/>
              <a:gd name="T76" fmla="*/ 2147483647 w 1031"/>
              <a:gd name="T77" fmla="*/ 2147483647 h 1110"/>
              <a:gd name="T78" fmla="*/ 2147483647 w 1031"/>
              <a:gd name="T79" fmla="*/ 2147483647 h 1110"/>
              <a:gd name="T80" fmla="*/ 2147483647 w 1031"/>
              <a:gd name="T81" fmla="*/ 2147483647 h 1110"/>
              <a:gd name="T82" fmla="*/ 2147483647 w 1031"/>
              <a:gd name="T83" fmla="*/ 2147483647 h 1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1"/>
              <a:gd name="T127" fmla="*/ 0 h 1110"/>
              <a:gd name="T128" fmla="*/ 1031 w 1031"/>
              <a:gd name="T129" fmla="*/ 1110 h 1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1" h="1110">
                <a:moveTo>
                  <a:pt x="770" y="131"/>
                </a:moveTo>
                <a:lnTo>
                  <a:pt x="787" y="178"/>
                </a:lnTo>
                <a:lnTo>
                  <a:pt x="819" y="249"/>
                </a:lnTo>
                <a:lnTo>
                  <a:pt x="883" y="363"/>
                </a:lnTo>
                <a:lnTo>
                  <a:pt x="907" y="378"/>
                </a:lnTo>
                <a:lnTo>
                  <a:pt x="922" y="411"/>
                </a:lnTo>
                <a:lnTo>
                  <a:pt x="973" y="409"/>
                </a:lnTo>
                <a:lnTo>
                  <a:pt x="1006" y="399"/>
                </a:lnTo>
                <a:lnTo>
                  <a:pt x="1030" y="399"/>
                </a:lnTo>
                <a:lnTo>
                  <a:pt x="1028" y="442"/>
                </a:lnTo>
                <a:lnTo>
                  <a:pt x="1020" y="466"/>
                </a:lnTo>
                <a:lnTo>
                  <a:pt x="927" y="567"/>
                </a:lnTo>
                <a:lnTo>
                  <a:pt x="843" y="670"/>
                </a:lnTo>
                <a:lnTo>
                  <a:pt x="844" y="710"/>
                </a:lnTo>
                <a:lnTo>
                  <a:pt x="868" y="739"/>
                </a:lnTo>
                <a:lnTo>
                  <a:pt x="856" y="760"/>
                </a:lnTo>
                <a:lnTo>
                  <a:pt x="863" y="791"/>
                </a:lnTo>
                <a:lnTo>
                  <a:pt x="856" y="814"/>
                </a:lnTo>
                <a:lnTo>
                  <a:pt x="836" y="833"/>
                </a:lnTo>
                <a:lnTo>
                  <a:pt x="819" y="833"/>
                </a:lnTo>
                <a:lnTo>
                  <a:pt x="790" y="865"/>
                </a:lnTo>
                <a:lnTo>
                  <a:pt x="765" y="903"/>
                </a:lnTo>
                <a:lnTo>
                  <a:pt x="770" y="945"/>
                </a:lnTo>
                <a:lnTo>
                  <a:pt x="745" y="964"/>
                </a:lnTo>
                <a:lnTo>
                  <a:pt x="721" y="1007"/>
                </a:lnTo>
                <a:lnTo>
                  <a:pt x="692" y="1047"/>
                </a:lnTo>
                <a:lnTo>
                  <a:pt x="677" y="1062"/>
                </a:lnTo>
                <a:lnTo>
                  <a:pt x="664" y="1066"/>
                </a:lnTo>
                <a:lnTo>
                  <a:pt x="640" y="1090"/>
                </a:lnTo>
                <a:lnTo>
                  <a:pt x="603" y="1106"/>
                </a:lnTo>
                <a:lnTo>
                  <a:pt x="554" y="1109"/>
                </a:lnTo>
                <a:lnTo>
                  <a:pt x="527" y="1092"/>
                </a:lnTo>
                <a:lnTo>
                  <a:pt x="523" y="1074"/>
                </a:lnTo>
                <a:lnTo>
                  <a:pt x="518" y="1054"/>
                </a:lnTo>
                <a:lnTo>
                  <a:pt x="500" y="1042"/>
                </a:lnTo>
                <a:lnTo>
                  <a:pt x="485" y="998"/>
                </a:lnTo>
                <a:lnTo>
                  <a:pt x="480" y="978"/>
                </a:lnTo>
                <a:lnTo>
                  <a:pt x="478" y="952"/>
                </a:lnTo>
                <a:lnTo>
                  <a:pt x="469" y="933"/>
                </a:lnTo>
                <a:lnTo>
                  <a:pt x="468" y="921"/>
                </a:lnTo>
                <a:lnTo>
                  <a:pt x="453" y="902"/>
                </a:lnTo>
                <a:lnTo>
                  <a:pt x="436" y="886"/>
                </a:lnTo>
                <a:lnTo>
                  <a:pt x="424" y="860"/>
                </a:lnTo>
                <a:lnTo>
                  <a:pt x="415" y="841"/>
                </a:lnTo>
                <a:lnTo>
                  <a:pt x="419" y="810"/>
                </a:lnTo>
                <a:lnTo>
                  <a:pt x="444" y="764"/>
                </a:lnTo>
                <a:lnTo>
                  <a:pt x="449" y="715"/>
                </a:lnTo>
                <a:lnTo>
                  <a:pt x="431" y="658"/>
                </a:lnTo>
                <a:lnTo>
                  <a:pt x="404" y="636"/>
                </a:lnTo>
                <a:lnTo>
                  <a:pt x="385" y="605"/>
                </a:lnTo>
                <a:lnTo>
                  <a:pt x="392" y="556"/>
                </a:lnTo>
                <a:lnTo>
                  <a:pt x="378" y="520"/>
                </a:lnTo>
                <a:lnTo>
                  <a:pt x="346" y="516"/>
                </a:lnTo>
                <a:lnTo>
                  <a:pt x="312" y="489"/>
                </a:lnTo>
                <a:lnTo>
                  <a:pt x="270" y="473"/>
                </a:lnTo>
                <a:lnTo>
                  <a:pt x="226" y="497"/>
                </a:lnTo>
                <a:lnTo>
                  <a:pt x="111" y="491"/>
                </a:lnTo>
                <a:lnTo>
                  <a:pt x="49" y="430"/>
                </a:lnTo>
                <a:lnTo>
                  <a:pt x="0" y="349"/>
                </a:lnTo>
                <a:lnTo>
                  <a:pt x="8" y="321"/>
                </a:lnTo>
                <a:lnTo>
                  <a:pt x="30" y="301"/>
                </a:lnTo>
                <a:lnTo>
                  <a:pt x="41" y="244"/>
                </a:lnTo>
                <a:lnTo>
                  <a:pt x="56" y="202"/>
                </a:lnTo>
                <a:lnTo>
                  <a:pt x="100" y="159"/>
                </a:lnTo>
                <a:lnTo>
                  <a:pt x="145" y="140"/>
                </a:lnTo>
                <a:lnTo>
                  <a:pt x="187" y="97"/>
                </a:lnTo>
                <a:lnTo>
                  <a:pt x="198" y="78"/>
                </a:lnTo>
                <a:lnTo>
                  <a:pt x="253" y="29"/>
                </a:lnTo>
                <a:lnTo>
                  <a:pt x="289" y="48"/>
                </a:lnTo>
                <a:lnTo>
                  <a:pt x="314" y="47"/>
                </a:lnTo>
                <a:lnTo>
                  <a:pt x="344" y="21"/>
                </a:lnTo>
                <a:lnTo>
                  <a:pt x="380" y="17"/>
                </a:lnTo>
                <a:lnTo>
                  <a:pt x="404" y="24"/>
                </a:lnTo>
                <a:lnTo>
                  <a:pt x="426" y="3"/>
                </a:lnTo>
                <a:lnTo>
                  <a:pt x="454" y="0"/>
                </a:lnTo>
                <a:lnTo>
                  <a:pt x="461" y="38"/>
                </a:lnTo>
                <a:lnTo>
                  <a:pt x="480" y="66"/>
                </a:lnTo>
                <a:lnTo>
                  <a:pt x="532" y="93"/>
                </a:lnTo>
                <a:lnTo>
                  <a:pt x="576" y="98"/>
                </a:lnTo>
                <a:lnTo>
                  <a:pt x="581" y="67"/>
                </a:lnTo>
                <a:lnTo>
                  <a:pt x="613" y="67"/>
                </a:lnTo>
                <a:lnTo>
                  <a:pt x="653" y="86"/>
                </a:lnTo>
                <a:lnTo>
                  <a:pt x="697" y="97"/>
                </a:lnTo>
                <a:lnTo>
                  <a:pt x="736" y="85"/>
                </a:lnTo>
                <a:lnTo>
                  <a:pt x="770" y="13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35" name="Freeform 130"/>
          <p:cNvSpPr>
            <a:spLocks/>
          </p:cNvSpPr>
          <p:nvPr/>
        </p:nvSpPr>
        <p:spPr bwMode="auto">
          <a:xfrm>
            <a:off x="4675188" y="2111375"/>
            <a:ext cx="106362" cy="127000"/>
          </a:xfrm>
          <a:custGeom>
            <a:avLst/>
            <a:gdLst>
              <a:gd name="T0" fmla="*/ 2147483647 w 67"/>
              <a:gd name="T1" fmla="*/ 2147483647 h 80"/>
              <a:gd name="T2" fmla="*/ 2147483647 w 67"/>
              <a:gd name="T3" fmla="*/ 2147483647 h 80"/>
              <a:gd name="T4" fmla="*/ 2147483647 w 67"/>
              <a:gd name="T5" fmla="*/ 2147483647 h 80"/>
              <a:gd name="T6" fmla="*/ 2147483647 w 67"/>
              <a:gd name="T7" fmla="*/ 0 h 80"/>
              <a:gd name="T8" fmla="*/ 2147483647 w 67"/>
              <a:gd name="T9" fmla="*/ 2147483647 h 80"/>
              <a:gd name="T10" fmla="*/ 2147483647 w 67"/>
              <a:gd name="T11" fmla="*/ 2147483647 h 80"/>
              <a:gd name="T12" fmla="*/ 2147483647 w 67"/>
              <a:gd name="T13" fmla="*/ 2147483647 h 80"/>
              <a:gd name="T14" fmla="*/ 2147483647 w 67"/>
              <a:gd name="T15" fmla="*/ 2147483647 h 80"/>
              <a:gd name="T16" fmla="*/ 2147483647 w 67"/>
              <a:gd name="T17" fmla="*/ 2147483647 h 80"/>
              <a:gd name="T18" fmla="*/ 2147483647 w 67"/>
              <a:gd name="T19" fmla="*/ 2147483647 h 80"/>
              <a:gd name="T20" fmla="*/ 2147483647 w 67"/>
              <a:gd name="T21" fmla="*/ 2147483647 h 80"/>
              <a:gd name="T22" fmla="*/ 2147483647 w 67"/>
              <a:gd name="T23" fmla="*/ 2147483647 h 80"/>
              <a:gd name="T24" fmla="*/ 2147483647 w 67"/>
              <a:gd name="T25" fmla="*/ 2147483647 h 80"/>
              <a:gd name="T26" fmla="*/ 2147483647 w 67"/>
              <a:gd name="T27" fmla="*/ 2147483647 h 80"/>
              <a:gd name="T28" fmla="*/ 2147483647 w 67"/>
              <a:gd name="T29" fmla="*/ 2147483647 h 80"/>
              <a:gd name="T30" fmla="*/ 2147483647 w 67"/>
              <a:gd name="T31" fmla="*/ 2147483647 h 80"/>
              <a:gd name="T32" fmla="*/ 2147483647 w 67"/>
              <a:gd name="T33" fmla="*/ 2147483647 h 80"/>
              <a:gd name="T34" fmla="*/ 2147483647 w 67"/>
              <a:gd name="T35" fmla="*/ 2147483647 h 80"/>
              <a:gd name="T36" fmla="*/ 2147483647 w 67"/>
              <a:gd name="T37" fmla="*/ 2147483647 h 80"/>
              <a:gd name="T38" fmla="*/ 2147483647 w 67"/>
              <a:gd name="T39" fmla="*/ 2147483647 h 80"/>
              <a:gd name="T40" fmla="*/ 2147483647 w 67"/>
              <a:gd name="T41" fmla="*/ 2147483647 h 80"/>
              <a:gd name="T42" fmla="*/ 2147483647 w 67"/>
              <a:gd name="T43" fmla="*/ 2147483647 h 80"/>
              <a:gd name="T44" fmla="*/ 2147483647 w 67"/>
              <a:gd name="T45" fmla="*/ 2147483647 h 80"/>
              <a:gd name="T46" fmla="*/ 2147483647 w 67"/>
              <a:gd name="T47" fmla="*/ 2147483647 h 80"/>
              <a:gd name="T48" fmla="*/ 2147483647 w 67"/>
              <a:gd name="T49" fmla="*/ 2147483647 h 80"/>
              <a:gd name="T50" fmla="*/ 2147483647 w 67"/>
              <a:gd name="T51" fmla="*/ 2147483647 h 80"/>
              <a:gd name="T52" fmla="*/ 0 w 67"/>
              <a:gd name="T53" fmla="*/ 2147483647 h 80"/>
              <a:gd name="T54" fmla="*/ 0 w 67"/>
              <a:gd name="T55" fmla="*/ 2147483647 h 80"/>
              <a:gd name="T56" fmla="*/ 2147483647 w 67"/>
              <a:gd name="T57" fmla="*/ 2147483647 h 80"/>
              <a:gd name="T58" fmla="*/ 2147483647 w 67"/>
              <a:gd name="T59" fmla="*/ 2147483647 h 80"/>
              <a:gd name="T60" fmla="*/ 2147483647 w 67"/>
              <a:gd name="T61" fmla="*/ 2147483647 h 80"/>
              <a:gd name="T62" fmla="*/ 2147483647 w 67"/>
              <a:gd name="T63" fmla="*/ 2147483647 h 80"/>
              <a:gd name="T64" fmla="*/ 2147483647 w 67"/>
              <a:gd name="T65" fmla="*/ 2147483647 h 80"/>
              <a:gd name="T66" fmla="*/ 2147483647 w 67"/>
              <a:gd name="T67" fmla="*/ 2147483647 h 80"/>
              <a:gd name="T68" fmla="*/ 2147483647 w 67"/>
              <a:gd name="T69" fmla="*/ 2147483647 h 80"/>
              <a:gd name="T70" fmla="*/ 2147483647 w 67"/>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80"/>
              <a:gd name="T110" fmla="*/ 67 w 67"/>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80">
                <a:moveTo>
                  <a:pt x="15" y="24"/>
                </a:moveTo>
                <a:lnTo>
                  <a:pt x="20" y="15"/>
                </a:lnTo>
                <a:lnTo>
                  <a:pt x="32" y="15"/>
                </a:lnTo>
                <a:lnTo>
                  <a:pt x="49" y="0"/>
                </a:lnTo>
                <a:lnTo>
                  <a:pt x="54" y="10"/>
                </a:lnTo>
                <a:lnTo>
                  <a:pt x="63" y="10"/>
                </a:lnTo>
                <a:lnTo>
                  <a:pt x="66" y="15"/>
                </a:lnTo>
                <a:lnTo>
                  <a:pt x="61" y="24"/>
                </a:lnTo>
                <a:lnTo>
                  <a:pt x="54" y="27"/>
                </a:lnTo>
                <a:lnTo>
                  <a:pt x="54" y="34"/>
                </a:lnTo>
                <a:lnTo>
                  <a:pt x="52" y="38"/>
                </a:lnTo>
                <a:lnTo>
                  <a:pt x="51" y="43"/>
                </a:lnTo>
                <a:lnTo>
                  <a:pt x="54" y="50"/>
                </a:lnTo>
                <a:lnTo>
                  <a:pt x="49" y="57"/>
                </a:lnTo>
                <a:lnTo>
                  <a:pt x="44" y="60"/>
                </a:lnTo>
                <a:lnTo>
                  <a:pt x="39" y="60"/>
                </a:lnTo>
                <a:lnTo>
                  <a:pt x="37" y="62"/>
                </a:lnTo>
                <a:lnTo>
                  <a:pt x="36" y="67"/>
                </a:lnTo>
                <a:lnTo>
                  <a:pt x="27" y="69"/>
                </a:lnTo>
                <a:lnTo>
                  <a:pt x="25" y="67"/>
                </a:lnTo>
                <a:lnTo>
                  <a:pt x="19" y="72"/>
                </a:lnTo>
                <a:lnTo>
                  <a:pt x="17" y="74"/>
                </a:lnTo>
                <a:lnTo>
                  <a:pt x="8" y="79"/>
                </a:lnTo>
                <a:lnTo>
                  <a:pt x="5" y="79"/>
                </a:lnTo>
                <a:lnTo>
                  <a:pt x="3" y="76"/>
                </a:lnTo>
                <a:lnTo>
                  <a:pt x="2" y="67"/>
                </a:lnTo>
                <a:lnTo>
                  <a:pt x="0" y="65"/>
                </a:lnTo>
                <a:lnTo>
                  <a:pt x="0" y="58"/>
                </a:lnTo>
                <a:lnTo>
                  <a:pt x="5" y="55"/>
                </a:lnTo>
                <a:lnTo>
                  <a:pt x="10" y="52"/>
                </a:lnTo>
                <a:lnTo>
                  <a:pt x="14" y="45"/>
                </a:lnTo>
                <a:lnTo>
                  <a:pt x="19" y="45"/>
                </a:lnTo>
                <a:lnTo>
                  <a:pt x="22" y="46"/>
                </a:lnTo>
                <a:lnTo>
                  <a:pt x="27" y="45"/>
                </a:lnTo>
                <a:lnTo>
                  <a:pt x="22" y="43"/>
                </a:lnTo>
                <a:lnTo>
                  <a:pt x="15" y="24"/>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36" name="Freeform 131"/>
          <p:cNvSpPr>
            <a:spLocks/>
          </p:cNvSpPr>
          <p:nvPr/>
        </p:nvSpPr>
        <p:spPr bwMode="auto">
          <a:xfrm>
            <a:off x="4664075" y="2100263"/>
            <a:ext cx="106363" cy="127000"/>
          </a:xfrm>
          <a:custGeom>
            <a:avLst/>
            <a:gdLst>
              <a:gd name="T0" fmla="*/ 2147483647 w 67"/>
              <a:gd name="T1" fmla="*/ 2147483647 h 80"/>
              <a:gd name="T2" fmla="*/ 2147483647 w 67"/>
              <a:gd name="T3" fmla="*/ 2147483647 h 80"/>
              <a:gd name="T4" fmla="*/ 2147483647 w 67"/>
              <a:gd name="T5" fmla="*/ 2147483647 h 80"/>
              <a:gd name="T6" fmla="*/ 2147483647 w 67"/>
              <a:gd name="T7" fmla="*/ 0 h 80"/>
              <a:gd name="T8" fmla="*/ 2147483647 w 67"/>
              <a:gd name="T9" fmla="*/ 2147483647 h 80"/>
              <a:gd name="T10" fmla="*/ 2147483647 w 67"/>
              <a:gd name="T11" fmla="*/ 2147483647 h 80"/>
              <a:gd name="T12" fmla="*/ 2147483647 w 67"/>
              <a:gd name="T13" fmla="*/ 2147483647 h 80"/>
              <a:gd name="T14" fmla="*/ 2147483647 w 67"/>
              <a:gd name="T15" fmla="*/ 2147483647 h 80"/>
              <a:gd name="T16" fmla="*/ 2147483647 w 67"/>
              <a:gd name="T17" fmla="*/ 2147483647 h 80"/>
              <a:gd name="T18" fmla="*/ 2147483647 w 67"/>
              <a:gd name="T19" fmla="*/ 2147483647 h 80"/>
              <a:gd name="T20" fmla="*/ 2147483647 w 67"/>
              <a:gd name="T21" fmla="*/ 2147483647 h 80"/>
              <a:gd name="T22" fmla="*/ 2147483647 w 67"/>
              <a:gd name="T23" fmla="*/ 2147483647 h 80"/>
              <a:gd name="T24" fmla="*/ 2147483647 w 67"/>
              <a:gd name="T25" fmla="*/ 2147483647 h 80"/>
              <a:gd name="T26" fmla="*/ 2147483647 w 67"/>
              <a:gd name="T27" fmla="*/ 2147483647 h 80"/>
              <a:gd name="T28" fmla="*/ 2147483647 w 67"/>
              <a:gd name="T29" fmla="*/ 2147483647 h 80"/>
              <a:gd name="T30" fmla="*/ 2147483647 w 67"/>
              <a:gd name="T31" fmla="*/ 2147483647 h 80"/>
              <a:gd name="T32" fmla="*/ 2147483647 w 67"/>
              <a:gd name="T33" fmla="*/ 2147483647 h 80"/>
              <a:gd name="T34" fmla="*/ 2147483647 w 67"/>
              <a:gd name="T35" fmla="*/ 2147483647 h 80"/>
              <a:gd name="T36" fmla="*/ 2147483647 w 67"/>
              <a:gd name="T37" fmla="*/ 2147483647 h 80"/>
              <a:gd name="T38" fmla="*/ 2147483647 w 67"/>
              <a:gd name="T39" fmla="*/ 2147483647 h 80"/>
              <a:gd name="T40" fmla="*/ 2147483647 w 67"/>
              <a:gd name="T41" fmla="*/ 2147483647 h 80"/>
              <a:gd name="T42" fmla="*/ 2147483647 w 67"/>
              <a:gd name="T43" fmla="*/ 2147483647 h 80"/>
              <a:gd name="T44" fmla="*/ 2147483647 w 67"/>
              <a:gd name="T45" fmla="*/ 2147483647 h 80"/>
              <a:gd name="T46" fmla="*/ 2147483647 w 67"/>
              <a:gd name="T47" fmla="*/ 2147483647 h 80"/>
              <a:gd name="T48" fmla="*/ 2147483647 w 67"/>
              <a:gd name="T49" fmla="*/ 2147483647 h 80"/>
              <a:gd name="T50" fmla="*/ 2147483647 w 67"/>
              <a:gd name="T51" fmla="*/ 2147483647 h 80"/>
              <a:gd name="T52" fmla="*/ 0 w 67"/>
              <a:gd name="T53" fmla="*/ 2147483647 h 80"/>
              <a:gd name="T54" fmla="*/ 0 w 67"/>
              <a:gd name="T55" fmla="*/ 2147483647 h 80"/>
              <a:gd name="T56" fmla="*/ 2147483647 w 67"/>
              <a:gd name="T57" fmla="*/ 2147483647 h 80"/>
              <a:gd name="T58" fmla="*/ 2147483647 w 67"/>
              <a:gd name="T59" fmla="*/ 2147483647 h 80"/>
              <a:gd name="T60" fmla="*/ 2147483647 w 67"/>
              <a:gd name="T61" fmla="*/ 2147483647 h 80"/>
              <a:gd name="T62" fmla="*/ 2147483647 w 67"/>
              <a:gd name="T63" fmla="*/ 2147483647 h 80"/>
              <a:gd name="T64" fmla="*/ 2147483647 w 67"/>
              <a:gd name="T65" fmla="*/ 2147483647 h 80"/>
              <a:gd name="T66" fmla="*/ 2147483647 w 67"/>
              <a:gd name="T67" fmla="*/ 2147483647 h 80"/>
              <a:gd name="T68" fmla="*/ 2147483647 w 67"/>
              <a:gd name="T69" fmla="*/ 2147483647 h 80"/>
              <a:gd name="T70" fmla="*/ 2147483647 w 67"/>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80"/>
              <a:gd name="T110" fmla="*/ 67 w 67"/>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80">
                <a:moveTo>
                  <a:pt x="15" y="24"/>
                </a:moveTo>
                <a:lnTo>
                  <a:pt x="20" y="15"/>
                </a:lnTo>
                <a:lnTo>
                  <a:pt x="32" y="15"/>
                </a:lnTo>
                <a:lnTo>
                  <a:pt x="49" y="0"/>
                </a:lnTo>
                <a:lnTo>
                  <a:pt x="54" y="10"/>
                </a:lnTo>
                <a:lnTo>
                  <a:pt x="63" y="10"/>
                </a:lnTo>
                <a:lnTo>
                  <a:pt x="66" y="15"/>
                </a:lnTo>
                <a:lnTo>
                  <a:pt x="61" y="24"/>
                </a:lnTo>
                <a:lnTo>
                  <a:pt x="54" y="27"/>
                </a:lnTo>
                <a:lnTo>
                  <a:pt x="54" y="34"/>
                </a:lnTo>
                <a:lnTo>
                  <a:pt x="52" y="38"/>
                </a:lnTo>
                <a:lnTo>
                  <a:pt x="51" y="43"/>
                </a:lnTo>
                <a:lnTo>
                  <a:pt x="54" y="50"/>
                </a:lnTo>
                <a:lnTo>
                  <a:pt x="49" y="57"/>
                </a:lnTo>
                <a:lnTo>
                  <a:pt x="44" y="60"/>
                </a:lnTo>
                <a:lnTo>
                  <a:pt x="39" y="60"/>
                </a:lnTo>
                <a:lnTo>
                  <a:pt x="37" y="62"/>
                </a:lnTo>
                <a:lnTo>
                  <a:pt x="36" y="67"/>
                </a:lnTo>
                <a:lnTo>
                  <a:pt x="27" y="69"/>
                </a:lnTo>
                <a:lnTo>
                  <a:pt x="25" y="67"/>
                </a:lnTo>
                <a:lnTo>
                  <a:pt x="19" y="72"/>
                </a:lnTo>
                <a:lnTo>
                  <a:pt x="17" y="74"/>
                </a:lnTo>
                <a:lnTo>
                  <a:pt x="8" y="79"/>
                </a:lnTo>
                <a:lnTo>
                  <a:pt x="5" y="79"/>
                </a:lnTo>
                <a:lnTo>
                  <a:pt x="3" y="76"/>
                </a:lnTo>
                <a:lnTo>
                  <a:pt x="2" y="67"/>
                </a:lnTo>
                <a:lnTo>
                  <a:pt x="0" y="65"/>
                </a:lnTo>
                <a:lnTo>
                  <a:pt x="0" y="58"/>
                </a:lnTo>
                <a:lnTo>
                  <a:pt x="5" y="55"/>
                </a:lnTo>
                <a:lnTo>
                  <a:pt x="10" y="52"/>
                </a:lnTo>
                <a:lnTo>
                  <a:pt x="14" y="45"/>
                </a:lnTo>
                <a:lnTo>
                  <a:pt x="19" y="45"/>
                </a:lnTo>
                <a:lnTo>
                  <a:pt x="22" y="46"/>
                </a:lnTo>
                <a:lnTo>
                  <a:pt x="27" y="45"/>
                </a:lnTo>
                <a:lnTo>
                  <a:pt x="22" y="43"/>
                </a:lnTo>
                <a:lnTo>
                  <a:pt x="15" y="24"/>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37" name="Freeform 132"/>
          <p:cNvSpPr>
            <a:spLocks/>
          </p:cNvSpPr>
          <p:nvPr/>
        </p:nvSpPr>
        <p:spPr bwMode="auto">
          <a:xfrm>
            <a:off x="4772025" y="2025650"/>
            <a:ext cx="127000" cy="227013"/>
          </a:xfrm>
          <a:custGeom>
            <a:avLst/>
            <a:gdLst>
              <a:gd name="T0" fmla="*/ 2147483647 w 80"/>
              <a:gd name="T1" fmla="*/ 2147483647 h 143"/>
              <a:gd name="T2" fmla="*/ 2147483647 w 80"/>
              <a:gd name="T3" fmla="*/ 2147483647 h 143"/>
              <a:gd name="T4" fmla="*/ 2147483647 w 80"/>
              <a:gd name="T5" fmla="*/ 2147483647 h 143"/>
              <a:gd name="T6" fmla="*/ 2147483647 w 80"/>
              <a:gd name="T7" fmla="*/ 2147483647 h 143"/>
              <a:gd name="T8" fmla="*/ 2147483647 w 80"/>
              <a:gd name="T9" fmla="*/ 2147483647 h 143"/>
              <a:gd name="T10" fmla="*/ 2147483647 w 80"/>
              <a:gd name="T11" fmla="*/ 2147483647 h 143"/>
              <a:gd name="T12" fmla="*/ 2147483647 w 80"/>
              <a:gd name="T13" fmla="*/ 2147483647 h 143"/>
              <a:gd name="T14" fmla="*/ 2147483647 w 80"/>
              <a:gd name="T15" fmla="*/ 2147483647 h 143"/>
              <a:gd name="T16" fmla="*/ 2147483647 w 80"/>
              <a:gd name="T17" fmla="*/ 2147483647 h 143"/>
              <a:gd name="T18" fmla="*/ 2147483647 w 80"/>
              <a:gd name="T19" fmla="*/ 2147483647 h 143"/>
              <a:gd name="T20" fmla="*/ 2147483647 w 80"/>
              <a:gd name="T21" fmla="*/ 2147483647 h 143"/>
              <a:gd name="T22" fmla="*/ 2147483647 w 80"/>
              <a:gd name="T23" fmla="*/ 2147483647 h 143"/>
              <a:gd name="T24" fmla="*/ 2147483647 w 80"/>
              <a:gd name="T25" fmla="*/ 2147483647 h 143"/>
              <a:gd name="T26" fmla="*/ 2147483647 w 80"/>
              <a:gd name="T27" fmla="*/ 2147483647 h 143"/>
              <a:gd name="T28" fmla="*/ 2147483647 w 80"/>
              <a:gd name="T29" fmla="*/ 2147483647 h 143"/>
              <a:gd name="T30" fmla="*/ 2147483647 w 80"/>
              <a:gd name="T31" fmla="*/ 2147483647 h 143"/>
              <a:gd name="T32" fmla="*/ 2147483647 w 80"/>
              <a:gd name="T33" fmla="*/ 2147483647 h 143"/>
              <a:gd name="T34" fmla="*/ 2147483647 w 80"/>
              <a:gd name="T35" fmla="*/ 2147483647 h 143"/>
              <a:gd name="T36" fmla="*/ 2147483647 w 80"/>
              <a:gd name="T37" fmla="*/ 2147483647 h 143"/>
              <a:gd name="T38" fmla="*/ 2147483647 w 80"/>
              <a:gd name="T39" fmla="*/ 2147483647 h 143"/>
              <a:gd name="T40" fmla="*/ 2147483647 w 80"/>
              <a:gd name="T41" fmla="*/ 2147483647 h 143"/>
              <a:gd name="T42" fmla="*/ 2147483647 w 80"/>
              <a:gd name="T43" fmla="*/ 2147483647 h 143"/>
              <a:gd name="T44" fmla="*/ 2147483647 w 80"/>
              <a:gd name="T45" fmla="*/ 2147483647 h 143"/>
              <a:gd name="T46" fmla="*/ 2147483647 w 80"/>
              <a:gd name="T47" fmla="*/ 2147483647 h 143"/>
              <a:gd name="T48" fmla="*/ 2147483647 w 80"/>
              <a:gd name="T49" fmla="*/ 2147483647 h 143"/>
              <a:gd name="T50" fmla="*/ 0 w 80"/>
              <a:gd name="T51" fmla="*/ 2147483647 h 143"/>
              <a:gd name="T52" fmla="*/ 2147483647 w 80"/>
              <a:gd name="T53" fmla="*/ 2147483647 h 143"/>
              <a:gd name="T54" fmla="*/ 2147483647 w 80"/>
              <a:gd name="T55" fmla="*/ 2147483647 h 143"/>
              <a:gd name="T56" fmla="*/ 2147483647 w 80"/>
              <a:gd name="T57" fmla="*/ 2147483647 h 143"/>
              <a:gd name="T58" fmla="*/ 2147483647 w 80"/>
              <a:gd name="T59" fmla="*/ 2147483647 h 143"/>
              <a:gd name="T60" fmla="*/ 2147483647 w 80"/>
              <a:gd name="T61" fmla="*/ 2147483647 h 143"/>
              <a:gd name="T62" fmla="*/ 2147483647 w 80"/>
              <a:gd name="T63" fmla="*/ 2147483647 h 143"/>
              <a:gd name="T64" fmla="*/ 2147483647 w 80"/>
              <a:gd name="T65" fmla="*/ 2147483647 h 143"/>
              <a:gd name="T66" fmla="*/ 2147483647 w 80"/>
              <a:gd name="T67" fmla="*/ 2147483647 h 143"/>
              <a:gd name="T68" fmla="*/ 2147483647 w 80"/>
              <a:gd name="T69" fmla="*/ 2147483647 h 143"/>
              <a:gd name="T70" fmla="*/ 2147483647 w 80"/>
              <a:gd name="T71" fmla="*/ 2147483647 h 143"/>
              <a:gd name="T72" fmla="*/ 2147483647 w 80"/>
              <a:gd name="T73" fmla="*/ 2147483647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3"/>
              <a:gd name="T113" fmla="*/ 80 w 80"/>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3">
                <a:moveTo>
                  <a:pt x="25" y="21"/>
                </a:moveTo>
                <a:lnTo>
                  <a:pt x="30" y="16"/>
                </a:lnTo>
                <a:lnTo>
                  <a:pt x="45" y="17"/>
                </a:lnTo>
                <a:lnTo>
                  <a:pt x="49" y="14"/>
                </a:lnTo>
                <a:lnTo>
                  <a:pt x="52" y="9"/>
                </a:lnTo>
                <a:lnTo>
                  <a:pt x="55" y="9"/>
                </a:lnTo>
                <a:lnTo>
                  <a:pt x="59" y="7"/>
                </a:lnTo>
                <a:lnTo>
                  <a:pt x="64" y="3"/>
                </a:lnTo>
                <a:lnTo>
                  <a:pt x="71" y="0"/>
                </a:lnTo>
                <a:lnTo>
                  <a:pt x="79" y="2"/>
                </a:lnTo>
                <a:lnTo>
                  <a:pt x="77" y="9"/>
                </a:lnTo>
                <a:lnTo>
                  <a:pt x="74" y="14"/>
                </a:lnTo>
                <a:lnTo>
                  <a:pt x="71" y="16"/>
                </a:lnTo>
                <a:lnTo>
                  <a:pt x="67" y="17"/>
                </a:lnTo>
                <a:lnTo>
                  <a:pt x="57" y="21"/>
                </a:lnTo>
                <a:lnTo>
                  <a:pt x="57" y="28"/>
                </a:lnTo>
                <a:lnTo>
                  <a:pt x="59" y="31"/>
                </a:lnTo>
                <a:lnTo>
                  <a:pt x="69" y="28"/>
                </a:lnTo>
                <a:lnTo>
                  <a:pt x="77" y="24"/>
                </a:lnTo>
                <a:lnTo>
                  <a:pt x="79" y="28"/>
                </a:lnTo>
                <a:lnTo>
                  <a:pt x="79" y="38"/>
                </a:lnTo>
                <a:lnTo>
                  <a:pt x="72" y="40"/>
                </a:lnTo>
                <a:lnTo>
                  <a:pt x="66" y="40"/>
                </a:lnTo>
                <a:lnTo>
                  <a:pt x="61" y="45"/>
                </a:lnTo>
                <a:lnTo>
                  <a:pt x="59" y="48"/>
                </a:lnTo>
                <a:lnTo>
                  <a:pt x="59" y="54"/>
                </a:lnTo>
                <a:lnTo>
                  <a:pt x="64" y="61"/>
                </a:lnTo>
                <a:lnTo>
                  <a:pt x="69" y="66"/>
                </a:lnTo>
                <a:lnTo>
                  <a:pt x="72" y="71"/>
                </a:lnTo>
                <a:lnTo>
                  <a:pt x="74" y="78"/>
                </a:lnTo>
                <a:lnTo>
                  <a:pt x="76" y="85"/>
                </a:lnTo>
                <a:lnTo>
                  <a:pt x="79" y="94"/>
                </a:lnTo>
                <a:lnTo>
                  <a:pt x="79" y="106"/>
                </a:lnTo>
                <a:lnTo>
                  <a:pt x="76" y="113"/>
                </a:lnTo>
                <a:lnTo>
                  <a:pt x="69" y="118"/>
                </a:lnTo>
                <a:lnTo>
                  <a:pt x="67" y="121"/>
                </a:lnTo>
                <a:lnTo>
                  <a:pt x="71" y="128"/>
                </a:lnTo>
                <a:lnTo>
                  <a:pt x="74" y="135"/>
                </a:lnTo>
                <a:lnTo>
                  <a:pt x="64" y="135"/>
                </a:lnTo>
                <a:lnTo>
                  <a:pt x="55" y="135"/>
                </a:lnTo>
                <a:lnTo>
                  <a:pt x="52" y="133"/>
                </a:lnTo>
                <a:lnTo>
                  <a:pt x="45" y="133"/>
                </a:lnTo>
                <a:lnTo>
                  <a:pt x="37" y="135"/>
                </a:lnTo>
                <a:lnTo>
                  <a:pt x="30" y="139"/>
                </a:lnTo>
                <a:lnTo>
                  <a:pt x="25" y="139"/>
                </a:lnTo>
                <a:lnTo>
                  <a:pt x="22" y="140"/>
                </a:lnTo>
                <a:lnTo>
                  <a:pt x="13" y="142"/>
                </a:lnTo>
                <a:lnTo>
                  <a:pt x="12" y="142"/>
                </a:lnTo>
                <a:lnTo>
                  <a:pt x="8" y="139"/>
                </a:lnTo>
                <a:lnTo>
                  <a:pt x="3" y="137"/>
                </a:lnTo>
                <a:lnTo>
                  <a:pt x="0" y="135"/>
                </a:lnTo>
                <a:lnTo>
                  <a:pt x="0" y="128"/>
                </a:lnTo>
                <a:lnTo>
                  <a:pt x="3" y="119"/>
                </a:lnTo>
                <a:lnTo>
                  <a:pt x="8" y="119"/>
                </a:lnTo>
                <a:lnTo>
                  <a:pt x="13" y="118"/>
                </a:lnTo>
                <a:lnTo>
                  <a:pt x="20" y="118"/>
                </a:lnTo>
                <a:lnTo>
                  <a:pt x="20" y="116"/>
                </a:lnTo>
                <a:lnTo>
                  <a:pt x="13" y="113"/>
                </a:lnTo>
                <a:lnTo>
                  <a:pt x="13" y="107"/>
                </a:lnTo>
                <a:lnTo>
                  <a:pt x="13" y="104"/>
                </a:lnTo>
                <a:lnTo>
                  <a:pt x="20" y="100"/>
                </a:lnTo>
                <a:lnTo>
                  <a:pt x="24" y="99"/>
                </a:lnTo>
                <a:lnTo>
                  <a:pt x="27" y="97"/>
                </a:lnTo>
                <a:lnTo>
                  <a:pt x="32" y="97"/>
                </a:lnTo>
                <a:lnTo>
                  <a:pt x="35" y="95"/>
                </a:lnTo>
                <a:lnTo>
                  <a:pt x="37" y="81"/>
                </a:lnTo>
                <a:lnTo>
                  <a:pt x="42" y="71"/>
                </a:lnTo>
                <a:lnTo>
                  <a:pt x="42" y="66"/>
                </a:lnTo>
                <a:lnTo>
                  <a:pt x="30" y="64"/>
                </a:lnTo>
                <a:lnTo>
                  <a:pt x="34" y="55"/>
                </a:lnTo>
                <a:lnTo>
                  <a:pt x="25" y="50"/>
                </a:lnTo>
                <a:lnTo>
                  <a:pt x="17" y="52"/>
                </a:lnTo>
                <a:lnTo>
                  <a:pt x="27" y="40"/>
                </a:lnTo>
                <a:lnTo>
                  <a:pt x="25" y="21"/>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38" name="Freeform 133"/>
          <p:cNvSpPr>
            <a:spLocks/>
          </p:cNvSpPr>
          <p:nvPr/>
        </p:nvSpPr>
        <p:spPr bwMode="auto">
          <a:xfrm>
            <a:off x="4760913" y="2014538"/>
            <a:ext cx="127000" cy="230187"/>
          </a:xfrm>
          <a:custGeom>
            <a:avLst/>
            <a:gdLst>
              <a:gd name="T0" fmla="*/ 2147483647 w 80"/>
              <a:gd name="T1" fmla="*/ 2147483647 h 145"/>
              <a:gd name="T2" fmla="*/ 2147483647 w 80"/>
              <a:gd name="T3" fmla="*/ 2147483647 h 145"/>
              <a:gd name="T4" fmla="*/ 2147483647 w 80"/>
              <a:gd name="T5" fmla="*/ 2147483647 h 145"/>
              <a:gd name="T6" fmla="*/ 2147483647 w 80"/>
              <a:gd name="T7" fmla="*/ 2147483647 h 145"/>
              <a:gd name="T8" fmla="*/ 2147483647 w 80"/>
              <a:gd name="T9" fmla="*/ 2147483647 h 145"/>
              <a:gd name="T10" fmla="*/ 2147483647 w 80"/>
              <a:gd name="T11" fmla="*/ 2147483647 h 145"/>
              <a:gd name="T12" fmla="*/ 2147483647 w 80"/>
              <a:gd name="T13" fmla="*/ 2147483647 h 145"/>
              <a:gd name="T14" fmla="*/ 2147483647 w 80"/>
              <a:gd name="T15" fmla="*/ 2147483647 h 145"/>
              <a:gd name="T16" fmla="*/ 2147483647 w 80"/>
              <a:gd name="T17" fmla="*/ 2147483647 h 145"/>
              <a:gd name="T18" fmla="*/ 2147483647 w 80"/>
              <a:gd name="T19" fmla="*/ 2147483647 h 145"/>
              <a:gd name="T20" fmla="*/ 2147483647 w 80"/>
              <a:gd name="T21" fmla="*/ 2147483647 h 145"/>
              <a:gd name="T22" fmla="*/ 2147483647 w 80"/>
              <a:gd name="T23" fmla="*/ 2147483647 h 145"/>
              <a:gd name="T24" fmla="*/ 2147483647 w 80"/>
              <a:gd name="T25" fmla="*/ 2147483647 h 145"/>
              <a:gd name="T26" fmla="*/ 2147483647 w 80"/>
              <a:gd name="T27" fmla="*/ 2147483647 h 145"/>
              <a:gd name="T28" fmla="*/ 2147483647 w 80"/>
              <a:gd name="T29" fmla="*/ 2147483647 h 145"/>
              <a:gd name="T30" fmla="*/ 2147483647 w 80"/>
              <a:gd name="T31" fmla="*/ 2147483647 h 145"/>
              <a:gd name="T32" fmla="*/ 2147483647 w 80"/>
              <a:gd name="T33" fmla="*/ 2147483647 h 145"/>
              <a:gd name="T34" fmla="*/ 2147483647 w 80"/>
              <a:gd name="T35" fmla="*/ 2147483647 h 145"/>
              <a:gd name="T36" fmla="*/ 2147483647 w 80"/>
              <a:gd name="T37" fmla="*/ 2147483647 h 145"/>
              <a:gd name="T38" fmla="*/ 2147483647 w 80"/>
              <a:gd name="T39" fmla="*/ 2147483647 h 145"/>
              <a:gd name="T40" fmla="*/ 2147483647 w 80"/>
              <a:gd name="T41" fmla="*/ 2147483647 h 145"/>
              <a:gd name="T42" fmla="*/ 2147483647 w 80"/>
              <a:gd name="T43" fmla="*/ 2147483647 h 145"/>
              <a:gd name="T44" fmla="*/ 2147483647 w 80"/>
              <a:gd name="T45" fmla="*/ 2147483647 h 145"/>
              <a:gd name="T46" fmla="*/ 2147483647 w 80"/>
              <a:gd name="T47" fmla="*/ 2147483647 h 145"/>
              <a:gd name="T48" fmla="*/ 2147483647 w 80"/>
              <a:gd name="T49" fmla="*/ 2147483647 h 145"/>
              <a:gd name="T50" fmla="*/ 0 w 80"/>
              <a:gd name="T51" fmla="*/ 2147483647 h 145"/>
              <a:gd name="T52" fmla="*/ 2147483647 w 80"/>
              <a:gd name="T53" fmla="*/ 2147483647 h 145"/>
              <a:gd name="T54" fmla="*/ 2147483647 w 80"/>
              <a:gd name="T55" fmla="*/ 2147483647 h 145"/>
              <a:gd name="T56" fmla="*/ 2147483647 w 80"/>
              <a:gd name="T57" fmla="*/ 2147483647 h 145"/>
              <a:gd name="T58" fmla="*/ 2147483647 w 80"/>
              <a:gd name="T59" fmla="*/ 2147483647 h 145"/>
              <a:gd name="T60" fmla="*/ 2147483647 w 80"/>
              <a:gd name="T61" fmla="*/ 2147483647 h 145"/>
              <a:gd name="T62" fmla="*/ 2147483647 w 80"/>
              <a:gd name="T63" fmla="*/ 2147483647 h 145"/>
              <a:gd name="T64" fmla="*/ 2147483647 w 80"/>
              <a:gd name="T65" fmla="*/ 2147483647 h 145"/>
              <a:gd name="T66" fmla="*/ 2147483647 w 80"/>
              <a:gd name="T67" fmla="*/ 2147483647 h 145"/>
              <a:gd name="T68" fmla="*/ 2147483647 w 80"/>
              <a:gd name="T69" fmla="*/ 2147483647 h 145"/>
              <a:gd name="T70" fmla="*/ 2147483647 w 80"/>
              <a:gd name="T71" fmla="*/ 2147483647 h 145"/>
              <a:gd name="T72" fmla="*/ 2147483647 w 80"/>
              <a:gd name="T73" fmla="*/ 2147483647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5"/>
              <a:gd name="T113" fmla="*/ 80 w 80"/>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5">
                <a:moveTo>
                  <a:pt x="25" y="21"/>
                </a:moveTo>
                <a:lnTo>
                  <a:pt x="30" y="16"/>
                </a:lnTo>
                <a:lnTo>
                  <a:pt x="45" y="17"/>
                </a:lnTo>
                <a:lnTo>
                  <a:pt x="49" y="14"/>
                </a:lnTo>
                <a:lnTo>
                  <a:pt x="52" y="9"/>
                </a:lnTo>
                <a:lnTo>
                  <a:pt x="55" y="9"/>
                </a:lnTo>
                <a:lnTo>
                  <a:pt x="59" y="7"/>
                </a:lnTo>
                <a:lnTo>
                  <a:pt x="64" y="3"/>
                </a:lnTo>
                <a:lnTo>
                  <a:pt x="71" y="0"/>
                </a:lnTo>
                <a:lnTo>
                  <a:pt x="79" y="2"/>
                </a:lnTo>
                <a:lnTo>
                  <a:pt x="77" y="9"/>
                </a:lnTo>
                <a:lnTo>
                  <a:pt x="74" y="14"/>
                </a:lnTo>
                <a:lnTo>
                  <a:pt x="71" y="16"/>
                </a:lnTo>
                <a:lnTo>
                  <a:pt x="67" y="17"/>
                </a:lnTo>
                <a:lnTo>
                  <a:pt x="57" y="21"/>
                </a:lnTo>
                <a:lnTo>
                  <a:pt x="57" y="28"/>
                </a:lnTo>
                <a:lnTo>
                  <a:pt x="59" y="31"/>
                </a:lnTo>
                <a:lnTo>
                  <a:pt x="69" y="28"/>
                </a:lnTo>
                <a:lnTo>
                  <a:pt x="77" y="24"/>
                </a:lnTo>
                <a:lnTo>
                  <a:pt x="79" y="28"/>
                </a:lnTo>
                <a:lnTo>
                  <a:pt x="79" y="38"/>
                </a:lnTo>
                <a:lnTo>
                  <a:pt x="72" y="40"/>
                </a:lnTo>
                <a:lnTo>
                  <a:pt x="66" y="40"/>
                </a:lnTo>
                <a:lnTo>
                  <a:pt x="61" y="45"/>
                </a:lnTo>
                <a:lnTo>
                  <a:pt x="59" y="49"/>
                </a:lnTo>
                <a:lnTo>
                  <a:pt x="59" y="54"/>
                </a:lnTo>
                <a:lnTo>
                  <a:pt x="64" y="61"/>
                </a:lnTo>
                <a:lnTo>
                  <a:pt x="69" y="66"/>
                </a:lnTo>
                <a:lnTo>
                  <a:pt x="72" y="71"/>
                </a:lnTo>
                <a:lnTo>
                  <a:pt x="74" y="78"/>
                </a:lnTo>
                <a:lnTo>
                  <a:pt x="76" y="85"/>
                </a:lnTo>
                <a:lnTo>
                  <a:pt x="79" y="94"/>
                </a:lnTo>
                <a:lnTo>
                  <a:pt x="79" y="106"/>
                </a:lnTo>
                <a:lnTo>
                  <a:pt x="76" y="113"/>
                </a:lnTo>
                <a:lnTo>
                  <a:pt x="69" y="118"/>
                </a:lnTo>
                <a:lnTo>
                  <a:pt x="67" y="121"/>
                </a:lnTo>
                <a:lnTo>
                  <a:pt x="71" y="128"/>
                </a:lnTo>
                <a:lnTo>
                  <a:pt x="74" y="135"/>
                </a:lnTo>
                <a:lnTo>
                  <a:pt x="64" y="135"/>
                </a:lnTo>
                <a:lnTo>
                  <a:pt x="55" y="135"/>
                </a:lnTo>
                <a:lnTo>
                  <a:pt x="52" y="134"/>
                </a:lnTo>
                <a:lnTo>
                  <a:pt x="45" y="134"/>
                </a:lnTo>
                <a:lnTo>
                  <a:pt x="37" y="135"/>
                </a:lnTo>
                <a:lnTo>
                  <a:pt x="30" y="139"/>
                </a:lnTo>
                <a:lnTo>
                  <a:pt x="25" y="139"/>
                </a:lnTo>
                <a:lnTo>
                  <a:pt x="22" y="141"/>
                </a:lnTo>
                <a:lnTo>
                  <a:pt x="13" y="144"/>
                </a:lnTo>
                <a:lnTo>
                  <a:pt x="12" y="142"/>
                </a:lnTo>
                <a:lnTo>
                  <a:pt x="8" y="139"/>
                </a:lnTo>
                <a:lnTo>
                  <a:pt x="3" y="137"/>
                </a:lnTo>
                <a:lnTo>
                  <a:pt x="0" y="135"/>
                </a:lnTo>
                <a:lnTo>
                  <a:pt x="0" y="128"/>
                </a:lnTo>
                <a:lnTo>
                  <a:pt x="3" y="120"/>
                </a:lnTo>
                <a:lnTo>
                  <a:pt x="8" y="120"/>
                </a:lnTo>
                <a:lnTo>
                  <a:pt x="13" y="118"/>
                </a:lnTo>
                <a:lnTo>
                  <a:pt x="20" y="118"/>
                </a:lnTo>
                <a:lnTo>
                  <a:pt x="20" y="116"/>
                </a:lnTo>
                <a:lnTo>
                  <a:pt x="13" y="113"/>
                </a:lnTo>
                <a:lnTo>
                  <a:pt x="13" y="108"/>
                </a:lnTo>
                <a:lnTo>
                  <a:pt x="13" y="104"/>
                </a:lnTo>
                <a:lnTo>
                  <a:pt x="20" y="101"/>
                </a:lnTo>
                <a:lnTo>
                  <a:pt x="24" y="99"/>
                </a:lnTo>
                <a:lnTo>
                  <a:pt x="27" y="97"/>
                </a:lnTo>
                <a:lnTo>
                  <a:pt x="32" y="97"/>
                </a:lnTo>
                <a:lnTo>
                  <a:pt x="35" y="95"/>
                </a:lnTo>
                <a:lnTo>
                  <a:pt x="37" y="82"/>
                </a:lnTo>
                <a:lnTo>
                  <a:pt x="42" y="71"/>
                </a:lnTo>
                <a:lnTo>
                  <a:pt x="42" y="66"/>
                </a:lnTo>
                <a:lnTo>
                  <a:pt x="30" y="64"/>
                </a:lnTo>
                <a:lnTo>
                  <a:pt x="34" y="56"/>
                </a:lnTo>
                <a:lnTo>
                  <a:pt x="25" y="50"/>
                </a:lnTo>
                <a:lnTo>
                  <a:pt x="17" y="52"/>
                </a:lnTo>
                <a:lnTo>
                  <a:pt x="27" y="40"/>
                </a:lnTo>
                <a:lnTo>
                  <a:pt x="25" y="21"/>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39" name="Freeform 134"/>
          <p:cNvSpPr>
            <a:spLocks/>
          </p:cNvSpPr>
          <p:nvPr/>
        </p:nvSpPr>
        <p:spPr bwMode="auto">
          <a:xfrm>
            <a:off x="4384675" y="1647825"/>
            <a:ext cx="725488" cy="382588"/>
          </a:xfrm>
          <a:custGeom>
            <a:avLst/>
            <a:gdLst>
              <a:gd name="T0" fmla="*/ 2147483647 w 457"/>
              <a:gd name="T1" fmla="*/ 2147483647 h 241"/>
              <a:gd name="T2" fmla="*/ 2147483647 w 457"/>
              <a:gd name="T3" fmla="*/ 2147483647 h 241"/>
              <a:gd name="T4" fmla="*/ 2147483647 w 457"/>
              <a:gd name="T5" fmla="*/ 2147483647 h 241"/>
              <a:gd name="T6" fmla="*/ 2147483647 w 457"/>
              <a:gd name="T7" fmla="*/ 2147483647 h 241"/>
              <a:gd name="T8" fmla="*/ 2147483647 w 457"/>
              <a:gd name="T9" fmla="*/ 2147483647 h 241"/>
              <a:gd name="T10" fmla="*/ 2147483647 w 457"/>
              <a:gd name="T11" fmla="*/ 2147483647 h 241"/>
              <a:gd name="T12" fmla="*/ 2147483647 w 457"/>
              <a:gd name="T13" fmla="*/ 2147483647 h 241"/>
              <a:gd name="T14" fmla="*/ 2147483647 w 457"/>
              <a:gd name="T15" fmla="*/ 2147483647 h 241"/>
              <a:gd name="T16" fmla="*/ 2147483647 w 457"/>
              <a:gd name="T17" fmla="*/ 2147483647 h 241"/>
              <a:gd name="T18" fmla="*/ 2147483647 w 457"/>
              <a:gd name="T19" fmla="*/ 2147483647 h 241"/>
              <a:gd name="T20" fmla="*/ 2147483647 w 457"/>
              <a:gd name="T21" fmla="*/ 2147483647 h 241"/>
              <a:gd name="T22" fmla="*/ 2147483647 w 457"/>
              <a:gd name="T23" fmla="*/ 2147483647 h 241"/>
              <a:gd name="T24" fmla="*/ 2147483647 w 457"/>
              <a:gd name="T25" fmla="*/ 2147483647 h 241"/>
              <a:gd name="T26" fmla="*/ 2147483647 w 457"/>
              <a:gd name="T27" fmla="*/ 2147483647 h 241"/>
              <a:gd name="T28" fmla="*/ 2147483647 w 457"/>
              <a:gd name="T29" fmla="*/ 2147483647 h 241"/>
              <a:gd name="T30" fmla="*/ 2147483647 w 457"/>
              <a:gd name="T31" fmla="*/ 2147483647 h 241"/>
              <a:gd name="T32" fmla="*/ 2147483647 w 457"/>
              <a:gd name="T33" fmla="*/ 2147483647 h 241"/>
              <a:gd name="T34" fmla="*/ 2147483647 w 457"/>
              <a:gd name="T35" fmla="*/ 2147483647 h 241"/>
              <a:gd name="T36" fmla="*/ 2147483647 w 457"/>
              <a:gd name="T37" fmla="*/ 2147483647 h 241"/>
              <a:gd name="T38" fmla="*/ 2147483647 w 457"/>
              <a:gd name="T39" fmla="*/ 2147483647 h 241"/>
              <a:gd name="T40" fmla="*/ 2147483647 w 457"/>
              <a:gd name="T41" fmla="*/ 2147483647 h 241"/>
              <a:gd name="T42" fmla="*/ 2147483647 w 457"/>
              <a:gd name="T43" fmla="*/ 2147483647 h 241"/>
              <a:gd name="T44" fmla="*/ 2147483647 w 457"/>
              <a:gd name="T45" fmla="*/ 2147483647 h 241"/>
              <a:gd name="T46" fmla="*/ 2147483647 w 457"/>
              <a:gd name="T47" fmla="*/ 2147483647 h 241"/>
              <a:gd name="T48" fmla="*/ 2147483647 w 457"/>
              <a:gd name="T49" fmla="*/ 2147483647 h 241"/>
              <a:gd name="T50" fmla="*/ 2147483647 w 457"/>
              <a:gd name="T51" fmla="*/ 2147483647 h 241"/>
              <a:gd name="T52" fmla="*/ 2147483647 w 457"/>
              <a:gd name="T53" fmla="*/ 2147483647 h 241"/>
              <a:gd name="T54" fmla="*/ 2147483647 w 457"/>
              <a:gd name="T55" fmla="*/ 2147483647 h 241"/>
              <a:gd name="T56" fmla="*/ 2147483647 w 457"/>
              <a:gd name="T57" fmla="*/ 2147483647 h 241"/>
              <a:gd name="T58" fmla="*/ 2147483647 w 457"/>
              <a:gd name="T59" fmla="*/ 0 h 241"/>
              <a:gd name="T60" fmla="*/ 2147483647 w 457"/>
              <a:gd name="T61" fmla="*/ 2147483647 h 241"/>
              <a:gd name="T62" fmla="*/ 2147483647 w 457"/>
              <a:gd name="T63" fmla="*/ 2147483647 h 241"/>
              <a:gd name="T64" fmla="*/ 2147483647 w 457"/>
              <a:gd name="T65" fmla="*/ 2147483647 h 241"/>
              <a:gd name="T66" fmla="*/ 2147483647 w 457"/>
              <a:gd name="T67" fmla="*/ 2147483647 h 241"/>
              <a:gd name="T68" fmla="*/ 2147483647 w 457"/>
              <a:gd name="T69" fmla="*/ 2147483647 h 241"/>
              <a:gd name="T70" fmla="*/ 2147483647 w 457"/>
              <a:gd name="T71" fmla="*/ 2147483647 h 241"/>
              <a:gd name="T72" fmla="*/ 2147483647 w 457"/>
              <a:gd name="T73" fmla="*/ 2147483647 h 241"/>
              <a:gd name="T74" fmla="*/ 2147483647 w 457"/>
              <a:gd name="T75" fmla="*/ 2147483647 h 241"/>
              <a:gd name="T76" fmla="*/ 2147483647 w 457"/>
              <a:gd name="T77" fmla="*/ 2147483647 h 241"/>
              <a:gd name="T78" fmla="*/ 2147483647 w 457"/>
              <a:gd name="T79" fmla="*/ 2147483647 h 241"/>
              <a:gd name="T80" fmla="*/ 2147483647 w 457"/>
              <a:gd name="T81" fmla="*/ 2147483647 h 241"/>
              <a:gd name="T82" fmla="*/ 2147483647 w 457"/>
              <a:gd name="T83" fmla="*/ 2147483647 h 241"/>
              <a:gd name="T84" fmla="*/ 2147483647 w 457"/>
              <a:gd name="T85" fmla="*/ 2147483647 h 241"/>
              <a:gd name="T86" fmla="*/ 0 w 457"/>
              <a:gd name="T87" fmla="*/ 214748364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7"/>
              <a:gd name="T133" fmla="*/ 0 h 241"/>
              <a:gd name="T134" fmla="*/ 457 w 457"/>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7" h="241">
                <a:moveTo>
                  <a:pt x="0" y="240"/>
                </a:moveTo>
                <a:lnTo>
                  <a:pt x="29" y="235"/>
                </a:lnTo>
                <a:lnTo>
                  <a:pt x="39" y="224"/>
                </a:lnTo>
                <a:lnTo>
                  <a:pt x="46" y="218"/>
                </a:lnTo>
                <a:lnTo>
                  <a:pt x="49" y="212"/>
                </a:lnTo>
                <a:lnTo>
                  <a:pt x="56" y="212"/>
                </a:lnTo>
                <a:lnTo>
                  <a:pt x="62" y="207"/>
                </a:lnTo>
                <a:lnTo>
                  <a:pt x="71" y="207"/>
                </a:lnTo>
                <a:lnTo>
                  <a:pt x="76" y="207"/>
                </a:lnTo>
                <a:lnTo>
                  <a:pt x="83" y="207"/>
                </a:lnTo>
                <a:lnTo>
                  <a:pt x="86" y="207"/>
                </a:lnTo>
                <a:lnTo>
                  <a:pt x="93" y="200"/>
                </a:lnTo>
                <a:lnTo>
                  <a:pt x="96" y="195"/>
                </a:lnTo>
                <a:lnTo>
                  <a:pt x="105" y="190"/>
                </a:lnTo>
                <a:lnTo>
                  <a:pt x="111" y="188"/>
                </a:lnTo>
                <a:lnTo>
                  <a:pt x="117" y="185"/>
                </a:lnTo>
                <a:lnTo>
                  <a:pt x="123" y="183"/>
                </a:lnTo>
                <a:lnTo>
                  <a:pt x="128" y="180"/>
                </a:lnTo>
                <a:lnTo>
                  <a:pt x="135" y="176"/>
                </a:lnTo>
                <a:lnTo>
                  <a:pt x="142" y="173"/>
                </a:lnTo>
                <a:lnTo>
                  <a:pt x="150" y="167"/>
                </a:lnTo>
                <a:lnTo>
                  <a:pt x="159" y="169"/>
                </a:lnTo>
                <a:lnTo>
                  <a:pt x="172" y="173"/>
                </a:lnTo>
                <a:lnTo>
                  <a:pt x="186" y="173"/>
                </a:lnTo>
                <a:lnTo>
                  <a:pt x="201" y="167"/>
                </a:lnTo>
                <a:lnTo>
                  <a:pt x="208" y="166"/>
                </a:lnTo>
                <a:lnTo>
                  <a:pt x="213" y="155"/>
                </a:lnTo>
                <a:lnTo>
                  <a:pt x="220" y="148"/>
                </a:lnTo>
                <a:lnTo>
                  <a:pt x="231" y="140"/>
                </a:lnTo>
                <a:lnTo>
                  <a:pt x="235" y="135"/>
                </a:lnTo>
                <a:lnTo>
                  <a:pt x="235" y="128"/>
                </a:lnTo>
                <a:lnTo>
                  <a:pt x="245" y="123"/>
                </a:lnTo>
                <a:lnTo>
                  <a:pt x="250" y="117"/>
                </a:lnTo>
                <a:lnTo>
                  <a:pt x="253" y="112"/>
                </a:lnTo>
                <a:lnTo>
                  <a:pt x="257" y="111"/>
                </a:lnTo>
                <a:lnTo>
                  <a:pt x="274" y="100"/>
                </a:lnTo>
                <a:lnTo>
                  <a:pt x="274" y="111"/>
                </a:lnTo>
                <a:lnTo>
                  <a:pt x="270" y="116"/>
                </a:lnTo>
                <a:lnTo>
                  <a:pt x="274" y="121"/>
                </a:lnTo>
                <a:lnTo>
                  <a:pt x="285" y="123"/>
                </a:lnTo>
                <a:lnTo>
                  <a:pt x="292" y="123"/>
                </a:lnTo>
                <a:lnTo>
                  <a:pt x="299" y="117"/>
                </a:lnTo>
                <a:lnTo>
                  <a:pt x="304" y="111"/>
                </a:lnTo>
                <a:lnTo>
                  <a:pt x="304" y="105"/>
                </a:lnTo>
                <a:lnTo>
                  <a:pt x="309" y="100"/>
                </a:lnTo>
                <a:lnTo>
                  <a:pt x="309" y="95"/>
                </a:lnTo>
                <a:lnTo>
                  <a:pt x="314" y="88"/>
                </a:lnTo>
                <a:lnTo>
                  <a:pt x="318" y="85"/>
                </a:lnTo>
                <a:lnTo>
                  <a:pt x="326" y="85"/>
                </a:lnTo>
                <a:lnTo>
                  <a:pt x="343" y="85"/>
                </a:lnTo>
                <a:lnTo>
                  <a:pt x="356" y="78"/>
                </a:lnTo>
                <a:lnTo>
                  <a:pt x="368" y="67"/>
                </a:lnTo>
                <a:lnTo>
                  <a:pt x="382" y="64"/>
                </a:lnTo>
                <a:lnTo>
                  <a:pt x="394" y="57"/>
                </a:lnTo>
                <a:lnTo>
                  <a:pt x="402" y="43"/>
                </a:lnTo>
                <a:lnTo>
                  <a:pt x="421" y="28"/>
                </a:lnTo>
                <a:lnTo>
                  <a:pt x="432" y="21"/>
                </a:lnTo>
                <a:lnTo>
                  <a:pt x="444" y="14"/>
                </a:lnTo>
                <a:lnTo>
                  <a:pt x="456" y="5"/>
                </a:lnTo>
                <a:lnTo>
                  <a:pt x="436" y="0"/>
                </a:lnTo>
                <a:lnTo>
                  <a:pt x="415" y="0"/>
                </a:lnTo>
                <a:lnTo>
                  <a:pt x="395" y="9"/>
                </a:lnTo>
                <a:lnTo>
                  <a:pt x="385" y="14"/>
                </a:lnTo>
                <a:lnTo>
                  <a:pt x="368" y="17"/>
                </a:lnTo>
                <a:lnTo>
                  <a:pt x="350" y="19"/>
                </a:lnTo>
                <a:lnTo>
                  <a:pt x="339" y="22"/>
                </a:lnTo>
                <a:lnTo>
                  <a:pt x="318" y="31"/>
                </a:lnTo>
                <a:lnTo>
                  <a:pt x="304" y="36"/>
                </a:lnTo>
                <a:lnTo>
                  <a:pt x="290" y="41"/>
                </a:lnTo>
                <a:lnTo>
                  <a:pt x="274" y="45"/>
                </a:lnTo>
                <a:lnTo>
                  <a:pt x="257" y="50"/>
                </a:lnTo>
                <a:lnTo>
                  <a:pt x="242" y="57"/>
                </a:lnTo>
                <a:lnTo>
                  <a:pt x="230" y="64"/>
                </a:lnTo>
                <a:lnTo>
                  <a:pt x="220" y="73"/>
                </a:lnTo>
                <a:lnTo>
                  <a:pt x="209" y="79"/>
                </a:lnTo>
                <a:lnTo>
                  <a:pt x="201" y="85"/>
                </a:lnTo>
                <a:lnTo>
                  <a:pt x="182" y="95"/>
                </a:lnTo>
                <a:lnTo>
                  <a:pt x="164" y="105"/>
                </a:lnTo>
                <a:lnTo>
                  <a:pt x="142" y="117"/>
                </a:lnTo>
                <a:lnTo>
                  <a:pt x="127" y="133"/>
                </a:lnTo>
                <a:lnTo>
                  <a:pt x="110" y="145"/>
                </a:lnTo>
                <a:lnTo>
                  <a:pt x="95" y="152"/>
                </a:lnTo>
                <a:lnTo>
                  <a:pt x="79" y="167"/>
                </a:lnTo>
                <a:lnTo>
                  <a:pt x="69" y="178"/>
                </a:lnTo>
                <a:lnTo>
                  <a:pt x="56" y="188"/>
                </a:lnTo>
                <a:lnTo>
                  <a:pt x="42" y="195"/>
                </a:lnTo>
                <a:lnTo>
                  <a:pt x="29" y="202"/>
                </a:lnTo>
                <a:lnTo>
                  <a:pt x="0" y="24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40" name="Freeform 135"/>
          <p:cNvSpPr>
            <a:spLocks/>
          </p:cNvSpPr>
          <p:nvPr/>
        </p:nvSpPr>
        <p:spPr bwMode="auto">
          <a:xfrm>
            <a:off x="4375150" y="1636713"/>
            <a:ext cx="723900" cy="382587"/>
          </a:xfrm>
          <a:custGeom>
            <a:avLst/>
            <a:gdLst>
              <a:gd name="T0" fmla="*/ 2147483647 w 456"/>
              <a:gd name="T1" fmla="*/ 2147483647 h 241"/>
              <a:gd name="T2" fmla="*/ 2147483647 w 456"/>
              <a:gd name="T3" fmla="*/ 2147483647 h 241"/>
              <a:gd name="T4" fmla="*/ 2147483647 w 456"/>
              <a:gd name="T5" fmla="*/ 2147483647 h 241"/>
              <a:gd name="T6" fmla="*/ 2147483647 w 456"/>
              <a:gd name="T7" fmla="*/ 2147483647 h 241"/>
              <a:gd name="T8" fmla="*/ 2147483647 w 456"/>
              <a:gd name="T9" fmla="*/ 2147483647 h 241"/>
              <a:gd name="T10" fmla="*/ 2147483647 w 456"/>
              <a:gd name="T11" fmla="*/ 2147483647 h 241"/>
              <a:gd name="T12" fmla="*/ 2147483647 w 456"/>
              <a:gd name="T13" fmla="*/ 2147483647 h 241"/>
              <a:gd name="T14" fmla="*/ 2147483647 w 456"/>
              <a:gd name="T15" fmla="*/ 2147483647 h 241"/>
              <a:gd name="T16" fmla="*/ 2147483647 w 456"/>
              <a:gd name="T17" fmla="*/ 2147483647 h 241"/>
              <a:gd name="T18" fmla="*/ 2147483647 w 456"/>
              <a:gd name="T19" fmla="*/ 2147483647 h 241"/>
              <a:gd name="T20" fmla="*/ 2147483647 w 456"/>
              <a:gd name="T21" fmla="*/ 2147483647 h 241"/>
              <a:gd name="T22" fmla="*/ 2147483647 w 456"/>
              <a:gd name="T23" fmla="*/ 2147483647 h 241"/>
              <a:gd name="T24" fmla="*/ 2147483647 w 456"/>
              <a:gd name="T25" fmla="*/ 2147483647 h 241"/>
              <a:gd name="T26" fmla="*/ 2147483647 w 456"/>
              <a:gd name="T27" fmla="*/ 2147483647 h 241"/>
              <a:gd name="T28" fmla="*/ 2147483647 w 456"/>
              <a:gd name="T29" fmla="*/ 2147483647 h 241"/>
              <a:gd name="T30" fmla="*/ 2147483647 w 456"/>
              <a:gd name="T31" fmla="*/ 2147483647 h 241"/>
              <a:gd name="T32" fmla="*/ 2147483647 w 456"/>
              <a:gd name="T33" fmla="*/ 2147483647 h 241"/>
              <a:gd name="T34" fmla="*/ 2147483647 w 456"/>
              <a:gd name="T35" fmla="*/ 2147483647 h 241"/>
              <a:gd name="T36" fmla="*/ 2147483647 w 456"/>
              <a:gd name="T37" fmla="*/ 2147483647 h 241"/>
              <a:gd name="T38" fmla="*/ 2147483647 w 456"/>
              <a:gd name="T39" fmla="*/ 2147483647 h 241"/>
              <a:gd name="T40" fmla="*/ 2147483647 w 456"/>
              <a:gd name="T41" fmla="*/ 2147483647 h 241"/>
              <a:gd name="T42" fmla="*/ 2147483647 w 456"/>
              <a:gd name="T43" fmla="*/ 2147483647 h 241"/>
              <a:gd name="T44" fmla="*/ 2147483647 w 456"/>
              <a:gd name="T45" fmla="*/ 2147483647 h 241"/>
              <a:gd name="T46" fmla="*/ 2147483647 w 456"/>
              <a:gd name="T47" fmla="*/ 2147483647 h 241"/>
              <a:gd name="T48" fmla="*/ 2147483647 w 456"/>
              <a:gd name="T49" fmla="*/ 2147483647 h 241"/>
              <a:gd name="T50" fmla="*/ 2147483647 w 456"/>
              <a:gd name="T51" fmla="*/ 2147483647 h 241"/>
              <a:gd name="T52" fmla="*/ 2147483647 w 456"/>
              <a:gd name="T53" fmla="*/ 2147483647 h 241"/>
              <a:gd name="T54" fmla="*/ 2147483647 w 456"/>
              <a:gd name="T55" fmla="*/ 2147483647 h 241"/>
              <a:gd name="T56" fmla="*/ 2147483647 w 456"/>
              <a:gd name="T57" fmla="*/ 2147483647 h 241"/>
              <a:gd name="T58" fmla="*/ 2147483647 w 456"/>
              <a:gd name="T59" fmla="*/ 0 h 241"/>
              <a:gd name="T60" fmla="*/ 2147483647 w 456"/>
              <a:gd name="T61" fmla="*/ 2147483647 h 241"/>
              <a:gd name="T62" fmla="*/ 2147483647 w 456"/>
              <a:gd name="T63" fmla="*/ 2147483647 h 241"/>
              <a:gd name="T64" fmla="*/ 2147483647 w 456"/>
              <a:gd name="T65" fmla="*/ 2147483647 h 241"/>
              <a:gd name="T66" fmla="*/ 2147483647 w 456"/>
              <a:gd name="T67" fmla="*/ 2147483647 h 241"/>
              <a:gd name="T68" fmla="*/ 2147483647 w 456"/>
              <a:gd name="T69" fmla="*/ 2147483647 h 241"/>
              <a:gd name="T70" fmla="*/ 2147483647 w 456"/>
              <a:gd name="T71" fmla="*/ 2147483647 h 241"/>
              <a:gd name="T72" fmla="*/ 2147483647 w 456"/>
              <a:gd name="T73" fmla="*/ 2147483647 h 241"/>
              <a:gd name="T74" fmla="*/ 2147483647 w 456"/>
              <a:gd name="T75" fmla="*/ 2147483647 h 241"/>
              <a:gd name="T76" fmla="*/ 2147483647 w 456"/>
              <a:gd name="T77" fmla="*/ 2147483647 h 241"/>
              <a:gd name="T78" fmla="*/ 2147483647 w 456"/>
              <a:gd name="T79" fmla="*/ 2147483647 h 241"/>
              <a:gd name="T80" fmla="*/ 2147483647 w 456"/>
              <a:gd name="T81" fmla="*/ 2147483647 h 241"/>
              <a:gd name="T82" fmla="*/ 2147483647 w 456"/>
              <a:gd name="T83" fmla="*/ 2147483647 h 241"/>
              <a:gd name="T84" fmla="*/ 2147483647 w 456"/>
              <a:gd name="T85" fmla="*/ 2147483647 h 241"/>
              <a:gd name="T86" fmla="*/ 0 w 456"/>
              <a:gd name="T87" fmla="*/ 214748364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6"/>
              <a:gd name="T133" fmla="*/ 0 h 241"/>
              <a:gd name="T134" fmla="*/ 456 w 456"/>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6" h="241">
                <a:moveTo>
                  <a:pt x="0" y="240"/>
                </a:moveTo>
                <a:lnTo>
                  <a:pt x="29" y="235"/>
                </a:lnTo>
                <a:lnTo>
                  <a:pt x="39" y="224"/>
                </a:lnTo>
                <a:lnTo>
                  <a:pt x="45" y="218"/>
                </a:lnTo>
                <a:lnTo>
                  <a:pt x="49" y="212"/>
                </a:lnTo>
                <a:lnTo>
                  <a:pt x="56" y="212"/>
                </a:lnTo>
                <a:lnTo>
                  <a:pt x="62" y="207"/>
                </a:lnTo>
                <a:lnTo>
                  <a:pt x="71" y="207"/>
                </a:lnTo>
                <a:lnTo>
                  <a:pt x="76" y="207"/>
                </a:lnTo>
                <a:lnTo>
                  <a:pt x="83" y="207"/>
                </a:lnTo>
                <a:lnTo>
                  <a:pt x="86" y="207"/>
                </a:lnTo>
                <a:lnTo>
                  <a:pt x="93" y="200"/>
                </a:lnTo>
                <a:lnTo>
                  <a:pt x="96" y="195"/>
                </a:lnTo>
                <a:lnTo>
                  <a:pt x="104" y="190"/>
                </a:lnTo>
                <a:lnTo>
                  <a:pt x="111" y="188"/>
                </a:lnTo>
                <a:lnTo>
                  <a:pt x="116" y="185"/>
                </a:lnTo>
                <a:lnTo>
                  <a:pt x="123" y="183"/>
                </a:lnTo>
                <a:lnTo>
                  <a:pt x="128" y="180"/>
                </a:lnTo>
                <a:lnTo>
                  <a:pt x="135" y="176"/>
                </a:lnTo>
                <a:lnTo>
                  <a:pt x="142" y="173"/>
                </a:lnTo>
                <a:lnTo>
                  <a:pt x="150" y="167"/>
                </a:lnTo>
                <a:lnTo>
                  <a:pt x="158" y="169"/>
                </a:lnTo>
                <a:lnTo>
                  <a:pt x="172" y="173"/>
                </a:lnTo>
                <a:lnTo>
                  <a:pt x="185" y="173"/>
                </a:lnTo>
                <a:lnTo>
                  <a:pt x="201" y="167"/>
                </a:lnTo>
                <a:lnTo>
                  <a:pt x="207" y="166"/>
                </a:lnTo>
                <a:lnTo>
                  <a:pt x="212" y="155"/>
                </a:lnTo>
                <a:lnTo>
                  <a:pt x="219" y="148"/>
                </a:lnTo>
                <a:lnTo>
                  <a:pt x="231" y="140"/>
                </a:lnTo>
                <a:lnTo>
                  <a:pt x="234" y="135"/>
                </a:lnTo>
                <a:lnTo>
                  <a:pt x="234" y="128"/>
                </a:lnTo>
                <a:lnTo>
                  <a:pt x="244" y="123"/>
                </a:lnTo>
                <a:lnTo>
                  <a:pt x="249" y="117"/>
                </a:lnTo>
                <a:lnTo>
                  <a:pt x="253" y="112"/>
                </a:lnTo>
                <a:lnTo>
                  <a:pt x="256" y="111"/>
                </a:lnTo>
                <a:lnTo>
                  <a:pt x="273" y="100"/>
                </a:lnTo>
                <a:lnTo>
                  <a:pt x="273" y="111"/>
                </a:lnTo>
                <a:lnTo>
                  <a:pt x="270" y="116"/>
                </a:lnTo>
                <a:lnTo>
                  <a:pt x="273" y="121"/>
                </a:lnTo>
                <a:lnTo>
                  <a:pt x="285" y="123"/>
                </a:lnTo>
                <a:lnTo>
                  <a:pt x="292" y="123"/>
                </a:lnTo>
                <a:lnTo>
                  <a:pt x="298" y="117"/>
                </a:lnTo>
                <a:lnTo>
                  <a:pt x="303" y="111"/>
                </a:lnTo>
                <a:lnTo>
                  <a:pt x="303" y="105"/>
                </a:lnTo>
                <a:lnTo>
                  <a:pt x="308" y="100"/>
                </a:lnTo>
                <a:lnTo>
                  <a:pt x="308" y="95"/>
                </a:lnTo>
                <a:lnTo>
                  <a:pt x="313" y="88"/>
                </a:lnTo>
                <a:lnTo>
                  <a:pt x="317" y="85"/>
                </a:lnTo>
                <a:lnTo>
                  <a:pt x="325" y="85"/>
                </a:lnTo>
                <a:lnTo>
                  <a:pt x="342" y="85"/>
                </a:lnTo>
                <a:lnTo>
                  <a:pt x="356" y="78"/>
                </a:lnTo>
                <a:lnTo>
                  <a:pt x="367" y="67"/>
                </a:lnTo>
                <a:lnTo>
                  <a:pt x="381" y="66"/>
                </a:lnTo>
                <a:lnTo>
                  <a:pt x="393" y="57"/>
                </a:lnTo>
                <a:lnTo>
                  <a:pt x="401" y="43"/>
                </a:lnTo>
                <a:lnTo>
                  <a:pt x="420" y="28"/>
                </a:lnTo>
                <a:lnTo>
                  <a:pt x="431" y="21"/>
                </a:lnTo>
                <a:lnTo>
                  <a:pt x="443" y="14"/>
                </a:lnTo>
                <a:lnTo>
                  <a:pt x="455" y="5"/>
                </a:lnTo>
                <a:lnTo>
                  <a:pt x="435" y="0"/>
                </a:lnTo>
                <a:lnTo>
                  <a:pt x="415" y="0"/>
                </a:lnTo>
                <a:lnTo>
                  <a:pt x="394" y="9"/>
                </a:lnTo>
                <a:lnTo>
                  <a:pt x="384" y="14"/>
                </a:lnTo>
                <a:lnTo>
                  <a:pt x="367" y="17"/>
                </a:lnTo>
                <a:lnTo>
                  <a:pt x="349" y="19"/>
                </a:lnTo>
                <a:lnTo>
                  <a:pt x="339" y="22"/>
                </a:lnTo>
                <a:lnTo>
                  <a:pt x="317" y="31"/>
                </a:lnTo>
                <a:lnTo>
                  <a:pt x="303" y="36"/>
                </a:lnTo>
                <a:lnTo>
                  <a:pt x="290" y="41"/>
                </a:lnTo>
                <a:lnTo>
                  <a:pt x="273" y="45"/>
                </a:lnTo>
                <a:lnTo>
                  <a:pt x="256" y="50"/>
                </a:lnTo>
                <a:lnTo>
                  <a:pt x="241" y="57"/>
                </a:lnTo>
                <a:lnTo>
                  <a:pt x="229" y="66"/>
                </a:lnTo>
                <a:lnTo>
                  <a:pt x="219" y="73"/>
                </a:lnTo>
                <a:lnTo>
                  <a:pt x="209" y="79"/>
                </a:lnTo>
                <a:lnTo>
                  <a:pt x="201" y="85"/>
                </a:lnTo>
                <a:lnTo>
                  <a:pt x="182" y="95"/>
                </a:lnTo>
                <a:lnTo>
                  <a:pt x="163" y="105"/>
                </a:lnTo>
                <a:lnTo>
                  <a:pt x="142" y="117"/>
                </a:lnTo>
                <a:lnTo>
                  <a:pt x="126" y="133"/>
                </a:lnTo>
                <a:lnTo>
                  <a:pt x="110" y="145"/>
                </a:lnTo>
                <a:lnTo>
                  <a:pt x="94" y="152"/>
                </a:lnTo>
                <a:lnTo>
                  <a:pt x="79" y="167"/>
                </a:lnTo>
                <a:lnTo>
                  <a:pt x="69" y="178"/>
                </a:lnTo>
                <a:lnTo>
                  <a:pt x="56" y="188"/>
                </a:lnTo>
                <a:lnTo>
                  <a:pt x="42" y="195"/>
                </a:lnTo>
                <a:lnTo>
                  <a:pt x="29" y="202"/>
                </a:lnTo>
                <a:lnTo>
                  <a:pt x="0" y="24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41" name="Freeform 136"/>
          <p:cNvSpPr>
            <a:spLocks/>
          </p:cNvSpPr>
          <p:nvPr/>
        </p:nvSpPr>
        <p:spPr bwMode="auto">
          <a:xfrm>
            <a:off x="4719638" y="5138738"/>
            <a:ext cx="1076325" cy="355600"/>
          </a:xfrm>
          <a:custGeom>
            <a:avLst/>
            <a:gdLst>
              <a:gd name="T0" fmla="*/ 2147483647 w 678"/>
              <a:gd name="T1" fmla="*/ 2147483647 h 224"/>
              <a:gd name="T2" fmla="*/ 2147483647 w 678"/>
              <a:gd name="T3" fmla="*/ 2147483647 h 224"/>
              <a:gd name="T4" fmla="*/ 2147483647 w 678"/>
              <a:gd name="T5" fmla="*/ 2147483647 h 224"/>
              <a:gd name="T6" fmla="*/ 2147483647 w 678"/>
              <a:gd name="T7" fmla="*/ 2147483647 h 224"/>
              <a:gd name="T8" fmla="*/ 2147483647 w 678"/>
              <a:gd name="T9" fmla="*/ 2147483647 h 224"/>
              <a:gd name="T10" fmla="*/ 2147483647 w 678"/>
              <a:gd name="T11" fmla="*/ 2147483647 h 224"/>
              <a:gd name="T12" fmla="*/ 2147483647 w 678"/>
              <a:gd name="T13" fmla="*/ 2147483647 h 224"/>
              <a:gd name="T14" fmla="*/ 2147483647 w 678"/>
              <a:gd name="T15" fmla="*/ 2147483647 h 224"/>
              <a:gd name="T16" fmla="*/ 2147483647 w 678"/>
              <a:gd name="T17" fmla="*/ 2147483647 h 224"/>
              <a:gd name="T18" fmla="*/ 2147483647 w 678"/>
              <a:gd name="T19" fmla="*/ 2147483647 h 224"/>
              <a:gd name="T20" fmla="*/ 2147483647 w 678"/>
              <a:gd name="T21" fmla="*/ 2147483647 h 224"/>
              <a:gd name="T22" fmla="*/ 2147483647 w 678"/>
              <a:gd name="T23" fmla="*/ 2147483647 h 224"/>
              <a:gd name="T24" fmla="*/ 2147483647 w 678"/>
              <a:gd name="T25" fmla="*/ 2147483647 h 224"/>
              <a:gd name="T26" fmla="*/ 2147483647 w 678"/>
              <a:gd name="T27" fmla="*/ 2147483647 h 224"/>
              <a:gd name="T28" fmla="*/ 2147483647 w 678"/>
              <a:gd name="T29" fmla="*/ 2147483647 h 224"/>
              <a:gd name="T30" fmla="*/ 2147483647 w 678"/>
              <a:gd name="T31" fmla="*/ 2147483647 h 224"/>
              <a:gd name="T32" fmla="*/ 2147483647 w 678"/>
              <a:gd name="T33" fmla="*/ 2147483647 h 224"/>
              <a:gd name="T34" fmla="*/ 2147483647 w 678"/>
              <a:gd name="T35" fmla="*/ 2147483647 h 224"/>
              <a:gd name="T36" fmla="*/ 2147483647 w 678"/>
              <a:gd name="T37" fmla="*/ 2147483647 h 224"/>
              <a:gd name="T38" fmla="*/ 2147483647 w 678"/>
              <a:gd name="T39" fmla="*/ 2147483647 h 224"/>
              <a:gd name="T40" fmla="*/ 2147483647 w 678"/>
              <a:gd name="T41" fmla="*/ 0 h 224"/>
              <a:gd name="T42" fmla="*/ 2147483647 w 678"/>
              <a:gd name="T43" fmla="*/ 2147483647 h 224"/>
              <a:gd name="T44" fmla="*/ 2147483647 w 678"/>
              <a:gd name="T45" fmla="*/ 2147483647 h 224"/>
              <a:gd name="T46" fmla="*/ 2147483647 w 678"/>
              <a:gd name="T47" fmla="*/ 2147483647 h 224"/>
              <a:gd name="T48" fmla="*/ 2147483647 w 678"/>
              <a:gd name="T49" fmla="*/ 2147483647 h 224"/>
              <a:gd name="T50" fmla="*/ 2147483647 w 678"/>
              <a:gd name="T51" fmla="*/ 2147483647 h 224"/>
              <a:gd name="T52" fmla="*/ 2147483647 w 678"/>
              <a:gd name="T53" fmla="*/ 2147483647 h 224"/>
              <a:gd name="T54" fmla="*/ 2147483647 w 678"/>
              <a:gd name="T55" fmla="*/ 2147483647 h 224"/>
              <a:gd name="T56" fmla="*/ 2147483647 w 678"/>
              <a:gd name="T57" fmla="*/ 2147483647 h 224"/>
              <a:gd name="T58" fmla="*/ 2147483647 w 678"/>
              <a:gd name="T59" fmla="*/ 2147483647 h 224"/>
              <a:gd name="T60" fmla="*/ 2147483647 w 678"/>
              <a:gd name="T61" fmla="*/ 2147483647 h 224"/>
              <a:gd name="T62" fmla="*/ 2147483647 w 678"/>
              <a:gd name="T63" fmla="*/ 2147483647 h 224"/>
              <a:gd name="T64" fmla="*/ 2147483647 w 678"/>
              <a:gd name="T65" fmla="*/ 2147483647 h 224"/>
              <a:gd name="T66" fmla="*/ 2147483647 w 678"/>
              <a:gd name="T67" fmla="*/ 2147483647 h 224"/>
              <a:gd name="T68" fmla="*/ 2147483647 w 678"/>
              <a:gd name="T69" fmla="*/ 2147483647 h 224"/>
              <a:gd name="T70" fmla="*/ 2147483647 w 678"/>
              <a:gd name="T71" fmla="*/ 2147483647 h 224"/>
              <a:gd name="T72" fmla="*/ 2147483647 w 678"/>
              <a:gd name="T73" fmla="*/ 2147483647 h 224"/>
              <a:gd name="T74" fmla="*/ 2147483647 w 678"/>
              <a:gd name="T75" fmla="*/ 2147483647 h 224"/>
              <a:gd name="T76" fmla="*/ 2147483647 w 678"/>
              <a:gd name="T77" fmla="*/ 2147483647 h 224"/>
              <a:gd name="T78" fmla="*/ 2147483647 w 678"/>
              <a:gd name="T79" fmla="*/ 2147483647 h 224"/>
              <a:gd name="T80" fmla="*/ 2147483647 w 678"/>
              <a:gd name="T81" fmla="*/ 2147483647 h 224"/>
              <a:gd name="T82" fmla="*/ 2147483647 w 678"/>
              <a:gd name="T83" fmla="*/ 2147483647 h 224"/>
              <a:gd name="T84" fmla="*/ 2147483647 w 678"/>
              <a:gd name="T85" fmla="*/ 2147483647 h 224"/>
              <a:gd name="T86" fmla="*/ 2147483647 w 678"/>
              <a:gd name="T87" fmla="*/ 2147483647 h 224"/>
              <a:gd name="T88" fmla="*/ 0 w 678"/>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8"/>
              <a:gd name="T136" fmla="*/ 0 h 224"/>
              <a:gd name="T137" fmla="*/ 678 w 678"/>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8" h="224">
                <a:moveTo>
                  <a:pt x="0" y="99"/>
                </a:moveTo>
                <a:lnTo>
                  <a:pt x="66" y="69"/>
                </a:lnTo>
                <a:lnTo>
                  <a:pt x="83" y="67"/>
                </a:lnTo>
                <a:lnTo>
                  <a:pt x="93" y="62"/>
                </a:lnTo>
                <a:lnTo>
                  <a:pt x="167" y="66"/>
                </a:lnTo>
                <a:lnTo>
                  <a:pt x="172" y="59"/>
                </a:lnTo>
                <a:lnTo>
                  <a:pt x="181" y="55"/>
                </a:lnTo>
                <a:lnTo>
                  <a:pt x="196" y="50"/>
                </a:lnTo>
                <a:lnTo>
                  <a:pt x="206" y="43"/>
                </a:lnTo>
                <a:lnTo>
                  <a:pt x="216" y="43"/>
                </a:lnTo>
                <a:lnTo>
                  <a:pt x="219" y="43"/>
                </a:lnTo>
                <a:lnTo>
                  <a:pt x="223" y="43"/>
                </a:lnTo>
                <a:lnTo>
                  <a:pt x="236" y="45"/>
                </a:lnTo>
                <a:lnTo>
                  <a:pt x="250" y="50"/>
                </a:lnTo>
                <a:lnTo>
                  <a:pt x="258" y="61"/>
                </a:lnTo>
                <a:lnTo>
                  <a:pt x="263" y="59"/>
                </a:lnTo>
                <a:lnTo>
                  <a:pt x="267" y="67"/>
                </a:lnTo>
                <a:lnTo>
                  <a:pt x="285" y="66"/>
                </a:lnTo>
                <a:lnTo>
                  <a:pt x="302" y="61"/>
                </a:lnTo>
                <a:lnTo>
                  <a:pt x="312" y="59"/>
                </a:lnTo>
                <a:lnTo>
                  <a:pt x="322" y="54"/>
                </a:lnTo>
                <a:lnTo>
                  <a:pt x="336" y="48"/>
                </a:lnTo>
                <a:lnTo>
                  <a:pt x="348" y="48"/>
                </a:lnTo>
                <a:lnTo>
                  <a:pt x="356" y="45"/>
                </a:lnTo>
                <a:lnTo>
                  <a:pt x="366" y="40"/>
                </a:lnTo>
                <a:lnTo>
                  <a:pt x="373" y="45"/>
                </a:lnTo>
                <a:lnTo>
                  <a:pt x="393" y="50"/>
                </a:lnTo>
                <a:lnTo>
                  <a:pt x="414" y="54"/>
                </a:lnTo>
                <a:lnTo>
                  <a:pt x="434" y="54"/>
                </a:lnTo>
                <a:lnTo>
                  <a:pt x="442" y="45"/>
                </a:lnTo>
                <a:lnTo>
                  <a:pt x="447" y="45"/>
                </a:lnTo>
                <a:lnTo>
                  <a:pt x="452" y="40"/>
                </a:lnTo>
                <a:lnTo>
                  <a:pt x="468" y="31"/>
                </a:lnTo>
                <a:lnTo>
                  <a:pt x="486" y="28"/>
                </a:lnTo>
                <a:lnTo>
                  <a:pt x="496" y="28"/>
                </a:lnTo>
                <a:lnTo>
                  <a:pt x="512" y="22"/>
                </a:lnTo>
                <a:lnTo>
                  <a:pt x="518" y="22"/>
                </a:lnTo>
                <a:lnTo>
                  <a:pt x="535" y="10"/>
                </a:lnTo>
                <a:lnTo>
                  <a:pt x="540" y="12"/>
                </a:lnTo>
                <a:lnTo>
                  <a:pt x="545" y="5"/>
                </a:lnTo>
                <a:lnTo>
                  <a:pt x="550" y="3"/>
                </a:lnTo>
                <a:lnTo>
                  <a:pt x="557" y="0"/>
                </a:lnTo>
                <a:lnTo>
                  <a:pt x="557" y="9"/>
                </a:lnTo>
                <a:lnTo>
                  <a:pt x="564" y="16"/>
                </a:lnTo>
                <a:lnTo>
                  <a:pt x="569" y="24"/>
                </a:lnTo>
                <a:lnTo>
                  <a:pt x="574" y="29"/>
                </a:lnTo>
                <a:lnTo>
                  <a:pt x="579" y="29"/>
                </a:lnTo>
                <a:lnTo>
                  <a:pt x="584" y="33"/>
                </a:lnTo>
                <a:lnTo>
                  <a:pt x="591" y="33"/>
                </a:lnTo>
                <a:lnTo>
                  <a:pt x="591" y="36"/>
                </a:lnTo>
                <a:lnTo>
                  <a:pt x="625" y="36"/>
                </a:lnTo>
                <a:lnTo>
                  <a:pt x="638" y="47"/>
                </a:lnTo>
                <a:lnTo>
                  <a:pt x="642" y="47"/>
                </a:lnTo>
                <a:lnTo>
                  <a:pt x="645" y="54"/>
                </a:lnTo>
                <a:lnTo>
                  <a:pt x="653" y="50"/>
                </a:lnTo>
                <a:lnTo>
                  <a:pt x="675" y="55"/>
                </a:lnTo>
                <a:lnTo>
                  <a:pt x="670" y="66"/>
                </a:lnTo>
                <a:lnTo>
                  <a:pt x="677" y="74"/>
                </a:lnTo>
                <a:lnTo>
                  <a:pt x="652" y="93"/>
                </a:lnTo>
                <a:lnTo>
                  <a:pt x="631" y="107"/>
                </a:lnTo>
                <a:lnTo>
                  <a:pt x="606" y="130"/>
                </a:lnTo>
                <a:lnTo>
                  <a:pt x="562" y="159"/>
                </a:lnTo>
                <a:lnTo>
                  <a:pt x="520" y="178"/>
                </a:lnTo>
                <a:lnTo>
                  <a:pt x="486" y="195"/>
                </a:lnTo>
                <a:lnTo>
                  <a:pt x="464" y="201"/>
                </a:lnTo>
                <a:lnTo>
                  <a:pt x="437" y="207"/>
                </a:lnTo>
                <a:lnTo>
                  <a:pt x="415" y="213"/>
                </a:lnTo>
                <a:lnTo>
                  <a:pt x="402" y="213"/>
                </a:lnTo>
                <a:lnTo>
                  <a:pt x="380" y="218"/>
                </a:lnTo>
                <a:lnTo>
                  <a:pt x="368" y="216"/>
                </a:lnTo>
                <a:lnTo>
                  <a:pt x="348" y="220"/>
                </a:lnTo>
                <a:lnTo>
                  <a:pt x="326" y="218"/>
                </a:lnTo>
                <a:lnTo>
                  <a:pt x="301" y="220"/>
                </a:lnTo>
                <a:lnTo>
                  <a:pt x="285" y="223"/>
                </a:lnTo>
                <a:lnTo>
                  <a:pt x="268" y="218"/>
                </a:lnTo>
                <a:lnTo>
                  <a:pt x="248" y="214"/>
                </a:lnTo>
                <a:lnTo>
                  <a:pt x="228" y="216"/>
                </a:lnTo>
                <a:lnTo>
                  <a:pt x="206" y="214"/>
                </a:lnTo>
                <a:lnTo>
                  <a:pt x="187" y="211"/>
                </a:lnTo>
                <a:lnTo>
                  <a:pt x="171" y="209"/>
                </a:lnTo>
                <a:lnTo>
                  <a:pt x="157" y="209"/>
                </a:lnTo>
                <a:lnTo>
                  <a:pt x="142" y="201"/>
                </a:lnTo>
                <a:lnTo>
                  <a:pt x="120" y="192"/>
                </a:lnTo>
                <a:lnTo>
                  <a:pt x="101" y="180"/>
                </a:lnTo>
                <a:lnTo>
                  <a:pt x="83" y="169"/>
                </a:lnTo>
                <a:lnTo>
                  <a:pt x="61" y="156"/>
                </a:lnTo>
                <a:lnTo>
                  <a:pt x="42" y="142"/>
                </a:lnTo>
                <a:lnTo>
                  <a:pt x="29" y="128"/>
                </a:lnTo>
                <a:lnTo>
                  <a:pt x="15" y="116"/>
                </a:lnTo>
                <a:lnTo>
                  <a:pt x="0" y="99"/>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42" name="Freeform 137"/>
          <p:cNvSpPr>
            <a:spLocks/>
          </p:cNvSpPr>
          <p:nvPr/>
        </p:nvSpPr>
        <p:spPr bwMode="auto">
          <a:xfrm>
            <a:off x="4710113" y="5127625"/>
            <a:ext cx="1076325" cy="355600"/>
          </a:xfrm>
          <a:custGeom>
            <a:avLst/>
            <a:gdLst>
              <a:gd name="T0" fmla="*/ 2147483647 w 678"/>
              <a:gd name="T1" fmla="*/ 2147483647 h 224"/>
              <a:gd name="T2" fmla="*/ 2147483647 w 678"/>
              <a:gd name="T3" fmla="*/ 2147483647 h 224"/>
              <a:gd name="T4" fmla="*/ 2147483647 w 678"/>
              <a:gd name="T5" fmla="*/ 2147483647 h 224"/>
              <a:gd name="T6" fmla="*/ 2147483647 w 678"/>
              <a:gd name="T7" fmla="*/ 2147483647 h 224"/>
              <a:gd name="T8" fmla="*/ 2147483647 w 678"/>
              <a:gd name="T9" fmla="*/ 2147483647 h 224"/>
              <a:gd name="T10" fmla="*/ 2147483647 w 678"/>
              <a:gd name="T11" fmla="*/ 2147483647 h 224"/>
              <a:gd name="T12" fmla="*/ 2147483647 w 678"/>
              <a:gd name="T13" fmla="*/ 2147483647 h 224"/>
              <a:gd name="T14" fmla="*/ 2147483647 w 678"/>
              <a:gd name="T15" fmla="*/ 2147483647 h 224"/>
              <a:gd name="T16" fmla="*/ 2147483647 w 678"/>
              <a:gd name="T17" fmla="*/ 2147483647 h 224"/>
              <a:gd name="T18" fmla="*/ 2147483647 w 678"/>
              <a:gd name="T19" fmla="*/ 2147483647 h 224"/>
              <a:gd name="T20" fmla="*/ 2147483647 w 678"/>
              <a:gd name="T21" fmla="*/ 2147483647 h 224"/>
              <a:gd name="T22" fmla="*/ 2147483647 w 678"/>
              <a:gd name="T23" fmla="*/ 2147483647 h 224"/>
              <a:gd name="T24" fmla="*/ 2147483647 w 678"/>
              <a:gd name="T25" fmla="*/ 2147483647 h 224"/>
              <a:gd name="T26" fmla="*/ 2147483647 w 678"/>
              <a:gd name="T27" fmla="*/ 2147483647 h 224"/>
              <a:gd name="T28" fmla="*/ 2147483647 w 678"/>
              <a:gd name="T29" fmla="*/ 2147483647 h 224"/>
              <a:gd name="T30" fmla="*/ 2147483647 w 678"/>
              <a:gd name="T31" fmla="*/ 2147483647 h 224"/>
              <a:gd name="T32" fmla="*/ 2147483647 w 678"/>
              <a:gd name="T33" fmla="*/ 2147483647 h 224"/>
              <a:gd name="T34" fmla="*/ 2147483647 w 678"/>
              <a:gd name="T35" fmla="*/ 2147483647 h 224"/>
              <a:gd name="T36" fmla="*/ 2147483647 w 678"/>
              <a:gd name="T37" fmla="*/ 2147483647 h 224"/>
              <a:gd name="T38" fmla="*/ 2147483647 w 678"/>
              <a:gd name="T39" fmla="*/ 2147483647 h 224"/>
              <a:gd name="T40" fmla="*/ 2147483647 w 678"/>
              <a:gd name="T41" fmla="*/ 0 h 224"/>
              <a:gd name="T42" fmla="*/ 2147483647 w 678"/>
              <a:gd name="T43" fmla="*/ 2147483647 h 224"/>
              <a:gd name="T44" fmla="*/ 2147483647 w 678"/>
              <a:gd name="T45" fmla="*/ 2147483647 h 224"/>
              <a:gd name="T46" fmla="*/ 2147483647 w 678"/>
              <a:gd name="T47" fmla="*/ 2147483647 h 224"/>
              <a:gd name="T48" fmla="*/ 2147483647 w 678"/>
              <a:gd name="T49" fmla="*/ 2147483647 h 224"/>
              <a:gd name="T50" fmla="*/ 2147483647 w 678"/>
              <a:gd name="T51" fmla="*/ 2147483647 h 224"/>
              <a:gd name="T52" fmla="*/ 2147483647 w 678"/>
              <a:gd name="T53" fmla="*/ 2147483647 h 224"/>
              <a:gd name="T54" fmla="*/ 2147483647 w 678"/>
              <a:gd name="T55" fmla="*/ 2147483647 h 224"/>
              <a:gd name="T56" fmla="*/ 2147483647 w 678"/>
              <a:gd name="T57" fmla="*/ 2147483647 h 224"/>
              <a:gd name="T58" fmla="*/ 2147483647 w 678"/>
              <a:gd name="T59" fmla="*/ 2147483647 h 224"/>
              <a:gd name="T60" fmla="*/ 2147483647 w 678"/>
              <a:gd name="T61" fmla="*/ 2147483647 h 224"/>
              <a:gd name="T62" fmla="*/ 2147483647 w 678"/>
              <a:gd name="T63" fmla="*/ 2147483647 h 224"/>
              <a:gd name="T64" fmla="*/ 2147483647 w 678"/>
              <a:gd name="T65" fmla="*/ 2147483647 h 224"/>
              <a:gd name="T66" fmla="*/ 2147483647 w 678"/>
              <a:gd name="T67" fmla="*/ 2147483647 h 224"/>
              <a:gd name="T68" fmla="*/ 2147483647 w 678"/>
              <a:gd name="T69" fmla="*/ 2147483647 h 224"/>
              <a:gd name="T70" fmla="*/ 2147483647 w 678"/>
              <a:gd name="T71" fmla="*/ 2147483647 h 224"/>
              <a:gd name="T72" fmla="*/ 2147483647 w 678"/>
              <a:gd name="T73" fmla="*/ 2147483647 h 224"/>
              <a:gd name="T74" fmla="*/ 2147483647 w 678"/>
              <a:gd name="T75" fmla="*/ 2147483647 h 224"/>
              <a:gd name="T76" fmla="*/ 2147483647 w 678"/>
              <a:gd name="T77" fmla="*/ 2147483647 h 224"/>
              <a:gd name="T78" fmla="*/ 2147483647 w 678"/>
              <a:gd name="T79" fmla="*/ 2147483647 h 224"/>
              <a:gd name="T80" fmla="*/ 2147483647 w 678"/>
              <a:gd name="T81" fmla="*/ 2147483647 h 224"/>
              <a:gd name="T82" fmla="*/ 2147483647 w 678"/>
              <a:gd name="T83" fmla="*/ 2147483647 h 224"/>
              <a:gd name="T84" fmla="*/ 2147483647 w 678"/>
              <a:gd name="T85" fmla="*/ 2147483647 h 224"/>
              <a:gd name="T86" fmla="*/ 2147483647 w 678"/>
              <a:gd name="T87" fmla="*/ 2147483647 h 224"/>
              <a:gd name="T88" fmla="*/ 0 w 678"/>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8"/>
              <a:gd name="T136" fmla="*/ 0 h 224"/>
              <a:gd name="T137" fmla="*/ 678 w 678"/>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8" h="224">
                <a:moveTo>
                  <a:pt x="0" y="99"/>
                </a:moveTo>
                <a:lnTo>
                  <a:pt x="66" y="69"/>
                </a:lnTo>
                <a:lnTo>
                  <a:pt x="83" y="67"/>
                </a:lnTo>
                <a:lnTo>
                  <a:pt x="93" y="62"/>
                </a:lnTo>
                <a:lnTo>
                  <a:pt x="167" y="66"/>
                </a:lnTo>
                <a:lnTo>
                  <a:pt x="172" y="59"/>
                </a:lnTo>
                <a:lnTo>
                  <a:pt x="181" y="55"/>
                </a:lnTo>
                <a:lnTo>
                  <a:pt x="196" y="50"/>
                </a:lnTo>
                <a:lnTo>
                  <a:pt x="206" y="43"/>
                </a:lnTo>
                <a:lnTo>
                  <a:pt x="216" y="43"/>
                </a:lnTo>
                <a:lnTo>
                  <a:pt x="219" y="43"/>
                </a:lnTo>
                <a:lnTo>
                  <a:pt x="223" y="43"/>
                </a:lnTo>
                <a:lnTo>
                  <a:pt x="236" y="45"/>
                </a:lnTo>
                <a:lnTo>
                  <a:pt x="250" y="50"/>
                </a:lnTo>
                <a:lnTo>
                  <a:pt x="258" y="61"/>
                </a:lnTo>
                <a:lnTo>
                  <a:pt x="263" y="59"/>
                </a:lnTo>
                <a:lnTo>
                  <a:pt x="267" y="67"/>
                </a:lnTo>
                <a:lnTo>
                  <a:pt x="285" y="66"/>
                </a:lnTo>
                <a:lnTo>
                  <a:pt x="302" y="61"/>
                </a:lnTo>
                <a:lnTo>
                  <a:pt x="312" y="59"/>
                </a:lnTo>
                <a:lnTo>
                  <a:pt x="322" y="54"/>
                </a:lnTo>
                <a:lnTo>
                  <a:pt x="336" y="48"/>
                </a:lnTo>
                <a:lnTo>
                  <a:pt x="348" y="48"/>
                </a:lnTo>
                <a:lnTo>
                  <a:pt x="356" y="45"/>
                </a:lnTo>
                <a:lnTo>
                  <a:pt x="366" y="40"/>
                </a:lnTo>
                <a:lnTo>
                  <a:pt x="373" y="45"/>
                </a:lnTo>
                <a:lnTo>
                  <a:pt x="393" y="50"/>
                </a:lnTo>
                <a:lnTo>
                  <a:pt x="414" y="54"/>
                </a:lnTo>
                <a:lnTo>
                  <a:pt x="434" y="54"/>
                </a:lnTo>
                <a:lnTo>
                  <a:pt x="442" y="45"/>
                </a:lnTo>
                <a:lnTo>
                  <a:pt x="447" y="45"/>
                </a:lnTo>
                <a:lnTo>
                  <a:pt x="452" y="40"/>
                </a:lnTo>
                <a:lnTo>
                  <a:pt x="468" y="31"/>
                </a:lnTo>
                <a:lnTo>
                  <a:pt x="486" y="28"/>
                </a:lnTo>
                <a:lnTo>
                  <a:pt x="496" y="28"/>
                </a:lnTo>
                <a:lnTo>
                  <a:pt x="512" y="22"/>
                </a:lnTo>
                <a:lnTo>
                  <a:pt x="518" y="22"/>
                </a:lnTo>
                <a:lnTo>
                  <a:pt x="535" y="10"/>
                </a:lnTo>
                <a:lnTo>
                  <a:pt x="540" y="12"/>
                </a:lnTo>
                <a:lnTo>
                  <a:pt x="545" y="5"/>
                </a:lnTo>
                <a:lnTo>
                  <a:pt x="550" y="3"/>
                </a:lnTo>
                <a:lnTo>
                  <a:pt x="557" y="0"/>
                </a:lnTo>
                <a:lnTo>
                  <a:pt x="557" y="9"/>
                </a:lnTo>
                <a:lnTo>
                  <a:pt x="564" y="16"/>
                </a:lnTo>
                <a:lnTo>
                  <a:pt x="569" y="24"/>
                </a:lnTo>
                <a:lnTo>
                  <a:pt x="574" y="29"/>
                </a:lnTo>
                <a:lnTo>
                  <a:pt x="579" y="29"/>
                </a:lnTo>
                <a:lnTo>
                  <a:pt x="584" y="33"/>
                </a:lnTo>
                <a:lnTo>
                  <a:pt x="591" y="33"/>
                </a:lnTo>
                <a:lnTo>
                  <a:pt x="591" y="36"/>
                </a:lnTo>
                <a:lnTo>
                  <a:pt x="625" y="36"/>
                </a:lnTo>
                <a:lnTo>
                  <a:pt x="638" y="47"/>
                </a:lnTo>
                <a:lnTo>
                  <a:pt x="642" y="47"/>
                </a:lnTo>
                <a:lnTo>
                  <a:pt x="645" y="54"/>
                </a:lnTo>
                <a:lnTo>
                  <a:pt x="653" y="50"/>
                </a:lnTo>
                <a:lnTo>
                  <a:pt x="675" y="55"/>
                </a:lnTo>
                <a:lnTo>
                  <a:pt x="670" y="66"/>
                </a:lnTo>
                <a:lnTo>
                  <a:pt x="677" y="74"/>
                </a:lnTo>
                <a:lnTo>
                  <a:pt x="652" y="93"/>
                </a:lnTo>
                <a:lnTo>
                  <a:pt x="631" y="109"/>
                </a:lnTo>
                <a:lnTo>
                  <a:pt x="606" y="130"/>
                </a:lnTo>
                <a:lnTo>
                  <a:pt x="562" y="159"/>
                </a:lnTo>
                <a:lnTo>
                  <a:pt x="520" y="178"/>
                </a:lnTo>
                <a:lnTo>
                  <a:pt x="486" y="195"/>
                </a:lnTo>
                <a:lnTo>
                  <a:pt x="464" y="201"/>
                </a:lnTo>
                <a:lnTo>
                  <a:pt x="437" y="207"/>
                </a:lnTo>
                <a:lnTo>
                  <a:pt x="415" y="213"/>
                </a:lnTo>
                <a:lnTo>
                  <a:pt x="402" y="213"/>
                </a:lnTo>
                <a:lnTo>
                  <a:pt x="380" y="218"/>
                </a:lnTo>
                <a:lnTo>
                  <a:pt x="368" y="216"/>
                </a:lnTo>
                <a:lnTo>
                  <a:pt x="348" y="220"/>
                </a:lnTo>
                <a:lnTo>
                  <a:pt x="326" y="218"/>
                </a:lnTo>
                <a:lnTo>
                  <a:pt x="301" y="220"/>
                </a:lnTo>
                <a:lnTo>
                  <a:pt x="285" y="223"/>
                </a:lnTo>
                <a:lnTo>
                  <a:pt x="268" y="218"/>
                </a:lnTo>
                <a:lnTo>
                  <a:pt x="248" y="214"/>
                </a:lnTo>
                <a:lnTo>
                  <a:pt x="228" y="216"/>
                </a:lnTo>
                <a:lnTo>
                  <a:pt x="206" y="214"/>
                </a:lnTo>
                <a:lnTo>
                  <a:pt x="187" y="211"/>
                </a:lnTo>
                <a:lnTo>
                  <a:pt x="171" y="209"/>
                </a:lnTo>
                <a:lnTo>
                  <a:pt x="157" y="209"/>
                </a:lnTo>
                <a:lnTo>
                  <a:pt x="142" y="201"/>
                </a:lnTo>
                <a:lnTo>
                  <a:pt x="120" y="192"/>
                </a:lnTo>
                <a:lnTo>
                  <a:pt x="101" y="180"/>
                </a:lnTo>
                <a:lnTo>
                  <a:pt x="83" y="169"/>
                </a:lnTo>
                <a:lnTo>
                  <a:pt x="61" y="156"/>
                </a:lnTo>
                <a:lnTo>
                  <a:pt x="42" y="142"/>
                </a:lnTo>
                <a:lnTo>
                  <a:pt x="29" y="128"/>
                </a:lnTo>
                <a:lnTo>
                  <a:pt x="15" y="116"/>
                </a:lnTo>
                <a:lnTo>
                  <a:pt x="0" y="9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43" name="Freeform 138"/>
          <p:cNvSpPr>
            <a:spLocks/>
          </p:cNvSpPr>
          <p:nvPr/>
        </p:nvSpPr>
        <p:spPr bwMode="auto">
          <a:xfrm>
            <a:off x="5668963" y="3805238"/>
            <a:ext cx="215900" cy="374650"/>
          </a:xfrm>
          <a:custGeom>
            <a:avLst/>
            <a:gdLst>
              <a:gd name="T0" fmla="*/ 2147483647 w 136"/>
              <a:gd name="T1" fmla="*/ 2147483647 h 236"/>
              <a:gd name="T2" fmla="*/ 2147483647 w 136"/>
              <a:gd name="T3" fmla="*/ 2147483647 h 236"/>
              <a:gd name="T4" fmla="*/ 2147483647 w 136"/>
              <a:gd name="T5" fmla="*/ 2147483647 h 236"/>
              <a:gd name="T6" fmla="*/ 0 w 136"/>
              <a:gd name="T7" fmla="*/ 2147483647 h 236"/>
              <a:gd name="T8" fmla="*/ 0 w 136"/>
              <a:gd name="T9" fmla="*/ 2147483647 h 236"/>
              <a:gd name="T10" fmla="*/ 2147483647 w 136"/>
              <a:gd name="T11" fmla="*/ 2147483647 h 236"/>
              <a:gd name="T12" fmla="*/ 2147483647 w 136"/>
              <a:gd name="T13" fmla="*/ 2147483647 h 236"/>
              <a:gd name="T14" fmla="*/ 2147483647 w 136"/>
              <a:gd name="T15" fmla="*/ 2147483647 h 236"/>
              <a:gd name="T16" fmla="*/ 2147483647 w 136"/>
              <a:gd name="T17" fmla="*/ 2147483647 h 236"/>
              <a:gd name="T18" fmla="*/ 2147483647 w 136"/>
              <a:gd name="T19" fmla="*/ 2147483647 h 236"/>
              <a:gd name="T20" fmla="*/ 2147483647 w 136"/>
              <a:gd name="T21" fmla="*/ 2147483647 h 236"/>
              <a:gd name="T22" fmla="*/ 2147483647 w 136"/>
              <a:gd name="T23" fmla="*/ 2147483647 h 236"/>
              <a:gd name="T24" fmla="*/ 2147483647 w 136"/>
              <a:gd name="T25" fmla="*/ 2147483647 h 236"/>
              <a:gd name="T26" fmla="*/ 2147483647 w 136"/>
              <a:gd name="T27" fmla="*/ 2147483647 h 236"/>
              <a:gd name="T28" fmla="*/ 2147483647 w 136"/>
              <a:gd name="T29" fmla="*/ 2147483647 h 236"/>
              <a:gd name="T30" fmla="*/ 2147483647 w 136"/>
              <a:gd name="T31" fmla="*/ 2147483647 h 236"/>
              <a:gd name="T32" fmla="*/ 2147483647 w 136"/>
              <a:gd name="T33" fmla="*/ 2147483647 h 236"/>
              <a:gd name="T34" fmla="*/ 2147483647 w 136"/>
              <a:gd name="T35" fmla="*/ 2147483647 h 236"/>
              <a:gd name="T36" fmla="*/ 2147483647 w 136"/>
              <a:gd name="T37" fmla="*/ 2147483647 h 236"/>
              <a:gd name="T38" fmla="*/ 2147483647 w 136"/>
              <a:gd name="T39" fmla="*/ 2147483647 h 236"/>
              <a:gd name="T40" fmla="*/ 2147483647 w 136"/>
              <a:gd name="T41" fmla="*/ 2147483647 h 236"/>
              <a:gd name="T42" fmla="*/ 2147483647 w 136"/>
              <a:gd name="T43" fmla="*/ 2147483647 h 236"/>
              <a:gd name="T44" fmla="*/ 2147483647 w 136"/>
              <a:gd name="T45" fmla="*/ 2147483647 h 236"/>
              <a:gd name="T46" fmla="*/ 2147483647 w 136"/>
              <a:gd name="T47" fmla="*/ 2147483647 h 236"/>
              <a:gd name="T48" fmla="*/ 2147483647 w 136"/>
              <a:gd name="T49" fmla="*/ 2147483647 h 236"/>
              <a:gd name="T50" fmla="*/ 2147483647 w 136"/>
              <a:gd name="T51" fmla="*/ 0 h 236"/>
              <a:gd name="T52" fmla="*/ 2147483647 w 136"/>
              <a:gd name="T53" fmla="*/ 2147483647 h 236"/>
              <a:gd name="T54" fmla="*/ 2147483647 w 136"/>
              <a:gd name="T55" fmla="*/ 2147483647 h 236"/>
              <a:gd name="T56" fmla="*/ 2147483647 w 136"/>
              <a:gd name="T57" fmla="*/ 2147483647 h 236"/>
              <a:gd name="T58" fmla="*/ 2147483647 w 136"/>
              <a:gd name="T59" fmla="*/ 2147483647 h 236"/>
              <a:gd name="T60" fmla="*/ 2147483647 w 136"/>
              <a:gd name="T61" fmla="*/ 2147483647 h 236"/>
              <a:gd name="T62" fmla="*/ 2147483647 w 136"/>
              <a:gd name="T63" fmla="*/ 2147483647 h 236"/>
              <a:gd name="T64" fmla="*/ 2147483647 w 136"/>
              <a:gd name="T65" fmla="*/ 2147483647 h 236"/>
              <a:gd name="T66" fmla="*/ 2147483647 w 136"/>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36"/>
              <a:gd name="T104" fmla="*/ 136 w 136"/>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36">
                <a:moveTo>
                  <a:pt x="25" y="74"/>
                </a:moveTo>
                <a:lnTo>
                  <a:pt x="22" y="121"/>
                </a:lnTo>
                <a:lnTo>
                  <a:pt x="10" y="150"/>
                </a:lnTo>
                <a:lnTo>
                  <a:pt x="0" y="178"/>
                </a:lnTo>
                <a:lnTo>
                  <a:pt x="0" y="199"/>
                </a:lnTo>
                <a:lnTo>
                  <a:pt x="3" y="216"/>
                </a:lnTo>
                <a:lnTo>
                  <a:pt x="15" y="232"/>
                </a:lnTo>
                <a:lnTo>
                  <a:pt x="25" y="233"/>
                </a:lnTo>
                <a:lnTo>
                  <a:pt x="34" y="233"/>
                </a:lnTo>
                <a:lnTo>
                  <a:pt x="44" y="235"/>
                </a:lnTo>
                <a:lnTo>
                  <a:pt x="49" y="223"/>
                </a:lnTo>
                <a:lnTo>
                  <a:pt x="54" y="192"/>
                </a:lnTo>
                <a:lnTo>
                  <a:pt x="69" y="171"/>
                </a:lnTo>
                <a:lnTo>
                  <a:pt x="73" y="140"/>
                </a:lnTo>
                <a:lnTo>
                  <a:pt x="79" y="128"/>
                </a:lnTo>
                <a:lnTo>
                  <a:pt x="86" y="119"/>
                </a:lnTo>
                <a:lnTo>
                  <a:pt x="91" y="97"/>
                </a:lnTo>
                <a:lnTo>
                  <a:pt x="101" y="83"/>
                </a:lnTo>
                <a:lnTo>
                  <a:pt x="108" y="73"/>
                </a:lnTo>
                <a:lnTo>
                  <a:pt x="115" y="64"/>
                </a:lnTo>
                <a:lnTo>
                  <a:pt x="115" y="59"/>
                </a:lnTo>
                <a:lnTo>
                  <a:pt x="130" y="47"/>
                </a:lnTo>
                <a:lnTo>
                  <a:pt x="132" y="26"/>
                </a:lnTo>
                <a:lnTo>
                  <a:pt x="135" y="14"/>
                </a:lnTo>
                <a:lnTo>
                  <a:pt x="121" y="9"/>
                </a:lnTo>
                <a:lnTo>
                  <a:pt x="113" y="0"/>
                </a:lnTo>
                <a:lnTo>
                  <a:pt x="101" y="9"/>
                </a:lnTo>
                <a:lnTo>
                  <a:pt x="91" y="29"/>
                </a:lnTo>
                <a:lnTo>
                  <a:pt x="79" y="45"/>
                </a:lnTo>
                <a:lnTo>
                  <a:pt x="69" y="57"/>
                </a:lnTo>
                <a:lnTo>
                  <a:pt x="64" y="57"/>
                </a:lnTo>
                <a:lnTo>
                  <a:pt x="54" y="64"/>
                </a:lnTo>
                <a:lnTo>
                  <a:pt x="49" y="71"/>
                </a:lnTo>
                <a:lnTo>
                  <a:pt x="25" y="74"/>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44" name="Freeform 139"/>
          <p:cNvSpPr>
            <a:spLocks/>
          </p:cNvSpPr>
          <p:nvPr/>
        </p:nvSpPr>
        <p:spPr bwMode="auto">
          <a:xfrm>
            <a:off x="5657850" y="3795713"/>
            <a:ext cx="215900" cy="373062"/>
          </a:xfrm>
          <a:custGeom>
            <a:avLst/>
            <a:gdLst>
              <a:gd name="T0" fmla="*/ 2147483647 w 136"/>
              <a:gd name="T1" fmla="*/ 2147483647 h 235"/>
              <a:gd name="T2" fmla="*/ 2147483647 w 136"/>
              <a:gd name="T3" fmla="*/ 2147483647 h 235"/>
              <a:gd name="T4" fmla="*/ 2147483647 w 136"/>
              <a:gd name="T5" fmla="*/ 2147483647 h 235"/>
              <a:gd name="T6" fmla="*/ 0 w 136"/>
              <a:gd name="T7" fmla="*/ 2147483647 h 235"/>
              <a:gd name="T8" fmla="*/ 0 w 136"/>
              <a:gd name="T9" fmla="*/ 2147483647 h 235"/>
              <a:gd name="T10" fmla="*/ 2147483647 w 136"/>
              <a:gd name="T11" fmla="*/ 2147483647 h 235"/>
              <a:gd name="T12" fmla="*/ 2147483647 w 136"/>
              <a:gd name="T13" fmla="*/ 2147483647 h 235"/>
              <a:gd name="T14" fmla="*/ 2147483647 w 136"/>
              <a:gd name="T15" fmla="*/ 2147483647 h 235"/>
              <a:gd name="T16" fmla="*/ 2147483647 w 136"/>
              <a:gd name="T17" fmla="*/ 2147483647 h 235"/>
              <a:gd name="T18" fmla="*/ 2147483647 w 136"/>
              <a:gd name="T19" fmla="*/ 2147483647 h 235"/>
              <a:gd name="T20" fmla="*/ 2147483647 w 136"/>
              <a:gd name="T21" fmla="*/ 2147483647 h 235"/>
              <a:gd name="T22" fmla="*/ 2147483647 w 136"/>
              <a:gd name="T23" fmla="*/ 2147483647 h 235"/>
              <a:gd name="T24" fmla="*/ 2147483647 w 136"/>
              <a:gd name="T25" fmla="*/ 2147483647 h 235"/>
              <a:gd name="T26" fmla="*/ 2147483647 w 136"/>
              <a:gd name="T27" fmla="*/ 2147483647 h 235"/>
              <a:gd name="T28" fmla="*/ 2147483647 w 136"/>
              <a:gd name="T29" fmla="*/ 2147483647 h 235"/>
              <a:gd name="T30" fmla="*/ 2147483647 w 136"/>
              <a:gd name="T31" fmla="*/ 2147483647 h 235"/>
              <a:gd name="T32" fmla="*/ 2147483647 w 136"/>
              <a:gd name="T33" fmla="*/ 2147483647 h 235"/>
              <a:gd name="T34" fmla="*/ 2147483647 w 136"/>
              <a:gd name="T35" fmla="*/ 2147483647 h 235"/>
              <a:gd name="T36" fmla="*/ 2147483647 w 136"/>
              <a:gd name="T37" fmla="*/ 2147483647 h 235"/>
              <a:gd name="T38" fmla="*/ 2147483647 w 136"/>
              <a:gd name="T39" fmla="*/ 2147483647 h 235"/>
              <a:gd name="T40" fmla="*/ 2147483647 w 136"/>
              <a:gd name="T41" fmla="*/ 2147483647 h 235"/>
              <a:gd name="T42" fmla="*/ 2147483647 w 136"/>
              <a:gd name="T43" fmla="*/ 2147483647 h 235"/>
              <a:gd name="T44" fmla="*/ 2147483647 w 136"/>
              <a:gd name="T45" fmla="*/ 2147483647 h 235"/>
              <a:gd name="T46" fmla="*/ 2147483647 w 136"/>
              <a:gd name="T47" fmla="*/ 2147483647 h 235"/>
              <a:gd name="T48" fmla="*/ 2147483647 w 136"/>
              <a:gd name="T49" fmla="*/ 2147483647 h 235"/>
              <a:gd name="T50" fmla="*/ 2147483647 w 136"/>
              <a:gd name="T51" fmla="*/ 0 h 235"/>
              <a:gd name="T52" fmla="*/ 2147483647 w 136"/>
              <a:gd name="T53" fmla="*/ 2147483647 h 235"/>
              <a:gd name="T54" fmla="*/ 2147483647 w 136"/>
              <a:gd name="T55" fmla="*/ 2147483647 h 235"/>
              <a:gd name="T56" fmla="*/ 2147483647 w 136"/>
              <a:gd name="T57" fmla="*/ 2147483647 h 235"/>
              <a:gd name="T58" fmla="*/ 2147483647 w 136"/>
              <a:gd name="T59" fmla="*/ 2147483647 h 235"/>
              <a:gd name="T60" fmla="*/ 2147483647 w 136"/>
              <a:gd name="T61" fmla="*/ 2147483647 h 235"/>
              <a:gd name="T62" fmla="*/ 2147483647 w 136"/>
              <a:gd name="T63" fmla="*/ 2147483647 h 235"/>
              <a:gd name="T64" fmla="*/ 2147483647 w 136"/>
              <a:gd name="T65" fmla="*/ 2147483647 h 235"/>
              <a:gd name="T66" fmla="*/ 2147483647 w 136"/>
              <a:gd name="T67" fmla="*/ 2147483647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35"/>
              <a:gd name="T104" fmla="*/ 136 w 136"/>
              <a:gd name="T105" fmla="*/ 235 h 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35">
                <a:moveTo>
                  <a:pt x="25" y="74"/>
                </a:moveTo>
                <a:lnTo>
                  <a:pt x="22" y="120"/>
                </a:lnTo>
                <a:lnTo>
                  <a:pt x="10" y="150"/>
                </a:lnTo>
                <a:lnTo>
                  <a:pt x="0" y="177"/>
                </a:lnTo>
                <a:lnTo>
                  <a:pt x="0" y="198"/>
                </a:lnTo>
                <a:lnTo>
                  <a:pt x="3" y="215"/>
                </a:lnTo>
                <a:lnTo>
                  <a:pt x="15" y="231"/>
                </a:lnTo>
                <a:lnTo>
                  <a:pt x="25" y="232"/>
                </a:lnTo>
                <a:lnTo>
                  <a:pt x="34" y="232"/>
                </a:lnTo>
                <a:lnTo>
                  <a:pt x="44" y="234"/>
                </a:lnTo>
                <a:lnTo>
                  <a:pt x="49" y="222"/>
                </a:lnTo>
                <a:lnTo>
                  <a:pt x="54" y="191"/>
                </a:lnTo>
                <a:lnTo>
                  <a:pt x="69" y="170"/>
                </a:lnTo>
                <a:lnTo>
                  <a:pt x="73" y="139"/>
                </a:lnTo>
                <a:lnTo>
                  <a:pt x="79" y="127"/>
                </a:lnTo>
                <a:lnTo>
                  <a:pt x="86" y="119"/>
                </a:lnTo>
                <a:lnTo>
                  <a:pt x="91" y="96"/>
                </a:lnTo>
                <a:lnTo>
                  <a:pt x="101" y="83"/>
                </a:lnTo>
                <a:lnTo>
                  <a:pt x="108" y="72"/>
                </a:lnTo>
                <a:lnTo>
                  <a:pt x="115" y="64"/>
                </a:lnTo>
                <a:lnTo>
                  <a:pt x="115" y="58"/>
                </a:lnTo>
                <a:lnTo>
                  <a:pt x="130" y="46"/>
                </a:lnTo>
                <a:lnTo>
                  <a:pt x="132" y="26"/>
                </a:lnTo>
                <a:lnTo>
                  <a:pt x="135" y="14"/>
                </a:lnTo>
                <a:lnTo>
                  <a:pt x="121" y="9"/>
                </a:lnTo>
                <a:lnTo>
                  <a:pt x="113" y="0"/>
                </a:lnTo>
                <a:lnTo>
                  <a:pt x="101" y="9"/>
                </a:lnTo>
                <a:lnTo>
                  <a:pt x="91" y="29"/>
                </a:lnTo>
                <a:lnTo>
                  <a:pt x="79" y="45"/>
                </a:lnTo>
                <a:lnTo>
                  <a:pt x="69" y="57"/>
                </a:lnTo>
                <a:lnTo>
                  <a:pt x="64" y="57"/>
                </a:lnTo>
                <a:lnTo>
                  <a:pt x="54" y="64"/>
                </a:lnTo>
                <a:lnTo>
                  <a:pt x="49" y="71"/>
                </a:lnTo>
                <a:lnTo>
                  <a:pt x="25" y="74"/>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45" name="Freeform 142"/>
          <p:cNvSpPr>
            <a:spLocks/>
          </p:cNvSpPr>
          <p:nvPr/>
        </p:nvSpPr>
        <p:spPr bwMode="auto">
          <a:xfrm>
            <a:off x="592138" y="5245100"/>
            <a:ext cx="800100" cy="257175"/>
          </a:xfrm>
          <a:custGeom>
            <a:avLst/>
            <a:gdLst>
              <a:gd name="T0" fmla="*/ 2147483647 w 504"/>
              <a:gd name="T1" fmla="*/ 2147483647 h 162"/>
              <a:gd name="T2" fmla="*/ 2147483647 w 504"/>
              <a:gd name="T3" fmla="*/ 2147483647 h 162"/>
              <a:gd name="T4" fmla="*/ 2147483647 w 504"/>
              <a:gd name="T5" fmla="*/ 2147483647 h 162"/>
              <a:gd name="T6" fmla="*/ 2147483647 w 504"/>
              <a:gd name="T7" fmla="*/ 2147483647 h 162"/>
              <a:gd name="T8" fmla="*/ 2147483647 w 504"/>
              <a:gd name="T9" fmla="*/ 2147483647 h 162"/>
              <a:gd name="T10" fmla="*/ 2147483647 w 504"/>
              <a:gd name="T11" fmla="*/ 2147483647 h 162"/>
              <a:gd name="T12" fmla="*/ 2147483647 w 504"/>
              <a:gd name="T13" fmla="*/ 2147483647 h 162"/>
              <a:gd name="T14" fmla="*/ 2147483647 w 504"/>
              <a:gd name="T15" fmla="*/ 2147483647 h 162"/>
              <a:gd name="T16" fmla="*/ 2147483647 w 504"/>
              <a:gd name="T17" fmla="*/ 2147483647 h 162"/>
              <a:gd name="T18" fmla="*/ 2147483647 w 504"/>
              <a:gd name="T19" fmla="*/ 2147483647 h 162"/>
              <a:gd name="T20" fmla="*/ 2147483647 w 504"/>
              <a:gd name="T21" fmla="*/ 2147483647 h 162"/>
              <a:gd name="T22" fmla="*/ 2147483647 w 504"/>
              <a:gd name="T23" fmla="*/ 2147483647 h 162"/>
              <a:gd name="T24" fmla="*/ 2147483647 w 504"/>
              <a:gd name="T25" fmla="*/ 2147483647 h 162"/>
              <a:gd name="T26" fmla="*/ 2147483647 w 504"/>
              <a:gd name="T27" fmla="*/ 2147483647 h 162"/>
              <a:gd name="T28" fmla="*/ 2147483647 w 504"/>
              <a:gd name="T29" fmla="*/ 2147483647 h 162"/>
              <a:gd name="T30" fmla="*/ 2147483647 w 504"/>
              <a:gd name="T31" fmla="*/ 2147483647 h 162"/>
              <a:gd name="T32" fmla="*/ 2147483647 w 504"/>
              <a:gd name="T33" fmla="*/ 2147483647 h 162"/>
              <a:gd name="T34" fmla="*/ 2147483647 w 504"/>
              <a:gd name="T35" fmla="*/ 2147483647 h 162"/>
              <a:gd name="T36" fmla="*/ 2147483647 w 504"/>
              <a:gd name="T37" fmla="*/ 2147483647 h 162"/>
              <a:gd name="T38" fmla="*/ 2147483647 w 504"/>
              <a:gd name="T39" fmla="*/ 2147483647 h 162"/>
              <a:gd name="T40" fmla="*/ 2147483647 w 504"/>
              <a:gd name="T41" fmla="*/ 2147483647 h 162"/>
              <a:gd name="T42" fmla="*/ 2147483647 w 504"/>
              <a:gd name="T43" fmla="*/ 2147483647 h 162"/>
              <a:gd name="T44" fmla="*/ 2147483647 w 504"/>
              <a:gd name="T45" fmla="*/ 2147483647 h 162"/>
              <a:gd name="T46" fmla="*/ 2147483647 w 504"/>
              <a:gd name="T47" fmla="*/ 2147483647 h 162"/>
              <a:gd name="T48" fmla="*/ 2147483647 w 504"/>
              <a:gd name="T49" fmla="*/ 2147483647 h 162"/>
              <a:gd name="T50" fmla="*/ 2147483647 w 504"/>
              <a:gd name="T51" fmla="*/ 2147483647 h 162"/>
              <a:gd name="T52" fmla="*/ 2147483647 w 504"/>
              <a:gd name="T53" fmla="*/ 2147483647 h 162"/>
              <a:gd name="T54" fmla="*/ 2147483647 w 504"/>
              <a:gd name="T55" fmla="*/ 2147483647 h 162"/>
              <a:gd name="T56" fmla="*/ 2147483647 w 504"/>
              <a:gd name="T57" fmla="*/ 2147483647 h 162"/>
              <a:gd name="T58" fmla="*/ 2147483647 w 504"/>
              <a:gd name="T59" fmla="*/ 2147483647 h 162"/>
              <a:gd name="T60" fmla="*/ 2147483647 w 504"/>
              <a:gd name="T61" fmla="*/ 2147483647 h 162"/>
              <a:gd name="T62" fmla="*/ 2147483647 w 504"/>
              <a:gd name="T63" fmla="*/ 2147483647 h 162"/>
              <a:gd name="T64" fmla="*/ 2147483647 w 504"/>
              <a:gd name="T65" fmla="*/ 2147483647 h 162"/>
              <a:gd name="T66" fmla="*/ 2147483647 w 504"/>
              <a:gd name="T67" fmla="*/ 2147483647 h 162"/>
              <a:gd name="T68" fmla="*/ 2147483647 w 504"/>
              <a:gd name="T69" fmla="*/ 2147483647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162"/>
              <a:gd name="T107" fmla="*/ 504 w 504"/>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162">
                <a:moveTo>
                  <a:pt x="105" y="76"/>
                </a:moveTo>
                <a:lnTo>
                  <a:pt x="103" y="59"/>
                </a:lnTo>
                <a:lnTo>
                  <a:pt x="113" y="55"/>
                </a:lnTo>
                <a:lnTo>
                  <a:pt x="128" y="61"/>
                </a:lnTo>
                <a:lnTo>
                  <a:pt x="147" y="66"/>
                </a:lnTo>
                <a:lnTo>
                  <a:pt x="162" y="50"/>
                </a:lnTo>
                <a:lnTo>
                  <a:pt x="160" y="40"/>
                </a:lnTo>
                <a:lnTo>
                  <a:pt x="184" y="47"/>
                </a:lnTo>
                <a:lnTo>
                  <a:pt x="194" y="47"/>
                </a:lnTo>
                <a:lnTo>
                  <a:pt x="204" y="48"/>
                </a:lnTo>
                <a:lnTo>
                  <a:pt x="223" y="36"/>
                </a:lnTo>
                <a:lnTo>
                  <a:pt x="245" y="31"/>
                </a:lnTo>
                <a:lnTo>
                  <a:pt x="267" y="31"/>
                </a:lnTo>
                <a:lnTo>
                  <a:pt x="280" y="26"/>
                </a:lnTo>
                <a:lnTo>
                  <a:pt x="302" y="28"/>
                </a:lnTo>
                <a:lnTo>
                  <a:pt x="321" y="28"/>
                </a:lnTo>
                <a:lnTo>
                  <a:pt x="338" y="26"/>
                </a:lnTo>
                <a:lnTo>
                  <a:pt x="365" y="28"/>
                </a:lnTo>
                <a:lnTo>
                  <a:pt x="376" y="26"/>
                </a:lnTo>
                <a:lnTo>
                  <a:pt x="402" y="38"/>
                </a:lnTo>
                <a:lnTo>
                  <a:pt x="425" y="35"/>
                </a:lnTo>
                <a:lnTo>
                  <a:pt x="441" y="19"/>
                </a:lnTo>
                <a:lnTo>
                  <a:pt x="454" y="16"/>
                </a:lnTo>
                <a:lnTo>
                  <a:pt x="474" y="2"/>
                </a:lnTo>
                <a:lnTo>
                  <a:pt x="503" y="0"/>
                </a:lnTo>
                <a:lnTo>
                  <a:pt x="493" y="12"/>
                </a:lnTo>
                <a:lnTo>
                  <a:pt x="483" y="19"/>
                </a:lnTo>
                <a:lnTo>
                  <a:pt x="473" y="29"/>
                </a:lnTo>
                <a:lnTo>
                  <a:pt x="457" y="38"/>
                </a:lnTo>
                <a:lnTo>
                  <a:pt x="449" y="48"/>
                </a:lnTo>
                <a:lnTo>
                  <a:pt x="435" y="55"/>
                </a:lnTo>
                <a:lnTo>
                  <a:pt x="425" y="62"/>
                </a:lnTo>
                <a:lnTo>
                  <a:pt x="415" y="68"/>
                </a:lnTo>
                <a:lnTo>
                  <a:pt x="407" y="74"/>
                </a:lnTo>
                <a:lnTo>
                  <a:pt x="393" y="76"/>
                </a:lnTo>
                <a:lnTo>
                  <a:pt x="383" y="81"/>
                </a:lnTo>
                <a:lnTo>
                  <a:pt x="373" y="88"/>
                </a:lnTo>
                <a:lnTo>
                  <a:pt x="353" y="99"/>
                </a:lnTo>
                <a:lnTo>
                  <a:pt x="338" y="102"/>
                </a:lnTo>
                <a:lnTo>
                  <a:pt x="321" y="111"/>
                </a:lnTo>
                <a:lnTo>
                  <a:pt x="304" y="116"/>
                </a:lnTo>
                <a:lnTo>
                  <a:pt x="289" y="123"/>
                </a:lnTo>
                <a:lnTo>
                  <a:pt x="272" y="128"/>
                </a:lnTo>
                <a:lnTo>
                  <a:pt x="255" y="135"/>
                </a:lnTo>
                <a:lnTo>
                  <a:pt x="240" y="138"/>
                </a:lnTo>
                <a:lnTo>
                  <a:pt x="224" y="142"/>
                </a:lnTo>
                <a:lnTo>
                  <a:pt x="209" y="147"/>
                </a:lnTo>
                <a:lnTo>
                  <a:pt x="189" y="151"/>
                </a:lnTo>
                <a:lnTo>
                  <a:pt x="170" y="152"/>
                </a:lnTo>
                <a:lnTo>
                  <a:pt x="154" y="158"/>
                </a:lnTo>
                <a:lnTo>
                  <a:pt x="133" y="161"/>
                </a:lnTo>
                <a:lnTo>
                  <a:pt x="115" y="161"/>
                </a:lnTo>
                <a:lnTo>
                  <a:pt x="96" y="159"/>
                </a:lnTo>
                <a:lnTo>
                  <a:pt x="78" y="161"/>
                </a:lnTo>
                <a:lnTo>
                  <a:pt x="61" y="152"/>
                </a:lnTo>
                <a:lnTo>
                  <a:pt x="47" y="145"/>
                </a:lnTo>
                <a:lnTo>
                  <a:pt x="32" y="137"/>
                </a:lnTo>
                <a:lnTo>
                  <a:pt x="15" y="123"/>
                </a:lnTo>
                <a:lnTo>
                  <a:pt x="0" y="113"/>
                </a:lnTo>
                <a:lnTo>
                  <a:pt x="44" y="107"/>
                </a:lnTo>
                <a:lnTo>
                  <a:pt x="51" y="107"/>
                </a:lnTo>
                <a:lnTo>
                  <a:pt x="54" y="104"/>
                </a:lnTo>
                <a:lnTo>
                  <a:pt x="66" y="102"/>
                </a:lnTo>
                <a:lnTo>
                  <a:pt x="79" y="107"/>
                </a:lnTo>
                <a:lnTo>
                  <a:pt x="89" y="116"/>
                </a:lnTo>
                <a:lnTo>
                  <a:pt x="95" y="116"/>
                </a:lnTo>
                <a:lnTo>
                  <a:pt x="101" y="121"/>
                </a:lnTo>
                <a:lnTo>
                  <a:pt x="111" y="116"/>
                </a:lnTo>
                <a:lnTo>
                  <a:pt x="115" y="102"/>
                </a:lnTo>
                <a:lnTo>
                  <a:pt x="118" y="90"/>
                </a:lnTo>
                <a:lnTo>
                  <a:pt x="105" y="76"/>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46" name="Freeform 143"/>
          <p:cNvSpPr>
            <a:spLocks/>
          </p:cNvSpPr>
          <p:nvPr/>
        </p:nvSpPr>
        <p:spPr bwMode="auto">
          <a:xfrm>
            <a:off x="582613" y="5233988"/>
            <a:ext cx="800100" cy="257175"/>
          </a:xfrm>
          <a:custGeom>
            <a:avLst/>
            <a:gdLst>
              <a:gd name="T0" fmla="*/ 2147483647 w 504"/>
              <a:gd name="T1" fmla="*/ 2147483647 h 162"/>
              <a:gd name="T2" fmla="*/ 2147483647 w 504"/>
              <a:gd name="T3" fmla="*/ 2147483647 h 162"/>
              <a:gd name="T4" fmla="*/ 2147483647 w 504"/>
              <a:gd name="T5" fmla="*/ 2147483647 h 162"/>
              <a:gd name="T6" fmla="*/ 2147483647 w 504"/>
              <a:gd name="T7" fmla="*/ 2147483647 h 162"/>
              <a:gd name="T8" fmla="*/ 2147483647 w 504"/>
              <a:gd name="T9" fmla="*/ 2147483647 h 162"/>
              <a:gd name="T10" fmla="*/ 2147483647 w 504"/>
              <a:gd name="T11" fmla="*/ 2147483647 h 162"/>
              <a:gd name="T12" fmla="*/ 2147483647 w 504"/>
              <a:gd name="T13" fmla="*/ 2147483647 h 162"/>
              <a:gd name="T14" fmla="*/ 2147483647 w 504"/>
              <a:gd name="T15" fmla="*/ 2147483647 h 162"/>
              <a:gd name="T16" fmla="*/ 2147483647 w 504"/>
              <a:gd name="T17" fmla="*/ 2147483647 h 162"/>
              <a:gd name="T18" fmla="*/ 2147483647 w 504"/>
              <a:gd name="T19" fmla="*/ 2147483647 h 162"/>
              <a:gd name="T20" fmla="*/ 2147483647 w 504"/>
              <a:gd name="T21" fmla="*/ 2147483647 h 162"/>
              <a:gd name="T22" fmla="*/ 2147483647 w 504"/>
              <a:gd name="T23" fmla="*/ 2147483647 h 162"/>
              <a:gd name="T24" fmla="*/ 2147483647 w 504"/>
              <a:gd name="T25" fmla="*/ 2147483647 h 162"/>
              <a:gd name="T26" fmla="*/ 2147483647 w 504"/>
              <a:gd name="T27" fmla="*/ 2147483647 h 162"/>
              <a:gd name="T28" fmla="*/ 2147483647 w 504"/>
              <a:gd name="T29" fmla="*/ 2147483647 h 162"/>
              <a:gd name="T30" fmla="*/ 2147483647 w 504"/>
              <a:gd name="T31" fmla="*/ 2147483647 h 162"/>
              <a:gd name="T32" fmla="*/ 2147483647 w 504"/>
              <a:gd name="T33" fmla="*/ 2147483647 h 162"/>
              <a:gd name="T34" fmla="*/ 2147483647 w 504"/>
              <a:gd name="T35" fmla="*/ 2147483647 h 162"/>
              <a:gd name="T36" fmla="*/ 2147483647 w 504"/>
              <a:gd name="T37" fmla="*/ 2147483647 h 162"/>
              <a:gd name="T38" fmla="*/ 2147483647 w 504"/>
              <a:gd name="T39" fmla="*/ 2147483647 h 162"/>
              <a:gd name="T40" fmla="*/ 2147483647 w 504"/>
              <a:gd name="T41" fmla="*/ 2147483647 h 162"/>
              <a:gd name="T42" fmla="*/ 2147483647 w 504"/>
              <a:gd name="T43" fmla="*/ 2147483647 h 162"/>
              <a:gd name="T44" fmla="*/ 2147483647 w 504"/>
              <a:gd name="T45" fmla="*/ 2147483647 h 162"/>
              <a:gd name="T46" fmla="*/ 2147483647 w 504"/>
              <a:gd name="T47" fmla="*/ 2147483647 h 162"/>
              <a:gd name="T48" fmla="*/ 2147483647 w 504"/>
              <a:gd name="T49" fmla="*/ 2147483647 h 162"/>
              <a:gd name="T50" fmla="*/ 2147483647 w 504"/>
              <a:gd name="T51" fmla="*/ 2147483647 h 162"/>
              <a:gd name="T52" fmla="*/ 2147483647 w 504"/>
              <a:gd name="T53" fmla="*/ 2147483647 h 162"/>
              <a:gd name="T54" fmla="*/ 2147483647 w 504"/>
              <a:gd name="T55" fmla="*/ 2147483647 h 162"/>
              <a:gd name="T56" fmla="*/ 2147483647 w 504"/>
              <a:gd name="T57" fmla="*/ 2147483647 h 162"/>
              <a:gd name="T58" fmla="*/ 2147483647 w 504"/>
              <a:gd name="T59" fmla="*/ 2147483647 h 162"/>
              <a:gd name="T60" fmla="*/ 2147483647 w 504"/>
              <a:gd name="T61" fmla="*/ 2147483647 h 162"/>
              <a:gd name="T62" fmla="*/ 2147483647 w 504"/>
              <a:gd name="T63" fmla="*/ 2147483647 h 162"/>
              <a:gd name="T64" fmla="*/ 2147483647 w 504"/>
              <a:gd name="T65" fmla="*/ 2147483647 h 162"/>
              <a:gd name="T66" fmla="*/ 2147483647 w 504"/>
              <a:gd name="T67" fmla="*/ 2147483647 h 162"/>
              <a:gd name="T68" fmla="*/ 2147483647 w 504"/>
              <a:gd name="T69" fmla="*/ 2147483647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162"/>
              <a:gd name="T107" fmla="*/ 504 w 504"/>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162">
                <a:moveTo>
                  <a:pt x="105" y="76"/>
                </a:moveTo>
                <a:lnTo>
                  <a:pt x="103" y="59"/>
                </a:lnTo>
                <a:lnTo>
                  <a:pt x="113" y="55"/>
                </a:lnTo>
                <a:lnTo>
                  <a:pt x="128" y="61"/>
                </a:lnTo>
                <a:lnTo>
                  <a:pt x="147" y="66"/>
                </a:lnTo>
                <a:lnTo>
                  <a:pt x="162" y="50"/>
                </a:lnTo>
                <a:lnTo>
                  <a:pt x="160" y="42"/>
                </a:lnTo>
                <a:lnTo>
                  <a:pt x="184" y="47"/>
                </a:lnTo>
                <a:lnTo>
                  <a:pt x="194" y="47"/>
                </a:lnTo>
                <a:lnTo>
                  <a:pt x="204" y="48"/>
                </a:lnTo>
                <a:lnTo>
                  <a:pt x="223" y="36"/>
                </a:lnTo>
                <a:lnTo>
                  <a:pt x="245" y="31"/>
                </a:lnTo>
                <a:lnTo>
                  <a:pt x="267" y="31"/>
                </a:lnTo>
                <a:lnTo>
                  <a:pt x="280" y="26"/>
                </a:lnTo>
                <a:lnTo>
                  <a:pt x="302" y="28"/>
                </a:lnTo>
                <a:lnTo>
                  <a:pt x="321" y="28"/>
                </a:lnTo>
                <a:lnTo>
                  <a:pt x="338" y="26"/>
                </a:lnTo>
                <a:lnTo>
                  <a:pt x="365" y="28"/>
                </a:lnTo>
                <a:lnTo>
                  <a:pt x="376" y="26"/>
                </a:lnTo>
                <a:lnTo>
                  <a:pt x="402" y="38"/>
                </a:lnTo>
                <a:lnTo>
                  <a:pt x="425" y="35"/>
                </a:lnTo>
                <a:lnTo>
                  <a:pt x="441" y="19"/>
                </a:lnTo>
                <a:lnTo>
                  <a:pt x="454" y="16"/>
                </a:lnTo>
                <a:lnTo>
                  <a:pt x="474" y="2"/>
                </a:lnTo>
                <a:lnTo>
                  <a:pt x="503" y="0"/>
                </a:lnTo>
                <a:lnTo>
                  <a:pt x="493" y="12"/>
                </a:lnTo>
                <a:lnTo>
                  <a:pt x="483" y="19"/>
                </a:lnTo>
                <a:lnTo>
                  <a:pt x="473" y="29"/>
                </a:lnTo>
                <a:lnTo>
                  <a:pt x="457" y="40"/>
                </a:lnTo>
                <a:lnTo>
                  <a:pt x="449" y="48"/>
                </a:lnTo>
                <a:lnTo>
                  <a:pt x="435" y="55"/>
                </a:lnTo>
                <a:lnTo>
                  <a:pt x="425" y="62"/>
                </a:lnTo>
                <a:lnTo>
                  <a:pt x="415" y="68"/>
                </a:lnTo>
                <a:lnTo>
                  <a:pt x="407" y="74"/>
                </a:lnTo>
                <a:lnTo>
                  <a:pt x="393" y="76"/>
                </a:lnTo>
                <a:lnTo>
                  <a:pt x="383" y="81"/>
                </a:lnTo>
                <a:lnTo>
                  <a:pt x="373" y="88"/>
                </a:lnTo>
                <a:lnTo>
                  <a:pt x="353" y="99"/>
                </a:lnTo>
                <a:lnTo>
                  <a:pt x="338" y="102"/>
                </a:lnTo>
                <a:lnTo>
                  <a:pt x="321" y="111"/>
                </a:lnTo>
                <a:lnTo>
                  <a:pt x="304" y="116"/>
                </a:lnTo>
                <a:lnTo>
                  <a:pt x="289" y="123"/>
                </a:lnTo>
                <a:lnTo>
                  <a:pt x="272" y="128"/>
                </a:lnTo>
                <a:lnTo>
                  <a:pt x="255" y="135"/>
                </a:lnTo>
                <a:lnTo>
                  <a:pt x="240" y="138"/>
                </a:lnTo>
                <a:lnTo>
                  <a:pt x="224" y="142"/>
                </a:lnTo>
                <a:lnTo>
                  <a:pt x="209" y="147"/>
                </a:lnTo>
                <a:lnTo>
                  <a:pt x="189" y="151"/>
                </a:lnTo>
                <a:lnTo>
                  <a:pt x="170" y="152"/>
                </a:lnTo>
                <a:lnTo>
                  <a:pt x="154" y="158"/>
                </a:lnTo>
                <a:lnTo>
                  <a:pt x="133" y="161"/>
                </a:lnTo>
                <a:lnTo>
                  <a:pt x="115" y="161"/>
                </a:lnTo>
                <a:lnTo>
                  <a:pt x="96" y="159"/>
                </a:lnTo>
                <a:lnTo>
                  <a:pt x="78" y="161"/>
                </a:lnTo>
                <a:lnTo>
                  <a:pt x="62" y="152"/>
                </a:lnTo>
                <a:lnTo>
                  <a:pt x="47" y="145"/>
                </a:lnTo>
                <a:lnTo>
                  <a:pt x="32" y="137"/>
                </a:lnTo>
                <a:lnTo>
                  <a:pt x="15" y="123"/>
                </a:lnTo>
                <a:lnTo>
                  <a:pt x="0" y="113"/>
                </a:lnTo>
                <a:lnTo>
                  <a:pt x="44" y="107"/>
                </a:lnTo>
                <a:lnTo>
                  <a:pt x="51" y="107"/>
                </a:lnTo>
                <a:lnTo>
                  <a:pt x="54" y="104"/>
                </a:lnTo>
                <a:lnTo>
                  <a:pt x="68" y="102"/>
                </a:lnTo>
                <a:lnTo>
                  <a:pt x="79" y="107"/>
                </a:lnTo>
                <a:lnTo>
                  <a:pt x="89" y="116"/>
                </a:lnTo>
                <a:lnTo>
                  <a:pt x="95" y="116"/>
                </a:lnTo>
                <a:lnTo>
                  <a:pt x="101" y="121"/>
                </a:lnTo>
                <a:lnTo>
                  <a:pt x="111" y="116"/>
                </a:lnTo>
                <a:lnTo>
                  <a:pt x="115" y="102"/>
                </a:lnTo>
                <a:lnTo>
                  <a:pt x="118" y="90"/>
                </a:lnTo>
                <a:lnTo>
                  <a:pt x="105" y="76"/>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47" name="Freeform 144"/>
          <p:cNvSpPr>
            <a:spLocks/>
          </p:cNvSpPr>
          <p:nvPr/>
        </p:nvSpPr>
        <p:spPr bwMode="auto">
          <a:xfrm>
            <a:off x="2798763" y="5067300"/>
            <a:ext cx="815975" cy="454025"/>
          </a:xfrm>
          <a:custGeom>
            <a:avLst/>
            <a:gdLst>
              <a:gd name="T0" fmla="*/ 2147483647 w 514"/>
              <a:gd name="T1" fmla="*/ 2147483647 h 286"/>
              <a:gd name="T2" fmla="*/ 2147483647 w 514"/>
              <a:gd name="T3" fmla="*/ 2147483647 h 286"/>
              <a:gd name="T4" fmla="*/ 2147483647 w 514"/>
              <a:gd name="T5" fmla="*/ 2147483647 h 286"/>
              <a:gd name="T6" fmla="*/ 2147483647 w 514"/>
              <a:gd name="T7" fmla="*/ 2147483647 h 286"/>
              <a:gd name="T8" fmla="*/ 2147483647 w 514"/>
              <a:gd name="T9" fmla="*/ 2147483647 h 286"/>
              <a:gd name="T10" fmla="*/ 2147483647 w 514"/>
              <a:gd name="T11" fmla="*/ 2147483647 h 286"/>
              <a:gd name="T12" fmla="*/ 2147483647 w 514"/>
              <a:gd name="T13" fmla="*/ 2147483647 h 286"/>
              <a:gd name="T14" fmla="*/ 2147483647 w 514"/>
              <a:gd name="T15" fmla="*/ 2147483647 h 286"/>
              <a:gd name="T16" fmla="*/ 2147483647 w 514"/>
              <a:gd name="T17" fmla="*/ 2147483647 h 286"/>
              <a:gd name="T18" fmla="*/ 2147483647 w 514"/>
              <a:gd name="T19" fmla="*/ 2147483647 h 286"/>
              <a:gd name="T20" fmla="*/ 2147483647 w 514"/>
              <a:gd name="T21" fmla="*/ 2147483647 h 286"/>
              <a:gd name="T22" fmla="*/ 2147483647 w 514"/>
              <a:gd name="T23" fmla="*/ 2147483647 h 286"/>
              <a:gd name="T24" fmla="*/ 2147483647 w 514"/>
              <a:gd name="T25" fmla="*/ 2147483647 h 286"/>
              <a:gd name="T26" fmla="*/ 2147483647 w 514"/>
              <a:gd name="T27" fmla="*/ 2147483647 h 286"/>
              <a:gd name="T28" fmla="*/ 2147483647 w 514"/>
              <a:gd name="T29" fmla="*/ 2147483647 h 286"/>
              <a:gd name="T30" fmla="*/ 2147483647 w 514"/>
              <a:gd name="T31" fmla="*/ 2147483647 h 286"/>
              <a:gd name="T32" fmla="*/ 2147483647 w 514"/>
              <a:gd name="T33" fmla="*/ 2147483647 h 286"/>
              <a:gd name="T34" fmla="*/ 2147483647 w 514"/>
              <a:gd name="T35" fmla="*/ 2147483647 h 286"/>
              <a:gd name="T36" fmla="*/ 2147483647 w 514"/>
              <a:gd name="T37" fmla="*/ 2147483647 h 286"/>
              <a:gd name="T38" fmla="*/ 2147483647 w 514"/>
              <a:gd name="T39" fmla="*/ 2147483647 h 286"/>
              <a:gd name="T40" fmla="*/ 2147483647 w 514"/>
              <a:gd name="T41" fmla="*/ 2147483647 h 286"/>
              <a:gd name="T42" fmla="*/ 2147483647 w 514"/>
              <a:gd name="T43" fmla="*/ 2147483647 h 286"/>
              <a:gd name="T44" fmla="*/ 2147483647 w 514"/>
              <a:gd name="T45" fmla="*/ 2147483647 h 286"/>
              <a:gd name="T46" fmla="*/ 2147483647 w 514"/>
              <a:gd name="T47" fmla="*/ 2147483647 h 286"/>
              <a:gd name="T48" fmla="*/ 2147483647 w 514"/>
              <a:gd name="T49" fmla="*/ 2147483647 h 286"/>
              <a:gd name="T50" fmla="*/ 2147483647 w 514"/>
              <a:gd name="T51" fmla="*/ 2147483647 h 286"/>
              <a:gd name="T52" fmla="*/ 2147483647 w 514"/>
              <a:gd name="T53" fmla="*/ 2147483647 h 286"/>
              <a:gd name="T54" fmla="*/ 2147483647 w 514"/>
              <a:gd name="T55" fmla="*/ 2147483647 h 286"/>
              <a:gd name="T56" fmla="*/ 2147483647 w 514"/>
              <a:gd name="T57" fmla="*/ 2147483647 h 286"/>
              <a:gd name="T58" fmla="*/ 2147483647 w 514"/>
              <a:gd name="T59" fmla="*/ 2147483647 h 286"/>
              <a:gd name="T60" fmla="*/ 2147483647 w 514"/>
              <a:gd name="T61" fmla="*/ 2147483647 h 286"/>
              <a:gd name="T62" fmla="*/ 2147483647 w 514"/>
              <a:gd name="T63" fmla="*/ 2147483647 h 286"/>
              <a:gd name="T64" fmla="*/ 2147483647 w 514"/>
              <a:gd name="T65" fmla="*/ 2147483647 h 286"/>
              <a:gd name="T66" fmla="*/ 2147483647 w 514"/>
              <a:gd name="T67" fmla="*/ 2147483647 h 286"/>
              <a:gd name="T68" fmla="*/ 2147483647 w 514"/>
              <a:gd name="T69" fmla="*/ 2147483647 h 286"/>
              <a:gd name="T70" fmla="*/ 2147483647 w 514"/>
              <a:gd name="T71" fmla="*/ 2147483647 h 286"/>
              <a:gd name="T72" fmla="*/ 2147483647 w 514"/>
              <a:gd name="T73" fmla="*/ 2147483647 h 286"/>
              <a:gd name="T74" fmla="*/ 2147483647 w 514"/>
              <a:gd name="T75" fmla="*/ 2147483647 h 286"/>
              <a:gd name="T76" fmla="*/ 2147483647 w 514"/>
              <a:gd name="T77" fmla="*/ 2147483647 h 286"/>
              <a:gd name="T78" fmla="*/ 2147483647 w 514"/>
              <a:gd name="T79" fmla="*/ 2147483647 h 286"/>
              <a:gd name="T80" fmla="*/ 2147483647 w 514"/>
              <a:gd name="T81" fmla="*/ 2147483647 h 286"/>
              <a:gd name="T82" fmla="*/ 2147483647 w 514"/>
              <a:gd name="T83" fmla="*/ 2147483647 h 286"/>
              <a:gd name="T84" fmla="*/ 2147483647 w 514"/>
              <a:gd name="T85" fmla="*/ 2147483647 h 286"/>
              <a:gd name="T86" fmla="*/ 2147483647 w 514"/>
              <a:gd name="T87" fmla="*/ 2147483647 h 286"/>
              <a:gd name="T88" fmla="*/ 2147483647 w 514"/>
              <a:gd name="T89" fmla="*/ 2147483647 h 286"/>
              <a:gd name="T90" fmla="*/ 2147483647 w 514"/>
              <a:gd name="T91" fmla="*/ 2147483647 h 286"/>
              <a:gd name="T92" fmla="*/ 2147483647 w 514"/>
              <a:gd name="T93" fmla="*/ 2147483647 h 286"/>
              <a:gd name="T94" fmla="*/ 2147483647 w 514"/>
              <a:gd name="T95" fmla="*/ 2147483647 h 286"/>
              <a:gd name="T96" fmla="*/ 2147483647 w 514"/>
              <a:gd name="T97" fmla="*/ 2147483647 h 286"/>
              <a:gd name="T98" fmla="*/ 2147483647 w 514"/>
              <a:gd name="T99" fmla="*/ 2147483647 h 286"/>
              <a:gd name="T100" fmla="*/ 2147483647 w 514"/>
              <a:gd name="T101" fmla="*/ 2147483647 h 286"/>
              <a:gd name="T102" fmla="*/ 2147483647 w 514"/>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286"/>
              <a:gd name="T158" fmla="*/ 514 w 51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286">
                <a:moveTo>
                  <a:pt x="280" y="22"/>
                </a:moveTo>
                <a:lnTo>
                  <a:pt x="250" y="38"/>
                </a:lnTo>
                <a:lnTo>
                  <a:pt x="245" y="48"/>
                </a:lnTo>
                <a:lnTo>
                  <a:pt x="233" y="55"/>
                </a:lnTo>
                <a:lnTo>
                  <a:pt x="228" y="57"/>
                </a:lnTo>
                <a:lnTo>
                  <a:pt x="218" y="62"/>
                </a:lnTo>
                <a:lnTo>
                  <a:pt x="229" y="78"/>
                </a:lnTo>
                <a:lnTo>
                  <a:pt x="235" y="85"/>
                </a:lnTo>
                <a:lnTo>
                  <a:pt x="235" y="97"/>
                </a:lnTo>
                <a:lnTo>
                  <a:pt x="258" y="128"/>
                </a:lnTo>
                <a:lnTo>
                  <a:pt x="258" y="147"/>
                </a:lnTo>
                <a:lnTo>
                  <a:pt x="255" y="162"/>
                </a:lnTo>
                <a:lnTo>
                  <a:pt x="224" y="190"/>
                </a:lnTo>
                <a:lnTo>
                  <a:pt x="214" y="200"/>
                </a:lnTo>
                <a:lnTo>
                  <a:pt x="201" y="206"/>
                </a:lnTo>
                <a:lnTo>
                  <a:pt x="179" y="202"/>
                </a:lnTo>
                <a:lnTo>
                  <a:pt x="174" y="197"/>
                </a:lnTo>
                <a:lnTo>
                  <a:pt x="155" y="200"/>
                </a:lnTo>
                <a:lnTo>
                  <a:pt x="162" y="206"/>
                </a:lnTo>
                <a:lnTo>
                  <a:pt x="162" y="216"/>
                </a:lnTo>
                <a:lnTo>
                  <a:pt x="172" y="226"/>
                </a:lnTo>
                <a:lnTo>
                  <a:pt x="179" y="225"/>
                </a:lnTo>
                <a:lnTo>
                  <a:pt x="201" y="231"/>
                </a:lnTo>
                <a:lnTo>
                  <a:pt x="245" y="231"/>
                </a:lnTo>
                <a:lnTo>
                  <a:pt x="251" y="237"/>
                </a:lnTo>
                <a:lnTo>
                  <a:pt x="324" y="231"/>
                </a:lnTo>
                <a:lnTo>
                  <a:pt x="358" y="219"/>
                </a:lnTo>
                <a:lnTo>
                  <a:pt x="376" y="212"/>
                </a:lnTo>
                <a:lnTo>
                  <a:pt x="397" y="202"/>
                </a:lnTo>
                <a:lnTo>
                  <a:pt x="403" y="195"/>
                </a:lnTo>
                <a:lnTo>
                  <a:pt x="410" y="190"/>
                </a:lnTo>
                <a:lnTo>
                  <a:pt x="425" y="183"/>
                </a:lnTo>
                <a:lnTo>
                  <a:pt x="440" y="173"/>
                </a:lnTo>
                <a:lnTo>
                  <a:pt x="462" y="168"/>
                </a:lnTo>
                <a:lnTo>
                  <a:pt x="513" y="142"/>
                </a:lnTo>
                <a:lnTo>
                  <a:pt x="508" y="162"/>
                </a:lnTo>
                <a:lnTo>
                  <a:pt x="498" y="178"/>
                </a:lnTo>
                <a:lnTo>
                  <a:pt x="488" y="192"/>
                </a:lnTo>
                <a:lnTo>
                  <a:pt x="478" y="204"/>
                </a:lnTo>
                <a:lnTo>
                  <a:pt x="461" y="216"/>
                </a:lnTo>
                <a:lnTo>
                  <a:pt x="447" y="226"/>
                </a:lnTo>
                <a:lnTo>
                  <a:pt x="434" y="237"/>
                </a:lnTo>
                <a:lnTo>
                  <a:pt x="415" y="249"/>
                </a:lnTo>
                <a:lnTo>
                  <a:pt x="391" y="263"/>
                </a:lnTo>
                <a:lnTo>
                  <a:pt x="371" y="271"/>
                </a:lnTo>
                <a:lnTo>
                  <a:pt x="351" y="276"/>
                </a:lnTo>
                <a:lnTo>
                  <a:pt x="321" y="282"/>
                </a:lnTo>
                <a:lnTo>
                  <a:pt x="287" y="285"/>
                </a:lnTo>
                <a:lnTo>
                  <a:pt x="256" y="285"/>
                </a:lnTo>
                <a:lnTo>
                  <a:pt x="221" y="283"/>
                </a:lnTo>
                <a:lnTo>
                  <a:pt x="199" y="280"/>
                </a:lnTo>
                <a:lnTo>
                  <a:pt x="169" y="275"/>
                </a:lnTo>
                <a:lnTo>
                  <a:pt x="150" y="268"/>
                </a:lnTo>
                <a:lnTo>
                  <a:pt x="130" y="256"/>
                </a:lnTo>
                <a:lnTo>
                  <a:pt x="110" y="249"/>
                </a:lnTo>
                <a:lnTo>
                  <a:pt x="98" y="242"/>
                </a:lnTo>
                <a:lnTo>
                  <a:pt x="84" y="235"/>
                </a:lnTo>
                <a:lnTo>
                  <a:pt x="74" y="231"/>
                </a:lnTo>
                <a:lnTo>
                  <a:pt x="57" y="223"/>
                </a:lnTo>
                <a:lnTo>
                  <a:pt x="46" y="214"/>
                </a:lnTo>
                <a:lnTo>
                  <a:pt x="35" y="207"/>
                </a:lnTo>
                <a:lnTo>
                  <a:pt x="27" y="197"/>
                </a:lnTo>
                <a:lnTo>
                  <a:pt x="17" y="188"/>
                </a:lnTo>
                <a:lnTo>
                  <a:pt x="8" y="181"/>
                </a:lnTo>
                <a:lnTo>
                  <a:pt x="0" y="174"/>
                </a:lnTo>
                <a:lnTo>
                  <a:pt x="17" y="159"/>
                </a:lnTo>
                <a:lnTo>
                  <a:pt x="27" y="157"/>
                </a:lnTo>
                <a:lnTo>
                  <a:pt x="34" y="157"/>
                </a:lnTo>
                <a:lnTo>
                  <a:pt x="44" y="155"/>
                </a:lnTo>
                <a:lnTo>
                  <a:pt x="57" y="150"/>
                </a:lnTo>
                <a:lnTo>
                  <a:pt x="67" y="152"/>
                </a:lnTo>
                <a:lnTo>
                  <a:pt x="81" y="150"/>
                </a:lnTo>
                <a:lnTo>
                  <a:pt x="98" y="149"/>
                </a:lnTo>
                <a:lnTo>
                  <a:pt x="108" y="150"/>
                </a:lnTo>
                <a:lnTo>
                  <a:pt x="118" y="150"/>
                </a:lnTo>
                <a:lnTo>
                  <a:pt x="127" y="150"/>
                </a:lnTo>
                <a:lnTo>
                  <a:pt x="132" y="152"/>
                </a:lnTo>
                <a:lnTo>
                  <a:pt x="142" y="152"/>
                </a:lnTo>
                <a:lnTo>
                  <a:pt x="147" y="150"/>
                </a:lnTo>
                <a:lnTo>
                  <a:pt x="169" y="149"/>
                </a:lnTo>
                <a:lnTo>
                  <a:pt x="186" y="147"/>
                </a:lnTo>
                <a:lnTo>
                  <a:pt x="196" y="149"/>
                </a:lnTo>
                <a:lnTo>
                  <a:pt x="197" y="143"/>
                </a:lnTo>
                <a:lnTo>
                  <a:pt x="194" y="136"/>
                </a:lnTo>
                <a:lnTo>
                  <a:pt x="191" y="128"/>
                </a:lnTo>
                <a:lnTo>
                  <a:pt x="189" y="123"/>
                </a:lnTo>
                <a:lnTo>
                  <a:pt x="186" y="116"/>
                </a:lnTo>
                <a:lnTo>
                  <a:pt x="194" y="107"/>
                </a:lnTo>
                <a:lnTo>
                  <a:pt x="201" y="98"/>
                </a:lnTo>
                <a:lnTo>
                  <a:pt x="209" y="85"/>
                </a:lnTo>
                <a:lnTo>
                  <a:pt x="201" y="79"/>
                </a:lnTo>
                <a:lnTo>
                  <a:pt x="199" y="74"/>
                </a:lnTo>
                <a:lnTo>
                  <a:pt x="194" y="69"/>
                </a:lnTo>
                <a:lnTo>
                  <a:pt x="201" y="57"/>
                </a:lnTo>
                <a:lnTo>
                  <a:pt x="208" y="47"/>
                </a:lnTo>
                <a:lnTo>
                  <a:pt x="213" y="35"/>
                </a:lnTo>
                <a:lnTo>
                  <a:pt x="219" y="26"/>
                </a:lnTo>
                <a:lnTo>
                  <a:pt x="224" y="24"/>
                </a:lnTo>
                <a:lnTo>
                  <a:pt x="233" y="12"/>
                </a:lnTo>
                <a:lnTo>
                  <a:pt x="240" y="9"/>
                </a:lnTo>
                <a:lnTo>
                  <a:pt x="245" y="9"/>
                </a:lnTo>
                <a:lnTo>
                  <a:pt x="256" y="2"/>
                </a:lnTo>
                <a:lnTo>
                  <a:pt x="263" y="0"/>
                </a:lnTo>
                <a:lnTo>
                  <a:pt x="273" y="2"/>
                </a:lnTo>
                <a:lnTo>
                  <a:pt x="280" y="22"/>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48" name="Freeform 145"/>
          <p:cNvSpPr>
            <a:spLocks/>
          </p:cNvSpPr>
          <p:nvPr/>
        </p:nvSpPr>
        <p:spPr bwMode="auto">
          <a:xfrm>
            <a:off x="2787650" y="5056188"/>
            <a:ext cx="815975" cy="454025"/>
          </a:xfrm>
          <a:custGeom>
            <a:avLst/>
            <a:gdLst>
              <a:gd name="T0" fmla="*/ 2147483647 w 514"/>
              <a:gd name="T1" fmla="*/ 2147483647 h 286"/>
              <a:gd name="T2" fmla="*/ 2147483647 w 514"/>
              <a:gd name="T3" fmla="*/ 2147483647 h 286"/>
              <a:gd name="T4" fmla="*/ 2147483647 w 514"/>
              <a:gd name="T5" fmla="*/ 2147483647 h 286"/>
              <a:gd name="T6" fmla="*/ 2147483647 w 514"/>
              <a:gd name="T7" fmla="*/ 2147483647 h 286"/>
              <a:gd name="T8" fmla="*/ 2147483647 w 514"/>
              <a:gd name="T9" fmla="*/ 2147483647 h 286"/>
              <a:gd name="T10" fmla="*/ 2147483647 w 514"/>
              <a:gd name="T11" fmla="*/ 2147483647 h 286"/>
              <a:gd name="T12" fmla="*/ 2147483647 w 514"/>
              <a:gd name="T13" fmla="*/ 2147483647 h 286"/>
              <a:gd name="T14" fmla="*/ 2147483647 w 514"/>
              <a:gd name="T15" fmla="*/ 2147483647 h 286"/>
              <a:gd name="T16" fmla="*/ 2147483647 w 514"/>
              <a:gd name="T17" fmla="*/ 2147483647 h 286"/>
              <a:gd name="T18" fmla="*/ 2147483647 w 514"/>
              <a:gd name="T19" fmla="*/ 2147483647 h 286"/>
              <a:gd name="T20" fmla="*/ 2147483647 w 514"/>
              <a:gd name="T21" fmla="*/ 2147483647 h 286"/>
              <a:gd name="T22" fmla="*/ 2147483647 w 514"/>
              <a:gd name="T23" fmla="*/ 2147483647 h 286"/>
              <a:gd name="T24" fmla="*/ 2147483647 w 514"/>
              <a:gd name="T25" fmla="*/ 2147483647 h 286"/>
              <a:gd name="T26" fmla="*/ 2147483647 w 514"/>
              <a:gd name="T27" fmla="*/ 2147483647 h 286"/>
              <a:gd name="T28" fmla="*/ 2147483647 w 514"/>
              <a:gd name="T29" fmla="*/ 2147483647 h 286"/>
              <a:gd name="T30" fmla="*/ 2147483647 w 514"/>
              <a:gd name="T31" fmla="*/ 2147483647 h 286"/>
              <a:gd name="T32" fmla="*/ 2147483647 w 514"/>
              <a:gd name="T33" fmla="*/ 2147483647 h 286"/>
              <a:gd name="T34" fmla="*/ 2147483647 w 514"/>
              <a:gd name="T35" fmla="*/ 2147483647 h 286"/>
              <a:gd name="T36" fmla="*/ 2147483647 w 514"/>
              <a:gd name="T37" fmla="*/ 2147483647 h 286"/>
              <a:gd name="T38" fmla="*/ 2147483647 w 514"/>
              <a:gd name="T39" fmla="*/ 2147483647 h 286"/>
              <a:gd name="T40" fmla="*/ 2147483647 w 514"/>
              <a:gd name="T41" fmla="*/ 2147483647 h 286"/>
              <a:gd name="T42" fmla="*/ 2147483647 w 514"/>
              <a:gd name="T43" fmla="*/ 2147483647 h 286"/>
              <a:gd name="T44" fmla="*/ 2147483647 w 514"/>
              <a:gd name="T45" fmla="*/ 2147483647 h 286"/>
              <a:gd name="T46" fmla="*/ 2147483647 w 514"/>
              <a:gd name="T47" fmla="*/ 2147483647 h 286"/>
              <a:gd name="T48" fmla="*/ 2147483647 w 514"/>
              <a:gd name="T49" fmla="*/ 2147483647 h 286"/>
              <a:gd name="T50" fmla="*/ 2147483647 w 514"/>
              <a:gd name="T51" fmla="*/ 2147483647 h 286"/>
              <a:gd name="T52" fmla="*/ 2147483647 w 514"/>
              <a:gd name="T53" fmla="*/ 2147483647 h 286"/>
              <a:gd name="T54" fmla="*/ 2147483647 w 514"/>
              <a:gd name="T55" fmla="*/ 2147483647 h 286"/>
              <a:gd name="T56" fmla="*/ 2147483647 w 514"/>
              <a:gd name="T57" fmla="*/ 2147483647 h 286"/>
              <a:gd name="T58" fmla="*/ 2147483647 w 514"/>
              <a:gd name="T59" fmla="*/ 2147483647 h 286"/>
              <a:gd name="T60" fmla="*/ 2147483647 w 514"/>
              <a:gd name="T61" fmla="*/ 2147483647 h 286"/>
              <a:gd name="T62" fmla="*/ 2147483647 w 514"/>
              <a:gd name="T63" fmla="*/ 2147483647 h 286"/>
              <a:gd name="T64" fmla="*/ 2147483647 w 514"/>
              <a:gd name="T65" fmla="*/ 2147483647 h 286"/>
              <a:gd name="T66" fmla="*/ 2147483647 w 514"/>
              <a:gd name="T67" fmla="*/ 2147483647 h 286"/>
              <a:gd name="T68" fmla="*/ 2147483647 w 514"/>
              <a:gd name="T69" fmla="*/ 2147483647 h 286"/>
              <a:gd name="T70" fmla="*/ 2147483647 w 514"/>
              <a:gd name="T71" fmla="*/ 2147483647 h 286"/>
              <a:gd name="T72" fmla="*/ 2147483647 w 514"/>
              <a:gd name="T73" fmla="*/ 2147483647 h 286"/>
              <a:gd name="T74" fmla="*/ 2147483647 w 514"/>
              <a:gd name="T75" fmla="*/ 2147483647 h 286"/>
              <a:gd name="T76" fmla="*/ 2147483647 w 514"/>
              <a:gd name="T77" fmla="*/ 2147483647 h 286"/>
              <a:gd name="T78" fmla="*/ 2147483647 w 514"/>
              <a:gd name="T79" fmla="*/ 2147483647 h 286"/>
              <a:gd name="T80" fmla="*/ 2147483647 w 514"/>
              <a:gd name="T81" fmla="*/ 2147483647 h 286"/>
              <a:gd name="T82" fmla="*/ 2147483647 w 514"/>
              <a:gd name="T83" fmla="*/ 2147483647 h 286"/>
              <a:gd name="T84" fmla="*/ 2147483647 w 514"/>
              <a:gd name="T85" fmla="*/ 2147483647 h 286"/>
              <a:gd name="T86" fmla="*/ 2147483647 w 514"/>
              <a:gd name="T87" fmla="*/ 2147483647 h 286"/>
              <a:gd name="T88" fmla="*/ 2147483647 w 514"/>
              <a:gd name="T89" fmla="*/ 2147483647 h 286"/>
              <a:gd name="T90" fmla="*/ 2147483647 w 514"/>
              <a:gd name="T91" fmla="*/ 2147483647 h 286"/>
              <a:gd name="T92" fmla="*/ 2147483647 w 514"/>
              <a:gd name="T93" fmla="*/ 2147483647 h 286"/>
              <a:gd name="T94" fmla="*/ 2147483647 w 514"/>
              <a:gd name="T95" fmla="*/ 2147483647 h 286"/>
              <a:gd name="T96" fmla="*/ 2147483647 w 514"/>
              <a:gd name="T97" fmla="*/ 2147483647 h 286"/>
              <a:gd name="T98" fmla="*/ 2147483647 w 514"/>
              <a:gd name="T99" fmla="*/ 2147483647 h 286"/>
              <a:gd name="T100" fmla="*/ 2147483647 w 514"/>
              <a:gd name="T101" fmla="*/ 2147483647 h 286"/>
              <a:gd name="T102" fmla="*/ 2147483647 w 514"/>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286"/>
              <a:gd name="T158" fmla="*/ 514 w 51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286">
                <a:moveTo>
                  <a:pt x="280" y="22"/>
                </a:moveTo>
                <a:lnTo>
                  <a:pt x="250" y="38"/>
                </a:lnTo>
                <a:lnTo>
                  <a:pt x="245" y="48"/>
                </a:lnTo>
                <a:lnTo>
                  <a:pt x="233" y="55"/>
                </a:lnTo>
                <a:lnTo>
                  <a:pt x="228" y="57"/>
                </a:lnTo>
                <a:lnTo>
                  <a:pt x="218" y="62"/>
                </a:lnTo>
                <a:lnTo>
                  <a:pt x="229" y="78"/>
                </a:lnTo>
                <a:lnTo>
                  <a:pt x="235" y="85"/>
                </a:lnTo>
                <a:lnTo>
                  <a:pt x="235" y="97"/>
                </a:lnTo>
                <a:lnTo>
                  <a:pt x="258" y="128"/>
                </a:lnTo>
                <a:lnTo>
                  <a:pt x="258" y="147"/>
                </a:lnTo>
                <a:lnTo>
                  <a:pt x="255" y="162"/>
                </a:lnTo>
                <a:lnTo>
                  <a:pt x="224" y="190"/>
                </a:lnTo>
                <a:lnTo>
                  <a:pt x="214" y="200"/>
                </a:lnTo>
                <a:lnTo>
                  <a:pt x="201" y="206"/>
                </a:lnTo>
                <a:lnTo>
                  <a:pt x="179" y="202"/>
                </a:lnTo>
                <a:lnTo>
                  <a:pt x="174" y="197"/>
                </a:lnTo>
                <a:lnTo>
                  <a:pt x="155" y="200"/>
                </a:lnTo>
                <a:lnTo>
                  <a:pt x="162" y="206"/>
                </a:lnTo>
                <a:lnTo>
                  <a:pt x="162" y="216"/>
                </a:lnTo>
                <a:lnTo>
                  <a:pt x="172" y="226"/>
                </a:lnTo>
                <a:lnTo>
                  <a:pt x="179" y="225"/>
                </a:lnTo>
                <a:lnTo>
                  <a:pt x="201" y="231"/>
                </a:lnTo>
                <a:lnTo>
                  <a:pt x="245" y="231"/>
                </a:lnTo>
                <a:lnTo>
                  <a:pt x="251" y="237"/>
                </a:lnTo>
                <a:lnTo>
                  <a:pt x="324" y="231"/>
                </a:lnTo>
                <a:lnTo>
                  <a:pt x="358" y="219"/>
                </a:lnTo>
                <a:lnTo>
                  <a:pt x="376" y="212"/>
                </a:lnTo>
                <a:lnTo>
                  <a:pt x="397" y="202"/>
                </a:lnTo>
                <a:lnTo>
                  <a:pt x="403" y="195"/>
                </a:lnTo>
                <a:lnTo>
                  <a:pt x="410" y="190"/>
                </a:lnTo>
                <a:lnTo>
                  <a:pt x="425" y="183"/>
                </a:lnTo>
                <a:lnTo>
                  <a:pt x="440" y="173"/>
                </a:lnTo>
                <a:lnTo>
                  <a:pt x="462" y="168"/>
                </a:lnTo>
                <a:lnTo>
                  <a:pt x="513" y="142"/>
                </a:lnTo>
                <a:lnTo>
                  <a:pt x="508" y="162"/>
                </a:lnTo>
                <a:lnTo>
                  <a:pt x="498" y="178"/>
                </a:lnTo>
                <a:lnTo>
                  <a:pt x="488" y="192"/>
                </a:lnTo>
                <a:lnTo>
                  <a:pt x="478" y="204"/>
                </a:lnTo>
                <a:lnTo>
                  <a:pt x="461" y="216"/>
                </a:lnTo>
                <a:lnTo>
                  <a:pt x="447" y="226"/>
                </a:lnTo>
                <a:lnTo>
                  <a:pt x="434" y="237"/>
                </a:lnTo>
                <a:lnTo>
                  <a:pt x="415" y="249"/>
                </a:lnTo>
                <a:lnTo>
                  <a:pt x="391" y="263"/>
                </a:lnTo>
                <a:lnTo>
                  <a:pt x="371" y="271"/>
                </a:lnTo>
                <a:lnTo>
                  <a:pt x="351" y="276"/>
                </a:lnTo>
                <a:lnTo>
                  <a:pt x="321" y="282"/>
                </a:lnTo>
                <a:lnTo>
                  <a:pt x="287" y="285"/>
                </a:lnTo>
                <a:lnTo>
                  <a:pt x="256" y="285"/>
                </a:lnTo>
                <a:lnTo>
                  <a:pt x="221" y="283"/>
                </a:lnTo>
                <a:lnTo>
                  <a:pt x="199" y="280"/>
                </a:lnTo>
                <a:lnTo>
                  <a:pt x="169" y="275"/>
                </a:lnTo>
                <a:lnTo>
                  <a:pt x="150" y="268"/>
                </a:lnTo>
                <a:lnTo>
                  <a:pt x="130" y="256"/>
                </a:lnTo>
                <a:lnTo>
                  <a:pt x="110" y="249"/>
                </a:lnTo>
                <a:lnTo>
                  <a:pt x="98" y="242"/>
                </a:lnTo>
                <a:lnTo>
                  <a:pt x="84" y="235"/>
                </a:lnTo>
                <a:lnTo>
                  <a:pt x="74" y="231"/>
                </a:lnTo>
                <a:lnTo>
                  <a:pt x="57" y="223"/>
                </a:lnTo>
                <a:lnTo>
                  <a:pt x="46" y="214"/>
                </a:lnTo>
                <a:lnTo>
                  <a:pt x="35" y="207"/>
                </a:lnTo>
                <a:lnTo>
                  <a:pt x="27" y="197"/>
                </a:lnTo>
                <a:lnTo>
                  <a:pt x="17" y="188"/>
                </a:lnTo>
                <a:lnTo>
                  <a:pt x="8" y="181"/>
                </a:lnTo>
                <a:lnTo>
                  <a:pt x="0" y="174"/>
                </a:lnTo>
                <a:lnTo>
                  <a:pt x="17" y="159"/>
                </a:lnTo>
                <a:lnTo>
                  <a:pt x="27" y="157"/>
                </a:lnTo>
                <a:lnTo>
                  <a:pt x="34" y="157"/>
                </a:lnTo>
                <a:lnTo>
                  <a:pt x="44" y="157"/>
                </a:lnTo>
                <a:lnTo>
                  <a:pt x="57" y="152"/>
                </a:lnTo>
                <a:lnTo>
                  <a:pt x="67" y="154"/>
                </a:lnTo>
                <a:lnTo>
                  <a:pt x="81" y="150"/>
                </a:lnTo>
                <a:lnTo>
                  <a:pt x="98" y="149"/>
                </a:lnTo>
                <a:lnTo>
                  <a:pt x="108" y="150"/>
                </a:lnTo>
                <a:lnTo>
                  <a:pt x="118" y="152"/>
                </a:lnTo>
                <a:lnTo>
                  <a:pt x="127" y="152"/>
                </a:lnTo>
                <a:lnTo>
                  <a:pt x="132" y="154"/>
                </a:lnTo>
                <a:lnTo>
                  <a:pt x="142" y="154"/>
                </a:lnTo>
                <a:lnTo>
                  <a:pt x="147" y="152"/>
                </a:lnTo>
                <a:lnTo>
                  <a:pt x="169" y="149"/>
                </a:lnTo>
                <a:lnTo>
                  <a:pt x="186" y="147"/>
                </a:lnTo>
                <a:lnTo>
                  <a:pt x="196" y="149"/>
                </a:lnTo>
                <a:lnTo>
                  <a:pt x="197" y="143"/>
                </a:lnTo>
                <a:lnTo>
                  <a:pt x="194" y="136"/>
                </a:lnTo>
                <a:lnTo>
                  <a:pt x="191" y="128"/>
                </a:lnTo>
                <a:lnTo>
                  <a:pt x="189" y="123"/>
                </a:lnTo>
                <a:lnTo>
                  <a:pt x="186" y="116"/>
                </a:lnTo>
                <a:lnTo>
                  <a:pt x="194" y="107"/>
                </a:lnTo>
                <a:lnTo>
                  <a:pt x="201" y="98"/>
                </a:lnTo>
                <a:lnTo>
                  <a:pt x="209" y="85"/>
                </a:lnTo>
                <a:lnTo>
                  <a:pt x="201" y="79"/>
                </a:lnTo>
                <a:lnTo>
                  <a:pt x="199" y="74"/>
                </a:lnTo>
                <a:lnTo>
                  <a:pt x="194" y="69"/>
                </a:lnTo>
                <a:lnTo>
                  <a:pt x="201" y="57"/>
                </a:lnTo>
                <a:lnTo>
                  <a:pt x="208" y="47"/>
                </a:lnTo>
                <a:lnTo>
                  <a:pt x="213" y="35"/>
                </a:lnTo>
                <a:lnTo>
                  <a:pt x="219" y="26"/>
                </a:lnTo>
                <a:lnTo>
                  <a:pt x="224" y="24"/>
                </a:lnTo>
                <a:lnTo>
                  <a:pt x="233" y="12"/>
                </a:lnTo>
                <a:lnTo>
                  <a:pt x="240" y="9"/>
                </a:lnTo>
                <a:lnTo>
                  <a:pt x="245" y="9"/>
                </a:lnTo>
                <a:lnTo>
                  <a:pt x="256" y="2"/>
                </a:lnTo>
                <a:lnTo>
                  <a:pt x="263" y="0"/>
                </a:lnTo>
                <a:lnTo>
                  <a:pt x="273" y="2"/>
                </a:lnTo>
                <a:lnTo>
                  <a:pt x="280"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49" name="Freeform 146"/>
          <p:cNvSpPr>
            <a:spLocks/>
          </p:cNvSpPr>
          <p:nvPr/>
        </p:nvSpPr>
        <p:spPr bwMode="auto">
          <a:xfrm>
            <a:off x="1209675" y="1784350"/>
            <a:ext cx="1743075" cy="1528763"/>
          </a:xfrm>
          <a:custGeom>
            <a:avLst/>
            <a:gdLst>
              <a:gd name="T0" fmla="*/ 2147483647 w 1098"/>
              <a:gd name="T1" fmla="*/ 2147483647 h 963"/>
              <a:gd name="T2" fmla="*/ 2147483647 w 1098"/>
              <a:gd name="T3" fmla="*/ 2147483647 h 963"/>
              <a:gd name="T4" fmla="*/ 2147483647 w 1098"/>
              <a:gd name="T5" fmla="*/ 2147483647 h 963"/>
              <a:gd name="T6" fmla="*/ 2147483647 w 1098"/>
              <a:gd name="T7" fmla="*/ 2147483647 h 963"/>
              <a:gd name="T8" fmla="*/ 2147483647 w 1098"/>
              <a:gd name="T9" fmla="*/ 2147483647 h 963"/>
              <a:gd name="T10" fmla="*/ 2147483647 w 1098"/>
              <a:gd name="T11" fmla="*/ 2147483647 h 963"/>
              <a:gd name="T12" fmla="*/ 2147483647 w 1098"/>
              <a:gd name="T13" fmla="*/ 2147483647 h 963"/>
              <a:gd name="T14" fmla="*/ 2147483647 w 1098"/>
              <a:gd name="T15" fmla="*/ 2147483647 h 963"/>
              <a:gd name="T16" fmla="*/ 2147483647 w 1098"/>
              <a:gd name="T17" fmla="*/ 2147483647 h 963"/>
              <a:gd name="T18" fmla="*/ 2147483647 w 1098"/>
              <a:gd name="T19" fmla="*/ 0 h 963"/>
              <a:gd name="T20" fmla="*/ 2147483647 w 1098"/>
              <a:gd name="T21" fmla="*/ 2147483647 h 963"/>
              <a:gd name="T22" fmla="*/ 2147483647 w 1098"/>
              <a:gd name="T23" fmla="*/ 2147483647 h 963"/>
              <a:gd name="T24" fmla="*/ 2147483647 w 1098"/>
              <a:gd name="T25" fmla="*/ 2147483647 h 963"/>
              <a:gd name="T26" fmla="*/ 2147483647 w 1098"/>
              <a:gd name="T27" fmla="*/ 2147483647 h 963"/>
              <a:gd name="T28" fmla="*/ 2147483647 w 1098"/>
              <a:gd name="T29" fmla="*/ 2147483647 h 963"/>
              <a:gd name="T30" fmla="*/ 2147483647 w 1098"/>
              <a:gd name="T31" fmla="*/ 2147483647 h 963"/>
              <a:gd name="T32" fmla="*/ 2147483647 w 1098"/>
              <a:gd name="T33" fmla="*/ 2147483647 h 963"/>
              <a:gd name="T34" fmla="*/ 2147483647 w 1098"/>
              <a:gd name="T35" fmla="*/ 2147483647 h 963"/>
              <a:gd name="T36" fmla="*/ 2147483647 w 1098"/>
              <a:gd name="T37" fmla="*/ 2147483647 h 963"/>
              <a:gd name="T38" fmla="*/ 2147483647 w 1098"/>
              <a:gd name="T39" fmla="*/ 2147483647 h 963"/>
              <a:gd name="T40" fmla="*/ 2147483647 w 1098"/>
              <a:gd name="T41" fmla="*/ 2147483647 h 963"/>
              <a:gd name="T42" fmla="*/ 2147483647 w 1098"/>
              <a:gd name="T43" fmla="*/ 2147483647 h 963"/>
              <a:gd name="T44" fmla="*/ 2147483647 w 1098"/>
              <a:gd name="T45" fmla="*/ 2147483647 h 963"/>
              <a:gd name="T46" fmla="*/ 2147483647 w 1098"/>
              <a:gd name="T47" fmla="*/ 2147483647 h 963"/>
              <a:gd name="T48" fmla="*/ 2147483647 w 1098"/>
              <a:gd name="T49" fmla="*/ 2147483647 h 963"/>
              <a:gd name="T50" fmla="*/ 2147483647 w 1098"/>
              <a:gd name="T51" fmla="*/ 2147483647 h 963"/>
              <a:gd name="T52" fmla="*/ 2147483647 w 1098"/>
              <a:gd name="T53" fmla="*/ 2147483647 h 963"/>
              <a:gd name="T54" fmla="*/ 2147483647 w 1098"/>
              <a:gd name="T55" fmla="*/ 2147483647 h 963"/>
              <a:gd name="T56" fmla="*/ 2147483647 w 1098"/>
              <a:gd name="T57" fmla="*/ 2147483647 h 963"/>
              <a:gd name="T58" fmla="*/ 2147483647 w 1098"/>
              <a:gd name="T59" fmla="*/ 2147483647 h 963"/>
              <a:gd name="T60" fmla="*/ 2147483647 w 1098"/>
              <a:gd name="T61" fmla="*/ 2147483647 h 963"/>
              <a:gd name="T62" fmla="*/ 2147483647 w 1098"/>
              <a:gd name="T63" fmla="*/ 2147483647 h 963"/>
              <a:gd name="T64" fmla="*/ 2147483647 w 1098"/>
              <a:gd name="T65" fmla="*/ 2147483647 h 963"/>
              <a:gd name="T66" fmla="*/ 2147483647 w 1098"/>
              <a:gd name="T67" fmla="*/ 2147483647 h 963"/>
              <a:gd name="T68" fmla="*/ 2147483647 w 1098"/>
              <a:gd name="T69" fmla="*/ 2147483647 h 963"/>
              <a:gd name="T70" fmla="*/ 2147483647 w 1098"/>
              <a:gd name="T71" fmla="*/ 2147483647 h 963"/>
              <a:gd name="T72" fmla="*/ 2147483647 w 1098"/>
              <a:gd name="T73" fmla="*/ 2147483647 h 963"/>
              <a:gd name="T74" fmla="*/ 2147483647 w 1098"/>
              <a:gd name="T75" fmla="*/ 2147483647 h 963"/>
              <a:gd name="T76" fmla="*/ 2147483647 w 1098"/>
              <a:gd name="T77" fmla="*/ 2147483647 h 963"/>
              <a:gd name="T78" fmla="*/ 2147483647 w 1098"/>
              <a:gd name="T79" fmla="*/ 2147483647 h 963"/>
              <a:gd name="T80" fmla="*/ 2147483647 w 1098"/>
              <a:gd name="T81" fmla="*/ 2147483647 h 963"/>
              <a:gd name="T82" fmla="*/ 2147483647 w 1098"/>
              <a:gd name="T83" fmla="*/ 2147483647 h 963"/>
              <a:gd name="T84" fmla="*/ 2147483647 w 1098"/>
              <a:gd name="T85" fmla="*/ 2147483647 h 963"/>
              <a:gd name="T86" fmla="*/ 2147483647 w 1098"/>
              <a:gd name="T87" fmla="*/ 2147483647 h 963"/>
              <a:gd name="T88" fmla="*/ 2147483647 w 1098"/>
              <a:gd name="T89" fmla="*/ 2147483647 h 963"/>
              <a:gd name="T90" fmla="*/ 2147483647 w 1098"/>
              <a:gd name="T91" fmla="*/ 2147483647 h 963"/>
              <a:gd name="T92" fmla="*/ 2147483647 w 1098"/>
              <a:gd name="T93" fmla="*/ 2147483647 h 963"/>
              <a:gd name="T94" fmla="*/ 2147483647 w 1098"/>
              <a:gd name="T95" fmla="*/ 2147483647 h 963"/>
              <a:gd name="T96" fmla="*/ 2147483647 w 1098"/>
              <a:gd name="T97" fmla="*/ 2147483647 h 963"/>
              <a:gd name="T98" fmla="*/ 2147483647 w 1098"/>
              <a:gd name="T99" fmla="*/ 2147483647 h 963"/>
              <a:gd name="T100" fmla="*/ 2147483647 w 1098"/>
              <a:gd name="T101" fmla="*/ 2147483647 h 963"/>
              <a:gd name="T102" fmla="*/ 2147483647 w 1098"/>
              <a:gd name="T103" fmla="*/ 2147483647 h 963"/>
              <a:gd name="T104" fmla="*/ 2147483647 w 1098"/>
              <a:gd name="T105" fmla="*/ 2147483647 h 963"/>
              <a:gd name="T106" fmla="*/ 2147483647 w 1098"/>
              <a:gd name="T107" fmla="*/ 2147483647 h 963"/>
              <a:gd name="T108" fmla="*/ 2147483647 w 1098"/>
              <a:gd name="T109" fmla="*/ 2147483647 h 963"/>
              <a:gd name="T110" fmla="*/ 2147483647 w 1098"/>
              <a:gd name="T111" fmla="*/ 2147483647 h 963"/>
              <a:gd name="T112" fmla="*/ 2147483647 w 1098"/>
              <a:gd name="T113" fmla="*/ 2147483647 h 963"/>
              <a:gd name="T114" fmla="*/ 2147483647 w 1098"/>
              <a:gd name="T115" fmla="*/ 2147483647 h 963"/>
              <a:gd name="T116" fmla="*/ 2147483647 w 1098"/>
              <a:gd name="T117" fmla="*/ 2147483647 h 963"/>
              <a:gd name="T118" fmla="*/ 2147483647 w 1098"/>
              <a:gd name="T119" fmla="*/ 2147483647 h 963"/>
              <a:gd name="T120" fmla="*/ 2147483647 w 1098"/>
              <a:gd name="T121" fmla="*/ 2147483647 h 963"/>
              <a:gd name="T122" fmla="*/ 2147483647 w 1098"/>
              <a:gd name="T123" fmla="*/ 2147483647 h 963"/>
              <a:gd name="T124" fmla="*/ 2147483647 w 1098"/>
              <a:gd name="T125" fmla="*/ 2147483647 h 9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963"/>
              <a:gd name="T191" fmla="*/ 1098 w 1098"/>
              <a:gd name="T192" fmla="*/ 963 h 9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963">
                <a:moveTo>
                  <a:pt x="0" y="249"/>
                </a:moveTo>
                <a:lnTo>
                  <a:pt x="52" y="216"/>
                </a:lnTo>
                <a:lnTo>
                  <a:pt x="83" y="202"/>
                </a:lnTo>
                <a:lnTo>
                  <a:pt x="88" y="181"/>
                </a:lnTo>
                <a:lnTo>
                  <a:pt x="64" y="169"/>
                </a:lnTo>
                <a:lnTo>
                  <a:pt x="62" y="145"/>
                </a:lnTo>
                <a:lnTo>
                  <a:pt x="73" y="138"/>
                </a:lnTo>
                <a:lnTo>
                  <a:pt x="71" y="128"/>
                </a:lnTo>
                <a:lnTo>
                  <a:pt x="111" y="124"/>
                </a:lnTo>
                <a:lnTo>
                  <a:pt x="122" y="105"/>
                </a:lnTo>
                <a:lnTo>
                  <a:pt x="123" y="88"/>
                </a:lnTo>
                <a:lnTo>
                  <a:pt x="157" y="83"/>
                </a:lnTo>
                <a:lnTo>
                  <a:pt x="160" y="66"/>
                </a:lnTo>
                <a:lnTo>
                  <a:pt x="128" y="60"/>
                </a:lnTo>
                <a:lnTo>
                  <a:pt x="143" y="48"/>
                </a:lnTo>
                <a:lnTo>
                  <a:pt x="196" y="48"/>
                </a:lnTo>
                <a:lnTo>
                  <a:pt x="211" y="35"/>
                </a:lnTo>
                <a:lnTo>
                  <a:pt x="233" y="33"/>
                </a:lnTo>
                <a:lnTo>
                  <a:pt x="246" y="21"/>
                </a:lnTo>
                <a:lnTo>
                  <a:pt x="263" y="41"/>
                </a:lnTo>
                <a:lnTo>
                  <a:pt x="329" y="38"/>
                </a:lnTo>
                <a:lnTo>
                  <a:pt x="359" y="59"/>
                </a:lnTo>
                <a:lnTo>
                  <a:pt x="456" y="54"/>
                </a:lnTo>
                <a:lnTo>
                  <a:pt x="471" y="43"/>
                </a:lnTo>
                <a:lnTo>
                  <a:pt x="508" y="60"/>
                </a:lnTo>
                <a:lnTo>
                  <a:pt x="547" y="76"/>
                </a:lnTo>
                <a:lnTo>
                  <a:pt x="565" y="69"/>
                </a:lnTo>
                <a:lnTo>
                  <a:pt x="577" y="60"/>
                </a:lnTo>
                <a:lnTo>
                  <a:pt x="609" y="66"/>
                </a:lnTo>
                <a:lnTo>
                  <a:pt x="587" y="54"/>
                </a:lnTo>
                <a:lnTo>
                  <a:pt x="567" y="55"/>
                </a:lnTo>
                <a:lnTo>
                  <a:pt x="537" y="59"/>
                </a:lnTo>
                <a:lnTo>
                  <a:pt x="521" y="41"/>
                </a:lnTo>
                <a:lnTo>
                  <a:pt x="505" y="33"/>
                </a:lnTo>
                <a:lnTo>
                  <a:pt x="505" y="17"/>
                </a:lnTo>
                <a:lnTo>
                  <a:pt x="510" y="2"/>
                </a:lnTo>
                <a:lnTo>
                  <a:pt x="523" y="0"/>
                </a:lnTo>
                <a:lnTo>
                  <a:pt x="542" y="14"/>
                </a:lnTo>
                <a:lnTo>
                  <a:pt x="547" y="7"/>
                </a:lnTo>
                <a:lnTo>
                  <a:pt x="562" y="0"/>
                </a:lnTo>
                <a:lnTo>
                  <a:pt x="581" y="10"/>
                </a:lnTo>
                <a:lnTo>
                  <a:pt x="591" y="2"/>
                </a:lnTo>
                <a:lnTo>
                  <a:pt x="601" y="16"/>
                </a:lnTo>
                <a:lnTo>
                  <a:pt x="603" y="26"/>
                </a:lnTo>
                <a:lnTo>
                  <a:pt x="630" y="38"/>
                </a:lnTo>
                <a:lnTo>
                  <a:pt x="619" y="48"/>
                </a:lnTo>
                <a:lnTo>
                  <a:pt x="619" y="62"/>
                </a:lnTo>
                <a:lnTo>
                  <a:pt x="665" y="66"/>
                </a:lnTo>
                <a:lnTo>
                  <a:pt x="677" y="48"/>
                </a:lnTo>
                <a:lnTo>
                  <a:pt x="668" y="40"/>
                </a:lnTo>
                <a:lnTo>
                  <a:pt x="648" y="41"/>
                </a:lnTo>
                <a:lnTo>
                  <a:pt x="653" y="21"/>
                </a:lnTo>
                <a:lnTo>
                  <a:pt x="694" y="33"/>
                </a:lnTo>
                <a:lnTo>
                  <a:pt x="702" y="47"/>
                </a:lnTo>
                <a:lnTo>
                  <a:pt x="736" y="47"/>
                </a:lnTo>
                <a:lnTo>
                  <a:pt x="770" y="64"/>
                </a:lnTo>
                <a:lnTo>
                  <a:pt x="786" y="60"/>
                </a:lnTo>
                <a:lnTo>
                  <a:pt x="805" y="76"/>
                </a:lnTo>
                <a:lnTo>
                  <a:pt x="786" y="97"/>
                </a:lnTo>
                <a:lnTo>
                  <a:pt x="771" y="81"/>
                </a:lnTo>
                <a:lnTo>
                  <a:pt x="761" y="86"/>
                </a:lnTo>
                <a:lnTo>
                  <a:pt x="746" y="98"/>
                </a:lnTo>
                <a:lnTo>
                  <a:pt x="722" y="109"/>
                </a:lnTo>
                <a:lnTo>
                  <a:pt x="734" y="124"/>
                </a:lnTo>
                <a:lnTo>
                  <a:pt x="714" y="126"/>
                </a:lnTo>
                <a:lnTo>
                  <a:pt x="697" y="147"/>
                </a:lnTo>
                <a:lnTo>
                  <a:pt x="680" y="173"/>
                </a:lnTo>
                <a:lnTo>
                  <a:pt x="705" y="195"/>
                </a:lnTo>
                <a:lnTo>
                  <a:pt x="726" y="221"/>
                </a:lnTo>
                <a:lnTo>
                  <a:pt x="765" y="225"/>
                </a:lnTo>
                <a:lnTo>
                  <a:pt x="798" y="221"/>
                </a:lnTo>
                <a:lnTo>
                  <a:pt x="813" y="235"/>
                </a:lnTo>
                <a:lnTo>
                  <a:pt x="807" y="242"/>
                </a:lnTo>
                <a:lnTo>
                  <a:pt x="797" y="256"/>
                </a:lnTo>
                <a:lnTo>
                  <a:pt x="812" y="280"/>
                </a:lnTo>
                <a:lnTo>
                  <a:pt x="817" y="295"/>
                </a:lnTo>
                <a:lnTo>
                  <a:pt x="835" y="304"/>
                </a:lnTo>
                <a:lnTo>
                  <a:pt x="861" y="290"/>
                </a:lnTo>
                <a:lnTo>
                  <a:pt x="854" y="268"/>
                </a:lnTo>
                <a:lnTo>
                  <a:pt x="832" y="249"/>
                </a:lnTo>
                <a:lnTo>
                  <a:pt x="857" y="226"/>
                </a:lnTo>
                <a:lnTo>
                  <a:pt x="835" y="188"/>
                </a:lnTo>
                <a:lnTo>
                  <a:pt x="815" y="173"/>
                </a:lnTo>
                <a:lnTo>
                  <a:pt x="832" y="159"/>
                </a:lnTo>
                <a:lnTo>
                  <a:pt x="829" y="138"/>
                </a:lnTo>
                <a:lnTo>
                  <a:pt x="840" y="126"/>
                </a:lnTo>
                <a:lnTo>
                  <a:pt x="861" y="138"/>
                </a:lnTo>
                <a:lnTo>
                  <a:pt x="908" y="183"/>
                </a:lnTo>
                <a:lnTo>
                  <a:pt x="937" y="190"/>
                </a:lnTo>
                <a:lnTo>
                  <a:pt x="945" y="178"/>
                </a:lnTo>
                <a:lnTo>
                  <a:pt x="938" y="154"/>
                </a:lnTo>
                <a:lnTo>
                  <a:pt x="955" y="157"/>
                </a:lnTo>
                <a:lnTo>
                  <a:pt x="984" y="185"/>
                </a:lnTo>
                <a:lnTo>
                  <a:pt x="989" y="200"/>
                </a:lnTo>
                <a:lnTo>
                  <a:pt x="1006" y="211"/>
                </a:lnTo>
                <a:lnTo>
                  <a:pt x="1040" y="223"/>
                </a:lnTo>
                <a:lnTo>
                  <a:pt x="1056" y="245"/>
                </a:lnTo>
                <a:lnTo>
                  <a:pt x="1082" y="261"/>
                </a:lnTo>
                <a:lnTo>
                  <a:pt x="1095" y="266"/>
                </a:lnTo>
                <a:lnTo>
                  <a:pt x="1097" y="280"/>
                </a:lnTo>
                <a:lnTo>
                  <a:pt x="1077" y="288"/>
                </a:lnTo>
                <a:lnTo>
                  <a:pt x="1065" y="278"/>
                </a:lnTo>
                <a:lnTo>
                  <a:pt x="1055" y="280"/>
                </a:lnTo>
                <a:lnTo>
                  <a:pt x="1051" y="301"/>
                </a:lnTo>
                <a:lnTo>
                  <a:pt x="1035" y="306"/>
                </a:lnTo>
                <a:lnTo>
                  <a:pt x="1016" y="294"/>
                </a:lnTo>
                <a:lnTo>
                  <a:pt x="977" y="294"/>
                </a:lnTo>
                <a:lnTo>
                  <a:pt x="972" y="320"/>
                </a:lnTo>
                <a:lnTo>
                  <a:pt x="982" y="335"/>
                </a:lnTo>
                <a:lnTo>
                  <a:pt x="997" y="326"/>
                </a:lnTo>
                <a:lnTo>
                  <a:pt x="1013" y="323"/>
                </a:lnTo>
                <a:lnTo>
                  <a:pt x="1028" y="332"/>
                </a:lnTo>
                <a:lnTo>
                  <a:pt x="1008" y="351"/>
                </a:lnTo>
                <a:lnTo>
                  <a:pt x="1028" y="368"/>
                </a:lnTo>
                <a:lnTo>
                  <a:pt x="1055" y="373"/>
                </a:lnTo>
                <a:lnTo>
                  <a:pt x="1051" y="383"/>
                </a:lnTo>
                <a:lnTo>
                  <a:pt x="1041" y="385"/>
                </a:lnTo>
                <a:lnTo>
                  <a:pt x="1016" y="444"/>
                </a:lnTo>
                <a:lnTo>
                  <a:pt x="1018" y="406"/>
                </a:lnTo>
                <a:lnTo>
                  <a:pt x="1029" y="387"/>
                </a:lnTo>
                <a:lnTo>
                  <a:pt x="1016" y="378"/>
                </a:lnTo>
                <a:lnTo>
                  <a:pt x="1001" y="390"/>
                </a:lnTo>
                <a:lnTo>
                  <a:pt x="1009" y="401"/>
                </a:lnTo>
                <a:lnTo>
                  <a:pt x="997" y="408"/>
                </a:lnTo>
                <a:lnTo>
                  <a:pt x="986" y="416"/>
                </a:lnTo>
                <a:lnTo>
                  <a:pt x="987" y="442"/>
                </a:lnTo>
                <a:lnTo>
                  <a:pt x="970" y="453"/>
                </a:lnTo>
                <a:lnTo>
                  <a:pt x="947" y="456"/>
                </a:lnTo>
                <a:lnTo>
                  <a:pt x="955" y="470"/>
                </a:lnTo>
                <a:lnTo>
                  <a:pt x="947" y="485"/>
                </a:lnTo>
                <a:lnTo>
                  <a:pt x="955" y="497"/>
                </a:lnTo>
                <a:lnTo>
                  <a:pt x="942" y="523"/>
                </a:lnTo>
                <a:lnTo>
                  <a:pt x="937" y="547"/>
                </a:lnTo>
                <a:lnTo>
                  <a:pt x="916" y="561"/>
                </a:lnTo>
                <a:lnTo>
                  <a:pt x="891" y="599"/>
                </a:lnTo>
                <a:lnTo>
                  <a:pt x="888" y="623"/>
                </a:lnTo>
                <a:lnTo>
                  <a:pt x="896" y="644"/>
                </a:lnTo>
                <a:lnTo>
                  <a:pt x="908" y="670"/>
                </a:lnTo>
                <a:lnTo>
                  <a:pt x="915" y="698"/>
                </a:lnTo>
                <a:lnTo>
                  <a:pt x="903" y="710"/>
                </a:lnTo>
                <a:lnTo>
                  <a:pt x="888" y="701"/>
                </a:lnTo>
                <a:lnTo>
                  <a:pt x="891" y="687"/>
                </a:lnTo>
                <a:lnTo>
                  <a:pt x="883" y="656"/>
                </a:lnTo>
                <a:lnTo>
                  <a:pt x="873" y="651"/>
                </a:lnTo>
                <a:lnTo>
                  <a:pt x="866" y="632"/>
                </a:lnTo>
                <a:lnTo>
                  <a:pt x="852" y="632"/>
                </a:lnTo>
                <a:lnTo>
                  <a:pt x="837" y="622"/>
                </a:lnTo>
                <a:lnTo>
                  <a:pt x="820" y="625"/>
                </a:lnTo>
                <a:lnTo>
                  <a:pt x="805" y="618"/>
                </a:lnTo>
                <a:lnTo>
                  <a:pt x="786" y="627"/>
                </a:lnTo>
                <a:lnTo>
                  <a:pt x="753" y="620"/>
                </a:lnTo>
                <a:lnTo>
                  <a:pt x="775" y="642"/>
                </a:lnTo>
                <a:lnTo>
                  <a:pt x="746" y="641"/>
                </a:lnTo>
                <a:lnTo>
                  <a:pt x="726" y="623"/>
                </a:lnTo>
                <a:lnTo>
                  <a:pt x="692" y="623"/>
                </a:lnTo>
                <a:lnTo>
                  <a:pt x="697" y="651"/>
                </a:lnTo>
                <a:lnTo>
                  <a:pt x="672" y="642"/>
                </a:lnTo>
                <a:lnTo>
                  <a:pt x="658" y="670"/>
                </a:lnTo>
                <a:lnTo>
                  <a:pt x="668" y="682"/>
                </a:lnTo>
                <a:lnTo>
                  <a:pt x="658" y="715"/>
                </a:lnTo>
                <a:lnTo>
                  <a:pt x="670" y="753"/>
                </a:lnTo>
                <a:lnTo>
                  <a:pt x="684" y="779"/>
                </a:lnTo>
                <a:lnTo>
                  <a:pt x="699" y="803"/>
                </a:lnTo>
                <a:lnTo>
                  <a:pt x="746" y="801"/>
                </a:lnTo>
                <a:lnTo>
                  <a:pt x="766" y="796"/>
                </a:lnTo>
                <a:lnTo>
                  <a:pt x="770" y="779"/>
                </a:lnTo>
                <a:lnTo>
                  <a:pt x="759" y="765"/>
                </a:lnTo>
                <a:lnTo>
                  <a:pt x="761" y="753"/>
                </a:lnTo>
                <a:lnTo>
                  <a:pt x="790" y="756"/>
                </a:lnTo>
                <a:lnTo>
                  <a:pt x="819" y="750"/>
                </a:lnTo>
                <a:lnTo>
                  <a:pt x="819" y="765"/>
                </a:lnTo>
                <a:lnTo>
                  <a:pt x="810" y="788"/>
                </a:lnTo>
                <a:lnTo>
                  <a:pt x="797" y="805"/>
                </a:lnTo>
                <a:lnTo>
                  <a:pt x="793" y="829"/>
                </a:lnTo>
                <a:lnTo>
                  <a:pt x="812" y="839"/>
                </a:lnTo>
                <a:lnTo>
                  <a:pt x="837" y="836"/>
                </a:lnTo>
                <a:lnTo>
                  <a:pt x="852" y="845"/>
                </a:lnTo>
                <a:lnTo>
                  <a:pt x="866" y="841"/>
                </a:lnTo>
                <a:lnTo>
                  <a:pt x="871" y="857"/>
                </a:lnTo>
                <a:lnTo>
                  <a:pt x="859" y="881"/>
                </a:lnTo>
                <a:lnTo>
                  <a:pt x="869" y="895"/>
                </a:lnTo>
                <a:lnTo>
                  <a:pt x="871" y="922"/>
                </a:lnTo>
                <a:lnTo>
                  <a:pt x="888" y="940"/>
                </a:lnTo>
                <a:lnTo>
                  <a:pt x="910" y="945"/>
                </a:lnTo>
                <a:lnTo>
                  <a:pt x="925" y="940"/>
                </a:lnTo>
                <a:lnTo>
                  <a:pt x="932" y="941"/>
                </a:lnTo>
                <a:lnTo>
                  <a:pt x="960" y="941"/>
                </a:lnTo>
                <a:lnTo>
                  <a:pt x="986" y="943"/>
                </a:lnTo>
                <a:lnTo>
                  <a:pt x="992" y="933"/>
                </a:lnTo>
                <a:lnTo>
                  <a:pt x="970" y="952"/>
                </a:lnTo>
                <a:lnTo>
                  <a:pt x="955" y="950"/>
                </a:lnTo>
                <a:lnTo>
                  <a:pt x="940" y="952"/>
                </a:lnTo>
                <a:lnTo>
                  <a:pt x="910" y="962"/>
                </a:lnTo>
                <a:lnTo>
                  <a:pt x="884" y="948"/>
                </a:lnTo>
                <a:lnTo>
                  <a:pt x="861" y="940"/>
                </a:lnTo>
                <a:lnTo>
                  <a:pt x="851" y="941"/>
                </a:lnTo>
                <a:lnTo>
                  <a:pt x="852" y="931"/>
                </a:lnTo>
                <a:lnTo>
                  <a:pt x="851" y="912"/>
                </a:lnTo>
                <a:lnTo>
                  <a:pt x="830" y="895"/>
                </a:lnTo>
                <a:lnTo>
                  <a:pt x="788" y="884"/>
                </a:lnTo>
                <a:lnTo>
                  <a:pt x="781" y="876"/>
                </a:lnTo>
                <a:lnTo>
                  <a:pt x="770" y="877"/>
                </a:lnTo>
                <a:lnTo>
                  <a:pt x="758" y="869"/>
                </a:lnTo>
                <a:lnTo>
                  <a:pt x="739" y="860"/>
                </a:lnTo>
                <a:lnTo>
                  <a:pt x="719" y="836"/>
                </a:lnTo>
                <a:lnTo>
                  <a:pt x="695" y="829"/>
                </a:lnTo>
                <a:lnTo>
                  <a:pt x="682" y="845"/>
                </a:lnTo>
                <a:lnTo>
                  <a:pt x="667" y="832"/>
                </a:lnTo>
                <a:lnTo>
                  <a:pt x="648" y="832"/>
                </a:lnTo>
                <a:lnTo>
                  <a:pt x="611" y="824"/>
                </a:lnTo>
                <a:lnTo>
                  <a:pt x="543" y="782"/>
                </a:lnTo>
                <a:lnTo>
                  <a:pt x="538" y="739"/>
                </a:lnTo>
                <a:lnTo>
                  <a:pt x="532" y="722"/>
                </a:lnTo>
                <a:lnTo>
                  <a:pt x="520" y="710"/>
                </a:lnTo>
                <a:lnTo>
                  <a:pt x="505" y="686"/>
                </a:lnTo>
                <a:lnTo>
                  <a:pt x="434" y="604"/>
                </a:lnTo>
                <a:lnTo>
                  <a:pt x="434" y="634"/>
                </a:lnTo>
                <a:lnTo>
                  <a:pt x="478" y="689"/>
                </a:lnTo>
                <a:lnTo>
                  <a:pt x="496" y="736"/>
                </a:lnTo>
                <a:lnTo>
                  <a:pt x="469" y="725"/>
                </a:lnTo>
                <a:lnTo>
                  <a:pt x="464" y="698"/>
                </a:lnTo>
                <a:lnTo>
                  <a:pt x="429" y="680"/>
                </a:lnTo>
                <a:lnTo>
                  <a:pt x="449" y="670"/>
                </a:lnTo>
                <a:lnTo>
                  <a:pt x="402" y="641"/>
                </a:lnTo>
                <a:lnTo>
                  <a:pt x="420" y="623"/>
                </a:lnTo>
                <a:lnTo>
                  <a:pt x="403" y="591"/>
                </a:lnTo>
                <a:lnTo>
                  <a:pt x="348" y="518"/>
                </a:lnTo>
                <a:lnTo>
                  <a:pt x="341" y="477"/>
                </a:lnTo>
                <a:lnTo>
                  <a:pt x="344" y="442"/>
                </a:lnTo>
                <a:lnTo>
                  <a:pt x="359" y="408"/>
                </a:lnTo>
                <a:lnTo>
                  <a:pt x="359" y="373"/>
                </a:lnTo>
                <a:lnTo>
                  <a:pt x="348" y="352"/>
                </a:lnTo>
                <a:lnTo>
                  <a:pt x="380" y="345"/>
                </a:lnTo>
                <a:lnTo>
                  <a:pt x="341" y="304"/>
                </a:lnTo>
                <a:lnTo>
                  <a:pt x="343" y="287"/>
                </a:lnTo>
                <a:lnTo>
                  <a:pt x="326" y="261"/>
                </a:lnTo>
                <a:lnTo>
                  <a:pt x="332" y="245"/>
                </a:lnTo>
                <a:lnTo>
                  <a:pt x="321" y="237"/>
                </a:lnTo>
                <a:lnTo>
                  <a:pt x="319" y="219"/>
                </a:lnTo>
                <a:lnTo>
                  <a:pt x="307" y="206"/>
                </a:lnTo>
                <a:lnTo>
                  <a:pt x="321" y="193"/>
                </a:lnTo>
                <a:lnTo>
                  <a:pt x="302" y="185"/>
                </a:lnTo>
                <a:lnTo>
                  <a:pt x="287" y="197"/>
                </a:lnTo>
                <a:lnTo>
                  <a:pt x="265" y="173"/>
                </a:lnTo>
                <a:lnTo>
                  <a:pt x="241" y="166"/>
                </a:lnTo>
                <a:lnTo>
                  <a:pt x="208" y="166"/>
                </a:lnTo>
                <a:lnTo>
                  <a:pt x="186" y="188"/>
                </a:lnTo>
                <a:lnTo>
                  <a:pt x="176" y="181"/>
                </a:lnTo>
                <a:lnTo>
                  <a:pt x="194" y="152"/>
                </a:lnTo>
                <a:lnTo>
                  <a:pt x="177" y="157"/>
                </a:lnTo>
                <a:lnTo>
                  <a:pt x="143" y="188"/>
                </a:lnTo>
                <a:lnTo>
                  <a:pt x="108" y="216"/>
                </a:lnTo>
                <a:lnTo>
                  <a:pt x="76" y="223"/>
                </a:lnTo>
                <a:lnTo>
                  <a:pt x="22" y="250"/>
                </a:lnTo>
                <a:lnTo>
                  <a:pt x="0" y="249"/>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50" name="Freeform 147"/>
          <p:cNvSpPr>
            <a:spLocks/>
          </p:cNvSpPr>
          <p:nvPr/>
        </p:nvSpPr>
        <p:spPr bwMode="auto">
          <a:xfrm>
            <a:off x="1198563" y="1773238"/>
            <a:ext cx="1743075" cy="1530350"/>
          </a:xfrm>
          <a:custGeom>
            <a:avLst/>
            <a:gdLst>
              <a:gd name="T0" fmla="*/ 2147483647 w 1098"/>
              <a:gd name="T1" fmla="*/ 2147483647 h 964"/>
              <a:gd name="T2" fmla="*/ 2147483647 w 1098"/>
              <a:gd name="T3" fmla="*/ 2147483647 h 964"/>
              <a:gd name="T4" fmla="*/ 2147483647 w 1098"/>
              <a:gd name="T5" fmla="*/ 2147483647 h 964"/>
              <a:gd name="T6" fmla="*/ 2147483647 w 1098"/>
              <a:gd name="T7" fmla="*/ 2147483647 h 964"/>
              <a:gd name="T8" fmla="*/ 2147483647 w 1098"/>
              <a:gd name="T9" fmla="*/ 2147483647 h 964"/>
              <a:gd name="T10" fmla="*/ 2147483647 w 1098"/>
              <a:gd name="T11" fmla="*/ 2147483647 h 964"/>
              <a:gd name="T12" fmla="*/ 2147483647 w 1098"/>
              <a:gd name="T13" fmla="*/ 2147483647 h 964"/>
              <a:gd name="T14" fmla="*/ 2147483647 w 1098"/>
              <a:gd name="T15" fmla="*/ 2147483647 h 964"/>
              <a:gd name="T16" fmla="*/ 2147483647 w 1098"/>
              <a:gd name="T17" fmla="*/ 2147483647 h 964"/>
              <a:gd name="T18" fmla="*/ 2147483647 w 1098"/>
              <a:gd name="T19" fmla="*/ 0 h 964"/>
              <a:gd name="T20" fmla="*/ 2147483647 w 1098"/>
              <a:gd name="T21" fmla="*/ 2147483647 h 964"/>
              <a:gd name="T22" fmla="*/ 2147483647 w 1098"/>
              <a:gd name="T23" fmla="*/ 2147483647 h 964"/>
              <a:gd name="T24" fmla="*/ 2147483647 w 1098"/>
              <a:gd name="T25" fmla="*/ 2147483647 h 964"/>
              <a:gd name="T26" fmla="*/ 2147483647 w 1098"/>
              <a:gd name="T27" fmla="*/ 2147483647 h 964"/>
              <a:gd name="T28" fmla="*/ 2147483647 w 1098"/>
              <a:gd name="T29" fmla="*/ 2147483647 h 964"/>
              <a:gd name="T30" fmla="*/ 2147483647 w 1098"/>
              <a:gd name="T31" fmla="*/ 2147483647 h 964"/>
              <a:gd name="T32" fmla="*/ 2147483647 w 1098"/>
              <a:gd name="T33" fmla="*/ 2147483647 h 964"/>
              <a:gd name="T34" fmla="*/ 2147483647 w 1098"/>
              <a:gd name="T35" fmla="*/ 2147483647 h 964"/>
              <a:gd name="T36" fmla="*/ 2147483647 w 1098"/>
              <a:gd name="T37" fmla="*/ 2147483647 h 964"/>
              <a:gd name="T38" fmla="*/ 2147483647 w 1098"/>
              <a:gd name="T39" fmla="*/ 2147483647 h 964"/>
              <a:gd name="T40" fmla="*/ 2147483647 w 1098"/>
              <a:gd name="T41" fmla="*/ 2147483647 h 964"/>
              <a:gd name="T42" fmla="*/ 2147483647 w 1098"/>
              <a:gd name="T43" fmla="*/ 2147483647 h 964"/>
              <a:gd name="T44" fmla="*/ 2147483647 w 1098"/>
              <a:gd name="T45" fmla="*/ 2147483647 h 964"/>
              <a:gd name="T46" fmla="*/ 2147483647 w 1098"/>
              <a:gd name="T47" fmla="*/ 2147483647 h 964"/>
              <a:gd name="T48" fmla="*/ 2147483647 w 1098"/>
              <a:gd name="T49" fmla="*/ 2147483647 h 964"/>
              <a:gd name="T50" fmla="*/ 2147483647 w 1098"/>
              <a:gd name="T51" fmla="*/ 2147483647 h 964"/>
              <a:gd name="T52" fmla="*/ 2147483647 w 1098"/>
              <a:gd name="T53" fmla="*/ 2147483647 h 964"/>
              <a:gd name="T54" fmla="*/ 2147483647 w 1098"/>
              <a:gd name="T55" fmla="*/ 2147483647 h 964"/>
              <a:gd name="T56" fmla="*/ 2147483647 w 1098"/>
              <a:gd name="T57" fmla="*/ 2147483647 h 964"/>
              <a:gd name="T58" fmla="*/ 2147483647 w 1098"/>
              <a:gd name="T59" fmla="*/ 2147483647 h 964"/>
              <a:gd name="T60" fmla="*/ 2147483647 w 1098"/>
              <a:gd name="T61" fmla="*/ 2147483647 h 964"/>
              <a:gd name="T62" fmla="*/ 2147483647 w 1098"/>
              <a:gd name="T63" fmla="*/ 2147483647 h 964"/>
              <a:gd name="T64" fmla="*/ 2147483647 w 1098"/>
              <a:gd name="T65" fmla="*/ 2147483647 h 964"/>
              <a:gd name="T66" fmla="*/ 2147483647 w 1098"/>
              <a:gd name="T67" fmla="*/ 2147483647 h 964"/>
              <a:gd name="T68" fmla="*/ 2147483647 w 1098"/>
              <a:gd name="T69" fmla="*/ 2147483647 h 964"/>
              <a:gd name="T70" fmla="*/ 2147483647 w 1098"/>
              <a:gd name="T71" fmla="*/ 2147483647 h 964"/>
              <a:gd name="T72" fmla="*/ 2147483647 w 1098"/>
              <a:gd name="T73" fmla="*/ 2147483647 h 964"/>
              <a:gd name="T74" fmla="*/ 2147483647 w 1098"/>
              <a:gd name="T75" fmla="*/ 2147483647 h 964"/>
              <a:gd name="T76" fmla="*/ 2147483647 w 1098"/>
              <a:gd name="T77" fmla="*/ 2147483647 h 964"/>
              <a:gd name="T78" fmla="*/ 2147483647 w 1098"/>
              <a:gd name="T79" fmla="*/ 2147483647 h 964"/>
              <a:gd name="T80" fmla="*/ 2147483647 w 1098"/>
              <a:gd name="T81" fmla="*/ 2147483647 h 964"/>
              <a:gd name="T82" fmla="*/ 2147483647 w 1098"/>
              <a:gd name="T83" fmla="*/ 2147483647 h 964"/>
              <a:gd name="T84" fmla="*/ 2147483647 w 1098"/>
              <a:gd name="T85" fmla="*/ 2147483647 h 964"/>
              <a:gd name="T86" fmla="*/ 2147483647 w 1098"/>
              <a:gd name="T87" fmla="*/ 2147483647 h 964"/>
              <a:gd name="T88" fmla="*/ 2147483647 w 1098"/>
              <a:gd name="T89" fmla="*/ 2147483647 h 964"/>
              <a:gd name="T90" fmla="*/ 2147483647 w 1098"/>
              <a:gd name="T91" fmla="*/ 2147483647 h 964"/>
              <a:gd name="T92" fmla="*/ 2147483647 w 1098"/>
              <a:gd name="T93" fmla="*/ 2147483647 h 964"/>
              <a:gd name="T94" fmla="*/ 2147483647 w 1098"/>
              <a:gd name="T95" fmla="*/ 2147483647 h 964"/>
              <a:gd name="T96" fmla="*/ 2147483647 w 1098"/>
              <a:gd name="T97" fmla="*/ 2147483647 h 964"/>
              <a:gd name="T98" fmla="*/ 2147483647 w 1098"/>
              <a:gd name="T99" fmla="*/ 2147483647 h 964"/>
              <a:gd name="T100" fmla="*/ 2147483647 w 1098"/>
              <a:gd name="T101" fmla="*/ 2147483647 h 964"/>
              <a:gd name="T102" fmla="*/ 2147483647 w 1098"/>
              <a:gd name="T103" fmla="*/ 2147483647 h 964"/>
              <a:gd name="T104" fmla="*/ 2147483647 w 1098"/>
              <a:gd name="T105" fmla="*/ 2147483647 h 964"/>
              <a:gd name="T106" fmla="*/ 2147483647 w 1098"/>
              <a:gd name="T107" fmla="*/ 2147483647 h 964"/>
              <a:gd name="T108" fmla="*/ 2147483647 w 1098"/>
              <a:gd name="T109" fmla="*/ 2147483647 h 964"/>
              <a:gd name="T110" fmla="*/ 2147483647 w 1098"/>
              <a:gd name="T111" fmla="*/ 2147483647 h 964"/>
              <a:gd name="T112" fmla="*/ 2147483647 w 1098"/>
              <a:gd name="T113" fmla="*/ 2147483647 h 964"/>
              <a:gd name="T114" fmla="*/ 2147483647 w 1098"/>
              <a:gd name="T115" fmla="*/ 2147483647 h 964"/>
              <a:gd name="T116" fmla="*/ 2147483647 w 1098"/>
              <a:gd name="T117" fmla="*/ 2147483647 h 964"/>
              <a:gd name="T118" fmla="*/ 2147483647 w 1098"/>
              <a:gd name="T119" fmla="*/ 2147483647 h 964"/>
              <a:gd name="T120" fmla="*/ 2147483647 w 1098"/>
              <a:gd name="T121" fmla="*/ 2147483647 h 964"/>
              <a:gd name="T122" fmla="*/ 2147483647 w 1098"/>
              <a:gd name="T123" fmla="*/ 2147483647 h 964"/>
              <a:gd name="T124" fmla="*/ 2147483647 w 1098"/>
              <a:gd name="T125" fmla="*/ 2147483647 h 9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964"/>
              <a:gd name="T191" fmla="*/ 1098 w 1098"/>
              <a:gd name="T192" fmla="*/ 964 h 9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964">
                <a:moveTo>
                  <a:pt x="0" y="249"/>
                </a:moveTo>
                <a:lnTo>
                  <a:pt x="52" y="216"/>
                </a:lnTo>
                <a:lnTo>
                  <a:pt x="83" y="202"/>
                </a:lnTo>
                <a:lnTo>
                  <a:pt x="88" y="182"/>
                </a:lnTo>
                <a:lnTo>
                  <a:pt x="64" y="169"/>
                </a:lnTo>
                <a:lnTo>
                  <a:pt x="62" y="145"/>
                </a:lnTo>
                <a:lnTo>
                  <a:pt x="73" y="138"/>
                </a:lnTo>
                <a:lnTo>
                  <a:pt x="71" y="128"/>
                </a:lnTo>
                <a:lnTo>
                  <a:pt x="111" y="124"/>
                </a:lnTo>
                <a:lnTo>
                  <a:pt x="122" y="105"/>
                </a:lnTo>
                <a:lnTo>
                  <a:pt x="123" y="88"/>
                </a:lnTo>
                <a:lnTo>
                  <a:pt x="157" y="83"/>
                </a:lnTo>
                <a:lnTo>
                  <a:pt x="160" y="66"/>
                </a:lnTo>
                <a:lnTo>
                  <a:pt x="128" y="61"/>
                </a:lnTo>
                <a:lnTo>
                  <a:pt x="143" y="48"/>
                </a:lnTo>
                <a:lnTo>
                  <a:pt x="196" y="48"/>
                </a:lnTo>
                <a:lnTo>
                  <a:pt x="211" y="35"/>
                </a:lnTo>
                <a:lnTo>
                  <a:pt x="233" y="33"/>
                </a:lnTo>
                <a:lnTo>
                  <a:pt x="246" y="21"/>
                </a:lnTo>
                <a:lnTo>
                  <a:pt x="263" y="41"/>
                </a:lnTo>
                <a:lnTo>
                  <a:pt x="329" y="38"/>
                </a:lnTo>
                <a:lnTo>
                  <a:pt x="359" y="59"/>
                </a:lnTo>
                <a:lnTo>
                  <a:pt x="456" y="54"/>
                </a:lnTo>
                <a:lnTo>
                  <a:pt x="471" y="43"/>
                </a:lnTo>
                <a:lnTo>
                  <a:pt x="508" y="61"/>
                </a:lnTo>
                <a:lnTo>
                  <a:pt x="547" y="76"/>
                </a:lnTo>
                <a:lnTo>
                  <a:pt x="565" y="69"/>
                </a:lnTo>
                <a:lnTo>
                  <a:pt x="577" y="61"/>
                </a:lnTo>
                <a:lnTo>
                  <a:pt x="609" y="66"/>
                </a:lnTo>
                <a:lnTo>
                  <a:pt x="587" y="54"/>
                </a:lnTo>
                <a:lnTo>
                  <a:pt x="567" y="55"/>
                </a:lnTo>
                <a:lnTo>
                  <a:pt x="537" y="59"/>
                </a:lnTo>
                <a:lnTo>
                  <a:pt x="521" y="41"/>
                </a:lnTo>
                <a:lnTo>
                  <a:pt x="505" y="33"/>
                </a:lnTo>
                <a:lnTo>
                  <a:pt x="505" y="17"/>
                </a:lnTo>
                <a:lnTo>
                  <a:pt x="510" y="2"/>
                </a:lnTo>
                <a:lnTo>
                  <a:pt x="523" y="0"/>
                </a:lnTo>
                <a:lnTo>
                  <a:pt x="542" y="14"/>
                </a:lnTo>
                <a:lnTo>
                  <a:pt x="547" y="7"/>
                </a:lnTo>
                <a:lnTo>
                  <a:pt x="562" y="0"/>
                </a:lnTo>
                <a:lnTo>
                  <a:pt x="581" y="10"/>
                </a:lnTo>
                <a:lnTo>
                  <a:pt x="591" y="2"/>
                </a:lnTo>
                <a:lnTo>
                  <a:pt x="601" y="16"/>
                </a:lnTo>
                <a:lnTo>
                  <a:pt x="603" y="26"/>
                </a:lnTo>
                <a:lnTo>
                  <a:pt x="630" y="38"/>
                </a:lnTo>
                <a:lnTo>
                  <a:pt x="619" y="48"/>
                </a:lnTo>
                <a:lnTo>
                  <a:pt x="619" y="62"/>
                </a:lnTo>
                <a:lnTo>
                  <a:pt x="665" y="66"/>
                </a:lnTo>
                <a:lnTo>
                  <a:pt x="677" y="48"/>
                </a:lnTo>
                <a:lnTo>
                  <a:pt x="668" y="40"/>
                </a:lnTo>
                <a:lnTo>
                  <a:pt x="648" y="41"/>
                </a:lnTo>
                <a:lnTo>
                  <a:pt x="653" y="21"/>
                </a:lnTo>
                <a:lnTo>
                  <a:pt x="694" y="33"/>
                </a:lnTo>
                <a:lnTo>
                  <a:pt x="702" y="47"/>
                </a:lnTo>
                <a:lnTo>
                  <a:pt x="736" y="47"/>
                </a:lnTo>
                <a:lnTo>
                  <a:pt x="770" y="64"/>
                </a:lnTo>
                <a:lnTo>
                  <a:pt x="786" y="61"/>
                </a:lnTo>
                <a:lnTo>
                  <a:pt x="805" y="76"/>
                </a:lnTo>
                <a:lnTo>
                  <a:pt x="786" y="97"/>
                </a:lnTo>
                <a:lnTo>
                  <a:pt x="771" y="81"/>
                </a:lnTo>
                <a:lnTo>
                  <a:pt x="761" y="86"/>
                </a:lnTo>
                <a:lnTo>
                  <a:pt x="746" y="99"/>
                </a:lnTo>
                <a:lnTo>
                  <a:pt x="722" y="109"/>
                </a:lnTo>
                <a:lnTo>
                  <a:pt x="734" y="124"/>
                </a:lnTo>
                <a:lnTo>
                  <a:pt x="714" y="126"/>
                </a:lnTo>
                <a:lnTo>
                  <a:pt x="697" y="147"/>
                </a:lnTo>
                <a:lnTo>
                  <a:pt x="680" y="173"/>
                </a:lnTo>
                <a:lnTo>
                  <a:pt x="705" y="195"/>
                </a:lnTo>
                <a:lnTo>
                  <a:pt x="726" y="221"/>
                </a:lnTo>
                <a:lnTo>
                  <a:pt x="765" y="225"/>
                </a:lnTo>
                <a:lnTo>
                  <a:pt x="798" y="221"/>
                </a:lnTo>
                <a:lnTo>
                  <a:pt x="813" y="235"/>
                </a:lnTo>
                <a:lnTo>
                  <a:pt x="807" y="242"/>
                </a:lnTo>
                <a:lnTo>
                  <a:pt x="797" y="256"/>
                </a:lnTo>
                <a:lnTo>
                  <a:pt x="812" y="280"/>
                </a:lnTo>
                <a:lnTo>
                  <a:pt x="817" y="297"/>
                </a:lnTo>
                <a:lnTo>
                  <a:pt x="835" y="304"/>
                </a:lnTo>
                <a:lnTo>
                  <a:pt x="861" y="290"/>
                </a:lnTo>
                <a:lnTo>
                  <a:pt x="854" y="268"/>
                </a:lnTo>
                <a:lnTo>
                  <a:pt x="832" y="249"/>
                </a:lnTo>
                <a:lnTo>
                  <a:pt x="857" y="226"/>
                </a:lnTo>
                <a:lnTo>
                  <a:pt x="835" y="188"/>
                </a:lnTo>
                <a:lnTo>
                  <a:pt x="815" y="173"/>
                </a:lnTo>
                <a:lnTo>
                  <a:pt x="832" y="159"/>
                </a:lnTo>
                <a:lnTo>
                  <a:pt x="829" y="138"/>
                </a:lnTo>
                <a:lnTo>
                  <a:pt x="840" y="126"/>
                </a:lnTo>
                <a:lnTo>
                  <a:pt x="861" y="138"/>
                </a:lnTo>
                <a:lnTo>
                  <a:pt x="908" y="183"/>
                </a:lnTo>
                <a:lnTo>
                  <a:pt x="937" y="190"/>
                </a:lnTo>
                <a:lnTo>
                  <a:pt x="945" y="178"/>
                </a:lnTo>
                <a:lnTo>
                  <a:pt x="938" y="154"/>
                </a:lnTo>
                <a:lnTo>
                  <a:pt x="955" y="157"/>
                </a:lnTo>
                <a:lnTo>
                  <a:pt x="984" y="185"/>
                </a:lnTo>
                <a:lnTo>
                  <a:pt x="989" y="201"/>
                </a:lnTo>
                <a:lnTo>
                  <a:pt x="1006" y="211"/>
                </a:lnTo>
                <a:lnTo>
                  <a:pt x="1040" y="223"/>
                </a:lnTo>
                <a:lnTo>
                  <a:pt x="1056" y="246"/>
                </a:lnTo>
                <a:lnTo>
                  <a:pt x="1082" y="261"/>
                </a:lnTo>
                <a:lnTo>
                  <a:pt x="1095" y="266"/>
                </a:lnTo>
                <a:lnTo>
                  <a:pt x="1097" y="280"/>
                </a:lnTo>
                <a:lnTo>
                  <a:pt x="1077" y="289"/>
                </a:lnTo>
                <a:lnTo>
                  <a:pt x="1065" y="278"/>
                </a:lnTo>
                <a:lnTo>
                  <a:pt x="1055" y="280"/>
                </a:lnTo>
                <a:lnTo>
                  <a:pt x="1051" y="301"/>
                </a:lnTo>
                <a:lnTo>
                  <a:pt x="1035" y="306"/>
                </a:lnTo>
                <a:lnTo>
                  <a:pt x="1016" y="296"/>
                </a:lnTo>
                <a:lnTo>
                  <a:pt x="977" y="296"/>
                </a:lnTo>
                <a:lnTo>
                  <a:pt x="972" y="320"/>
                </a:lnTo>
                <a:lnTo>
                  <a:pt x="982" y="335"/>
                </a:lnTo>
                <a:lnTo>
                  <a:pt x="997" y="327"/>
                </a:lnTo>
                <a:lnTo>
                  <a:pt x="1013" y="323"/>
                </a:lnTo>
                <a:lnTo>
                  <a:pt x="1028" y="332"/>
                </a:lnTo>
                <a:lnTo>
                  <a:pt x="1008" y="351"/>
                </a:lnTo>
                <a:lnTo>
                  <a:pt x="1028" y="368"/>
                </a:lnTo>
                <a:lnTo>
                  <a:pt x="1055" y="373"/>
                </a:lnTo>
                <a:lnTo>
                  <a:pt x="1051" y="384"/>
                </a:lnTo>
                <a:lnTo>
                  <a:pt x="1041" y="386"/>
                </a:lnTo>
                <a:lnTo>
                  <a:pt x="1016" y="444"/>
                </a:lnTo>
                <a:lnTo>
                  <a:pt x="1018" y="406"/>
                </a:lnTo>
                <a:lnTo>
                  <a:pt x="1029" y="387"/>
                </a:lnTo>
                <a:lnTo>
                  <a:pt x="1016" y="379"/>
                </a:lnTo>
                <a:lnTo>
                  <a:pt x="1001" y="391"/>
                </a:lnTo>
                <a:lnTo>
                  <a:pt x="1009" y="401"/>
                </a:lnTo>
                <a:lnTo>
                  <a:pt x="997" y="408"/>
                </a:lnTo>
                <a:lnTo>
                  <a:pt x="986" y="417"/>
                </a:lnTo>
                <a:lnTo>
                  <a:pt x="987" y="443"/>
                </a:lnTo>
                <a:lnTo>
                  <a:pt x="970" y="453"/>
                </a:lnTo>
                <a:lnTo>
                  <a:pt x="947" y="456"/>
                </a:lnTo>
                <a:lnTo>
                  <a:pt x="955" y="470"/>
                </a:lnTo>
                <a:lnTo>
                  <a:pt x="947" y="486"/>
                </a:lnTo>
                <a:lnTo>
                  <a:pt x="955" y="498"/>
                </a:lnTo>
                <a:lnTo>
                  <a:pt x="942" y="524"/>
                </a:lnTo>
                <a:lnTo>
                  <a:pt x="937" y="548"/>
                </a:lnTo>
                <a:lnTo>
                  <a:pt x="916" y="562"/>
                </a:lnTo>
                <a:lnTo>
                  <a:pt x="891" y="600"/>
                </a:lnTo>
                <a:lnTo>
                  <a:pt x="888" y="624"/>
                </a:lnTo>
                <a:lnTo>
                  <a:pt x="896" y="645"/>
                </a:lnTo>
                <a:lnTo>
                  <a:pt x="908" y="671"/>
                </a:lnTo>
                <a:lnTo>
                  <a:pt x="915" y="698"/>
                </a:lnTo>
                <a:lnTo>
                  <a:pt x="903" y="711"/>
                </a:lnTo>
                <a:lnTo>
                  <a:pt x="888" y="702"/>
                </a:lnTo>
                <a:lnTo>
                  <a:pt x="891" y="688"/>
                </a:lnTo>
                <a:lnTo>
                  <a:pt x="883" y="657"/>
                </a:lnTo>
                <a:lnTo>
                  <a:pt x="873" y="652"/>
                </a:lnTo>
                <a:lnTo>
                  <a:pt x="866" y="633"/>
                </a:lnTo>
                <a:lnTo>
                  <a:pt x="852" y="633"/>
                </a:lnTo>
                <a:lnTo>
                  <a:pt x="837" y="622"/>
                </a:lnTo>
                <a:lnTo>
                  <a:pt x="820" y="626"/>
                </a:lnTo>
                <a:lnTo>
                  <a:pt x="805" y="621"/>
                </a:lnTo>
                <a:lnTo>
                  <a:pt x="786" y="628"/>
                </a:lnTo>
                <a:lnTo>
                  <a:pt x="753" y="621"/>
                </a:lnTo>
                <a:lnTo>
                  <a:pt x="775" y="643"/>
                </a:lnTo>
                <a:lnTo>
                  <a:pt x="746" y="641"/>
                </a:lnTo>
                <a:lnTo>
                  <a:pt x="726" y="624"/>
                </a:lnTo>
                <a:lnTo>
                  <a:pt x="692" y="624"/>
                </a:lnTo>
                <a:lnTo>
                  <a:pt x="697" y="652"/>
                </a:lnTo>
                <a:lnTo>
                  <a:pt x="672" y="643"/>
                </a:lnTo>
                <a:lnTo>
                  <a:pt x="658" y="671"/>
                </a:lnTo>
                <a:lnTo>
                  <a:pt x="668" y="683"/>
                </a:lnTo>
                <a:lnTo>
                  <a:pt x="658" y="716"/>
                </a:lnTo>
                <a:lnTo>
                  <a:pt x="670" y="754"/>
                </a:lnTo>
                <a:lnTo>
                  <a:pt x="684" y="780"/>
                </a:lnTo>
                <a:lnTo>
                  <a:pt x="699" y="804"/>
                </a:lnTo>
                <a:lnTo>
                  <a:pt x="746" y="802"/>
                </a:lnTo>
                <a:lnTo>
                  <a:pt x="766" y="797"/>
                </a:lnTo>
                <a:lnTo>
                  <a:pt x="770" y="780"/>
                </a:lnTo>
                <a:lnTo>
                  <a:pt x="759" y="766"/>
                </a:lnTo>
                <a:lnTo>
                  <a:pt x="761" y="754"/>
                </a:lnTo>
                <a:lnTo>
                  <a:pt x="790" y="757"/>
                </a:lnTo>
                <a:lnTo>
                  <a:pt x="819" y="750"/>
                </a:lnTo>
                <a:lnTo>
                  <a:pt x="819" y="766"/>
                </a:lnTo>
                <a:lnTo>
                  <a:pt x="810" y="788"/>
                </a:lnTo>
                <a:lnTo>
                  <a:pt x="797" y="806"/>
                </a:lnTo>
                <a:lnTo>
                  <a:pt x="793" y="830"/>
                </a:lnTo>
                <a:lnTo>
                  <a:pt x="812" y="840"/>
                </a:lnTo>
                <a:lnTo>
                  <a:pt x="837" y="837"/>
                </a:lnTo>
                <a:lnTo>
                  <a:pt x="852" y="845"/>
                </a:lnTo>
                <a:lnTo>
                  <a:pt x="866" y="842"/>
                </a:lnTo>
                <a:lnTo>
                  <a:pt x="871" y="858"/>
                </a:lnTo>
                <a:lnTo>
                  <a:pt x="859" y="882"/>
                </a:lnTo>
                <a:lnTo>
                  <a:pt x="869" y="896"/>
                </a:lnTo>
                <a:lnTo>
                  <a:pt x="871" y="923"/>
                </a:lnTo>
                <a:lnTo>
                  <a:pt x="888" y="942"/>
                </a:lnTo>
                <a:lnTo>
                  <a:pt x="910" y="946"/>
                </a:lnTo>
                <a:lnTo>
                  <a:pt x="925" y="942"/>
                </a:lnTo>
                <a:lnTo>
                  <a:pt x="932" y="942"/>
                </a:lnTo>
                <a:lnTo>
                  <a:pt x="960" y="942"/>
                </a:lnTo>
                <a:lnTo>
                  <a:pt x="986" y="944"/>
                </a:lnTo>
                <a:lnTo>
                  <a:pt x="992" y="934"/>
                </a:lnTo>
                <a:lnTo>
                  <a:pt x="970" y="953"/>
                </a:lnTo>
                <a:lnTo>
                  <a:pt x="955" y="951"/>
                </a:lnTo>
                <a:lnTo>
                  <a:pt x="940" y="953"/>
                </a:lnTo>
                <a:lnTo>
                  <a:pt x="910" y="963"/>
                </a:lnTo>
                <a:lnTo>
                  <a:pt x="884" y="949"/>
                </a:lnTo>
                <a:lnTo>
                  <a:pt x="861" y="942"/>
                </a:lnTo>
                <a:lnTo>
                  <a:pt x="851" y="942"/>
                </a:lnTo>
                <a:lnTo>
                  <a:pt x="852" y="932"/>
                </a:lnTo>
                <a:lnTo>
                  <a:pt x="851" y="913"/>
                </a:lnTo>
                <a:lnTo>
                  <a:pt x="830" y="896"/>
                </a:lnTo>
                <a:lnTo>
                  <a:pt x="788" y="885"/>
                </a:lnTo>
                <a:lnTo>
                  <a:pt x="781" y="877"/>
                </a:lnTo>
                <a:lnTo>
                  <a:pt x="770" y="878"/>
                </a:lnTo>
                <a:lnTo>
                  <a:pt x="758" y="870"/>
                </a:lnTo>
                <a:lnTo>
                  <a:pt x="739" y="861"/>
                </a:lnTo>
                <a:lnTo>
                  <a:pt x="719" y="837"/>
                </a:lnTo>
                <a:lnTo>
                  <a:pt x="695" y="830"/>
                </a:lnTo>
                <a:lnTo>
                  <a:pt x="682" y="845"/>
                </a:lnTo>
                <a:lnTo>
                  <a:pt x="667" y="833"/>
                </a:lnTo>
                <a:lnTo>
                  <a:pt x="648" y="833"/>
                </a:lnTo>
                <a:lnTo>
                  <a:pt x="611" y="825"/>
                </a:lnTo>
                <a:lnTo>
                  <a:pt x="543" y="783"/>
                </a:lnTo>
                <a:lnTo>
                  <a:pt x="538" y="740"/>
                </a:lnTo>
                <a:lnTo>
                  <a:pt x="532" y="723"/>
                </a:lnTo>
                <a:lnTo>
                  <a:pt x="520" y="711"/>
                </a:lnTo>
                <a:lnTo>
                  <a:pt x="505" y="686"/>
                </a:lnTo>
                <a:lnTo>
                  <a:pt x="434" y="605"/>
                </a:lnTo>
                <a:lnTo>
                  <a:pt x="434" y="635"/>
                </a:lnTo>
                <a:lnTo>
                  <a:pt x="478" y="690"/>
                </a:lnTo>
                <a:lnTo>
                  <a:pt x="496" y="737"/>
                </a:lnTo>
                <a:lnTo>
                  <a:pt x="469" y="726"/>
                </a:lnTo>
                <a:lnTo>
                  <a:pt x="464" y="698"/>
                </a:lnTo>
                <a:lnTo>
                  <a:pt x="429" y="681"/>
                </a:lnTo>
                <a:lnTo>
                  <a:pt x="449" y="671"/>
                </a:lnTo>
                <a:lnTo>
                  <a:pt x="402" y="641"/>
                </a:lnTo>
                <a:lnTo>
                  <a:pt x="420" y="624"/>
                </a:lnTo>
                <a:lnTo>
                  <a:pt x="403" y="591"/>
                </a:lnTo>
                <a:lnTo>
                  <a:pt x="348" y="519"/>
                </a:lnTo>
                <a:lnTo>
                  <a:pt x="341" y="477"/>
                </a:lnTo>
                <a:lnTo>
                  <a:pt x="344" y="443"/>
                </a:lnTo>
                <a:lnTo>
                  <a:pt x="359" y="408"/>
                </a:lnTo>
                <a:lnTo>
                  <a:pt x="359" y="373"/>
                </a:lnTo>
                <a:lnTo>
                  <a:pt x="348" y="353"/>
                </a:lnTo>
                <a:lnTo>
                  <a:pt x="380" y="346"/>
                </a:lnTo>
                <a:lnTo>
                  <a:pt x="341" y="304"/>
                </a:lnTo>
                <a:lnTo>
                  <a:pt x="343" y="287"/>
                </a:lnTo>
                <a:lnTo>
                  <a:pt x="326" y="261"/>
                </a:lnTo>
                <a:lnTo>
                  <a:pt x="332" y="246"/>
                </a:lnTo>
                <a:lnTo>
                  <a:pt x="321" y="237"/>
                </a:lnTo>
                <a:lnTo>
                  <a:pt x="319" y="220"/>
                </a:lnTo>
                <a:lnTo>
                  <a:pt x="307" y="206"/>
                </a:lnTo>
                <a:lnTo>
                  <a:pt x="321" y="194"/>
                </a:lnTo>
                <a:lnTo>
                  <a:pt x="302" y="185"/>
                </a:lnTo>
                <a:lnTo>
                  <a:pt x="287" y="197"/>
                </a:lnTo>
                <a:lnTo>
                  <a:pt x="265" y="173"/>
                </a:lnTo>
                <a:lnTo>
                  <a:pt x="241" y="166"/>
                </a:lnTo>
                <a:lnTo>
                  <a:pt x="208" y="166"/>
                </a:lnTo>
                <a:lnTo>
                  <a:pt x="186" y="188"/>
                </a:lnTo>
                <a:lnTo>
                  <a:pt x="176" y="182"/>
                </a:lnTo>
                <a:lnTo>
                  <a:pt x="194" y="152"/>
                </a:lnTo>
                <a:lnTo>
                  <a:pt x="177" y="157"/>
                </a:lnTo>
                <a:lnTo>
                  <a:pt x="143" y="188"/>
                </a:lnTo>
                <a:lnTo>
                  <a:pt x="108" y="216"/>
                </a:lnTo>
                <a:lnTo>
                  <a:pt x="76" y="223"/>
                </a:lnTo>
                <a:lnTo>
                  <a:pt x="22" y="251"/>
                </a:lnTo>
                <a:lnTo>
                  <a:pt x="0" y="24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51" name="Freeform 148"/>
          <p:cNvSpPr>
            <a:spLocks/>
          </p:cNvSpPr>
          <p:nvPr/>
        </p:nvSpPr>
        <p:spPr bwMode="auto">
          <a:xfrm>
            <a:off x="2455863" y="1643063"/>
            <a:ext cx="590550" cy="401637"/>
          </a:xfrm>
          <a:custGeom>
            <a:avLst/>
            <a:gdLst>
              <a:gd name="T0" fmla="*/ 0 w 372"/>
              <a:gd name="T1" fmla="*/ 2147483647 h 253"/>
              <a:gd name="T2" fmla="*/ 2147483647 w 372"/>
              <a:gd name="T3" fmla="*/ 2147483647 h 253"/>
              <a:gd name="T4" fmla="*/ 2147483647 w 372"/>
              <a:gd name="T5" fmla="*/ 2147483647 h 253"/>
              <a:gd name="T6" fmla="*/ 2147483647 w 372"/>
              <a:gd name="T7" fmla="*/ 0 h 253"/>
              <a:gd name="T8" fmla="*/ 2147483647 w 372"/>
              <a:gd name="T9" fmla="*/ 2147483647 h 253"/>
              <a:gd name="T10" fmla="*/ 2147483647 w 372"/>
              <a:gd name="T11" fmla="*/ 2147483647 h 253"/>
              <a:gd name="T12" fmla="*/ 2147483647 w 372"/>
              <a:gd name="T13" fmla="*/ 2147483647 h 253"/>
              <a:gd name="T14" fmla="*/ 2147483647 w 372"/>
              <a:gd name="T15" fmla="*/ 2147483647 h 253"/>
              <a:gd name="T16" fmla="*/ 2147483647 w 372"/>
              <a:gd name="T17" fmla="*/ 2147483647 h 253"/>
              <a:gd name="T18" fmla="*/ 2147483647 w 372"/>
              <a:gd name="T19" fmla="*/ 2147483647 h 253"/>
              <a:gd name="T20" fmla="*/ 2147483647 w 372"/>
              <a:gd name="T21" fmla="*/ 2147483647 h 253"/>
              <a:gd name="T22" fmla="*/ 2147483647 w 372"/>
              <a:gd name="T23" fmla="*/ 2147483647 h 253"/>
              <a:gd name="T24" fmla="*/ 2147483647 w 372"/>
              <a:gd name="T25" fmla="*/ 2147483647 h 253"/>
              <a:gd name="T26" fmla="*/ 2147483647 w 372"/>
              <a:gd name="T27" fmla="*/ 2147483647 h 253"/>
              <a:gd name="T28" fmla="*/ 2147483647 w 372"/>
              <a:gd name="T29" fmla="*/ 2147483647 h 253"/>
              <a:gd name="T30" fmla="*/ 2147483647 w 372"/>
              <a:gd name="T31" fmla="*/ 2147483647 h 253"/>
              <a:gd name="T32" fmla="*/ 2147483647 w 372"/>
              <a:gd name="T33" fmla="*/ 2147483647 h 253"/>
              <a:gd name="T34" fmla="*/ 2147483647 w 372"/>
              <a:gd name="T35" fmla="*/ 2147483647 h 253"/>
              <a:gd name="T36" fmla="*/ 2147483647 w 372"/>
              <a:gd name="T37" fmla="*/ 2147483647 h 253"/>
              <a:gd name="T38" fmla="*/ 2147483647 w 372"/>
              <a:gd name="T39" fmla="*/ 2147483647 h 253"/>
              <a:gd name="T40" fmla="*/ 2147483647 w 372"/>
              <a:gd name="T41" fmla="*/ 2147483647 h 253"/>
              <a:gd name="T42" fmla="*/ 2147483647 w 372"/>
              <a:gd name="T43" fmla="*/ 2147483647 h 253"/>
              <a:gd name="T44" fmla="*/ 2147483647 w 372"/>
              <a:gd name="T45" fmla="*/ 2147483647 h 253"/>
              <a:gd name="T46" fmla="*/ 2147483647 w 372"/>
              <a:gd name="T47" fmla="*/ 2147483647 h 253"/>
              <a:gd name="T48" fmla="*/ 2147483647 w 372"/>
              <a:gd name="T49" fmla="*/ 2147483647 h 253"/>
              <a:gd name="T50" fmla="*/ 2147483647 w 372"/>
              <a:gd name="T51" fmla="*/ 2147483647 h 253"/>
              <a:gd name="T52" fmla="*/ 2147483647 w 372"/>
              <a:gd name="T53" fmla="*/ 2147483647 h 253"/>
              <a:gd name="T54" fmla="*/ 2147483647 w 372"/>
              <a:gd name="T55" fmla="*/ 2147483647 h 253"/>
              <a:gd name="T56" fmla="*/ 2147483647 w 372"/>
              <a:gd name="T57" fmla="*/ 2147483647 h 253"/>
              <a:gd name="T58" fmla="*/ 2147483647 w 372"/>
              <a:gd name="T59" fmla="*/ 2147483647 h 253"/>
              <a:gd name="T60" fmla="*/ 2147483647 w 372"/>
              <a:gd name="T61" fmla="*/ 2147483647 h 253"/>
              <a:gd name="T62" fmla="*/ 2147483647 w 372"/>
              <a:gd name="T63" fmla="*/ 2147483647 h 253"/>
              <a:gd name="T64" fmla="*/ 2147483647 w 372"/>
              <a:gd name="T65" fmla="*/ 2147483647 h 253"/>
              <a:gd name="T66" fmla="*/ 2147483647 w 372"/>
              <a:gd name="T67" fmla="*/ 2147483647 h 253"/>
              <a:gd name="T68" fmla="*/ 2147483647 w 372"/>
              <a:gd name="T69" fmla="*/ 2147483647 h 253"/>
              <a:gd name="T70" fmla="*/ 2147483647 w 372"/>
              <a:gd name="T71" fmla="*/ 2147483647 h 253"/>
              <a:gd name="T72" fmla="*/ 2147483647 w 372"/>
              <a:gd name="T73" fmla="*/ 2147483647 h 253"/>
              <a:gd name="T74" fmla="*/ 2147483647 w 372"/>
              <a:gd name="T75" fmla="*/ 2147483647 h 253"/>
              <a:gd name="T76" fmla="*/ 2147483647 w 372"/>
              <a:gd name="T77" fmla="*/ 2147483647 h 253"/>
              <a:gd name="T78" fmla="*/ 2147483647 w 372"/>
              <a:gd name="T79" fmla="*/ 2147483647 h 253"/>
              <a:gd name="T80" fmla="*/ 2147483647 w 372"/>
              <a:gd name="T81" fmla="*/ 2147483647 h 253"/>
              <a:gd name="T82" fmla="*/ 2147483647 w 372"/>
              <a:gd name="T83" fmla="*/ 2147483647 h 253"/>
              <a:gd name="T84" fmla="*/ 2147483647 w 372"/>
              <a:gd name="T85" fmla="*/ 2147483647 h 253"/>
              <a:gd name="T86" fmla="*/ 2147483647 w 372"/>
              <a:gd name="T87" fmla="*/ 2147483647 h 253"/>
              <a:gd name="T88" fmla="*/ 2147483647 w 372"/>
              <a:gd name="T89" fmla="*/ 2147483647 h 253"/>
              <a:gd name="T90" fmla="*/ 2147483647 w 372"/>
              <a:gd name="T91" fmla="*/ 2147483647 h 253"/>
              <a:gd name="T92" fmla="*/ 2147483647 w 372"/>
              <a:gd name="T93" fmla="*/ 2147483647 h 253"/>
              <a:gd name="T94" fmla="*/ 2147483647 w 372"/>
              <a:gd name="T95" fmla="*/ 2147483647 h 253"/>
              <a:gd name="T96" fmla="*/ 0 w 372"/>
              <a:gd name="T97" fmla="*/ 2147483647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253"/>
              <a:gd name="T149" fmla="*/ 372 w 372"/>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253">
                <a:moveTo>
                  <a:pt x="0" y="52"/>
                </a:moveTo>
                <a:lnTo>
                  <a:pt x="8" y="33"/>
                </a:lnTo>
                <a:lnTo>
                  <a:pt x="8" y="19"/>
                </a:lnTo>
                <a:lnTo>
                  <a:pt x="22" y="0"/>
                </a:lnTo>
                <a:lnTo>
                  <a:pt x="89" y="12"/>
                </a:lnTo>
                <a:lnTo>
                  <a:pt x="206" y="35"/>
                </a:lnTo>
                <a:lnTo>
                  <a:pt x="251" y="54"/>
                </a:lnTo>
                <a:lnTo>
                  <a:pt x="312" y="69"/>
                </a:lnTo>
                <a:lnTo>
                  <a:pt x="341" y="102"/>
                </a:lnTo>
                <a:lnTo>
                  <a:pt x="371" y="119"/>
                </a:lnTo>
                <a:lnTo>
                  <a:pt x="359" y="131"/>
                </a:lnTo>
                <a:lnTo>
                  <a:pt x="359" y="147"/>
                </a:lnTo>
                <a:lnTo>
                  <a:pt x="347" y="150"/>
                </a:lnTo>
                <a:lnTo>
                  <a:pt x="337" y="164"/>
                </a:lnTo>
                <a:lnTo>
                  <a:pt x="347" y="178"/>
                </a:lnTo>
                <a:lnTo>
                  <a:pt x="346" y="188"/>
                </a:lnTo>
                <a:lnTo>
                  <a:pt x="334" y="202"/>
                </a:lnTo>
                <a:lnTo>
                  <a:pt x="336" y="216"/>
                </a:lnTo>
                <a:lnTo>
                  <a:pt x="356" y="230"/>
                </a:lnTo>
                <a:lnTo>
                  <a:pt x="358" y="243"/>
                </a:lnTo>
                <a:lnTo>
                  <a:pt x="352" y="250"/>
                </a:lnTo>
                <a:lnTo>
                  <a:pt x="332" y="252"/>
                </a:lnTo>
                <a:lnTo>
                  <a:pt x="317" y="245"/>
                </a:lnTo>
                <a:lnTo>
                  <a:pt x="302" y="228"/>
                </a:lnTo>
                <a:lnTo>
                  <a:pt x="295" y="228"/>
                </a:lnTo>
                <a:lnTo>
                  <a:pt x="287" y="221"/>
                </a:lnTo>
                <a:lnTo>
                  <a:pt x="278" y="200"/>
                </a:lnTo>
                <a:lnTo>
                  <a:pt x="268" y="193"/>
                </a:lnTo>
                <a:lnTo>
                  <a:pt x="246" y="183"/>
                </a:lnTo>
                <a:lnTo>
                  <a:pt x="228" y="176"/>
                </a:lnTo>
                <a:lnTo>
                  <a:pt x="201" y="157"/>
                </a:lnTo>
                <a:lnTo>
                  <a:pt x="189" y="143"/>
                </a:lnTo>
                <a:lnTo>
                  <a:pt x="191" y="133"/>
                </a:lnTo>
                <a:lnTo>
                  <a:pt x="202" y="124"/>
                </a:lnTo>
                <a:lnTo>
                  <a:pt x="192" y="112"/>
                </a:lnTo>
                <a:lnTo>
                  <a:pt x="182" y="119"/>
                </a:lnTo>
                <a:lnTo>
                  <a:pt x="165" y="102"/>
                </a:lnTo>
                <a:lnTo>
                  <a:pt x="162" y="110"/>
                </a:lnTo>
                <a:lnTo>
                  <a:pt x="147" y="110"/>
                </a:lnTo>
                <a:lnTo>
                  <a:pt x="143" y="104"/>
                </a:lnTo>
                <a:lnTo>
                  <a:pt x="143" y="91"/>
                </a:lnTo>
                <a:lnTo>
                  <a:pt x="137" y="85"/>
                </a:lnTo>
                <a:lnTo>
                  <a:pt x="126" y="86"/>
                </a:lnTo>
                <a:lnTo>
                  <a:pt x="113" y="67"/>
                </a:lnTo>
                <a:lnTo>
                  <a:pt x="103" y="66"/>
                </a:lnTo>
                <a:lnTo>
                  <a:pt x="88" y="59"/>
                </a:lnTo>
                <a:lnTo>
                  <a:pt x="56" y="60"/>
                </a:lnTo>
                <a:lnTo>
                  <a:pt x="24" y="59"/>
                </a:lnTo>
                <a:lnTo>
                  <a:pt x="0" y="52"/>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52" name="Freeform 149"/>
          <p:cNvSpPr>
            <a:spLocks/>
          </p:cNvSpPr>
          <p:nvPr/>
        </p:nvSpPr>
        <p:spPr bwMode="auto">
          <a:xfrm>
            <a:off x="2444750" y="1631950"/>
            <a:ext cx="590550" cy="401638"/>
          </a:xfrm>
          <a:custGeom>
            <a:avLst/>
            <a:gdLst>
              <a:gd name="T0" fmla="*/ 0 w 372"/>
              <a:gd name="T1" fmla="*/ 2147483647 h 253"/>
              <a:gd name="T2" fmla="*/ 2147483647 w 372"/>
              <a:gd name="T3" fmla="*/ 2147483647 h 253"/>
              <a:gd name="T4" fmla="*/ 2147483647 w 372"/>
              <a:gd name="T5" fmla="*/ 2147483647 h 253"/>
              <a:gd name="T6" fmla="*/ 2147483647 w 372"/>
              <a:gd name="T7" fmla="*/ 0 h 253"/>
              <a:gd name="T8" fmla="*/ 2147483647 w 372"/>
              <a:gd name="T9" fmla="*/ 2147483647 h 253"/>
              <a:gd name="T10" fmla="*/ 2147483647 w 372"/>
              <a:gd name="T11" fmla="*/ 2147483647 h 253"/>
              <a:gd name="T12" fmla="*/ 2147483647 w 372"/>
              <a:gd name="T13" fmla="*/ 2147483647 h 253"/>
              <a:gd name="T14" fmla="*/ 2147483647 w 372"/>
              <a:gd name="T15" fmla="*/ 2147483647 h 253"/>
              <a:gd name="T16" fmla="*/ 2147483647 w 372"/>
              <a:gd name="T17" fmla="*/ 2147483647 h 253"/>
              <a:gd name="T18" fmla="*/ 2147483647 w 372"/>
              <a:gd name="T19" fmla="*/ 2147483647 h 253"/>
              <a:gd name="T20" fmla="*/ 2147483647 w 372"/>
              <a:gd name="T21" fmla="*/ 2147483647 h 253"/>
              <a:gd name="T22" fmla="*/ 2147483647 w 372"/>
              <a:gd name="T23" fmla="*/ 2147483647 h 253"/>
              <a:gd name="T24" fmla="*/ 2147483647 w 372"/>
              <a:gd name="T25" fmla="*/ 2147483647 h 253"/>
              <a:gd name="T26" fmla="*/ 2147483647 w 372"/>
              <a:gd name="T27" fmla="*/ 2147483647 h 253"/>
              <a:gd name="T28" fmla="*/ 2147483647 w 372"/>
              <a:gd name="T29" fmla="*/ 2147483647 h 253"/>
              <a:gd name="T30" fmla="*/ 2147483647 w 372"/>
              <a:gd name="T31" fmla="*/ 2147483647 h 253"/>
              <a:gd name="T32" fmla="*/ 2147483647 w 372"/>
              <a:gd name="T33" fmla="*/ 2147483647 h 253"/>
              <a:gd name="T34" fmla="*/ 2147483647 w 372"/>
              <a:gd name="T35" fmla="*/ 2147483647 h 253"/>
              <a:gd name="T36" fmla="*/ 2147483647 w 372"/>
              <a:gd name="T37" fmla="*/ 2147483647 h 253"/>
              <a:gd name="T38" fmla="*/ 2147483647 w 372"/>
              <a:gd name="T39" fmla="*/ 2147483647 h 253"/>
              <a:gd name="T40" fmla="*/ 2147483647 w 372"/>
              <a:gd name="T41" fmla="*/ 2147483647 h 253"/>
              <a:gd name="T42" fmla="*/ 2147483647 w 372"/>
              <a:gd name="T43" fmla="*/ 2147483647 h 253"/>
              <a:gd name="T44" fmla="*/ 2147483647 w 372"/>
              <a:gd name="T45" fmla="*/ 2147483647 h 253"/>
              <a:gd name="T46" fmla="*/ 2147483647 w 372"/>
              <a:gd name="T47" fmla="*/ 2147483647 h 253"/>
              <a:gd name="T48" fmla="*/ 2147483647 w 372"/>
              <a:gd name="T49" fmla="*/ 2147483647 h 253"/>
              <a:gd name="T50" fmla="*/ 2147483647 w 372"/>
              <a:gd name="T51" fmla="*/ 2147483647 h 253"/>
              <a:gd name="T52" fmla="*/ 2147483647 w 372"/>
              <a:gd name="T53" fmla="*/ 2147483647 h 253"/>
              <a:gd name="T54" fmla="*/ 2147483647 w 372"/>
              <a:gd name="T55" fmla="*/ 2147483647 h 253"/>
              <a:gd name="T56" fmla="*/ 2147483647 w 372"/>
              <a:gd name="T57" fmla="*/ 2147483647 h 253"/>
              <a:gd name="T58" fmla="*/ 2147483647 w 372"/>
              <a:gd name="T59" fmla="*/ 2147483647 h 253"/>
              <a:gd name="T60" fmla="*/ 2147483647 w 372"/>
              <a:gd name="T61" fmla="*/ 2147483647 h 253"/>
              <a:gd name="T62" fmla="*/ 2147483647 w 372"/>
              <a:gd name="T63" fmla="*/ 2147483647 h 253"/>
              <a:gd name="T64" fmla="*/ 2147483647 w 372"/>
              <a:gd name="T65" fmla="*/ 2147483647 h 253"/>
              <a:gd name="T66" fmla="*/ 2147483647 w 372"/>
              <a:gd name="T67" fmla="*/ 2147483647 h 253"/>
              <a:gd name="T68" fmla="*/ 2147483647 w 372"/>
              <a:gd name="T69" fmla="*/ 2147483647 h 253"/>
              <a:gd name="T70" fmla="*/ 2147483647 w 372"/>
              <a:gd name="T71" fmla="*/ 2147483647 h 253"/>
              <a:gd name="T72" fmla="*/ 2147483647 w 372"/>
              <a:gd name="T73" fmla="*/ 2147483647 h 253"/>
              <a:gd name="T74" fmla="*/ 2147483647 w 372"/>
              <a:gd name="T75" fmla="*/ 2147483647 h 253"/>
              <a:gd name="T76" fmla="*/ 2147483647 w 372"/>
              <a:gd name="T77" fmla="*/ 2147483647 h 253"/>
              <a:gd name="T78" fmla="*/ 2147483647 w 372"/>
              <a:gd name="T79" fmla="*/ 2147483647 h 253"/>
              <a:gd name="T80" fmla="*/ 2147483647 w 372"/>
              <a:gd name="T81" fmla="*/ 2147483647 h 253"/>
              <a:gd name="T82" fmla="*/ 2147483647 w 372"/>
              <a:gd name="T83" fmla="*/ 2147483647 h 253"/>
              <a:gd name="T84" fmla="*/ 2147483647 w 372"/>
              <a:gd name="T85" fmla="*/ 2147483647 h 253"/>
              <a:gd name="T86" fmla="*/ 2147483647 w 372"/>
              <a:gd name="T87" fmla="*/ 2147483647 h 253"/>
              <a:gd name="T88" fmla="*/ 2147483647 w 372"/>
              <a:gd name="T89" fmla="*/ 2147483647 h 253"/>
              <a:gd name="T90" fmla="*/ 2147483647 w 372"/>
              <a:gd name="T91" fmla="*/ 2147483647 h 253"/>
              <a:gd name="T92" fmla="*/ 2147483647 w 372"/>
              <a:gd name="T93" fmla="*/ 2147483647 h 253"/>
              <a:gd name="T94" fmla="*/ 2147483647 w 372"/>
              <a:gd name="T95" fmla="*/ 2147483647 h 253"/>
              <a:gd name="T96" fmla="*/ 0 w 372"/>
              <a:gd name="T97" fmla="*/ 2147483647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253"/>
              <a:gd name="T149" fmla="*/ 372 w 372"/>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253">
                <a:moveTo>
                  <a:pt x="0" y="52"/>
                </a:moveTo>
                <a:lnTo>
                  <a:pt x="8" y="33"/>
                </a:lnTo>
                <a:lnTo>
                  <a:pt x="8" y="19"/>
                </a:lnTo>
                <a:lnTo>
                  <a:pt x="22" y="0"/>
                </a:lnTo>
                <a:lnTo>
                  <a:pt x="89" y="12"/>
                </a:lnTo>
                <a:lnTo>
                  <a:pt x="206" y="35"/>
                </a:lnTo>
                <a:lnTo>
                  <a:pt x="251" y="54"/>
                </a:lnTo>
                <a:lnTo>
                  <a:pt x="312" y="69"/>
                </a:lnTo>
                <a:lnTo>
                  <a:pt x="341" y="102"/>
                </a:lnTo>
                <a:lnTo>
                  <a:pt x="371" y="119"/>
                </a:lnTo>
                <a:lnTo>
                  <a:pt x="359" y="131"/>
                </a:lnTo>
                <a:lnTo>
                  <a:pt x="359" y="147"/>
                </a:lnTo>
                <a:lnTo>
                  <a:pt x="347" y="150"/>
                </a:lnTo>
                <a:lnTo>
                  <a:pt x="337" y="164"/>
                </a:lnTo>
                <a:lnTo>
                  <a:pt x="347" y="178"/>
                </a:lnTo>
                <a:lnTo>
                  <a:pt x="346" y="188"/>
                </a:lnTo>
                <a:lnTo>
                  <a:pt x="334" y="202"/>
                </a:lnTo>
                <a:lnTo>
                  <a:pt x="336" y="216"/>
                </a:lnTo>
                <a:lnTo>
                  <a:pt x="356" y="230"/>
                </a:lnTo>
                <a:lnTo>
                  <a:pt x="358" y="243"/>
                </a:lnTo>
                <a:lnTo>
                  <a:pt x="352" y="250"/>
                </a:lnTo>
                <a:lnTo>
                  <a:pt x="332" y="252"/>
                </a:lnTo>
                <a:lnTo>
                  <a:pt x="319" y="245"/>
                </a:lnTo>
                <a:lnTo>
                  <a:pt x="302" y="228"/>
                </a:lnTo>
                <a:lnTo>
                  <a:pt x="295" y="228"/>
                </a:lnTo>
                <a:lnTo>
                  <a:pt x="287" y="221"/>
                </a:lnTo>
                <a:lnTo>
                  <a:pt x="278" y="200"/>
                </a:lnTo>
                <a:lnTo>
                  <a:pt x="268" y="193"/>
                </a:lnTo>
                <a:lnTo>
                  <a:pt x="246" y="183"/>
                </a:lnTo>
                <a:lnTo>
                  <a:pt x="228" y="176"/>
                </a:lnTo>
                <a:lnTo>
                  <a:pt x="201" y="157"/>
                </a:lnTo>
                <a:lnTo>
                  <a:pt x="189" y="143"/>
                </a:lnTo>
                <a:lnTo>
                  <a:pt x="191" y="133"/>
                </a:lnTo>
                <a:lnTo>
                  <a:pt x="202" y="124"/>
                </a:lnTo>
                <a:lnTo>
                  <a:pt x="192" y="112"/>
                </a:lnTo>
                <a:lnTo>
                  <a:pt x="182" y="119"/>
                </a:lnTo>
                <a:lnTo>
                  <a:pt x="165" y="102"/>
                </a:lnTo>
                <a:lnTo>
                  <a:pt x="162" y="110"/>
                </a:lnTo>
                <a:lnTo>
                  <a:pt x="147" y="110"/>
                </a:lnTo>
                <a:lnTo>
                  <a:pt x="143" y="104"/>
                </a:lnTo>
                <a:lnTo>
                  <a:pt x="143" y="91"/>
                </a:lnTo>
                <a:lnTo>
                  <a:pt x="137" y="85"/>
                </a:lnTo>
                <a:lnTo>
                  <a:pt x="126" y="86"/>
                </a:lnTo>
                <a:lnTo>
                  <a:pt x="113" y="69"/>
                </a:lnTo>
                <a:lnTo>
                  <a:pt x="103" y="67"/>
                </a:lnTo>
                <a:lnTo>
                  <a:pt x="88" y="59"/>
                </a:lnTo>
                <a:lnTo>
                  <a:pt x="56" y="60"/>
                </a:lnTo>
                <a:lnTo>
                  <a:pt x="24" y="59"/>
                </a:lnTo>
                <a:lnTo>
                  <a:pt x="0" y="5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53" name="Freeform 150"/>
          <p:cNvSpPr>
            <a:spLocks/>
          </p:cNvSpPr>
          <p:nvPr/>
        </p:nvSpPr>
        <p:spPr bwMode="auto">
          <a:xfrm>
            <a:off x="2328863" y="1782763"/>
            <a:ext cx="387350" cy="209550"/>
          </a:xfrm>
          <a:custGeom>
            <a:avLst/>
            <a:gdLst>
              <a:gd name="T0" fmla="*/ 2147483647 w 244"/>
              <a:gd name="T1" fmla="*/ 0 h 132"/>
              <a:gd name="T2" fmla="*/ 0 w 244"/>
              <a:gd name="T3" fmla="*/ 2147483647 h 132"/>
              <a:gd name="T4" fmla="*/ 0 w 244"/>
              <a:gd name="T5" fmla="*/ 2147483647 h 132"/>
              <a:gd name="T6" fmla="*/ 2147483647 w 244"/>
              <a:gd name="T7" fmla="*/ 2147483647 h 132"/>
              <a:gd name="T8" fmla="*/ 2147483647 w 244"/>
              <a:gd name="T9" fmla="*/ 2147483647 h 132"/>
              <a:gd name="T10" fmla="*/ 2147483647 w 244"/>
              <a:gd name="T11" fmla="*/ 2147483647 h 132"/>
              <a:gd name="T12" fmla="*/ 2147483647 w 244"/>
              <a:gd name="T13" fmla="*/ 2147483647 h 132"/>
              <a:gd name="T14" fmla="*/ 2147483647 w 244"/>
              <a:gd name="T15" fmla="*/ 2147483647 h 132"/>
              <a:gd name="T16" fmla="*/ 2147483647 w 244"/>
              <a:gd name="T17" fmla="*/ 2147483647 h 132"/>
              <a:gd name="T18" fmla="*/ 2147483647 w 244"/>
              <a:gd name="T19" fmla="*/ 2147483647 h 132"/>
              <a:gd name="T20" fmla="*/ 2147483647 w 244"/>
              <a:gd name="T21" fmla="*/ 2147483647 h 132"/>
              <a:gd name="T22" fmla="*/ 2147483647 w 244"/>
              <a:gd name="T23" fmla="*/ 2147483647 h 132"/>
              <a:gd name="T24" fmla="*/ 2147483647 w 244"/>
              <a:gd name="T25" fmla="*/ 2147483647 h 132"/>
              <a:gd name="T26" fmla="*/ 2147483647 w 244"/>
              <a:gd name="T27" fmla="*/ 2147483647 h 132"/>
              <a:gd name="T28" fmla="*/ 2147483647 w 244"/>
              <a:gd name="T29" fmla="*/ 2147483647 h 132"/>
              <a:gd name="T30" fmla="*/ 2147483647 w 244"/>
              <a:gd name="T31" fmla="*/ 2147483647 h 132"/>
              <a:gd name="T32" fmla="*/ 2147483647 w 244"/>
              <a:gd name="T33" fmla="*/ 2147483647 h 132"/>
              <a:gd name="T34" fmla="*/ 2147483647 w 244"/>
              <a:gd name="T35" fmla="*/ 2147483647 h 132"/>
              <a:gd name="T36" fmla="*/ 2147483647 w 244"/>
              <a:gd name="T37" fmla="*/ 2147483647 h 132"/>
              <a:gd name="T38" fmla="*/ 2147483647 w 244"/>
              <a:gd name="T39" fmla="*/ 2147483647 h 132"/>
              <a:gd name="T40" fmla="*/ 2147483647 w 244"/>
              <a:gd name="T41" fmla="*/ 2147483647 h 132"/>
              <a:gd name="T42" fmla="*/ 2147483647 w 244"/>
              <a:gd name="T43" fmla="*/ 2147483647 h 132"/>
              <a:gd name="T44" fmla="*/ 2147483647 w 244"/>
              <a:gd name="T45" fmla="*/ 2147483647 h 132"/>
              <a:gd name="T46" fmla="*/ 2147483647 w 244"/>
              <a:gd name="T47" fmla="*/ 2147483647 h 132"/>
              <a:gd name="T48" fmla="*/ 2147483647 w 244"/>
              <a:gd name="T49" fmla="*/ 2147483647 h 132"/>
              <a:gd name="T50" fmla="*/ 2147483647 w 244"/>
              <a:gd name="T51" fmla="*/ 2147483647 h 132"/>
              <a:gd name="T52" fmla="*/ 2147483647 w 244"/>
              <a:gd name="T53" fmla="*/ 2147483647 h 132"/>
              <a:gd name="T54" fmla="*/ 2147483647 w 244"/>
              <a:gd name="T55" fmla="*/ 2147483647 h 132"/>
              <a:gd name="T56" fmla="*/ 2147483647 w 244"/>
              <a:gd name="T57" fmla="*/ 2147483647 h 132"/>
              <a:gd name="T58" fmla="*/ 2147483647 w 244"/>
              <a:gd name="T59" fmla="*/ 2147483647 h 132"/>
              <a:gd name="T60" fmla="*/ 2147483647 w 244"/>
              <a:gd name="T61" fmla="*/ 2147483647 h 132"/>
              <a:gd name="T62" fmla="*/ 2147483647 w 244"/>
              <a:gd name="T63" fmla="*/ 2147483647 h 132"/>
              <a:gd name="T64" fmla="*/ 2147483647 w 244"/>
              <a:gd name="T65" fmla="*/ 2147483647 h 132"/>
              <a:gd name="T66" fmla="*/ 2147483647 w 244"/>
              <a:gd name="T67" fmla="*/ 2147483647 h 132"/>
              <a:gd name="T68" fmla="*/ 2147483647 w 244"/>
              <a:gd name="T69" fmla="*/ 2147483647 h 132"/>
              <a:gd name="T70" fmla="*/ 2147483647 w 244"/>
              <a:gd name="T71" fmla="*/ 2147483647 h 132"/>
              <a:gd name="T72" fmla="*/ 2147483647 w 244"/>
              <a:gd name="T73" fmla="*/ 2147483647 h 132"/>
              <a:gd name="T74" fmla="*/ 2147483647 w 244"/>
              <a:gd name="T75" fmla="*/ 2147483647 h 132"/>
              <a:gd name="T76" fmla="*/ 2147483647 w 244"/>
              <a:gd name="T77" fmla="*/ 2147483647 h 132"/>
              <a:gd name="T78" fmla="*/ 2147483647 w 244"/>
              <a:gd name="T79" fmla="*/ 2147483647 h 132"/>
              <a:gd name="T80" fmla="*/ 2147483647 w 244"/>
              <a:gd name="T81" fmla="*/ 2147483647 h 132"/>
              <a:gd name="T82" fmla="*/ 2147483647 w 244"/>
              <a:gd name="T83" fmla="*/ 2147483647 h 132"/>
              <a:gd name="T84" fmla="*/ 2147483647 w 244"/>
              <a:gd name="T85" fmla="*/ 2147483647 h 132"/>
              <a:gd name="T86" fmla="*/ 2147483647 w 244"/>
              <a:gd name="T87" fmla="*/ 2147483647 h 132"/>
              <a:gd name="T88" fmla="*/ 2147483647 w 244"/>
              <a:gd name="T89" fmla="*/ 2147483647 h 132"/>
              <a:gd name="T90" fmla="*/ 2147483647 w 244"/>
              <a:gd name="T91" fmla="*/ 2147483647 h 132"/>
              <a:gd name="T92" fmla="*/ 2147483647 w 244"/>
              <a:gd name="T93" fmla="*/ 2147483647 h 132"/>
              <a:gd name="T94" fmla="*/ 2147483647 w 244"/>
              <a:gd name="T95" fmla="*/ 2147483647 h 132"/>
              <a:gd name="T96" fmla="*/ 2147483647 w 244"/>
              <a:gd name="T97" fmla="*/ 2147483647 h 132"/>
              <a:gd name="T98" fmla="*/ 2147483647 w 244"/>
              <a:gd name="T99" fmla="*/ 2147483647 h 132"/>
              <a:gd name="T100" fmla="*/ 2147483647 w 244"/>
              <a:gd name="T101" fmla="*/ 2147483647 h 132"/>
              <a:gd name="T102" fmla="*/ 2147483647 w 244"/>
              <a:gd name="T103" fmla="*/ 2147483647 h 132"/>
              <a:gd name="T104" fmla="*/ 2147483647 w 244"/>
              <a:gd name="T105" fmla="*/ 2147483647 h 132"/>
              <a:gd name="T106" fmla="*/ 2147483647 w 244"/>
              <a:gd name="T107" fmla="*/ 2147483647 h 132"/>
              <a:gd name="T108" fmla="*/ 2147483647 w 244"/>
              <a:gd name="T109" fmla="*/ 2147483647 h 132"/>
              <a:gd name="T110" fmla="*/ 2147483647 w 244"/>
              <a:gd name="T111" fmla="*/ 2147483647 h 132"/>
              <a:gd name="T112" fmla="*/ 2147483647 w 244"/>
              <a:gd name="T113" fmla="*/ 2147483647 h 132"/>
              <a:gd name="T114" fmla="*/ 2147483647 w 244"/>
              <a:gd name="T115" fmla="*/ 2147483647 h 132"/>
              <a:gd name="T116" fmla="*/ 2147483647 w 244"/>
              <a:gd name="T117" fmla="*/ 2147483647 h 132"/>
              <a:gd name="T118" fmla="*/ 2147483647 w 244"/>
              <a:gd name="T119" fmla="*/ 0 h 132"/>
              <a:gd name="T120" fmla="*/ 2147483647 w 244"/>
              <a:gd name="T121" fmla="*/ 2147483647 h 132"/>
              <a:gd name="T122" fmla="*/ 2147483647 w 244"/>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132"/>
              <a:gd name="T188" fmla="*/ 244 w 244"/>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132">
                <a:moveTo>
                  <a:pt x="8" y="0"/>
                </a:moveTo>
                <a:lnTo>
                  <a:pt x="0" y="10"/>
                </a:lnTo>
                <a:lnTo>
                  <a:pt x="0" y="22"/>
                </a:lnTo>
                <a:lnTo>
                  <a:pt x="17" y="36"/>
                </a:lnTo>
                <a:lnTo>
                  <a:pt x="27" y="33"/>
                </a:lnTo>
                <a:lnTo>
                  <a:pt x="30" y="38"/>
                </a:lnTo>
                <a:lnTo>
                  <a:pt x="44" y="40"/>
                </a:lnTo>
                <a:lnTo>
                  <a:pt x="51" y="31"/>
                </a:lnTo>
                <a:lnTo>
                  <a:pt x="74" y="33"/>
                </a:lnTo>
                <a:lnTo>
                  <a:pt x="78" y="41"/>
                </a:lnTo>
                <a:lnTo>
                  <a:pt x="86" y="45"/>
                </a:lnTo>
                <a:lnTo>
                  <a:pt x="106" y="43"/>
                </a:lnTo>
                <a:lnTo>
                  <a:pt x="113" y="48"/>
                </a:lnTo>
                <a:lnTo>
                  <a:pt x="123" y="53"/>
                </a:lnTo>
                <a:lnTo>
                  <a:pt x="132" y="64"/>
                </a:lnTo>
                <a:lnTo>
                  <a:pt x="132" y="78"/>
                </a:lnTo>
                <a:lnTo>
                  <a:pt x="125" y="81"/>
                </a:lnTo>
                <a:lnTo>
                  <a:pt x="128" y="86"/>
                </a:lnTo>
                <a:lnTo>
                  <a:pt x="118" y="95"/>
                </a:lnTo>
                <a:lnTo>
                  <a:pt x="118" y="107"/>
                </a:lnTo>
                <a:lnTo>
                  <a:pt x="133" y="109"/>
                </a:lnTo>
                <a:lnTo>
                  <a:pt x="142" y="105"/>
                </a:lnTo>
                <a:lnTo>
                  <a:pt x="145" y="100"/>
                </a:lnTo>
                <a:lnTo>
                  <a:pt x="150" y="105"/>
                </a:lnTo>
                <a:lnTo>
                  <a:pt x="159" y="102"/>
                </a:lnTo>
                <a:lnTo>
                  <a:pt x="177" y="109"/>
                </a:lnTo>
                <a:lnTo>
                  <a:pt x="189" y="121"/>
                </a:lnTo>
                <a:lnTo>
                  <a:pt x="192" y="121"/>
                </a:lnTo>
                <a:lnTo>
                  <a:pt x="194" y="128"/>
                </a:lnTo>
                <a:lnTo>
                  <a:pt x="206" y="131"/>
                </a:lnTo>
                <a:lnTo>
                  <a:pt x="219" y="131"/>
                </a:lnTo>
                <a:lnTo>
                  <a:pt x="211" y="124"/>
                </a:lnTo>
                <a:lnTo>
                  <a:pt x="214" y="117"/>
                </a:lnTo>
                <a:lnTo>
                  <a:pt x="224" y="124"/>
                </a:lnTo>
                <a:lnTo>
                  <a:pt x="236" y="126"/>
                </a:lnTo>
                <a:lnTo>
                  <a:pt x="238" y="115"/>
                </a:lnTo>
                <a:lnTo>
                  <a:pt x="226" y="107"/>
                </a:lnTo>
                <a:lnTo>
                  <a:pt x="218" y="107"/>
                </a:lnTo>
                <a:lnTo>
                  <a:pt x="206" y="98"/>
                </a:lnTo>
                <a:lnTo>
                  <a:pt x="218" y="98"/>
                </a:lnTo>
                <a:lnTo>
                  <a:pt x="226" y="103"/>
                </a:lnTo>
                <a:lnTo>
                  <a:pt x="243" y="103"/>
                </a:lnTo>
                <a:lnTo>
                  <a:pt x="240" y="93"/>
                </a:lnTo>
                <a:lnTo>
                  <a:pt x="224" y="83"/>
                </a:lnTo>
                <a:lnTo>
                  <a:pt x="214" y="81"/>
                </a:lnTo>
                <a:lnTo>
                  <a:pt x="199" y="69"/>
                </a:lnTo>
                <a:lnTo>
                  <a:pt x="181" y="65"/>
                </a:lnTo>
                <a:lnTo>
                  <a:pt x="165" y="60"/>
                </a:lnTo>
                <a:lnTo>
                  <a:pt x="154" y="45"/>
                </a:lnTo>
                <a:lnTo>
                  <a:pt x="145" y="24"/>
                </a:lnTo>
                <a:lnTo>
                  <a:pt x="133" y="24"/>
                </a:lnTo>
                <a:lnTo>
                  <a:pt x="130" y="19"/>
                </a:lnTo>
                <a:lnTo>
                  <a:pt x="123" y="21"/>
                </a:lnTo>
                <a:lnTo>
                  <a:pt x="111" y="12"/>
                </a:lnTo>
                <a:lnTo>
                  <a:pt x="91" y="9"/>
                </a:lnTo>
                <a:lnTo>
                  <a:pt x="83" y="14"/>
                </a:lnTo>
                <a:lnTo>
                  <a:pt x="64" y="9"/>
                </a:lnTo>
                <a:lnTo>
                  <a:pt x="52" y="9"/>
                </a:lnTo>
                <a:lnTo>
                  <a:pt x="47" y="2"/>
                </a:lnTo>
                <a:lnTo>
                  <a:pt x="40" y="0"/>
                </a:lnTo>
                <a:lnTo>
                  <a:pt x="30" y="2"/>
                </a:lnTo>
                <a:lnTo>
                  <a:pt x="8" y="0"/>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54" name="Freeform 151"/>
          <p:cNvSpPr>
            <a:spLocks/>
          </p:cNvSpPr>
          <p:nvPr/>
        </p:nvSpPr>
        <p:spPr bwMode="auto">
          <a:xfrm>
            <a:off x="2319338" y="1771650"/>
            <a:ext cx="387350" cy="209550"/>
          </a:xfrm>
          <a:custGeom>
            <a:avLst/>
            <a:gdLst>
              <a:gd name="T0" fmla="*/ 2147483647 w 244"/>
              <a:gd name="T1" fmla="*/ 0 h 132"/>
              <a:gd name="T2" fmla="*/ 0 w 244"/>
              <a:gd name="T3" fmla="*/ 2147483647 h 132"/>
              <a:gd name="T4" fmla="*/ 0 w 244"/>
              <a:gd name="T5" fmla="*/ 2147483647 h 132"/>
              <a:gd name="T6" fmla="*/ 2147483647 w 244"/>
              <a:gd name="T7" fmla="*/ 2147483647 h 132"/>
              <a:gd name="T8" fmla="*/ 2147483647 w 244"/>
              <a:gd name="T9" fmla="*/ 2147483647 h 132"/>
              <a:gd name="T10" fmla="*/ 2147483647 w 244"/>
              <a:gd name="T11" fmla="*/ 2147483647 h 132"/>
              <a:gd name="T12" fmla="*/ 2147483647 w 244"/>
              <a:gd name="T13" fmla="*/ 2147483647 h 132"/>
              <a:gd name="T14" fmla="*/ 2147483647 w 244"/>
              <a:gd name="T15" fmla="*/ 2147483647 h 132"/>
              <a:gd name="T16" fmla="*/ 2147483647 w 244"/>
              <a:gd name="T17" fmla="*/ 2147483647 h 132"/>
              <a:gd name="T18" fmla="*/ 2147483647 w 244"/>
              <a:gd name="T19" fmla="*/ 2147483647 h 132"/>
              <a:gd name="T20" fmla="*/ 2147483647 w 244"/>
              <a:gd name="T21" fmla="*/ 2147483647 h 132"/>
              <a:gd name="T22" fmla="*/ 2147483647 w 244"/>
              <a:gd name="T23" fmla="*/ 2147483647 h 132"/>
              <a:gd name="T24" fmla="*/ 2147483647 w 244"/>
              <a:gd name="T25" fmla="*/ 2147483647 h 132"/>
              <a:gd name="T26" fmla="*/ 2147483647 w 244"/>
              <a:gd name="T27" fmla="*/ 2147483647 h 132"/>
              <a:gd name="T28" fmla="*/ 2147483647 w 244"/>
              <a:gd name="T29" fmla="*/ 2147483647 h 132"/>
              <a:gd name="T30" fmla="*/ 2147483647 w 244"/>
              <a:gd name="T31" fmla="*/ 2147483647 h 132"/>
              <a:gd name="T32" fmla="*/ 2147483647 w 244"/>
              <a:gd name="T33" fmla="*/ 2147483647 h 132"/>
              <a:gd name="T34" fmla="*/ 2147483647 w 244"/>
              <a:gd name="T35" fmla="*/ 2147483647 h 132"/>
              <a:gd name="T36" fmla="*/ 2147483647 w 244"/>
              <a:gd name="T37" fmla="*/ 2147483647 h 132"/>
              <a:gd name="T38" fmla="*/ 2147483647 w 244"/>
              <a:gd name="T39" fmla="*/ 2147483647 h 132"/>
              <a:gd name="T40" fmla="*/ 2147483647 w 244"/>
              <a:gd name="T41" fmla="*/ 2147483647 h 132"/>
              <a:gd name="T42" fmla="*/ 2147483647 w 244"/>
              <a:gd name="T43" fmla="*/ 2147483647 h 132"/>
              <a:gd name="T44" fmla="*/ 2147483647 w 244"/>
              <a:gd name="T45" fmla="*/ 2147483647 h 132"/>
              <a:gd name="T46" fmla="*/ 2147483647 w 244"/>
              <a:gd name="T47" fmla="*/ 2147483647 h 132"/>
              <a:gd name="T48" fmla="*/ 2147483647 w 244"/>
              <a:gd name="T49" fmla="*/ 2147483647 h 132"/>
              <a:gd name="T50" fmla="*/ 2147483647 w 244"/>
              <a:gd name="T51" fmla="*/ 2147483647 h 132"/>
              <a:gd name="T52" fmla="*/ 2147483647 w 244"/>
              <a:gd name="T53" fmla="*/ 2147483647 h 132"/>
              <a:gd name="T54" fmla="*/ 2147483647 w 244"/>
              <a:gd name="T55" fmla="*/ 2147483647 h 132"/>
              <a:gd name="T56" fmla="*/ 2147483647 w 244"/>
              <a:gd name="T57" fmla="*/ 2147483647 h 132"/>
              <a:gd name="T58" fmla="*/ 2147483647 w 244"/>
              <a:gd name="T59" fmla="*/ 2147483647 h 132"/>
              <a:gd name="T60" fmla="*/ 2147483647 w 244"/>
              <a:gd name="T61" fmla="*/ 2147483647 h 132"/>
              <a:gd name="T62" fmla="*/ 2147483647 w 244"/>
              <a:gd name="T63" fmla="*/ 2147483647 h 132"/>
              <a:gd name="T64" fmla="*/ 2147483647 w 244"/>
              <a:gd name="T65" fmla="*/ 2147483647 h 132"/>
              <a:gd name="T66" fmla="*/ 2147483647 w 244"/>
              <a:gd name="T67" fmla="*/ 2147483647 h 132"/>
              <a:gd name="T68" fmla="*/ 2147483647 w 244"/>
              <a:gd name="T69" fmla="*/ 2147483647 h 132"/>
              <a:gd name="T70" fmla="*/ 2147483647 w 244"/>
              <a:gd name="T71" fmla="*/ 2147483647 h 132"/>
              <a:gd name="T72" fmla="*/ 2147483647 w 244"/>
              <a:gd name="T73" fmla="*/ 2147483647 h 132"/>
              <a:gd name="T74" fmla="*/ 2147483647 w 244"/>
              <a:gd name="T75" fmla="*/ 2147483647 h 132"/>
              <a:gd name="T76" fmla="*/ 2147483647 w 244"/>
              <a:gd name="T77" fmla="*/ 2147483647 h 132"/>
              <a:gd name="T78" fmla="*/ 2147483647 w 244"/>
              <a:gd name="T79" fmla="*/ 2147483647 h 132"/>
              <a:gd name="T80" fmla="*/ 2147483647 w 244"/>
              <a:gd name="T81" fmla="*/ 2147483647 h 132"/>
              <a:gd name="T82" fmla="*/ 2147483647 w 244"/>
              <a:gd name="T83" fmla="*/ 2147483647 h 132"/>
              <a:gd name="T84" fmla="*/ 2147483647 w 244"/>
              <a:gd name="T85" fmla="*/ 2147483647 h 132"/>
              <a:gd name="T86" fmla="*/ 2147483647 w 244"/>
              <a:gd name="T87" fmla="*/ 2147483647 h 132"/>
              <a:gd name="T88" fmla="*/ 2147483647 w 244"/>
              <a:gd name="T89" fmla="*/ 2147483647 h 132"/>
              <a:gd name="T90" fmla="*/ 2147483647 w 244"/>
              <a:gd name="T91" fmla="*/ 2147483647 h 132"/>
              <a:gd name="T92" fmla="*/ 2147483647 w 244"/>
              <a:gd name="T93" fmla="*/ 2147483647 h 132"/>
              <a:gd name="T94" fmla="*/ 2147483647 w 244"/>
              <a:gd name="T95" fmla="*/ 2147483647 h 132"/>
              <a:gd name="T96" fmla="*/ 2147483647 w 244"/>
              <a:gd name="T97" fmla="*/ 2147483647 h 132"/>
              <a:gd name="T98" fmla="*/ 2147483647 w 244"/>
              <a:gd name="T99" fmla="*/ 2147483647 h 132"/>
              <a:gd name="T100" fmla="*/ 2147483647 w 244"/>
              <a:gd name="T101" fmla="*/ 2147483647 h 132"/>
              <a:gd name="T102" fmla="*/ 2147483647 w 244"/>
              <a:gd name="T103" fmla="*/ 2147483647 h 132"/>
              <a:gd name="T104" fmla="*/ 2147483647 w 244"/>
              <a:gd name="T105" fmla="*/ 2147483647 h 132"/>
              <a:gd name="T106" fmla="*/ 2147483647 w 244"/>
              <a:gd name="T107" fmla="*/ 2147483647 h 132"/>
              <a:gd name="T108" fmla="*/ 2147483647 w 244"/>
              <a:gd name="T109" fmla="*/ 2147483647 h 132"/>
              <a:gd name="T110" fmla="*/ 2147483647 w 244"/>
              <a:gd name="T111" fmla="*/ 2147483647 h 132"/>
              <a:gd name="T112" fmla="*/ 2147483647 w 244"/>
              <a:gd name="T113" fmla="*/ 2147483647 h 132"/>
              <a:gd name="T114" fmla="*/ 2147483647 w 244"/>
              <a:gd name="T115" fmla="*/ 2147483647 h 132"/>
              <a:gd name="T116" fmla="*/ 2147483647 w 244"/>
              <a:gd name="T117" fmla="*/ 2147483647 h 132"/>
              <a:gd name="T118" fmla="*/ 2147483647 w 244"/>
              <a:gd name="T119" fmla="*/ 0 h 132"/>
              <a:gd name="T120" fmla="*/ 2147483647 w 244"/>
              <a:gd name="T121" fmla="*/ 2147483647 h 132"/>
              <a:gd name="T122" fmla="*/ 2147483647 w 244"/>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132"/>
              <a:gd name="T188" fmla="*/ 244 w 244"/>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132">
                <a:moveTo>
                  <a:pt x="8" y="0"/>
                </a:moveTo>
                <a:lnTo>
                  <a:pt x="0" y="10"/>
                </a:lnTo>
                <a:lnTo>
                  <a:pt x="0" y="22"/>
                </a:lnTo>
                <a:lnTo>
                  <a:pt x="17" y="36"/>
                </a:lnTo>
                <a:lnTo>
                  <a:pt x="27" y="33"/>
                </a:lnTo>
                <a:lnTo>
                  <a:pt x="30" y="38"/>
                </a:lnTo>
                <a:lnTo>
                  <a:pt x="44" y="40"/>
                </a:lnTo>
                <a:lnTo>
                  <a:pt x="51" y="31"/>
                </a:lnTo>
                <a:lnTo>
                  <a:pt x="74" y="33"/>
                </a:lnTo>
                <a:lnTo>
                  <a:pt x="78" y="41"/>
                </a:lnTo>
                <a:lnTo>
                  <a:pt x="86" y="45"/>
                </a:lnTo>
                <a:lnTo>
                  <a:pt x="106" y="43"/>
                </a:lnTo>
                <a:lnTo>
                  <a:pt x="113" y="48"/>
                </a:lnTo>
                <a:lnTo>
                  <a:pt x="123" y="53"/>
                </a:lnTo>
                <a:lnTo>
                  <a:pt x="132" y="64"/>
                </a:lnTo>
                <a:lnTo>
                  <a:pt x="132" y="78"/>
                </a:lnTo>
                <a:lnTo>
                  <a:pt x="125" y="81"/>
                </a:lnTo>
                <a:lnTo>
                  <a:pt x="128" y="86"/>
                </a:lnTo>
                <a:lnTo>
                  <a:pt x="118" y="95"/>
                </a:lnTo>
                <a:lnTo>
                  <a:pt x="118" y="107"/>
                </a:lnTo>
                <a:lnTo>
                  <a:pt x="133" y="109"/>
                </a:lnTo>
                <a:lnTo>
                  <a:pt x="142" y="105"/>
                </a:lnTo>
                <a:lnTo>
                  <a:pt x="145" y="100"/>
                </a:lnTo>
                <a:lnTo>
                  <a:pt x="150" y="105"/>
                </a:lnTo>
                <a:lnTo>
                  <a:pt x="159" y="102"/>
                </a:lnTo>
                <a:lnTo>
                  <a:pt x="177" y="109"/>
                </a:lnTo>
                <a:lnTo>
                  <a:pt x="189" y="121"/>
                </a:lnTo>
                <a:lnTo>
                  <a:pt x="192" y="121"/>
                </a:lnTo>
                <a:lnTo>
                  <a:pt x="194" y="128"/>
                </a:lnTo>
                <a:lnTo>
                  <a:pt x="206" y="131"/>
                </a:lnTo>
                <a:lnTo>
                  <a:pt x="219" y="131"/>
                </a:lnTo>
                <a:lnTo>
                  <a:pt x="211" y="124"/>
                </a:lnTo>
                <a:lnTo>
                  <a:pt x="214" y="117"/>
                </a:lnTo>
                <a:lnTo>
                  <a:pt x="224" y="124"/>
                </a:lnTo>
                <a:lnTo>
                  <a:pt x="236" y="126"/>
                </a:lnTo>
                <a:lnTo>
                  <a:pt x="238" y="115"/>
                </a:lnTo>
                <a:lnTo>
                  <a:pt x="226" y="107"/>
                </a:lnTo>
                <a:lnTo>
                  <a:pt x="218" y="107"/>
                </a:lnTo>
                <a:lnTo>
                  <a:pt x="206" y="98"/>
                </a:lnTo>
                <a:lnTo>
                  <a:pt x="218" y="98"/>
                </a:lnTo>
                <a:lnTo>
                  <a:pt x="226" y="103"/>
                </a:lnTo>
                <a:lnTo>
                  <a:pt x="243" y="103"/>
                </a:lnTo>
                <a:lnTo>
                  <a:pt x="240" y="93"/>
                </a:lnTo>
                <a:lnTo>
                  <a:pt x="224" y="83"/>
                </a:lnTo>
                <a:lnTo>
                  <a:pt x="214" y="81"/>
                </a:lnTo>
                <a:lnTo>
                  <a:pt x="199" y="69"/>
                </a:lnTo>
                <a:lnTo>
                  <a:pt x="181" y="65"/>
                </a:lnTo>
                <a:lnTo>
                  <a:pt x="165" y="60"/>
                </a:lnTo>
                <a:lnTo>
                  <a:pt x="154" y="45"/>
                </a:lnTo>
                <a:lnTo>
                  <a:pt x="145" y="24"/>
                </a:lnTo>
                <a:lnTo>
                  <a:pt x="133" y="24"/>
                </a:lnTo>
                <a:lnTo>
                  <a:pt x="130" y="19"/>
                </a:lnTo>
                <a:lnTo>
                  <a:pt x="123" y="21"/>
                </a:lnTo>
                <a:lnTo>
                  <a:pt x="111" y="12"/>
                </a:lnTo>
                <a:lnTo>
                  <a:pt x="91" y="9"/>
                </a:lnTo>
                <a:lnTo>
                  <a:pt x="83" y="14"/>
                </a:lnTo>
                <a:lnTo>
                  <a:pt x="64" y="9"/>
                </a:lnTo>
                <a:lnTo>
                  <a:pt x="52" y="9"/>
                </a:lnTo>
                <a:lnTo>
                  <a:pt x="47" y="2"/>
                </a:lnTo>
                <a:lnTo>
                  <a:pt x="40" y="0"/>
                </a:lnTo>
                <a:lnTo>
                  <a:pt x="30" y="2"/>
                </a:lnTo>
                <a:lnTo>
                  <a:pt x="8"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55" name="Freeform 152"/>
          <p:cNvSpPr>
            <a:spLocks/>
          </p:cNvSpPr>
          <p:nvPr/>
        </p:nvSpPr>
        <p:spPr bwMode="auto">
          <a:xfrm>
            <a:off x="2549525" y="2933700"/>
            <a:ext cx="271463" cy="95250"/>
          </a:xfrm>
          <a:custGeom>
            <a:avLst/>
            <a:gdLst>
              <a:gd name="T0" fmla="*/ 0 w 171"/>
              <a:gd name="T1" fmla="*/ 2147483647 h 60"/>
              <a:gd name="T2" fmla="*/ 2147483647 w 171"/>
              <a:gd name="T3" fmla="*/ 2147483647 h 60"/>
              <a:gd name="T4" fmla="*/ 2147483647 w 171"/>
              <a:gd name="T5" fmla="*/ 2147483647 h 60"/>
              <a:gd name="T6" fmla="*/ 2147483647 w 171"/>
              <a:gd name="T7" fmla="*/ 2147483647 h 60"/>
              <a:gd name="T8" fmla="*/ 2147483647 w 171"/>
              <a:gd name="T9" fmla="*/ 2147483647 h 60"/>
              <a:gd name="T10" fmla="*/ 2147483647 w 171"/>
              <a:gd name="T11" fmla="*/ 2147483647 h 60"/>
              <a:gd name="T12" fmla="*/ 2147483647 w 171"/>
              <a:gd name="T13" fmla="*/ 0 h 60"/>
              <a:gd name="T14" fmla="*/ 2147483647 w 171"/>
              <a:gd name="T15" fmla="*/ 2147483647 h 60"/>
              <a:gd name="T16" fmla="*/ 2147483647 w 171"/>
              <a:gd name="T17" fmla="*/ 2147483647 h 60"/>
              <a:gd name="T18" fmla="*/ 2147483647 w 171"/>
              <a:gd name="T19" fmla="*/ 2147483647 h 60"/>
              <a:gd name="T20" fmla="*/ 2147483647 w 171"/>
              <a:gd name="T21" fmla="*/ 2147483647 h 60"/>
              <a:gd name="T22" fmla="*/ 2147483647 w 171"/>
              <a:gd name="T23" fmla="*/ 2147483647 h 60"/>
              <a:gd name="T24" fmla="*/ 2147483647 w 171"/>
              <a:gd name="T25" fmla="*/ 2147483647 h 60"/>
              <a:gd name="T26" fmla="*/ 2147483647 w 171"/>
              <a:gd name="T27" fmla="*/ 2147483647 h 60"/>
              <a:gd name="T28" fmla="*/ 2147483647 w 171"/>
              <a:gd name="T29" fmla="*/ 2147483647 h 60"/>
              <a:gd name="T30" fmla="*/ 2147483647 w 171"/>
              <a:gd name="T31" fmla="*/ 2147483647 h 60"/>
              <a:gd name="T32" fmla="*/ 2147483647 w 171"/>
              <a:gd name="T33" fmla="*/ 2147483647 h 60"/>
              <a:gd name="T34" fmla="*/ 2147483647 w 171"/>
              <a:gd name="T35" fmla="*/ 2147483647 h 60"/>
              <a:gd name="T36" fmla="*/ 2147483647 w 171"/>
              <a:gd name="T37" fmla="*/ 2147483647 h 60"/>
              <a:gd name="T38" fmla="*/ 2147483647 w 171"/>
              <a:gd name="T39" fmla="*/ 2147483647 h 60"/>
              <a:gd name="T40" fmla="*/ 2147483647 w 171"/>
              <a:gd name="T41" fmla="*/ 2147483647 h 60"/>
              <a:gd name="T42" fmla="*/ 2147483647 w 171"/>
              <a:gd name="T43" fmla="*/ 2147483647 h 60"/>
              <a:gd name="T44" fmla="*/ 2147483647 w 171"/>
              <a:gd name="T45" fmla="*/ 2147483647 h 60"/>
              <a:gd name="T46" fmla="*/ 2147483647 w 171"/>
              <a:gd name="T47" fmla="*/ 2147483647 h 60"/>
              <a:gd name="T48" fmla="*/ 2147483647 w 171"/>
              <a:gd name="T49" fmla="*/ 2147483647 h 60"/>
              <a:gd name="T50" fmla="*/ 2147483647 w 171"/>
              <a:gd name="T51" fmla="*/ 2147483647 h 60"/>
              <a:gd name="T52" fmla="*/ 2147483647 w 171"/>
              <a:gd name="T53" fmla="*/ 2147483647 h 60"/>
              <a:gd name="T54" fmla="*/ 2147483647 w 171"/>
              <a:gd name="T55" fmla="*/ 2147483647 h 60"/>
              <a:gd name="T56" fmla="*/ 2147483647 w 171"/>
              <a:gd name="T57" fmla="*/ 2147483647 h 60"/>
              <a:gd name="T58" fmla="*/ 2147483647 w 171"/>
              <a:gd name="T59" fmla="*/ 2147483647 h 60"/>
              <a:gd name="T60" fmla="*/ 2147483647 w 171"/>
              <a:gd name="T61" fmla="*/ 2147483647 h 60"/>
              <a:gd name="T62" fmla="*/ 2147483647 w 171"/>
              <a:gd name="T63" fmla="*/ 2147483647 h 60"/>
              <a:gd name="T64" fmla="*/ 2147483647 w 171"/>
              <a:gd name="T65" fmla="*/ 2147483647 h 60"/>
              <a:gd name="T66" fmla="*/ 2147483647 w 171"/>
              <a:gd name="T67" fmla="*/ 2147483647 h 60"/>
              <a:gd name="T68" fmla="*/ 2147483647 w 171"/>
              <a:gd name="T69" fmla="*/ 2147483647 h 60"/>
              <a:gd name="T70" fmla="*/ 2147483647 w 171"/>
              <a:gd name="T71" fmla="*/ 2147483647 h 60"/>
              <a:gd name="T72" fmla="*/ 2147483647 w 171"/>
              <a:gd name="T73" fmla="*/ 2147483647 h 60"/>
              <a:gd name="T74" fmla="*/ 2147483647 w 171"/>
              <a:gd name="T75" fmla="*/ 2147483647 h 60"/>
              <a:gd name="T76" fmla="*/ 2147483647 w 171"/>
              <a:gd name="T77" fmla="*/ 2147483647 h 60"/>
              <a:gd name="T78" fmla="*/ 2147483647 w 171"/>
              <a:gd name="T79" fmla="*/ 2147483647 h 60"/>
              <a:gd name="T80" fmla="*/ 0 w 171"/>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60"/>
              <a:gd name="T125" fmla="*/ 171 w 171"/>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60">
                <a:moveTo>
                  <a:pt x="0" y="29"/>
                </a:moveTo>
                <a:lnTo>
                  <a:pt x="15" y="12"/>
                </a:lnTo>
                <a:lnTo>
                  <a:pt x="22" y="12"/>
                </a:lnTo>
                <a:lnTo>
                  <a:pt x="34" y="3"/>
                </a:lnTo>
                <a:lnTo>
                  <a:pt x="47" y="3"/>
                </a:lnTo>
                <a:lnTo>
                  <a:pt x="50" y="2"/>
                </a:lnTo>
                <a:lnTo>
                  <a:pt x="56" y="0"/>
                </a:lnTo>
                <a:lnTo>
                  <a:pt x="72" y="10"/>
                </a:lnTo>
                <a:lnTo>
                  <a:pt x="77" y="17"/>
                </a:lnTo>
                <a:lnTo>
                  <a:pt x="81" y="14"/>
                </a:lnTo>
                <a:lnTo>
                  <a:pt x="94" y="21"/>
                </a:lnTo>
                <a:lnTo>
                  <a:pt x="103" y="21"/>
                </a:lnTo>
                <a:lnTo>
                  <a:pt x="109" y="26"/>
                </a:lnTo>
                <a:lnTo>
                  <a:pt x="121" y="29"/>
                </a:lnTo>
                <a:lnTo>
                  <a:pt x="121" y="38"/>
                </a:lnTo>
                <a:lnTo>
                  <a:pt x="143" y="38"/>
                </a:lnTo>
                <a:lnTo>
                  <a:pt x="148" y="47"/>
                </a:lnTo>
                <a:lnTo>
                  <a:pt x="162" y="47"/>
                </a:lnTo>
                <a:lnTo>
                  <a:pt x="170" y="57"/>
                </a:lnTo>
                <a:lnTo>
                  <a:pt x="165" y="59"/>
                </a:lnTo>
                <a:lnTo>
                  <a:pt x="162" y="56"/>
                </a:lnTo>
                <a:lnTo>
                  <a:pt x="160" y="54"/>
                </a:lnTo>
                <a:lnTo>
                  <a:pt x="148" y="56"/>
                </a:lnTo>
                <a:lnTo>
                  <a:pt x="145" y="57"/>
                </a:lnTo>
                <a:lnTo>
                  <a:pt x="135" y="59"/>
                </a:lnTo>
                <a:lnTo>
                  <a:pt x="120" y="59"/>
                </a:lnTo>
                <a:lnTo>
                  <a:pt x="109" y="59"/>
                </a:lnTo>
                <a:lnTo>
                  <a:pt x="109" y="54"/>
                </a:lnTo>
                <a:lnTo>
                  <a:pt x="94" y="40"/>
                </a:lnTo>
                <a:lnTo>
                  <a:pt x="94" y="31"/>
                </a:lnTo>
                <a:lnTo>
                  <a:pt x="77" y="31"/>
                </a:lnTo>
                <a:lnTo>
                  <a:pt x="71" y="26"/>
                </a:lnTo>
                <a:lnTo>
                  <a:pt x="66" y="31"/>
                </a:lnTo>
                <a:lnTo>
                  <a:pt x="61" y="24"/>
                </a:lnTo>
                <a:lnTo>
                  <a:pt x="56" y="24"/>
                </a:lnTo>
                <a:lnTo>
                  <a:pt x="56" y="16"/>
                </a:lnTo>
                <a:lnTo>
                  <a:pt x="50" y="12"/>
                </a:lnTo>
                <a:lnTo>
                  <a:pt x="35" y="14"/>
                </a:lnTo>
                <a:lnTo>
                  <a:pt x="25" y="24"/>
                </a:lnTo>
                <a:lnTo>
                  <a:pt x="13" y="26"/>
                </a:lnTo>
                <a:lnTo>
                  <a:pt x="0" y="29"/>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56" name="Freeform 153"/>
          <p:cNvSpPr>
            <a:spLocks/>
          </p:cNvSpPr>
          <p:nvPr/>
        </p:nvSpPr>
        <p:spPr bwMode="auto">
          <a:xfrm>
            <a:off x="2538413" y="2922588"/>
            <a:ext cx="273050" cy="95250"/>
          </a:xfrm>
          <a:custGeom>
            <a:avLst/>
            <a:gdLst>
              <a:gd name="T0" fmla="*/ 0 w 172"/>
              <a:gd name="T1" fmla="*/ 2147483647 h 60"/>
              <a:gd name="T2" fmla="*/ 2147483647 w 172"/>
              <a:gd name="T3" fmla="*/ 2147483647 h 60"/>
              <a:gd name="T4" fmla="*/ 2147483647 w 172"/>
              <a:gd name="T5" fmla="*/ 2147483647 h 60"/>
              <a:gd name="T6" fmla="*/ 2147483647 w 172"/>
              <a:gd name="T7" fmla="*/ 2147483647 h 60"/>
              <a:gd name="T8" fmla="*/ 2147483647 w 172"/>
              <a:gd name="T9" fmla="*/ 2147483647 h 60"/>
              <a:gd name="T10" fmla="*/ 2147483647 w 172"/>
              <a:gd name="T11" fmla="*/ 2147483647 h 60"/>
              <a:gd name="T12" fmla="*/ 2147483647 w 172"/>
              <a:gd name="T13" fmla="*/ 0 h 60"/>
              <a:gd name="T14" fmla="*/ 2147483647 w 172"/>
              <a:gd name="T15" fmla="*/ 2147483647 h 60"/>
              <a:gd name="T16" fmla="*/ 2147483647 w 172"/>
              <a:gd name="T17" fmla="*/ 2147483647 h 60"/>
              <a:gd name="T18" fmla="*/ 2147483647 w 172"/>
              <a:gd name="T19" fmla="*/ 2147483647 h 60"/>
              <a:gd name="T20" fmla="*/ 2147483647 w 172"/>
              <a:gd name="T21" fmla="*/ 2147483647 h 60"/>
              <a:gd name="T22" fmla="*/ 2147483647 w 172"/>
              <a:gd name="T23" fmla="*/ 2147483647 h 60"/>
              <a:gd name="T24" fmla="*/ 2147483647 w 172"/>
              <a:gd name="T25" fmla="*/ 2147483647 h 60"/>
              <a:gd name="T26" fmla="*/ 2147483647 w 172"/>
              <a:gd name="T27" fmla="*/ 2147483647 h 60"/>
              <a:gd name="T28" fmla="*/ 2147483647 w 172"/>
              <a:gd name="T29" fmla="*/ 2147483647 h 60"/>
              <a:gd name="T30" fmla="*/ 2147483647 w 172"/>
              <a:gd name="T31" fmla="*/ 2147483647 h 60"/>
              <a:gd name="T32" fmla="*/ 2147483647 w 172"/>
              <a:gd name="T33" fmla="*/ 2147483647 h 60"/>
              <a:gd name="T34" fmla="*/ 2147483647 w 172"/>
              <a:gd name="T35" fmla="*/ 2147483647 h 60"/>
              <a:gd name="T36" fmla="*/ 2147483647 w 172"/>
              <a:gd name="T37" fmla="*/ 2147483647 h 60"/>
              <a:gd name="T38" fmla="*/ 2147483647 w 172"/>
              <a:gd name="T39" fmla="*/ 2147483647 h 60"/>
              <a:gd name="T40" fmla="*/ 2147483647 w 172"/>
              <a:gd name="T41" fmla="*/ 2147483647 h 60"/>
              <a:gd name="T42" fmla="*/ 2147483647 w 172"/>
              <a:gd name="T43" fmla="*/ 2147483647 h 60"/>
              <a:gd name="T44" fmla="*/ 2147483647 w 172"/>
              <a:gd name="T45" fmla="*/ 2147483647 h 60"/>
              <a:gd name="T46" fmla="*/ 2147483647 w 172"/>
              <a:gd name="T47" fmla="*/ 2147483647 h 60"/>
              <a:gd name="T48" fmla="*/ 2147483647 w 172"/>
              <a:gd name="T49" fmla="*/ 2147483647 h 60"/>
              <a:gd name="T50" fmla="*/ 2147483647 w 172"/>
              <a:gd name="T51" fmla="*/ 2147483647 h 60"/>
              <a:gd name="T52" fmla="*/ 2147483647 w 172"/>
              <a:gd name="T53" fmla="*/ 2147483647 h 60"/>
              <a:gd name="T54" fmla="*/ 2147483647 w 172"/>
              <a:gd name="T55" fmla="*/ 2147483647 h 60"/>
              <a:gd name="T56" fmla="*/ 2147483647 w 172"/>
              <a:gd name="T57" fmla="*/ 2147483647 h 60"/>
              <a:gd name="T58" fmla="*/ 2147483647 w 172"/>
              <a:gd name="T59" fmla="*/ 2147483647 h 60"/>
              <a:gd name="T60" fmla="*/ 2147483647 w 172"/>
              <a:gd name="T61" fmla="*/ 2147483647 h 60"/>
              <a:gd name="T62" fmla="*/ 2147483647 w 172"/>
              <a:gd name="T63" fmla="*/ 2147483647 h 60"/>
              <a:gd name="T64" fmla="*/ 2147483647 w 172"/>
              <a:gd name="T65" fmla="*/ 2147483647 h 60"/>
              <a:gd name="T66" fmla="*/ 2147483647 w 172"/>
              <a:gd name="T67" fmla="*/ 2147483647 h 60"/>
              <a:gd name="T68" fmla="*/ 2147483647 w 172"/>
              <a:gd name="T69" fmla="*/ 2147483647 h 60"/>
              <a:gd name="T70" fmla="*/ 2147483647 w 172"/>
              <a:gd name="T71" fmla="*/ 2147483647 h 60"/>
              <a:gd name="T72" fmla="*/ 2147483647 w 172"/>
              <a:gd name="T73" fmla="*/ 2147483647 h 60"/>
              <a:gd name="T74" fmla="*/ 2147483647 w 172"/>
              <a:gd name="T75" fmla="*/ 2147483647 h 60"/>
              <a:gd name="T76" fmla="*/ 2147483647 w 172"/>
              <a:gd name="T77" fmla="*/ 2147483647 h 60"/>
              <a:gd name="T78" fmla="*/ 2147483647 w 172"/>
              <a:gd name="T79" fmla="*/ 2147483647 h 60"/>
              <a:gd name="T80" fmla="*/ 0 w 172"/>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
              <a:gd name="T124" fmla="*/ 0 h 60"/>
              <a:gd name="T125" fmla="*/ 172 w 172"/>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 h="60">
                <a:moveTo>
                  <a:pt x="0" y="29"/>
                </a:moveTo>
                <a:lnTo>
                  <a:pt x="15" y="12"/>
                </a:lnTo>
                <a:lnTo>
                  <a:pt x="22" y="12"/>
                </a:lnTo>
                <a:lnTo>
                  <a:pt x="34" y="3"/>
                </a:lnTo>
                <a:lnTo>
                  <a:pt x="47" y="3"/>
                </a:lnTo>
                <a:lnTo>
                  <a:pt x="51" y="2"/>
                </a:lnTo>
                <a:lnTo>
                  <a:pt x="56" y="0"/>
                </a:lnTo>
                <a:lnTo>
                  <a:pt x="73" y="10"/>
                </a:lnTo>
                <a:lnTo>
                  <a:pt x="78" y="17"/>
                </a:lnTo>
                <a:lnTo>
                  <a:pt x="81" y="14"/>
                </a:lnTo>
                <a:lnTo>
                  <a:pt x="95" y="21"/>
                </a:lnTo>
                <a:lnTo>
                  <a:pt x="103" y="21"/>
                </a:lnTo>
                <a:lnTo>
                  <a:pt x="110" y="26"/>
                </a:lnTo>
                <a:lnTo>
                  <a:pt x="122" y="29"/>
                </a:lnTo>
                <a:lnTo>
                  <a:pt x="122" y="38"/>
                </a:lnTo>
                <a:lnTo>
                  <a:pt x="144" y="38"/>
                </a:lnTo>
                <a:lnTo>
                  <a:pt x="149" y="47"/>
                </a:lnTo>
                <a:lnTo>
                  <a:pt x="163" y="47"/>
                </a:lnTo>
                <a:lnTo>
                  <a:pt x="171" y="57"/>
                </a:lnTo>
                <a:lnTo>
                  <a:pt x="166" y="59"/>
                </a:lnTo>
                <a:lnTo>
                  <a:pt x="163" y="56"/>
                </a:lnTo>
                <a:lnTo>
                  <a:pt x="161" y="54"/>
                </a:lnTo>
                <a:lnTo>
                  <a:pt x="149" y="56"/>
                </a:lnTo>
                <a:lnTo>
                  <a:pt x="146" y="57"/>
                </a:lnTo>
                <a:lnTo>
                  <a:pt x="135" y="59"/>
                </a:lnTo>
                <a:lnTo>
                  <a:pt x="120" y="59"/>
                </a:lnTo>
                <a:lnTo>
                  <a:pt x="110" y="59"/>
                </a:lnTo>
                <a:lnTo>
                  <a:pt x="110" y="54"/>
                </a:lnTo>
                <a:lnTo>
                  <a:pt x="95" y="40"/>
                </a:lnTo>
                <a:lnTo>
                  <a:pt x="95" y="31"/>
                </a:lnTo>
                <a:lnTo>
                  <a:pt x="78" y="31"/>
                </a:lnTo>
                <a:lnTo>
                  <a:pt x="71" y="26"/>
                </a:lnTo>
                <a:lnTo>
                  <a:pt x="66" y="31"/>
                </a:lnTo>
                <a:lnTo>
                  <a:pt x="61" y="24"/>
                </a:lnTo>
                <a:lnTo>
                  <a:pt x="56" y="24"/>
                </a:lnTo>
                <a:lnTo>
                  <a:pt x="56" y="16"/>
                </a:lnTo>
                <a:lnTo>
                  <a:pt x="51" y="12"/>
                </a:lnTo>
                <a:lnTo>
                  <a:pt x="36" y="14"/>
                </a:lnTo>
                <a:lnTo>
                  <a:pt x="25" y="24"/>
                </a:lnTo>
                <a:lnTo>
                  <a:pt x="14" y="26"/>
                </a:lnTo>
                <a:lnTo>
                  <a:pt x="0" y="29"/>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57" name="Freeform 154"/>
          <p:cNvSpPr>
            <a:spLocks/>
          </p:cNvSpPr>
          <p:nvPr/>
        </p:nvSpPr>
        <p:spPr bwMode="auto">
          <a:xfrm>
            <a:off x="2787650" y="3001963"/>
            <a:ext cx="169863" cy="80962"/>
          </a:xfrm>
          <a:custGeom>
            <a:avLst/>
            <a:gdLst>
              <a:gd name="T0" fmla="*/ 0 w 107"/>
              <a:gd name="T1" fmla="*/ 2147483647 h 51"/>
              <a:gd name="T2" fmla="*/ 2147483647 w 107"/>
              <a:gd name="T3" fmla="*/ 2147483647 h 51"/>
              <a:gd name="T4" fmla="*/ 2147483647 w 107"/>
              <a:gd name="T5" fmla="*/ 2147483647 h 51"/>
              <a:gd name="T6" fmla="*/ 2147483647 w 107"/>
              <a:gd name="T7" fmla="*/ 2147483647 h 51"/>
              <a:gd name="T8" fmla="*/ 2147483647 w 107"/>
              <a:gd name="T9" fmla="*/ 2147483647 h 51"/>
              <a:gd name="T10" fmla="*/ 2147483647 w 107"/>
              <a:gd name="T11" fmla="*/ 2147483647 h 51"/>
              <a:gd name="T12" fmla="*/ 2147483647 w 107"/>
              <a:gd name="T13" fmla="*/ 2147483647 h 51"/>
              <a:gd name="T14" fmla="*/ 2147483647 w 107"/>
              <a:gd name="T15" fmla="*/ 2147483647 h 51"/>
              <a:gd name="T16" fmla="*/ 2147483647 w 107"/>
              <a:gd name="T17" fmla="*/ 2147483647 h 51"/>
              <a:gd name="T18" fmla="*/ 2147483647 w 107"/>
              <a:gd name="T19" fmla="*/ 2147483647 h 51"/>
              <a:gd name="T20" fmla="*/ 2147483647 w 107"/>
              <a:gd name="T21" fmla="*/ 2147483647 h 51"/>
              <a:gd name="T22" fmla="*/ 2147483647 w 107"/>
              <a:gd name="T23" fmla="*/ 2147483647 h 51"/>
              <a:gd name="T24" fmla="*/ 2147483647 w 107"/>
              <a:gd name="T25" fmla="*/ 2147483647 h 51"/>
              <a:gd name="T26" fmla="*/ 2147483647 w 107"/>
              <a:gd name="T27" fmla="*/ 2147483647 h 51"/>
              <a:gd name="T28" fmla="*/ 2147483647 w 107"/>
              <a:gd name="T29" fmla="*/ 2147483647 h 51"/>
              <a:gd name="T30" fmla="*/ 2147483647 w 107"/>
              <a:gd name="T31" fmla="*/ 2147483647 h 51"/>
              <a:gd name="T32" fmla="*/ 2147483647 w 107"/>
              <a:gd name="T33" fmla="*/ 2147483647 h 51"/>
              <a:gd name="T34" fmla="*/ 2147483647 w 107"/>
              <a:gd name="T35" fmla="*/ 2147483647 h 51"/>
              <a:gd name="T36" fmla="*/ 2147483647 w 107"/>
              <a:gd name="T37" fmla="*/ 2147483647 h 51"/>
              <a:gd name="T38" fmla="*/ 2147483647 w 107"/>
              <a:gd name="T39" fmla="*/ 2147483647 h 51"/>
              <a:gd name="T40" fmla="*/ 2147483647 w 107"/>
              <a:gd name="T41" fmla="*/ 0 h 51"/>
              <a:gd name="T42" fmla="*/ 2147483647 w 107"/>
              <a:gd name="T43" fmla="*/ 2147483647 h 51"/>
              <a:gd name="T44" fmla="*/ 2147483647 w 107"/>
              <a:gd name="T45" fmla="*/ 2147483647 h 51"/>
              <a:gd name="T46" fmla="*/ 2147483647 w 107"/>
              <a:gd name="T47" fmla="*/ 2147483647 h 51"/>
              <a:gd name="T48" fmla="*/ 2147483647 w 107"/>
              <a:gd name="T49" fmla="*/ 2147483647 h 51"/>
              <a:gd name="T50" fmla="*/ 2147483647 w 107"/>
              <a:gd name="T51" fmla="*/ 2147483647 h 51"/>
              <a:gd name="T52" fmla="*/ 0 w 107"/>
              <a:gd name="T53" fmla="*/ 2147483647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51"/>
              <a:gd name="T83" fmla="*/ 107 w 10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51">
                <a:moveTo>
                  <a:pt x="0" y="38"/>
                </a:moveTo>
                <a:lnTo>
                  <a:pt x="10" y="40"/>
                </a:lnTo>
                <a:lnTo>
                  <a:pt x="34" y="38"/>
                </a:lnTo>
                <a:lnTo>
                  <a:pt x="44" y="48"/>
                </a:lnTo>
                <a:lnTo>
                  <a:pt x="57" y="50"/>
                </a:lnTo>
                <a:lnTo>
                  <a:pt x="64" y="38"/>
                </a:lnTo>
                <a:lnTo>
                  <a:pt x="61" y="34"/>
                </a:lnTo>
                <a:lnTo>
                  <a:pt x="67" y="29"/>
                </a:lnTo>
                <a:lnTo>
                  <a:pt x="81" y="38"/>
                </a:lnTo>
                <a:lnTo>
                  <a:pt x="91" y="38"/>
                </a:lnTo>
                <a:lnTo>
                  <a:pt x="91" y="33"/>
                </a:lnTo>
                <a:lnTo>
                  <a:pt x="98" y="33"/>
                </a:lnTo>
                <a:lnTo>
                  <a:pt x="106" y="24"/>
                </a:lnTo>
                <a:lnTo>
                  <a:pt x="101" y="22"/>
                </a:lnTo>
                <a:lnTo>
                  <a:pt x="101" y="14"/>
                </a:lnTo>
                <a:lnTo>
                  <a:pt x="101" y="7"/>
                </a:lnTo>
                <a:lnTo>
                  <a:pt x="86" y="5"/>
                </a:lnTo>
                <a:lnTo>
                  <a:pt x="74" y="7"/>
                </a:lnTo>
                <a:lnTo>
                  <a:pt x="64" y="7"/>
                </a:lnTo>
                <a:lnTo>
                  <a:pt x="49" y="5"/>
                </a:lnTo>
                <a:lnTo>
                  <a:pt x="37" y="0"/>
                </a:lnTo>
                <a:lnTo>
                  <a:pt x="34" y="5"/>
                </a:lnTo>
                <a:lnTo>
                  <a:pt x="32" y="16"/>
                </a:lnTo>
                <a:lnTo>
                  <a:pt x="20" y="16"/>
                </a:lnTo>
                <a:lnTo>
                  <a:pt x="17" y="24"/>
                </a:lnTo>
                <a:lnTo>
                  <a:pt x="10" y="28"/>
                </a:lnTo>
                <a:lnTo>
                  <a:pt x="0" y="38"/>
                </a:lnTo>
              </a:path>
            </a:pathLst>
          </a:custGeom>
          <a:solidFill>
            <a:srgbClr val="008000">
              <a:alpha val="12941"/>
            </a:srgbClr>
          </a:solidFill>
          <a:ln w="12700" cap="rnd">
            <a:solidFill>
              <a:srgbClr val="666666"/>
            </a:solidFill>
            <a:round/>
            <a:headEnd/>
            <a:tailEnd/>
          </a:ln>
        </p:spPr>
        <p:txBody>
          <a:bodyPr/>
          <a:lstStyle/>
          <a:p>
            <a:pPr>
              <a:defRPr/>
            </a:pPr>
            <a:endParaRPr lang="en-US" dirty="0">
              <a:solidFill>
                <a:srgbClr val="000000"/>
              </a:solidFill>
              <a:cs typeface="+mn-cs"/>
            </a:endParaRPr>
          </a:p>
        </p:txBody>
      </p:sp>
      <p:sp>
        <p:nvSpPr>
          <p:cNvPr id="21658" name="Freeform 155"/>
          <p:cNvSpPr>
            <a:spLocks/>
          </p:cNvSpPr>
          <p:nvPr/>
        </p:nvSpPr>
        <p:spPr bwMode="auto">
          <a:xfrm>
            <a:off x="2776538" y="2990850"/>
            <a:ext cx="173037" cy="80963"/>
          </a:xfrm>
          <a:custGeom>
            <a:avLst/>
            <a:gdLst>
              <a:gd name="T0" fmla="*/ 0 w 109"/>
              <a:gd name="T1" fmla="*/ 2147483647 h 51"/>
              <a:gd name="T2" fmla="*/ 2147483647 w 109"/>
              <a:gd name="T3" fmla="*/ 2147483647 h 51"/>
              <a:gd name="T4" fmla="*/ 2147483647 w 109"/>
              <a:gd name="T5" fmla="*/ 2147483647 h 51"/>
              <a:gd name="T6" fmla="*/ 2147483647 w 109"/>
              <a:gd name="T7" fmla="*/ 2147483647 h 51"/>
              <a:gd name="T8" fmla="*/ 2147483647 w 109"/>
              <a:gd name="T9" fmla="*/ 2147483647 h 51"/>
              <a:gd name="T10" fmla="*/ 2147483647 w 109"/>
              <a:gd name="T11" fmla="*/ 2147483647 h 51"/>
              <a:gd name="T12" fmla="*/ 2147483647 w 109"/>
              <a:gd name="T13" fmla="*/ 2147483647 h 51"/>
              <a:gd name="T14" fmla="*/ 2147483647 w 109"/>
              <a:gd name="T15" fmla="*/ 2147483647 h 51"/>
              <a:gd name="T16" fmla="*/ 2147483647 w 109"/>
              <a:gd name="T17" fmla="*/ 2147483647 h 51"/>
              <a:gd name="T18" fmla="*/ 2147483647 w 109"/>
              <a:gd name="T19" fmla="*/ 2147483647 h 51"/>
              <a:gd name="T20" fmla="*/ 2147483647 w 109"/>
              <a:gd name="T21" fmla="*/ 2147483647 h 51"/>
              <a:gd name="T22" fmla="*/ 2147483647 w 109"/>
              <a:gd name="T23" fmla="*/ 2147483647 h 51"/>
              <a:gd name="T24" fmla="*/ 2147483647 w 109"/>
              <a:gd name="T25" fmla="*/ 2147483647 h 51"/>
              <a:gd name="T26" fmla="*/ 2147483647 w 109"/>
              <a:gd name="T27" fmla="*/ 2147483647 h 51"/>
              <a:gd name="T28" fmla="*/ 2147483647 w 109"/>
              <a:gd name="T29" fmla="*/ 2147483647 h 51"/>
              <a:gd name="T30" fmla="*/ 2147483647 w 109"/>
              <a:gd name="T31" fmla="*/ 2147483647 h 51"/>
              <a:gd name="T32" fmla="*/ 2147483647 w 109"/>
              <a:gd name="T33" fmla="*/ 2147483647 h 51"/>
              <a:gd name="T34" fmla="*/ 2147483647 w 109"/>
              <a:gd name="T35" fmla="*/ 2147483647 h 51"/>
              <a:gd name="T36" fmla="*/ 2147483647 w 109"/>
              <a:gd name="T37" fmla="*/ 2147483647 h 51"/>
              <a:gd name="T38" fmla="*/ 2147483647 w 109"/>
              <a:gd name="T39" fmla="*/ 2147483647 h 51"/>
              <a:gd name="T40" fmla="*/ 2147483647 w 109"/>
              <a:gd name="T41" fmla="*/ 0 h 51"/>
              <a:gd name="T42" fmla="*/ 2147483647 w 109"/>
              <a:gd name="T43" fmla="*/ 2147483647 h 51"/>
              <a:gd name="T44" fmla="*/ 2147483647 w 109"/>
              <a:gd name="T45" fmla="*/ 2147483647 h 51"/>
              <a:gd name="T46" fmla="*/ 2147483647 w 109"/>
              <a:gd name="T47" fmla="*/ 2147483647 h 51"/>
              <a:gd name="T48" fmla="*/ 2147483647 w 109"/>
              <a:gd name="T49" fmla="*/ 2147483647 h 51"/>
              <a:gd name="T50" fmla="*/ 2147483647 w 109"/>
              <a:gd name="T51" fmla="*/ 2147483647 h 51"/>
              <a:gd name="T52" fmla="*/ 0 w 109"/>
              <a:gd name="T53" fmla="*/ 2147483647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51"/>
              <a:gd name="T83" fmla="*/ 109 w 109"/>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51">
                <a:moveTo>
                  <a:pt x="0" y="38"/>
                </a:moveTo>
                <a:lnTo>
                  <a:pt x="10" y="40"/>
                </a:lnTo>
                <a:lnTo>
                  <a:pt x="34" y="38"/>
                </a:lnTo>
                <a:lnTo>
                  <a:pt x="44" y="48"/>
                </a:lnTo>
                <a:lnTo>
                  <a:pt x="57" y="50"/>
                </a:lnTo>
                <a:lnTo>
                  <a:pt x="64" y="38"/>
                </a:lnTo>
                <a:lnTo>
                  <a:pt x="61" y="34"/>
                </a:lnTo>
                <a:lnTo>
                  <a:pt x="67" y="29"/>
                </a:lnTo>
                <a:lnTo>
                  <a:pt x="81" y="38"/>
                </a:lnTo>
                <a:lnTo>
                  <a:pt x="91" y="38"/>
                </a:lnTo>
                <a:lnTo>
                  <a:pt x="91" y="33"/>
                </a:lnTo>
                <a:lnTo>
                  <a:pt x="98" y="33"/>
                </a:lnTo>
                <a:lnTo>
                  <a:pt x="108" y="24"/>
                </a:lnTo>
                <a:lnTo>
                  <a:pt x="101" y="22"/>
                </a:lnTo>
                <a:lnTo>
                  <a:pt x="101" y="14"/>
                </a:lnTo>
                <a:lnTo>
                  <a:pt x="101" y="7"/>
                </a:lnTo>
                <a:lnTo>
                  <a:pt x="86" y="5"/>
                </a:lnTo>
                <a:lnTo>
                  <a:pt x="74" y="7"/>
                </a:lnTo>
                <a:lnTo>
                  <a:pt x="64" y="7"/>
                </a:lnTo>
                <a:lnTo>
                  <a:pt x="49" y="5"/>
                </a:lnTo>
                <a:lnTo>
                  <a:pt x="37" y="0"/>
                </a:lnTo>
                <a:lnTo>
                  <a:pt x="34" y="5"/>
                </a:lnTo>
                <a:lnTo>
                  <a:pt x="32" y="16"/>
                </a:lnTo>
                <a:lnTo>
                  <a:pt x="20" y="16"/>
                </a:lnTo>
                <a:lnTo>
                  <a:pt x="17" y="24"/>
                </a:lnTo>
                <a:lnTo>
                  <a:pt x="10" y="28"/>
                </a:lnTo>
                <a:lnTo>
                  <a:pt x="0" y="38"/>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21659" name="Freeform 156"/>
          <p:cNvSpPr>
            <a:spLocks/>
          </p:cNvSpPr>
          <p:nvPr/>
        </p:nvSpPr>
        <p:spPr bwMode="auto">
          <a:xfrm>
            <a:off x="2678113" y="3235325"/>
            <a:ext cx="1100137" cy="1666875"/>
          </a:xfrm>
          <a:custGeom>
            <a:avLst/>
            <a:gdLst>
              <a:gd name="T0" fmla="*/ 2147483647 w 693"/>
              <a:gd name="T1" fmla="*/ 2147483647 h 1050"/>
              <a:gd name="T2" fmla="*/ 2147483647 w 693"/>
              <a:gd name="T3" fmla="*/ 2147483647 h 1050"/>
              <a:gd name="T4" fmla="*/ 2147483647 w 693"/>
              <a:gd name="T5" fmla="*/ 2147483647 h 1050"/>
              <a:gd name="T6" fmla="*/ 2147483647 w 693"/>
              <a:gd name="T7" fmla="*/ 2147483647 h 1050"/>
              <a:gd name="T8" fmla="*/ 2147483647 w 693"/>
              <a:gd name="T9" fmla="*/ 2147483647 h 1050"/>
              <a:gd name="T10" fmla="*/ 2147483647 w 693"/>
              <a:gd name="T11" fmla="*/ 2147483647 h 1050"/>
              <a:gd name="T12" fmla="*/ 2147483647 w 693"/>
              <a:gd name="T13" fmla="*/ 2147483647 h 1050"/>
              <a:gd name="T14" fmla="*/ 2147483647 w 693"/>
              <a:gd name="T15" fmla="*/ 2147483647 h 1050"/>
              <a:gd name="T16" fmla="*/ 2147483647 w 693"/>
              <a:gd name="T17" fmla="*/ 2147483647 h 1050"/>
              <a:gd name="T18" fmla="*/ 2147483647 w 693"/>
              <a:gd name="T19" fmla="*/ 2147483647 h 1050"/>
              <a:gd name="T20" fmla="*/ 2147483647 w 693"/>
              <a:gd name="T21" fmla="*/ 2147483647 h 1050"/>
              <a:gd name="T22" fmla="*/ 2147483647 w 693"/>
              <a:gd name="T23" fmla="*/ 2147483647 h 1050"/>
              <a:gd name="T24" fmla="*/ 2147483647 w 693"/>
              <a:gd name="T25" fmla="*/ 2147483647 h 1050"/>
              <a:gd name="T26" fmla="*/ 2147483647 w 693"/>
              <a:gd name="T27" fmla="*/ 2147483647 h 1050"/>
              <a:gd name="T28" fmla="*/ 2147483647 w 693"/>
              <a:gd name="T29" fmla="*/ 2147483647 h 1050"/>
              <a:gd name="T30" fmla="*/ 2147483647 w 693"/>
              <a:gd name="T31" fmla="*/ 2147483647 h 1050"/>
              <a:gd name="T32" fmla="*/ 2147483647 w 693"/>
              <a:gd name="T33" fmla="*/ 2147483647 h 1050"/>
              <a:gd name="T34" fmla="*/ 2147483647 w 693"/>
              <a:gd name="T35" fmla="*/ 2147483647 h 1050"/>
              <a:gd name="T36" fmla="*/ 2147483647 w 693"/>
              <a:gd name="T37" fmla="*/ 2147483647 h 1050"/>
              <a:gd name="T38" fmla="*/ 2147483647 w 693"/>
              <a:gd name="T39" fmla="*/ 2147483647 h 1050"/>
              <a:gd name="T40" fmla="*/ 2147483647 w 693"/>
              <a:gd name="T41" fmla="*/ 2147483647 h 1050"/>
              <a:gd name="T42" fmla="*/ 2147483647 w 693"/>
              <a:gd name="T43" fmla="*/ 2147483647 h 1050"/>
              <a:gd name="T44" fmla="*/ 2147483647 w 693"/>
              <a:gd name="T45" fmla="*/ 2147483647 h 1050"/>
              <a:gd name="T46" fmla="*/ 2147483647 w 693"/>
              <a:gd name="T47" fmla="*/ 2147483647 h 1050"/>
              <a:gd name="T48" fmla="*/ 2147483647 w 693"/>
              <a:gd name="T49" fmla="*/ 2147483647 h 1050"/>
              <a:gd name="T50" fmla="*/ 2147483647 w 693"/>
              <a:gd name="T51" fmla="*/ 2147483647 h 1050"/>
              <a:gd name="T52" fmla="*/ 2147483647 w 693"/>
              <a:gd name="T53" fmla="*/ 2147483647 h 1050"/>
              <a:gd name="T54" fmla="*/ 2147483647 w 693"/>
              <a:gd name="T55" fmla="*/ 2147483647 h 1050"/>
              <a:gd name="T56" fmla="*/ 2147483647 w 693"/>
              <a:gd name="T57" fmla="*/ 2147483647 h 1050"/>
              <a:gd name="T58" fmla="*/ 2147483647 w 693"/>
              <a:gd name="T59" fmla="*/ 2147483647 h 1050"/>
              <a:gd name="T60" fmla="*/ 2147483647 w 693"/>
              <a:gd name="T61" fmla="*/ 2147483647 h 1050"/>
              <a:gd name="T62" fmla="*/ 2147483647 w 693"/>
              <a:gd name="T63" fmla="*/ 2147483647 h 1050"/>
              <a:gd name="T64" fmla="*/ 2147483647 w 693"/>
              <a:gd name="T65" fmla="*/ 2147483647 h 1050"/>
              <a:gd name="T66" fmla="*/ 2147483647 w 693"/>
              <a:gd name="T67" fmla="*/ 2147483647 h 1050"/>
              <a:gd name="T68" fmla="*/ 2147483647 w 693"/>
              <a:gd name="T69" fmla="*/ 2147483647 h 1050"/>
              <a:gd name="T70" fmla="*/ 2147483647 w 693"/>
              <a:gd name="T71" fmla="*/ 2147483647 h 1050"/>
              <a:gd name="T72" fmla="*/ 2147483647 w 693"/>
              <a:gd name="T73" fmla="*/ 2147483647 h 1050"/>
              <a:gd name="T74" fmla="*/ 2147483647 w 693"/>
              <a:gd name="T75" fmla="*/ 2147483647 h 1050"/>
              <a:gd name="T76" fmla="*/ 2147483647 w 693"/>
              <a:gd name="T77" fmla="*/ 2147483647 h 1050"/>
              <a:gd name="T78" fmla="*/ 2147483647 w 693"/>
              <a:gd name="T79" fmla="*/ 2147483647 h 1050"/>
              <a:gd name="T80" fmla="*/ 2147483647 w 693"/>
              <a:gd name="T81" fmla="*/ 2147483647 h 1050"/>
              <a:gd name="T82" fmla="*/ 2147483647 w 693"/>
              <a:gd name="T83" fmla="*/ 2147483647 h 1050"/>
              <a:gd name="T84" fmla="*/ 2147483647 w 693"/>
              <a:gd name="T85" fmla="*/ 2147483647 h 1050"/>
              <a:gd name="T86" fmla="*/ 2147483647 w 693"/>
              <a:gd name="T87" fmla="*/ 2147483647 h 1050"/>
              <a:gd name="T88" fmla="*/ 2147483647 w 693"/>
              <a:gd name="T89" fmla="*/ 2147483647 h 1050"/>
              <a:gd name="T90" fmla="*/ 2147483647 w 693"/>
              <a:gd name="T91" fmla="*/ 2147483647 h 1050"/>
              <a:gd name="T92" fmla="*/ 2147483647 w 693"/>
              <a:gd name="T93" fmla="*/ 2147483647 h 1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050"/>
              <a:gd name="T143" fmla="*/ 693 w 693"/>
              <a:gd name="T144" fmla="*/ 1050 h 1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050">
                <a:moveTo>
                  <a:pt x="54" y="45"/>
                </a:moveTo>
                <a:lnTo>
                  <a:pt x="62" y="33"/>
                </a:lnTo>
                <a:lnTo>
                  <a:pt x="79" y="17"/>
                </a:lnTo>
                <a:lnTo>
                  <a:pt x="105" y="7"/>
                </a:lnTo>
                <a:lnTo>
                  <a:pt x="118" y="0"/>
                </a:lnTo>
                <a:lnTo>
                  <a:pt x="132" y="2"/>
                </a:lnTo>
                <a:lnTo>
                  <a:pt x="128" y="10"/>
                </a:lnTo>
                <a:lnTo>
                  <a:pt x="113" y="19"/>
                </a:lnTo>
                <a:lnTo>
                  <a:pt x="110" y="35"/>
                </a:lnTo>
                <a:lnTo>
                  <a:pt x="113" y="48"/>
                </a:lnTo>
                <a:lnTo>
                  <a:pt x="127" y="48"/>
                </a:lnTo>
                <a:lnTo>
                  <a:pt x="132" y="33"/>
                </a:lnTo>
                <a:lnTo>
                  <a:pt x="135" y="19"/>
                </a:lnTo>
                <a:lnTo>
                  <a:pt x="143" y="22"/>
                </a:lnTo>
                <a:lnTo>
                  <a:pt x="154" y="31"/>
                </a:lnTo>
                <a:lnTo>
                  <a:pt x="170" y="28"/>
                </a:lnTo>
                <a:lnTo>
                  <a:pt x="179" y="35"/>
                </a:lnTo>
                <a:lnTo>
                  <a:pt x="182" y="43"/>
                </a:lnTo>
                <a:lnTo>
                  <a:pt x="208" y="40"/>
                </a:lnTo>
                <a:lnTo>
                  <a:pt x="258" y="35"/>
                </a:lnTo>
                <a:lnTo>
                  <a:pt x="277" y="62"/>
                </a:lnTo>
                <a:lnTo>
                  <a:pt x="309" y="76"/>
                </a:lnTo>
                <a:lnTo>
                  <a:pt x="307" y="88"/>
                </a:lnTo>
                <a:lnTo>
                  <a:pt x="321" y="81"/>
                </a:lnTo>
                <a:lnTo>
                  <a:pt x="336" y="81"/>
                </a:lnTo>
                <a:lnTo>
                  <a:pt x="354" y="93"/>
                </a:lnTo>
                <a:lnTo>
                  <a:pt x="376" y="92"/>
                </a:lnTo>
                <a:lnTo>
                  <a:pt x="395" y="93"/>
                </a:lnTo>
                <a:lnTo>
                  <a:pt x="425" y="116"/>
                </a:lnTo>
                <a:lnTo>
                  <a:pt x="457" y="143"/>
                </a:lnTo>
                <a:lnTo>
                  <a:pt x="471" y="175"/>
                </a:lnTo>
                <a:lnTo>
                  <a:pt x="462" y="199"/>
                </a:lnTo>
                <a:lnTo>
                  <a:pt x="501" y="207"/>
                </a:lnTo>
                <a:lnTo>
                  <a:pt x="565" y="219"/>
                </a:lnTo>
                <a:lnTo>
                  <a:pt x="631" y="233"/>
                </a:lnTo>
                <a:lnTo>
                  <a:pt x="673" y="261"/>
                </a:lnTo>
                <a:lnTo>
                  <a:pt x="692" y="287"/>
                </a:lnTo>
                <a:lnTo>
                  <a:pt x="692" y="320"/>
                </a:lnTo>
                <a:lnTo>
                  <a:pt x="675" y="347"/>
                </a:lnTo>
                <a:lnTo>
                  <a:pt x="657" y="363"/>
                </a:lnTo>
                <a:lnTo>
                  <a:pt x="645" y="373"/>
                </a:lnTo>
                <a:lnTo>
                  <a:pt x="631" y="396"/>
                </a:lnTo>
                <a:lnTo>
                  <a:pt x="630" y="415"/>
                </a:lnTo>
                <a:lnTo>
                  <a:pt x="631" y="439"/>
                </a:lnTo>
                <a:lnTo>
                  <a:pt x="624" y="463"/>
                </a:lnTo>
                <a:lnTo>
                  <a:pt x="614" y="468"/>
                </a:lnTo>
                <a:lnTo>
                  <a:pt x="611" y="482"/>
                </a:lnTo>
                <a:lnTo>
                  <a:pt x="599" y="493"/>
                </a:lnTo>
                <a:lnTo>
                  <a:pt x="597" y="505"/>
                </a:lnTo>
                <a:lnTo>
                  <a:pt x="582" y="518"/>
                </a:lnTo>
                <a:lnTo>
                  <a:pt x="559" y="543"/>
                </a:lnTo>
                <a:lnTo>
                  <a:pt x="538" y="550"/>
                </a:lnTo>
                <a:lnTo>
                  <a:pt x="525" y="548"/>
                </a:lnTo>
                <a:lnTo>
                  <a:pt x="500" y="560"/>
                </a:lnTo>
                <a:lnTo>
                  <a:pt x="474" y="588"/>
                </a:lnTo>
                <a:lnTo>
                  <a:pt x="469" y="598"/>
                </a:lnTo>
                <a:lnTo>
                  <a:pt x="469" y="612"/>
                </a:lnTo>
                <a:lnTo>
                  <a:pt x="474" y="627"/>
                </a:lnTo>
                <a:lnTo>
                  <a:pt x="462" y="643"/>
                </a:lnTo>
                <a:lnTo>
                  <a:pt x="462" y="655"/>
                </a:lnTo>
                <a:lnTo>
                  <a:pt x="442" y="667"/>
                </a:lnTo>
                <a:lnTo>
                  <a:pt x="427" y="677"/>
                </a:lnTo>
                <a:lnTo>
                  <a:pt x="415" y="693"/>
                </a:lnTo>
                <a:lnTo>
                  <a:pt x="410" y="709"/>
                </a:lnTo>
                <a:lnTo>
                  <a:pt x="393" y="728"/>
                </a:lnTo>
                <a:lnTo>
                  <a:pt x="387" y="724"/>
                </a:lnTo>
                <a:lnTo>
                  <a:pt x="373" y="724"/>
                </a:lnTo>
                <a:lnTo>
                  <a:pt x="356" y="731"/>
                </a:lnTo>
                <a:lnTo>
                  <a:pt x="368" y="740"/>
                </a:lnTo>
                <a:lnTo>
                  <a:pt x="368" y="757"/>
                </a:lnTo>
                <a:lnTo>
                  <a:pt x="366" y="771"/>
                </a:lnTo>
                <a:lnTo>
                  <a:pt x="358" y="781"/>
                </a:lnTo>
                <a:lnTo>
                  <a:pt x="336" y="783"/>
                </a:lnTo>
                <a:lnTo>
                  <a:pt x="319" y="788"/>
                </a:lnTo>
                <a:lnTo>
                  <a:pt x="311" y="798"/>
                </a:lnTo>
                <a:lnTo>
                  <a:pt x="311" y="816"/>
                </a:lnTo>
                <a:lnTo>
                  <a:pt x="290" y="821"/>
                </a:lnTo>
                <a:lnTo>
                  <a:pt x="273" y="816"/>
                </a:lnTo>
                <a:lnTo>
                  <a:pt x="268" y="826"/>
                </a:lnTo>
                <a:lnTo>
                  <a:pt x="277" y="833"/>
                </a:lnTo>
                <a:lnTo>
                  <a:pt x="272" y="859"/>
                </a:lnTo>
                <a:lnTo>
                  <a:pt x="265" y="881"/>
                </a:lnTo>
                <a:lnTo>
                  <a:pt x="243" y="881"/>
                </a:lnTo>
                <a:lnTo>
                  <a:pt x="236" y="890"/>
                </a:lnTo>
                <a:lnTo>
                  <a:pt x="238" y="907"/>
                </a:lnTo>
                <a:lnTo>
                  <a:pt x="250" y="907"/>
                </a:lnTo>
                <a:lnTo>
                  <a:pt x="258" y="918"/>
                </a:lnTo>
                <a:lnTo>
                  <a:pt x="253" y="935"/>
                </a:lnTo>
                <a:lnTo>
                  <a:pt x="241" y="937"/>
                </a:lnTo>
                <a:lnTo>
                  <a:pt x="223" y="944"/>
                </a:lnTo>
                <a:lnTo>
                  <a:pt x="218" y="957"/>
                </a:lnTo>
                <a:lnTo>
                  <a:pt x="216" y="978"/>
                </a:lnTo>
                <a:lnTo>
                  <a:pt x="204" y="987"/>
                </a:lnTo>
                <a:lnTo>
                  <a:pt x="246" y="1021"/>
                </a:lnTo>
                <a:lnTo>
                  <a:pt x="258" y="1039"/>
                </a:lnTo>
                <a:lnTo>
                  <a:pt x="251" y="1049"/>
                </a:lnTo>
                <a:lnTo>
                  <a:pt x="233" y="1042"/>
                </a:lnTo>
                <a:lnTo>
                  <a:pt x="218" y="1028"/>
                </a:lnTo>
                <a:lnTo>
                  <a:pt x="196" y="1018"/>
                </a:lnTo>
                <a:lnTo>
                  <a:pt x="176" y="1001"/>
                </a:lnTo>
                <a:lnTo>
                  <a:pt x="164" y="982"/>
                </a:lnTo>
                <a:lnTo>
                  <a:pt x="162" y="964"/>
                </a:lnTo>
                <a:lnTo>
                  <a:pt x="165" y="950"/>
                </a:lnTo>
                <a:lnTo>
                  <a:pt x="164" y="838"/>
                </a:lnTo>
                <a:lnTo>
                  <a:pt x="159" y="816"/>
                </a:lnTo>
                <a:lnTo>
                  <a:pt x="143" y="795"/>
                </a:lnTo>
                <a:lnTo>
                  <a:pt x="143" y="776"/>
                </a:lnTo>
                <a:lnTo>
                  <a:pt x="154" y="753"/>
                </a:lnTo>
                <a:lnTo>
                  <a:pt x="162" y="726"/>
                </a:lnTo>
                <a:lnTo>
                  <a:pt x="159" y="698"/>
                </a:lnTo>
                <a:lnTo>
                  <a:pt x="157" y="686"/>
                </a:lnTo>
                <a:lnTo>
                  <a:pt x="155" y="671"/>
                </a:lnTo>
                <a:lnTo>
                  <a:pt x="160" y="664"/>
                </a:lnTo>
                <a:lnTo>
                  <a:pt x="164" y="634"/>
                </a:lnTo>
                <a:lnTo>
                  <a:pt x="160" y="619"/>
                </a:lnTo>
                <a:lnTo>
                  <a:pt x="167" y="581"/>
                </a:lnTo>
                <a:lnTo>
                  <a:pt x="160" y="548"/>
                </a:lnTo>
                <a:lnTo>
                  <a:pt x="165" y="531"/>
                </a:lnTo>
                <a:lnTo>
                  <a:pt x="174" y="498"/>
                </a:lnTo>
                <a:lnTo>
                  <a:pt x="165" y="477"/>
                </a:lnTo>
                <a:lnTo>
                  <a:pt x="149" y="461"/>
                </a:lnTo>
                <a:lnTo>
                  <a:pt x="143" y="444"/>
                </a:lnTo>
                <a:lnTo>
                  <a:pt x="125" y="429"/>
                </a:lnTo>
                <a:lnTo>
                  <a:pt x="105" y="418"/>
                </a:lnTo>
                <a:lnTo>
                  <a:pt x="76" y="413"/>
                </a:lnTo>
                <a:lnTo>
                  <a:pt x="62" y="389"/>
                </a:lnTo>
                <a:lnTo>
                  <a:pt x="44" y="366"/>
                </a:lnTo>
                <a:lnTo>
                  <a:pt x="42" y="347"/>
                </a:lnTo>
                <a:lnTo>
                  <a:pt x="41" y="332"/>
                </a:lnTo>
                <a:lnTo>
                  <a:pt x="35" y="320"/>
                </a:lnTo>
                <a:lnTo>
                  <a:pt x="25" y="306"/>
                </a:lnTo>
                <a:lnTo>
                  <a:pt x="12" y="299"/>
                </a:lnTo>
                <a:lnTo>
                  <a:pt x="2" y="285"/>
                </a:lnTo>
                <a:lnTo>
                  <a:pt x="14" y="273"/>
                </a:lnTo>
                <a:lnTo>
                  <a:pt x="14" y="244"/>
                </a:lnTo>
                <a:lnTo>
                  <a:pt x="7" y="228"/>
                </a:lnTo>
                <a:lnTo>
                  <a:pt x="0" y="213"/>
                </a:lnTo>
                <a:lnTo>
                  <a:pt x="7" y="190"/>
                </a:lnTo>
                <a:lnTo>
                  <a:pt x="34" y="135"/>
                </a:lnTo>
                <a:lnTo>
                  <a:pt x="35" y="111"/>
                </a:lnTo>
                <a:lnTo>
                  <a:pt x="51" y="85"/>
                </a:lnTo>
                <a:lnTo>
                  <a:pt x="51" y="71"/>
                </a:lnTo>
                <a:lnTo>
                  <a:pt x="54" y="45"/>
                </a:lnTo>
              </a:path>
            </a:pathLst>
          </a:custGeom>
          <a:solidFill>
            <a:srgbClr val="008000">
              <a:alpha val="12941"/>
            </a:srgbClr>
          </a:solidFill>
          <a:ln w="12700" cap="rnd">
            <a:solidFill>
              <a:srgbClr val="FFFFFF"/>
            </a:solidFill>
            <a:round/>
            <a:headEnd/>
            <a:tailEnd/>
          </a:ln>
        </p:spPr>
        <p:txBody>
          <a:bodyPr/>
          <a:lstStyle/>
          <a:p>
            <a:pPr>
              <a:defRPr/>
            </a:pPr>
            <a:endParaRPr lang="en-US" dirty="0">
              <a:solidFill>
                <a:srgbClr val="000000"/>
              </a:solidFill>
              <a:cs typeface="+mn-cs"/>
            </a:endParaRPr>
          </a:p>
        </p:txBody>
      </p:sp>
      <p:sp>
        <p:nvSpPr>
          <p:cNvPr id="21660" name="Freeform 157"/>
          <p:cNvSpPr>
            <a:spLocks/>
          </p:cNvSpPr>
          <p:nvPr/>
        </p:nvSpPr>
        <p:spPr bwMode="auto">
          <a:xfrm>
            <a:off x="2667000" y="3224213"/>
            <a:ext cx="1100138" cy="1666875"/>
          </a:xfrm>
          <a:custGeom>
            <a:avLst/>
            <a:gdLst>
              <a:gd name="T0" fmla="*/ 2147483647 w 693"/>
              <a:gd name="T1" fmla="*/ 2147483647 h 1050"/>
              <a:gd name="T2" fmla="*/ 2147483647 w 693"/>
              <a:gd name="T3" fmla="*/ 2147483647 h 1050"/>
              <a:gd name="T4" fmla="*/ 2147483647 w 693"/>
              <a:gd name="T5" fmla="*/ 2147483647 h 1050"/>
              <a:gd name="T6" fmla="*/ 2147483647 w 693"/>
              <a:gd name="T7" fmla="*/ 2147483647 h 1050"/>
              <a:gd name="T8" fmla="*/ 2147483647 w 693"/>
              <a:gd name="T9" fmla="*/ 2147483647 h 1050"/>
              <a:gd name="T10" fmla="*/ 2147483647 w 693"/>
              <a:gd name="T11" fmla="*/ 2147483647 h 1050"/>
              <a:gd name="T12" fmla="*/ 2147483647 w 693"/>
              <a:gd name="T13" fmla="*/ 2147483647 h 1050"/>
              <a:gd name="T14" fmla="*/ 2147483647 w 693"/>
              <a:gd name="T15" fmla="*/ 2147483647 h 1050"/>
              <a:gd name="T16" fmla="*/ 2147483647 w 693"/>
              <a:gd name="T17" fmla="*/ 2147483647 h 1050"/>
              <a:gd name="T18" fmla="*/ 2147483647 w 693"/>
              <a:gd name="T19" fmla="*/ 2147483647 h 1050"/>
              <a:gd name="T20" fmla="*/ 2147483647 w 693"/>
              <a:gd name="T21" fmla="*/ 2147483647 h 1050"/>
              <a:gd name="T22" fmla="*/ 2147483647 w 693"/>
              <a:gd name="T23" fmla="*/ 2147483647 h 1050"/>
              <a:gd name="T24" fmla="*/ 2147483647 w 693"/>
              <a:gd name="T25" fmla="*/ 2147483647 h 1050"/>
              <a:gd name="T26" fmla="*/ 2147483647 w 693"/>
              <a:gd name="T27" fmla="*/ 2147483647 h 1050"/>
              <a:gd name="T28" fmla="*/ 2147483647 w 693"/>
              <a:gd name="T29" fmla="*/ 2147483647 h 1050"/>
              <a:gd name="T30" fmla="*/ 2147483647 w 693"/>
              <a:gd name="T31" fmla="*/ 2147483647 h 1050"/>
              <a:gd name="T32" fmla="*/ 2147483647 w 693"/>
              <a:gd name="T33" fmla="*/ 2147483647 h 1050"/>
              <a:gd name="T34" fmla="*/ 2147483647 w 693"/>
              <a:gd name="T35" fmla="*/ 2147483647 h 1050"/>
              <a:gd name="T36" fmla="*/ 2147483647 w 693"/>
              <a:gd name="T37" fmla="*/ 2147483647 h 1050"/>
              <a:gd name="T38" fmla="*/ 2147483647 w 693"/>
              <a:gd name="T39" fmla="*/ 2147483647 h 1050"/>
              <a:gd name="T40" fmla="*/ 2147483647 w 693"/>
              <a:gd name="T41" fmla="*/ 2147483647 h 1050"/>
              <a:gd name="T42" fmla="*/ 2147483647 w 693"/>
              <a:gd name="T43" fmla="*/ 2147483647 h 1050"/>
              <a:gd name="T44" fmla="*/ 2147483647 w 693"/>
              <a:gd name="T45" fmla="*/ 2147483647 h 1050"/>
              <a:gd name="T46" fmla="*/ 2147483647 w 693"/>
              <a:gd name="T47" fmla="*/ 2147483647 h 1050"/>
              <a:gd name="T48" fmla="*/ 2147483647 w 693"/>
              <a:gd name="T49" fmla="*/ 2147483647 h 1050"/>
              <a:gd name="T50" fmla="*/ 2147483647 w 693"/>
              <a:gd name="T51" fmla="*/ 2147483647 h 1050"/>
              <a:gd name="T52" fmla="*/ 2147483647 w 693"/>
              <a:gd name="T53" fmla="*/ 2147483647 h 1050"/>
              <a:gd name="T54" fmla="*/ 2147483647 w 693"/>
              <a:gd name="T55" fmla="*/ 2147483647 h 1050"/>
              <a:gd name="T56" fmla="*/ 2147483647 w 693"/>
              <a:gd name="T57" fmla="*/ 2147483647 h 1050"/>
              <a:gd name="T58" fmla="*/ 2147483647 w 693"/>
              <a:gd name="T59" fmla="*/ 2147483647 h 1050"/>
              <a:gd name="T60" fmla="*/ 2147483647 w 693"/>
              <a:gd name="T61" fmla="*/ 2147483647 h 1050"/>
              <a:gd name="T62" fmla="*/ 2147483647 w 693"/>
              <a:gd name="T63" fmla="*/ 2147483647 h 1050"/>
              <a:gd name="T64" fmla="*/ 2147483647 w 693"/>
              <a:gd name="T65" fmla="*/ 2147483647 h 1050"/>
              <a:gd name="T66" fmla="*/ 2147483647 w 693"/>
              <a:gd name="T67" fmla="*/ 2147483647 h 1050"/>
              <a:gd name="T68" fmla="*/ 2147483647 w 693"/>
              <a:gd name="T69" fmla="*/ 2147483647 h 1050"/>
              <a:gd name="T70" fmla="*/ 2147483647 w 693"/>
              <a:gd name="T71" fmla="*/ 2147483647 h 1050"/>
              <a:gd name="T72" fmla="*/ 2147483647 w 693"/>
              <a:gd name="T73" fmla="*/ 2147483647 h 1050"/>
              <a:gd name="T74" fmla="*/ 2147483647 w 693"/>
              <a:gd name="T75" fmla="*/ 2147483647 h 1050"/>
              <a:gd name="T76" fmla="*/ 2147483647 w 693"/>
              <a:gd name="T77" fmla="*/ 2147483647 h 1050"/>
              <a:gd name="T78" fmla="*/ 2147483647 w 693"/>
              <a:gd name="T79" fmla="*/ 2147483647 h 1050"/>
              <a:gd name="T80" fmla="*/ 2147483647 w 693"/>
              <a:gd name="T81" fmla="*/ 2147483647 h 1050"/>
              <a:gd name="T82" fmla="*/ 2147483647 w 693"/>
              <a:gd name="T83" fmla="*/ 2147483647 h 1050"/>
              <a:gd name="T84" fmla="*/ 2147483647 w 693"/>
              <a:gd name="T85" fmla="*/ 2147483647 h 1050"/>
              <a:gd name="T86" fmla="*/ 2147483647 w 693"/>
              <a:gd name="T87" fmla="*/ 2147483647 h 1050"/>
              <a:gd name="T88" fmla="*/ 2147483647 w 693"/>
              <a:gd name="T89" fmla="*/ 2147483647 h 1050"/>
              <a:gd name="T90" fmla="*/ 2147483647 w 693"/>
              <a:gd name="T91" fmla="*/ 2147483647 h 1050"/>
              <a:gd name="T92" fmla="*/ 2147483647 w 693"/>
              <a:gd name="T93" fmla="*/ 2147483647 h 1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050"/>
              <a:gd name="T143" fmla="*/ 693 w 693"/>
              <a:gd name="T144" fmla="*/ 1050 h 1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050">
                <a:moveTo>
                  <a:pt x="54" y="45"/>
                </a:moveTo>
                <a:lnTo>
                  <a:pt x="62" y="33"/>
                </a:lnTo>
                <a:lnTo>
                  <a:pt x="79" y="17"/>
                </a:lnTo>
                <a:lnTo>
                  <a:pt x="105" y="7"/>
                </a:lnTo>
                <a:lnTo>
                  <a:pt x="118" y="0"/>
                </a:lnTo>
                <a:lnTo>
                  <a:pt x="132" y="2"/>
                </a:lnTo>
                <a:lnTo>
                  <a:pt x="128" y="10"/>
                </a:lnTo>
                <a:lnTo>
                  <a:pt x="113" y="19"/>
                </a:lnTo>
                <a:lnTo>
                  <a:pt x="110" y="35"/>
                </a:lnTo>
                <a:lnTo>
                  <a:pt x="113" y="48"/>
                </a:lnTo>
                <a:lnTo>
                  <a:pt x="127" y="48"/>
                </a:lnTo>
                <a:lnTo>
                  <a:pt x="132" y="33"/>
                </a:lnTo>
                <a:lnTo>
                  <a:pt x="135" y="19"/>
                </a:lnTo>
                <a:lnTo>
                  <a:pt x="143" y="24"/>
                </a:lnTo>
                <a:lnTo>
                  <a:pt x="154" y="31"/>
                </a:lnTo>
                <a:lnTo>
                  <a:pt x="170" y="28"/>
                </a:lnTo>
                <a:lnTo>
                  <a:pt x="181" y="35"/>
                </a:lnTo>
                <a:lnTo>
                  <a:pt x="182" y="43"/>
                </a:lnTo>
                <a:lnTo>
                  <a:pt x="208" y="40"/>
                </a:lnTo>
                <a:lnTo>
                  <a:pt x="258" y="35"/>
                </a:lnTo>
                <a:lnTo>
                  <a:pt x="277" y="62"/>
                </a:lnTo>
                <a:lnTo>
                  <a:pt x="309" y="76"/>
                </a:lnTo>
                <a:lnTo>
                  <a:pt x="307" y="88"/>
                </a:lnTo>
                <a:lnTo>
                  <a:pt x="321" y="81"/>
                </a:lnTo>
                <a:lnTo>
                  <a:pt x="336" y="81"/>
                </a:lnTo>
                <a:lnTo>
                  <a:pt x="354" y="93"/>
                </a:lnTo>
                <a:lnTo>
                  <a:pt x="376" y="92"/>
                </a:lnTo>
                <a:lnTo>
                  <a:pt x="395" y="93"/>
                </a:lnTo>
                <a:lnTo>
                  <a:pt x="425" y="116"/>
                </a:lnTo>
                <a:lnTo>
                  <a:pt x="457" y="143"/>
                </a:lnTo>
                <a:lnTo>
                  <a:pt x="471" y="175"/>
                </a:lnTo>
                <a:lnTo>
                  <a:pt x="462" y="199"/>
                </a:lnTo>
                <a:lnTo>
                  <a:pt x="501" y="207"/>
                </a:lnTo>
                <a:lnTo>
                  <a:pt x="565" y="219"/>
                </a:lnTo>
                <a:lnTo>
                  <a:pt x="631" y="233"/>
                </a:lnTo>
                <a:lnTo>
                  <a:pt x="673" y="261"/>
                </a:lnTo>
                <a:lnTo>
                  <a:pt x="692" y="287"/>
                </a:lnTo>
                <a:lnTo>
                  <a:pt x="692" y="320"/>
                </a:lnTo>
                <a:lnTo>
                  <a:pt x="675" y="349"/>
                </a:lnTo>
                <a:lnTo>
                  <a:pt x="657" y="363"/>
                </a:lnTo>
                <a:lnTo>
                  <a:pt x="645" y="373"/>
                </a:lnTo>
                <a:lnTo>
                  <a:pt x="631" y="396"/>
                </a:lnTo>
                <a:lnTo>
                  <a:pt x="630" y="415"/>
                </a:lnTo>
                <a:lnTo>
                  <a:pt x="631" y="439"/>
                </a:lnTo>
                <a:lnTo>
                  <a:pt x="624" y="463"/>
                </a:lnTo>
                <a:lnTo>
                  <a:pt x="614" y="468"/>
                </a:lnTo>
                <a:lnTo>
                  <a:pt x="611" y="482"/>
                </a:lnTo>
                <a:lnTo>
                  <a:pt x="599" y="493"/>
                </a:lnTo>
                <a:lnTo>
                  <a:pt x="597" y="505"/>
                </a:lnTo>
                <a:lnTo>
                  <a:pt x="582" y="518"/>
                </a:lnTo>
                <a:lnTo>
                  <a:pt x="559" y="543"/>
                </a:lnTo>
                <a:lnTo>
                  <a:pt x="538" y="550"/>
                </a:lnTo>
                <a:lnTo>
                  <a:pt x="525" y="548"/>
                </a:lnTo>
                <a:lnTo>
                  <a:pt x="500" y="560"/>
                </a:lnTo>
                <a:lnTo>
                  <a:pt x="474" y="588"/>
                </a:lnTo>
                <a:lnTo>
                  <a:pt x="469" y="598"/>
                </a:lnTo>
                <a:lnTo>
                  <a:pt x="469" y="612"/>
                </a:lnTo>
                <a:lnTo>
                  <a:pt x="474" y="627"/>
                </a:lnTo>
                <a:lnTo>
                  <a:pt x="462" y="643"/>
                </a:lnTo>
                <a:lnTo>
                  <a:pt x="462" y="655"/>
                </a:lnTo>
                <a:lnTo>
                  <a:pt x="442" y="669"/>
                </a:lnTo>
                <a:lnTo>
                  <a:pt x="427" y="677"/>
                </a:lnTo>
                <a:lnTo>
                  <a:pt x="415" y="693"/>
                </a:lnTo>
                <a:lnTo>
                  <a:pt x="410" y="709"/>
                </a:lnTo>
                <a:lnTo>
                  <a:pt x="393" y="728"/>
                </a:lnTo>
                <a:lnTo>
                  <a:pt x="387" y="724"/>
                </a:lnTo>
                <a:lnTo>
                  <a:pt x="373" y="724"/>
                </a:lnTo>
                <a:lnTo>
                  <a:pt x="356" y="731"/>
                </a:lnTo>
                <a:lnTo>
                  <a:pt x="368" y="740"/>
                </a:lnTo>
                <a:lnTo>
                  <a:pt x="368" y="757"/>
                </a:lnTo>
                <a:lnTo>
                  <a:pt x="366" y="771"/>
                </a:lnTo>
                <a:lnTo>
                  <a:pt x="358" y="781"/>
                </a:lnTo>
                <a:lnTo>
                  <a:pt x="336" y="783"/>
                </a:lnTo>
                <a:lnTo>
                  <a:pt x="319" y="788"/>
                </a:lnTo>
                <a:lnTo>
                  <a:pt x="311" y="798"/>
                </a:lnTo>
                <a:lnTo>
                  <a:pt x="311" y="816"/>
                </a:lnTo>
                <a:lnTo>
                  <a:pt x="290" y="821"/>
                </a:lnTo>
                <a:lnTo>
                  <a:pt x="273" y="816"/>
                </a:lnTo>
                <a:lnTo>
                  <a:pt x="268" y="826"/>
                </a:lnTo>
                <a:lnTo>
                  <a:pt x="277" y="833"/>
                </a:lnTo>
                <a:lnTo>
                  <a:pt x="272" y="859"/>
                </a:lnTo>
                <a:lnTo>
                  <a:pt x="265" y="881"/>
                </a:lnTo>
                <a:lnTo>
                  <a:pt x="243" y="881"/>
                </a:lnTo>
                <a:lnTo>
                  <a:pt x="236" y="890"/>
                </a:lnTo>
                <a:lnTo>
                  <a:pt x="238" y="907"/>
                </a:lnTo>
                <a:lnTo>
                  <a:pt x="250" y="907"/>
                </a:lnTo>
                <a:lnTo>
                  <a:pt x="258" y="918"/>
                </a:lnTo>
                <a:lnTo>
                  <a:pt x="253" y="935"/>
                </a:lnTo>
                <a:lnTo>
                  <a:pt x="241" y="937"/>
                </a:lnTo>
                <a:lnTo>
                  <a:pt x="223" y="944"/>
                </a:lnTo>
                <a:lnTo>
                  <a:pt x="218" y="957"/>
                </a:lnTo>
                <a:lnTo>
                  <a:pt x="216" y="978"/>
                </a:lnTo>
                <a:lnTo>
                  <a:pt x="204" y="989"/>
                </a:lnTo>
                <a:lnTo>
                  <a:pt x="246" y="1021"/>
                </a:lnTo>
                <a:lnTo>
                  <a:pt x="258" y="1039"/>
                </a:lnTo>
                <a:lnTo>
                  <a:pt x="251" y="1049"/>
                </a:lnTo>
                <a:lnTo>
                  <a:pt x="233" y="1042"/>
                </a:lnTo>
                <a:lnTo>
                  <a:pt x="218" y="1028"/>
                </a:lnTo>
                <a:lnTo>
                  <a:pt x="196" y="1018"/>
                </a:lnTo>
                <a:lnTo>
                  <a:pt x="177" y="1001"/>
                </a:lnTo>
                <a:lnTo>
                  <a:pt x="164" y="982"/>
                </a:lnTo>
                <a:lnTo>
                  <a:pt x="162" y="964"/>
                </a:lnTo>
                <a:lnTo>
                  <a:pt x="165" y="950"/>
                </a:lnTo>
                <a:lnTo>
                  <a:pt x="164" y="838"/>
                </a:lnTo>
                <a:lnTo>
                  <a:pt x="159" y="816"/>
                </a:lnTo>
                <a:lnTo>
                  <a:pt x="143" y="795"/>
                </a:lnTo>
                <a:lnTo>
                  <a:pt x="143" y="776"/>
                </a:lnTo>
                <a:lnTo>
                  <a:pt x="154" y="753"/>
                </a:lnTo>
                <a:lnTo>
                  <a:pt x="162" y="726"/>
                </a:lnTo>
                <a:lnTo>
                  <a:pt x="159" y="698"/>
                </a:lnTo>
                <a:lnTo>
                  <a:pt x="157" y="686"/>
                </a:lnTo>
                <a:lnTo>
                  <a:pt x="155" y="671"/>
                </a:lnTo>
                <a:lnTo>
                  <a:pt x="160" y="665"/>
                </a:lnTo>
                <a:lnTo>
                  <a:pt x="164" y="634"/>
                </a:lnTo>
                <a:lnTo>
                  <a:pt x="160" y="619"/>
                </a:lnTo>
                <a:lnTo>
                  <a:pt x="167" y="581"/>
                </a:lnTo>
                <a:lnTo>
                  <a:pt x="160" y="548"/>
                </a:lnTo>
                <a:lnTo>
                  <a:pt x="165" y="531"/>
                </a:lnTo>
                <a:lnTo>
                  <a:pt x="174" y="498"/>
                </a:lnTo>
                <a:lnTo>
                  <a:pt x="165" y="477"/>
                </a:lnTo>
                <a:lnTo>
                  <a:pt x="149" y="461"/>
                </a:lnTo>
                <a:lnTo>
                  <a:pt x="143" y="444"/>
                </a:lnTo>
                <a:lnTo>
                  <a:pt x="125" y="429"/>
                </a:lnTo>
                <a:lnTo>
                  <a:pt x="105" y="418"/>
                </a:lnTo>
                <a:lnTo>
                  <a:pt x="76" y="413"/>
                </a:lnTo>
                <a:lnTo>
                  <a:pt x="62" y="389"/>
                </a:lnTo>
                <a:lnTo>
                  <a:pt x="44" y="366"/>
                </a:lnTo>
                <a:lnTo>
                  <a:pt x="42" y="349"/>
                </a:lnTo>
                <a:lnTo>
                  <a:pt x="41" y="332"/>
                </a:lnTo>
                <a:lnTo>
                  <a:pt x="35" y="320"/>
                </a:lnTo>
                <a:lnTo>
                  <a:pt x="25" y="306"/>
                </a:lnTo>
                <a:lnTo>
                  <a:pt x="12" y="299"/>
                </a:lnTo>
                <a:lnTo>
                  <a:pt x="2" y="285"/>
                </a:lnTo>
                <a:lnTo>
                  <a:pt x="14" y="273"/>
                </a:lnTo>
                <a:lnTo>
                  <a:pt x="14" y="244"/>
                </a:lnTo>
                <a:lnTo>
                  <a:pt x="7" y="228"/>
                </a:lnTo>
                <a:lnTo>
                  <a:pt x="0" y="213"/>
                </a:lnTo>
                <a:lnTo>
                  <a:pt x="7" y="190"/>
                </a:lnTo>
                <a:lnTo>
                  <a:pt x="34" y="135"/>
                </a:lnTo>
                <a:lnTo>
                  <a:pt x="35" y="111"/>
                </a:lnTo>
                <a:lnTo>
                  <a:pt x="51" y="85"/>
                </a:lnTo>
                <a:lnTo>
                  <a:pt x="51" y="71"/>
                </a:lnTo>
                <a:lnTo>
                  <a:pt x="54" y="4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000000"/>
              </a:solidFill>
              <a:cs typeface="+mn-cs"/>
            </a:endParaRPr>
          </a:p>
        </p:txBody>
      </p:sp>
      <p:sp>
        <p:nvSpPr>
          <p:cNvPr id="37022" name="Rectangle 158"/>
          <p:cNvSpPr>
            <a:spLocks noChangeArrowheads="1"/>
          </p:cNvSpPr>
          <p:nvPr/>
        </p:nvSpPr>
        <p:spPr bwMode="auto">
          <a:xfrm>
            <a:off x="-18472" y="5959475"/>
            <a:ext cx="9157710" cy="1143000"/>
          </a:xfrm>
          <a:prstGeom prst="rect">
            <a:avLst/>
          </a:prstGeom>
          <a:solidFill>
            <a:schemeClr val="bg2">
              <a:lumMod val="75000"/>
              <a:lumOff val="25000"/>
            </a:schemeClr>
          </a:solidFill>
          <a:ln w="12700">
            <a:noFill/>
            <a:miter lim="800000"/>
            <a:headEnd/>
            <a:tailEnd/>
          </a:ln>
          <a:effectLst/>
        </p:spPr>
        <p:txBody>
          <a:bodyPr lIns="90487" tIns="44450" rIns="90487" bIns="44450" anchor="ctr"/>
          <a:lstStyle/>
          <a:p>
            <a:pPr algn="ctr">
              <a:defRPr/>
            </a:pPr>
            <a:r>
              <a:rPr lang="en-US" sz="2700" dirty="0">
                <a:solidFill>
                  <a:srgbClr val="FFFF00"/>
                </a:solidFill>
                <a:effectLst>
                  <a:outerShdw blurRad="38100" dist="38100" dir="2700000" algn="tl">
                    <a:srgbClr val="000000"/>
                  </a:outerShdw>
                </a:effectLst>
                <a:ea typeface="ＭＳ Ｐゴシック" charset="-128"/>
                <a:cs typeface="+mn-cs"/>
              </a:rPr>
              <a:t> </a:t>
            </a:r>
            <a:r>
              <a:rPr lang="en-US" sz="2700" b="1" dirty="0">
                <a:solidFill>
                  <a:srgbClr val="FFC000"/>
                </a:solidFill>
                <a:effectLst>
                  <a:outerShdw blurRad="38100" dist="38100" dir="2700000" algn="tl">
                    <a:srgbClr val="000000"/>
                  </a:outerShdw>
                </a:effectLst>
                <a:ea typeface="ＭＳ Ｐゴシック" charset="-128"/>
              </a:rPr>
              <a:t>16 Countries	188</a:t>
            </a:r>
            <a:r>
              <a:rPr lang="en-US" sz="2700" b="1" dirty="0">
                <a:solidFill>
                  <a:srgbClr val="FF9933"/>
                </a:solidFill>
                <a:effectLst>
                  <a:outerShdw blurRad="38100" dist="38100" dir="2700000" algn="tl">
                    <a:srgbClr val="000000"/>
                  </a:outerShdw>
                </a:effectLst>
                <a:ea typeface="ＭＳ Ｐゴシック" charset="-128"/>
              </a:rPr>
              <a:t> </a:t>
            </a:r>
            <a:r>
              <a:rPr lang="en-US" sz="2700" b="1" dirty="0">
                <a:solidFill>
                  <a:srgbClr val="FFC000"/>
                </a:solidFill>
                <a:effectLst>
                  <a:outerShdw blurRad="38100" dist="38100" dir="2700000" algn="tl">
                    <a:srgbClr val="000000"/>
                  </a:outerShdw>
                </a:effectLst>
                <a:ea typeface="ＭＳ Ｐゴシック" charset="-128"/>
              </a:rPr>
              <a:t>Sites</a:t>
            </a:r>
            <a:r>
              <a:rPr lang="en-US" sz="2700" dirty="0">
                <a:solidFill>
                  <a:srgbClr val="FFFF00"/>
                </a:solidFill>
                <a:effectLst>
                  <a:outerShdw blurRad="38100" dist="38100" dir="2700000" algn="tl">
                    <a:srgbClr val="000000"/>
                  </a:outerShdw>
                </a:effectLst>
                <a:ea typeface="ＭＳ Ｐゴシック" charset="-128"/>
                <a:cs typeface="+mn-cs"/>
              </a:rPr>
              <a:t>	</a:t>
            </a:r>
            <a:endParaRPr lang="en-US" sz="1800" dirty="0">
              <a:solidFill>
                <a:srgbClr val="EEE9E2"/>
              </a:solidFill>
              <a:effectLst>
                <a:outerShdw blurRad="38100" dist="38100" dir="2700000" algn="tl">
                  <a:srgbClr val="000000"/>
                </a:outerShdw>
              </a:effectLst>
              <a:ea typeface="ＭＳ Ｐゴシック" charset="-128"/>
              <a:cs typeface="+mn-cs"/>
            </a:endParaRPr>
          </a:p>
        </p:txBody>
      </p:sp>
      <p:sp>
        <p:nvSpPr>
          <p:cNvPr id="21662" name="Rectangle 264"/>
          <p:cNvSpPr>
            <a:spLocks noChangeArrowheads="1"/>
          </p:cNvSpPr>
          <p:nvPr/>
        </p:nvSpPr>
        <p:spPr bwMode="auto">
          <a:xfrm>
            <a:off x="2870200" y="6194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rgbClr val="E00079"/>
              </a:buClr>
              <a:buFont typeface="Wingdings 3" pitchFamily="18" charset="2"/>
              <a:buChar char=""/>
              <a:defRPr sz="2400">
                <a:solidFill>
                  <a:schemeClr val="bg1"/>
                </a:solidFill>
                <a:latin typeface="Arial" pitchFamily="34" charset="0"/>
              </a:defRPr>
            </a:lvl1pPr>
            <a:lvl2pPr marL="742950" indent="-285750" eaLnBrk="0" hangingPunct="0">
              <a:spcBef>
                <a:spcPct val="30000"/>
              </a:spcBef>
              <a:buClr>
                <a:srgbClr val="E00079"/>
              </a:buClr>
              <a:buFont typeface="Wingdings 2" pitchFamily="18" charset="2"/>
              <a:buChar char=""/>
              <a:defRPr sz="2000">
                <a:solidFill>
                  <a:schemeClr val="bg1"/>
                </a:solidFill>
                <a:latin typeface="Arial" pitchFamily="34" charset="0"/>
              </a:defRPr>
            </a:lvl2pPr>
            <a:lvl3pPr marL="1143000" indent="-228600" eaLnBrk="0" hangingPunct="0">
              <a:spcBef>
                <a:spcPct val="30000"/>
              </a:spcBef>
              <a:buClr>
                <a:srgbClr val="E00079"/>
              </a:buClr>
              <a:buChar char="–"/>
              <a:defRPr sz="2400">
                <a:solidFill>
                  <a:schemeClr val="bg1"/>
                </a:solidFill>
                <a:latin typeface="Arial" pitchFamily="34" charset="0"/>
              </a:defRPr>
            </a:lvl3pPr>
            <a:lvl4pPr marL="1600200" indent="-228600" eaLnBrk="0" hangingPunct="0">
              <a:spcBef>
                <a:spcPct val="30000"/>
              </a:spcBef>
              <a:buClr>
                <a:srgbClr val="E00079"/>
              </a:buClr>
              <a:buChar char="–"/>
              <a:defRPr sz="2000">
                <a:solidFill>
                  <a:schemeClr val="bg1"/>
                </a:solidFill>
                <a:latin typeface="Arial" pitchFamily="34" charset="0"/>
              </a:defRPr>
            </a:lvl4pPr>
            <a:lvl5pPr marL="2057400" indent="-228600" eaLnBrk="0" hangingPunct="0">
              <a:spcBef>
                <a:spcPct val="30000"/>
              </a:spcBef>
              <a:buClr>
                <a:srgbClr val="E00079"/>
              </a:buClr>
              <a:buChar char="–"/>
              <a:defRPr sz="2000">
                <a:solidFill>
                  <a:schemeClr val="bg1"/>
                </a:solidFill>
                <a:latin typeface="Arial" pitchFamily="34" charset="0"/>
              </a:defRPr>
            </a:lvl5pPr>
            <a:lvl6pPr marL="2514600" indent="-228600" eaLnBrk="0" fontAlgn="base" hangingPunct="0">
              <a:spcBef>
                <a:spcPct val="30000"/>
              </a:spcBef>
              <a:spcAft>
                <a:spcPct val="0"/>
              </a:spcAft>
              <a:buClr>
                <a:srgbClr val="E00079"/>
              </a:buClr>
              <a:buChar char="–"/>
              <a:defRPr sz="2000">
                <a:solidFill>
                  <a:schemeClr val="bg1"/>
                </a:solidFill>
                <a:latin typeface="Arial" pitchFamily="34" charset="0"/>
              </a:defRPr>
            </a:lvl6pPr>
            <a:lvl7pPr marL="2971800" indent="-228600" eaLnBrk="0" fontAlgn="base" hangingPunct="0">
              <a:spcBef>
                <a:spcPct val="30000"/>
              </a:spcBef>
              <a:spcAft>
                <a:spcPct val="0"/>
              </a:spcAft>
              <a:buClr>
                <a:srgbClr val="E00079"/>
              </a:buClr>
              <a:buChar char="–"/>
              <a:defRPr sz="2000">
                <a:solidFill>
                  <a:schemeClr val="bg1"/>
                </a:solidFill>
                <a:latin typeface="Arial" pitchFamily="34" charset="0"/>
              </a:defRPr>
            </a:lvl7pPr>
            <a:lvl8pPr marL="3429000" indent="-228600" eaLnBrk="0" fontAlgn="base" hangingPunct="0">
              <a:spcBef>
                <a:spcPct val="30000"/>
              </a:spcBef>
              <a:spcAft>
                <a:spcPct val="0"/>
              </a:spcAft>
              <a:buClr>
                <a:srgbClr val="E00079"/>
              </a:buClr>
              <a:buChar char="–"/>
              <a:defRPr sz="2000">
                <a:solidFill>
                  <a:schemeClr val="bg1"/>
                </a:solidFill>
                <a:latin typeface="Arial" pitchFamily="34" charset="0"/>
              </a:defRPr>
            </a:lvl8pPr>
            <a:lvl9pPr marL="3886200" indent="-228600" eaLnBrk="0" fontAlgn="base" hangingPunct="0">
              <a:spcBef>
                <a:spcPct val="30000"/>
              </a:spcBef>
              <a:spcAft>
                <a:spcPct val="0"/>
              </a:spcAft>
              <a:buClr>
                <a:srgbClr val="E00079"/>
              </a:buClr>
              <a:buChar char="–"/>
              <a:defRPr sz="2000">
                <a:solidFill>
                  <a:schemeClr val="bg1"/>
                </a:solidFill>
                <a:latin typeface="Arial" pitchFamily="34" charset="0"/>
              </a:defRPr>
            </a:lvl9pPr>
          </a:lstStyle>
          <a:p>
            <a:pPr algn="ctr">
              <a:spcBef>
                <a:spcPct val="0"/>
              </a:spcBef>
              <a:buClrTx/>
              <a:buFontTx/>
              <a:buNone/>
              <a:defRPr/>
            </a:pPr>
            <a:endParaRPr lang="en-US" altLang="en-US" dirty="0">
              <a:solidFill>
                <a:srgbClr val="000000"/>
              </a:solidFill>
              <a:ea typeface="ＭＳ Ｐゴシック" pitchFamily="34" charset="-128"/>
              <a:cs typeface="+mn-cs"/>
            </a:endParaRPr>
          </a:p>
        </p:txBody>
      </p:sp>
      <p:graphicFrame>
        <p:nvGraphicFramePr>
          <p:cNvPr id="65856" name="Group 320"/>
          <p:cNvGraphicFramePr>
            <a:graphicFrameLocks noGrp="1"/>
          </p:cNvGraphicFramePr>
          <p:nvPr>
            <p:extLst>
              <p:ext uri="{D42A27DB-BD31-4B8C-83A1-F6EECF244321}">
                <p14:modId xmlns:p14="http://schemas.microsoft.com/office/powerpoint/2010/main" val="3826201805"/>
              </p:ext>
            </p:extLst>
          </p:nvPr>
        </p:nvGraphicFramePr>
        <p:xfrm>
          <a:off x="293688" y="1295400"/>
          <a:ext cx="8714575" cy="4777657"/>
        </p:xfrm>
        <a:graphic>
          <a:graphicData uri="http://schemas.openxmlformats.org/drawingml/2006/table">
            <a:tbl>
              <a:tblPr/>
              <a:tblGrid>
                <a:gridCol w="2099888">
                  <a:extLst>
                    <a:ext uri="{9D8B030D-6E8A-4147-A177-3AD203B41FA5}">
                      <a16:colId xmlns:a16="http://schemas.microsoft.com/office/drawing/2014/main" val="20000"/>
                    </a:ext>
                  </a:extLst>
                </a:gridCol>
                <a:gridCol w="107001">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155626">
                  <a:extLst>
                    <a:ext uri="{9D8B030D-6E8A-4147-A177-3AD203B41FA5}">
                      <a16:colId xmlns:a16="http://schemas.microsoft.com/office/drawing/2014/main" val="20003"/>
                    </a:ext>
                  </a:extLst>
                </a:gridCol>
                <a:gridCol w="2130374">
                  <a:extLst>
                    <a:ext uri="{9D8B030D-6E8A-4147-A177-3AD203B41FA5}">
                      <a16:colId xmlns:a16="http://schemas.microsoft.com/office/drawing/2014/main" val="20004"/>
                    </a:ext>
                  </a:extLst>
                </a:gridCol>
                <a:gridCol w="111722">
                  <a:extLst>
                    <a:ext uri="{9D8B030D-6E8A-4147-A177-3AD203B41FA5}">
                      <a16:colId xmlns:a16="http://schemas.microsoft.com/office/drawing/2014/main" val="20005"/>
                    </a:ext>
                  </a:extLst>
                </a:gridCol>
                <a:gridCol w="2006844">
                  <a:extLst>
                    <a:ext uri="{9D8B030D-6E8A-4147-A177-3AD203B41FA5}">
                      <a16:colId xmlns:a16="http://schemas.microsoft.com/office/drawing/2014/main" val="20006"/>
                    </a:ext>
                  </a:extLst>
                </a:gridCol>
              </a:tblGrid>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POLAND (204)</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BULGARIA (140)</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DENMARK (28)</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SPAIN (17)</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84960">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 J. Trebacz</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N. Gotcheva</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S. Jensen</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A. Betriu</a:t>
                      </a:r>
                      <a:endPar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endParaRP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1892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HUNGARY (202)</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CZECH REPUBLIC (104)</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CANADA (25)</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UNITED KINGDOM (9)</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849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B. Merkely</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M. Solar</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P. Armstrong</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r>
                        <a:rPr lang="en-US" sz="2000" b="1" i="1" dirty="0">
                          <a:solidFill>
                            <a:srgbClr val="FFFF00"/>
                          </a:solidFill>
                          <a:effectLst>
                            <a:outerShdw blurRad="38100" dist="38100" dir="2700000" algn="tl">
                              <a:srgbClr val="000000">
                                <a:alpha val="43137"/>
                              </a:srgbClr>
                            </a:outerShdw>
                          </a:effectLst>
                          <a:latin typeface="+mj-lt"/>
                        </a:rPr>
                        <a:t>A. Gershlick</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4431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UNITED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STATES (167)</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GERMANY (86)</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ITALY (22)</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AUSTRIA (7)</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672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P. Tricoci</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C. Bode</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r>
                        <a:rPr lang="en-US" sz="2000" b="1" i="1" dirty="0">
                          <a:solidFill>
                            <a:srgbClr val="FFFF00"/>
                          </a:solidFill>
                          <a:effectLst>
                            <a:outerShdw blurRad="38100" dist="38100" dir="2700000" algn="tl">
                              <a:srgbClr val="000000">
                                <a:alpha val="43137"/>
                              </a:srgbClr>
                            </a:outerShdw>
                          </a:effectLst>
                        </a:rPr>
                        <a:t>G. Ambrosio</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K. Huber</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470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NETHERLANDS (145)</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mn-cs"/>
                        </a:rPr>
                        <a:t>ISRAEL (81)</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AUSTRALIA (18)</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pitchFamily="34" charset="0"/>
                        </a:rPr>
                        <a:t>FRANCE (3)</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7901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J. Cornel</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B. Lewis</a:t>
                      </a:r>
                    </a:p>
                    <a:p>
                      <a:endParaRPr lang="en-US" sz="2400" dirty="0"/>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2000" b="1" i="1" u="none" strike="noStrike" cap="none" normalizeH="0" baseline="0" dirty="0">
                          <a:ln>
                            <a:noFill/>
                          </a:ln>
                          <a:solidFill>
                            <a:srgbClr val="FFFF00"/>
                          </a:solidFill>
                          <a:effectLst>
                            <a:outerShdw blurRad="38100" dist="38100" dir="2700000" algn="tl">
                              <a:srgbClr val="000000"/>
                            </a:outerShdw>
                          </a:effectLst>
                          <a:latin typeface="Arial" pitchFamily="34" charset="0"/>
                        </a:rPr>
                        <a:t>P. Aylward</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G. Montalescot</a:t>
                      </a:r>
                    </a:p>
                    <a:p>
                      <a:endParaRPr lang="en-US" sz="2400" dirty="0"/>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1" name="Title 1"/>
          <p:cNvSpPr txBox="1">
            <a:spLocks/>
          </p:cNvSpPr>
          <p:nvPr/>
        </p:nvSpPr>
        <p:spPr>
          <a:xfrm>
            <a:off x="1024748" y="37063"/>
            <a:ext cx="7621588" cy="898484"/>
          </a:xfrm>
          <a:prstGeom prst="rect">
            <a:avLst/>
          </a:prstGeom>
          <a:effectLst>
            <a:outerShdw blurRad="50800" dist="38100" dir="2700000" algn="tl" rotWithShape="0">
              <a:prstClr val="black">
                <a:alpha val="40000"/>
              </a:prstClr>
            </a:outerShdw>
          </a:effectLst>
        </p:spPr>
        <p:txBody>
          <a:bodyPr/>
          <a:lstStyle>
            <a:lvl1pPr algn="ctr" rtl="0" eaLnBrk="1" fontAlgn="base" hangingPunct="1">
              <a:lnSpc>
                <a:spcPct val="85000"/>
              </a:lnSpc>
              <a:spcBef>
                <a:spcPct val="0"/>
              </a:spcBef>
              <a:spcAft>
                <a:spcPct val="0"/>
              </a:spcAft>
              <a:defRPr sz="3200" b="1">
                <a:solidFill>
                  <a:srgbClr val="FF9933"/>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85000"/>
              </a:lnSpc>
              <a:spcBef>
                <a:spcPct val="0"/>
              </a:spcBef>
              <a:spcAft>
                <a:spcPct val="0"/>
              </a:spcAft>
              <a:defRPr sz="2400" b="1">
                <a:solidFill>
                  <a:srgbClr val="FF9933"/>
                </a:solidFill>
                <a:latin typeface="Arial" charset="0"/>
              </a:defRPr>
            </a:lvl2pPr>
            <a:lvl3pPr algn="ctr" rtl="0" eaLnBrk="1" fontAlgn="base" hangingPunct="1">
              <a:lnSpc>
                <a:spcPct val="85000"/>
              </a:lnSpc>
              <a:spcBef>
                <a:spcPct val="0"/>
              </a:spcBef>
              <a:spcAft>
                <a:spcPct val="0"/>
              </a:spcAft>
              <a:defRPr sz="2400" b="1">
                <a:solidFill>
                  <a:srgbClr val="FF9933"/>
                </a:solidFill>
                <a:latin typeface="Arial" charset="0"/>
              </a:defRPr>
            </a:lvl3pPr>
            <a:lvl4pPr algn="ctr" rtl="0" eaLnBrk="1" fontAlgn="base" hangingPunct="1">
              <a:lnSpc>
                <a:spcPct val="85000"/>
              </a:lnSpc>
              <a:spcBef>
                <a:spcPct val="0"/>
              </a:spcBef>
              <a:spcAft>
                <a:spcPct val="0"/>
              </a:spcAft>
              <a:defRPr sz="2400" b="1">
                <a:solidFill>
                  <a:srgbClr val="FF9933"/>
                </a:solidFill>
                <a:latin typeface="Arial" charset="0"/>
              </a:defRPr>
            </a:lvl4pPr>
            <a:lvl5pPr algn="ctr" rtl="0" eaLnBrk="1" fontAlgn="base" hangingPunct="1">
              <a:lnSpc>
                <a:spcPct val="85000"/>
              </a:lnSpc>
              <a:spcBef>
                <a:spcPct val="0"/>
              </a:spcBef>
              <a:spcAft>
                <a:spcPct val="0"/>
              </a:spcAft>
              <a:defRPr sz="2400" b="1">
                <a:solidFill>
                  <a:srgbClr val="FF9933"/>
                </a:solidFill>
                <a:latin typeface="Arial" charset="0"/>
              </a:defRPr>
            </a:lvl5pPr>
            <a:lvl6pPr marL="457200" algn="ctr" rtl="0" eaLnBrk="1" fontAlgn="base" hangingPunct="1">
              <a:lnSpc>
                <a:spcPct val="85000"/>
              </a:lnSpc>
              <a:spcBef>
                <a:spcPct val="0"/>
              </a:spcBef>
              <a:spcAft>
                <a:spcPct val="0"/>
              </a:spcAft>
              <a:defRPr sz="2400" b="1">
                <a:solidFill>
                  <a:srgbClr val="FF9933"/>
                </a:solidFill>
                <a:latin typeface="Arial" charset="0"/>
              </a:defRPr>
            </a:lvl6pPr>
            <a:lvl7pPr marL="914400" algn="ctr" rtl="0" eaLnBrk="1" fontAlgn="base" hangingPunct="1">
              <a:lnSpc>
                <a:spcPct val="85000"/>
              </a:lnSpc>
              <a:spcBef>
                <a:spcPct val="0"/>
              </a:spcBef>
              <a:spcAft>
                <a:spcPct val="0"/>
              </a:spcAft>
              <a:defRPr sz="2400" b="1">
                <a:solidFill>
                  <a:srgbClr val="FF9933"/>
                </a:solidFill>
                <a:latin typeface="Arial" charset="0"/>
              </a:defRPr>
            </a:lvl7pPr>
            <a:lvl8pPr marL="1371600" algn="ctr" rtl="0" eaLnBrk="1" fontAlgn="base" hangingPunct="1">
              <a:lnSpc>
                <a:spcPct val="85000"/>
              </a:lnSpc>
              <a:spcBef>
                <a:spcPct val="0"/>
              </a:spcBef>
              <a:spcAft>
                <a:spcPct val="0"/>
              </a:spcAft>
              <a:defRPr sz="2400" b="1">
                <a:solidFill>
                  <a:srgbClr val="FF9933"/>
                </a:solidFill>
                <a:latin typeface="Arial" charset="0"/>
              </a:defRPr>
            </a:lvl8pPr>
            <a:lvl9pPr marL="1828800" algn="ctr" rtl="0" eaLnBrk="1" fontAlgn="base" hangingPunct="1">
              <a:lnSpc>
                <a:spcPct val="85000"/>
              </a:lnSpc>
              <a:spcBef>
                <a:spcPct val="0"/>
              </a:spcBef>
              <a:spcAft>
                <a:spcPct val="0"/>
              </a:spcAft>
              <a:defRPr sz="2400" b="1">
                <a:solidFill>
                  <a:srgbClr val="FF9933"/>
                </a:solidFill>
                <a:latin typeface="Arial" charset="0"/>
              </a:defRPr>
            </a:lvl9pPr>
          </a:lstStyle>
          <a:p>
            <a:r>
              <a:rPr lang="en-US" kern="0" dirty="0"/>
              <a:t>Country Leaders &amp; </a:t>
            </a:r>
          </a:p>
          <a:p>
            <a:r>
              <a:rPr lang="en-US" kern="0" dirty="0"/>
              <a:t>Enrollment</a:t>
            </a:r>
          </a:p>
        </p:txBody>
      </p:sp>
      <p:pic>
        <p:nvPicPr>
          <p:cNvPr id="16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pic>
        <p:nvPicPr>
          <p:cNvPr id="163"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TextBox 166"/>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168"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283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p:cNvSpPr/>
          <p:nvPr/>
        </p:nvSpPr>
        <p:spPr bwMode="auto">
          <a:xfrm>
            <a:off x="-8967" y="5752812"/>
            <a:ext cx="9152966" cy="914400"/>
          </a:xfrm>
          <a:prstGeom prst="rect">
            <a:avLst/>
          </a:prstGeom>
          <a:solidFill>
            <a:schemeClr val="tx1">
              <a:alpha val="20000"/>
            </a:schemeClr>
          </a:solidFill>
          <a:ln w="50800" cap="flat" cmpd="sng" algn="ctr">
            <a:noFill/>
            <a:prstDash val="solid"/>
            <a:round/>
            <a:headEnd type="none" w="med" len="med"/>
            <a:tailEnd type="triangle" w="med" len="med"/>
          </a:ln>
          <a:effectLst>
            <a:outerShdw dist="17961" dir="2700000" algn="ctr" rotWithShape="0">
              <a:schemeClr val="bg2"/>
            </a:outerShdw>
            <a:softEdge rad="1270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dirty="0">
              <a:ln>
                <a:noFill/>
              </a:ln>
              <a:solidFill>
                <a:schemeClr val="tx2"/>
              </a:solidFill>
              <a:effectLst/>
              <a:latin typeface="Arial" pitchFamily="34" charset="0"/>
            </a:endParaRPr>
          </a:p>
        </p:txBody>
      </p:sp>
      <p:sp>
        <p:nvSpPr>
          <p:cNvPr id="178" name="Rectangle 177"/>
          <p:cNvSpPr/>
          <p:nvPr/>
        </p:nvSpPr>
        <p:spPr bwMode="auto">
          <a:xfrm>
            <a:off x="-8965" y="4102444"/>
            <a:ext cx="9152966" cy="914400"/>
          </a:xfrm>
          <a:prstGeom prst="rect">
            <a:avLst/>
          </a:prstGeom>
          <a:solidFill>
            <a:schemeClr val="tx1">
              <a:alpha val="20000"/>
            </a:schemeClr>
          </a:solidFill>
          <a:ln w="50800" cap="flat" cmpd="sng" algn="ctr">
            <a:noFill/>
            <a:prstDash val="solid"/>
            <a:round/>
            <a:headEnd type="none" w="med" len="med"/>
            <a:tailEnd type="triangle" w="med" len="med"/>
          </a:ln>
          <a:effectLst>
            <a:outerShdw dist="17961" dir="2700000" algn="ctr" rotWithShape="0">
              <a:schemeClr val="bg2"/>
            </a:outerShdw>
            <a:softEdge rad="1270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dirty="0">
              <a:ln>
                <a:noFill/>
              </a:ln>
              <a:solidFill>
                <a:schemeClr val="tx2"/>
              </a:solidFill>
              <a:effectLst/>
              <a:latin typeface="Arial" pitchFamily="34" charset="0"/>
            </a:endParaRPr>
          </a:p>
        </p:txBody>
      </p:sp>
      <p:sp>
        <p:nvSpPr>
          <p:cNvPr id="23" name="TextBox 22"/>
          <p:cNvSpPr txBox="1"/>
          <p:nvPr/>
        </p:nvSpPr>
        <p:spPr>
          <a:xfrm>
            <a:off x="2660793" y="183623"/>
            <a:ext cx="4467890" cy="646331"/>
          </a:xfrm>
          <a:prstGeom prst="rect">
            <a:avLst/>
          </a:prstGeom>
          <a:noFill/>
        </p:spPr>
        <p:txBody>
          <a:bodyPr wrap="none" rtlCol="0">
            <a:spAutoFit/>
          </a:bodyPr>
          <a:lstStyle/>
          <a:p>
            <a:r>
              <a:rPr lang="en-US" sz="3600" dirty="0">
                <a:solidFill>
                  <a:schemeClr val="tx2">
                    <a:lumMod val="75000"/>
                  </a:schemeClr>
                </a:solidFill>
              </a:rPr>
              <a:t>CONSORT Diagram</a:t>
            </a:r>
          </a:p>
        </p:txBody>
      </p:sp>
      <p:pic>
        <p:nvPicPr>
          <p:cNvPr id="2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cxnSp>
        <p:nvCxnSpPr>
          <p:cNvPr id="32" name="Elbow Connector 31"/>
          <p:cNvCxnSpPr>
            <a:stCxn id="11" idx="2"/>
            <a:endCxn id="12" idx="0"/>
          </p:cNvCxnSpPr>
          <p:nvPr/>
        </p:nvCxnSpPr>
        <p:spPr bwMode="auto">
          <a:xfrm rot="16200000" flipH="1">
            <a:off x="4586114" y="2675649"/>
            <a:ext cx="440596" cy="4"/>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cxnSp>
        <p:nvCxnSpPr>
          <p:cNvPr id="37" name="Elbow Connector 36"/>
          <p:cNvCxnSpPr>
            <a:stCxn id="12" idx="2"/>
            <a:endCxn id="13" idx="0"/>
          </p:cNvCxnSpPr>
          <p:nvPr/>
        </p:nvCxnSpPr>
        <p:spPr bwMode="auto">
          <a:xfrm rot="5400000">
            <a:off x="3152138" y="2586035"/>
            <a:ext cx="605699" cy="2702853"/>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cxnSp>
        <p:nvCxnSpPr>
          <p:cNvPr id="43" name="Elbow Connector 42"/>
          <p:cNvCxnSpPr/>
          <p:nvPr/>
        </p:nvCxnSpPr>
        <p:spPr bwMode="auto">
          <a:xfrm rot="16200000" flipH="1">
            <a:off x="4512118" y="3928909"/>
            <a:ext cx="596734" cy="8142"/>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cxnSp>
        <p:nvCxnSpPr>
          <p:cNvPr id="46" name="Elbow Connector 45"/>
          <p:cNvCxnSpPr>
            <a:stCxn id="12" idx="2"/>
            <a:endCxn id="131" idx="0"/>
          </p:cNvCxnSpPr>
          <p:nvPr/>
        </p:nvCxnSpPr>
        <p:spPr bwMode="auto">
          <a:xfrm rot="16200000" flipH="1">
            <a:off x="5856507" y="2584519"/>
            <a:ext cx="605700" cy="2705886"/>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cxnSp>
        <p:nvCxnSpPr>
          <p:cNvPr id="58" name="Elbow Connector 57"/>
          <p:cNvCxnSpPr>
            <a:stCxn id="13" idx="2"/>
            <a:endCxn id="148" idx="0"/>
          </p:cNvCxnSpPr>
          <p:nvPr/>
        </p:nvCxnSpPr>
        <p:spPr bwMode="auto">
          <a:xfrm rot="5400000">
            <a:off x="1603266" y="5399058"/>
            <a:ext cx="1012133" cy="0"/>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cxnSp>
        <p:nvCxnSpPr>
          <p:cNvPr id="63" name="Elbow Connector 62"/>
          <p:cNvCxnSpPr>
            <a:stCxn id="130" idx="2"/>
            <a:endCxn id="149" idx="0"/>
          </p:cNvCxnSpPr>
          <p:nvPr/>
        </p:nvCxnSpPr>
        <p:spPr bwMode="auto">
          <a:xfrm rot="16200000" flipH="1">
            <a:off x="4301680" y="5390554"/>
            <a:ext cx="1027448" cy="1696"/>
          </a:xfrm>
          <a:prstGeom prst="bentConnector3">
            <a:avLst/>
          </a:prstGeom>
          <a:solidFill>
            <a:srgbClr val="FE9C09"/>
          </a:solidFill>
          <a:ln w="50800" cap="flat" cmpd="sng" algn="ctr">
            <a:solidFill>
              <a:schemeClr val="tx1"/>
            </a:solidFill>
            <a:prstDash val="solid"/>
            <a:round/>
            <a:headEnd type="none" w="med" len="med"/>
            <a:tailEnd type="triangle" w="med" len="med"/>
          </a:ln>
          <a:effectLst/>
        </p:spPr>
      </p:cxnSp>
      <p:cxnSp>
        <p:nvCxnSpPr>
          <p:cNvPr id="69" name="Elbow Connector 68"/>
          <p:cNvCxnSpPr>
            <a:stCxn id="131" idx="2"/>
            <a:endCxn id="150" idx="0"/>
          </p:cNvCxnSpPr>
          <p:nvPr/>
        </p:nvCxnSpPr>
        <p:spPr bwMode="auto">
          <a:xfrm rot="5400000">
            <a:off x="7014579" y="5396486"/>
            <a:ext cx="1006986" cy="0"/>
          </a:xfrm>
          <a:prstGeom prst="bentConnector3">
            <a:avLst/>
          </a:prstGeom>
          <a:solidFill>
            <a:srgbClr val="FE9C09"/>
          </a:solidFill>
          <a:ln w="50800" cap="flat" cmpd="sng" algn="ctr">
            <a:solidFill>
              <a:schemeClr val="tx1"/>
            </a:solidFill>
            <a:prstDash val="solid"/>
            <a:round/>
            <a:headEnd type="none" w="med" len="med"/>
            <a:tailEnd type="triangle" w="med" len="med"/>
          </a:ln>
          <a:effectLst/>
        </p:spPr>
      </p:cxnSp>
      <p:cxnSp>
        <p:nvCxnSpPr>
          <p:cNvPr id="75" name="Elbow Connector 74"/>
          <p:cNvCxnSpPr>
            <a:endCxn id="19" idx="1"/>
          </p:cNvCxnSpPr>
          <p:nvPr/>
        </p:nvCxnSpPr>
        <p:spPr bwMode="auto">
          <a:xfrm>
            <a:off x="2103561" y="5381910"/>
            <a:ext cx="328196" cy="2"/>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cxnSp>
        <p:nvCxnSpPr>
          <p:cNvPr id="79" name="Elbow Connector 78"/>
          <p:cNvCxnSpPr>
            <a:endCxn id="145" idx="1"/>
          </p:cNvCxnSpPr>
          <p:nvPr/>
        </p:nvCxnSpPr>
        <p:spPr bwMode="auto">
          <a:xfrm>
            <a:off x="4836020" y="5380507"/>
            <a:ext cx="304533" cy="3741"/>
          </a:xfrm>
          <a:prstGeom prst="bentConnector3">
            <a:avLst/>
          </a:prstGeom>
          <a:solidFill>
            <a:srgbClr val="FE9C09"/>
          </a:solidFill>
          <a:ln w="50800" cap="flat" cmpd="sng" algn="ctr">
            <a:solidFill>
              <a:schemeClr val="tx1"/>
            </a:solidFill>
            <a:prstDash val="solid"/>
            <a:round/>
            <a:headEnd type="none" w="med" len="med"/>
            <a:tailEnd type="triangle" w="med" len="med"/>
          </a:ln>
          <a:effectLst/>
        </p:spPr>
      </p:cxnSp>
      <p:cxnSp>
        <p:nvCxnSpPr>
          <p:cNvPr id="81" name="Elbow Connector 80"/>
          <p:cNvCxnSpPr>
            <a:endCxn id="146" idx="1"/>
          </p:cNvCxnSpPr>
          <p:nvPr/>
        </p:nvCxnSpPr>
        <p:spPr bwMode="auto">
          <a:xfrm flipV="1">
            <a:off x="7536071" y="5385732"/>
            <a:ext cx="286715" cy="2"/>
          </a:xfrm>
          <a:prstGeom prst="bentConnector3">
            <a:avLst/>
          </a:prstGeom>
          <a:solidFill>
            <a:srgbClr val="FE9C09"/>
          </a:solidFill>
          <a:ln w="50800" cap="flat" cmpd="sng" algn="ctr">
            <a:solidFill>
              <a:schemeClr val="tx1"/>
            </a:solidFill>
            <a:prstDash val="solid"/>
            <a:round/>
            <a:headEnd type="none" w="med" len="med"/>
            <a:tailEnd type="triangle" w="med" len="med"/>
          </a:ln>
          <a:effectLst/>
        </p:spPr>
      </p:cxnSp>
      <p:cxnSp>
        <p:nvCxnSpPr>
          <p:cNvPr id="86" name="Elbow Connector 85"/>
          <p:cNvCxnSpPr/>
          <p:nvPr/>
        </p:nvCxnSpPr>
        <p:spPr bwMode="auto">
          <a:xfrm flipV="1">
            <a:off x="4826433" y="1730358"/>
            <a:ext cx="1726917" cy="0"/>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sp>
        <p:nvSpPr>
          <p:cNvPr id="13" name="Rectangle 12"/>
          <p:cNvSpPr/>
          <p:nvPr/>
        </p:nvSpPr>
        <p:spPr bwMode="auto">
          <a:xfrm>
            <a:off x="869100" y="4240312"/>
            <a:ext cx="2468921" cy="646331"/>
          </a:xfrm>
          <a:prstGeom prst="rect">
            <a:avLst/>
          </a:prstGeom>
          <a:solidFill>
            <a:srgbClr val="33CC33"/>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ts val="0"/>
              </a:spcBef>
              <a:spcAft>
                <a:spcPct val="0"/>
              </a:spcAft>
              <a:buClrTx/>
              <a:buSzTx/>
              <a:tabLst/>
            </a:pPr>
            <a:r>
              <a:rPr kumimoji="1" lang="en-US" sz="1200" dirty="0">
                <a:solidFill>
                  <a:schemeClr val="bg2"/>
                </a:solidFill>
              </a:rPr>
              <a:t>419     CSL112 Low Dose (2g)</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195     Normal renal function</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224     Mild renal impairment</a:t>
            </a:r>
          </a:p>
        </p:txBody>
      </p:sp>
      <p:sp>
        <p:nvSpPr>
          <p:cNvPr id="19" name="Rectangle 18"/>
          <p:cNvSpPr/>
          <p:nvPr/>
        </p:nvSpPr>
        <p:spPr bwMode="auto">
          <a:xfrm>
            <a:off x="2431757" y="5058746"/>
            <a:ext cx="1179463" cy="646331"/>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169863" marR="0" indent="-169863" algn="l" defTabSz="914400" rtl="0" eaLnBrk="0" fontAlgn="base" latinLnBrk="0" hangingPunct="0">
              <a:lnSpc>
                <a:spcPct val="100000"/>
              </a:lnSpc>
              <a:spcBef>
                <a:spcPts val="0"/>
              </a:spcBef>
              <a:spcAft>
                <a:spcPct val="0"/>
              </a:spcAft>
              <a:buClrTx/>
              <a:buSzTx/>
              <a:tabLst/>
            </a:pPr>
            <a:r>
              <a:rPr kumimoji="1" lang="en-US" sz="1200" dirty="0"/>
              <a:t>4  Did not receive study drug</a:t>
            </a:r>
            <a:endParaRPr kumimoji="1" lang="en-US" sz="1200" b="1" i="0" u="none" strike="noStrike" cap="none" normalizeH="0" baseline="0" dirty="0">
              <a:ln>
                <a:noFill/>
              </a:ln>
              <a:effectLst/>
            </a:endParaRPr>
          </a:p>
        </p:txBody>
      </p:sp>
      <p:sp>
        <p:nvSpPr>
          <p:cNvPr id="130" name="Rectangle 129"/>
          <p:cNvSpPr/>
          <p:nvPr/>
        </p:nvSpPr>
        <p:spPr bwMode="auto">
          <a:xfrm>
            <a:off x="3580096" y="4231347"/>
            <a:ext cx="2468921" cy="646331"/>
          </a:xfrm>
          <a:prstGeom prst="rect">
            <a:avLst/>
          </a:prstGeom>
          <a:solidFill>
            <a:srgbClr val="00B0F0"/>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ts val="0"/>
              </a:spcBef>
              <a:spcAft>
                <a:spcPct val="0"/>
              </a:spcAft>
              <a:buClrTx/>
              <a:buSzTx/>
              <a:tabLst/>
            </a:pPr>
            <a:r>
              <a:rPr kumimoji="1" lang="en-US" sz="1200" dirty="0">
                <a:solidFill>
                  <a:schemeClr val="bg2"/>
                </a:solidFill>
              </a:rPr>
              <a:t>421     CSL112 High Dose (6g)</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192     Normal renal function</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229     Mild renal impairment</a:t>
            </a:r>
          </a:p>
        </p:txBody>
      </p:sp>
      <p:sp>
        <p:nvSpPr>
          <p:cNvPr id="131" name="Rectangle 130"/>
          <p:cNvSpPr/>
          <p:nvPr/>
        </p:nvSpPr>
        <p:spPr bwMode="auto">
          <a:xfrm>
            <a:off x="6277840" y="4240313"/>
            <a:ext cx="2468921" cy="646331"/>
          </a:xfrm>
          <a:prstGeom prst="rect">
            <a:avLst/>
          </a:prstGeom>
          <a:solidFill>
            <a:srgbClr val="FFFF00"/>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ts val="0"/>
              </a:spcBef>
              <a:spcAft>
                <a:spcPct val="0"/>
              </a:spcAft>
              <a:buClrTx/>
              <a:buSzTx/>
              <a:tabLst/>
            </a:pPr>
            <a:r>
              <a:rPr kumimoji="1" lang="en-US" sz="1200" dirty="0">
                <a:solidFill>
                  <a:schemeClr val="bg2"/>
                </a:solidFill>
              </a:rPr>
              <a:t>418     Placebo</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191     Normal renal function</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227     Mild renal impairment</a:t>
            </a:r>
          </a:p>
        </p:txBody>
      </p:sp>
      <p:sp>
        <p:nvSpPr>
          <p:cNvPr id="145" name="Rectangle 144"/>
          <p:cNvSpPr/>
          <p:nvPr/>
        </p:nvSpPr>
        <p:spPr bwMode="auto">
          <a:xfrm>
            <a:off x="5140553" y="5061082"/>
            <a:ext cx="1179463" cy="646331"/>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169863" marR="0" indent="-169863" algn="l" defTabSz="914400" rtl="0" eaLnBrk="0" fontAlgn="base" latinLnBrk="0" hangingPunct="0">
              <a:lnSpc>
                <a:spcPct val="100000"/>
              </a:lnSpc>
              <a:spcBef>
                <a:spcPts val="0"/>
              </a:spcBef>
              <a:spcAft>
                <a:spcPct val="0"/>
              </a:spcAft>
              <a:buClrTx/>
              <a:buSzTx/>
              <a:tabLst/>
            </a:pPr>
            <a:r>
              <a:rPr kumimoji="1" lang="en-US" sz="1200" dirty="0"/>
              <a:t>5  Did not receive study drug</a:t>
            </a:r>
            <a:endParaRPr kumimoji="1" lang="en-US" sz="1200" b="1" i="0" u="none" strike="noStrike" cap="none" normalizeH="0" baseline="0" dirty="0">
              <a:ln>
                <a:noFill/>
              </a:ln>
              <a:effectLst/>
            </a:endParaRPr>
          </a:p>
        </p:txBody>
      </p:sp>
      <p:sp>
        <p:nvSpPr>
          <p:cNvPr id="146" name="Rectangle 145"/>
          <p:cNvSpPr/>
          <p:nvPr/>
        </p:nvSpPr>
        <p:spPr bwMode="auto">
          <a:xfrm>
            <a:off x="7822786" y="5062566"/>
            <a:ext cx="1179463" cy="646331"/>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169863" marR="0" indent="-169863" algn="l" defTabSz="914400" rtl="0" eaLnBrk="0" fontAlgn="base" latinLnBrk="0" hangingPunct="0">
              <a:lnSpc>
                <a:spcPct val="100000"/>
              </a:lnSpc>
              <a:spcBef>
                <a:spcPts val="0"/>
              </a:spcBef>
              <a:spcAft>
                <a:spcPct val="0"/>
              </a:spcAft>
              <a:buClrTx/>
              <a:buSzTx/>
              <a:tabLst/>
            </a:pPr>
            <a:r>
              <a:rPr kumimoji="1" lang="en-US" sz="1200" dirty="0"/>
              <a:t>5  Did not receive study drug</a:t>
            </a:r>
            <a:endParaRPr kumimoji="1" lang="en-US" sz="1200" b="1" i="0" u="none" strike="noStrike" cap="none" normalizeH="0" baseline="0" dirty="0">
              <a:ln>
                <a:noFill/>
              </a:ln>
              <a:effectLst/>
            </a:endParaRPr>
          </a:p>
        </p:txBody>
      </p:sp>
      <p:sp>
        <p:nvSpPr>
          <p:cNvPr id="148" name="Rectangle 147"/>
          <p:cNvSpPr/>
          <p:nvPr/>
        </p:nvSpPr>
        <p:spPr bwMode="auto">
          <a:xfrm>
            <a:off x="869100" y="5898776"/>
            <a:ext cx="2468921" cy="646331"/>
          </a:xfrm>
          <a:prstGeom prst="rect">
            <a:avLst/>
          </a:prstGeom>
          <a:solidFill>
            <a:srgbClr val="33CC33"/>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ts val="0"/>
              </a:spcBef>
              <a:spcAft>
                <a:spcPct val="0"/>
              </a:spcAft>
              <a:buClrTx/>
              <a:buSzTx/>
              <a:tabLst/>
            </a:pPr>
            <a:r>
              <a:rPr kumimoji="1" lang="en-US" sz="1200" dirty="0">
                <a:solidFill>
                  <a:schemeClr val="bg2"/>
                </a:solidFill>
              </a:rPr>
              <a:t>415     CSL112 Low Dose (2g)</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193     Normal renal function</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222     Mild renal impairment</a:t>
            </a:r>
          </a:p>
        </p:txBody>
      </p:sp>
      <p:sp>
        <p:nvSpPr>
          <p:cNvPr id="149" name="Rectangle 148"/>
          <p:cNvSpPr/>
          <p:nvPr/>
        </p:nvSpPr>
        <p:spPr bwMode="auto">
          <a:xfrm>
            <a:off x="3581792" y="5905126"/>
            <a:ext cx="2468921" cy="646331"/>
          </a:xfrm>
          <a:prstGeom prst="rect">
            <a:avLst/>
          </a:prstGeom>
          <a:solidFill>
            <a:srgbClr val="00B0F0"/>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ts val="0"/>
              </a:spcBef>
              <a:spcAft>
                <a:spcPct val="0"/>
              </a:spcAft>
              <a:buClrTx/>
              <a:buSzTx/>
              <a:tabLst/>
            </a:pPr>
            <a:r>
              <a:rPr kumimoji="1" lang="en-US" sz="1200" dirty="0">
                <a:solidFill>
                  <a:schemeClr val="bg2"/>
                </a:solidFill>
              </a:rPr>
              <a:t>416     CSL112 High Dose (6g)</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190     Normal renal function</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226     Mild renal impairment</a:t>
            </a:r>
          </a:p>
        </p:txBody>
      </p:sp>
      <p:sp>
        <p:nvSpPr>
          <p:cNvPr id="150" name="Rectangle 149"/>
          <p:cNvSpPr/>
          <p:nvPr/>
        </p:nvSpPr>
        <p:spPr bwMode="auto">
          <a:xfrm>
            <a:off x="6277840" y="5893630"/>
            <a:ext cx="2468921" cy="646331"/>
          </a:xfrm>
          <a:prstGeom prst="rect">
            <a:avLst/>
          </a:prstGeom>
          <a:solidFill>
            <a:srgbClr val="FFFF00"/>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ts val="0"/>
              </a:spcBef>
              <a:spcAft>
                <a:spcPct val="0"/>
              </a:spcAft>
              <a:buClrTx/>
              <a:buSzTx/>
              <a:tabLst/>
            </a:pPr>
            <a:r>
              <a:rPr kumimoji="1" lang="en-US" sz="1200" dirty="0">
                <a:solidFill>
                  <a:schemeClr val="bg2"/>
                </a:solidFill>
              </a:rPr>
              <a:t>413     Placebo</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189     Normal renal function</a:t>
            </a:r>
          </a:p>
          <a:p>
            <a:pPr marR="0" algn="l" defTabSz="914400" rtl="0" eaLnBrk="0" fontAlgn="base" latinLnBrk="0" hangingPunct="0">
              <a:lnSpc>
                <a:spcPct val="100000"/>
              </a:lnSpc>
              <a:spcBef>
                <a:spcPts val="0"/>
              </a:spcBef>
              <a:spcAft>
                <a:spcPct val="0"/>
              </a:spcAft>
              <a:buClrTx/>
              <a:buSzTx/>
              <a:tabLst/>
            </a:pPr>
            <a:r>
              <a:rPr kumimoji="1" lang="en-US" sz="1200" b="0" dirty="0">
                <a:solidFill>
                  <a:schemeClr val="bg2"/>
                </a:solidFill>
              </a:rPr>
              <a:t>224     Mild renal impairment</a:t>
            </a:r>
          </a:p>
        </p:txBody>
      </p:sp>
      <p:sp>
        <p:nvSpPr>
          <p:cNvPr id="2" name="Rectangle 1"/>
          <p:cNvSpPr/>
          <p:nvPr/>
        </p:nvSpPr>
        <p:spPr bwMode="auto">
          <a:xfrm>
            <a:off x="3246023" y="1133185"/>
            <a:ext cx="3120776" cy="307777"/>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tabLst/>
            </a:pPr>
            <a:r>
              <a:rPr kumimoji="1" lang="en-US" sz="1400" b="1" i="0" u="none" strike="noStrike" cap="none" normalizeH="0" baseline="0" dirty="0">
                <a:ln>
                  <a:noFill/>
                </a:ln>
                <a:effectLst/>
                <a:latin typeface="Arial" pitchFamily="34" charset="0"/>
              </a:rPr>
              <a:t>1401      Assessed for eligibility</a:t>
            </a:r>
          </a:p>
        </p:txBody>
      </p:sp>
      <p:sp>
        <p:nvSpPr>
          <p:cNvPr id="11" name="Rectangle 10"/>
          <p:cNvSpPr/>
          <p:nvPr/>
        </p:nvSpPr>
        <p:spPr bwMode="auto">
          <a:xfrm>
            <a:off x="3246022" y="2089593"/>
            <a:ext cx="3120778" cy="365760"/>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341313" marR="0" defTabSz="914400" rtl="0" eaLnBrk="0" fontAlgn="base" latinLnBrk="0" hangingPunct="0">
              <a:lnSpc>
                <a:spcPct val="100000"/>
              </a:lnSpc>
              <a:spcBef>
                <a:spcPct val="50000"/>
              </a:spcBef>
              <a:spcAft>
                <a:spcPct val="0"/>
              </a:spcAft>
              <a:buClrTx/>
              <a:buSzTx/>
              <a:tabLst/>
            </a:pPr>
            <a:r>
              <a:rPr kumimoji="1" lang="en-US" sz="1400" dirty="0"/>
              <a:t>1258     Randomized</a:t>
            </a:r>
            <a:endParaRPr kumimoji="1" lang="en-US" sz="1400" b="1" i="0" u="none" strike="noStrike" cap="none" normalizeH="0" baseline="0" dirty="0">
              <a:ln>
                <a:noFill/>
              </a:ln>
              <a:effectLst/>
            </a:endParaRPr>
          </a:p>
        </p:txBody>
      </p:sp>
      <p:sp>
        <p:nvSpPr>
          <p:cNvPr id="12" name="Rectangle 11"/>
          <p:cNvSpPr/>
          <p:nvPr/>
        </p:nvSpPr>
        <p:spPr bwMode="auto">
          <a:xfrm>
            <a:off x="3246023" y="2895949"/>
            <a:ext cx="3120781" cy="738664"/>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ts val="0"/>
              </a:spcBef>
              <a:spcAft>
                <a:spcPct val="0"/>
              </a:spcAft>
              <a:buClrTx/>
              <a:buSzTx/>
              <a:tabLst/>
            </a:pPr>
            <a:r>
              <a:rPr kumimoji="1" lang="en-US" sz="1400" b="1" i="0" u="none" strike="noStrike" cap="none" normalizeH="0" baseline="0" dirty="0">
                <a:ln>
                  <a:noFill/>
                </a:ln>
                <a:solidFill>
                  <a:schemeClr val="tx2"/>
                </a:solidFill>
                <a:effectLst/>
              </a:rPr>
              <a:t>Stratified</a:t>
            </a:r>
            <a:r>
              <a:rPr kumimoji="1" lang="en-US" sz="1400" b="1" i="0" u="none" strike="noStrike" cap="none" normalizeH="0" dirty="0">
                <a:ln>
                  <a:noFill/>
                </a:ln>
                <a:solidFill>
                  <a:schemeClr val="tx2"/>
                </a:solidFill>
                <a:effectLst/>
              </a:rPr>
              <a:t> by renal function</a:t>
            </a:r>
          </a:p>
          <a:p>
            <a:pPr marR="0" algn="ctr" defTabSz="914400" rtl="0" eaLnBrk="0" fontAlgn="base" latinLnBrk="0" hangingPunct="0">
              <a:lnSpc>
                <a:spcPct val="100000"/>
              </a:lnSpc>
              <a:spcBef>
                <a:spcPts val="0"/>
              </a:spcBef>
              <a:spcAft>
                <a:spcPct val="0"/>
              </a:spcAft>
              <a:buClrTx/>
              <a:buSzTx/>
              <a:tabLst/>
            </a:pPr>
            <a:r>
              <a:rPr kumimoji="1" lang="en-US" sz="1400" dirty="0"/>
              <a:t>578   Normal renal function</a:t>
            </a:r>
          </a:p>
          <a:p>
            <a:pPr marR="0" algn="ctr" defTabSz="914400" rtl="0" eaLnBrk="0" fontAlgn="base" latinLnBrk="0" hangingPunct="0">
              <a:lnSpc>
                <a:spcPct val="100000"/>
              </a:lnSpc>
              <a:spcBef>
                <a:spcPts val="0"/>
              </a:spcBef>
              <a:spcAft>
                <a:spcPct val="0"/>
              </a:spcAft>
              <a:buClrTx/>
              <a:buSzTx/>
              <a:tabLst/>
            </a:pPr>
            <a:r>
              <a:rPr kumimoji="1" lang="en-US" sz="1400" dirty="0"/>
              <a:t>680   Mild r</a:t>
            </a:r>
            <a:r>
              <a:rPr kumimoji="1" lang="en-US" sz="1400" b="1" i="0" u="none" strike="noStrike" cap="none" normalizeH="0" baseline="0" dirty="0">
                <a:ln>
                  <a:noFill/>
                </a:ln>
                <a:effectLst/>
              </a:rPr>
              <a:t>enal impairment </a:t>
            </a:r>
          </a:p>
        </p:txBody>
      </p:sp>
      <p:sp>
        <p:nvSpPr>
          <p:cNvPr id="25" name="Rectangle 24"/>
          <p:cNvSpPr/>
          <p:nvPr/>
        </p:nvSpPr>
        <p:spPr bwMode="auto">
          <a:xfrm>
            <a:off x="6533328" y="1499525"/>
            <a:ext cx="2468921" cy="461665"/>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100000"/>
              </a:lnSpc>
              <a:spcBef>
                <a:spcPct val="50000"/>
              </a:spcBef>
              <a:spcAft>
                <a:spcPct val="0"/>
              </a:spcAft>
              <a:buClrTx/>
              <a:buSzTx/>
              <a:tabLst/>
            </a:pPr>
            <a:r>
              <a:rPr kumimoji="1" lang="en-US" sz="1200" dirty="0"/>
              <a:t>143    Did not meet  inclusion or exclusion criteria</a:t>
            </a:r>
            <a:endParaRPr kumimoji="1" lang="en-US" sz="1200" b="1" i="0" u="none" strike="noStrike" cap="none" normalizeH="0" baseline="0" dirty="0">
              <a:ln>
                <a:noFill/>
              </a:ln>
              <a:effectLst/>
            </a:endParaRPr>
          </a:p>
        </p:txBody>
      </p:sp>
      <p:sp>
        <p:nvSpPr>
          <p:cNvPr id="180" name="TextBox 179"/>
          <p:cNvSpPr txBox="1"/>
          <p:nvPr/>
        </p:nvSpPr>
        <p:spPr>
          <a:xfrm>
            <a:off x="-71958" y="4337727"/>
            <a:ext cx="982961" cy="461665"/>
          </a:xfrm>
          <a:prstGeom prst="rect">
            <a:avLst/>
          </a:prstGeom>
          <a:noFill/>
        </p:spPr>
        <p:txBody>
          <a:bodyPr wrap="none" rtlCol="0">
            <a:spAutoFit/>
          </a:bodyPr>
          <a:lstStyle/>
          <a:p>
            <a:pPr algn="ctr"/>
            <a:r>
              <a:rPr lang="en-US" sz="1200" dirty="0"/>
              <a:t>ITT </a:t>
            </a:r>
          </a:p>
          <a:p>
            <a:pPr algn="ctr"/>
            <a:r>
              <a:rPr lang="en-US" sz="1200" dirty="0"/>
              <a:t>Population</a:t>
            </a:r>
          </a:p>
        </p:txBody>
      </p:sp>
      <p:sp>
        <p:nvSpPr>
          <p:cNvPr id="181" name="TextBox 180"/>
          <p:cNvSpPr txBox="1"/>
          <p:nvPr/>
        </p:nvSpPr>
        <p:spPr>
          <a:xfrm>
            <a:off x="-71958" y="5997458"/>
            <a:ext cx="982961" cy="461665"/>
          </a:xfrm>
          <a:prstGeom prst="rect">
            <a:avLst/>
          </a:prstGeom>
          <a:noFill/>
        </p:spPr>
        <p:txBody>
          <a:bodyPr wrap="none" rtlCol="0">
            <a:spAutoFit/>
          </a:bodyPr>
          <a:lstStyle/>
          <a:p>
            <a:pPr algn="ctr"/>
            <a:r>
              <a:rPr lang="en-US" sz="1200" dirty="0"/>
              <a:t>Safety </a:t>
            </a:r>
          </a:p>
          <a:p>
            <a:pPr algn="ctr"/>
            <a:r>
              <a:rPr lang="en-US" sz="1200" dirty="0"/>
              <a:t>Population</a:t>
            </a:r>
          </a:p>
        </p:txBody>
      </p:sp>
      <p:sp>
        <p:nvSpPr>
          <p:cNvPr id="34" name="Rectangle 33"/>
          <p:cNvSpPr/>
          <p:nvPr/>
        </p:nvSpPr>
        <p:spPr bwMode="auto">
          <a:xfrm>
            <a:off x="527756" y="2026480"/>
            <a:ext cx="2126394" cy="1738938"/>
          </a:xfrm>
          <a:prstGeom prst="rect">
            <a:avLst/>
          </a:prstGeom>
          <a:solidFill>
            <a:schemeClr val="accent4">
              <a:lumMod val="2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ts val="0"/>
              </a:spcBef>
              <a:spcAft>
                <a:spcPct val="0"/>
              </a:spcAft>
              <a:buClrTx/>
              <a:buSzTx/>
              <a:tabLst/>
            </a:pPr>
            <a:r>
              <a:rPr kumimoji="1" lang="en-US" sz="1200" b="1" i="0" u="none" strike="noStrike" cap="none" normalizeH="0" baseline="0" dirty="0">
                <a:ln>
                  <a:noFill/>
                </a:ln>
                <a:solidFill>
                  <a:schemeClr val="tx2"/>
                </a:solidFill>
                <a:effectLst/>
              </a:rPr>
              <a:t>Lost to</a:t>
            </a:r>
            <a:r>
              <a:rPr kumimoji="1" lang="en-US" sz="1200" b="1" i="0" u="none" strike="noStrike" cap="none" normalizeH="0" dirty="0">
                <a:ln>
                  <a:noFill/>
                </a:ln>
                <a:solidFill>
                  <a:schemeClr val="tx2"/>
                </a:solidFill>
                <a:effectLst/>
              </a:rPr>
              <a:t> follow up</a:t>
            </a:r>
          </a:p>
          <a:p>
            <a:pPr marL="0" marR="0" indent="0" algn="ctr" defTabSz="914400" rtl="0" eaLnBrk="0" fontAlgn="base" latinLnBrk="0" hangingPunct="0">
              <a:lnSpc>
                <a:spcPct val="100000"/>
              </a:lnSpc>
              <a:spcBef>
                <a:spcPts val="0"/>
              </a:spcBef>
              <a:spcAft>
                <a:spcPct val="0"/>
              </a:spcAft>
              <a:buClrTx/>
              <a:buSzTx/>
              <a:tabLst/>
            </a:pPr>
            <a:r>
              <a:rPr kumimoji="1" lang="en-US" sz="1200" dirty="0"/>
              <a:t>CSL112 High Dose (6g) - 1</a:t>
            </a:r>
            <a:br>
              <a:rPr kumimoji="1" lang="en-US" sz="1200" dirty="0"/>
            </a:br>
            <a:r>
              <a:rPr kumimoji="1" lang="en-US" sz="1200" dirty="0"/>
              <a:t>CSL112 Low Dose (2g) - 0</a:t>
            </a:r>
          </a:p>
          <a:p>
            <a:pPr marL="0" marR="0" indent="0" algn="ctr" defTabSz="914400" rtl="0" eaLnBrk="0" fontAlgn="base" latinLnBrk="0" hangingPunct="0">
              <a:lnSpc>
                <a:spcPct val="100000"/>
              </a:lnSpc>
              <a:spcBef>
                <a:spcPts val="0"/>
              </a:spcBef>
              <a:spcAft>
                <a:spcPct val="0"/>
              </a:spcAft>
              <a:buClrTx/>
              <a:buSzTx/>
              <a:tabLst/>
            </a:pPr>
            <a:r>
              <a:rPr kumimoji="1" lang="en-US" sz="1200" b="1" i="0" u="none" strike="noStrike" cap="none" normalizeH="0" dirty="0">
                <a:ln>
                  <a:noFill/>
                </a:ln>
                <a:effectLst/>
              </a:rPr>
              <a:t>Placebo – 0</a:t>
            </a:r>
            <a:br>
              <a:rPr kumimoji="1" lang="en-US" sz="1200" b="1" i="0" u="none" strike="noStrike" cap="none" normalizeH="0" dirty="0">
                <a:ln>
                  <a:noFill/>
                </a:ln>
                <a:effectLst/>
              </a:rPr>
            </a:br>
            <a:br>
              <a:rPr kumimoji="1" lang="en-US" sz="1400" b="1" i="0" u="none" strike="noStrike" cap="none" normalizeH="0" dirty="0">
                <a:ln>
                  <a:noFill/>
                </a:ln>
                <a:solidFill>
                  <a:schemeClr val="tx2"/>
                </a:solidFill>
                <a:effectLst/>
              </a:rPr>
            </a:br>
            <a:r>
              <a:rPr kumimoji="1" lang="en-US" sz="1200" b="1" i="0" u="none" strike="noStrike" cap="none" normalizeH="0" dirty="0">
                <a:ln>
                  <a:noFill/>
                </a:ln>
                <a:solidFill>
                  <a:schemeClr val="tx2"/>
                </a:solidFill>
                <a:effectLst/>
              </a:rPr>
              <a:t>Withdrew Consent</a:t>
            </a:r>
          </a:p>
          <a:p>
            <a:pPr algn="ctr">
              <a:spcBef>
                <a:spcPts val="0"/>
              </a:spcBef>
            </a:pPr>
            <a:r>
              <a:rPr kumimoji="1" lang="en-US" sz="1100" dirty="0"/>
              <a:t>CSL112 High Dose (6g) - 3</a:t>
            </a:r>
            <a:br>
              <a:rPr kumimoji="1" lang="en-US" sz="1100" dirty="0"/>
            </a:br>
            <a:r>
              <a:rPr kumimoji="1" lang="en-US" sz="1100" dirty="0"/>
              <a:t>CSL112 Low Dose (2g) - 7</a:t>
            </a:r>
          </a:p>
          <a:p>
            <a:pPr algn="ctr">
              <a:spcBef>
                <a:spcPts val="0"/>
              </a:spcBef>
            </a:pPr>
            <a:r>
              <a:rPr kumimoji="1" lang="en-US" sz="1100" dirty="0"/>
              <a:t>Placebo - 4</a:t>
            </a:r>
            <a:endParaRPr kumimoji="1" lang="en-US" sz="1100" b="1" i="0" u="none" strike="noStrike" cap="none" normalizeH="0" baseline="0" dirty="0">
              <a:ln>
                <a:noFill/>
              </a:ln>
              <a:effectLst/>
            </a:endParaRPr>
          </a:p>
        </p:txBody>
      </p:sp>
      <p:sp>
        <p:nvSpPr>
          <p:cNvPr id="35" name="TextBox 34"/>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cxnSp>
        <p:nvCxnSpPr>
          <p:cNvPr id="36" name="Elbow Connector 35"/>
          <p:cNvCxnSpPr/>
          <p:nvPr/>
        </p:nvCxnSpPr>
        <p:spPr bwMode="auto">
          <a:xfrm rot="16200000" flipH="1">
            <a:off x="4479385" y="1769551"/>
            <a:ext cx="640080" cy="4"/>
          </a:xfrm>
          <a:prstGeom prst="bentConnector3">
            <a:avLst>
              <a:gd name="adj1" fmla="val 50000"/>
            </a:avLst>
          </a:prstGeom>
          <a:solidFill>
            <a:srgbClr val="FE9C09"/>
          </a:solidFill>
          <a:ln w="50800" cap="flat" cmpd="sng" algn="ctr">
            <a:solidFill>
              <a:schemeClr val="tx1"/>
            </a:solidFill>
            <a:prstDash val="solid"/>
            <a:round/>
            <a:headEnd type="none" w="med" len="med"/>
            <a:tailEnd type="triangle" w="med" len="med"/>
          </a:ln>
          <a:effectLst/>
        </p:spPr>
      </p:cxnSp>
      <p:pic>
        <p:nvPicPr>
          <p:cNvPr id="38"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3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45" name="Group 145"/>
          <p:cNvGraphicFramePr>
            <a:graphicFrameLocks noGrp="1"/>
          </p:cNvGraphicFramePr>
          <p:nvPr>
            <p:extLst>
              <p:ext uri="{D42A27DB-BD31-4B8C-83A1-F6EECF244321}">
                <p14:modId xmlns:p14="http://schemas.microsoft.com/office/powerpoint/2010/main" val="2599677158"/>
              </p:ext>
            </p:extLst>
          </p:nvPr>
        </p:nvGraphicFramePr>
        <p:xfrm>
          <a:off x="296070" y="1066261"/>
          <a:ext cx="8610599" cy="5362990"/>
        </p:xfrm>
        <a:graphic>
          <a:graphicData uri="http://schemas.openxmlformats.org/drawingml/2006/table">
            <a:tbl>
              <a:tblPr/>
              <a:tblGrid>
                <a:gridCol w="3434687">
                  <a:extLst>
                    <a:ext uri="{9D8B030D-6E8A-4147-A177-3AD203B41FA5}">
                      <a16:colId xmlns:a16="http://schemas.microsoft.com/office/drawing/2014/main" val="20000"/>
                    </a:ext>
                  </a:extLst>
                </a:gridCol>
                <a:gridCol w="1725304">
                  <a:extLst>
                    <a:ext uri="{9D8B030D-6E8A-4147-A177-3AD203B41FA5}">
                      <a16:colId xmlns:a16="http://schemas.microsoft.com/office/drawing/2014/main" val="20001"/>
                    </a:ext>
                  </a:extLst>
                </a:gridCol>
                <a:gridCol w="1725304">
                  <a:extLst>
                    <a:ext uri="{9D8B030D-6E8A-4147-A177-3AD203B41FA5}">
                      <a16:colId xmlns:a16="http://schemas.microsoft.com/office/drawing/2014/main" val="578330057"/>
                    </a:ext>
                  </a:extLst>
                </a:gridCol>
                <a:gridCol w="1725304">
                  <a:extLst>
                    <a:ext uri="{9D8B030D-6E8A-4147-A177-3AD203B41FA5}">
                      <a16:colId xmlns:a16="http://schemas.microsoft.com/office/drawing/2014/main" val="20002"/>
                    </a:ext>
                  </a:extLst>
                </a:gridCol>
              </a:tblGrid>
              <a:tr h="5356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1"/>
                        </a:solidFill>
                        <a:effectLst/>
                        <a:latin typeface="Arial" pitchFamily="34" charset="0"/>
                      </a:endParaRPr>
                    </a:p>
                  </a:txBody>
                  <a:tcPr horzOverflow="overflow">
                    <a:lnL w="28575" cap="flat" cmpd="sng" algn="ctr">
                      <a:no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Low Dose (2g)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(N=419)</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High Dose (6g)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(N=421)</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(N=418)</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Age (years), mean </a:t>
                      </a:r>
                      <a:r>
                        <a:rPr lang="en-US" sz="1400" b="1" kern="1200" dirty="0">
                          <a:solidFill>
                            <a:schemeClr val="tx1"/>
                          </a:solidFill>
                          <a:effectLst/>
                          <a:latin typeface="+mn-lt"/>
                          <a:ea typeface="+mn-ea"/>
                          <a:cs typeface="+mn-cs"/>
                        </a:rPr>
                        <a:t>± SD</a:t>
                      </a:r>
                      <a:endParaRPr kumimoji="0" lang="en-US" sz="1400" b="1"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57.7 </a:t>
                      </a:r>
                      <a:r>
                        <a:rPr lang="en-US" sz="1400" b="1" kern="1200" dirty="0">
                          <a:solidFill>
                            <a:schemeClr val="bg2"/>
                          </a:solidFill>
                          <a:effectLst/>
                          <a:latin typeface="+mn-lt"/>
                          <a:ea typeface="+mn-ea"/>
                          <a:cs typeface="+mn-cs"/>
                        </a:rPr>
                        <a:t>± 10.1</a:t>
                      </a:r>
                      <a:r>
                        <a:rPr lang="en-US" sz="1400" b="1" kern="1200" baseline="0" dirty="0">
                          <a:solidFill>
                            <a:schemeClr val="bg2"/>
                          </a:solidFill>
                          <a:effectLst/>
                          <a:latin typeface="+mn-lt"/>
                          <a:ea typeface="+mn-ea"/>
                          <a:cs typeface="+mn-cs"/>
                        </a:rPr>
                        <a:t> </a:t>
                      </a:r>
                      <a:endParaRPr kumimoji="0" lang="en-US" sz="1400" b="1" i="0" u="none" strike="noStrike" cap="none" normalizeH="0" baseline="0" dirty="0">
                        <a:ln>
                          <a:noFill/>
                        </a:ln>
                        <a:solidFill>
                          <a:schemeClr val="bg2"/>
                        </a:solidFill>
                        <a:effectLst/>
                        <a:latin typeface="+mn-lt"/>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59.2 </a:t>
                      </a:r>
                      <a:r>
                        <a:rPr lang="en-US" sz="1400" b="1" kern="1200" dirty="0">
                          <a:solidFill>
                            <a:schemeClr val="bg2"/>
                          </a:solidFill>
                          <a:effectLst/>
                          <a:latin typeface="+mn-lt"/>
                          <a:ea typeface="+mn-ea"/>
                          <a:cs typeface="+mn-cs"/>
                        </a:rPr>
                        <a:t>± 9.9 </a:t>
                      </a:r>
                      <a:endParaRPr lang="en-US" sz="1400" b="1" dirty="0">
                        <a:solidFill>
                          <a:schemeClr val="bg2"/>
                        </a:solidFill>
                        <a:latin typeface="+mn-lt"/>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58.1 </a:t>
                      </a:r>
                      <a:r>
                        <a:rPr lang="en-US" sz="1400" b="1" kern="1200" dirty="0">
                          <a:solidFill>
                            <a:schemeClr val="bg2"/>
                          </a:solidFill>
                          <a:effectLst/>
                          <a:latin typeface="+mn-lt"/>
                          <a:ea typeface="+mn-ea"/>
                          <a:cs typeface="+mn-cs"/>
                        </a:rPr>
                        <a:t>±</a:t>
                      </a:r>
                      <a:r>
                        <a:rPr lang="en-US" sz="1400" b="1" kern="1200" baseline="0" dirty="0">
                          <a:solidFill>
                            <a:schemeClr val="bg2"/>
                          </a:solidFill>
                          <a:effectLst/>
                          <a:latin typeface="+mn-lt"/>
                          <a:ea typeface="+mn-ea"/>
                          <a:cs typeface="+mn-cs"/>
                        </a:rPr>
                        <a:t> 10.6</a:t>
                      </a:r>
                      <a:endParaRPr lang="en-US" sz="1400" b="1" dirty="0">
                        <a:solidFill>
                          <a:schemeClr val="bg2"/>
                        </a:solidFill>
                        <a:latin typeface="+mn-lt"/>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Male sex,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 80.4%</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76.7%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81.6%</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Mild renal impairment,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47.9%</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52.0%</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50.7%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Current/former smoker,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71.4%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69.4%</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74.6%</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Diabetes mellitus,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24.8%</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19.2%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22.7%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CHF,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5.7%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2.6%</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4.3%</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Hypertension,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mn-lt"/>
                        </a:rPr>
                        <a:t>64.2%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latin typeface="+mn-lt"/>
                        </a:rPr>
                        <a:t>61.1%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latin typeface="+mn-lt"/>
                        </a:rPr>
                        <a:t>57.4%</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STEMI,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algn="ctr"/>
                      <a:r>
                        <a:rPr lang="en-US" sz="1400" b="1" dirty="0">
                          <a:solidFill>
                            <a:schemeClr val="bg2"/>
                          </a:solidFill>
                        </a:rPr>
                        <a:t>59.7%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rPr>
                        <a:t>65.1%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rPr>
                        <a:t>60.1%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321444829"/>
                  </a:ext>
                </a:extLst>
              </a:tr>
              <a:tr h="421219">
                <a:tc>
                  <a:txBody>
                    <a:bodyPr/>
                    <a:lstStyle/>
                    <a:p>
                      <a:r>
                        <a:rPr lang="en-US" sz="1400" b="1" dirty="0"/>
                        <a:t>NSTEMI,</a:t>
                      </a:r>
                      <a:r>
                        <a:rPr lang="en-US" sz="1400" b="1" baseline="0" dirty="0"/>
                        <a:t> %</a:t>
                      </a:r>
                      <a:endParaRPr lang="en-US" sz="1400" b="1" dirty="0"/>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algn="ctr"/>
                      <a:r>
                        <a:rPr lang="en-US" sz="1400" b="1" dirty="0">
                          <a:solidFill>
                            <a:schemeClr val="bg2"/>
                          </a:solidFill>
                        </a:rPr>
                        <a:t>40.3%</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algn="ctr"/>
                      <a:r>
                        <a:rPr lang="en-US" sz="1400" b="1" dirty="0">
                          <a:solidFill>
                            <a:schemeClr val="bg2"/>
                          </a:solidFill>
                        </a:rPr>
                        <a:t>34.9%</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rPr>
                        <a:t>40.0%</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55114645"/>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Time from First Medical Contact to First Dose (hrs), mean </a:t>
                      </a:r>
                      <a:r>
                        <a:rPr lang="en-US" sz="1400" b="1" kern="1200" dirty="0">
                          <a:solidFill>
                            <a:schemeClr val="tx1"/>
                          </a:solidFill>
                          <a:effectLst/>
                          <a:latin typeface="+mn-lt"/>
                          <a:ea typeface="+mn-ea"/>
                          <a:cs typeface="+mn-cs"/>
                        </a:rPr>
                        <a:t>± SD</a:t>
                      </a:r>
                      <a:endParaRPr kumimoji="0" lang="en-US" sz="1400" b="1"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bg2"/>
                          </a:solidFill>
                          <a:effectLst/>
                          <a:latin typeface="Arial" pitchFamily="34" charset="0"/>
                        </a:rPr>
                        <a:t>103.5 </a:t>
                      </a:r>
                      <a:r>
                        <a:rPr lang="en-US" sz="1400" b="1" kern="1200" dirty="0">
                          <a:solidFill>
                            <a:schemeClr val="bg2"/>
                          </a:solidFill>
                          <a:effectLst/>
                          <a:latin typeface="+mn-lt"/>
                          <a:ea typeface="+mn-ea"/>
                          <a:cs typeface="+mn-cs"/>
                        </a:rPr>
                        <a:t>± 38.2</a:t>
                      </a:r>
                      <a:endParaRPr kumimoji="0" lang="en-US" sz="1400" b="1" i="0" u="none" strike="noStrike" cap="none" normalizeH="0" baseline="0" dirty="0">
                        <a:ln>
                          <a:noFill/>
                        </a:ln>
                        <a:solidFill>
                          <a:schemeClr val="bg2"/>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bg2"/>
                          </a:solidFill>
                          <a:effectLst/>
                          <a:latin typeface="Arial" pitchFamily="34" charset="0"/>
                        </a:rPr>
                        <a:t>99.1 </a:t>
                      </a:r>
                      <a:r>
                        <a:rPr lang="en-US" sz="1400" b="1" kern="1200" dirty="0">
                          <a:solidFill>
                            <a:schemeClr val="bg2"/>
                          </a:solidFill>
                          <a:effectLst/>
                          <a:latin typeface="+mn-lt"/>
                          <a:ea typeface="+mn-ea"/>
                          <a:cs typeface="+mn-cs"/>
                        </a:rPr>
                        <a:t>± 41.9</a:t>
                      </a:r>
                      <a:endParaRPr kumimoji="0" lang="en-US" sz="1400" b="1" i="0" u="none" strike="noStrike" cap="none" normalizeH="0" baseline="0" dirty="0">
                        <a:ln>
                          <a:noFill/>
                        </a:ln>
                        <a:solidFill>
                          <a:schemeClr val="bg2"/>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rPr>
                        <a:t>101.8 </a:t>
                      </a:r>
                      <a:r>
                        <a:rPr lang="en-US" sz="1400" b="1" kern="1200" dirty="0">
                          <a:solidFill>
                            <a:schemeClr val="bg2"/>
                          </a:solidFill>
                          <a:effectLst/>
                          <a:latin typeface="+mn-lt"/>
                          <a:ea typeface="+mn-ea"/>
                          <a:cs typeface="+mn-cs"/>
                        </a:rPr>
                        <a:t>± 38.3</a:t>
                      </a:r>
                      <a:r>
                        <a:rPr lang="en-US" sz="1400" dirty="0"/>
                        <a:t>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296355637"/>
                  </a:ext>
                </a:extLst>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Time from Angiography to First Dose (hrs), mean </a:t>
                      </a:r>
                      <a:r>
                        <a:rPr lang="en-US" sz="1400" b="1" kern="1200" dirty="0">
                          <a:solidFill>
                            <a:schemeClr val="tx1"/>
                          </a:solidFill>
                          <a:effectLst/>
                          <a:latin typeface="+mn-lt"/>
                          <a:ea typeface="+mn-ea"/>
                          <a:cs typeface="+mn-cs"/>
                        </a:rPr>
                        <a:t>± SD</a:t>
                      </a:r>
                      <a:endParaRPr kumimoji="0" lang="en-US" sz="1400" b="1"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89.9 </a:t>
                      </a:r>
                      <a:r>
                        <a:rPr lang="en-US" sz="1400" b="1" kern="1200" dirty="0">
                          <a:solidFill>
                            <a:schemeClr val="bg2"/>
                          </a:solidFill>
                          <a:effectLst/>
                          <a:latin typeface="+mn-lt"/>
                          <a:ea typeface="+mn-ea"/>
                          <a:cs typeface="+mn-cs"/>
                        </a:rPr>
                        <a:t>± 38.7</a:t>
                      </a:r>
                      <a:endParaRPr kumimoji="0" lang="en-US" sz="1400" b="1" i="0" u="none" strike="noStrike" cap="none" normalizeH="0" baseline="0" dirty="0">
                        <a:ln>
                          <a:noFill/>
                        </a:ln>
                        <a:solidFill>
                          <a:schemeClr val="bg2"/>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pitchFamily="34" charset="0"/>
                        </a:rPr>
                        <a:t>89.9 </a:t>
                      </a:r>
                      <a:r>
                        <a:rPr lang="en-US" sz="1400" b="1" kern="1200" dirty="0">
                          <a:solidFill>
                            <a:schemeClr val="bg2"/>
                          </a:solidFill>
                          <a:effectLst/>
                          <a:latin typeface="+mn-lt"/>
                          <a:ea typeface="+mn-ea"/>
                          <a:cs typeface="+mn-cs"/>
                        </a:rPr>
                        <a:t>± 41.8</a:t>
                      </a:r>
                      <a:endParaRPr kumimoji="0" lang="en-US" sz="1400" b="1" i="0" u="none" strike="noStrike" cap="none" normalizeH="0" baseline="0" dirty="0">
                        <a:ln>
                          <a:noFill/>
                        </a:ln>
                        <a:solidFill>
                          <a:schemeClr val="bg2"/>
                        </a:solidFill>
                        <a:effectLst/>
                        <a:latin typeface="Arial" pitchFamily="34" charset="0"/>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sz="1400" b="1" dirty="0">
                          <a:solidFill>
                            <a:schemeClr val="bg2"/>
                          </a:solidFill>
                        </a:rPr>
                        <a:t>91.6 </a:t>
                      </a:r>
                      <a:r>
                        <a:rPr lang="en-US" sz="1400" b="1" kern="1200" dirty="0">
                          <a:solidFill>
                            <a:schemeClr val="bg2"/>
                          </a:solidFill>
                          <a:effectLst/>
                          <a:latin typeface="+mn-lt"/>
                          <a:ea typeface="+mn-ea"/>
                          <a:cs typeface="+mn-cs"/>
                        </a:rPr>
                        <a:t>± 39.9</a:t>
                      </a:r>
                      <a:endParaRPr lang="en-US" sz="1400" b="1" dirty="0">
                        <a:solidFill>
                          <a:schemeClr val="bg2"/>
                        </a:solidFill>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959400116"/>
                  </a:ext>
                </a:extLst>
              </a:tr>
            </a:tbl>
          </a:graphicData>
        </a:graphic>
      </p:graphicFrame>
      <p:sp>
        <p:nvSpPr>
          <p:cNvPr id="7" name="Title 1"/>
          <p:cNvSpPr txBox="1">
            <a:spLocks/>
          </p:cNvSpPr>
          <p:nvPr/>
        </p:nvSpPr>
        <p:spPr>
          <a:xfrm>
            <a:off x="1301648" y="188815"/>
            <a:ext cx="7186613" cy="646113"/>
          </a:xfrm>
          <a:prstGeom prst="rect">
            <a:avLst/>
          </a:prstGeom>
        </p:spPr>
        <p:txBody>
          <a:bodyPr/>
          <a:lstStyle/>
          <a:p>
            <a:pPr algn="ctr" eaLnBrk="0" hangingPunct="0">
              <a:lnSpc>
                <a:spcPct val="90000"/>
              </a:lnSpc>
              <a:defRPr/>
            </a:pPr>
            <a:r>
              <a:rPr lang="en-US" sz="3600" b="1" kern="0" dirty="0">
                <a:solidFill>
                  <a:srgbClr val="FF9933"/>
                </a:solidFill>
                <a:effectLst>
                  <a:outerShdw blurRad="38100" dist="38100" dir="2700000" algn="tl">
                    <a:srgbClr val="000000">
                      <a:alpha val="43137"/>
                    </a:srgbClr>
                  </a:outerShdw>
                </a:effectLst>
                <a:ea typeface="+mj-ea"/>
                <a:cs typeface="+mj-cs"/>
              </a:rPr>
              <a:t>Baseline Characteristics</a:t>
            </a:r>
            <a:endParaRPr lang="en-US" sz="4000" kern="0" dirty="0">
              <a:solidFill>
                <a:srgbClr val="FFC000"/>
              </a:solidFill>
              <a:latin typeface="+mj-lt"/>
              <a:ea typeface="+mj-ea"/>
              <a:cs typeface="+mj-cs"/>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2" y="-498307"/>
            <a:ext cx="1795125" cy="1947525"/>
          </a:xfrm>
          <a:prstGeom prst="rect">
            <a:avLst/>
          </a:prstGeom>
        </p:spPr>
      </p:pic>
      <p:sp>
        <p:nvSpPr>
          <p:cNvPr id="2" name="TextBox 1"/>
          <p:cNvSpPr txBox="1"/>
          <p:nvPr/>
        </p:nvSpPr>
        <p:spPr>
          <a:xfrm>
            <a:off x="76202" y="6429251"/>
            <a:ext cx="9142246" cy="246221"/>
          </a:xfrm>
          <a:prstGeom prst="rect">
            <a:avLst/>
          </a:prstGeom>
          <a:noFill/>
        </p:spPr>
        <p:txBody>
          <a:bodyPr wrap="none" rtlCol="0">
            <a:spAutoFit/>
          </a:bodyPr>
          <a:lstStyle/>
          <a:p>
            <a:r>
              <a:rPr lang="en-US" sz="1000" dirty="0"/>
              <a:t>There were no statistical differences in baseline characteristics between the 3 study arms. Percentages are based on number of subjects with data. </a:t>
            </a:r>
          </a:p>
        </p:txBody>
      </p:sp>
      <p:pic>
        <p:nvPicPr>
          <p:cNvPr id="6"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12"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270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45" name="Group 145"/>
          <p:cNvGraphicFramePr>
            <a:graphicFrameLocks noGrp="1"/>
          </p:cNvGraphicFramePr>
          <p:nvPr>
            <p:extLst>
              <p:ext uri="{D42A27DB-BD31-4B8C-83A1-F6EECF244321}">
                <p14:modId xmlns:p14="http://schemas.microsoft.com/office/powerpoint/2010/main" val="1982817492"/>
              </p:ext>
            </p:extLst>
          </p:nvPr>
        </p:nvGraphicFramePr>
        <p:xfrm>
          <a:off x="174392" y="1823793"/>
          <a:ext cx="8772991" cy="3139440"/>
        </p:xfrm>
        <a:graphic>
          <a:graphicData uri="http://schemas.openxmlformats.org/drawingml/2006/table">
            <a:tbl>
              <a:tblPr/>
              <a:tblGrid>
                <a:gridCol w="3914121">
                  <a:extLst>
                    <a:ext uri="{9D8B030D-6E8A-4147-A177-3AD203B41FA5}">
                      <a16:colId xmlns:a16="http://schemas.microsoft.com/office/drawing/2014/main" val="20000"/>
                    </a:ext>
                  </a:extLst>
                </a:gridCol>
                <a:gridCol w="1667435">
                  <a:extLst>
                    <a:ext uri="{9D8B030D-6E8A-4147-A177-3AD203B41FA5}">
                      <a16:colId xmlns:a16="http://schemas.microsoft.com/office/drawing/2014/main" val="20001"/>
                    </a:ext>
                  </a:extLst>
                </a:gridCol>
                <a:gridCol w="1721224">
                  <a:extLst>
                    <a:ext uri="{9D8B030D-6E8A-4147-A177-3AD203B41FA5}">
                      <a16:colId xmlns:a16="http://schemas.microsoft.com/office/drawing/2014/main" val="4042068374"/>
                    </a:ext>
                  </a:extLst>
                </a:gridCol>
                <a:gridCol w="1470211">
                  <a:extLst>
                    <a:ext uri="{9D8B030D-6E8A-4147-A177-3AD203B41FA5}">
                      <a16:colId xmlns:a16="http://schemas.microsoft.com/office/drawing/2014/main" val="20002"/>
                    </a:ext>
                  </a:extLst>
                </a:gridCol>
              </a:tblGrid>
              <a:tr h="4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Arial" pitchFamily="34" charset="0"/>
                      </a:endParaRPr>
                    </a:p>
                  </a:txBody>
                  <a:tcPr horzOverflow="overflow">
                    <a:lnL w="28575" cap="flat" cmpd="sng" algn="ctr">
                      <a:no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Low Dose (2g)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(N=419)</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High Dose (6g)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(N=421)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(N=418)</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Statins,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94.2%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90.1%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dirty="0">
                          <a:solidFill>
                            <a:schemeClr val="bg2"/>
                          </a:solidFill>
                        </a:rPr>
                        <a:t>93.7%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Other lipid lowering agents</a:t>
                      </a:r>
                      <a:r>
                        <a:rPr lang="en-US" sz="1800" baseline="30000" dirty="0"/>
                        <a:t>†</a:t>
                      </a:r>
                      <a:r>
                        <a:rPr kumimoji="0" lang="en-US" sz="1800" b="1" i="0" u="none" strike="noStrike" cap="none" normalizeH="0" baseline="0" dirty="0">
                          <a:ln>
                            <a:noFill/>
                          </a:ln>
                          <a:solidFill>
                            <a:schemeClr val="tx1"/>
                          </a:solidFill>
                          <a:effectLst/>
                          <a:latin typeface="Arial" pitchFamily="34" charset="0"/>
                        </a:rPr>
                        <a:t>,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3.4%</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2.6%</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dirty="0">
                          <a:solidFill>
                            <a:schemeClr val="bg2"/>
                          </a:solidFill>
                        </a:rPr>
                        <a:t>3.2%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ACE Inhibitor/ARB,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77.8%</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78.1%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dirty="0">
                          <a:solidFill>
                            <a:schemeClr val="bg2"/>
                          </a:solidFill>
                        </a:rPr>
                        <a:t>78.0%</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Beta Blockers,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80.2%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76.7%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dirty="0">
                          <a:solidFill>
                            <a:schemeClr val="bg2"/>
                          </a:solidFill>
                        </a:rPr>
                        <a:t>77.7%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Aspirin,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97.8%</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94.7%</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dirty="0">
                          <a:solidFill>
                            <a:schemeClr val="bg2"/>
                          </a:solidFill>
                        </a:rPr>
                        <a:t>96.9%</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Antiplatelet Agents,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92.8%</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95.0%</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baseline="0" dirty="0">
                          <a:solidFill>
                            <a:schemeClr val="bg2"/>
                          </a:solidFill>
                        </a:rPr>
                        <a:t>94.9%</a:t>
                      </a:r>
                      <a:endParaRPr lang="en-US" b="1" dirty="0">
                        <a:solidFill>
                          <a:schemeClr val="bg2"/>
                        </a:solidFill>
                      </a:endParaRP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Anticoagulants, %</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8.2%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Arial" pitchFamily="34" charset="0"/>
                        </a:rPr>
                        <a:t>8.9%</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algn="ctr"/>
                      <a:r>
                        <a:rPr lang="en-US" b="1" dirty="0">
                          <a:solidFill>
                            <a:schemeClr val="bg2"/>
                          </a:solidFill>
                        </a:rPr>
                        <a:t>10.2%</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bl>
          </a:graphicData>
        </a:graphic>
      </p:graphicFrame>
      <p:sp>
        <p:nvSpPr>
          <p:cNvPr id="7" name="Title 1"/>
          <p:cNvSpPr txBox="1">
            <a:spLocks/>
          </p:cNvSpPr>
          <p:nvPr/>
        </p:nvSpPr>
        <p:spPr>
          <a:xfrm>
            <a:off x="1260000" y="233793"/>
            <a:ext cx="7186613" cy="646113"/>
          </a:xfrm>
          <a:prstGeom prst="rect">
            <a:avLst/>
          </a:prstGeom>
        </p:spPr>
        <p:txBody>
          <a:bodyPr/>
          <a:lstStyle/>
          <a:p>
            <a:pPr algn="ctr" eaLnBrk="0" hangingPunct="0">
              <a:lnSpc>
                <a:spcPct val="90000"/>
              </a:lnSpc>
              <a:defRPr/>
            </a:pPr>
            <a:r>
              <a:rPr lang="en-US" sz="3600" kern="0" dirty="0">
                <a:solidFill>
                  <a:srgbClr val="FF9933"/>
                </a:solidFill>
                <a:effectLst>
                  <a:outerShdw blurRad="38100" dist="38100" dir="2700000" algn="tl">
                    <a:srgbClr val="000000">
                      <a:alpha val="43137"/>
                    </a:srgbClr>
                  </a:outerShdw>
                </a:effectLst>
                <a:ea typeface="+mj-ea"/>
                <a:cs typeface="+mj-cs"/>
              </a:rPr>
              <a:t>Concomitant Therapy</a:t>
            </a:r>
            <a:endParaRPr lang="en-US" sz="4000" kern="0" dirty="0">
              <a:solidFill>
                <a:srgbClr val="FFC000"/>
              </a:solidFill>
              <a:latin typeface="+mj-lt"/>
              <a:ea typeface="+mj-ea"/>
              <a:cs typeface="+mj-cs"/>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8" name="TextBox 7"/>
          <p:cNvSpPr txBox="1"/>
          <p:nvPr/>
        </p:nvSpPr>
        <p:spPr>
          <a:xfrm>
            <a:off x="7398" y="6077384"/>
            <a:ext cx="8921032" cy="553998"/>
          </a:xfrm>
          <a:prstGeom prst="rect">
            <a:avLst/>
          </a:prstGeom>
          <a:noFill/>
        </p:spPr>
        <p:txBody>
          <a:bodyPr wrap="none" rtlCol="0">
            <a:spAutoFit/>
          </a:bodyPr>
          <a:lstStyle/>
          <a:p>
            <a:r>
              <a:rPr lang="en-US" sz="1000" dirty="0"/>
              <a:t>There were no statistical differences in concomitant therapy between the 3 study arms. Percentages are based on number of subjects with data.</a:t>
            </a:r>
          </a:p>
          <a:p>
            <a:r>
              <a:rPr lang="en-US" sz="1000" baseline="30000" dirty="0"/>
              <a:t>† </a:t>
            </a:r>
            <a:r>
              <a:rPr lang="en-US" sz="1000" dirty="0"/>
              <a:t>Ezetimibe or PCSK9 Inhibitors</a:t>
            </a:r>
          </a:p>
          <a:p>
            <a:r>
              <a:rPr lang="en-US" sz="1000" dirty="0"/>
              <a:t> </a:t>
            </a:r>
          </a:p>
        </p:txBody>
      </p:sp>
      <p:sp>
        <p:nvSpPr>
          <p:cNvPr id="6" name="TextBox 5"/>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9"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578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45" name="Group 145"/>
          <p:cNvGraphicFramePr>
            <a:graphicFrameLocks noGrp="1"/>
          </p:cNvGraphicFramePr>
          <p:nvPr>
            <p:extLst>
              <p:ext uri="{D42A27DB-BD31-4B8C-83A1-F6EECF244321}">
                <p14:modId xmlns:p14="http://schemas.microsoft.com/office/powerpoint/2010/main" val="447111485"/>
              </p:ext>
            </p:extLst>
          </p:nvPr>
        </p:nvGraphicFramePr>
        <p:xfrm>
          <a:off x="279311" y="1768396"/>
          <a:ext cx="8689041" cy="3289239"/>
        </p:xfrm>
        <a:graphic>
          <a:graphicData uri="http://schemas.openxmlformats.org/drawingml/2006/table">
            <a:tbl>
              <a:tblPr/>
              <a:tblGrid>
                <a:gridCol w="4001147">
                  <a:extLst>
                    <a:ext uri="{9D8B030D-6E8A-4147-A177-3AD203B41FA5}">
                      <a16:colId xmlns:a16="http://schemas.microsoft.com/office/drawing/2014/main" val="20000"/>
                    </a:ext>
                  </a:extLst>
                </a:gridCol>
                <a:gridCol w="1648193">
                  <a:extLst>
                    <a:ext uri="{9D8B030D-6E8A-4147-A177-3AD203B41FA5}">
                      <a16:colId xmlns:a16="http://schemas.microsoft.com/office/drawing/2014/main" val="20001"/>
                    </a:ext>
                  </a:extLst>
                </a:gridCol>
                <a:gridCol w="1621174">
                  <a:extLst>
                    <a:ext uri="{9D8B030D-6E8A-4147-A177-3AD203B41FA5}">
                      <a16:colId xmlns:a16="http://schemas.microsoft.com/office/drawing/2014/main" val="4042068374"/>
                    </a:ext>
                  </a:extLst>
                </a:gridCol>
                <a:gridCol w="1418527">
                  <a:extLst>
                    <a:ext uri="{9D8B030D-6E8A-4147-A177-3AD203B41FA5}">
                      <a16:colId xmlns:a16="http://schemas.microsoft.com/office/drawing/2014/main" val="20002"/>
                    </a:ext>
                  </a:extLst>
                </a:gridCol>
              </a:tblGrid>
              <a:tr h="756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Arial" pitchFamily="34" charset="0"/>
                      </a:endParaRPr>
                    </a:p>
                  </a:txBody>
                  <a:tcPr horzOverflow="overflow">
                    <a:lnL w="28575" cap="flat" cmpd="sng" algn="ctr">
                      <a:no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Low Dose (2g)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(N=419)</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High Dose (6g)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(N=421)</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(N=418)</a:t>
                      </a:r>
                    </a:p>
                  </a:txBody>
                  <a:tcPr anchor="ct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66282">
                <a:tc>
                  <a:txBody>
                    <a:bodyPr/>
                    <a:lstStyle/>
                    <a:p>
                      <a:pPr marL="0" marR="0">
                        <a:lnSpc>
                          <a:spcPct val="115000"/>
                        </a:lnSpc>
                        <a:spcBef>
                          <a:spcPts val="0"/>
                        </a:spcBef>
                        <a:spcAft>
                          <a:spcPts val="0"/>
                        </a:spcAft>
                      </a:pPr>
                      <a:r>
                        <a:rPr lang="en-US" sz="1600" b="1" dirty="0" err="1">
                          <a:solidFill>
                            <a:schemeClr val="tx1"/>
                          </a:solidFill>
                          <a:effectLst/>
                        </a:rPr>
                        <a:t>ApoA</a:t>
                      </a:r>
                      <a:r>
                        <a:rPr lang="en-US" sz="1600" b="1" dirty="0">
                          <a:solidFill>
                            <a:schemeClr val="tx1"/>
                          </a:solidFill>
                          <a:effectLst/>
                        </a:rPr>
                        <a:t>-I </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200" b="1" baseline="0" dirty="0">
                          <a:solidFill>
                            <a:schemeClr val="tx1"/>
                          </a:solidFill>
                          <a:effectLst/>
                        </a:rPr>
                        <a:t> </a:t>
                      </a:r>
                      <a:r>
                        <a:rPr lang="en-US" sz="1600" b="1" dirty="0">
                          <a:solidFill>
                            <a:schemeClr val="tx1"/>
                          </a:solidFill>
                          <a:effectLst/>
                        </a:rPr>
                        <a:t>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124.6 ± 24.6</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127.7 ± 25.2</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126.1 ± 24.7</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71839636"/>
                  </a:ext>
                </a:extLst>
              </a:tr>
              <a:tr h="366282">
                <a:tc>
                  <a:txBody>
                    <a:bodyPr/>
                    <a:lstStyle/>
                    <a:p>
                      <a:pPr marL="0" marR="0">
                        <a:lnSpc>
                          <a:spcPct val="115000"/>
                        </a:lnSpc>
                        <a:spcBef>
                          <a:spcPts val="0"/>
                        </a:spcBef>
                        <a:spcAft>
                          <a:spcPts val="0"/>
                        </a:spcAft>
                      </a:pPr>
                      <a:r>
                        <a:rPr lang="en-US" sz="1600" b="1" dirty="0">
                          <a:solidFill>
                            <a:schemeClr val="tx1"/>
                          </a:solidFill>
                          <a:effectLst/>
                        </a:rPr>
                        <a:t>Apolipoprotein B</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600" b="1" dirty="0">
                          <a:solidFill>
                            <a:schemeClr val="tx1"/>
                          </a:solidFill>
                          <a:effectLst/>
                        </a:rPr>
                        <a:t> 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90.8 ± 24.3</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92.8 ± 25.3</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91.9 ± 25.4</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66282">
                <a:tc>
                  <a:txBody>
                    <a:bodyPr/>
                    <a:lstStyle/>
                    <a:p>
                      <a:pPr marL="0" marR="0">
                        <a:lnSpc>
                          <a:spcPct val="115000"/>
                        </a:lnSpc>
                        <a:spcBef>
                          <a:spcPts val="0"/>
                        </a:spcBef>
                        <a:spcAft>
                          <a:spcPts val="0"/>
                        </a:spcAft>
                      </a:pPr>
                      <a:r>
                        <a:rPr lang="en-US" sz="1600" b="1" dirty="0">
                          <a:solidFill>
                            <a:schemeClr val="tx1"/>
                          </a:solidFill>
                          <a:effectLst/>
                        </a:rPr>
                        <a:t>Total Cholesterol</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600" b="1" dirty="0">
                          <a:solidFill>
                            <a:schemeClr val="tx1"/>
                          </a:solidFill>
                          <a:effectLst/>
                        </a:rPr>
                        <a:t> 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164.7 ± 39.3</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169.3 ± 41.0</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166.5 ± 41.6</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66282">
                <a:tc>
                  <a:txBody>
                    <a:bodyPr/>
                    <a:lstStyle/>
                    <a:p>
                      <a:pPr marL="0" marR="0">
                        <a:lnSpc>
                          <a:spcPct val="115000"/>
                        </a:lnSpc>
                        <a:spcBef>
                          <a:spcPts val="0"/>
                        </a:spcBef>
                        <a:spcAft>
                          <a:spcPts val="0"/>
                        </a:spcAft>
                      </a:pPr>
                      <a:r>
                        <a:rPr lang="en-US" sz="1600" b="1" dirty="0">
                          <a:solidFill>
                            <a:schemeClr val="tx1"/>
                          </a:solidFill>
                          <a:effectLst/>
                        </a:rPr>
                        <a:t>HDL Cholesterol</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600" b="1" dirty="0">
                          <a:solidFill>
                            <a:schemeClr val="tx1"/>
                          </a:solidFill>
                          <a:effectLst/>
                        </a:rPr>
                        <a:t> 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40.2 ± 11.0</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41.6 ± 10.7</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40.8 ± 11.0</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66282">
                <a:tc>
                  <a:txBody>
                    <a:bodyPr/>
                    <a:lstStyle/>
                    <a:p>
                      <a:pPr marL="0" marR="0">
                        <a:lnSpc>
                          <a:spcPct val="115000"/>
                        </a:lnSpc>
                        <a:spcBef>
                          <a:spcPts val="0"/>
                        </a:spcBef>
                        <a:spcAft>
                          <a:spcPts val="0"/>
                        </a:spcAft>
                      </a:pPr>
                      <a:r>
                        <a:rPr lang="en-US" sz="1600" b="1" dirty="0">
                          <a:solidFill>
                            <a:schemeClr val="tx1"/>
                          </a:solidFill>
                          <a:effectLst/>
                        </a:rPr>
                        <a:t>Non-HDL Cholesterol</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600" b="1" dirty="0">
                          <a:solidFill>
                            <a:schemeClr val="tx1"/>
                          </a:solidFill>
                          <a:effectLst/>
                        </a:rPr>
                        <a:t> 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124.2 ± 38.9</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127.6 ± 40.4</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125.8 ± 40.9</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366282">
                <a:tc>
                  <a:txBody>
                    <a:bodyPr/>
                    <a:lstStyle/>
                    <a:p>
                      <a:pPr marL="0" marR="0">
                        <a:lnSpc>
                          <a:spcPct val="115000"/>
                        </a:lnSpc>
                        <a:spcBef>
                          <a:spcPts val="0"/>
                        </a:spcBef>
                        <a:spcAft>
                          <a:spcPts val="0"/>
                        </a:spcAft>
                      </a:pPr>
                      <a:r>
                        <a:rPr lang="en-US" sz="1600" b="1" dirty="0">
                          <a:solidFill>
                            <a:schemeClr val="tx1"/>
                          </a:solidFill>
                          <a:effectLst/>
                        </a:rPr>
                        <a:t>LDL Cholesterol</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600" b="1" dirty="0">
                          <a:solidFill>
                            <a:schemeClr val="tx1"/>
                          </a:solidFill>
                          <a:effectLst/>
                        </a:rPr>
                        <a:t> 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92.1 ± 35.0</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94.7 ± 34.9</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92.1 ± 34.4</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335095">
                <a:tc>
                  <a:txBody>
                    <a:bodyPr/>
                    <a:lstStyle/>
                    <a:p>
                      <a:pPr marL="0" marR="0">
                        <a:lnSpc>
                          <a:spcPct val="115000"/>
                        </a:lnSpc>
                        <a:spcBef>
                          <a:spcPts val="0"/>
                        </a:spcBef>
                        <a:spcAft>
                          <a:spcPts val="0"/>
                        </a:spcAft>
                      </a:pPr>
                      <a:r>
                        <a:rPr lang="en-US" sz="1600" b="1" dirty="0">
                          <a:solidFill>
                            <a:schemeClr val="tx1"/>
                          </a:solidFill>
                          <a:effectLst/>
                        </a:rPr>
                        <a:t>Triglycerides</a:t>
                      </a:r>
                      <a:r>
                        <a:rPr lang="en-US" sz="1600" b="1" baseline="0" dirty="0">
                          <a:solidFill>
                            <a:schemeClr val="tx1"/>
                          </a:solidFill>
                          <a:effectLst/>
                        </a:rPr>
                        <a:t> </a:t>
                      </a:r>
                      <a:r>
                        <a:rPr lang="en-US" sz="1200" b="1" dirty="0">
                          <a:solidFill>
                            <a:schemeClr val="tx1"/>
                          </a:solidFill>
                          <a:effectLst/>
                        </a:rPr>
                        <a:t>mg/</a:t>
                      </a:r>
                      <a:r>
                        <a:rPr lang="en-US" sz="1200" b="1" dirty="0" err="1">
                          <a:solidFill>
                            <a:schemeClr val="tx1"/>
                          </a:solidFill>
                          <a:effectLst/>
                        </a:rPr>
                        <a:t>dL</a:t>
                      </a:r>
                      <a:r>
                        <a:rPr lang="en-US" sz="1200" b="1" dirty="0">
                          <a:solidFill>
                            <a:schemeClr val="tx1"/>
                          </a:solidFill>
                          <a:effectLst/>
                        </a:rPr>
                        <a:t>,</a:t>
                      </a:r>
                      <a:r>
                        <a:rPr lang="en-US" sz="1600" b="1" baseline="0" dirty="0">
                          <a:solidFill>
                            <a:schemeClr val="tx1"/>
                          </a:solidFill>
                          <a:effectLst/>
                        </a:rPr>
                        <a:t> </a:t>
                      </a:r>
                      <a:r>
                        <a:rPr lang="en-US" sz="1600" b="1" dirty="0">
                          <a:solidFill>
                            <a:schemeClr val="tx1"/>
                          </a:solidFill>
                          <a:effectLst/>
                        </a:rPr>
                        <a:t>Mean ± SD</a:t>
                      </a:r>
                      <a:endParaRPr lang="en-US" sz="1600" b="1" dirty="0">
                        <a:solidFill>
                          <a:schemeClr val="tx1"/>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168.8 ± 99.5</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168.0  ± 91.3</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170.2 ± 95.1</a:t>
                      </a:r>
                      <a:endParaRPr lang="en-US" sz="1600" b="1" dirty="0">
                        <a:solidFill>
                          <a:schemeClr val="bg2"/>
                        </a:solidFill>
                        <a:effectLst/>
                        <a:latin typeface="Arial" panose="020B0604020202020204" pitchFamily="34" charset="0"/>
                        <a:ea typeface="Arial" panose="020B0604020202020204" pitchFamily="34" charset="0"/>
                      </a:endParaRPr>
                    </a:p>
                  </a:txBody>
                  <a:tcPr marL="24519" marR="24519"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bl>
          </a:graphicData>
        </a:graphic>
      </p:graphicFrame>
      <p:sp>
        <p:nvSpPr>
          <p:cNvPr id="7" name="Title 1"/>
          <p:cNvSpPr txBox="1">
            <a:spLocks/>
          </p:cNvSpPr>
          <p:nvPr/>
        </p:nvSpPr>
        <p:spPr>
          <a:xfrm>
            <a:off x="2021114" y="58913"/>
            <a:ext cx="4976845" cy="646113"/>
          </a:xfrm>
          <a:prstGeom prst="rect">
            <a:avLst/>
          </a:prstGeom>
        </p:spPr>
        <p:txBody>
          <a:bodyPr/>
          <a:lstStyle/>
          <a:p>
            <a:pPr algn="ctr" eaLnBrk="0" hangingPunct="0">
              <a:lnSpc>
                <a:spcPct val="90000"/>
              </a:lnSpc>
              <a:defRPr/>
            </a:pPr>
            <a:r>
              <a:rPr lang="en-US" sz="3200" b="1" kern="0" dirty="0">
                <a:solidFill>
                  <a:srgbClr val="FF9933"/>
                </a:solidFill>
                <a:effectLst>
                  <a:outerShdw blurRad="38100" dist="38100" dir="2700000" algn="tl">
                    <a:srgbClr val="000000">
                      <a:alpha val="43137"/>
                    </a:srgbClr>
                  </a:outerShdw>
                </a:effectLst>
                <a:ea typeface="+mj-ea"/>
                <a:cs typeface="+mj-cs"/>
              </a:rPr>
              <a:t>Baseline Plasma and Lipid Values</a:t>
            </a:r>
            <a:endParaRPr lang="en-US" sz="3200" kern="0" dirty="0">
              <a:solidFill>
                <a:srgbClr val="FFC000"/>
              </a:solidFill>
              <a:latin typeface="+mj-lt"/>
              <a:ea typeface="+mj-ea"/>
              <a:cs typeface="+mj-cs"/>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8" name="TextBox 7"/>
          <p:cNvSpPr txBox="1"/>
          <p:nvPr/>
        </p:nvSpPr>
        <p:spPr>
          <a:xfrm>
            <a:off x="37019" y="6057781"/>
            <a:ext cx="8972328" cy="553998"/>
          </a:xfrm>
          <a:prstGeom prst="rect">
            <a:avLst/>
          </a:prstGeom>
          <a:noFill/>
        </p:spPr>
        <p:txBody>
          <a:bodyPr wrap="none" rtlCol="0">
            <a:spAutoFit/>
          </a:bodyPr>
          <a:lstStyle/>
          <a:p>
            <a:r>
              <a:rPr lang="en-US" sz="1000" dirty="0"/>
              <a:t>There were no statistical differences in baseline lipid values between the 3 study arms. Percentages are based on number of subjects with data.</a:t>
            </a:r>
          </a:p>
          <a:p>
            <a:r>
              <a:rPr lang="en-US" sz="1000" dirty="0"/>
              <a:t>HDL denotes high density lipoprotein, LDL low density lipoprotein, </a:t>
            </a:r>
          </a:p>
          <a:p>
            <a:r>
              <a:rPr lang="en-US" sz="1000" dirty="0"/>
              <a:t> </a:t>
            </a:r>
          </a:p>
        </p:txBody>
      </p:sp>
      <p:sp>
        <p:nvSpPr>
          <p:cNvPr id="6" name="TextBox 5"/>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9"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05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570" y="77907"/>
            <a:ext cx="4554131" cy="867930"/>
          </a:xfrm>
          <a:prstGeom prst="rect">
            <a:avLst/>
          </a:prstGeom>
        </p:spPr>
        <p:txBody>
          <a:bodyPr wrap="square">
            <a:spAutoFit/>
          </a:bodyPr>
          <a:lstStyle/>
          <a:p>
            <a:pPr algn="ctr">
              <a:lnSpc>
                <a:spcPct val="90000"/>
              </a:lnSpc>
              <a:defRPr/>
            </a:pPr>
            <a:r>
              <a:rPr lang="en-US" sz="2800" kern="0" dirty="0">
                <a:solidFill>
                  <a:srgbClr val="FF9933"/>
                </a:solidFill>
                <a:effectLst>
                  <a:outerShdw blurRad="38100" dist="38100" dir="2700000" algn="tl">
                    <a:srgbClr val="000000">
                      <a:alpha val="43137"/>
                    </a:srgbClr>
                  </a:outerShdw>
                </a:effectLst>
              </a:rPr>
              <a:t>Co-primary Safety Endpoint Definitions</a:t>
            </a: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4" name="Rectangle 3"/>
          <p:cNvSpPr/>
          <p:nvPr/>
        </p:nvSpPr>
        <p:spPr>
          <a:xfrm>
            <a:off x="84666" y="1077427"/>
            <a:ext cx="8974667" cy="2723823"/>
          </a:xfrm>
          <a:prstGeom prst="rect">
            <a:avLst/>
          </a:prstGeom>
          <a:ln w="19050">
            <a:solidFill>
              <a:schemeClr val="tx1"/>
            </a:solidFill>
          </a:ln>
        </p:spPr>
        <p:txBody>
          <a:bodyPr wrap="square">
            <a:spAutoFit/>
          </a:bodyPr>
          <a:lstStyle/>
          <a:p>
            <a:r>
              <a:rPr lang="en-US" dirty="0">
                <a:solidFill>
                  <a:srgbClr val="FFFF00"/>
                </a:solidFill>
              </a:rPr>
              <a:t>Hepatic Safety:</a:t>
            </a:r>
          </a:p>
          <a:p>
            <a:endParaRPr lang="en-US" sz="1800" dirty="0">
              <a:solidFill>
                <a:srgbClr val="FF9933"/>
              </a:solidFill>
            </a:endParaRPr>
          </a:p>
          <a:p>
            <a:pPr algn="ctr"/>
            <a:r>
              <a:rPr lang="en-US" sz="2200" dirty="0">
                <a:solidFill>
                  <a:srgbClr val="FFFFFF"/>
                </a:solidFill>
              </a:rPr>
              <a:t>Increase in ALT &gt; 3 x the upper limit of normal (ULN) </a:t>
            </a:r>
          </a:p>
          <a:p>
            <a:pPr algn="ctr"/>
            <a:endParaRPr lang="en-US" sz="1500" dirty="0">
              <a:solidFill>
                <a:srgbClr val="FFFFFF"/>
              </a:solidFill>
            </a:endParaRPr>
          </a:p>
          <a:p>
            <a:pPr algn="ctr"/>
            <a:r>
              <a:rPr lang="en-US" sz="1800" dirty="0">
                <a:solidFill>
                  <a:srgbClr val="FFFFFF"/>
                </a:solidFill>
              </a:rPr>
              <a:t>OR</a:t>
            </a:r>
          </a:p>
          <a:p>
            <a:pPr algn="ctr"/>
            <a:endParaRPr lang="en-US" sz="1500" dirty="0">
              <a:solidFill>
                <a:srgbClr val="FFFFFF"/>
              </a:solidFill>
            </a:endParaRPr>
          </a:p>
          <a:p>
            <a:pPr algn="ctr"/>
            <a:r>
              <a:rPr lang="en-US" sz="2200" dirty="0">
                <a:solidFill>
                  <a:srgbClr val="FFFFFF"/>
                </a:solidFill>
              </a:rPr>
              <a:t>Increase in total bilirubin &gt; 2 x ULN</a:t>
            </a:r>
          </a:p>
          <a:p>
            <a:pPr algn="ctr"/>
            <a:endParaRPr lang="en-US" sz="1800" dirty="0">
              <a:solidFill>
                <a:srgbClr val="FFFFFF"/>
              </a:solidFill>
            </a:endParaRPr>
          </a:p>
          <a:p>
            <a:pPr algn="ctr"/>
            <a:r>
              <a:rPr lang="en-US" sz="1900" dirty="0">
                <a:solidFill>
                  <a:srgbClr val="FFBA3E">
                    <a:lumMod val="75000"/>
                  </a:srgbClr>
                </a:solidFill>
              </a:rPr>
              <a:t>Incidence in treatment group within pre-defined</a:t>
            </a:r>
            <a:r>
              <a:rPr lang="en-US" sz="1900" dirty="0">
                <a:solidFill>
                  <a:srgbClr val="00B0F0"/>
                </a:solidFill>
              </a:rPr>
              <a:t> </a:t>
            </a:r>
            <a:r>
              <a:rPr lang="en-US" sz="1900" dirty="0">
                <a:solidFill>
                  <a:srgbClr val="FF9933"/>
                </a:solidFill>
              </a:rPr>
              <a:t>non-inferiority </a:t>
            </a:r>
            <a:r>
              <a:rPr lang="en-US" sz="1900" dirty="0">
                <a:solidFill>
                  <a:srgbClr val="FFBA3E">
                    <a:lumMod val="75000"/>
                  </a:srgbClr>
                </a:solidFill>
              </a:rPr>
              <a:t>margin of 4%</a:t>
            </a:r>
          </a:p>
        </p:txBody>
      </p:sp>
      <p:sp>
        <p:nvSpPr>
          <p:cNvPr id="5" name="Rectangle 4"/>
          <p:cNvSpPr/>
          <p:nvPr/>
        </p:nvSpPr>
        <p:spPr>
          <a:xfrm>
            <a:off x="84665" y="3841794"/>
            <a:ext cx="8974667" cy="2816156"/>
          </a:xfrm>
          <a:prstGeom prst="rect">
            <a:avLst/>
          </a:prstGeom>
          <a:ln w="19050">
            <a:solidFill>
              <a:schemeClr val="tx1"/>
            </a:solidFill>
          </a:ln>
        </p:spPr>
        <p:txBody>
          <a:bodyPr wrap="square">
            <a:spAutoFit/>
          </a:bodyPr>
          <a:lstStyle/>
          <a:p>
            <a:r>
              <a:rPr lang="en-US" dirty="0">
                <a:solidFill>
                  <a:srgbClr val="FFFF00"/>
                </a:solidFill>
              </a:rPr>
              <a:t>Renal Safety:</a:t>
            </a:r>
          </a:p>
          <a:p>
            <a:endParaRPr lang="en-US" sz="1800" dirty="0">
              <a:solidFill>
                <a:srgbClr val="FF9933"/>
              </a:solidFill>
            </a:endParaRPr>
          </a:p>
          <a:p>
            <a:pPr algn="ctr"/>
            <a:r>
              <a:rPr lang="en-US" sz="2200" dirty="0">
                <a:solidFill>
                  <a:srgbClr val="FFFFFF"/>
                </a:solidFill>
              </a:rPr>
              <a:t>Increase in serum creatinine &gt; 1.5 x baseline</a:t>
            </a:r>
          </a:p>
          <a:p>
            <a:pPr algn="ctr"/>
            <a:r>
              <a:rPr lang="en-US" sz="1500" dirty="0">
                <a:solidFill>
                  <a:srgbClr val="FFFFFF"/>
                </a:solidFill>
              </a:rPr>
              <a:t> </a:t>
            </a:r>
          </a:p>
          <a:p>
            <a:pPr algn="ctr"/>
            <a:r>
              <a:rPr lang="en-US" sz="1800" dirty="0">
                <a:solidFill>
                  <a:srgbClr val="FFFFFF"/>
                </a:solidFill>
              </a:rPr>
              <a:t>OR</a:t>
            </a:r>
          </a:p>
          <a:p>
            <a:pPr algn="ctr"/>
            <a:endParaRPr lang="en-US" sz="1500" dirty="0">
              <a:solidFill>
                <a:srgbClr val="FFFFFF"/>
              </a:solidFill>
            </a:endParaRPr>
          </a:p>
          <a:p>
            <a:pPr algn="ctr"/>
            <a:r>
              <a:rPr lang="en-US" sz="2200" dirty="0">
                <a:solidFill>
                  <a:srgbClr val="FFFFFF"/>
                </a:solidFill>
              </a:rPr>
              <a:t>New requirement for renal replacement</a:t>
            </a:r>
          </a:p>
          <a:p>
            <a:pPr algn="ctr"/>
            <a:endParaRPr lang="en-US" sz="1800" dirty="0">
              <a:solidFill>
                <a:srgbClr val="FFFFFF"/>
              </a:solidFill>
            </a:endParaRPr>
          </a:p>
          <a:p>
            <a:pPr algn="ctr"/>
            <a:r>
              <a:rPr lang="en-US" sz="1900" dirty="0">
                <a:solidFill>
                  <a:srgbClr val="FFBA3E">
                    <a:lumMod val="75000"/>
                  </a:srgbClr>
                </a:solidFill>
              </a:rPr>
              <a:t>Incidence in treatment group within pre-defined </a:t>
            </a:r>
            <a:r>
              <a:rPr lang="en-US" sz="1900" dirty="0">
                <a:solidFill>
                  <a:srgbClr val="FF9933"/>
                </a:solidFill>
              </a:rPr>
              <a:t>non-inferiority </a:t>
            </a:r>
            <a:r>
              <a:rPr lang="en-US" sz="1900" dirty="0">
                <a:solidFill>
                  <a:srgbClr val="FFBA3E">
                    <a:lumMod val="75000"/>
                  </a:srgbClr>
                </a:solidFill>
              </a:rPr>
              <a:t>margin of 5% </a:t>
            </a:r>
          </a:p>
        </p:txBody>
      </p:sp>
      <p:sp>
        <p:nvSpPr>
          <p:cNvPr id="7" name="TextBox 6"/>
          <p:cNvSpPr txBox="1"/>
          <p:nvPr/>
        </p:nvSpPr>
        <p:spPr>
          <a:xfrm>
            <a:off x="5978106" y="6640354"/>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8"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03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379" y="188512"/>
            <a:ext cx="5417576" cy="646331"/>
          </a:xfrm>
          <a:prstGeom prst="rect">
            <a:avLst/>
          </a:prstGeom>
        </p:spPr>
        <p:txBody>
          <a:bodyPr wrap="square">
            <a:spAutoFit/>
          </a:bodyPr>
          <a:lstStyle/>
          <a:p>
            <a:pPr algn="ctr"/>
            <a:r>
              <a:rPr lang="en-US" sz="1800" dirty="0">
                <a:solidFill>
                  <a:srgbClr val="FF9933"/>
                </a:solidFill>
                <a:effectLst>
                  <a:outerShdw blurRad="38100" dist="38100" dir="2700000" algn="tl">
                    <a:srgbClr val="000000">
                      <a:alpha val="43137"/>
                    </a:srgbClr>
                  </a:outerShdw>
                </a:effectLst>
              </a:rPr>
              <a:t>Difference in Co-primary Safety Endpoints</a:t>
            </a:r>
          </a:p>
          <a:p>
            <a:pPr algn="ctr"/>
            <a:r>
              <a:rPr lang="en-US" sz="1800" dirty="0">
                <a:solidFill>
                  <a:srgbClr val="FF9933"/>
                </a:solidFill>
                <a:effectLst>
                  <a:outerShdw blurRad="38100" dist="38100" dir="2700000" algn="tl">
                    <a:srgbClr val="000000">
                      <a:alpha val="43137"/>
                    </a:srgbClr>
                  </a:outerShdw>
                </a:effectLst>
              </a:rPr>
              <a:t>Point Estimates and 95% Confidence Intervals</a:t>
            </a: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9" name="TextBox 8"/>
          <p:cNvSpPr txBox="1"/>
          <p:nvPr/>
        </p:nvSpPr>
        <p:spPr>
          <a:xfrm>
            <a:off x="83820" y="1135380"/>
            <a:ext cx="3078480" cy="400110"/>
          </a:xfrm>
          <a:prstGeom prst="rect">
            <a:avLst/>
          </a:prstGeom>
          <a:noFill/>
        </p:spPr>
        <p:txBody>
          <a:bodyPr wrap="square" rtlCol="0">
            <a:spAutoFit/>
          </a:bodyPr>
          <a:lstStyle/>
          <a:p>
            <a:r>
              <a:rPr lang="en-US" sz="2000" dirty="0"/>
              <a:t>Hepatic Endpoint</a:t>
            </a:r>
          </a:p>
        </p:txBody>
      </p:sp>
      <p:sp>
        <p:nvSpPr>
          <p:cNvPr id="10" name="TextBox 9"/>
          <p:cNvSpPr txBox="1"/>
          <p:nvPr/>
        </p:nvSpPr>
        <p:spPr>
          <a:xfrm>
            <a:off x="83820" y="3791635"/>
            <a:ext cx="2308860" cy="400110"/>
          </a:xfrm>
          <a:prstGeom prst="rect">
            <a:avLst/>
          </a:prstGeom>
          <a:noFill/>
        </p:spPr>
        <p:txBody>
          <a:bodyPr wrap="square" rtlCol="0">
            <a:spAutoFit/>
          </a:bodyPr>
          <a:lstStyle/>
          <a:p>
            <a:r>
              <a:rPr lang="en-US" sz="2000" dirty="0"/>
              <a:t>Renal Endpoint</a:t>
            </a:r>
          </a:p>
        </p:txBody>
      </p:sp>
      <p:sp>
        <p:nvSpPr>
          <p:cNvPr id="11" name="TextBox 10"/>
          <p:cNvSpPr txBox="1"/>
          <p:nvPr/>
        </p:nvSpPr>
        <p:spPr>
          <a:xfrm>
            <a:off x="83820" y="1595109"/>
            <a:ext cx="2308860" cy="338554"/>
          </a:xfrm>
          <a:prstGeom prst="rect">
            <a:avLst/>
          </a:prstGeom>
          <a:noFill/>
        </p:spPr>
        <p:txBody>
          <a:bodyPr wrap="square" rtlCol="0">
            <a:spAutoFit/>
          </a:bodyPr>
          <a:lstStyle/>
          <a:p>
            <a:r>
              <a:rPr lang="en-US" sz="1600" dirty="0">
                <a:solidFill>
                  <a:srgbClr val="33CC33"/>
                </a:solidFill>
              </a:rPr>
              <a:t>2g v Placebo</a:t>
            </a:r>
          </a:p>
        </p:txBody>
      </p:sp>
      <p:sp>
        <p:nvSpPr>
          <p:cNvPr id="12" name="TextBox 11"/>
          <p:cNvSpPr txBox="1"/>
          <p:nvPr/>
        </p:nvSpPr>
        <p:spPr>
          <a:xfrm>
            <a:off x="83820" y="2302080"/>
            <a:ext cx="2308860" cy="338554"/>
          </a:xfrm>
          <a:prstGeom prst="rect">
            <a:avLst/>
          </a:prstGeom>
          <a:noFill/>
        </p:spPr>
        <p:txBody>
          <a:bodyPr wrap="square" rtlCol="0">
            <a:spAutoFit/>
          </a:bodyPr>
          <a:lstStyle/>
          <a:p>
            <a:r>
              <a:rPr lang="en-US" sz="1600" dirty="0">
                <a:solidFill>
                  <a:srgbClr val="00B0F0"/>
                </a:solidFill>
              </a:rPr>
              <a:t>6g v Placebo</a:t>
            </a:r>
          </a:p>
        </p:txBody>
      </p:sp>
      <p:sp>
        <p:nvSpPr>
          <p:cNvPr id="13" name="TextBox 12"/>
          <p:cNvSpPr txBox="1"/>
          <p:nvPr/>
        </p:nvSpPr>
        <p:spPr>
          <a:xfrm>
            <a:off x="83820" y="4239240"/>
            <a:ext cx="2308860" cy="338554"/>
          </a:xfrm>
          <a:prstGeom prst="rect">
            <a:avLst/>
          </a:prstGeom>
          <a:noFill/>
        </p:spPr>
        <p:txBody>
          <a:bodyPr wrap="square" rtlCol="0">
            <a:spAutoFit/>
          </a:bodyPr>
          <a:lstStyle/>
          <a:p>
            <a:r>
              <a:rPr lang="en-US" sz="1600" dirty="0">
                <a:solidFill>
                  <a:srgbClr val="33CC33"/>
                </a:solidFill>
              </a:rPr>
              <a:t>2g v Placebo</a:t>
            </a:r>
          </a:p>
        </p:txBody>
      </p:sp>
      <p:sp>
        <p:nvSpPr>
          <p:cNvPr id="14" name="TextBox 13"/>
          <p:cNvSpPr txBox="1"/>
          <p:nvPr/>
        </p:nvSpPr>
        <p:spPr>
          <a:xfrm>
            <a:off x="83820" y="5073216"/>
            <a:ext cx="2308860" cy="338554"/>
          </a:xfrm>
          <a:prstGeom prst="rect">
            <a:avLst/>
          </a:prstGeom>
          <a:noFill/>
        </p:spPr>
        <p:txBody>
          <a:bodyPr wrap="square" rtlCol="0">
            <a:spAutoFit/>
          </a:bodyPr>
          <a:lstStyle/>
          <a:p>
            <a:r>
              <a:rPr lang="en-US" sz="1600" dirty="0">
                <a:solidFill>
                  <a:srgbClr val="00B0F0"/>
                </a:solidFill>
              </a:rPr>
              <a:t>6g v Placebo</a:t>
            </a:r>
          </a:p>
        </p:txBody>
      </p:sp>
      <p:cxnSp>
        <p:nvCxnSpPr>
          <p:cNvPr id="22" name="Straight Connector 21"/>
          <p:cNvCxnSpPr/>
          <p:nvPr/>
        </p:nvCxnSpPr>
        <p:spPr bwMode="auto">
          <a:xfrm>
            <a:off x="2377440" y="3108960"/>
            <a:ext cx="6134100" cy="0"/>
          </a:xfrm>
          <a:prstGeom prst="line">
            <a:avLst/>
          </a:prstGeom>
          <a:ln w="38100">
            <a:solidFill>
              <a:schemeClr val="accent3">
                <a:lumMod val="20000"/>
                <a:lumOff val="80000"/>
              </a:schemeClr>
            </a:solidFill>
            <a:headEnd type="none" w="med" len="med"/>
            <a:tailEnd type="none" w="med" len="me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2286000" y="5897880"/>
            <a:ext cx="6271260" cy="0"/>
          </a:xfrm>
          <a:prstGeom prst="line">
            <a:avLst/>
          </a:prstGeom>
          <a:ln w="38100">
            <a:solidFill>
              <a:schemeClr val="accent3">
                <a:lumMod val="20000"/>
                <a:lumOff val="80000"/>
              </a:schemeClr>
            </a:solidFill>
            <a:headEnd type="none" w="med" len="med"/>
            <a:tailEnd type="none" w="med" len="me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bwMode="auto">
          <a:xfrm>
            <a:off x="8467738" y="1676400"/>
            <a:ext cx="19050" cy="1375086"/>
          </a:xfrm>
          <a:prstGeom prst="line">
            <a:avLst/>
          </a:prstGeom>
          <a:solidFill>
            <a:srgbClr val="FE9C09"/>
          </a:solidFill>
          <a:ln w="31750" cap="flat" cmpd="sng" algn="ctr">
            <a:solidFill>
              <a:schemeClr val="tx1"/>
            </a:solidFill>
            <a:prstDash val="sysDash"/>
            <a:round/>
            <a:headEnd type="none" w="med" len="med"/>
            <a:tailEnd type="none" w="med" len="med"/>
          </a:ln>
          <a:effectLst>
            <a:outerShdw blurRad="50800" dist="38100" algn="l" rotWithShape="0">
              <a:prstClr val="black">
                <a:alpha val="40000"/>
              </a:prstClr>
            </a:outerShdw>
          </a:effectLst>
        </p:spPr>
      </p:cxnSp>
      <p:cxnSp>
        <p:nvCxnSpPr>
          <p:cNvPr id="32" name="Straight Connector 31"/>
          <p:cNvCxnSpPr/>
          <p:nvPr/>
        </p:nvCxnSpPr>
        <p:spPr bwMode="auto">
          <a:xfrm>
            <a:off x="8537090" y="4434840"/>
            <a:ext cx="19050" cy="1395949"/>
          </a:xfrm>
          <a:prstGeom prst="line">
            <a:avLst/>
          </a:prstGeom>
          <a:solidFill>
            <a:srgbClr val="FE9C09"/>
          </a:solidFill>
          <a:ln w="31750" cap="flat" cmpd="sng" algn="ctr">
            <a:solidFill>
              <a:schemeClr val="tx1"/>
            </a:solidFill>
            <a:prstDash val="sysDash"/>
            <a:round/>
            <a:headEnd type="none" w="med" len="med"/>
            <a:tailEnd type="none" w="med" len="med"/>
          </a:ln>
          <a:effectLst>
            <a:outerShdw blurRad="50800" dist="38100" algn="l" rotWithShape="0">
              <a:prstClr val="black">
                <a:alpha val="40000"/>
              </a:prstClr>
            </a:outerShdw>
          </a:effectLst>
        </p:spPr>
      </p:cxnSp>
      <p:sp>
        <p:nvSpPr>
          <p:cNvPr id="33" name="TextBox 32"/>
          <p:cNvSpPr txBox="1"/>
          <p:nvPr/>
        </p:nvSpPr>
        <p:spPr>
          <a:xfrm>
            <a:off x="7574280" y="1135380"/>
            <a:ext cx="1699260" cy="523220"/>
          </a:xfrm>
          <a:prstGeom prst="rect">
            <a:avLst/>
          </a:prstGeom>
          <a:noFill/>
        </p:spPr>
        <p:txBody>
          <a:bodyPr wrap="square" rtlCol="0">
            <a:spAutoFit/>
          </a:bodyPr>
          <a:lstStyle/>
          <a:p>
            <a:pPr algn="ctr"/>
            <a:r>
              <a:rPr lang="en-US" sz="1400" dirty="0"/>
              <a:t>Non-inferiority boundary</a:t>
            </a:r>
          </a:p>
        </p:txBody>
      </p:sp>
      <p:sp>
        <p:nvSpPr>
          <p:cNvPr id="35" name="TextBox 34"/>
          <p:cNvSpPr txBox="1"/>
          <p:nvPr/>
        </p:nvSpPr>
        <p:spPr>
          <a:xfrm>
            <a:off x="7574280" y="3791635"/>
            <a:ext cx="1699260" cy="523220"/>
          </a:xfrm>
          <a:prstGeom prst="rect">
            <a:avLst/>
          </a:prstGeom>
          <a:noFill/>
        </p:spPr>
        <p:txBody>
          <a:bodyPr wrap="square" rtlCol="0">
            <a:spAutoFit/>
          </a:bodyPr>
          <a:lstStyle/>
          <a:p>
            <a:pPr algn="ctr"/>
            <a:r>
              <a:rPr lang="en-US" sz="1400" dirty="0"/>
              <a:t>Non-inferiority boundary</a:t>
            </a:r>
          </a:p>
        </p:txBody>
      </p:sp>
      <p:cxnSp>
        <p:nvCxnSpPr>
          <p:cNvPr id="48" name="Straight Connector 47"/>
          <p:cNvCxnSpPr/>
          <p:nvPr/>
        </p:nvCxnSpPr>
        <p:spPr bwMode="auto">
          <a:xfrm>
            <a:off x="2377440" y="2979420"/>
            <a:ext cx="0" cy="243840"/>
          </a:xfrm>
          <a:prstGeom prst="line">
            <a:avLst/>
          </a:prstGeom>
          <a:solidFill>
            <a:srgbClr val="FE9C09"/>
          </a:solidFill>
          <a:ln w="38100"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50" name="Straight Connector 49"/>
          <p:cNvCxnSpPr/>
          <p:nvPr/>
        </p:nvCxnSpPr>
        <p:spPr bwMode="auto">
          <a:xfrm>
            <a:off x="8486788" y="2994660"/>
            <a:ext cx="0" cy="243840"/>
          </a:xfrm>
          <a:prstGeom prst="line">
            <a:avLst/>
          </a:prstGeom>
          <a:solidFill>
            <a:srgbClr val="FE9C09"/>
          </a:solidFill>
          <a:ln w="38100"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51" name="Straight Connector 50"/>
          <p:cNvCxnSpPr/>
          <p:nvPr/>
        </p:nvCxnSpPr>
        <p:spPr bwMode="auto">
          <a:xfrm>
            <a:off x="4838700" y="298704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52" name="Straight Connector 51"/>
          <p:cNvCxnSpPr/>
          <p:nvPr/>
        </p:nvCxnSpPr>
        <p:spPr bwMode="auto">
          <a:xfrm>
            <a:off x="6073140" y="298704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53" name="Straight Connector 52"/>
          <p:cNvCxnSpPr/>
          <p:nvPr/>
        </p:nvCxnSpPr>
        <p:spPr bwMode="auto">
          <a:xfrm>
            <a:off x="7338060" y="2982906"/>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54" name="Straight Connector 53"/>
          <p:cNvCxnSpPr/>
          <p:nvPr/>
        </p:nvCxnSpPr>
        <p:spPr bwMode="auto">
          <a:xfrm>
            <a:off x="3604260" y="297942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55" name="TextBox 54"/>
          <p:cNvSpPr txBox="1"/>
          <p:nvPr/>
        </p:nvSpPr>
        <p:spPr>
          <a:xfrm>
            <a:off x="2017503" y="3276600"/>
            <a:ext cx="870585" cy="338554"/>
          </a:xfrm>
          <a:prstGeom prst="rect">
            <a:avLst/>
          </a:prstGeom>
          <a:noFill/>
        </p:spPr>
        <p:txBody>
          <a:bodyPr wrap="square" rtlCol="0">
            <a:spAutoFit/>
          </a:bodyPr>
          <a:lstStyle/>
          <a:p>
            <a:pPr algn="ctr"/>
            <a:r>
              <a:rPr lang="en-US" sz="1600" dirty="0"/>
              <a:t>-1.0 %</a:t>
            </a:r>
          </a:p>
        </p:txBody>
      </p:sp>
      <p:sp>
        <p:nvSpPr>
          <p:cNvPr id="56" name="TextBox 55"/>
          <p:cNvSpPr txBox="1"/>
          <p:nvPr/>
        </p:nvSpPr>
        <p:spPr>
          <a:xfrm>
            <a:off x="3323170" y="3276600"/>
            <a:ext cx="735330" cy="338554"/>
          </a:xfrm>
          <a:prstGeom prst="rect">
            <a:avLst/>
          </a:prstGeom>
          <a:noFill/>
        </p:spPr>
        <p:txBody>
          <a:bodyPr wrap="square" rtlCol="0">
            <a:spAutoFit/>
          </a:bodyPr>
          <a:lstStyle/>
          <a:p>
            <a:pPr algn="ctr"/>
            <a:r>
              <a:rPr lang="en-US" sz="1600" dirty="0"/>
              <a:t>0.0%</a:t>
            </a:r>
          </a:p>
        </p:txBody>
      </p:sp>
      <p:sp>
        <p:nvSpPr>
          <p:cNvPr id="57" name="TextBox 56"/>
          <p:cNvSpPr txBox="1"/>
          <p:nvPr/>
        </p:nvSpPr>
        <p:spPr>
          <a:xfrm>
            <a:off x="4555705" y="3276600"/>
            <a:ext cx="735330" cy="338554"/>
          </a:xfrm>
          <a:prstGeom prst="rect">
            <a:avLst/>
          </a:prstGeom>
          <a:noFill/>
        </p:spPr>
        <p:txBody>
          <a:bodyPr wrap="square" rtlCol="0">
            <a:spAutoFit/>
          </a:bodyPr>
          <a:lstStyle/>
          <a:p>
            <a:pPr algn="ctr"/>
            <a:r>
              <a:rPr lang="en-US" sz="1600" dirty="0"/>
              <a:t>1.0%</a:t>
            </a:r>
          </a:p>
        </p:txBody>
      </p:sp>
      <p:sp>
        <p:nvSpPr>
          <p:cNvPr id="58" name="TextBox 57"/>
          <p:cNvSpPr txBox="1"/>
          <p:nvPr/>
        </p:nvSpPr>
        <p:spPr>
          <a:xfrm>
            <a:off x="5780831" y="3276600"/>
            <a:ext cx="735330" cy="338554"/>
          </a:xfrm>
          <a:prstGeom prst="rect">
            <a:avLst/>
          </a:prstGeom>
          <a:noFill/>
        </p:spPr>
        <p:txBody>
          <a:bodyPr wrap="square" rtlCol="0">
            <a:spAutoFit/>
          </a:bodyPr>
          <a:lstStyle/>
          <a:p>
            <a:pPr algn="ctr"/>
            <a:r>
              <a:rPr lang="en-US" sz="1600" dirty="0"/>
              <a:t>2.0%</a:t>
            </a:r>
          </a:p>
        </p:txBody>
      </p:sp>
      <p:sp>
        <p:nvSpPr>
          <p:cNvPr id="59" name="TextBox 58"/>
          <p:cNvSpPr txBox="1"/>
          <p:nvPr/>
        </p:nvSpPr>
        <p:spPr>
          <a:xfrm>
            <a:off x="7063532" y="3276600"/>
            <a:ext cx="735330" cy="338554"/>
          </a:xfrm>
          <a:prstGeom prst="rect">
            <a:avLst/>
          </a:prstGeom>
          <a:noFill/>
        </p:spPr>
        <p:txBody>
          <a:bodyPr wrap="square" rtlCol="0">
            <a:spAutoFit/>
          </a:bodyPr>
          <a:lstStyle/>
          <a:p>
            <a:pPr algn="ctr"/>
            <a:r>
              <a:rPr lang="en-US" sz="1600" dirty="0"/>
              <a:t>3.0%</a:t>
            </a:r>
          </a:p>
        </p:txBody>
      </p:sp>
      <p:sp>
        <p:nvSpPr>
          <p:cNvPr id="60" name="TextBox 59"/>
          <p:cNvSpPr txBox="1"/>
          <p:nvPr/>
        </p:nvSpPr>
        <p:spPr>
          <a:xfrm>
            <a:off x="8198065" y="3276600"/>
            <a:ext cx="735330" cy="338554"/>
          </a:xfrm>
          <a:prstGeom prst="rect">
            <a:avLst/>
          </a:prstGeom>
          <a:noFill/>
        </p:spPr>
        <p:txBody>
          <a:bodyPr wrap="square" rtlCol="0">
            <a:spAutoFit/>
          </a:bodyPr>
          <a:lstStyle/>
          <a:p>
            <a:pPr algn="ctr"/>
            <a:r>
              <a:rPr lang="en-US" sz="1600" dirty="0"/>
              <a:t>4.0%</a:t>
            </a:r>
          </a:p>
        </p:txBody>
      </p:sp>
      <p:sp>
        <p:nvSpPr>
          <p:cNvPr id="61" name="TextBox 60"/>
          <p:cNvSpPr txBox="1"/>
          <p:nvPr/>
        </p:nvSpPr>
        <p:spPr>
          <a:xfrm>
            <a:off x="1958237" y="6027420"/>
            <a:ext cx="870585" cy="338554"/>
          </a:xfrm>
          <a:prstGeom prst="rect">
            <a:avLst/>
          </a:prstGeom>
          <a:noFill/>
        </p:spPr>
        <p:txBody>
          <a:bodyPr wrap="square" rtlCol="0">
            <a:spAutoFit/>
          </a:bodyPr>
          <a:lstStyle/>
          <a:p>
            <a:pPr algn="ctr"/>
            <a:r>
              <a:rPr lang="en-US" sz="1600" dirty="0"/>
              <a:t>-2.0 %</a:t>
            </a:r>
          </a:p>
        </p:txBody>
      </p:sp>
      <p:sp>
        <p:nvSpPr>
          <p:cNvPr id="62" name="TextBox 61"/>
          <p:cNvSpPr txBox="1"/>
          <p:nvPr/>
        </p:nvSpPr>
        <p:spPr>
          <a:xfrm>
            <a:off x="3786932" y="6027420"/>
            <a:ext cx="735330" cy="338554"/>
          </a:xfrm>
          <a:prstGeom prst="rect">
            <a:avLst/>
          </a:prstGeom>
          <a:noFill/>
        </p:spPr>
        <p:txBody>
          <a:bodyPr wrap="square" rtlCol="0">
            <a:spAutoFit/>
          </a:bodyPr>
          <a:lstStyle/>
          <a:p>
            <a:pPr algn="ctr"/>
            <a:r>
              <a:rPr lang="en-US" sz="1600" dirty="0"/>
              <a:t>0.0%</a:t>
            </a:r>
          </a:p>
        </p:txBody>
      </p:sp>
      <p:sp>
        <p:nvSpPr>
          <p:cNvPr id="63" name="TextBox 62"/>
          <p:cNvSpPr txBox="1"/>
          <p:nvPr/>
        </p:nvSpPr>
        <p:spPr>
          <a:xfrm>
            <a:off x="4662385" y="6027420"/>
            <a:ext cx="735330" cy="338554"/>
          </a:xfrm>
          <a:prstGeom prst="rect">
            <a:avLst/>
          </a:prstGeom>
          <a:noFill/>
        </p:spPr>
        <p:txBody>
          <a:bodyPr wrap="square" rtlCol="0">
            <a:spAutoFit/>
          </a:bodyPr>
          <a:lstStyle/>
          <a:p>
            <a:pPr algn="ctr"/>
            <a:r>
              <a:rPr lang="en-US" sz="1600" dirty="0"/>
              <a:t>1.0%</a:t>
            </a:r>
          </a:p>
        </p:txBody>
      </p:sp>
      <p:sp>
        <p:nvSpPr>
          <p:cNvPr id="64" name="TextBox 63"/>
          <p:cNvSpPr txBox="1"/>
          <p:nvPr/>
        </p:nvSpPr>
        <p:spPr>
          <a:xfrm>
            <a:off x="5605573" y="6027420"/>
            <a:ext cx="735330" cy="338554"/>
          </a:xfrm>
          <a:prstGeom prst="rect">
            <a:avLst/>
          </a:prstGeom>
          <a:noFill/>
        </p:spPr>
        <p:txBody>
          <a:bodyPr wrap="square" rtlCol="0">
            <a:spAutoFit/>
          </a:bodyPr>
          <a:lstStyle/>
          <a:p>
            <a:pPr algn="ctr"/>
            <a:r>
              <a:rPr lang="en-US" sz="1600" dirty="0"/>
              <a:t>2.0%</a:t>
            </a:r>
          </a:p>
        </p:txBody>
      </p:sp>
      <p:sp>
        <p:nvSpPr>
          <p:cNvPr id="65" name="TextBox 64"/>
          <p:cNvSpPr txBox="1"/>
          <p:nvPr/>
        </p:nvSpPr>
        <p:spPr>
          <a:xfrm>
            <a:off x="6512140" y="6027420"/>
            <a:ext cx="735330" cy="338554"/>
          </a:xfrm>
          <a:prstGeom prst="rect">
            <a:avLst/>
          </a:prstGeom>
          <a:noFill/>
        </p:spPr>
        <p:txBody>
          <a:bodyPr wrap="square" rtlCol="0">
            <a:spAutoFit/>
          </a:bodyPr>
          <a:lstStyle/>
          <a:p>
            <a:pPr algn="ctr"/>
            <a:r>
              <a:rPr lang="en-US" sz="1600" dirty="0"/>
              <a:t>3.0%</a:t>
            </a:r>
          </a:p>
        </p:txBody>
      </p:sp>
      <p:sp>
        <p:nvSpPr>
          <p:cNvPr id="66" name="TextBox 65"/>
          <p:cNvSpPr txBox="1"/>
          <p:nvPr/>
        </p:nvSpPr>
        <p:spPr>
          <a:xfrm>
            <a:off x="7382725" y="6027420"/>
            <a:ext cx="735330" cy="338554"/>
          </a:xfrm>
          <a:prstGeom prst="rect">
            <a:avLst/>
          </a:prstGeom>
          <a:noFill/>
        </p:spPr>
        <p:txBody>
          <a:bodyPr wrap="square" rtlCol="0">
            <a:spAutoFit/>
          </a:bodyPr>
          <a:lstStyle/>
          <a:p>
            <a:pPr algn="ctr"/>
            <a:r>
              <a:rPr lang="en-US" sz="1600" dirty="0"/>
              <a:t>4.0%</a:t>
            </a:r>
          </a:p>
        </p:txBody>
      </p:sp>
      <p:cxnSp>
        <p:nvCxnSpPr>
          <p:cNvPr id="67" name="Straight Connector 66"/>
          <p:cNvCxnSpPr/>
          <p:nvPr/>
        </p:nvCxnSpPr>
        <p:spPr bwMode="auto">
          <a:xfrm>
            <a:off x="2301240" y="5768340"/>
            <a:ext cx="0" cy="243840"/>
          </a:xfrm>
          <a:prstGeom prst="line">
            <a:avLst/>
          </a:prstGeom>
          <a:solidFill>
            <a:srgbClr val="FE9C09"/>
          </a:solidFill>
          <a:ln w="38100"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68" name="Straight Connector 67"/>
          <p:cNvCxnSpPr/>
          <p:nvPr/>
        </p:nvCxnSpPr>
        <p:spPr bwMode="auto">
          <a:xfrm>
            <a:off x="8552330" y="5783580"/>
            <a:ext cx="0" cy="243840"/>
          </a:xfrm>
          <a:prstGeom prst="line">
            <a:avLst/>
          </a:prstGeom>
          <a:solidFill>
            <a:srgbClr val="FE9C09"/>
          </a:solidFill>
          <a:ln w="38100"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69" name="Straight Connector 68"/>
          <p:cNvCxnSpPr/>
          <p:nvPr/>
        </p:nvCxnSpPr>
        <p:spPr bwMode="auto">
          <a:xfrm>
            <a:off x="5889416" y="577596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71" name="Straight Connector 70"/>
          <p:cNvCxnSpPr/>
          <p:nvPr/>
        </p:nvCxnSpPr>
        <p:spPr bwMode="auto">
          <a:xfrm>
            <a:off x="6789420" y="5771826"/>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72" name="Straight Connector 71"/>
          <p:cNvCxnSpPr/>
          <p:nvPr/>
        </p:nvCxnSpPr>
        <p:spPr bwMode="auto">
          <a:xfrm>
            <a:off x="3155630" y="576834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73" name="Straight Connector 72"/>
          <p:cNvCxnSpPr/>
          <p:nvPr/>
        </p:nvCxnSpPr>
        <p:spPr bwMode="auto">
          <a:xfrm>
            <a:off x="4061460" y="576834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74" name="Straight Connector 73"/>
          <p:cNvCxnSpPr/>
          <p:nvPr/>
        </p:nvCxnSpPr>
        <p:spPr bwMode="auto">
          <a:xfrm>
            <a:off x="4945380" y="576834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75" name="TextBox 74"/>
          <p:cNvSpPr txBox="1"/>
          <p:nvPr/>
        </p:nvSpPr>
        <p:spPr>
          <a:xfrm>
            <a:off x="2814322" y="6027420"/>
            <a:ext cx="870585" cy="338554"/>
          </a:xfrm>
          <a:prstGeom prst="rect">
            <a:avLst/>
          </a:prstGeom>
          <a:noFill/>
        </p:spPr>
        <p:txBody>
          <a:bodyPr wrap="square" rtlCol="0">
            <a:spAutoFit/>
          </a:bodyPr>
          <a:lstStyle/>
          <a:p>
            <a:pPr algn="ctr"/>
            <a:r>
              <a:rPr lang="en-US" sz="1600" dirty="0"/>
              <a:t>-1.0 %</a:t>
            </a:r>
          </a:p>
        </p:txBody>
      </p:sp>
      <p:sp>
        <p:nvSpPr>
          <p:cNvPr id="76" name="TextBox 75"/>
          <p:cNvSpPr txBox="1"/>
          <p:nvPr/>
        </p:nvSpPr>
        <p:spPr>
          <a:xfrm>
            <a:off x="8257334" y="6020534"/>
            <a:ext cx="735330" cy="338554"/>
          </a:xfrm>
          <a:prstGeom prst="rect">
            <a:avLst/>
          </a:prstGeom>
          <a:noFill/>
        </p:spPr>
        <p:txBody>
          <a:bodyPr wrap="square" rtlCol="0">
            <a:spAutoFit/>
          </a:bodyPr>
          <a:lstStyle/>
          <a:p>
            <a:pPr algn="ctr"/>
            <a:r>
              <a:rPr lang="en-US" sz="1600" dirty="0"/>
              <a:t>5.0%</a:t>
            </a:r>
          </a:p>
        </p:txBody>
      </p:sp>
      <p:cxnSp>
        <p:nvCxnSpPr>
          <p:cNvPr id="77" name="Straight Connector 76"/>
          <p:cNvCxnSpPr/>
          <p:nvPr/>
        </p:nvCxnSpPr>
        <p:spPr bwMode="auto">
          <a:xfrm>
            <a:off x="7665720" y="5768340"/>
            <a:ext cx="0" cy="243840"/>
          </a:xfrm>
          <a:prstGeom prst="line">
            <a:avLst/>
          </a:prstGeom>
          <a:solidFill>
            <a:srgbClr val="FE9C09"/>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78" name="TextBox 77"/>
          <p:cNvSpPr txBox="1"/>
          <p:nvPr/>
        </p:nvSpPr>
        <p:spPr>
          <a:xfrm>
            <a:off x="108343" y="1933663"/>
            <a:ext cx="2192897" cy="338554"/>
          </a:xfrm>
          <a:prstGeom prst="rect">
            <a:avLst/>
          </a:prstGeom>
          <a:noFill/>
        </p:spPr>
        <p:txBody>
          <a:bodyPr wrap="square" rtlCol="0">
            <a:spAutoFit/>
          </a:bodyPr>
          <a:lstStyle/>
          <a:p>
            <a:r>
              <a:rPr lang="en-US" sz="1600" dirty="0">
                <a:solidFill>
                  <a:srgbClr val="33CC33"/>
                </a:solidFill>
              </a:rPr>
              <a:t>4/415 (1.0%), p=0.12</a:t>
            </a:r>
          </a:p>
        </p:txBody>
      </p:sp>
      <p:sp>
        <p:nvSpPr>
          <p:cNvPr id="79" name="TextBox 78"/>
          <p:cNvSpPr txBox="1"/>
          <p:nvPr/>
        </p:nvSpPr>
        <p:spPr>
          <a:xfrm>
            <a:off x="83820" y="2644352"/>
            <a:ext cx="2170068" cy="338554"/>
          </a:xfrm>
          <a:prstGeom prst="rect">
            <a:avLst/>
          </a:prstGeom>
          <a:noFill/>
        </p:spPr>
        <p:txBody>
          <a:bodyPr wrap="square" rtlCol="0">
            <a:spAutoFit/>
          </a:bodyPr>
          <a:lstStyle/>
          <a:p>
            <a:r>
              <a:rPr lang="en-US" sz="1600" dirty="0">
                <a:solidFill>
                  <a:srgbClr val="00B0F0"/>
                </a:solidFill>
              </a:rPr>
              <a:t>2/416 (0.5%), p=0.50</a:t>
            </a:r>
          </a:p>
        </p:txBody>
      </p:sp>
      <p:sp>
        <p:nvSpPr>
          <p:cNvPr id="80" name="TextBox 79"/>
          <p:cNvSpPr txBox="1"/>
          <p:nvPr/>
        </p:nvSpPr>
        <p:spPr>
          <a:xfrm>
            <a:off x="104517" y="4577794"/>
            <a:ext cx="2192897" cy="338554"/>
          </a:xfrm>
          <a:prstGeom prst="rect">
            <a:avLst/>
          </a:prstGeom>
          <a:noFill/>
        </p:spPr>
        <p:txBody>
          <a:bodyPr wrap="square" rtlCol="0">
            <a:spAutoFit/>
          </a:bodyPr>
          <a:lstStyle/>
          <a:p>
            <a:r>
              <a:rPr lang="en-US" sz="1600" dirty="0">
                <a:solidFill>
                  <a:srgbClr val="33CC33"/>
                </a:solidFill>
              </a:rPr>
              <a:t>0/415 (0.0%), p=0.50</a:t>
            </a:r>
          </a:p>
        </p:txBody>
      </p:sp>
      <p:sp>
        <p:nvSpPr>
          <p:cNvPr id="81" name="TextBox 80"/>
          <p:cNvSpPr txBox="1"/>
          <p:nvPr/>
        </p:nvSpPr>
        <p:spPr>
          <a:xfrm>
            <a:off x="108342" y="5445026"/>
            <a:ext cx="2192897" cy="338554"/>
          </a:xfrm>
          <a:prstGeom prst="rect">
            <a:avLst/>
          </a:prstGeom>
          <a:noFill/>
        </p:spPr>
        <p:txBody>
          <a:bodyPr wrap="square" rtlCol="0">
            <a:spAutoFit/>
          </a:bodyPr>
          <a:lstStyle/>
          <a:p>
            <a:r>
              <a:rPr lang="en-US" sz="1600" dirty="0">
                <a:solidFill>
                  <a:srgbClr val="00B0F0"/>
                </a:solidFill>
              </a:rPr>
              <a:t>3/416 (0.7%), p=0.62</a:t>
            </a:r>
          </a:p>
        </p:txBody>
      </p:sp>
      <p:cxnSp>
        <p:nvCxnSpPr>
          <p:cNvPr id="83" name="Straight Arrow Connector 82"/>
          <p:cNvCxnSpPr/>
          <p:nvPr/>
        </p:nvCxnSpPr>
        <p:spPr bwMode="auto">
          <a:xfrm>
            <a:off x="3496733" y="1975998"/>
            <a:ext cx="3217334" cy="0"/>
          </a:xfrm>
          <a:prstGeom prst="straightConnector1">
            <a:avLst/>
          </a:prstGeom>
          <a:solidFill>
            <a:srgbClr val="FE9C09"/>
          </a:solidFill>
          <a:ln w="38100" cap="flat" cmpd="sng" algn="ctr">
            <a:solidFill>
              <a:schemeClr val="tx1"/>
            </a:solidFill>
            <a:prstDash val="solid"/>
            <a:round/>
            <a:headEnd type="diamond" w="med" len="med"/>
            <a:tailEnd type="diamond" w="med" len="med"/>
          </a:ln>
          <a:effectLst>
            <a:outerShdw blurRad="50800" dist="38100" dir="5400000" algn="t" rotWithShape="0">
              <a:prstClr val="black">
                <a:alpha val="40000"/>
              </a:prstClr>
            </a:outerShdw>
          </a:effectLst>
        </p:spPr>
      </p:cxnSp>
      <p:sp>
        <p:nvSpPr>
          <p:cNvPr id="92" name="TextBox 91"/>
          <p:cNvSpPr txBox="1"/>
          <p:nvPr/>
        </p:nvSpPr>
        <p:spPr>
          <a:xfrm>
            <a:off x="3204951" y="1560023"/>
            <a:ext cx="537634" cy="338554"/>
          </a:xfrm>
          <a:prstGeom prst="rect">
            <a:avLst/>
          </a:prstGeom>
          <a:noFill/>
        </p:spPr>
        <p:txBody>
          <a:bodyPr wrap="square" rtlCol="0">
            <a:spAutoFit/>
          </a:bodyPr>
          <a:lstStyle/>
          <a:p>
            <a:r>
              <a:rPr lang="en-US" sz="1600" dirty="0"/>
              <a:t>-0.1</a:t>
            </a:r>
          </a:p>
        </p:txBody>
      </p:sp>
      <p:sp>
        <p:nvSpPr>
          <p:cNvPr id="94" name="Diamond 93"/>
          <p:cNvSpPr/>
          <p:nvPr/>
        </p:nvSpPr>
        <p:spPr bwMode="auto">
          <a:xfrm>
            <a:off x="4747049" y="1890943"/>
            <a:ext cx="181398" cy="170110"/>
          </a:xfrm>
          <a:prstGeom prst="diamond">
            <a:avLst/>
          </a:prstGeom>
          <a:solidFill>
            <a:schemeClr val="tx1"/>
          </a:solidFill>
          <a:ln w="3175" cap="flat" cmpd="sng" algn="ctr">
            <a:solidFill>
              <a:schemeClr val="tx1"/>
            </a:solid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95" name="TextBox 94"/>
          <p:cNvSpPr txBox="1"/>
          <p:nvPr/>
        </p:nvSpPr>
        <p:spPr>
          <a:xfrm>
            <a:off x="4607350" y="1552389"/>
            <a:ext cx="537634" cy="338554"/>
          </a:xfrm>
          <a:prstGeom prst="rect">
            <a:avLst/>
          </a:prstGeom>
          <a:noFill/>
        </p:spPr>
        <p:txBody>
          <a:bodyPr wrap="square" rtlCol="0">
            <a:spAutoFit/>
          </a:bodyPr>
          <a:lstStyle/>
          <a:p>
            <a:r>
              <a:rPr lang="en-US" sz="1600" dirty="0"/>
              <a:t>1.0</a:t>
            </a:r>
          </a:p>
        </p:txBody>
      </p:sp>
      <p:sp>
        <p:nvSpPr>
          <p:cNvPr id="96" name="TextBox 95"/>
          <p:cNvSpPr txBox="1"/>
          <p:nvPr/>
        </p:nvSpPr>
        <p:spPr>
          <a:xfrm>
            <a:off x="6487585" y="1576412"/>
            <a:ext cx="537634" cy="338554"/>
          </a:xfrm>
          <a:prstGeom prst="rect">
            <a:avLst/>
          </a:prstGeom>
          <a:noFill/>
        </p:spPr>
        <p:txBody>
          <a:bodyPr wrap="square" rtlCol="0">
            <a:spAutoFit/>
          </a:bodyPr>
          <a:lstStyle/>
          <a:p>
            <a:r>
              <a:rPr lang="en-US" sz="1600" dirty="0"/>
              <a:t>2.5</a:t>
            </a:r>
          </a:p>
        </p:txBody>
      </p:sp>
      <p:cxnSp>
        <p:nvCxnSpPr>
          <p:cNvPr id="97" name="Straight Arrow Connector 96"/>
          <p:cNvCxnSpPr/>
          <p:nvPr/>
        </p:nvCxnSpPr>
        <p:spPr bwMode="auto">
          <a:xfrm>
            <a:off x="2998683" y="2727047"/>
            <a:ext cx="2714412" cy="6724"/>
          </a:xfrm>
          <a:prstGeom prst="straightConnector1">
            <a:avLst/>
          </a:prstGeom>
          <a:solidFill>
            <a:srgbClr val="FE9C09"/>
          </a:solidFill>
          <a:ln w="38100" cap="flat" cmpd="sng" algn="ctr">
            <a:solidFill>
              <a:schemeClr val="tx1"/>
            </a:solidFill>
            <a:prstDash val="solid"/>
            <a:round/>
            <a:headEnd type="diamond" w="med" len="med"/>
            <a:tailEnd type="diamond" w="med" len="med"/>
          </a:ln>
          <a:effectLst>
            <a:outerShdw blurRad="50800" dist="38100" dir="5400000" algn="t" rotWithShape="0">
              <a:prstClr val="black">
                <a:alpha val="40000"/>
              </a:prstClr>
            </a:outerShdw>
          </a:effectLst>
        </p:spPr>
      </p:cxnSp>
      <p:sp>
        <p:nvSpPr>
          <p:cNvPr id="98" name="Diamond 97"/>
          <p:cNvSpPr/>
          <p:nvPr/>
        </p:nvSpPr>
        <p:spPr bwMode="auto">
          <a:xfrm>
            <a:off x="4166767" y="2648716"/>
            <a:ext cx="181398" cy="170110"/>
          </a:xfrm>
          <a:prstGeom prst="diamond">
            <a:avLst/>
          </a:prstGeom>
          <a:solidFill>
            <a:schemeClr val="tx1"/>
          </a:solidFill>
          <a:ln w="3175" cap="flat" cmpd="sng" algn="ctr">
            <a:solidFill>
              <a:schemeClr val="tx1"/>
            </a:solid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03" name="TextBox 102"/>
          <p:cNvSpPr txBox="1"/>
          <p:nvPr/>
        </p:nvSpPr>
        <p:spPr>
          <a:xfrm>
            <a:off x="2693350" y="2322729"/>
            <a:ext cx="537634" cy="338554"/>
          </a:xfrm>
          <a:prstGeom prst="rect">
            <a:avLst/>
          </a:prstGeom>
          <a:noFill/>
        </p:spPr>
        <p:txBody>
          <a:bodyPr wrap="square" rtlCol="0">
            <a:spAutoFit/>
          </a:bodyPr>
          <a:lstStyle/>
          <a:p>
            <a:r>
              <a:rPr lang="en-US" sz="1600" dirty="0"/>
              <a:t>-0.5</a:t>
            </a:r>
          </a:p>
        </p:txBody>
      </p:sp>
      <p:sp>
        <p:nvSpPr>
          <p:cNvPr id="104" name="TextBox 103"/>
          <p:cNvSpPr txBox="1"/>
          <p:nvPr/>
        </p:nvSpPr>
        <p:spPr>
          <a:xfrm>
            <a:off x="4031722" y="2322729"/>
            <a:ext cx="537634" cy="338554"/>
          </a:xfrm>
          <a:prstGeom prst="rect">
            <a:avLst/>
          </a:prstGeom>
          <a:noFill/>
        </p:spPr>
        <p:txBody>
          <a:bodyPr wrap="square" rtlCol="0">
            <a:spAutoFit/>
          </a:bodyPr>
          <a:lstStyle/>
          <a:p>
            <a:r>
              <a:rPr lang="en-US" sz="1600" dirty="0"/>
              <a:t>0.5</a:t>
            </a:r>
          </a:p>
        </p:txBody>
      </p:sp>
      <p:sp>
        <p:nvSpPr>
          <p:cNvPr id="105" name="TextBox 104"/>
          <p:cNvSpPr txBox="1"/>
          <p:nvPr/>
        </p:nvSpPr>
        <p:spPr>
          <a:xfrm>
            <a:off x="5480685" y="2322729"/>
            <a:ext cx="537634" cy="338554"/>
          </a:xfrm>
          <a:prstGeom prst="rect">
            <a:avLst/>
          </a:prstGeom>
          <a:noFill/>
        </p:spPr>
        <p:txBody>
          <a:bodyPr wrap="square" rtlCol="0">
            <a:spAutoFit/>
          </a:bodyPr>
          <a:lstStyle/>
          <a:p>
            <a:r>
              <a:rPr lang="en-US" sz="1600" dirty="0"/>
              <a:t>1.7</a:t>
            </a:r>
          </a:p>
        </p:txBody>
      </p:sp>
      <p:cxnSp>
        <p:nvCxnSpPr>
          <p:cNvPr id="106" name="Straight Arrow Connector 105"/>
          <p:cNvCxnSpPr/>
          <p:nvPr/>
        </p:nvCxnSpPr>
        <p:spPr bwMode="auto">
          <a:xfrm>
            <a:off x="2814322" y="4594602"/>
            <a:ext cx="1848063" cy="0"/>
          </a:xfrm>
          <a:prstGeom prst="straightConnector1">
            <a:avLst/>
          </a:prstGeom>
          <a:solidFill>
            <a:srgbClr val="FE9C09"/>
          </a:solidFill>
          <a:ln w="38100" cap="flat" cmpd="sng" algn="ctr">
            <a:solidFill>
              <a:schemeClr val="tx1"/>
            </a:solidFill>
            <a:prstDash val="solid"/>
            <a:round/>
            <a:headEnd type="diamond" w="med" len="med"/>
            <a:tailEnd type="diamond" w="med" len="med"/>
          </a:ln>
          <a:effectLst>
            <a:outerShdw blurRad="50800" dist="38100" dir="5400000" algn="t" rotWithShape="0">
              <a:prstClr val="black">
                <a:alpha val="40000"/>
              </a:prstClr>
            </a:outerShdw>
          </a:effectLst>
        </p:spPr>
      </p:cxnSp>
      <p:sp>
        <p:nvSpPr>
          <p:cNvPr id="107" name="TextBox 106"/>
          <p:cNvSpPr txBox="1"/>
          <p:nvPr/>
        </p:nvSpPr>
        <p:spPr>
          <a:xfrm>
            <a:off x="2509091" y="4205309"/>
            <a:ext cx="537634" cy="338554"/>
          </a:xfrm>
          <a:prstGeom prst="rect">
            <a:avLst/>
          </a:prstGeom>
          <a:noFill/>
        </p:spPr>
        <p:txBody>
          <a:bodyPr wrap="square" rtlCol="0">
            <a:spAutoFit/>
          </a:bodyPr>
          <a:lstStyle/>
          <a:p>
            <a:r>
              <a:rPr lang="en-US" sz="1600" dirty="0"/>
              <a:t>-1.4</a:t>
            </a:r>
          </a:p>
        </p:txBody>
      </p:sp>
      <p:sp>
        <p:nvSpPr>
          <p:cNvPr id="108" name="Diamond 107"/>
          <p:cNvSpPr/>
          <p:nvPr/>
        </p:nvSpPr>
        <p:spPr bwMode="auto">
          <a:xfrm>
            <a:off x="3846622" y="4509547"/>
            <a:ext cx="181398" cy="170110"/>
          </a:xfrm>
          <a:prstGeom prst="diamond">
            <a:avLst/>
          </a:prstGeom>
          <a:solidFill>
            <a:schemeClr val="tx1"/>
          </a:solidFill>
          <a:ln w="3175" cap="flat" cmpd="sng" algn="ctr">
            <a:solidFill>
              <a:schemeClr val="tx1"/>
            </a:solid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09" name="TextBox 108"/>
          <p:cNvSpPr txBox="1"/>
          <p:nvPr/>
        </p:nvSpPr>
        <p:spPr>
          <a:xfrm>
            <a:off x="3643628" y="4205309"/>
            <a:ext cx="537634" cy="338554"/>
          </a:xfrm>
          <a:prstGeom prst="rect">
            <a:avLst/>
          </a:prstGeom>
          <a:noFill/>
        </p:spPr>
        <p:txBody>
          <a:bodyPr wrap="square" rtlCol="0">
            <a:spAutoFit/>
          </a:bodyPr>
          <a:lstStyle/>
          <a:p>
            <a:r>
              <a:rPr lang="en-US" sz="1600" dirty="0"/>
              <a:t>-0.2</a:t>
            </a:r>
          </a:p>
        </p:txBody>
      </p:sp>
      <p:sp>
        <p:nvSpPr>
          <p:cNvPr id="110" name="TextBox 109"/>
          <p:cNvSpPr txBox="1"/>
          <p:nvPr/>
        </p:nvSpPr>
        <p:spPr>
          <a:xfrm>
            <a:off x="4435897" y="4205309"/>
            <a:ext cx="537634" cy="338554"/>
          </a:xfrm>
          <a:prstGeom prst="rect">
            <a:avLst/>
          </a:prstGeom>
          <a:noFill/>
        </p:spPr>
        <p:txBody>
          <a:bodyPr wrap="square" rtlCol="0">
            <a:spAutoFit/>
          </a:bodyPr>
          <a:lstStyle/>
          <a:p>
            <a:r>
              <a:rPr lang="en-US" sz="1600" dirty="0"/>
              <a:t>0.7</a:t>
            </a:r>
          </a:p>
        </p:txBody>
      </p:sp>
      <p:cxnSp>
        <p:nvCxnSpPr>
          <p:cNvPr id="116" name="Straight Arrow Connector 115"/>
          <p:cNvCxnSpPr/>
          <p:nvPr/>
        </p:nvCxnSpPr>
        <p:spPr bwMode="auto">
          <a:xfrm>
            <a:off x="3473768" y="5451750"/>
            <a:ext cx="2275734" cy="0"/>
          </a:xfrm>
          <a:prstGeom prst="straightConnector1">
            <a:avLst/>
          </a:prstGeom>
          <a:solidFill>
            <a:srgbClr val="FE9C09"/>
          </a:solidFill>
          <a:ln w="38100" cap="flat" cmpd="sng" algn="ctr">
            <a:solidFill>
              <a:schemeClr val="tx1"/>
            </a:solidFill>
            <a:prstDash val="solid"/>
            <a:round/>
            <a:headEnd type="diamond" w="med" len="med"/>
            <a:tailEnd type="diamond" w="med" len="med"/>
          </a:ln>
          <a:effectLst>
            <a:outerShdw blurRad="50800" dist="38100" dir="5400000" algn="t" rotWithShape="0">
              <a:prstClr val="black">
                <a:alpha val="40000"/>
              </a:prstClr>
            </a:outerShdw>
          </a:effectLst>
        </p:spPr>
      </p:cxnSp>
      <p:sp>
        <p:nvSpPr>
          <p:cNvPr id="117" name="Diamond 116"/>
          <p:cNvSpPr/>
          <p:nvPr/>
        </p:nvSpPr>
        <p:spPr bwMode="auto">
          <a:xfrm>
            <a:off x="4414629" y="5359971"/>
            <a:ext cx="181398" cy="170110"/>
          </a:xfrm>
          <a:prstGeom prst="diamond">
            <a:avLst/>
          </a:prstGeom>
          <a:solidFill>
            <a:schemeClr val="tx1"/>
          </a:solidFill>
          <a:ln w="3175" cap="flat" cmpd="sng" algn="ctr">
            <a:solidFill>
              <a:schemeClr val="tx1"/>
            </a:solid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18" name="TextBox 117"/>
          <p:cNvSpPr txBox="1"/>
          <p:nvPr/>
        </p:nvSpPr>
        <p:spPr>
          <a:xfrm>
            <a:off x="3180401" y="5040708"/>
            <a:ext cx="537634" cy="338554"/>
          </a:xfrm>
          <a:prstGeom prst="rect">
            <a:avLst/>
          </a:prstGeom>
          <a:noFill/>
        </p:spPr>
        <p:txBody>
          <a:bodyPr wrap="square" rtlCol="0">
            <a:spAutoFit/>
          </a:bodyPr>
          <a:lstStyle/>
          <a:p>
            <a:r>
              <a:rPr lang="en-US" sz="1600" dirty="0"/>
              <a:t>-0.7</a:t>
            </a:r>
          </a:p>
        </p:txBody>
      </p:sp>
      <p:sp>
        <p:nvSpPr>
          <p:cNvPr id="119" name="TextBox 118"/>
          <p:cNvSpPr txBox="1"/>
          <p:nvPr/>
        </p:nvSpPr>
        <p:spPr>
          <a:xfrm>
            <a:off x="4290164" y="5040708"/>
            <a:ext cx="537634" cy="338554"/>
          </a:xfrm>
          <a:prstGeom prst="rect">
            <a:avLst/>
          </a:prstGeom>
          <a:noFill/>
        </p:spPr>
        <p:txBody>
          <a:bodyPr wrap="square" rtlCol="0">
            <a:spAutoFit/>
          </a:bodyPr>
          <a:lstStyle/>
          <a:p>
            <a:r>
              <a:rPr lang="en-US" sz="1600" dirty="0"/>
              <a:t>0.5</a:t>
            </a:r>
          </a:p>
        </p:txBody>
      </p:sp>
      <p:sp>
        <p:nvSpPr>
          <p:cNvPr id="120" name="TextBox 119"/>
          <p:cNvSpPr txBox="1"/>
          <p:nvPr/>
        </p:nvSpPr>
        <p:spPr>
          <a:xfrm>
            <a:off x="5502051" y="5040708"/>
            <a:ext cx="537634" cy="338554"/>
          </a:xfrm>
          <a:prstGeom prst="rect">
            <a:avLst/>
          </a:prstGeom>
          <a:noFill/>
        </p:spPr>
        <p:txBody>
          <a:bodyPr wrap="square" rtlCol="0">
            <a:spAutoFit/>
          </a:bodyPr>
          <a:lstStyle/>
          <a:p>
            <a:r>
              <a:rPr lang="en-US" sz="1600" dirty="0"/>
              <a:t>1.9</a:t>
            </a:r>
          </a:p>
        </p:txBody>
      </p:sp>
      <p:sp>
        <p:nvSpPr>
          <p:cNvPr id="130" name="TextBox 129"/>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cxnSp>
        <p:nvCxnSpPr>
          <p:cNvPr id="132" name="Straight Connector 131"/>
          <p:cNvCxnSpPr/>
          <p:nvPr/>
        </p:nvCxnSpPr>
        <p:spPr bwMode="auto">
          <a:xfrm>
            <a:off x="0" y="3674533"/>
            <a:ext cx="9143999" cy="0"/>
          </a:xfrm>
          <a:prstGeom prst="line">
            <a:avLst/>
          </a:prstGeom>
          <a:solidFill>
            <a:srgbClr val="FE9C09"/>
          </a:solidFill>
          <a:ln w="12700" cap="flat" cmpd="sng" algn="ctr">
            <a:solidFill>
              <a:srgbClr val="FFFFFF"/>
            </a:solidFill>
            <a:prstDash val="solid"/>
            <a:round/>
            <a:headEnd type="none" w="med" len="med"/>
            <a:tailEnd type="none" w="med" len="med"/>
          </a:ln>
          <a:effectLst>
            <a:outerShdw dist="17961" dir="2700000" algn="ctr" rotWithShape="0">
              <a:schemeClr val="bg2"/>
            </a:outerShdw>
          </a:effectLst>
        </p:spPr>
      </p:cxnSp>
      <p:cxnSp>
        <p:nvCxnSpPr>
          <p:cNvPr id="138" name="Straight Connector 137"/>
          <p:cNvCxnSpPr/>
          <p:nvPr/>
        </p:nvCxnSpPr>
        <p:spPr bwMode="auto">
          <a:xfrm>
            <a:off x="7398" y="2307489"/>
            <a:ext cx="8456517" cy="0"/>
          </a:xfrm>
          <a:prstGeom prst="line">
            <a:avLst/>
          </a:prstGeom>
          <a:solidFill>
            <a:srgbClr val="FE9C09"/>
          </a:solidFill>
          <a:ln w="3175" cap="flat" cmpd="sng" algn="ctr">
            <a:solidFill>
              <a:srgbClr val="FFFFFF"/>
            </a:solidFill>
            <a:prstDash val="sysDash"/>
            <a:round/>
            <a:headEnd type="none" w="med" len="med"/>
            <a:tailEnd type="none" w="med" len="med"/>
          </a:ln>
          <a:effectLst>
            <a:outerShdw dist="17961" dir="2700000" algn="ctr" rotWithShape="0">
              <a:schemeClr val="bg2"/>
            </a:outerShdw>
          </a:effectLst>
        </p:spPr>
      </p:cxnSp>
      <p:cxnSp>
        <p:nvCxnSpPr>
          <p:cNvPr id="142" name="Straight Connector 141"/>
          <p:cNvCxnSpPr/>
          <p:nvPr/>
        </p:nvCxnSpPr>
        <p:spPr bwMode="auto">
          <a:xfrm>
            <a:off x="7398" y="5040708"/>
            <a:ext cx="8521287" cy="0"/>
          </a:xfrm>
          <a:prstGeom prst="line">
            <a:avLst/>
          </a:prstGeom>
          <a:solidFill>
            <a:srgbClr val="FE9C09"/>
          </a:solidFill>
          <a:ln w="3175" cap="flat" cmpd="sng" algn="ctr">
            <a:solidFill>
              <a:srgbClr val="FFFFFF"/>
            </a:solidFill>
            <a:prstDash val="sysDash"/>
            <a:round/>
            <a:headEnd type="none" w="med" len="med"/>
            <a:tailEnd type="none" w="med" len="med"/>
          </a:ln>
          <a:effectLst>
            <a:outerShdw dist="17961" dir="2700000" algn="ctr" rotWithShape="0">
              <a:schemeClr val="bg2"/>
            </a:outerShdw>
          </a:effectLst>
        </p:spPr>
      </p:cxnSp>
      <p:sp>
        <p:nvSpPr>
          <p:cNvPr id="82" name="TextBox 81"/>
          <p:cNvSpPr txBox="1"/>
          <p:nvPr/>
        </p:nvSpPr>
        <p:spPr>
          <a:xfrm>
            <a:off x="83820" y="2964547"/>
            <a:ext cx="2170068" cy="338554"/>
          </a:xfrm>
          <a:prstGeom prst="rect">
            <a:avLst/>
          </a:prstGeom>
          <a:noFill/>
        </p:spPr>
        <p:txBody>
          <a:bodyPr wrap="square" rtlCol="0">
            <a:spAutoFit/>
          </a:bodyPr>
          <a:lstStyle/>
          <a:p>
            <a:r>
              <a:rPr lang="en-US" sz="1600" dirty="0">
                <a:solidFill>
                  <a:srgbClr val="FFFF00"/>
                </a:solidFill>
              </a:rPr>
              <a:t>0/413 (0.0%)</a:t>
            </a:r>
          </a:p>
        </p:txBody>
      </p:sp>
      <p:sp>
        <p:nvSpPr>
          <p:cNvPr id="84" name="TextBox 83"/>
          <p:cNvSpPr txBox="1"/>
          <p:nvPr/>
        </p:nvSpPr>
        <p:spPr>
          <a:xfrm>
            <a:off x="83820" y="5782680"/>
            <a:ext cx="2170068" cy="338554"/>
          </a:xfrm>
          <a:prstGeom prst="rect">
            <a:avLst/>
          </a:prstGeom>
          <a:noFill/>
        </p:spPr>
        <p:txBody>
          <a:bodyPr wrap="square" rtlCol="0">
            <a:spAutoFit/>
          </a:bodyPr>
          <a:lstStyle/>
          <a:p>
            <a:r>
              <a:rPr lang="en-US" sz="1600" dirty="0">
                <a:solidFill>
                  <a:srgbClr val="FFFF00"/>
                </a:solidFill>
              </a:rPr>
              <a:t>1/413 (0.2%)</a:t>
            </a:r>
          </a:p>
        </p:txBody>
      </p:sp>
      <p:pic>
        <p:nvPicPr>
          <p:cNvPr id="85"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flipH="1" flipV="1">
            <a:off x="4054140" y="1232916"/>
            <a:ext cx="31667" cy="4543044"/>
          </a:xfrm>
          <a:prstGeom prst="line">
            <a:avLst/>
          </a:prstGeom>
          <a:solidFill>
            <a:srgbClr val="FE9C09"/>
          </a:solidFill>
          <a:ln w="12700" cap="flat" cmpd="sng" algn="ctr">
            <a:solidFill>
              <a:srgbClr val="3365FB"/>
            </a:solidFill>
            <a:prstDash val="sysDot"/>
            <a:round/>
            <a:headEnd type="none" w="med" len="med"/>
            <a:tailEnd type="triangle" w="med" len="med"/>
          </a:ln>
          <a:effectLst>
            <a:outerShdw dist="17961" dir="2700000" algn="ctr" rotWithShape="0">
              <a:schemeClr val="bg2"/>
            </a:outerShdw>
          </a:effectLst>
        </p:spPr>
      </p:cxnSp>
      <p:sp>
        <p:nvSpPr>
          <p:cNvPr id="6" name="TextBox 5"/>
          <p:cNvSpPr txBox="1"/>
          <p:nvPr/>
        </p:nvSpPr>
        <p:spPr>
          <a:xfrm>
            <a:off x="4643005" y="6379979"/>
            <a:ext cx="1430135" cy="307777"/>
          </a:xfrm>
          <a:prstGeom prst="rect">
            <a:avLst/>
          </a:prstGeom>
          <a:noFill/>
        </p:spPr>
        <p:txBody>
          <a:bodyPr wrap="none" rtlCol="0">
            <a:spAutoFit/>
          </a:bodyPr>
          <a:lstStyle/>
          <a:p>
            <a:r>
              <a:rPr lang="en-US" sz="1400" dirty="0"/>
              <a:t>CSL &gt; Placebo</a:t>
            </a:r>
          </a:p>
        </p:txBody>
      </p:sp>
      <p:sp>
        <p:nvSpPr>
          <p:cNvPr id="89" name="TextBox 88"/>
          <p:cNvSpPr txBox="1"/>
          <p:nvPr/>
        </p:nvSpPr>
        <p:spPr>
          <a:xfrm>
            <a:off x="2097619" y="6366418"/>
            <a:ext cx="1433406" cy="307777"/>
          </a:xfrm>
          <a:prstGeom prst="rect">
            <a:avLst/>
          </a:prstGeom>
          <a:noFill/>
        </p:spPr>
        <p:txBody>
          <a:bodyPr wrap="none" rtlCol="0">
            <a:spAutoFit/>
          </a:bodyPr>
          <a:lstStyle/>
          <a:p>
            <a:r>
              <a:rPr lang="en-US" sz="1400" dirty="0"/>
              <a:t>Placebo &gt; CSL</a:t>
            </a:r>
          </a:p>
        </p:txBody>
      </p:sp>
      <p:cxnSp>
        <p:nvCxnSpPr>
          <p:cNvPr id="15" name="Straight Arrow Connector 14"/>
          <p:cNvCxnSpPr/>
          <p:nvPr/>
        </p:nvCxnSpPr>
        <p:spPr bwMode="auto">
          <a:xfrm>
            <a:off x="3777191" y="6533867"/>
            <a:ext cx="658706" cy="0"/>
          </a:xfrm>
          <a:prstGeom prst="straightConnector1">
            <a:avLst/>
          </a:prstGeom>
          <a:solidFill>
            <a:srgbClr val="FE9C09"/>
          </a:solidFill>
          <a:ln w="50800" cap="flat" cmpd="sng" algn="ctr">
            <a:solidFill>
              <a:schemeClr val="tx1"/>
            </a:solidFill>
            <a:prstDash val="solid"/>
            <a:round/>
            <a:headEnd type="triangle" w="med" len="med"/>
            <a:tailEnd type="triangle" w="med" len="med"/>
          </a:ln>
          <a:effectLst>
            <a:outerShdw dist="17961" dir="2700000" algn="ctr" rotWithShape="0">
              <a:schemeClr val="bg2"/>
            </a:outerShdw>
          </a:effectLst>
        </p:spPr>
      </p:cxnSp>
      <p:pic>
        <p:nvPicPr>
          <p:cNvPr id="90"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96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890"/>
            <a:ext cx="1795125" cy="1947525"/>
          </a:xfrm>
          <a:prstGeom prst="rect">
            <a:avLst/>
          </a:prstGeom>
        </p:spPr>
      </p:pic>
      <p:sp>
        <p:nvSpPr>
          <p:cNvPr id="7" name="TextBox 6"/>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graphicFrame>
        <p:nvGraphicFramePr>
          <p:cNvPr id="8" name="Group 145"/>
          <p:cNvGraphicFramePr>
            <a:graphicFrameLocks noGrp="1"/>
          </p:cNvGraphicFramePr>
          <p:nvPr>
            <p:extLst>
              <p:ext uri="{D42A27DB-BD31-4B8C-83A1-F6EECF244321}">
                <p14:modId xmlns:p14="http://schemas.microsoft.com/office/powerpoint/2010/main" val="3199298403"/>
              </p:ext>
            </p:extLst>
          </p:nvPr>
        </p:nvGraphicFramePr>
        <p:xfrm>
          <a:off x="263464" y="1140333"/>
          <a:ext cx="8610599" cy="5577457"/>
        </p:xfrm>
        <a:graphic>
          <a:graphicData uri="http://schemas.openxmlformats.org/drawingml/2006/table">
            <a:tbl>
              <a:tblPr/>
              <a:tblGrid>
                <a:gridCol w="3434687">
                  <a:extLst>
                    <a:ext uri="{9D8B030D-6E8A-4147-A177-3AD203B41FA5}">
                      <a16:colId xmlns:a16="http://schemas.microsoft.com/office/drawing/2014/main" val="20000"/>
                    </a:ext>
                  </a:extLst>
                </a:gridCol>
                <a:gridCol w="1725304">
                  <a:extLst>
                    <a:ext uri="{9D8B030D-6E8A-4147-A177-3AD203B41FA5}">
                      <a16:colId xmlns:a16="http://schemas.microsoft.com/office/drawing/2014/main" val="20001"/>
                    </a:ext>
                  </a:extLst>
                </a:gridCol>
                <a:gridCol w="1725304">
                  <a:extLst>
                    <a:ext uri="{9D8B030D-6E8A-4147-A177-3AD203B41FA5}">
                      <a16:colId xmlns:a16="http://schemas.microsoft.com/office/drawing/2014/main" val="578330057"/>
                    </a:ext>
                  </a:extLst>
                </a:gridCol>
                <a:gridCol w="1725304">
                  <a:extLst>
                    <a:ext uri="{9D8B030D-6E8A-4147-A177-3AD203B41FA5}">
                      <a16:colId xmlns:a16="http://schemas.microsoft.com/office/drawing/2014/main" val="20002"/>
                    </a:ext>
                  </a:extLst>
                </a:gridCol>
              </a:tblGrid>
              <a:tr h="643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rgbClr val="000000"/>
                        </a:solidFill>
                        <a:effectLst/>
                        <a:latin typeface="Arial" panose="020B0604020202020204" pitchFamily="34" charset="0"/>
                        <a:ea typeface="Arial" panose="020B0604020202020204" pitchFamily="34" charset="0"/>
                      </a:endParaRPr>
                    </a:p>
                  </a:txBody>
                  <a:tcPr anchor="ctr" horzOverflow="overflow">
                    <a:lnL w="28575" cap="flat" cmpd="sng" algn="ctr">
                      <a:no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chemeClr val="bg2">
                        <a:lumMod val="85000"/>
                        <a:lumOff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Low Dose (2g)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(N=415)</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High Dose (6g)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(N=416)</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(N=413)</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90006">
                <a:tc>
                  <a:txBody>
                    <a:bodyPr/>
                    <a:lstStyle/>
                    <a:p>
                      <a:pPr marL="0" marR="0">
                        <a:lnSpc>
                          <a:spcPct val="100000"/>
                        </a:lnSpc>
                        <a:spcBef>
                          <a:spcPts val="0"/>
                        </a:spcBef>
                        <a:spcAft>
                          <a:spcPts val="0"/>
                        </a:spcAft>
                      </a:pPr>
                      <a:r>
                        <a:rPr lang="en-US" sz="1600" b="1" dirty="0">
                          <a:effectLst/>
                        </a:rPr>
                        <a:t>Any</a:t>
                      </a:r>
                      <a:r>
                        <a:rPr lang="en-US" sz="1600" b="1" baseline="0" dirty="0">
                          <a:effectLst/>
                        </a:rPr>
                        <a:t> a</a:t>
                      </a:r>
                      <a:r>
                        <a:rPr lang="en-US" sz="1600" b="1" dirty="0">
                          <a:effectLst/>
                        </a:rPr>
                        <a:t>dverse event</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210 (50.6%)</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214 (51.4 %)</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205 (49.6%)</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72770">
                <a:tc>
                  <a:txBody>
                    <a:bodyPr/>
                    <a:lstStyle/>
                    <a:p>
                      <a:pPr marL="0" marR="0">
                        <a:lnSpc>
                          <a:spcPct val="100000"/>
                        </a:lnSpc>
                        <a:spcBef>
                          <a:spcPts val="0"/>
                        </a:spcBef>
                        <a:spcAft>
                          <a:spcPts val="0"/>
                        </a:spcAft>
                      </a:pPr>
                      <a:r>
                        <a:rPr lang="en-US" sz="1600" b="1" dirty="0">
                          <a:effectLst/>
                        </a:rPr>
                        <a:t>Adverse</a:t>
                      </a:r>
                      <a:r>
                        <a:rPr lang="en-US" sz="1600" b="1" baseline="0" dirty="0">
                          <a:effectLst/>
                        </a:rPr>
                        <a:t> event related to study drug</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33 (8.0%)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33 (7.9%)</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26 (6.3%)</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72770">
                <a:tc>
                  <a:txBody>
                    <a:bodyPr/>
                    <a:lstStyle/>
                    <a:p>
                      <a:pPr marL="0" marR="0">
                        <a:lnSpc>
                          <a:spcPct val="100000"/>
                        </a:lnSpc>
                        <a:spcBef>
                          <a:spcPts val="0"/>
                        </a:spcBef>
                        <a:spcAft>
                          <a:spcPts val="0"/>
                        </a:spcAft>
                      </a:pPr>
                      <a:r>
                        <a:rPr lang="en-US" sz="1600" b="1" dirty="0">
                          <a:solidFill>
                            <a:schemeClr val="lt1"/>
                          </a:solidFill>
                          <a:effectLst/>
                          <a:latin typeface="+mn-lt"/>
                          <a:ea typeface="+mn-ea"/>
                        </a:rPr>
                        <a:t>Adverse events leading to death</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3 (0.7%)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2 (0.5%)</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 (0.2%)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372770">
                <a:tc>
                  <a:txBody>
                    <a:bodyPr/>
                    <a:lstStyle/>
                    <a:p>
                      <a:pPr marL="0" marR="0">
                        <a:lnSpc>
                          <a:spcPct val="100000"/>
                        </a:lnSpc>
                        <a:spcBef>
                          <a:spcPts val="0"/>
                        </a:spcBef>
                        <a:spcAft>
                          <a:spcPts val="0"/>
                        </a:spcAft>
                      </a:pPr>
                      <a:r>
                        <a:rPr lang="en-US" sz="1600" b="1" dirty="0">
                          <a:effectLst/>
                        </a:rPr>
                        <a:t>Adverse events leading to permanent discontinuation of study drug</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11 (2.7%)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8 (1.9%)</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9 (2.2%)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72770">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Any AE with CTCAE grade ≥3</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77 (18.6%)</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54 (13.0%)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65 (15.7%)</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372770">
                <a:tc>
                  <a:txBody>
                    <a:bodyPr/>
                    <a:lstStyle/>
                    <a:p>
                      <a:pPr marL="0" marR="0">
                        <a:lnSpc>
                          <a:spcPct val="100000"/>
                        </a:lnSpc>
                        <a:spcBef>
                          <a:spcPts val="0"/>
                        </a:spcBef>
                        <a:spcAft>
                          <a:spcPts val="0"/>
                        </a:spcAft>
                      </a:pPr>
                      <a:r>
                        <a:rPr lang="en-US" sz="1600" b="1" dirty="0">
                          <a:effectLst/>
                        </a:rPr>
                        <a:t>Serious</a:t>
                      </a:r>
                      <a:r>
                        <a:rPr lang="en-US" sz="1600" b="1" baseline="0" dirty="0">
                          <a:effectLst/>
                        </a:rPr>
                        <a:t> adverse events</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66 (15.9%)</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53 (12.7%)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54 (13.1%)</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0">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Serious related adverse events</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 (0.2%)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2 (0.5%)</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389458">
                <a:tc gridSpan="4">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On treatment worst</a:t>
                      </a:r>
                      <a:r>
                        <a:rPr lang="en-US" sz="1600" b="1" baseline="0" dirty="0">
                          <a:solidFill>
                            <a:schemeClr val="tx1"/>
                          </a:solidFill>
                          <a:effectLst/>
                          <a:latin typeface="Arial" panose="020B0604020202020204" pitchFamily="34" charset="0"/>
                          <a:ea typeface="Arial" panose="020B0604020202020204" pitchFamily="34" charset="0"/>
                        </a:rPr>
                        <a:t> case lab abnormalities</a:t>
                      </a:r>
                      <a:endParaRPr lang="en-US" sz="1600" b="1" dirty="0">
                        <a:solidFill>
                          <a:schemeClr val="tx1"/>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hMerge="1">
                  <a:txBody>
                    <a:bodyPr/>
                    <a:lstStyle/>
                    <a:p>
                      <a:pPr marL="0" marR="0" algn="ctr">
                        <a:lnSpc>
                          <a:spcPct val="115000"/>
                        </a:lnSpc>
                        <a:spcBef>
                          <a:spcPts val="0"/>
                        </a:spcBef>
                        <a:spcAft>
                          <a:spcPts val="0"/>
                        </a:spcAft>
                      </a:pP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hMerge="1">
                  <a:txBody>
                    <a:bodyPr/>
                    <a:lstStyle/>
                    <a:p>
                      <a:pPr marL="0" marR="0" algn="ctr">
                        <a:lnSpc>
                          <a:spcPct val="115000"/>
                        </a:lnSpc>
                        <a:spcBef>
                          <a:spcPts val="0"/>
                        </a:spcBef>
                        <a:spcAft>
                          <a:spcPts val="0"/>
                        </a:spcAft>
                      </a:pP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hMerge="1">
                  <a:txBody>
                    <a:bodyPr/>
                    <a:lstStyle/>
                    <a:p>
                      <a:pPr marL="0" marR="0" algn="ctr">
                        <a:lnSpc>
                          <a:spcPct val="115000"/>
                        </a:lnSpc>
                        <a:spcBef>
                          <a:spcPts val="0"/>
                        </a:spcBef>
                        <a:spcAft>
                          <a:spcPts val="0"/>
                        </a:spcAft>
                      </a:pP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0">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ALT &gt; 3 x ULN</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7 (1.7%)</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4 (1.0%)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8 (2.0%)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0">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Total bilirubin</a:t>
                      </a:r>
                      <a:r>
                        <a:rPr lang="en-US" sz="1600" b="1" baseline="0" dirty="0">
                          <a:solidFill>
                            <a:schemeClr val="tx1"/>
                          </a:solidFill>
                          <a:effectLst/>
                          <a:latin typeface="Arial" panose="020B0604020202020204" pitchFamily="34" charset="0"/>
                          <a:ea typeface="Arial" panose="020B0604020202020204" pitchFamily="34" charset="0"/>
                        </a:rPr>
                        <a:t> &gt; 2 x ULN</a:t>
                      </a:r>
                      <a:endParaRPr lang="en-US" sz="1600" b="1" dirty="0">
                        <a:solidFill>
                          <a:schemeClr val="tx1"/>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0 (0.0%)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0 (0.0%)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0 (0.0%)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3"/>
                  </a:ext>
                </a:extLst>
              </a:tr>
              <a:tr h="0">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Serum Creatinine:  Rises to &gt; ULN (&gt; 0.3 mg/</a:t>
                      </a:r>
                      <a:r>
                        <a:rPr lang="en-US" sz="1600" b="1" dirty="0" err="1">
                          <a:solidFill>
                            <a:schemeClr val="tx1"/>
                          </a:solidFill>
                          <a:effectLst/>
                          <a:latin typeface="Arial" panose="020B0604020202020204" pitchFamily="34" charset="0"/>
                          <a:ea typeface="Arial" panose="020B0604020202020204" pitchFamily="34" charset="0"/>
                        </a:rPr>
                        <a:t>dL</a:t>
                      </a:r>
                      <a:r>
                        <a:rPr lang="en-US" sz="1600" b="1" dirty="0">
                          <a:solidFill>
                            <a:schemeClr val="tx1"/>
                          </a:solidFill>
                          <a:effectLst/>
                          <a:latin typeface="Arial" panose="020B0604020202020204" pitchFamily="34" charset="0"/>
                          <a:ea typeface="Arial" panose="020B0604020202020204" pitchFamily="34" charset="0"/>
                        </a:rPr>
                        <a:t> from baseline)</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13 (3.1%)</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19 (4.6%)</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16 (3.9%)</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4"/>
                  </a:ext>
                </a:extLst>
              </a:tr>
              <a:tr h="0">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ea typeface="Arial" panose="020B0604020202020204" pitchFamily="34" charset="0"/>
                        </a:rPr>
                        <a:t>Serum Creatinine:  &gt; 2-fold rise from baseline</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0 (0.0%)</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1 (0.2%)</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latin typeface="Arial" panose="020B0604020202020204" pitchFamily="34" charset="0"/>
                          <a:ea typeface="Arial" panose="020B0604020202020204" pitchFamily="34" charset="0"/>
                        </a:rPr>
                        <a:t>2 (0.5%)</a:t>
                      </a: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5"/>
                  </a:ext>
                </a:extLst>
              </a:tr>
            </a:tbl>
          </a:graphicData>
        </a:graphic>
      </p:graphicFrame>
      <p:sp>
        <p:nvSpPr>
          <p:cNvPr id="9" name="Title 1"/>
          <p:cNvSpPr>
            <a:spLocks noGrp="1"/>
          </p:cNvSpPr>
          <p:nvPr>
            <p:ph type="title"/>
          </p:nvPr>
        </p:nvSpPr>
        <p:spPr>
          <a:xfrm>
            <a:off x="1629747" y="161923"/>
            <a:ext cx="6095999" cy="838200"/>
          </a:xfrm>
        </p:spPr>
        <p:txBody>
          <a:bodyPr/>
          <a:lstStyle/>
          <a:p>
            <a:r>
              <a:rPr lang="en-US" sz="2000" dirty="0"/>
              <a:t>Treatment Emergent Adverse Events and Key Lab Values of Interest – Safety Population</a:t>
            </a:r>
          </a:p>
        </p:txBody>
      </p:sp>
      <p:pic>
        <p:nvPicPr>
          <p:cNvPr id="10"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31783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ea typeface="ＭＳ Ｐゴシック" charset="0"/>
              </a:rPr>
              <a:t>Conflict of Interest Statement</a:t>
            </a:r>
          </a:p>
        </p:txBody>
      </p:sp>
      <p:sp>
        <p:nvSpPr>
          <p:cNvPr id="25603" name="Content Placeholder 2"/>
          <p:cNvSpPr>
            <a:spLocks noGrp="1"/>
          </p:cNvSpPr>
          <p:nvPr>
            <p:ph idx="1"/>
          </p:nvPr>
        </p:nvSpPr>
        <p:spPr>
          <a:xfrm>
            <a:off x="190500" y="1039813"/>
            <a:ext cx="3189288" cy="5740400"/>
          </a:xfrm>
        </p:spPr>
        <p:txBody>
          <a:bodyPr/>
          <a:lstStyle/>
          <a:p>
            <a:pPr marL="0" indent="0">
              <a:lnSpc>
                <a:spcPct val="100000"/>
              </a:lnSpc>
              <a:spcBef>
                <a:spcPct val="0"/>
              </a:spcBef>
              <a:buFontTx/>
              <a:buNone/>
              <a:defRPr/>
            </a:pPr>
            <a:r>
              <a:rPr lang="en-US" altLang="en-US" sz="1400" i="1" dirty="0">
                <a:solidFill>
                  <a:srgbClr val="FFEE74"/>
                </a:solidFill>
                <a:effectLst/>
              </a:rPr>
              <a:t>Present Research/Grant Funding</a:t>
            </a:r>
          </a:p>
          <a:p>
            <a:pPr marL="0" indent="0">
              <a:lnSpc>
                <a:spcPct val="100000"/>
              </a:lnSpc>
              <a:spcBef>
                <a:spcPct val="0"/>
              </a:spcBef>
              <a:buFontTx/>
              <a:buNone/>
              <a:defRPr/>
            </a:pPr>
            <a:br>
              <a:rPr lang="en-US" altLang="en-US" sz="1400" dirty="0">
                <a:effectLst/>
              </a:rPr>
            </a:br>
            <a:r>
              <a:rPr lang="en-US" altLang="en-US" sz="1400" dirty="0">
                <a:effectLst/>
              </a:rPr>
              <a:t>Angel Medical Corporation </a:t>
            </a:r>
          </a:p>
          <a:p>
            <a:pPr marL="0" indent="0">
              <a:lnSpc>
                <a:spcPct val="100000"/>
              </a:lnSpc>
              <a:spcBef>
                <a:spcPct val="0"/>
              </a:spcBef>
              <a:buFontTx/>
              <a:buNone/>
              <a:defRPr/>
            </a:pPr>
            <a:r>
              <a:rPr lang="en-US" altLang="en-US" sz="1400" dirty="0">
                <a:effectLst/>
              </a:rPr>
              <a:t>Bayer Corp.</a:t>
            </a:r>
          </a:p>
          <a:p>
            <a:pPr marL="0" indent="0">
              <a:lnSpc>
                <a:spcPct val="100000"/>
              </a:lnSpc>
              <a:spcBef>
                <a:spcPct val="0"/>
              </a:spcBef>
              <a:buFontTx/>
              <a:buNone/>
              <a:defRPr/>
            </a:pPr>
            <a:r>
              <a:rPr lang="en-US" altLang="en-US" sz="1400" dirty="0">
                <a:effectLst/>
              </a:rPr>
              <a:t>CSL, Inc.</a:t>
            </a:r>
          </a:p>
          <a:p>
            <a:pPr marL="0" indent="0">
              <a:lnSpc>
                <a:spcPct val="100000"/>
              </a:lnSpc>
              <a:spcBef>
                <a:spcPct val="0"/>
              </a:spcBef>
              <a:buFontTx/>
              <a:buNone/>
              <a:defRPr/>
            </a:pPr>
            <a:r>
              <a:rPr lang="en-US" altLang="en-US" sz="1400" dirty="0">
                <a:effectLst/>
              </a:rPr>
              <a:t>Ikaria, Inc.</a:t>
            </a:r>
          </a:p>
          <a:p>
            <a:pPr marL="0" indent="0">
              <a:lnSpc>
                <a:spcPct val="100000"/>
              </a:lnSpc>
              <a:spcBef>
                <a:spcPct val="0"/>
              </a:spcBef>
              <a:buFontTx/>
              <a:buNone/>
              <a:defRPr/>
            </a:pPr>
            <a:r>
              <a:rPr lang="en-US" altLang="en-US" sz="1400" dirty="0">
                <a:effectLst/>
              </a:rPr>
              <a:t>Janssen Pharmaceuticals</a:t>
            </a:r>
          </a:p>
          <a:p>
            <a:pPr marL="0" indent="0">
              <a:lnSpc>
                <a:spcPct val="100000"/>
              </a:lnSpc>
              <a:spcBef>
                <a:spcPct val="0"/>
              </a:spcBef>
              <a:buFontTx/>
              <a:buNone/>
              <a:defRPr/>
            </a:pPr>
            <a:r>
              <a:rPr lang="en-US" altLang="en-US" sz="1400" dirty="0">
                <a:effectLst/>
              </a:rPr>
              <a:t>Johnson &amp; Johnson Corporation </a:t>
            </a:r>
          </a:p>
          <a:p>
            <a:pPr marL="0" indent="0">
              <a:lnSpc>
                <a:spcPct val="100000"/>
              </a:lnSpc>
              <a:spcBef>
                <a:spcPct val="0"/>
              </a:spcBef>
              <a:buFontTx/>
              <a:buNone/>
              <a:defRPr/>
            </a:pPr>
            <a:r>
              <a:rPr lang="en-US" altLang="en-US" sz="1400" dirty="0">
                <a:effectLst/>
              </a:rPr>
              <a:t>Portola Pharmaceuticals</a:t>
            </a:r>
          </a:p>
          <a:p>
            <a:pPr marL="0" indent="0">
              <a:lnSpc>
                <a:spcPct val="100000"/>
              </a:lnSpc>
              <a:spcBef>
                <a:spcPct val="0"/>
              </a:spcBef>
              <a:buFontTx/>
              <a:buNone/>
              <a:defRPr/>
            </a:pPr>
            <a:r>
              <a:rPr lang="en-US" altLang="en-US" sz="1400" dirty="0">
                <a:effectLst/>
              </a:rPr>
              <a:t>Stealth Peptides, Inc.</a:t>
            </a:r>
          </a:p>
          <a:p>
            <a:pPr marL="0" indent="0">
              <a:lnSpc>
                <a:spcPct val="100000"/>
              </a:lnSpc>
              <a:spcBef>
                <a:spcPct val="0"/>
              </a:spcBef>
              <a:buFontTx/>
              <a:buNone/>
              <a:defRPr/>
            </a:pPr>
            <a:r>
              <a:rPr lang="en-US" altLang="en-US" sz="1400" dirty="0">
                <a:effectLst/>
              </a:rPr>
              <a:t>St. Jude Medical</a:t>
            </a:r>
            <a:br>
              <a:rPr lang="en-US" altLang="en-US" sz="1400" dirty="0">
                <a:effectLst/>
              </a:rPr>
            </a:br>
            <a:r>
              <a:rPr lang="en-US" altLang="en-US" sz="1400" i="1" dirty="0">
                <a:effectLst/>
              </a:rPr>
              <a:t> </a:t>
            </a:r>
            <a:endParaRPr lang="en-US" altLang="en-US" sz="1400" dirty="0">
              <a:effectLst/>
            </a:endParaRPr>
          </a:p>
          <a:p>
            <a:pPr marL="0" indent="0">
              <a:lnSpc>
                <a:spcPct val="100000"/>
              </a:lnSpc>
              <a:spcBef>
                <a:spcPct val="0"/>
              </a:spcBef>
              <a:buFontTx/>
              <a:buNone/>
              <a:defRPr/>
            </a:pPr>
            <a:r>
              <a:rPr lang="en-US" altLang="en-US" sz="1400" i="1" dirty="0">
                <a:solidFill>
                  <a:srgbClr val="FFEE74"/>
                </a:solidFill>
                <a:effectLst/>
              </a:rPr>
              <a:t>Peer to Peer Communications</a:t>
            </a:r>
            <a:endParaRPr lang="en-US" altLang="en-US" sz="1400" dirty="0">
              <a:solidFill>
                <a:srgbClr val="FFEE74"/>
              </a:solidFill>
              <a:effectLst/>
            </a:endParaRPr>
          </a:p>
          <a:p>
            <a:pPr marL="0" indent="0">
              <a:lnSpc>
                <a:spcPct val="100000"/>
              </a:lnSpc>
              <a:spcBef>
                <a:spcPct val="0"/>
              </a:spcBef>
              <a:buFontTx/>
              <a:buNone/>
              <a:defRPr/>
            </a:pPr>
            <a:br>
              <a:rPr lang="en-US" altLang="en-US" sz="1400" i="1" dirty="0">
                <a:effectLst/>
              </a:rPr>
            </a:br>
            <a:r>
              <a:rPr lang="en-US" altLang="en-US" sz="1400" dirty="0">
                <a:effectLst/>
              </a:rPr>
              <a:t>Eli Lilly and Company </a:t>
            </a:r>
          </a:p>
          <a:p>
            <a:pPr marL="0" indent="0">
              <a:lnSpc>
                <a:spcPct val="100000"/>
              </a:lnSpc>
              <a:spcBef>
                <a:spcPct val="0"/>
              </a:spcBef>
              <a:buFontTx/>
              <a:buNone/>
              <a:defRPr/>
            </a:pPr>
            <a:r>
              <a:rPr lang="en-US" altLang="en-US" sz="1400" dirty="0">
                <a:effectLst/>
              </a:rPr>
              <a:t>The Medicines Company </a:t>
            </a:r>
          </a:p>
          <a:p>
            <a:pPr marL="0" indent="0">
              <a:lnSpc>
                <a:spcPct val="100000"/>
              </a:lnSpc>
              <a:spcBef>
                <a:spcPct val="0"/>
              </a:spcBef>
              <a:buFontTx/>
              <a:buNone/>
              <a:defRPr/>
            </a:pPr>
            <a:endParaRPr lang="en-US" altLang="en-US" sz="1400" dirty="0">
              <a:effectLst/>
            </a:endParaRPr>
          </a:p>
          <a:p>
            <a:pPr marL="0" indent="0">
              <a:lnSpc>
                <a:spcPct val="100000"/>
              </a:lnSpc>
              <a:spcBef>
                <a:spcPct val="0"/>
              </a:spcBef>
              <a:buFontTx/>
              <a:buNone/>
              <a:defRPr/>
            </a:pPr>
            <a:r>
              <a:rPr lang="en-US" altLang="en-US" sz="1400" i="1" dirty="0">
                <a:solidFill>
                  <a:srgbClr val="FFEE74"/>
                </a:solidFill>
                <a:effectLst/>
              </a:rPr>
              <a:t>Royalties as a Contributor</a:t>
            </a:r>
          </a:p>
          <a:p>
            <a:pPr marL="0" indent="0">
              <a:lnSpc>
                <a:spcPct val="100000"/>
              </a:lnSpc>
              <a:spcBef>
                <a:spcPct val="0"/>
              </a:spcBef>
              <a:buFontTx/>
              <a:buNone/>
              <a:defRPr/>
            </a:pPr>
            <a:endParaRPr lang="en-US" altLang="en-US" sz="1400" dirty="0">
              <a:solidFill>
                <a:srgbClr val="FFEE74"/>
              </a:solidFill>
              <a:effectLst/>
            </a:endParaRPr>
          </a:p>
          <a:p>
            <a:pPr marL="0" indent="0">
              <a:lnSpc>
                <a:spcPct val="100000"/>
              </a:lnSpc>
              <a:spcBef>
                <a:spcPct val="0"/>
              </a:spcBef>
              <a:buFontTx/>
              <a:buNone/>
              <a:defRPr/>
            </a:pPr>
            <a:r>
              <a:rPr lang="en-US" altLang="en-US" sz="1400" i="1" dirty="0" err="1">
                <a:effectLst/>
              </a:rPr>
              <a:t>UpToDate</a:t>
            </a:r>
            <a:r>
              <a:rPr lang="en-US" altLang="en-US" sz="1400" dirty="0">
                <a:effectLst/>
              </a:rPr>
              <a:t> in Cardiovascular Medicine</a:t>
            </a:r>
          </a:p>
          <a:p>
            <a:pPr marL="0" indent="0">
              <a:lnSpc>
                <a:spcPct val="100000"/>
              </a:lnSpc>
              <a:spcBef>
                <a:spcPct val="0"/>
              </a:spcBef>
              <a:buFontTx/>
              <a:buNone/>
              <a:defRPr/>
            </a:pPr>
            <a:endParaRPr lang="en-US" altLang="en-US" sz="1400" dirty="0">
              <a:effectLst/>
            </a:endParaRPr>
          </a:p>
          <a:p>
            <a:pPr marL="0" indent="0">
              <a:lnSpc>
                <a:spcPct val="100000"/>
              </a:lnSpc>
              <a:spcBef>
                <a:spcPct val="0"/>
              </a:spcBef>
              <a:buFontTx/>
              <a:buNone/>
              <a:defRPr/>
            </a:pPr>
            <a:r>
              <a:rPr lang="en-US" altLang="en-US" sz="1400" i="1" dirty="0">
                <a:solidFill>
                  <a:schemeClr val="tx2">
                    <a:lumMod val="40000"/>
                    <a:lumOff val="60000"/>
                  </a:schemeClr>
                </a:solidFill>
                <a:effectLst/>
              </a:rPr>
              <a:t>Spouse:</a:t>
            </a:r>
          </a:p>
          <a:p>
            <a:pPr marL="0" indent="0">
              <a:lnSpc>
                <a:spcPct val="100000"/>
              </a:lnSpc>
              <a:spcBef>
                <a:spcPct val="0"/>
              </a:spcBef>
              <a:buFontTx/>
              <a:buNone/>
              <a:defRPr/>
            </a:pPr>
            <a:r>
              <a:rPr lang="en-US" altLang="en-US" sz="1400" dirty="0">
                <a:effectLst/>
              </a:rPr>
              <a:t>Employee of Boston </a:t>
            </a:r>
            <a:r>
              <a:rPr lang="en-US" altLang="en-US" sz="1400" dirty="0" err="1">
                <a:effectLst/>
              </a:rPr>
              <a:t>Clin</a:t>
            </a:r>
            <a:r>
              <a:rPr lang="en-US" altLang="en-US" sz="1400" dirty="0">
                <a:effectLst/>
              </a:rPr>
              <a:t> Res Institute with equity</a:t>
            </a:r>
          </a:p>
          <a:p>
            <a:pPr marL="0" indent="0">
              <a:lnSpc>
                <a:spcPct val="100000"/>
              </a:lnSpc>
              <a:spcBef>
                <a:spcPct val="0"/>
              </a:spcBef>
              <a:buFontTx/>
              <a:buNone/>
              <a:defRPr/>
            </a:pPr>
            <a:endParaRPr lang="en-US" altLang="en-US" sz="1400" dirty="0">
              <a:effectLst/>
            </a:endParaRPr>
          </a:p>
        </p:txBody>
      </p:sp>
      <p:sp>
        <p:nvSpPr>
          <p:cNvPr id="4" name="TextBox 3"/>
          <p:cNvSpPr txBox="1"/>
          <p:nvPr/>
        </p:nvSpPr>
        <p:spPr>
          <a:xfrm>
            <a:off x="4116388" y="1066800"/>
            <a:ext cx="4805362" cy="5973763"/>
          </a:xfrm>
          <a:prstGeom prst="rect">
            <a:avLst/>
          </a:prstGeom>
          <a:noFill/>
        </p:spPr>
        <p:txBody>
          <a:bodyPr wrap="non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altLang="en-US" sz="1400" i="1" dirty="0">
                <a:solidFill>
                  <a:srgbClr val="FFEE74"/>
                </a:solidFill>
              </a:rPr>
              <a:t>Consultant</a:t>
            </a:r>
            <a:endParaRPr lang="en-US" altLang="en-US" sz="1400" dirty="0">
              <a:solidFill>
                <a:srgbClr val="FFEE74"/>
              </a:solidFill>
            </a:endParaRPr>
          </a:p>
          <a:p>
            <a:pPr eaLnBrk="1" hangingPunct="1">
              <a:defRPr/>
            </a:pPr>
            <a:r>
              <a:rPr lang="en-US" altLang="en-US" sz="1400" dirty="0"/>
              <a:t>(all with moderate support)</a:t>
            </a:r>
          </a:p>
          <a:p>
            <a:pPr eaLnBrk="1" hangingPunct="1">
              <a:defRPr/>
            </a:pPr>
            <a:br>
              <a:rPr lang="en-US" altLang="en-US" sz="1400" dirty="0"/>
            </a:br>
            <a:r>
              <a:rPr lang="en-US" altLang="en-US" sz="1400" dirty="0" err="1"/>
              <a:t>Amarin</a:t>
            </a:r>
            <a:r>
              <a:rPr lang="en-US" altLang="en-US" sz="1400" dirty="0"/>
              <a:t> </a:t>
            </a:r>
            <a:r>
              <a:rPr lang="en-US" altLang="en-US" sz="1400" dirty="0" err="1"/>
              <a:t>Pharama</a:t>
            </a:r>
            <a:endParaRPr lang="en-US" altLang="en-US" sz="1400" dirty="0"/>
          </a:p>
          <a:p>
            <a:pPr eaLnBrk="1" hangingPunct="1">
              <a:defRPr/>
            </a:pPr>
            <a:r>
              <a:rPr lang="en-US" altLang="en-US" sz="1400" dirty="0"/>
              <a:t>Amgen</a:t>
            </a:r>
          </a:p>
          <a:p>
            <a:pPr eaLnBrk="1" hangingPunct="1">
              <a:defRPr/>
            </a:pPr>
            <a:r>
              <a:rPr lang="en-US" altLang="en-US" sz="1400" dirty="0"/>
              <a:t>Boston Clinical Research Institute</a:t>
            </a:r>
          </a:p>
          <a:p>
            <a:pPr eaLnBrk="1" hangingPunct="1">
              <a:defRPr/>
            </a:pPr>
            <a:r>
              <a:rPr lang="en-US" altLang="en-US" sz="1400" dirty="0"/>
              <a:t>Cardiovascular Research Foundation</a:t>
            </a:r>
          </a:p>
          <a:p>
            <a:pPr eaLnBrk="1" hangingPunct="1">
              <a:defRPr/>
            </a:pPr>
            <a:r>
              <a:rPr lang="en-US" altLang="en-US" sz="1400" dirty="0"/>
              <a:t>CSL Behring</a:t>
            </a:r>
          </a:p>
          <a:p>
            <a:pPr eaLnBrk="1" hangingPunct="1">
              <a:defRPr/>
            </a:pPr>
            <a:r>
              <a:rPr lang="en-US" altLang="en-US" sz="1400" dirty="0"/>
              <a:t>Eli Lilly and Company</a:t>
            </a:r>
          </a:p>
          <a:p>
            <a:pPr eaLnBrk="1" hangingPunct="1">
              <a:defRPr/>
            </a:pPr>
            <a:r>
              <a:rPr lang="en-US" altLang="en-US" sz="1400" dirty="0"/>
              <a:t>Gilead</a:t>
            </a:r>
          </a:p>
          <a:p>
            <a:pPr eaLnBrk="1" hangingPunct="1">
              <a:defRPr/>
            </a:pPr>
            <a:r>
              <a:rPr lang="en-US" altLang="en-US" sz="1400" dirty="0"/>
              <a:t>Novo Nordisk</a:t>
            </a:r>
          </a:p>
          <a:p>
            <a:pPr eaLnBrk="1" hangingPunct="1">
              <a:defRPr/>
            </a:pPr>
            <a:r>
              <a:rPr lang="en-US" altLang="en-US" sz="1400" dirty="0"/>
              <a:t>Pfizer</a:t>
            </a:r>
          </a:p>
          <a:p>
            <a:pPr eaLnBrk="1" hangingPunct="1">
              <a:defRPr/>
            </a:pPr>
            <a:r>
              <a:rPr lang="en-US" altLang="en-US" sz="1400" dirty="0"/>
              <a:t>Pharma Mar</a:t>
            </a:r>
          </a:p>
          <a:p>
            <a:pPr eaLnBrk="1" hangingPunct="1">
              <a:defRPr/>
            </a:pPr>
            <a:r>
              <a:rPr lang="en-US" altLang="en-US" sz="1400" dirty="0"/>
              <a:t>Roche Diagnostics</a:t>
            </a:r>
          </a:p>
          <a:p>
            <a:pPr eaLnBrk="1" hangingPunct="1">
              <a:defRPr/>
            </a:pPr>
            <a:r>
              <a:rPr lang="en-US" altLang="en-US" sz="1400" dirty="0"/>
              <a:t>St. Francis Hospital </a:t>
            </a:r>
          </a:p>
          <a:p>
            <a:pPr eaLnBrk="1" hangingPunct="1">
              <a:defRPr/>
            </a:pPr>
            <a:r>
              <a:rPr lang="en-US" altLang="en-US" sz="1400" dirty="0"/>
              <a:t>St. Jude Medical</a:t>
            </a:r>
          </a:p>
          <a:p>
            <a:pPr eaLnBrk="1" hangingPunct="1">
              <a:defRPr/>
            </a:pPr>
            <a:r>
              <a:rPr lang="en-US" altLang="en-US" sz="1400" dirty="0"/>
              <a:t>The Medicines Company</a:t>
            </a:r>
          </a:p>
          <a:p>
            <a:pPr eaLnBrk="1" hangingPunct="1">
              <a:defRPr/>
            </a:pPr>
            <a:r>
              <a:rPr lang="en-US" altLang="en-US" sz="1400" dirty="0"/>
              <a:t>Web MD</a:t>
            </a:r>
          </a:p>
          <a:p>
            <a:pPr eaLnBrk="1" hangingPunct="1">
              <a:defRPr/>
            </a:pPr>
            <a:br>
              <a:rPr lang="en-US" altLang="en-US" sz="1400" dirty="0"/>
            </a:br>
            <a:r>
              <a:rPr lang="en-US" altLang="en-US" sz="1400" i="1" dirty="0"/>
              <a:t> </a:t>
            </a:r>
            <a:endParaRPr lang="en-US" altLang="en-US" sz="1400" dirty="0"/>
          </a:p>
          <a:p>
            <a:pPr eaLnBrk="1" hangingPunct="1">
              <a:defRPr/>
            </a:pPr>
            <a:r>
              <a:rPr lang="en-US" altLang="en-US" sz="1400" dirty="0">
                <a:solidFill>
                  <a:srgbClr val="FFEE74"/>
                </a:solidFill>
              </a:rPr>
              <a:t>Consultant</a:t>
            </a:r>
            <a:r>
              <a:rPr lang="en-US" altLang="en-US" sz="1400" dirty="0"/>
              <a:t> (with $0.00 monies received by Dr. Gibson)</a:t>
            </a:r>
          </a:p>
          <a:p>
            <a:pPr eaLnBrk="1" hangingPunct="1">
              <a:defRPr/>
            </a:pPr>
            <a:br>
              <a:rPr lang="en-US" altLang="en-US" sz="1400" dirty="0"/>
            </a:br>
            <a:r>
              <a:rPr lang="en-US" altLang="en-US" sz="1400" dirty="0"/>
              <a:t>Bayer Corporation</a:t>
            </a:r>
          </a:p>
          <a:p>
            <a:pPr eaLnBrk="1" hangingPunct="1">
              <a:defRPr/>
            </a:pPr>
            <a:r>
              <a:rPr lang="en-US" altLang="en-US" sz="1400" dirty="0"/>
              <a:t>Janssen Pharmaceuticals</a:t>
            </a:r>
          </a:p>
          <a:p>
            <a:pPr eaLnBrk="1" hangingPunct="1">
              <a:defRPr/>
            </a:pPr>
            <a:r>
              <a:rPr lang="en-US" altLang="en-US" sz="1400" dirty="0"/>
              <a:t>Johnson &amp; Johnson Corporation</a:t>
            </a:r>
          </a:p>
          <a:p>
            <a:pPr eaLnBrk="1" hangingPunct="1">
              <a:defRPr/>
            </a:pPr>
            <a:r>
              <a:rPr lang="en-US" altLang="en-US" sz="1400" dirty="0"/>
              <a:t>Ortho McNeil</a:t>
            </a:r>
          </a:p>
          <a:p>
            <a:pPr eaLnBrk="1" hangingPunct="1">
              <a:spcBef>
                <a:spcPct val="30000"/>
              </a:spcBef>
              <a:defRPr/>
            </a:pPr>
            <a:endParaRPr lang="en-US" altLang="en-US" sz="1400" dirty="0">
              <a:effectLst>
                <a:outerShdw blurRad="38100" dist="38100" dir="2700000" algn="tl">
                  <a:srgbClr val="000000"/>
                </a:outerShdw>
              </a:effectLst>
            </a:endParaRPr>
          </a:p>
        </p:txBody>
      </p:sp>
      <p:sp>
        <p:nvSpPr>
          <p:cNvPr id="25606"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pic>
        <p:nvPicPr>
          <p:cNvPr id="11"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110234"/>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C:\Users\myee1\Desktop\Curves\PE At Ri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15" y="54271"/>
            <a:ext cx="9104670" cy="68301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78687" y="111689"/>
            <a:ext cx="5190588" cy="800219"/>
          </a:xfrm>
          <a:prstGeom prst="rect">
            <a:avLst/>
          </a:prstGeom>
          <a:noFill/>
        </p:spPr>
        <p:txBody>
          <a:bodyPr wrap="none" rtlCol="0">
            <a:spAutoFit/>
          </a:bodyPr>
          <a:lstStyle/>
          <a:p>
            <a:pPr algn="ctr"/>
            <a:r>
              <a:rPr lang="en-US" sz="3200" b="1" dirty="0">
                <a:solidFill>
                  <a:srgbClr val="FF9933"/>
                </a:solidFill>
                <a:effectLst>
                  <a:outerShdw blurRad="38100" dist="38100" dir="2700000" algn="tl">
                    <a:srgbClr val="000000">
                      <a:alpha val="43137"/>
                    </a:srgbClr>
                  </a:outerShdw>
                </a:effectLst>
              </a:rPr>
              <a:t>Time-to-First MACE</a:t>
            </a:r>
          </a:p>
          <a:p>
            <a:pPr algn="ctr"/>
            <a:r>
              <a:rPr lang="en-US" sz="1400" dirty="0">
                <a:solidFill>
                  <a:srgbClr val="FFFF00"/>
                </a:solidFill>
                <a:effectLst>
                  <a:outerShdw blurRad="38100" dist="38100" dir="2700000" algn="tl">
                    <a:srgbClr val="000000">
                      <a:alpha val="43137"/>
                    </a:srgbClr>
                  </a:outerShdw>
                </a:effectLst>
              </a:rPr>
              <a:t>CV Death, Nonfatal MI, Ischemic Stroke, UA Hospitalization</a:t>
            </a:r>
            <a:endParaRPr lang="en-US" sz="1400" b="1" dirty="0">
              <a:solidFill>
                <a:srgbClr val="FFFF00"/>
              </a:solidFill>
              <a:effectLst>
                <a:outerShdw blurRad="38100" dist="38100" dir="2700000" algn="tl">
                  <a:srgbClr val="000000">
                    <a:alpha val="43137"/>
                  </a:srgbClr>
                </a:outerShdw>
              </a:effectLst>
            </a:endParaRPr>
          </a:p>
        </p:txBody>
      </p:sp>
      <p:pic>
        <p:nvPicPr>
          <p:cNvPr id="5132" name="Picture 12" descr="C:\Users\myee1\Desktop\Curves\Primary Efficac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 y="728027"/>
            <a:ext cx="8564880" cy="57689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16200000">
            <a:off x="-1570267" y="3079984"/>
            <a:ext cx="3801041" cy="369332"/>
          </a:xfrm>
          <a:prstGeom prst="rect">
            <a:avLst/>
          </a:prstGeom>
          <a:noFill/>
        </p:spPr>
        <p:txBody>
          <a:bodyPr wrap="none" rtlCol="0">
            <a:spAutoFit/>
          </a:bodyPr>
          <a:lstStyle/>
          <a:p>
            <a:r>
              <a:rPr lang="en-US" sz="1800" b="0" dirty="0"/>
              <a:t>Cumulative Incidence of MACE (%)</a:t>
            </a:r>
          </a:p>
        </p:txBody>
      </p:sp>
      <p:pic>
        <p:nvPicPr>
          <p:cNvPr id="1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20" name="TextBox 19"/>
          <p:cNvSpPr txBox="1"/>
          <p:nvPr/>
        </p:nvSpPr>
        <p:spPr>
          <a:xfrm>
            <a:off x="4110786" y="5758022"/>
            <a:ext cx="1196098" cy="307777"/>
          </a:xfrm>
          <a:prstGeom prst="rect">
            <a:avLst/>
          </a:prstGeom>
          <a:noFill/>
        </p:spPr>
        <p:txBody>
          <a:bodyPr wrap="none" rtlCol="0">
            <a:spAutoFit/>
          </a:bodyPr>
          <a:lstStyle/>
          <a:p>
            <a:r>
              <a:rPr lang="en-US" sz="1400" dirty="0"/>
              <a:t>Time (Days)</a:t>
            </a:r>
          </a:p>
        </p:txBody>
      </p:sp>
      <p:sp>
        <p:nvSpPr>
          <p:cNvPr id="21" name="TextBox 20"/>
          <p:cNvSpPr txBox="1"/>
          <p:nvPr/>
        </p:nvSpPr>
        <p:spPr>
          <a:xfrm>
            <a:off x="5984780" y="6651823"/>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sp>
        <p:nvSpPr>
          <p:cNvPr id="22" name="TextBox 21"/>
          <p:cNvSpPr txBox="1"/>
          <p:nvPr/>
        </p:nvSpPr>
        <p:spPr>
          <a:xfrm>
            <a:off x="5549130" y="4210307"/>
            <a:ext cx="2815194" cy="738664"/>
          </a:xfrm>
          <a:prstGeom prst="rect">
            <a:avLst/>
          </a:prstGeom>
          <a:noFill/>
          <a:ln w="19050">
            <a:noFill/>
          </a:ln>
        </p:spPr>
        <p:txBody>
          <a:bodyPr wrap="none" rtlCol="0">
            <a:spAutoFit/>
          </a:bodyPr>
          <a:lstStyle/>
          <a:p>
            <a:r>
              <a:rPr lang="en-US" sz="1400" dirty="0"/>
              <a:t>High Dose CSL112 vs. Placebo</a:t>
            </a:r>
          </a:p>
          <a:p>
            <a:r>
              <a:rPr lang="en-US" sz="1400" b="0" dirty="0"/>
              <a:t>HR (95% CI) = 1.02 (0.57 – 1.80)</a:t>
            </a:r>
          </a:p>
          <a:p>
            <a:endParaRPr lang="en-US" sz="1400" b="0" dirty="0"/>
          </a:p>
        </p:txBody>
      </p:sp>
      <p:cxnSp>
        <p:nvCxnSpPr>
          <p:cNvPr id="23" name="Straight Connector 22"/>
          <p:cNvCxnSpPr/>
          <p:nvPr/>
        </p:nvCxnSpPr>
        <p:spPr bwMode="auto">
          <a:xfrm>
            <a:off x="5620850" y="4192583"/>
            <a:ext cx="2644270" cy="0"/>
          </a:xfrm>
          <a:prstGeom prst="line">
            <a:avLst/>
          </a:prstGeom>
          <a:solidFill>
            <a:srgbClr val="FE9C09"/>
          </a:solidFill>
          <a:ln w="19050" cap="flat" cmpd="sng" algn="ctr">
            <a:solidFill>
              <a:schemeClr val="tx1">
                <a:lumMod val="50000"/>
              </a:schemeClr>
            </a:solidFill>
            <a:prstDash val="solid"/>
            <a:round/>
            <a:headEnd type="none" w="med" len="med"/>
            <a:tailEnd type="none" w="med" len="med"/>
          </a:ln>
          <a:effectLst>
            <a:outerShdw dist="17961" dir="2700000" algn="ctr" rotWithShape="0">
              <a:schemeClr val="bg2"/>
            </a:outerShdw>
          </a:effectLst>
        </p:spPr>
      </p:cxnSp>
      <p:sp>
        <p:nvSpPr>
          <p:cNvPr id="24" name="TextBox 23"/>
          <p:cNvSpPr txBox="1"/>
          <p:nvPr/>
        </p:nvSpPr>
        <p:spPr>
          <a:xfrm>
            <a:off x="5529407" y="3667040"/>
            <a:ext cx="2815194" cy="738664"/>
          </a:xfrm>
          <a:prstGeom prst="rect">
            <a:avLst/>
          </a:prstGeom>
          <a:noFill/>
        </p:spPr>
        <p:txBody>
          <a:bodyPr wrap="none" rtlCol="0">
            <a:spAutoFit/>
          </a:bodyPr>
          <a:lstStyle/>
          <a:p>
            <a:r>
              <a:rPr lang="en-US" sz="1400" dirty="0"/>
              <a:t>Low Dose CSL112 vs. Placebo</a:t>
            </a:r>
          </a:p>
          <a:p>
            <a:r>
              <a:rPr lang="en-US" sz="1400" b="0" dirty="0"/>
              <a:t>HR (95% CI) = 1.18 (0.67 – 2.05)</a:t>
            </a:r>
          </a:p>
          <a:p>
            <a:endParaRPr lang="en-US" sz="1400" b="0" dirty="0"/>
          </a:p>
        </p:txBody>
      </p:sp>
      <p:sp>
        <p:nvSpPr>
          <p:cNvPr id="25" name="TextBox 24"/>
          <p:cNvSpPr txBox="1"/>
          <p:nvPr/>
        </p:nvSpPr>
        <p:spPr>
          <a:xfrm>
            <a:off x="2019058" y="2893830"/>
            <a:ext cx="1208729" cy="523220"/>
          </a:xfrm>
          <a:prstGeom prst="rect">
            <a:avLst/>
          </a:prstGeom>
          <a:noFill/>
          <a:ln w="19050">
            <a:noFill/>
          </a:ln>
        </p:spPr>
        <p:txBody>
          <a:bodyPr wrap="none" rtlCol="0">
            <a:spAutoFit/>
          </a:bodyPr>
          <a:lstStyle/>
          <a:p>
            <a:pPr algn="ctr"/>
            <a:r>
              <a:rPr lang="en-US" sz="1400" dirty="0">
                <a:solidFill>
                  <a:srgbClr val="33CC33"/>
                </a:solidFill>
              </a:rPr>
              <a:t>Low Dose</a:t>
            </a:r>
          </a:p>
          <a:p>
            <a:pPr algn="ctr"/>
            <a:r>
              <a:rPr lang="en-US" sz="1400" dirty="0">
                <a:solidFill>
                  <a:srgbClr val="33CC33"/>
                </a:solidFill>
              </a:rPr>
              <a:t>CSL112 (2g)</a:t>
            </a:r>
          </a:p>
        </p:txBody>
      </p:sp>
      <p:sp>
        <p:nvSpPr>
          <p:cNvPr id="26" name="TextBox 25"/>
          <p:cNvSpPr txBox="1"/>
          <p:nvPr/>
        </p:nvSpPr>
        <p:spPr>
          <a:xfrm>
            <a:off x="3722763" y="3068585"/>
            <a:ext cx="919486" cy="362743"/>
          </a:xfrm>
          <a:prstGeom prst="rect">
            <a:avLst/>
          </a:prstGeom>
          <a:noFill/>
          <a:ln w="19050">
            <a:noFill/>
          </a:ln>
        </p:spPr>
        <p:txBody>
          <a:bodyPr wrap="none" rtlCol="0">
            <a:spAutoFit/>
          </a:bodyPr>
          <a:lstStyle/>
          <a:p>
            <a:r>
              <a:rPr lang="en-US" sz="1400" dirty="0">
                <a:solidFill>
                  <a:srgbClr val="FFFF00"/>
                </a:solidFill>
              </a:rPr>
              <a:t>Placebo</a:t>
            </a:r>
          </a:p>
        </p:txBody>
      </p:sp>
      <p:sp>
        <p:nvSpPr>
          <p:cNvPr id="27" name="TextBox 26"/>
          <p:cNvSpPr txBox="1"/>
          <p:nvPr/>
        </p:nvSpPr>
        <p:spPr>
          <a:xfrm>
            <a:off x="3597601" y="3599375"/>
            <a:ext cx="1276380" cy="616662"/>
          </a:xfrm>
          <a:prstGeom prst="rect">
            <a:avLst/>
          </a:prstGeom>
          <a:noFill/>
          <a:ln w="19050">
            <a:noFill/>
          </a:ln>
        </p:spPr>
        <p:txBody>
          <a:bodyPr wrap="none" rtlCol="0">
            <a:spAutoFit/>
          </a:bodyPr>
          <a:lstStyle/>
          <a:p>
            <a:pPr algn="ctr"/>
            <a:r>
              <a:rPr lang="en-US" sz="1400" dirty="0">
                <a:solidFill>
                  <a:srgbClr val="00B0F0"/>
                </a:solidFill>
              </a:rPr>
              <a:t>High Dose</a:t>
            </a:r>
          </a:p>
          <a:p>
            <a:pPr algn="ctr"/>
            <a:r>
              <a:rPr lang="en-US" sz="1400" dirty="0">
                <a:solidFill>
                  <a:srgbClr val="00B0F0"/>
                </a:solidFill>
              </a:rPr>
              <a:t>CSL112 (6g)</a:t>
            </a:r>
          </a:p>
        </p:txBody>
      </p:sp>
      <p:sp>
        <p:nvSpPr>
          <p:cNvPr id="28" name="TextBox 27"/>
          <p:cNvSpPr txBox="1"/>
          <p:nvPr/>
        </p:nvSpPr>
        <p:spPr>
          <a:xfrm>
            <a:off x="8105328" y="1795042"/>
            <a:ext cx="593432" cy="307777"/>
          </a:xfrm>
          <a:prstGeom prst="rect">
            <a:avLst/>
          </a:prstGeom>
          <a:noFill/>
          <a:ln w="19050">
            <a:noFill/>
          </a:ln>
        </p:spPr>
        <p:txBody>
          <a:bodyPr wrap="none" rtlCol="0">
            <a:spAutoFit/>
          </a:bodyPr>
          <a:lstStyle/>
          <a:p>
            <a:r>
              <a:rPr lang="en-US" sz="1400" dirty="0">
                <a:solidFill>
                  <a:srgbClr val="00B0F0"/>
                </a:solidFill>
              </a:rPr>
              <a:t>8.3%</a:t>
            </a:r>
          </a:p>
        </p:txBody>
      </p:sp>
      <p:sp>
        <p:nvSpPr>
          <p:cNvPr id="29" name="TextBox 28"/>
          <p:cNvSpPr txBox="1"/>
          <p:nvPr/>
        </p:nvSpPr>
        <p:spPr>
          <a:xfrm>
            <a:off x="8391609" y="2257587"/>
            <a:ext cx="593432" cy="307777"/>
          </a:xfrm>
          <a:prstGeom prst="rect">
            <a:avLst/>
          </a:prstGeom>
          <a:noFill/>
          <a:ln w="19050">
            <a:noFill/>
          </a:ln>
        </p:spPr>
        <p:txBody>
          <a:bodyPr wrap="none" rtlCol="0">
            <a:spAutoFit/>
          </a:bodyPr>
          <a:lstStyle/>
          <a:p>
            <a:r>
              <a:rPr lang="en-US" sz="1400" dirty="0">
                <a:solidFill>
                  <a:srgbClr val="33CC33"/>
                </a:solidFill>
              </a:rPr>
              <a:t>7.1%</a:t>
            </a:r>
          </a:p>
        </p:txBody>
      </p:sp>
      <p:sp>
        <p:nvSpPr>
          <p:cNvPr id="30" name="TextBox 29"/>
          <p:cNvSpPr txBox="1"/>
          <p:nvPr/>
        </p:nvSpPr>
        <p:spPr>
          <a:xfrm>
            <a:off x="8047885" y="2482343"/>
            <a:ext cx="593432" cy="307777"/>
          </a:xfrm>
          <a:prstGeom prst="rect">
            <a:avLst/>
          </a:prstGeom>
          <a:noFill/>
          <a:ln w="19050">
            <a:noFill/>
          </a:ln>
        </p:spPr>
        <p:txBody>
          <a:bodyPr wrap="none" rtlCol="0">
            <a:spAutoFit/>
          </a:bodyPr>
          <a:lstStyle/>
          <a:p>
            <a:r>
              <a:rPr lang="en-US" sz="1400" dirty="0">
                <a:solidFill>
                  <a:srgbClr val="FFFF00"/>
                </a:solidFill>
              </a:rPr>
              <a:t>6.7%</a:t>
            </a:r>
          </a:p>
        </p:txBody>
      </p:sp>
      <p:cxnSp>
        <p:nvCxnSpPr>
          <p:cNvPr id="31" name="Straight Connector 30"/>
          <p:cNvCxnSpPr/>
          <p:nvPr/>
        </p:nvCxnSpPr>
        <p:spPr bwMode="auto">
          <a:xfrm flipV="1">
            <a:off x="3294557" y="1145300"/>
            <a:ext cx="0" cy="4242816"/>
          </a:xfrm>
          <a:prstGeom prst="line">
            <a:avLst/>
          </a:prstGeom>
          <a:solidFill>
            <a:srgbClr val="FE9C09"/>
          </a:solidFill>
          <a:ln w="22225" cap="flat" cmpd="sng" algn="ctr">
            <a:solidFill>
              <a:srgbClr val="FF9933"/>
            </a:solidFill>
            <a:prstDash val="lgDash"/>
            <a:round/>
            <a:headEnd type="none" w="med" len="med"/>
            <a:tailEnd type="none" w="med" len="med"/>
          </a:ln>
          <a:effectLst/>
        </p:spPr>
      </p:cxnSp>
      <p:sp>
        <p:nvSpPr>
          <p:cNvPr id="2" name="TextBox 1"/>
          <p:cNvSpPr txBox="1"/>
          <p:nvPr/>
        </p:nvSpPr>
        <p:spPr>
          <a:xfrm>
            <a:off x="135427" y="5798662"/>
            <a:ext cx="1148080" cy="307777"/>
          </a:xfrm>
          <a:prstGeom prst="rect">
            <a:avLst/>
          </a:prstGeom>
          <a:noFill/>
        </p:spPr>
        <p:txBody>
          <a:bodyPr wrap="square" rtlCol="0">
            <a:spAutoFit/>
          </a:bodyPr>
          <a:lstStyle/>
          <a:p>
            <a:r>
              <a:rPr lang="en-US" sz="1400" dirty="0"/>
              <a:t>No. at risk</a:t>
            </a:r>
          </a:p>
        </p:txBody>
      </p:sp>
      <p:sp>
        <p:nvSpPr>
          <p:cNvPr id="33" name="TextBox 32"/>
          <p:cNvSpPr txBox="1"/>
          <p:nvPr/>
        </p:nvSpPr>
        <p:spPr>
          <a:xfrm>
            <a:off x="3459622" y="1287083"/>
            <a:ext cx="2815194" cy="723275"/>
          </a:xfrm>
          <a:prstGeom prst="rect">
            <a:avLst/>
          </a:prstGeom>
          <a:noFill/>
          <a:ln w="19050">
            <a:noFill/>
          </a:ln>
        </p:spPr>
        <p:txBody>
          <a:bodyPr wrap="none" rtlCol="0">
            <a:spAutoFit/>
          </a:bodyPr>
          <a:lstStyle/>
          <a:p>
            <a:r>
              <a:rPr lang="en-US" sz="1400" dirty="0">
                <a:solidFill>
                  <a:srgbClr val="FF9933"/>
                </a:solidFill>
              </a:rPr>
              <a:t>Low Dose CSL112 vs. Placebo</a:t>
            </a:r>
          </a:p>
          <a:p>
            <a:r>
              <a:rPr lang="en-US" sz="1400" b="0" dirty="0">
                <a:solidFill>
                  <a:srgbClr val="FF9933"/>
                </a:solidFill>
              </a:rPr>
              <a:t>HR (95% CI) = 1.12 (0.58 – 2.16)</a:t>
            </a:r>
          </a:p>
          <a:p>
            <a:r>
              <a:rPr lang="en-US" sz="1300" b="0" dirty="0">
                <a:solidFill>
                  <a:srgbClr val="FF9933"/>
                </a:solidFill>
              </a:rPr>
              <a:t> </a:t>
            </a:r>
          </a:p>
        </p:txBody>
      </p:sp>
      <p:cxnSp>
        <p:nvCxnSpPr>
          <p:cNvPr id="34" name="Straight Connector 33"/>
          <p:cNvCxnSpPr/>
          <p:nvPr/>
        </p:nvCxnSpPr>
        <p:spPr bwMode="auto">
          <a:xfrm>
            <a:off x="3487732" y="1818184"/>
            <a:ext cx="2377440" cy="0"/>
          </a:xfrm>
          <a:prstGeom prst="line">
            <a:avLst/>
          </a:prstGeom>
          <a:solidFill>
            <a:srgbClr val="FE9C09"/>
          </a:solidFill>
          <a:ln w="19050" cap="flat" cmpd="sng" algn="ctr">
            <a:solidFill>
              <a:schemeClr val="tx1">
                <a:lumMod val="50000"/>
              </a:schemeClr>
            </a:solidFill>
            <a:prstDash val="solid"/>
            <a:round/>
            <a:headEnd type="none" w="med" len="med"/>
            <a:tailEnd type="none" w="med" len="med"/>
          </a:ln>
          <a:effectLst>
            <a:outerShdw dist="17961" dir="2700000" algn="ctr" rotWithShape="0">
              <a:schemeClr val="bg2"/>
            </a:outerShdw>
          </a:effectLst>
        </p:spPr>
      </p:cxnSp>
      <p:sp>
        <p:nvSpPr>
          <p:cNvPr id="35" name="TextBox 34"/>
          <p:cNvSpPr txBox="1"/>
          <p:nvPr/>
        </p:nvSpPr>
        <p:spPr>
          <a:xfrm>
            <a:off x="3459622" y="1825115"/>
            <a:ext cx="3253273" cy="723275"/>
          </a:xfrm>
          <a:prstGeom prst="rect">
            <a:avLst/>
          </a:prstGeom>
          <a:noFill/>
        </p:spPr>
        <p:txBody>
          <a:bodyPr wrap="square" rtlCol="0">
            <a:spAutoFit/>
          </a:bodyPr>
          <a:lstStyle/>
          <a:p>
            <a:r>
              <a:rPr lang="en-US" sz="1400" dirty="0">
                <a:solidFill>
                  <a:srgbClr val="FF9933"/>
                </a:solidFill>
              </a:rPr>
              <a:t>High Dose CSL112 vs. Placebo</a:t>
            </a:r>
          </a:p>
          <a:p>
            <a:r>
              <a:rPr lang="en-US" sz="1400" b="0" dirty="0">
                <a:solidFill>
                  <a:srgbClr val="FF9933"/>
                </a:solidFill>
              </a:rPr>
              <a:t>HR (95% CI) = 0.81 (0.40 – 1.64)</a:t>
            </a:r>
          </a:p>
          <a:p>
            <a:endParaRPr lang="en-US" sz="1300" b="0" dirty="0">
              <a:solidFill>
                <a:srgbClr val="FF9933"/>
              </a:solidFill>
            </a:endParaRPr>
          </a:p>
        </p:txBody>
      </p:sp>
      <p:sp>
        <p:nvSpPr>
          <p:cNvPr id="3" name="TextBox 2"/>
          <p:cNvSpPr txBox="1"/>
          <p:nvPr/>
        </p:nvSpPr>
        <p:spPr>
          <a:xfrm>
            <a:off x="3469317" y="1049588"/>
            <a:ext cx="2640886" cy="307777"/>
          </a:xfrm>
          <a:prstGeom prst="rect">
            <a:avLst/>
          </a:prstGeom>
          <a:noFill/>
        </p:spPr>
        <p:txBody>
          <a:bodyPr wrap="square" rtlCol="0">
            <a:spAutoFit/>
          </a:bodyPr>
          <a:lstStyle/>
          <a:p>
            <a:r>
              <a:rPr lang="en-US" sz="1400" u="sng" dirty="0">
                <a:solidFill>
                  <a:srgbClr val="FF9933"/>
                </a:solidFill>
              </a:rPr>
              <a:t>Through Study Day 112</a:t>
            </a:r>
          </a:p>
        </p:txBody>
      </p:sp>
      <p:sp>
        <p:nvSpPr>
          <p:cNvPr id="4" name="TextBox 3"/>
          <p:cNvSpPr txBox="1"/>
          <p:nvPr/>
        </p:nvSpPr>
        <p:spPr>
          <a:xfrm>
            <a:off x="5522235" y="3376428"/>
            <a:ext cx="2214283" cy="307777"/>
          </a:xfrm>
          <a:prstGeom prst="rect">
            <a:avLst/>
          </a:prstGeom>
          <a:noFill/>
        </p:spPr>
        <p:txBody>
          <a:bodyPr wrap="square" rtlCol="0">
            <a:spAutoFit/>
          </a:bodyPr>
          <a:lstStyle/>
          <a:p>
            <a:r>
              <a:rPr lang="en-US" sz="1400" u="sng" dirty="0"/>
              <a:t>Through End of Study</a:t>
            </a:r>
          </a:p>
        </p:txBody>
      </p:sp>
      <p:pic>
        <p:nvPicPr>
          <p:cNvPr id="32" name="Picture 8" descr="Harvard cr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11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myee1\Desktop\Curves\Exp Comp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4" y="755572"/>
            <a:ext cx="8642343" cy="569856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7" name="TextBox 6"/>
          <p:cNvSpPr txBox="1"/>
          <p:nvPr/>
        </p:nvSpPr>
        <p:spPr>
          <a:xfrm>
            <a:off x="1728440" y="101041"/>
            <a:ext cx="6071060" cy="738664"/>
          </a:xfrm>
          <a:prstGeom prst="rect">
            <a:avLst/>
          </a:prstGeom>
          <a:noFill/>
        </p:spPr>
        <p:txBody>
          <a:bodyPr wrap="square" rtlCol="0">
            <a:spAutoFit/>
          </a:bodyPr>
          <a:lstStyle/>
          <a:p>
            <a:pPr algn="ctr"/>
            <a:r>
              <a:rPr lang="en-US" sz="2200" b="1" dirty="0">
                <a:solidFill>
                  <a:srgbClr val="FF9933"/>
                </a:solidFill>
                <a:effectLst>
                  <a:outerShdw blurRad="38100" dist="38100" dir="2700000" algn="tl">
                    <a:srgbClr val="000000">
                      <a:alpha val="43137"/>
                    </a:srgbClr>
                  </a:outerShdw>
                </a:effectLst>
              </a:rPr>
              <a:t>Pre-Specified Exploratory MACE Endpoint</a:t>
            </a:r>
          </a:p>
          <a:p>
            <a:pPr algn="ctr"/>
            <a:r>
              <a:rPr lang="en-US" sz="2000" dirty="0">
                <a:solidFill>
                  <a:srgbClr val="FFFF00"/>
                </a:solidFill>
                <a:effectLst>
                  <a:outerShdw blurRad="38100" dist="38100" dir="2700000" algn="tl">
                    <a:srgbClr val="000000">
                      <a:alpha val="43137"/>
                    </a:srgbClr>
                  </a:outerShdw>
                </a:effectLst>
              </a:rPr>
              <a:t>CV Death, Nonfatal MI, Stroke</a:t>
            </a:r>
            <a:endParaRPr lang="en-US" sz="20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rot="16200000">
            <a:off x="-1555027" y="3133324"/>
            <a:ext cx="3801041" cy="369332"/>
          </a:xfrm>
          <a:prstGeom prst="rect">
            <a:avLst/>
          </a:prstGeom>
          <a:noFill/>
        </p:spPr>
        <p:txBody>
          <a:bodyPr wrap="none" rtlCol="0">
            <a:spAutoFit/>
          </a:bodyPr>
          <a:lstStyle/>
          <a:p>
            <a:r>
              <a:rPr lang="en-US" sz="1800" b="0" dirty="0"/>
              <a:t>Cumulative Incidence of MACE (%)</a:t>
            </a:r>
          </a:p>
        </p:txBody>
      </p:sp>
      <p:pic>
        <p:nvPicPr>
          <p:cNvPr id="6150" name="Picture 6" descr="C:\Users\myee1\Desktop\Curves\Exp Comp 2 At Ris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43" y="970900"/>
            <a:ext cx="9273998" cy="69520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667" y="5758022"/>
            <a:ext cx="1148080" cy="307777"/>
          </a:xfrm>
          <a:prstGeom prst="rect">
            <a:avLst/>
          </a:prstGeom>
          <a:noFill/>
        </p:spPr>
        <p:txBody>
          <a:bodyPr wrap="square" rtlCol="0">
            <a:spAutoFit/>
          </a:bodyPr>
          <a:lstStyle/>
          <a:p>
            <a:r>
              <a:rPr lang="en-US" sz="1400" dirty="0"/>
              <a:t>No. at risk</a:t>
            </a:r>
          </a:p>
        </p:txBody>
      </p:sp>
      <p:sp>
        <p:nvSpPr>
          <p:cNvPr id="12" name="TextBox 11"/>
          <p:cNvSpPr txBox="1"/>
          <p:nvPr/>
        </p:nvSpPr>
        <p:spPr>
          <a:xfrm>
            <a:off x="4110786" y="5707222"/>
            <a:ext cx="1196098" cy="307777"/>
          </a:xfrm>
          <a:prstGeom prst="rect">
            <a:avLst/>
          </a:prstGeom>
          <a:noFill/>
        </p:spPr>
        <p:txBody>
          <a:bodyPr wrap="none" rtlCol="0">
            <a:spAutoFit/>
          </a:bodyPr>
          <a:lstStyle/>
          <a:p>
            <a:r>
              <a:rPr lang="en-US" sz="1400" dirty="0"/>
              <a:t>Time (Days)</a:t>
            </a:r>
          </a:p>
        </p:txBody>
      </p:sp>
      <p:sp>
        <p:nvSpPr>
          <p:cNvPr id="13" name="TextBox 12"/>
          <p:cNvSpPr txBox="1"/>
          <p:nvPr/>
        </p:nvSpPr>
        <p:spPr>
          <a:xfrm>
            <a:off x="6008586" y="664225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sp>
        <p:nvSpPr>
          <p:cNvPr id="14" name="TextBox 13"/>
          <p:cNvSpPr txBox="1"/>
          <p:nvPr/>
        </p:nvSpPr>
        <p:spPr>
          <a:xfrm>
            <a:off x="8077189" y="2473345"/>
            <a:ext cx="593432" cy="307777"/>
          </a:xfrm>
          <a:prstGeom prst="rect">
            <a:avLst/>
          </a:prstGeom>
          <a:noFill/>
          <a:ln w="19050">
            <a:noFill/>
          </a:ln>
        </p:spPr>
        <p:txBody>
          <a:bodyPr wrap="none" rtlCol="0">
            <a:spAutoFit/>
          </a:bodyPr>
          <a:lstStyle/>
          <a:p>
            <a:r>
              <a:rPr lang="en-US" sz="1400" dirty="0">
                <a:solidFill>
                  <a:srgbClr val="00B0F0"/>
                </a:solidFill>
              </a:rPr>
              <a:t>6.6%</a:t>
            </a:r>
          </a:p>
        </p:txBody>
      </p:sp>
      <p:sp>
        <p:nvSpPr>
          <p:cNvPr id="15" name="TextBox 14"/>
          <p:cNvSpPr txBox="1"/>
          <p:nvPr/>
        </p:nvSpPr>
        <p:spPr>
          <a:xfrm>
            <a:off x="8378403" y="3360997"/>
            <a:ext cx="593432" cy="307777"/>
          </a:xfrm>
          <a:prstGeom prst="rect">
            <a:avLst/>
          </a:prstGeom>
          <a:noFill/>
          <a:ln w="19050">
            <a:noFill/>
          </a:ln>
        </p:spPr>
        <p:txBody>
          <a:bodyPr wrap="none" rtlCol="0">
            <a:spAutoFit/>
          </a:bodyPr>
          <a:lstStyle/>
          <a:p>
            <a:r>
              <a:rPr lang="en-US" sz="1400" dirty="0">
                <a:solidFill>
                  <a:srgbClr val="33CC33"/>
                </a:solidFill>
              </a:rPr>
              <a:t>4.5%</a:t>
            </a:r>
          </a:p>
        </p:txBody>
      </p:sp>
      <p:sp>
        <p:nvSpPr>
          <p:cNvPr id="16" name="TextBox 15"/>
          <p:cNvSpPr txBox="1"/>
          <p:nvPr/>
        </p:nvSpPr>
        <p:spPr>
          <a:xfrm>
            <a:off x="8030887" y="3577334"/>
            <a:ext cx="593432" cy="307777"/>
          </a:xfrm>
          <a:prstGeom prst="rect">
            <a:avLst/>
          </a:prstGeom>
          <a:noFill/>
          <a:ln w="19050">
            <a:noFill/>
          </a:ln>
        </p:spPr>
        <p:txBody>
          <a:bodyPr wrap="none" rtlCol="0">
            <a:spAutoFit/>
          </a:bodyPr>
          <a:lstStyle/>
          <a:p>
            <a:r>
              <a:rPr lang="en-US" sz="1400" dirty="0">
                <a:solidFill>
                  <a:srgbClr val="FFFF00"/>
                </a:solidFill>
              </a:rPr>
              <a:t>4.3%</a:t>
            </a:r>
          </a:p>
        </p:txBody>
      </p:sp>
      <p:cxnSp>
        <p:nvCxnSpPr>
          <p:cNvPr id="17" name="Straight Connector 16"/>
          <p:cNvCxnSpPr/>
          <p:nvPr/>
        </p:nvCxnSpPr>
        <p:spPr bwMode="auto">
          <a:xfrm flipV="1">
            <a:off x="3253917" y="1135140"/>
            <a:ext cx="0" cy="4242816"/>
          </a:xfrm>
          <a:prstGeom prst="line">
            <a:avLst/>
          </a:prstGeom>
          <a:solidFill>
            <a:srgbClr val="FE9C09"/>
          </a:solidFill>
          <a:ln w="22225" cap="flat" cmpd="sng" algn="ctr">
            <a:solidFill>
              <a:srgbClr val="FF9933"/>
            </a:solidFill>
            <a:prstDash val="lgDash"/>
            <a:round/>
            <a:headEnd type="none" w="med" len="med"/>
            <a:tailEnd type="none" w="med" len="med"/>
          </a:ln>
          <a:effectLst/>
        </p:spPr>
      </p:cxnSp>
      <p:sp>
        <p:nvSpPr>
          <p:cNvPr id="18" name="TextBox 17"/>
          <p:cNvSpPr txBox="1"/>
          <p:nvPr/>
        </p:nvSpPr>
        <p:spPr>
          <a:xfrm>
            <a:off x="2098624" y="3644288"/>
            <a:ext cx="919486" cy="362743"/>
          </a:xfrm>
          <a:prstGeom prst="rect">
            <a:avLst/>
          </a:prstGeom>
          <a:noFill/>
          <a:ln w="19050">
            <a:noFill/>
          </a:ln>
        </p:spPr>
        <p:txBody>
          <a:bodyPr wrap="none" rtlCol="0">
            <a:spAutoFit/>
          </a:bodyPr>
          <a:lstStyle/>
          <a:p>
            <a:r>
              <a:rPr lang="en-US" sz="1400" dirty="0">
                <a:solidFill>
                  <a:srgbClr val="FFFF00"/>
                </a:solidFill>
              </a:rPr>
              <a:t>Placebo</a:t>
            </a:r>
          </a:p>
        </p:txBody>
      </p:sp>
      <p:sp>
        <p:nvSpPr>
          <p:cNvPr id="19" name="TextBox 18"/>
          <p:cNvSpPr txBox="1"/>
          <p:nvPr/>
        </p:nvSpPr>
        <p:spPr>
          <a:xfrm>
            <a:off x="3357556" y="1100388"/>
            <a:ext cx="2240603" cy="307777"/>
          </a:xfrm>
          <a:prstGeom prst="rect">
            <a:avLst/>
          </a:prstGeom>
          <a:noFill/>
        </p:spPr>
        <p:txBody>
          <a:bodyPr wrap="square" rtlCol="0">
            <a:spAutoFit/>
          </a:bodyPr>
          <a:lstStyle/>
          <a:p>
            <a:r>
              <a:rPr lang="en-US" sz="1400" u="sng" dirty="0">
                <a:solidFill>
                  <a:srgbClr val="FF9933"/>
                </a:solidFill>
              </a:rPr>
              <a:t>Through Study Day 112</a:t>
            </a:r>
          </a:p>
        </p:txBody>
      </p:sp>
      <p:sp>
        <p:nvSpPr>
          <p:cNvPr id="20" name="TextBox 19"/>
          <p:cNvSpPr txBox="1"/>
          <p:nvPr/>
        </p:nvSpPr>
        <p:spPr>
          <a:xfrm>
            <a:off x="3356373" y="1352938"/>
            <a:ext cx="2815194" cy="523220"/>
          </a:xfrm>
          <a:prstGeom prst="rect">
            <a:avLst/>
          </a:prstGeom>
          <a:noFill/>
          <a:ln w="19050">
            <a:noFill/>
          </a:ln>
        </p:spPr>
        <p:txBody>
          <a:bodyPr wrap="none" rtlCol="0">
            <a:spAutoFit/>
          </a:bodyPr>
          <a:lstStyle/>
          <a:p>
            <a:r>
              <a:rPr lang="en-US" sz="1400" dirty="0">
                <a:solidFill>
                  <a:srgbClr val="FF9933"/>
                </a:solidFill>
              </a:rPr>
              <a:t>Low Dose CSL112 vs. Placebo</a:t>
            </a:r>
          </a:p>
          <a:p>
            <a:r>
              <a:rPr lang="en-US" sz="1400" b="0" dirty="0">
                <a:solidFill>
                  <a:srgbClr val="FF9933"/>
                </a:solidFill>
              </a:rPr>
              <a:t>HR (95% CI) = 0.60 (0.26 – 1.37)</a:t>
            </a:r>
          </a:p>
        </p:txBody>
      </p:sp>
      <p:cxnSp>
        <p:nvCxnSpPr>
          <p:cNvPr id="21" name="Straight Connector 20"/>
          <p:cNvCxnSpPr/>
          <p:nvPr/>
        </p:nvCxnSpPr>
        <p:spPr bwMode="auto">
          <a:xfrm>
            <a:off x="3416612" y="1879144"/>
            <a:ext cx="2651760" cy="0"/>
          </a:xfrm>
          <a:prstGeom prst="line">
            <a:avLst/>
          </a:prstGeom>
          <a:solidFill>
            <a:srgbClr val="FE9C09"/>
          </a:solidFill>
          <a:ln w="19050" cap="flat" cmpd="sng" algn="ctr">
            <a:solidFill>
              <a:schemeClr val="tx1">
                <a:lumMod val="50000"/>
              </a:schemeClr>
            </a:solidFill>
            <a:prstDash val="solid"/>
            <a:round/>
            <a:headEnd type="none" w="med" len="med"/>
            <a:tailEnd type="none" w="med" len="med"/>
          </a:ln>
          <a:effectLst>
            <a:outerShdw dist="17961" dir="2700000" algn="ctr" rotWithShape="0">
              <a:schemeClr val="bg2"/>
            </a:outerShdw>
          </a:effectLst>
        </p:spPr>
      </p:cxnSp>
      <p:sp>
        <p:nvSpPr>
          <p:cNvPr id="22" name="TextBox 21"/>
          <p:cNvSpPr txBox="1"/>
          <p:nvPr/>
        </p:nvSpPr>
        <p:spPr>
          <a:xfrm>
            <a:off x="3330406" y="1895283"/>
            <a:ext cx="2846873" cy="523220"/>
          </a:xfrm>
          <a:prstGeom prst="rect">
            <a:avLst/>
          </a:prstGeom>
          <a:noFill/>
        </p:spPr>
        <p:txBody>
          <a:bodyPr wrap="square" rtlCol="0">
            <a:spAutoFit/>
          </a:bodyPr>
          <a:lstStyle/>
          <a:p>
            <a:r>
              <a:rPr lang="en-US" sz="1400" dirty="0">
                <a:solidFill>
                  <a:srgbClr val="FF9933"/>
                </a:solidFill>
              </a:rPr>
              <a:t>High Dose CSL112 vs. Placebo</a:t>
            </a:r>
          </a:p>
          <a:p>
            <a:r>
              <a:rPr lang="en-US" sz="1400" b="0" dirty="0">
                <a:solidFill>
                  <a:srgbClr val="FF9933"/>
                </a:solidFill>
              </a:rPr>
              <a:t>HR (95% CI) = 0.66 (0.30 – 1.46)</a:t>
            </a:r>
          </a:p>
        </p:txBody>
      </p:sp>
      <p:sp>
        <p:nvSpPr>
          <p:cNvPr id="23" name="TextBox 22"/>
          <p:cNvSpPr txBox="1"/>
          <p:nvPr/>
        </p:nvSpPr>
        <p:spPr>
          <a:xfrm>
            <a:off x="5461274" y="3847488"/>
            <a:ext cx="2214283" cy="307777"/>
          </a:xfrm>
          <a:prstGeom prst="rect">
            <a:avLst/>
          </a:prstGeom>
          <a:noFill/>
        </p:spPr>
        <p:txBody>
          <a:bodyPr wrap="square" rtlCol="0">
            <a:spAutoFit/>
          </a:bodyPr>
          <a:lstStyle/>
          <a:p>
            <a:r>
              <a:rPr lang="en-US" sz="1400" u="sng" dirty="0"/>
              <a:t>Through End of Study</a:t>
            </a:r>
          </a:p>
        </p:txBody>
      </p:sp>
      <p:cxnSp>
        <p:nvCxnSpPr>
          <p:cNvPr id="25" name="Straight Connector 24"/>
          <p:cNvCxnSpPr/>
          <p:nvPr/>
        </p:nvCxnSpPr>
        <p:spPr bwMode="auto">
          <a:xfrm>
            <a:off x="5549730" y="4639623"/>
            <a:ext cx="2644270" cy="0"/>
          </a:xfrm>
          <a:prstGeom prst="line">
            <a:avLst/>
          </a:prstGeom>
          <a:solidFill>
            <a:srgbClr val="FE9C09"/>
          </a:solidFill>
          <a:ln w="19050" cap="flat" cmpd="sng" algn="ctr">
            <a:solidFill>
              <a:schemeClr val="tx1">
                <a:lumMod val="50000"/>
              </a:schemeClr>
            </a:solidFill>
            <a:prstDash val="solid"/>
            <a:round/>
            <a:headEnd type="none" w="med" len="med"/>
            <a:tailEnd type="none" w="med" len="med"/>
          </a:ln>
          <a:effectLst>
            <a:outerShdw dist="17961" dir="2700000" algn="ctr" rotWithShape="0">
              <a:schemeClr val="bg2"/>
            </a:outerShdw>
          </a:effectLst>
        </p:spPr>
      </p:cxnSp>
      <p:sp>
        <p:nvSpPr>
          <p:cNvPr id="26" name="TextBox 25"/>
          <p:cNvSpPr txBox="1"/>
          <p:nvPr/>
        </p:nvSpPr>
        <p:spPr>
          <a:xfrm>
            <a:off x="5471769" y="4118257"/>
            <a:ext cx="2815194" cy="738664"/>
          </a:xfrm>
          <a:prstGeom prst="rect">
            <a:avLst/>
          </a:prstGeom>
          <a:noFill/>
        </p:spPr>
        <p:txBody>
          <a:bodyPr wrap="none" rtlCol="0">
            <a:spAutoFit/>
          </a:bodyPr>
          <a:lstStyle/>
          <a:p>
            <a:r>
              <a:rPr lang="en-US" sz="1400" dirty="0"/>
              <a:t>Low Dose CSL112 vs. Placebo</a:t>
            </a:r>
          </a:p>
          <a:p>
            <a:r>
              <a:rPr lang="en-US" sz="1400" b="0" dirty="0"/>
              <a:t>HR (95% CI) = 0.93 (0.47 – 1.85)</a:t>
            </a:r>
          </a:p>
          <a:p>
            <a:endParaRPr lang="en-US" sz="1400" b="0" dirty="0"/>
          </a:p>
        </p:txBody>
      </p:sp>
      <p:sp>
        <p:nvSpPr>
          <p:cNvPr id="28" name="TextBox 27"/>
          <p:cNvSpPr txBox="1"/>
          <p:nvPr/>
        </p:nvSpPr>
        <p:spPr>
          <a:xfrm>
            <a:off x="5475342" y="4646330"/>
            <a:ext cx="2815194" cy="738664"/>
          </a:xfrm>
          <a:prstGeom prst="rect">
            <a:avLst/>
          </a:prstGeom>
          <a:noFill/>
          <a:ln w="19050">
            <a:noFill/>
          </a:ln>
        </p:spPr>
        <p:txBody>
          <a:bodyPr wrap="none" rtlCol="0">
            <a:spAutoFit/>
          </a:bodyPr>
          <a:lstStyle/>
          <a:p>
            <a:r>
              <a:rPr lang="en-US" sz="1400" dirty="0"/>
              <a:t>High Dose CSL112 vs. Placebo</a:t>
            </a:r>
          </a:p>
          <a:p>
            <a:r>
              <a:rPr lang="en-US" sz="1400" b="0" dirty="0"/>
              <a:t>HR (95% CI) = 1.15 (0.60 – 2.20)</a:t>
            </a:r>
          </a:p>
          <a:p>
            <a:endParaRPr lang="en-US" sz="1400" b="0" dirty="0"/>
          </a:p>
        </p:txBody>
      </p:sp>
      <p:sp>
        <p:nvSpPr>
          <p:cNvPr id="29" name="TextBox 28"/>
          <p:cNvSpPr txBox="1"/>
          <p:nvPr/>
        </p:nvSpPr>
        <p:spPr>
          <a:xfrm>
            <a:off x="3699024" y="4183144"/>
            <a:ext cx="1208729" cy="523220"/>
          </a:xfrm>
          <a:prstGeom prst="rect">
            <a:avLst/>
          </a:prstGeom>
          <a:noFill/>
          <a:ln w="19050">
            <a:noFill/>
          </a:ln>
        </p:spPr>
        <p:txBody>
          <a:bodyPr wrap="none" rtlCol="0">
            <a:spAutoFit/>
          </a:bodyPr>
          <a:lstStyle/>
          <a:p>
            <a:pPr algn="ctr"/>
            <a:r>
              <a:rPr lang="en-US" sz="1400" dirty="0">
                <a:solidFill>
                  <a:srgbClr val="33CC33"/>
                </a:solidFill>
              </a:rPr>
              <a:t>Low Dose</a:t>
            </a:r>
          </a:p>
          <a:p>
            <a:pPr algn="ctr"/>
            <a:r>
              <a:rPr lang="en-US" sz="1400" dirty="0">
                <a:solidFill>
                  <a:srgbClr val="33CC33"/>
                </a:solidFill>
              </a:rPr>
              <a:t>CSL112 (2g)</a:t>
            </a:r>
          </a:p>
        </p:txBody>
      </p:sp>
      <p:sp>
        <p:nvSpPr>
          <p:cNvPr id="30" name="TextBox 29"/>
          <p:cNvSpPr txBox="1"/>
          <p:nvPr/>
        </p:nvSpPr>
        <p:spPr>
          <a:xfrm>
            <a:off x="5706216" y="2721709"/>
            <a:ext cx="1276380" cy="616662"/>
          </a:xfrm>
          <a:prstGeom prst="rect">
            <a:avLst/>
          </a:prstGeom>
          <a:noFill/>
          <a:ln w="19050">
            <a:noFill/>
          </a:ln>
        </p:spPr>
        <p:txBody>
          <a:bodyPr wrap="none" rtlCol="0">
            <a:spAutoFit/>
          </a:bodyPr>
          <a:lstStyle/>
          <a:p>
            <a:pPr algn="ctr"/>
            <a:r>
              <a:rPr lang="en-US" sz="1400" dirty="0">
                <a:solidFill>
                  <a:srgbClr val="00B0F0"/>
                </a:solidFill>
              </a:rPr>
              <a:t>High Dose</a:t>
            </a:r>
          </a:p>
          <a:p>
            <a:pPr algn="ctr"/>
            <a:r>
              <a:rPr lang="en-US" sz="1400" dirty="0">
                <a:solidFill>
                  <a:srgbClr val="00B0F0"/>
                </a:solidFill>
              </a:rPr>
              <a:t>CSL112 (6g)</a:t>
            </a:r>
          </a:p>
        </p:txBody>
      </p:sp>
      <p:pic>
        <p:nvPicPr>
          <p:cNvPr id="27" name="Picture 8" descr="Harvard cr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91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319" y="5911490"/>
            <a:ext cx="7962945" cy="984885"/>
          </a:xfrm>
          <a:prstGeom prst="rect">
            <a:avLst/>
          </a:prstGeom>
          <a:noFill/>
        </p:spPr>
        <p:txBody>
          <a:bodyPr wrap="square" rtlCol="0">
            <a:spAutoFit/>
          </a:bodyPr>
          <a:lstStyle/>
          <a:p>
            <a:r>
              <a:rPr lang="en-US" sz="1600" dirty="0"/>
              <a:t>*p = 0.048, not adjusted for multiplicity. Percentages proportion of patients with an event, not a KM estimate.</a:t>
            </a:r>
          </a:p>
          <a:p>
            <a:endParaRPr lang="en-US" sz="1600" dirty="0">
              <a:solidFill>
                <a:srgbClr val="00B0F0"/>
              </a:solidFill>
            </a:endParaRPr>
          </a:p>
          <a:p>
            <a:r>
              <a:rPr lang="en-US" sz="1000" dirty="0"/>
              <a:t>No events were classified as stroke indeterminate</a:t>
            </a:r>
          </a:p>
        </p:txBody>
      </p:sp>
      <p:sp>
        <p:nvSpPr>
          <p:cNvPr id="5" name="TextBox 4"/>
          <p:cNvSpPr txBox="1"/>
          <p:nvPr/>
        </p:nvSpPr>
        <p:spPr>
          <a:xfrm>
            <a:off x="1880820" y="96373"/>
            <a:ext cx="5830426" cy="830997"/>
          </a:xfrm>
          <a:prstGeom prst="rect">
            <a:avLst/>
          </a:prstGeom>
          <a:noFill/>
        </p:spPr>
        <p:txBody>
          <a:bodyPr wrap="square" rtlCol="0">
            <a:spAutoFit/>
          </a:bodyPr>
          <a:lstStyle/>
          <a:p>
            <a:pPr algn="ctr"/>
            <a:r>
              <a:rPr lang="en-US" dirty="0">
                <a:solidFill>
                  <a:srgbClr val="FF9933"/>
                </a:solidFill>
              </a:rPr>
              <a:t>Individual Components of MACE Endpoint</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7" name="TextBox 6"/>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graphicFrame>
        <p:nvGraphicFramePr>
          <p:cNvPr id="8" name="Group 145"/>
          <p:cNvGraphicFramePr>
            <a:graphicFrameLocks noGrp="1"/>
          </p:cNvGraphicFramePr>
          <p:nvPr>
            <p:extLst>
              <p:ext uri="{D42A27DB-BD31-4B8C-83A1-F6EECF244321}">
                <p14:modId xmlns:p14="http://schemas.microsoft.com/office/powerpoint/2010/main" val="888921440"/>
              </p:ext>
            </p:extLst>
          </p:nvPr>
        </p:nvGraphicFramePr>
        <p:xfrm>
          <a:off x="245534" y="1149909"/>
          <a:ext cx="8610599" cy="4761581"/>
        </p:xfrm>
        <a:graphic>
          <a:graphicData uri="http://schemas.openxmlformats.org/drawingml/2006/table">
            <a:tbl>
              <a:tblPr/>
              <a:tblGrid>
                <a:gridCol w="3434687">
                  <a:extLst>
                    <a:ext uri="{9D8B030D-6E8A-4147-A177-3AD203B41FA5}">
                      <a16:colId xmlns:a16="http://schemas.microsoft.com/office/drawing/2014/main" val="20000"/>
                    </a:ext>
                  </a:extLst>
                </a:gridCol>
                <a:gridCol w="1725304">
                  <a:extLst>
                    <a:ext uri="{9D8B030D-6E8A-4147-A177-3AD203B41FA5}">
                      <a16:colId xmlns:a16="http://schemas.microsoft.com/office/drawing/2014/main" val="20001"/>
                    </a:ext>
                  </a:extLst>
                </a:gridCol>
                <a:gridCol w="1725304">
                  <a:extLst>
                    <a:ext uri="{9D8B030D-6E8A-4147-A177-3AD203B41FA5}">
                      <a16:colId xmlns:a16="http://schemas.microsoft.com/office/drawing/2014/main" val="578330057"/>
                    </a:ext>
                  </a:extLst>
                </a:gridCol>
                <a:gridCol w="1725304">
                  <a:extLst>
                    <a:ext uri="{9D8B030D-6E8A-4147-A177-3AD203B41FA5}">
                      <a16:colId xmlns:a16="http://schemas.microsoft.com/office/drawing/2014/main" val="20002"/>
                    </a:ext>
                  </a:extLst>
                </a:gridCol>
              </a:tblGrid>
              <a:tr h="643875">
                <a:tc>
                  <a:txBody>
                    <a:bodyPr/>
                    <a:lstStyle/>
                    <a:p>
                      <a:pPr marL="0" marR="0" algn="ctr">
                        <a:lnSpc>
                          <a:spcPct val="100000"/>
                        </a:lnSpc>
                        <a:spcBef>
                          <a:spcPts val="0"/>
                        </a:spcBef>
                        <a:spcAft>
                          <a:spcPts val="0"/>
                        </a:spcAft>
                      </a:pPr>
                      <a:r>
                        <a:rPr lang="en-US" sz="1600" b="1" dirty="0">
                          <a:effectLst/>
                        </a:rPr>
                        <a:t>MACE Endpoint</a:t>
                      </a:r>
                      <a:endParaRPr lang="en-US" sz="1600" b="1" dirty="0">
                        <a:solidFill>
                          <a:srgbClr val="000000"/>
                        </a:solidFill>
                        <a:effectLst/>
                        <a:latin typeface="Arial" panose="020B0604020202020204" pitchFamily="34" charset="0"/>
                        <a:ea typeface="Arial" panose="020B0604020202020204" pitchFamily="34" charset="0"/>
                      </a:endParaRPr>
                    </a:p>
                  </a:txBody>
                  <a:tcPr anchor="ctr" horzOverflow="overflow">
                    <a:lnL w="28575" cap="flat" cmpd="sng" algn="ctr">
                      <a:no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chemeClr val="bg2">
                        <a:lumMod val="85000"/>
                        <a:lumOff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Low Dose (2g)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(N=419)</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High Dose (6g)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(N=421)</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pitchFamily="34" charset="0"/>
                        </a:rPr>
                        <a:t>(N=418)</a:t>
                      </a:r>
                    </a:p>
                  </a:txBody>
                  <a:tcPr horzOverflow="overflow">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90006">
                <a:tc>
                  <a:txBody>
                    <a:bodyPr/>
                    <a:lstStyle/>
                    <a:p>
                      <a:pPr marL="0" marR="0">
                        <a:lnSpc>
                          <a:spcPct val="100000"/>
                        </a:lnSpc>
                        <a:spcBef>
                          <a:spcPts val="0"/>
                        </a:spcBef>
                        <a:spcAft>
                          <a:spcPts val="0"/>
                        </a:spcAft>
                      </a:pPr>
                      <a:r>
                        <a:rPr lang="en-US" sz="1600" b="1" dirty="0">
                          <a:effectLst/>
                        </a:rPr>
                        <a:t>Composite 2° Endpoint</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27 (6.4%)</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24 (5.7%)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23 (5.5%)</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72770">
                <a:tc>
                  <a:txBody>
                    <a:bodyPr/>
                    <a:lstStyle/>
                    <a:p>
                      <a:pPr marL="0" marR="0">
                        <a:lnSpc>
                          <a:spcPct val="100000"/>
                        </a:lnSpc>
                        <a:spcBef>
                          <a:spcPts val="0"/>
                        </a:spcBef>
                        <a:spcAft>
                          <a:spcPts val="0"/>
                        </a:spcAft>
                      </a:pPr>
                      <a:r>
                        <a:rPr lang="en-US" sz="1600" b="1" dirty="0">
                          <a:effectLst/>
                        </a:rPr>
                        <a:t>CV death</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2 (0.5%)</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4 (1.0%)*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72770">
                <a:tc>
                  <a:txBody>
                    <a:bodyPr/>
                    <a:lstStyle/>
                    <a:p>
                      <a:pPr marL="0" marR="0">
                        <a:lnSpc>
                          <a:spcPct val="100000"/>
                        </a:lnSpc>
                        <a:spcBef>
                          <a:spcPts val="0"/>
                        </a:spcBef>
                        <a:spcAft>
                          <a:spcPts val="0"/>
                        </a:spcAft>
                      </a:pPr>
                      <a:r>
                        <a:rPr lang="en-US" sz="1600" b="1" dirty="0">
                          <a:effectLst/>
                        </a:rPr>
                        <a:t>Nonfatal MI</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14 (3.3%)</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13 (3.1%)</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14 (3.3%)</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372770">
                <a:tc>
                  <a:txBody>
                    <a:bodyPr/>
                    <a:lstStyle/>
                    <a:p>
                      <a:pPr marL="0" marR="0">
                        <a:lnSpc>
                          <a:spcPct val="100000"/>
                        </a:lnSpc>
                        <a:spcBef>
                          <a:spcPts val="0"/>
                        </a:spcBef>
                        <a:spcAft>
                          <a:spcPts val="0"/>
                        </a:spcAft>
                      </a:pPr>
                      <a:r>
                        <a:rPr lang="en-US" sz="1600" b="1" dirty="0">
                          <a:effectLst/>
                        </a:rPr>
                        <a:t>Any strokes</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4 (1.0%)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3 (0.7%)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72770">
                <a:tc>
                  <a:txBody>
                    <a:bodyPr/>
                    <a:lstStyle/>
                    <a:p>
                      <a:pPr marL="0" marR="0">
                        <a:lnSpc>
                          <a:spcPct val="100000"/>
                        </a:lnSpc>
                        <a:spcBef>
                          <a:spcPts val="0"/>
                        </a:spcBef>
                        <a:spcAft>
                          <a:spcPts val="0"/>
                        </a:spcAft>
                      </a:pPr>
                      <a:r>
                        <a:rPr lang="en-US" sz="1600" b="1" dirty="0">
                          <a:effectLst/>
                        </a:rPr>
                        <a:t>    Ischemic stroke</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3 (0.7%)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3 (0.7%)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72770">
                <a:tc>
                  <a:txBody>
                    <a:bodyPr/>
                    <a:lstStyle/>
                    <a:p>
                      <a:pPr marL="0" marR="0">
                        <a:lnSpc>
                          <a:spcPct val="100000"/>
                        </a:lnSpc>
                        <a:spcBef>
                          <a:spcPts val="0"/>
                        </a:spcBef>
                        <a:spcAft>
                          <a:spcPts val="0"/>
                        </a:spcAft>
                      </a:pPr>
                      <a:r>
                        <a:rPr lang="en-US" sz="1600" b="1" dirty="0">
                          <a:effectLst/>
                        </a:rPr>
                        <a:t>    Hemorrhagic stroke</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 (0.2%)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72770">
                <a:tc>
                  <a:txBody>
                    <a:bodyPr/>
                    <a:lstStyle/>
                    <a:p>
                      <a:pPr marL="0" marR="0">
                        <a:lnSpc>
                          <a:spcPct val="100000"/>
                        </a:lnSpc>
                        <a:spcBef>
                          <a:spcPts val="0"/>
                        </a:spcBef>
                        <a:spcAft>
                          <a:spcPts val="0"/>
                        </a:spcAft>
                      </a:pPr>
                      <a:r>
                        <a:rPr lang="en-US" sz="1600" b="1" dirty="0">
                          <a:effectLst/>
                        </a:rPr>
                        <a:t>Hosp. for unstable angina</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13 (3.1%)</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6 (1.4%)</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7 (1.7%)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372770">
                <a:tc>
                  <a:txBody>
                    <a:bodyPr/>
                    <a:lstStyle/>
                    <a:p>
                      <a:pPr marL="0" marR="0">
                        <a:lnSpc>
                          <a:spcPct val="100000"/>
                        </a:lnSpc>
                        <a:spcBef>
                          <a:spcPts val="0"/>
                        </a:spcBef>
                        <a:spcAft>
                          <a:spcPts val="0"/>
                        </a:spcAft>
                      </a:pPr>
                      <a:r>
                        <a:rPr lang="en-US" sz="1600" b="1" dirty="0">
                          <a:effectLst/>
                        </a:rPr>
                        <a:t>All-cause mortality</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5 (1.2%)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4 (1.0%)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 (0.2%)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372770">
                <a:tc>
                  <a:txBody>
                    <a:bodyPr/>
                    <a:lstStyle/>
                    <a:p>
                      <a:pPr marL="0" marR="0">
                        <a:lnSpc>
                          <a:spcPct val="100000"/>
                        </a:lnSpc>
                        <a:spcBef>
                          <a:spcPts val="0"/>
                        </a:spcBef>
                        <a:spcAft>
                          <a:spcPts val="0"/>
                        </a:spcAft>
                      </a:pPr>
                      <a:r>
                        <a:rPr lang="en-US" sz="1600" b="1" dirty="0">
                          <a:effectLst/>
                        </a:rPr>
                        <a:t>Non-CV death</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3 (0.7%)</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0 (0.0%)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 (0.2%)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72770">
                <a:tc>
                  <a:txBody>
                    <a:bodyPr/>
                    <a:lstStyle/>
                    <a:p>
                      <a:pPr marL="0" marR="0">
                        <a:lnSpc>
                          <a:spcPct val="100000"/>
                        </a:lnSpc>
                        <a:spcBef>
                          <a:spcPts val="0"/>
                        </a:spcBef>
                        <a:spcAft>
                          <a:spcPts val="0"/>
                        </a:spcAft>
                      </a:pPr>
                      <a:r>
                        <a:rPr lang="en-US" sz="1600" b="1" dirty="0">
                          <a:effectLst/>
                        </a:rPr>
                        <a:t>Heart failure</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5 (1.2%)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4 (1.0%)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1 (0.2%)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372770">
                <a:tc>
                  <a:txBody>
                    <a:bodyPr/>
                    <a:lstStyle/>
                    <a:p>
                      <a:pPr marL="0" marR="0">
                        <a:lnSpc>
                          <a:spcPct val="100000"/>
                        </a:lnSpc>
                        <a:spcBef>
                          <a:spcPts val="0"/>
                        </a:spcBef>
                        <a:spcAft>
                          <a:spcPts val="0"/>
                        </a:spcAft>
                      </a:pPr>
                      <a:r>
                        <a:rPr lang="en-US" sz="1600" b="1" dirty="0">
                          <a:effectLst/>
                        </a:rPr>
                        <a:t>Coronary revascularization</a:t>
                      </a:r>
                      <a:endParaRPr lang="en-US" sz="1600" b="1" dirty="0">
                        <a:solidFill>
                          <a:srgbClr val="000000"/>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600" b="1" dirty="0">
                          <a:solidFill>
                            <a:schemeClr val="bg2"/>
                          </a:solidFill>
                          <a:effectLst/>
                        </a:rPr>
                        <a:t>26 (6.2%)</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33CC33"/>
                    </a:solidFill>
                  </a:tcPr>
                </a:tc>
                <a:tc>
                  <a:txBody>
                    <a:bodyPr/>
                    <a:lstStyle/>
                    <a:p>
                      <a:pPr marL="0" marR="0" algn="ctr">
                        <a:lnSpc>
                          <a:spcPct val="115000"/>
                        </a:lnSpc>
                        <a:spcBef>
                          <a:spcPts val="0"/>
                        </a:spcBef>
                        <a:spcAft>
                          <a:spcPts val="0"/>
                        </a:spcAft>
                      </a:pPr>
                      <a:r>
                        <a:rPr lang="en-US" sz="1600" b="1" dirty="0">
                          <a:solidFill>
                            <a:schemeClr val="bg2"/>
                          </a:solidFill>
                          <a:effectLst/>
                        </a:rPr>
                        <a:t>17 (4.0%)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0"/>
                        </a:spcAft>
                      </a:pPr>
                      <a:r>
                        <a:rPr lang="en-US" sz="1600" b="1" dirty="0">
                          <a:solidFill>
                            <a:schemeClr val="bg2"/>
                          </a:solidFill>
                          <a:effectLst/>
                        </a:rPr>
                        <a:t>25 (6.0%)</a:t>
                      </a:r>
                      <a:endParaRPr lang="en-US" sz="1600" b="1" dirty="0">
                        <a:solidFill>
                          <a:schemeClr val="bg2"/>
                        </a:solidFill>
                        <a:effectLst/>
                        <a:latin typeface="Arial" panose="020B0604020202020204" pitchFamily="34" charset="0"/>
                        <a:ea typeface="Arial" panose="020B0604020202020204" pitchFamily="34" charset="0"/>
                      </a:endParaRPr>
                    </a:p>
                  </a:txBody>
                  <a:tcPr marL="45461" marR="45461" marT="0" marB="0" anchor="ctr">
                    <a:lnL w="12700" cap="flat" cmpd="sng" algn="ctr">
                      <a:solidFill>
                        <a:schemeClr val="bg2">
                          <a:lumMod val="50000"/>
                          <a:lumOff val="50000"/>
                        </a:schemeClr>
                      </a:solidFill>
                      <a:prstDash val="solid"/>
                      <a:round/>
                      <a:headEnd type="none" w="med" len="med"/>
                      <a:tailEnd type="none" w="med" len="med"/>
                    </a:lnL>
                    <a:lnR w="12700" cap="flat" cmpd="sng" algn="ctr">
                      <a:solidFill>
                        <a:schemeClr val="bg2">
                          <a:lumMod val="50000"/>
                          <a:lumOff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bl>
          </a:graphicData>
        </a:graphic>
      </p:graphicFrame>
      <p:pic>
        <p:nvPicPr>
          <p:cNvPr id="9"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61502167"/>
              </p:ext>
            </p:extLst>
          </p:nvPr>
        </p:nvGraphicFramePr>
        <p:xfrm>
          <a:off x="161365" y="1128057"/>
          <a:ext cx="8803341" cy="52637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7999" y="5558116"/>
            <a:ext cx="1945342" cy="784830"/>
          </a:xfrm>
          <a:prstGeom prst="rect">
            <a:avLst/>
          </a:prstGeom>
          <a:noFill/>
        </p:spPr>
        <p:txBody>
          <a:bodyPr wrap="square" rtlCol="0">
            <a:spAutoFit/>
          </a:bodyPr>
          <a:lstStyle/>
          <a:p>
            <a:pPr algn="ctr"/>
            <a:r>
              <a:rPr lang="en-US" sz="1500" dirty="0"/>
              <a:t>ABCA1-Dependent</a:t>
            </a:r>
          </a:p>
          <a:p>
            <a:pPr algn="ctr"/>
            <a:r>
              <a:rPr lang="en-US" sz="1500" dirty="0"/>
              <a:t>Cholesterol Efflux Capacity (%/4h)</a:t>
            </a: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6" name="TextBox 5"/>
          <p:cNvSpPr txBox="1"/>
          <p:nvPr/>
        </p:nvSpPr>
        <p:spPr>
          <a:xfrm>
            <a:off x="1030941" y="5549151"/>
            <a:ext cx="1873613" cy="830997"/>
          </a:xfrm>
          <a:prstGeom prst="rect">
            <a:avLst/>
          </a:prstGeom>
          <a:noFill/>
        </p:spPr>
        <p:txBody>
          <a:bodyPr wrap="square" rtlCol="0">
            <a:spAutoFit/>
          </a:bodyPr>
          <a:lstStyle/>
          <a:p>
            <a:pPr algn="ctr"/>
            <a:r>
              <a:rPr lang="en-US" sz="1600" dirty="0"/>
              <a:t>Total Cholesterol Efflux Capacity (%/4h)</a:t>
            </a:r>
          </a:p>
        </p:txBody>
      </p:sp>
      <p:sp>
        <p:nvSpPr>
          <p:cNvPr id="7" name="TextBox 6"/>
          <p:cNvSpPr txBox="1"/>
          <p:nvPr/>
        </p:nvSpPr>
        <p:spPr>
          <a:xfrm>
            <a:off x="5262291" y="5585011"/>
            <a:ext cx="1416424" cy="338554"/>
          </a:xfrm>
          <a:prstGeom prst="rect">
            <a:avLst/>
          </a:prstGeom>
          <a:noFill/>
        </p:spPr>
        <p:txBody>
          <a:bodyPr wrap="square" rtlCol="0">
            <a:spAutoFit/>
          </a:bodyPr>
          <a:lstStyle/>
          <a:p>
            <a:pPr algn="ctr"/>
            <a:r>
              <a:rPr lang="en-US" sz="1600" dirty="0"/>
              <a:t>ApoA-I </a:t>
            </a:r>
          </a:p>
        </p:txBody>
      </p:sp>
      <p:sp>
        <p:nvSpPr>
          <p:cNvPr id="8" name="TextBox 7"/>
          <p:cNvSpPr txBox="1"/>
          <p:nvPr/>
        </p:nvSpPr>
        <p:spPr>
          <a:xfrm>
            <a:off x="6965576" y="5585010"/>
            <a:ext cx="1900518" cy="338554"/>
          </a:xfrm>
          <a:prstGeom prst="rect">
            <a:avLst/>
          </a:prstGeom>
          <a:noFill/>
        </p:spPr>
        <p:txBody>
          <a:bodyPr wrap="square" rtlCol="0">
            <a:spAutoFit/>
          </a:bodyPr>
          <a:lstStyle/>
          <a:p>
            <a:pPr algn="ctr"/>
            <a:r>
              <a:rPr lang="en-US" sz="1600" dirty="0"/>
              <a:t>HDL Cholesterol</a:t>
            </a:r>
          </a:p>
        </p:txBody>
      </p:sp>
      <p:sp>
        <p:nvSpPr>
          <p:cNvPr id="9" name="TextBox 8"/>
          <p:cNvSpPr txBox="1"/>
          <p:nvPr/>
        </p:nvSpPr>
        <p:spPr>
          <a:xfrm>
            <a:off x="7398" y="6439646"/>
            <a:ext cx="5621867" cy="415498"/>
          </a:xfrm>
          <a:prstGeom prst="rect">
            <a:avLst/>
          </a:prstGeom>
          <a:noFill/>
        </p:spPr>
        <p:txBody>
          <a:bodyPr wrap="square" rtlCol="0">
            <a:spAutoFit/>
          </a:bodyPr>
          <a:lstStyle/>
          <a:p>
            <a:r>
              <a:rPr lang="en-US" sz="1000" dirty="0"/>
              <a:t>Fold </a:t>
            </a:r>
            <a:r>
              <a:rPr lang="en-US" sz="1000"/>
              <a:t>elevation at peak compared </a:t>
            </a:r>
            <a:r>
              <a:rPr lang="en-US" sz="1000" dirty="0"/>
              <a:t>with baseline</a:t>
            </a:r>
            <a:br>
              <a:rPr lang="en-US" sz="1000" dirty="0"/>
            </a:br>
            <a:r>
              <a:rPr lang="en-US" sz="1000" dirty="0"/>
              <a:t>All analyses were performed using patients with available data.</a:t>
            </a:r>
          </a:p>
        </p:txBody>
      </p:sp>
      <p:sp>
        <p:nvSpPr>
          <p:cNvPr id="10" name="TextBox 9"/>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sp>
        <p:nvSpPr>
          <p:cNvPr id="12" name="TextBox 11"/>
          <p:cNvSpPr txBox="1"/>
          <p:nvPr/>
        </p:nvSpPr>
        <p:spPr>
          <a:xfrm>
            <a:off x="1734809" y="124546"/>
            <a:ext cx="6117987" cy="738664"/>
          </a:xfrm>
          <a:prstGeom prst="rect">
            <a:avLst/>
          </a:prstGeom>
          <a:noFill/>
        </p:spPr>
        <p:txBody>
          <a:bodyPr wrap="square" rtlCol="0">
            <a:spAutoFit/>
          </a:bodyPr>
          <a:lstStyle/>
          <a:p>
            <a:pPr algn="ctr"/>
            <a:r>
              <a:rPr lang="en-US" sz="2100" b="1" dirty="0">
                <a:solidFill>
                  <a:srgbClr val="FF9933"/>
                </a:solidFill>
                <a:effectLst>
                  <a:outerShdw blurRad="38100" dist="38100" dir="2700000" algn="tl">
                    <a:srgbClr val="000000">
                      <a:alpha val="43137"/>
                    </a:srgbClr>
                  </a:outerShdw>
                </a:effectLst>
              </a:rPr>
              <a:t>Fold Elevation in Cholesterol Efflux Capacity, ApoA-I and HDL after First Infusion of CSL112</a:t>
            </a:r>
          </a:p>
        </p:txBody>
      </p:sp>
      <p:sp>
        <p:nvSpPr>
          <p:cNvPr id="5" name="TextBox 4"/>
          <p:cNvSpPr txBox="1"/>
          <p:nvPr/>
        </p:nvSpPr>
        <p:spPr>
          <a:xfrm>
            <a:off x="1318727" y="1210281"/>
            <a:ext cx="3626498" cy="646331"/>
          </a:xfrm>
          <a:prstGeom prst="rect">
            <a:avLst/>
          </a:prstGeom>
          <a:noFill/>
        </p:spPr>
        <p:txBody>
          <a:bodyPr wrap="square" rtlCol="0">
            <a:spAutoFit/>
          </a:bodyPr>
          <a:lstStyle/>
          <a:p>
            <a:r>
              <a:rPr lang="en-US" sz="1800" dirty="0"/>
              <a:t>p&lt;0.001 for 6g &amp; 2g vs placebo</a:t>
            </a:r>
          </a:p>
          <a:p>
            <a:r>
              <a:rPr lang="en-US" sz="1800" dirty="0"/>
              <a:t>p&lt;0.001 for 6g vs 2g</a:t>
            </a:r>
          </a:p>
        </p:txBody>
      </p:sp>
      <p:pic>
        <p:nvPicPr>
          <p:cNvPr id="13" name="Picture 8" descr="Harvard c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715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 y="1485635"/>
            <a:ext cx="8595360" cy="4401205"/>
          </a:xfrm>
          <a:prstGeom prst="rect">
            <a:avLst/>
          </a:prstGeom>
          <a:solidFill>
            <a:schemeClr val="accent4">
              <a:lumMod val="10000"/>
            </a:schemeClr>
          </a:solidFill>
          <a:ln>
            <a:solidFill>
              <a:schemeClr val="tx1"/>
            </a:solidFill>
          </a:ln>
        </p:spPr>
        <p:txBody>
          <a:bodyPr wrap="square" rtlCol="0">
            <a:spAutoFit/>
          </a:bodyPr>
          <a:lstStyle/>
          <a:p>
            <a:pPr marL="285750" indent="-285750">
              <a:buClr>
                <a:srgbClr val="FF6600"/>
              </a:buClr>
              <a:buFont typeface="Arial" panose="020B0604020202020204" pitchFamily="34" charset="0"/>
              <a:buChar char="•"/>
            </a:pPr>
            <a:r>
              <a:rPr lang="en-US" sz="2800" dirty="0"/>
              <a:t>Infusion of CSL112 following MI and contrast was well tolerated and does not significantly alter liver or kidney function.</a:t>
            </a:r>
          </a:p>
          <a:p>
            <a:pPr marL="285750" indent="-285750">
              <a:buFont typeface="Arial" panose="020B0604020202020204" pitchFamily="34" charset="0"/>
              <a:buChar char="•"/>
            </a:pPr>
            <a:endParaRPr lang="en-US" sz="2800" dirty="0"/>
          </a:p>
          <a:p>
            <a:pPr marL="285750" indent="-285750">
              <a:buClr>
                <a:srgbClr val="FF6600"/>
              </a:buClr>
              <a:buFont typeface="Arial" panose="020B0604020202020204" pitchFamily="34" charset="0"/>
              <a:buChar char="•"/>
            </a:pPr>
            <a:r>
              <a:rPr lang="en-US" sz="2800" dirty="0">
                <a:effectLst>
                  <a:outerShdw blurRad="38100" dist="38100" dir="2700000" algn="tl">
                    <a:srgbClr val="000000">
                      <a:alpha val="43137"/>
                    </a:srgbClr>
                  </a:outerShdw>
                </a:effectLst>
              </a:rPr>
              <a:t>CSL112 elevates cholesterol efflux capacity in a dose dependent fashion. </a:t>
            </a:r>
          </a:p>
          <a:p>
            <a:endParaRPr lang="en-US" sz="2800" dirty="0">
              <a:effectLst>
                <a:outerShdw blurRad="38100" dist="38100" dir="2700000" algn="tl">
                  <a:srgbClr val="000000">
                    <a:alpha val="43137"/>
                  </a:srgbClr>
                </a:outerShdw>
              </a:effectLst>
            </a:endParaRPr>
          </a:p>
          <a:p>
            <a:pPr marL="285750" indent="-285750">
              <a:buClr>
                <a:srgbClr val="FF6600"/>
              </a:buClr>
              <a:buFont typeface="Arial" panose="020B0604020202020204" pitchFamily="34" charset="0"/>
              <a:buChar char="•"/>
            </a:pPr>
            <a:r>
              <a:rPr lang="en-US" sz="2800" dirty="0"/>
              <a:t>Assessment of the efficacy of CSL112 will require further evaluation in an adequately powered phase 3 trial.</a:t>
            </a:r>
          </a:p>
        </p:txBody>
      </p:sp>
      <p:sp>
        <p:nvSpPr>
          <p:cNvPr id="3" name="TextBox 2"/>
          <p:cNvSpPr txBox="1"/>
          <p:nvPr/>
        </p:nvSpPr>
        <p:spPr>
          <a:xfrm>
            <a:off x="3810000" y="171636"/>
            <a:ext cx="2055371" cy="584775"/>
          </a:xfrm>
          <a:prstGeom prst="rect">
            <a:avLst/>
          </a:prstGeom>
          <a:noFill/>
        </p:spPr>
        <p:txBody>
          <a:bodyPr wrap="none" rtlCol="0">
            <a:spAutoFit/>
          </a:bodyPr>
          <a:lstStyle/>
          <a:p>
            <a:r>
              <a:rPr lang="en-US" sz="3200" b="1" dirty="0">
                <a:solidFill>
                  <a:srgbClr val="FF9933"/>
                </a:solidFill>
                <a:effectLst>
                  <a:outerShdw blurRad="38100" dist="38100" dir="2700000" algn="tl">
                    <a:srgbClr val="000000">
                      <a:alpha val="43137"/>
                    </a:srgbClr>
                  </a:outerShdw>
                </a:effectLst>
              </a:rPr>
              <a:t>Summary</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890"/>
            <a:ext cx="1795125" cy="1947525"/>
          </a:xfrm>
          <a:prstGeom prst="rect">
            <a:avLst/>
          </a:prstGeom>
        </p:spPr>
      </p:pic>
      <p:sp>
        <p:nvSpPr>
          <p:cNvPr id="5" name="TextBox 4"/>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6"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813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4" name="Rectangle 1"/>
          <p:cNvSpPr>
            <a:spLocks noGrp="1" noChangeArrowheads="1"/>
          </p:cNvSpPr>
          <p:nvPr>
            <p:ph idx="1"/>
          </p:nvPr>
        </p:nvSpPr>
        <p:spPr bwMode="auto">
          <a:xfrm>
            <a:off x="279154" y="1572258"/>
            <a:ext cx="8612434" cy="4524315"/>
          </a:xfrm>
          <a:prstGeom prst="rect">
            <a:avLst/>
          </a:prstGeom>
          <a:solidFill>
            <a:schemeClr val="accent4">
              <a:lumMod val="10000"/>
            </a:schemeClr>
          </a:solidFill>
          <a:ln w="3175">
            <a:solidFill>
              <a:schemeClr val="tx1"/>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
                <a:srgbClr val="FF9933"/>
              </a:buClr>
              <a:buSzTx/>
              <a:tabLst/>
            </a:pPr>
            <a:r>
              <a:rPr kumimoji="0" lang="en-US" altLang="en-US" sz="2400" b="0" i="0" u="none" strike="noStrike" cap="none" normalizeH="0" baseline="0" dirty="0">
                <a:ln>
                  <a:noFill/>
                </a:ln>
                <a:effectLst/>
                <a:latin typeface="+mn-lt"/>
                <a:cs typeface="Times New Roman" panose="02020603050405020304" pitchFamily="18" charset="0"/>
              </a:rPr>
              <a:t>CSL112 is plasma-derived apolipoprotein A-I (</a:t>
            </a:r>
            <a:r>
              <a:rPr lang="en-US" altLang="en-US" sz="2400" b="0" dirty="0" err="1">
                <a:effectLst/>
                <a:latin typeface="+mn-lt"/>
                <a:cs typeface="Times New Roman" panose="02020603050405020304" pitchFamily="18" charset="0"/>
              </a:rPr>
              <a:t>a</a:t>
            </a:r>
            <a:r>
              <a:rPr kumimoji="0" lang="en-US" altLang="en-US" sz="2400" b="0" i="0" u="none" strike="noStrike" cap="none" normalizeH="0" baseline="0" dirty="0" err="1">
                <a:ln>
                  <a:noFill/>
                </a:ln>
                <a:effectLst/>
                <a:latin typeface="+mn-lt"/>
                <a:cs typeface="Times New Roman" panose="02020603050405020304" pitchFamily="18" charset="0"/>
              </a:rPr>
              <a:t>poA</a:t>
            </a:r>
            <a:r>
              <a:rPr kumimoji="0" lang="en-US" altLang="en-US" sz="2400" b="0" i="0" u="none" strike="noStrike" cap="none" normalizeH="0" baseline="0" dirty="0">
                <a:ln>
                  <a:noFill/>
                </a:ln>
                <a:effectLst/>
                <a:latin typeface="+mn-lt"/>
                <a:cs typeface="Times New Roman" panose="02020603050405020304" pitchFamily="18" charset="0"/>
              </a:rPr>
              <a:t>-I).</a:t>
            </a:r>
          </a:p>
          <a:p>
            <a:pPr marR="0" lvl="0" algn="l" defTabSz="914400" rtl="0" eaLnBrk="0" fontAlgn="base" latinLnBrk="0" hangingPunct="0">
              <a:lnSpc>
                <a:spcPct val="100000"/>
              </a:lnSpc>
              <a:spcBef>
                <a:spcPct val="0"/>
              </a:spcBef>
              <a:spcAft>
                <a:spcPct val="0"/>
              </a:spcAft>
              <a:buClr>
                <a:srgbClr val="FF9933"/>
              </a:buClr>
              <a:buSzTx/>
              <a:tabLst/>
            </a:pPr>
            <a:endParaRPr lang="en-US" altLang="en-US" sz="2400" b="0" dirty="0">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FF9933"/>
              </a:buClr>
              <a:buSzTx/>
              <a:tabLst/>
            </a:pPr>
            <a:r>
              <a:rPr kumimoji="0" lang="en-US" altLang="en-US" sz="2400" b="0" i="0" u="none" strike="noStrike" cap="none" normalizeH="0" baseline="0" dirty="0" err="1">
                <a:ln>
                  <a:noFill/>
                </a:ln>
                <a:effectLst/>
                <a:latin typeface="+mn-lt"/>
                <a:cs typeface="Times New Roman" panose="02020603050405020304" pitchFamily="18" charset="0"/>
              </a:rPr>
              <a:t>ApoA</a:t>
            </a:r>
            <a:r>
              <a:rPr kumimoji="0" lang="en-US" altLang="en-US" sz="2400" b="0" i="0" u="none" strike="noStrike" cap="none" normalizeH="0" baseline="0" dirty="0">
                <a:ln>
                  <a:noFill/>
                </a:ln>
                <a:effectLst/>
                <a:latin typeface="+mn-lt"/>
                <a:cs typeface="Times New Roman" panose="02020603050405020304" pitchFamily="18" charset="0"/>
              </a:rPr>
              <a:t>-I is the primary functional component of high-density lipoprotein (HDL) and supports the rapid removal of cholesterol from plaque. </a:t>
            </a:r>
            <a:endParaRPr lang="en-US" altLang="en-US" sz="2400" b="0" dirty="0">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FF9933"/>
              </a:buClr>
              <a:buSzTx/>
              <a:tabLst/>
            </a:pPr>
            <a:endParaRPr kumimoji="0" lang="en-US" altLang="en-US" sz="2400" b="0" i="0" u="none" strike="noStrike" cap="none" normalizeH="0" baseline="0" dirty="0">
              <a:ln>
                <a:noFill/>
              </a:ln>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FF9933"/>
              </a:buClr>
              <a:buSzTx/>
              <a:tabLst/>
            </a:pPr>
            <a:r>
              <a:rPr kumimoji="0" lang="en-US" altLang="en-US" sz="2400" b="0" i="0" u="none" strike="noStrike" cap="none" normalizeH="0" baseline="0" dirty="0">
                <a:ln>
                  <a:noFill/>
                </a:ln>
                <a:effectLst/>
                <a:latin typeface="+mn-lt"/>
                <a:cs typeface="Times New Roman" panose="02020603050405020304" pitchFamily="18" charset="0"/>
              </a:rPr>
              <a:t>Upon infusion, CSL112 produces an immediate and robust increase in cholesterol efflux</a:t>
            </a:r>
            <a:r>
              <a:rPr kumimoji="0" lang="en-US" altLang="en-US" sz="2400" b="0" i="0" u="none" strike="noStrike" cap="none" normalizeH="0" dirty="0">
                <a:ln>
                  <a:noFill/>
                </a:ln>
                <a:effectLst/>
                <a:latin typeface="+mn-lt"/>
                <a:cs typeface="Times New Roman" panose="02020603050405020304" pitchFamily="18" charset="0"/>
              </a:rPr>
              <a:t> capacity. </a:t>
            </a:r>
          </a:p>
          <a:p>
            <a:pPr marR="0" lvl="0" algn="l" defTabSz="914400" rtl="0" eaLnBrk="0" fontAlgn="base" latinLnBrk="0" hangingPunct="0">
              <a:lnSpc>
                <a:spcPct val="100000"/>
              </a:lnSpc>
              <a:spcBef>
                <a:spcPct val="0"/>
              </a:spcBef>
              <a:spcAft>
                <a:spcPct val="0"/>
              </a:spcAft>
              <a:buClr>
                <a:srgbClr val="FF9933"/>
              </a:buClr>
              <a:buSzTx/>
              <a:tabLst/>
            </a:pPr>
            <a:endParaRPr lang="en-US" altLang="en-US" sz="2400" b="0" baseline="0" dirty="0">
              <a:effectLst/>
              <a:latin typeface="+mn-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FF9933"/>
              </a:buClr>
              <a:buSzTx/>
              <a:tabLst/>
            </a:pPr>
            <a:r>
              <a:rPr kumimoji="0" lang="en-US" altLang="en-US" sz="2400" b="0" i="0" u="none" strike="noStrike" cap="none" normalizeH="0" baseline="0" dirty="0">
                <a:ln>
                  <a:noFill/>
                </a:ln>
                <a:effectLst/>
                <a:latin typeface="+mn-lt"/>
                <a:cs typeface="Times New Roman" panose="02020603050405020304" pitchFamily="18" charset="0"/>
              </a:rPr>
              <a:t>Efflux is the first step of reverse cholesterol transport, the process by which HDL transports excess cholesterol to the liver for removal from the body. </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6" name="TextBox 5"/>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8"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73277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680" y="95853"/>
            <a:ext cx="5713151" cy="832038"/>
          </a:xfrm>
        </p:spPr>
        <p:txBody>
          <a:bodyPr/>
          <a:lstStyle/>
          <a:p>
            <a:r>
              <a:rPr lang="en-GB" altLang="en-US" sz="1600" dirty="0"/>
              <a:t>Single 80 mg/kg Infusion of Reconstituted ApoA-I Reduced Human Femoral Plaque Lipid &amp; Macrophage Size &gt; 50% in 5-7 Days</a:t>
            </a:r>
            <a:br>
              <a:rPr lang="en-US" altLang="en-US" sz="1600" baseline="30000" dirty="0"/>
            </a:br>
            <a:endParaRPr lang="en-US" sz="1600" dirty="0"/>
          </a:p>
        </p:txBody>
      </p:sp>
      <p:pic>
        <p:nvPicPr>
          <p:cNvPr id="4" name="Picture 3"/>
          <p:cNvPicPr>
            <a:picLocks noChangeAspect="1"/>
          </p:cNvPicPr>
          <p:nvPr/>
        </p:nvPicPr>
        <p:blipFill>
          <a:blip r:embed="rId2"/>
          <a:stretch>
            <a:fillRect/>
          </a:stretch>
        </p:blipFill>
        <p:spPr>
          <a:xfrm>
            <a:off x="884535" y="1065831"/>
            <a:ext cx="7261191" cy="5019178"/>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pic>
        <p:nvPicPr>
          <p:cNvPr id="6"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978107" y="642826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sp>
        <p:nvSpPr>
          <p:cNvPr id="11" name="TextBox 110"/>
          <p:cNvSpPr txBox="1">
            <a:spLocks noChangeArrowheads="1"/>
          </p:cNvSpPr>
          <p:nvPr/>
        </p:nvSpPr>
        <p:spPr bwMode="auto">
          <a:xfrm>
            <a:off x="6400800" y="6596063"/>
            <a:ext cx="2743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r>
              <a:rPr lang="en-US" altLang="en-US" sz="1100" b="0" dirty="0"/>
              <a:t>Shaw </a:t>
            </a:r>
            <a:r>
              <a:rPr lang="en-US" altLang="en-US" sz="1100" b="0" i="1" dirty="0"/>
              <a:t>et al. </a:t>
            </a:r>
            <a:r>
              <a:rPr lang="en-US" altLang="en-US" sz="1100" b="0" i="1" dirty="0" err="1"/>
              <a:t>Circ</a:t>
            </a:r>
            <a:r>
              <a:rPr lang="en-US" altLang="en-US" sz="1100" b="0" i="1" dirty="0"/>
              <a:t> Res</a:t>
            </a:r>
            <a:r>
              <a:rPr lang="en-US" altLang="en-US" sz="1100" b="0" dirty="0"/>
              <a:t>. 2008;103:1084-91</a:t>
            </a:r>
          </a:p>
        </p:txBody>
      </p:sp>
      <p:pic>
        <p:nvPicPr>
          <p:cNvPr id="12"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11162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005" y="2793758"/>
            <a:ext cx="534707" cy="525295"/>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869" y="2903172"/>
            <a:ext cx="534707" cy="525295"/>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597" y="3918918"/>
            <a:ext cx="534707" cy="525295"/>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610" y="4349380"/>
            <a:ext cx="534707" cy="5252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0220" y="4349381"/>
            <a:ext cx="534707" cy="525295"/>
          </a:xfrm>
          <a:prstGeom prst="rect">
            <a:avLst/>
          </a:prstGeom>
        </p:spPr>
      </p:pic>
      <p:sp>
        <p:nvSpPr>
          <p:cNvPr id="3" name="TextBox 2"/>
          <p:cNvSpPr txBox="1"/>
          <p:nvPr/>
        </p:nvSpPr>
        <p:spPr>
          <a:xfrm>
            <a:off x="6778304" y="1682495"/>
            <a:ext cx="817853" cy="461665"/>
          </a:xfrm>
          <a:prstGeom prst="rect">
            <a:avLst/>
          </a:prstGeom>
          <a:noFill/>
        </p:spPr>
        <p:txBody>
          <a:bodyPr wrap="none" rtlCol="0">
            <a:spAutoFit/>
          </a:bodyPr>
          <a:lstStyle/>
          <a:p>
            <a:r>
              <a:rPr lang="en-US" dirty="0"/>
              <a:t>HDL</a:t>
            </a:r>
          </a:p>
        </p:txBody>
      </p:sp>
      <p:pic>
        <p:nvPicPr>
          <p:cNvPr id="34820" name="Picture 4" descr="Image result for macroph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607" y="1783663"/>
            <a:ext cx="4897885" cy="4341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6752" y="66250"/>
            <a:ext cx="4758575" cy="835397"/>
          </a:xfrm>
        </p:spPr>
        <p:txBody>
          <a:bodyPr/>
          <a:lstStyle/>
          <a:p>
            <a:r>
              <a:rPr lang="en-US" dirty="0"/>
              <a:t>Cholesterol Efflux From Macrophages</a:t>
            </a:r>
          </a:p>
        </p:txBody>
      </p:sp>
      <p:pic>
        <p:nvPicPr>
          <p:cNvPr id="34818"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00790" y="3954164"/>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93281" y="2937639"/>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82828" y="3270534"/>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36752" y="4219025"/>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28939" y="5288835"/>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497182" y="4882588"/>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64675" y="2472516"/>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268658" y="4351688"/>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60427" y="2860081"/>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25288" y="5469503"/>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pic>
        <p:nvPicPr>
          <p:cNvPr id="19" name="Picture 8" descr="Harvard cre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89828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8" name="Picture 2" descr="Image result for radiation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073165" y="3368913"/>
            <a:ext cx="529722" cy="5297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61917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16667E-6 4.44444E-6 L 0.50087 -0.00602 " pathEditMode="relative" rAng="0" ptsTypes="AA">
                                      <p:cBhvr>
                                        <p:cTn id="20" dur="2000" fill="hold"/>
                                        <p:tgtEl>
                                          <p:spTgt spid="11"/>
                                        </p:tgtEl>
                                        <p:attrNameLst>
                                          <p:attrName>ppt_x</p:attrName>
                                          <p:attrName>ppt_y</p:attrName>
                                        </p:attrNameLst>
                                      </p:cBhvr>
                                      <p:rCtr x="25035" y="-301"/>
                                    </p:animMotion>
                                  </p:childTnLst>
                                </p:cTn>
                              </p:par>
                              <p:par>
                                <p:cTn id="21" presetID="42" presetClass="path" presetSubtype="0" accel="50000" decel="50000" fill="hold" nodeType="withEffect">
                                  <p:stCondLst>
                                    <p:cond delay="0"/>
                                  </p:stCondLst>
                                  <p:childTnLst>
                                    <p:animMotion origin="layout" path="M -3.05556E-6 3.7037E-6 L 0.55764 -0.00278 " pathEditMode="relative" rAng="0" ptsTypes="AA">
                                      <p:cBhvr>
                                        <p:cTn id="22" dur="2000" fill="hold"/>
                                        <p:tgtEl>
                                          <p:spTgt spid="34818"/>
                                        </p:tgtEl>
                                        <p:attrNameLst>
                                          <p:attrName>ppt_x</p:attrName>
                                          <p:attrName>ppt_y</p:attrName>
                                        </p:attrNameLst>
                                      </p:cBhvr>
                                      <p:rCtr x="27882" y="-139"/>
                                    </p:animMotion>
                                  </p:childTnLst>
                                </p:cTn>
                              </p:par>
                              <p:par>
                                <p:cTn id="23" presetID="42" presetClass="path" presetSubtype="0" accel="50000" decel="50000" fill="hold" nodeType="withEffect">
                                  <p:stCondLst>
                                    <p:cond delay="0"/>
                                  </p:stCondLst>
                                  <p:childTnLst>
                                    <p:animMotion origin="layout" path="M -0.01198 0.00926 L 0.54671 0.00672 " pathEditMode="relative" rAng="0" ptsTypes="AA">
                                      <p:cBhvr>
                                        <p:cTn id="24" dur="2000" fill="hold"/>
                                        <p:tgtEl>
                                          <p:spTgt spid="7"/>
                                        </p:tgtEl>
                                        <p:attrNameLst>
                                          <p:attrName>ppt_x</p:attrName>
                                          <p:attrName>ppt_y</p:attrName>
                                        </p:attrNameLst>
                                      </p:cBhvr>
                                      <p:rCtr x="27934" y="-139"/>
                                    </p:animMotion>
                                  </p:childTnLst>
                                </p:cTn>
                              </p:par>
                              <p:par>
                                <p:cTn id="25" presetID="42" presetClass="path" presetSubtype="0" accel="50000" decel="50000" fill="hold" nodeType="withEffect">
                                  <p:stCondLst>
                                    <p:cond delay="0"/>
                                  </p:stCondLst>
                                  <p:childTnLst>
                                    <p:animMotion origin="layout" path="M -2.5E-6 1.85185E-6 L 0.53316 -0.00834 " pathEditMode="relative" rAng="0" ptsTypes="AA">
                                      <p:cBhvr>
                                        <p:cTn id="26" dur="2000" fill="hold"/>
                                        <p:tgtEl>
                                          <p:spTgt spid="5"/>
                                        </p:tgtEl>
                                        <p:attrNameLst>
                                          <p:attrName>ppt_x</p:attrName>
                                          <p:attrName>ppt_y</p:attrName>
                                        </p:attrNameLst>
                                      </p:cBhvr>
                                      <p:rCtr x="26649" y="-417"/>
                                    </p:animMotion>
                                  </p:childTnLst>
                                </p:cTn>
                              </p:par>
                              <p:par>
                                <p:cTn id="27" presetID="42" presetClass="path" presetSubtype="0" accel="50000" decel="50000" fill="hold" nodeType="withEffect">
                                  <p:stCondLst>
                                    <p:cond delay="0"/>
                                  </p:stCondLst>
                                  <p:childTnLst>
                                    <p:animMotion origin="layout" path="M -3.33333E-6 1.85185E-6 L 0.40139 -0.00741 " pathEditMode="relative" rAng="0" ptsTypes="AA">
                                      <p:cBhvr>
                                        <p:cTn id="28" dur="2000" fill="hold"/>
                                        <p:tgtEl>
                                          <p:spTgt spid="15"/>
                                        </p:tgtEl>
                                        <p:attrNameLst>
                                          <p:attrName>ppt_x</p:attrName>
                                          <p:attrName>ppt_y</p:attrName>
                                        </p:attrNameLst>
                                      </p:cBhvr>
                                      <p:rCtr x="20069"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itle 1"/>
          <p:cNvSpPr txBox="1">
            <a:spLocks/>
          </p:cNvSpPr>
          <p:nvPr/>
        </p:nvSpPr>
        <p:spPr bwMode="auto">
          <a:xfrm>
            <a:off x="2020458" y="98427"/>
            <a:ext cx="5593191" cy="827088"/>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85000"/>
              </a:lnSpc>
              <a:spcBef>
                <a:spcPct val="0"/>
              </a:spcBef>
              <a:spcAft>
                <a:spcPct val="0"/>
              </a:spcAft>
              <a:defRPr sz="2400" b="1">
                <a:solidFill>
                  <a:srgbClr val="FF9933"/>
                </a:solidFill>
                <a:latin typeface="+mj-lt"/>
                <a:ea typeface="+mj-ea"/>
                <a:cs typeface="+mj-cs"/>
              </a:defRPr>
            </a:lvl1pPr>
            <a:lvl2pPr algn="ctr" rtl="0" eaLnBrk="0" fontAlgn="base" hangingPunct="0">
              <a:lnSpc>
                <a:spcPct val="85000"/>
              </a:lnSpc>
              <a:spcBef>
                <a:spcPct val="0"/>
              </a:spcBef>
              <a:spcAft>
                <a:spcPct val="0"/>
              </a:spcAft>
              <a:defRPr sz="2400" b="1">
                <a:solidFill>
                  <a:srgbClr val="FF9933"/>
                </a:solidFill>
                <a:latin typeface="Arial" charset="0"/>
              </a:defRPr>
            </a:lvl2pPr>
            <a:lvl3pPr algn="ctr" rtl="0" eaLnBrk="0" fontAlgn="base" hangingPunct="0">
              <a:lnSpc>
                <a:spcPct val="85000"/>
              </a:lnSpc>
              <a:spcBef>
                <a:spcPct val="0"/>
              </a:spcBef>
              <a:spcAft>
                <a:spcPct val="0"/>
              </a:spcAft>
              <a:defRPr sz="2400" b="1">
                <a:solidFill>
                  <a:srgbClr val="FF9933"/>
                </a:solidFill>
                <a:latin typeface="Arial" charset="0"/>
              </a:defRPr>
            </a:lvl3pPr>
            <a:lvl4pPr algn="ctr" rtl="0" eaLnBrk="0" fontAlgn="base" hangingPunct="0">
              <a:lnSpc>
                <a:spcPct val="85000"/>
              </a:lnSpc>
              <a:spcBef>
                <a:spcPct val="0"/>
              </a:spcBef>
              <a:spcAft>
                <a:spcPct val="0"/>
              </a:spcAft>
              <a:defRPr sz="2400" b="1">
                <a:solidFill>
                  <a:srgbClr val="FF9933"/>
                </a:solidFill>
                <a:latin typeface="Arial" charset="0"/>
              </a:defRPr>
            </a:lvl4pPr>
            <a:lvl5pPr algn="ctr" rtl="0" eaLnBrk="0" fontAlgn="base" hangingPunct="0">
              <a:lnSpc>
                <a:spcPct val="85000"/>
              </a:lnSpc>
              <a:spcBef>
                <a:spcPct val="0"/>
              </a:spcBef>
              <a:spcAft>
                <a:spcPct val="0"/>
              </a:spcAft>
              <a:defRPr sz="2400" b="1">
                <a:solidFill>
                  <a:srgbClr val="FF9933"/>
                </a:solidFill>
                <a:latin typeface="Arial" charset="0"/>
              </a:defRPr>
            </a:lvl5pPr>
            <a:lvl6pPr marL="457200" algn="ctr" rtl="0" eaLnBrk="0" fontAlgn="base" hangingPunct="0">
              <a:lnSpc>
                <a:spcPct val="85000"/>
              </a:lnSpc>
              <a:spcBef>
                <a:spcPct val="0"/>
              </a:spcBef>
              <a:spcAft>
                <a:spcPct val="0"/>
              </a:spcAft>
              <a:defRPr sz="2400" b="1">
                <a:solidFill>
                  <a:srgbClr val="FF9933"/>
                </a:solidFill>
                <a:latin typeface="Arial" charset="0"/>
              </a:defRPr>
            </a:lvl6pPr>
            <a:lvl7pPr marL="914400" algn="ctr" rtl="0" eaLnBrk="0" fontAlgn="base" hangingPunct="0">
              <a:lnSpc>
                <a:spcPct val="85000"/>
              </a:lnSpc>
              <a:spcBef>
                <a:spcPct val="0"/>
              </a:spcBef>
              <a:spcAft>
                <a:spcPct val="0"/>
              </a:spcAft>
              <a:defRPr sz="2400" b="1">
                <a:solidFill>
                  <a:srgbClr val="FF9933"/>
                </a:solidFill>
                <a:latin typeface="Arial" charset="0"/>
              </a:defRPr>
            </a:lvl7pPr>
            <a:lvl8pPr marL="1371600" algn="ctr" rtl="0" eaLnBrk="0" fontAlgn="base" hangingPunct="0">
              <a:lnSpc>
                <a:spcPct val="85000"/>
              </a:lnSpc>
              <a:spcBef>
                <a:spcPct val="0"/>
              </a:spcBef>
              <a:spcAft>
                <a:spcPct val="0"/>
              </a:spcAft>
              <a:defRPr sz="2400" b="1">
                <a:solidFill>
                  <a:srgbClr val="FF9933"/>
                </a:solidFill>
                <a:latin typeface="Arial" charset="0"/>
              </a:defRPr>
            </a:lvl8pPr>
            <a:lvl9pPr marL="1828800" algn="ctr" rtl="0" eaLnBrk="0" fontAlgn="base" hangingPunct="0">
              <a:lnSpc>
                <a:spcPct val="85000"/>
              </a:lnSpc>
              <a:spcBef>
                <a:spcPct val="0"/>
              </a:spcBef>
              <a:spcAft>
                <a:spcPct val="0"/>
              </a:spcAft>
              <a:defRPr sz="2400" b="1">
                <a:solidFill>
                  <a:srgbClr val="FF9933"/>
                </a:solidFill>
                <a:latin typeface="Arial" charset="0"/>
              </a:defRPr>
            </a:lvl9pPr>
          </a:lstStyle>
          <a:p>
            <a:pPr>
              <a:defRPr/>
            </a:pPr>
            <a:r>
              <a:rPr lang="en-US" kern="0" dirty="0"/>
              <a:t>Cholesterol Efflux is an Independent Predictor of Cardiovascular Risk</a:t>
            </a:r>
          </a:p>
        </p:txBody>
      </p:sp>
      <p:graphicFrame>
        <p:nvGraphicFramePr>
          <p:cNvPr id="389" name="Table 388"/>
          <p:cNvGraphicFramePr>
            <a:graphicFrameLocks noGrp="1"/>
          </p:cNvGraphicFramePr>
          <p:nvPr/>
        </p:nvGraphicFramePr>
        <p:xfrm>
          <a:off x="130175" y="1408113"/>
          <a:ext cx="9013825" cy="4799014"/>
        </p:xfrm>
        <a:graphic>
          <a:graphicData uri="http://schemas.openxmlformats.org/drawingml/2006/table">
            <a:tbl>
              <a:tblPr firstRow="1" bandRow="1">
                <a:tableStyleId>{5940675A-B579-460E-94D1-54222C63F5DA}</a:tableStyleId>
              </a:tblPr>
              <a:tblGrid>
                <a:gridCol w="4542529">
                  <a:extLst>
                    <a:ext uri="{9D8B030D-6E8A-4147-A177-3AD203B41FA5}">
                      <a16:colId xmlns:a16="http://schemas.microsoft.com/office/drawing/2014/main" val="20000"/>
                    </a:ext>
                  </a:extLst>
                </a:gridCol>
                <a:gridCol w="2832974">
                  <a:extLst>
                    <a:ext uri="{9D8B030D-6E8A-4147-A177-3AD203B41FA5}">
                      <a16:colId xmlns:a16="http://schemas.microsoft.com/office/drawing/2014/main" val="20001"/>
                    </a:ext>
                  </a:extLst>
                </a:gridCol>
                <a:gridCol w="1638322">
                  <a:extLst>
                    <a:ext uri="{9D8B030D-6E8A-4147-A177-3AD203B41FA5}">
                      <a16:colId xmlns:a16="http://schemas.microsoft.com/office/drawing/2014/main" val="20002"/>
                    </a:ext>
                  </a:extLst>
                </a:gridCol>
              </a:tblGrid>
              <a:tr h="365825">
                <a:tc>
                  <a:txBody>
                    <a:bodyPr/>
                    <a:lstStyle/>
                    <a:p>
                      <a:r>
                        <a:rPr lang="en-US" sz="1800" dirty="0"/>
                        <a:t>HDL cholesterol</a:t>
                      </a:r>
                      <a:endParaRPr lang="en-US" sz="1800" b="1"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2432">
                <a:tc>
                  <a:txBody>
                    <a:bodyPr/>
                    <a:lstStyle/>
                    <a:p>
                      <a:r>
                        <a:rPr lang="en-US" sz="1400" dirty="0"/>
                        <a:t>Unadjusted</a:t>
                      </a:r>
                      <a:r>
                        <a:rPr lang="en-US" sz="1400" baseline="0" dirty="0"/>
                        <a:t> analysis</a:t>
                      </a:r>
                      <a:endParaRPr lang="en-US" sz="1400" dirty="0"/>
                    </a:p>
                  </a:txBody>
                  <a:tcPr marL="91441" marR="91441" marT="45728" marB="45728">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0.64 (0.40-1.03)</a:t>
                      </a: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2432">
                <a:tc>
                  <a:txBody>
                    <a:bodyPr/>
                    <a:lstStyle/>
                    <a:p>
                      <a:r>
                        <a:rPr lang="en-US" sz="1400" dirty="0"/>
                        <a:t>Analysis adjusted</a:t>
                      </a:r>
                    </a:p>
                  </a:txBody>
                  <a:tcPr marL="91441" marR="91441" marT="45728" marB="45728">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2432">
                <a:tc>
                  <a:txBody>
                    <a:bodyPr/>
                    <a:lstStyle/>
                    <a:p>
                      <a:r>
                        <a:rPr lang="en-US" sz="1400" dirty="0"/>
                        <a:t>       For traditional</a:t>
                      </a:r>
                      <a:r>
                        <a:rPr lang="en-US" sz="1400" baseline="0" dirty="0"/>
                        <a:t> risk factors</a:t>
                      </a:r>
                      <a:endParaRPr lang="en-US" sz="1400" dirty="0"/>
                    </a:p>
                  </a:txBody>
                  <a:tcPr marL="91441" marR="91441" marT="45728" marB="45728">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t>0.80 (0.47–1.37)</a:t>
                      </a:r>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8134">
                <a:tc>
                  <a:txBody>
                    <a:bodyPr/>
                    <a:lstStyle/>
                    <a:p>
                      <a:r>
                        <a:rPr lang="en-US" sz="1400" dirty="0"/>
                        <a:t>       For traditional risk factors and </a:t>
                      </a:r>
                    </a:p>
                    <a:p>
                      <a:r>
                        <a:rPr lang="en-US" sz="1400" dirty="0"/>
                        <a:t>       HDL particle concentration</a:t>
                      </a:r>
                    </a:p>
                  </a:txBody>
                  <a:tcPr marL="91441" marR="91441" marT="45728" marB="45728">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t>1.08 (0.59–1.99)</a:t>
                      </a:r>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825">
                <a:tc>
                  <a:txBody>
                    <a:bodyPr/>
                    <a:lstStyle/>
                    <a:p>
                      <a:r>
                        <a:rPr lang="en-US" sz="1800" dirty="0"/>
                        <a:t>Cholesterol</a:t>
                      </a:r>
                      <a:r>
                        <a:rPr lang="en-US" sz="1800" baseline="0" dirty="0"/>
                        <a:t> efflux capacity</a:t>
                      </a:r>
                      <a:endParaRPr lang="en-US" sz="1800" b="1" dirty="0"/>
                    </a:p>
                  </a:txBody>
                  <a:tcPr marL="91441" marR="91441" marT="45728" marB="45728">
                    <a:lnL w="12700" cmpd="sng">
                      <a:noFill/>
                    </a:lnL>
                    <a:lnR w="12700" cmpd="sng">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2432">
                <a:tc>
                  <a:txBody>
                    <a:bodyPr/>
                    <a:lstStyle/>
                    <a:p>
                      <a:r>
                        <a:rPr lang="en-US" sz="1400" dirty="0"/>
                        <a:t>Unadjusted analysis</a:t>
                      </a:r>
                    </a:p>
                  </a:txBody>
                  <a:tcPr marL="91441" marR="91441"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solidFill>
                            <a:srgbClr val="FFCC00"/>
                          </a:solidFill>
                        </a:rPr>
                        <a:t>0.44 (0.27–0.73)</a:t>
                      </a:r>
                      <a:endParaRPr lang="en-US" sz="1400" dirty="0">
                        <a:solidFill>
                          <a:srgbClr val="FFCC00"/>
                        </a:solidFill>
                      </a:endParaRP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2432">
                <a:tc>
                  <a:txBody>
                    <a:bodyPr/>
                    <a:lstStyle/>
                    <a:p>
                      <a:r>
                        <a:rPr lang="en-US" sz="1400" dirty="0"/>
                        <a:t>Analysis adjusted</a:t>
                      </a:r>
                    </a:p>
                  </a:txBody>
                  <a:tcPr marL="91441" marR="91441"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solidFill>
                          <a:srgbClr val="FFCC00"/>
                        </a:solidFill>
                      </a:endParaRP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2432">
                <a:tc>
                  <a:txBody>
                    <a:bodyPr/>
                    <a:lstStyle/>
                    <a:p>
                      <a:r>
                        <a:rPr lang="en-US" sz="1400" dirty="0"/>
                        <a:t>       For traditional risk factors</a:t>
                      </a:r>
                    </a:p>
                  </a:txBody>
                  <a:tcPr marL="91441" marR="91441"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solidFill>
                            <a:srgbClr val="FFCC00"/>
                          </a:solidFill>
                        </a:rPr>
                        <a:t>0.30 (0.18–0.50)</a:t>
                      </a:r>
                      <a:endParaRPr lang="en-US" sz="1400" dirty="0">
                        <a:solidFill>
                          <a:srgbClr val="FFCC00"/>
                        </a:solidFill>
                      </a:endParaRP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18252">
                <a:tc>
                  <a:txBody>
                    <a:bodyPr/>
                    <a:lstStyle/>
                    <a:p>
                      <a:r>
                        <a:rPr lang="en-US" sz="1400" dirty="0"/>
                        <a:t>       For traditional risk factors and </a:t>
                      </a:r>
                    </a:p>
                    <a:p>
                      <a:r>
                        <a:rPr lang="en-US" sz="1400" dirty="0"/>
                        <a:t>       HDL cholesterol</a:t>
                      </a:r>
                    </a:p>
                  </a:txBody>
                  <a:tcPr marL="91441" marR="91441"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solidFill>
                            <a:srgbClr val="FFCC00"/>
                          </a:solidFill>
                        </a:rPr>
                        <a:t>0.31 (0.18–0.52)</a:t>
                      </a:r>
                      <a:endParaRPr lang="en-US" sz="1400" dirty="0">
                        <a:solidFill>
                          <a:srgbClr val="FFCC00"/>
                        </a:solidFill>
                      </a:endParaRP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18252">
                <a:tc>
                  <a:txBody>
                    <a:bodyPr/>
                    <a:lstStyle/>
                    <a:p>
                      <a:r>
                        <a:rPr lang="en-US" sz="1400" dirty="0"/>
                        <a:t>       For traditional</a:t>
                      </a:r>
                      <a:r>
                        <a:rPr lang="en-US" sz="1400" baseline="0" dirty="0"/>
                        <a:t> risk factors and </a:t>
                      </a:r>
                    </a:p>
                    <a:p>
                      <a:r>
                        <a:rPr lang="en-US" sz="1400" baseline="0" dirty="0"/>
                        <a:t>       HDL particle concentration</a:t>
                      </a:r>
                      <a:endParaRPr lang="en-US" sz="1400" dirty="0"/>
                    </a:p>
                  </a:txBody>
                  <a:tcPr marL="91441" marR="91441"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solidFill>
                            <a:srgbClr val="FFCC00"/>
                          </a:solidFill>
                        </a:rPr>
                        <a:t>0.34 (0.20–0.56)</a:t>
                      </a:r>
                      <a:endParaRPr lang="en-US" sz="1400" dirty="0">
                        <a:solidFill>
                          <a:srgbClr val="FFCC00"/>
                        </a:solidFill>
                      </a:endParaRP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48134">
                <a:tc>
                  <a:txBody>
                    <a:bodyPr/>
                    <a:lstStyle/>
                    <a:p>
                      <a:r>
                        <a:rPr lang="en-US" sz="1400" dirty="0"/>
                        <a:t>       For</a:t>
                      </a:r>
                      <a:r>
                        <a:rPr lang="en-US" sz="1400" baseline="0" dirty="0"/>
                        <a:t> traditional risk factors, HDL </a:t>
                      </a:r>
                    </a:p>
                    <a:p>
                      <a:r>
                        <a:rPr lang="en-US" sz="1400" baseline="0" dirty="0"/>
                        <a:t>       cholesterol, and HDL particle concentration</a:t>
                      </a:r>
                      <a:endParaRPr lang="en-US" sz="1400" dirty="0"/>
                    </a:p>
                  </a:txBody>
                  <a:tcPr marL="91441" marR="91441"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endParaRPr lang="en-US" sz="1400" dirty="0"/>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u="none" strike="noStrike" kern="1200" baseline="0" dirty="0">
                          <a:solidFill>
                            <a:srgbClr val="FFCC00"/>
                          </a:solidFill>
                        </a:rPr>
                        <a:t>0.33 (0.19–0.55)</a:t>
                      </a:r>
                      <a:endParaRPr lang="en-US" sz="1400" dirty="0">
                        <a:solidFill>
                          <a:srgbClr val="FFCC00"/>
                        </a:solidFill>
                      </a:endParaRPr>
                    </a:p>
                  </a:txBody>
                  <a:tcPr marL="91441" marR="91441" marT="45728" marB="4572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pSp>
        <p:nvGrpSpPr>
          <p:cNvPr id="147506" name="Group 389"/>
          <p:cNvGrpSpPr>
            <a:grpSpLocks/>
          </p:cNvGrpSpPr>
          <p:nvPr/>
        </p:nvGrpSpPr>
        <p:grpSpPr bwMode="auto">
          <a:xfrm>
            <a:off x="4754563" y="1417638"/>
            <a:ext cx="4135437" cy="5094287"/>
            <a:chOff x="4963191" y="2008484"/>
            <a:chExt cx="3144067" cy="4118791"/>
          </a:xfrm>
        </p:grpSpPr>
        <p:cxnSp>
          <p:nvCxnSpPr>
            <p:cNvPr id="391" name="Straight Connector 390"/>
            <p:cNvCxnSpPr/>
            <p:nvPr/>
          </p:nvCxnSpPr>
          <p:spPr>
            <a:xfrm>
              <a:off x="6648073" y="2008484"/>
              <a:ext cx="13276" cy="4094405"/>
            </a:xfrm>
            <a:prstGeom prst="line">
              <a:avLst/>
            </a:prstGeom>
            <a:ln w="1905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V="1">
              <a:off x="5986672" y="2448728"/>
              <a:ext cx="674677"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flipV="1">
              <a:off x="6077192" y="2964700"/>
              <a:ext cx="817096"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V="1">
              <a:off x="6271509" y="3223970"/>
              <a:ext cx="865372"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flipV="1">
              <a:off x="5701836" y="3923485"/>
              <a:ext cx="70122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flipV="1">
              <a:off x="5403722" y="4427905"/>
              <a:ext cx="735024"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flipV="1">
              <a:off x="5403722" y="4687174"/>
              <a:ext cx="754335" cy="12835"/>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5465276" y="5154373"/>
              <a:ext cx="782094"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5390446" y="5594618"/>
              <a:ext cx="80381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4963191" y="6115724"/>
              <a:ext cx="3144067" cy="11551"/>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1" name="Oval 400"/>
            <p:cNvSpPr/>
            <p:nvPr/>
          </p:nvSpPr>
          <p:spPr>
            <a:xfrm>
              <a:off x="6271509" y="2397388"/>
              <a:ext cx="95348" cy="100114"/>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2" name="Oval 401"/>
            <p:cNvSpPr/>
            <p:nvPr/>
          </p:nvSpPr>
          <p:spPr>
            <a:xfrm>
              <a:off x="6424790" y="2905659"/>
              <a:ext cx="94141" cy="101398"/>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3" name="Oval 402"/>
            <p:cNvSpPr/>
            <p:nvPr/>
          </p:nvSpPr>
          <p:spPr>
            <a:xfrm>
              <a:off x="6651694" y="3172629"/>
              <a:ext cx="95348" cy="101398"/>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4" name="Oval 403"/>
            <p:cNvSpPr/>
            <p:nvPr/>
          </p:nvSpPr>
          <p:spPr>
            <a:xfrm>
              <a:off x="5991500" y="3874711"/>
              <a:ext cx="94141" cy="101397"/>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5" name="Oval 404"/>
            <p:cNvSpPr/>
            <p:nvPr/>
          </p:nvSpPr>
          <p:spPr>
            <a:xfrm>
              <a:off x="5719939" y="4377848"/>
              <a:ext cx="94141" cy="101397"/>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6" name="Oval 405"/>
            <p:cNvSpPr/>
            <p:nvPr/>
          </p:nvSpPr>
          <p:spPr>
            <a:xfrm>
              <a:off x="5741664" y="4646102"/>
              <a:ext cx="94141" cy="100114"/>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7" name="Oval 406"/>
            <p:cNvSpPr/>
            <p:nvPr/>
          </p:nvSpPr>
          <p:spPr>
            <a:xfrm>
              <a:off x="5809253" y="5104316"/>
              <a:ext cx="94141" cy="100114"/>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8" name="Oval 407"/>
            <p:cNvSpPr/>
            <p:nvPr/>
          </p:nvSpPr>
          <p:spPr>
            <a:xfrm>
              <a:off x="5849082" y="5544560"/>
              <a:ext cx="94141" cy="100114"/>
            </a:xfrm>
            <a:prstGeom prst="ellipse">
              <a:avLst/>
            </a:prstGeom>
            <a:solidFill>
              <a:schemeClr val="tx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47507" name="Rectangle 408"/>
          <p:cNvSpPr>
            <a:spLocks noChangeArrowheads="1"/>
          </p:cNvSpPr>
          <p:nvPr/>
        </p:nvSpPr>
        <p:spPr bwMode="auto">
          <a:xfrm>
            <a:off x="152400" y="5649913"/>
            <a:ext cx="8886825" cy="5635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800"/>
          </a:p>
        </p:txBody>
      </p:sp>
      <p:sp>
        <p:nvSpPr>
          <p:cNvPr id="410" name="TextBox 409"/>
          <p:cNvSpPr txBox="1"/>
          <p:nvPr/>
        </p:nvSpPr>
        <p:spPr>
          <a:xfrm>
            <a:off x="5497513" y="6596063"/>
            <a:ext cx="3646487" cy="261937"/>
          </a:xfrm>
          <a:prstGeom prst="rect">
            <a:avLst/>
          </a:prstGeom>
          <a:noFill/>
        </p:spPr>
        <p:txBody>
          <a:bodyPr>
            <a:spAutoFit/>
          </a:bodyPr>
          <a:lstStyle/>
          <a:p>
            <a:pPr algn="r">
              <a:defRPr/>
            </a:pPr>
            <a:r>
              <a:rPr lang="en-US" sz="1100" b="0" dirty="0" err="1">
                <a:latin typeface="+mn-lt"/>
              </a:rPr>
              <a:t>Rohatgi</a:t>
            </a:r>
            <a:r>
              <a:rPr lang="en-US" sz="1100" b="0" dirty="0">
                <a:latin typeface="+mn-lt"/>
              </a:rPr>
              <a:t> </a:t>
            </a:r>
            <a:r>
              <a:rPr lang="en-US" sz="1100" b="0" i="1" dirty="0">
                <a:latin typeface="+mn-lt"/>
              </a:rPr>
              <a:t>et al. N Engl J Med</a:t>
            </a:r>
            <a:r>
              <a:rPr lang="en-US" sz="1100" b="0" dirty="0">
                <a:latin typeface="+mn-lt"/>
              </a:rPr>
              <a:t>. 2014;371(25):2383-93 </a:t>
            </a:r>
          </a:p>
        </p:txBody>
      </p:sp>
      <p:sp>
        <p:nvSpPr>
          <p:cNvPr id="25" name="Text Box 6"/>
          <p:cNvSpPr txBox="1">
            <a:spLocks noChangeArrowheads="1"/>
          </p:cNvSpPr>
          <p:nvPr/>
        </p:nvSpPr>
        <p:spPr bwMode="auto">
          <a:xfrm>
            <a:off x="111125" y="6536778"/>
            <a:ext cx="4343400" cy="276225"/>
          </a:xfrm>
          <a:prstGeom prst="rect">
            <a:avLst/>
          </a:prstGeom>
          <a:noFill/>
          <a:ln w="9525">
            <a:noFill/>
            <a:miter lim="800000"/>
            <a:headEnd/>
            <a:tailEnd/>
          </a:ln>
        </p:spPr>
        <p:txBody>
          <a:bodyPr>
            <a:spAutoFit/>
          </a:bodyPr>
          <a:lstStyle/>
          <a:p>
            <a:pPr eaLnBrk="1" hangingPunct="1">
              <a:defRPr/>
            </a:pPr>
            <a:r>
              <a:rPr lang="en-US" sz="1200" b="0" i="1" dirty="0">
                <a:effectLst>
                  <a:outerShdw blurRad="38100" dist="38100" dir="2700000" algn="tl">
                    <a:srgbClr val="000000"/>
                  </a:outerShdw>
                </a:effectLst>
              </a:rPr>
              <a:t>Slide prepared by C. Michael Gibson, M.S., M.D.</a:t>
            </a:r>
          </a:p>
        </p:txBody>
      </p:sp>
      <p:pic>
        <p:nvPicPr>
          <p:cNvPr id="2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pic>
        <p:nvPicPr>
          <p:cNvPr id="27"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890938"/>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779464" y="163514"/>
            <a:ext cx="8284708" cy="772658"/>
          </a:xfrm>
          <a:extLst>
            <a:ext uri="{FAA26D3D-D897-4be2-8F04-BA451C77F1D7}">
              <ma14:placeholderFlag xmlns="" xmlns:ma14="http://schemas.microsoft.com/office/mac/drawingml/2011/main" val="1"/>
            </a:ext>
          </a:extLst>
        </p:spPr>
        <p:txBody>
          <a:bodyPr anchor="ctr"/>
          <a:lstStyle/>
          <a:p>
            <a:pPr>
              <a:defRPr/>
            </a:pPr>
            <a:r>
              <a:rPr lang="en-US" dirty="0">
                <a:effectLst>
                  <a:outerShdw blurRad="38100" dist="38100" dir="2700000" algn="tl">
                    <a:srgbClr val="000000">
                      <a:alpha val="43137"/>
                    </a:srgbClr>
                  </a:outerShdw>
                </a:effectLst>
                <a:ea typeface="ＭＳ Ｐゴシック" charset="0"/>
              </a:rPr>
              <a:t>Mechanism of Action </a:t>
            </a:r>
            <a:br>
              <a:rPr lang="en-US" dirty="0">
                <a:effectLst>
                  <a:outerShdw blurRad="38100" dist="38100" dir="2700000" algn="tl">
                    <a:srgbClr val="000000">
                      <a:alpha val="43137"/>
                    </a:srgbClr>
                  </a:outerShdw>
                </a:effectLst>
                <a:ea typeface="ＭＳ Ｐゴシック" charset="0"/>
              </a:rPr>
            </a:br>
            <a:r>
              <a:rPr lang="en-US" dirty="0">
                <a:effectLst>
                  <a:outerShdw blurRad="38100" dist="38100" dir="2700000" algn="tl">
                    <a:srgbClr val="000000">
                      <a:alpha val="43137"/>
                    </a:srgbClr>
                  </a:outerShdw>
                </a:effectLst>
                <a:ea typeface="ＭＳ Ｐゴシック" charset="0"/>
              </a:rPr>
              <a:t>and Rationale</a:t>
            </a:r>
          </a:p>
        </p:txBody>
      </p:sp>
      <p:sp>
        <p:nvSpPr>
          <p:cNvPr id="403459" name="Rectangle 3"/>
          <p:cNvSpPr>
            <a:spLocks noGrp="1" noChangeArrowheads="1"/>
          </p:cNvSpPr>
          <p:nvPr>
            <p:ph idx="1"/>
          </p:nvPr>
        </p:nvSpPr>
        <p:spPr>
          <a:xfrm>
            <a:off x="435566" y="2141207"/>
            <a:ext cx="8395416" cy="2243691"/>
          </a:xfrm>
          <a:solidFill>
            <a:schemeClr val="accent4">
              <a:lumMod val="10000"/>
            </a:schemeClr>
          </a:solidFill>
          <a:ln w="3175">
            <a:solidFill>
              <a:schemeClr val="tx1"/>
            </a:solidFill>
          </a:ln>
        </p:spPr>
        <p:txBody>
          <a:bodyPr/>
          <a:lstStyle/>
          <a:p>
            <a:pPr marL="0" indent="0" algn="ctr">
              <a:buNone/>
              <a:tabLst/>
              <a:defRPr/>
            </a:pPr>
            <a:r>
              <a:rPr lang="en-US" sz="3600" dirty="0">
                <a:effectLst>
                  <a:outerShdw blurRad="38100" dist="38100" dir="2700000" algn="tl">
                    <a:srgbClr val="000000">
                      <a:alpha val="43137"/>
                    </a:srgbClr>
                  </a:outerShdw>
                </a:effectLst>
                <a:ea typeface="ＭＳ Ｐゴシック" charset="0"/>
              </a:rPr>
              <a:t>CSL112</a:t>
            </a:r>
            <a:r>
              <a:rPr lang="en-US" sz="3600" kern="1200" dirty="0">
                <a:effectLst>
                  <a:outerShdw blurRad="38100" dist="38100" dir="2700000" algn="tl">
                    <a:srgbClr val="000000">
                      <a:alpha val="43137"/>
                    </a:srgbClr>
                  </a:outerShdw>
                </a:effectLst>
                <a:ea typeface="ＭＳ Ｐゴシック" charset="0"/>
              </a:rPr>
              <a:t> can </a:t>
            </a:r>
            <a:r>
              <a:rPr lang="en-AU" sz="3600" dirty="0">
                <a:effectLst>
                  <a:outerShdw blurRad="38100" dist="38100" dir="2700000" algn="tl">
                    <a:srgbClr val="000000">
                      <a:alpha val="43137"/>
                    </a:srgbClr>
                  </a:outerShdw>
                </a:effectLst>
                <a:ea typeface="ＭＳ Ｐゴシック" charset="0"/>
              </a:rPr>
              <a:t>rapidly elevate cholesterol efflux capacity and may potentially reduce early recurrent  cardiovascular events following ACS</a:t>
            </a:r>
            <a:endParaRPr lang="en-US" sz="3600" dirty="0">
              <a:effectLst>
                <a:outerShdw blurRad="38100" dist="38100" dir="2700000" algn="tl">
                  <a:srgbClr val="000000">
                    <a:alpha val="43137"/>
                  </a:srgbClr>
                </a:outerShdw>
              </a:effectLst>
              <a:ea typeface="ＭＳ Ｐゴシック" charset="0"/>
            </a:endParaRP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5" name="TextBox 4"/>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6" name="Picture 8" descr="Harvard c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111680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967" y="1363456"/>
            <a:ext cx="8776479" cy="4693593"/>
          </a:xfrm>
          <a:prstGeom prst="rect">
            <a:avLst/>
          </a:prstGeom>
          <a:solidFill>
            <a:schemeClr val="accent4">
              <a:lumMod val="10000"/>
            </a:schemeClr>
          </a:solidFill>
          <a:ln>
            <a:solidFill>
              <a:schemeClr val="tx1"/>
            </a:solidFill>
          </a:ln>
        </p:spPr>
        <p:txBody>
          <a:bodyPr wrap="square" rtlCol="0">
            <a:spAutoFit/>
          </a:bodyPr>
          <a:lstStyle/>
          <a:p>
            <a:pPr marL="285750" indent="-285750">
              <a:buClr>
                <a:srgbClr val="FFC000"/>
              </a:buClr>
              <a:buSzPct val="150000"/>
              <a:buFont typeface="Arial" panose="020B0604020202020204" pitchFamily="34" charset="0"/>
              <a:buChar char="•"/>
            </a:pPr>
            <a:endParaRPr lang="en-US" altLang="en-US" sz="2300" b="0" dirty="0">
              <a:ea typeface="Times New Roman" panose="02020603050405020304" pitchFamily="18" charset="0"/>
            </a:endParaRPr>
          </a:p>
          <a:p>
            <a:pPr marL="285750" indent="-285750">
              <a:buClr>
                <a:srgbClr val="FF6600"/>
              </a:buClr>
              <a:buSzPct val="150000"/>
              <a:buFont typeface="Arial" panose="020B0604020202020204" pitchFamily="34" charset="0"/>
              <a:buChar char="•"/>
            </a:pPr>
            <a:r>
              <a:rPr lang="en-US" altLang="en-US" sz="2300" b="0" dirty="0">
                <a:ea typeface="Times New Roman" panose="02020603050405020304" pitchFamily="18" charset="0"/>
              </a:rPr>
              <a:t>CSL112 is </a:t>
            </a:r>
            <a:r>
              <a:rPr lang="en-US" altLang="en-US" sz="2300" b="0" dirty="0" err="1">
                <a:ea typeface="Times New Roman" panose="02020603050405020304" pitchFamily="18" charset="0"/>
              </a:rPr>
              <a:t>apoA</a:t>
            </a:r>
            <a:r>
              <a:rPr lang="en-US" altLang="en-US" sz="2300" b="0" dirty="0">
                <a:ea typeface="Times New Roman" panose="02020603050405020304" pitchFamily="18" charset="0"/>
              </a:rPr>
              <a:t>-I reconstituted into disc-shaped lipoproteins with phosphatidylcholine and stabilized with sucrose.</a:t>
            </a:r>
          </a:p>
          <a:p>
            <a:pPr>
              <a:buClr>
                <a:srgbClr val="FF6600"/>
              </a:buClr>
              <a:buSzPct val="150000"/>
            </a:pPr>
            <a:endParaRPr lang="en-US" altLang="en-US" sz="2300" b="0" dirty="0">
              <a:ea typeface="Times New Roman" panose="02020603050405020304" pitchFamily="18" charset="0"/>
            </a:endParaRPr>
          </a:p>
          <a:p>
            <a:pPr marL="285750" indent="-285750">
              <a:buClr>
                <a:srgbClr val="FF6600"/>
              </a:buClr>
              <a:buSzPct val="150000"/>
              <a:buFont typeface="Arial" panose="020B0604020202020204" pitchFamily="34" charset="0"/>
              <a:buChar char="•"/>
            </a:pPr>
            <a:r>
              <a:rPr lang="en-US" altLang="en-US" sz="2300" b="0" dirty="0">
                <a:ea typeface="Times New Roman" panose="02020603050405020304" pitchFamily="18" charset="0"/>
              </a:rPr>
              <a:t>An earlier formulation of </a:t>
            </a:r>
            <a:r>
              <a:rPr lang="en-US" altLang="en-US" sz="2300" b="0" dirty="0" err="1">
                <a:ea typeface="Times New Roman" panose="02020603050405020304" pitchFamily="18" charset="0"/>
              </a:rPr>
              <a:t>apoA</a:t>
            </a:r>
            <a:r>
              <a:rPr lang="en-US" altLang="en-US" sz="2300" b="0" dirty="0">
                <a:ea typeface="Times New Roman" panose="02020603050405020304" pitchFamily="18" charset="0"/>
              </a:rPr>
              <a:t>-I was associated with a dose-related elevation in transaminases related to its phosphatidylcholine content.  </a:t>
            </a:r>
          </a:p>
          <a:p>
            <a:pPr marL="285750" indent="-285750">
              <a:buClr>
                <a:srgbClr val="FF6600"/>
              </a:buClr>
              <a:buSzPct val="150000"/>
              <a:buFont typeface="Arial" panose="020B0604020202020204" pitchFamily="34" charset="0"/>
              <a:buChar char="•"/>
            </a:pPr>
            <a:endParaRPr lang="en-US" altLang="en-US" sz="2300" b="0" dirty="0">
              <a:ea typeface="Times New Roman" panose="02020603050405020304" pitchFamily="18" charset="0"/>
            </a:endParaRPr>
          </a:p>
          <a:p>
            <a:pPr marL="285750" indent="-285750">
              <a:buClr>
                <a:srgbClr val="FF6600"/>
              </a:buClr>
              <a:buSzPct val="150000"/>
              <a:buFont typeface="Arial" panose="020B0604020202020204" pitchFamily="34" charset="0"/>
              <a:buChar char="•"/>
            </a:pPr>
            <a:r>
              <a:rPr lang="en-US" altLang="en-US" sz="2300" b="0" dirty="0">
                <a:ea typeface="Times New Roman" panose="02020603050405020304" pitchFamily="18" charset="0"/>
              </a:rPr>
              <a:t>A potential risk for acute kidney injury has been observed with other infusible agents that contain very high levels of sucrose.</a:t>
            </a:r>
          </a:p>
          <a:p>
            <a:pPr>
              <a:buClr>
                <a:srgbClr val="FF6600"/>
              </a:buClr>
              <a:buSzPct val="150000"/>
            </a:pPr>
            <a:endParaRPr lang="en-US" altLang="en-US" sz="2300" b="0" dirty="0">
              <a:ea typeface="Times New Roman" panose="02020603050405020304" pitchFamily="18" charset="0"/>
            </a:endParaRPr>
          </a:p>
          <a:p>
            <a:pPr marL="285750" indent="-285750">
              <a:buClr>
                <a:srgbClr val="FF6600"/>
              </a:buClr>
              <a:buSzPct val="150000"/>
              <a:buFont typeface="Arial" panose="020B0604020202020204" pitchFamily="34" charset="0"/>
              <a:buChar char="•"/>
            </a:pPr>
            <a:r>
              <a:rPr lang="en-US" altLang="en-US" sz="2300" b="0" dirty="0">
                <a:ea typeface="Times New Roman" panose="02020603050405020304" pitchFamily="18" charset="0"/>
              </a:rPr>
              <a:t>CSL112 contains low</a:t>
            </a:r>
            <a:r>
              <a:rPr lang="en-US" altLang="en-US" sz="2300" b="0" dirty="0">
                <a:solidFill>
                  <a:schemeClr val="bg1">
                    <a:lumMod val="20000"/>
                    <a:lumOff val="80000"/>
                  </a:schemeClr>
                </a:solidFill>
                <a:ea typeface="Times New Roman" panose="02020603050405020304" pitchFamily="18" charset="0"/>
              </a:rPr>
              <a:t> </a:t>
            </a:r>
            <a:r>
              <a:rPr lang="en-US" altLang="en-US" sz="2300" b="0" dirty="0">
                <a:ea typeface="Times New Roman" panose="02020603050405020304" pitchFamily="18" charset="0"/>
              </a:rPr>
              <a:t>concentrations of both of these excipients. </a:t>
            </a:r>
          </a:p>
          <a:p>
            <a:pPr marL="285750" indent="-285750">
              <a:buClr>
                <a:srgbClr val="FFC000"/>
              </a:buClr>
              <a:buSzPct val="150000"/>
              <a:buFont typeface="Arial" panose="020B0604020202020204" pitchFamily="34" charset="0"/>
              <a:buChar char="•"/>
            </a:pPr>
            <a:endParaRPr lang="en-US" sz="2300" b="0" dirty="0">
              <a:solidFill>
                <a:srgbClr val="FFFFFF"/>
              </a:solidFill>
            </a:endParaRPr>
          </a:p>
        </p:txBody>
      </p:sp>
      <p:sp>
        <p:nvSpPr>
          <p:cNvPr id="4" name="TextBox 3"/>
          <p:cNvSpPr txBox="1"/>
          <p:nvPr/>
        </p:nvSpPr>
        <p:spPr>
          <a:xfrm>
            <a:off x="3674151" y="188706"/>
            <a:ext cx="2877711" cy="646331"/>
          </a:xfrm>
          <a:prstGeom prst="rect">
            <a:avLst/>
          </a:prstGeom>
          <a:noFill/>
        </p:spPr>
        <p:txBody>
          <a:bodyPr wrap="none" rtlCol="0">
            <a:spAutoFit/>
          </a:bodyPr>
          <a:lstStyle/>
          <a:p>
            <a:r>
              <a:rPr lang="en-US" sz="3600" dirty="0">
                <a:solidFill>
                  <a:srgbClr val="FF9933"/>
                </a:solidFill>
              </a:rPr>
              <a:t>Background</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6" name="TextBox 5"/>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7"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48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500064" y="163514"/>
            <a:ext cx="8295594" cy="707344"/>
          </a:xfrm>
          <a:extLst>
            <a:ext uri="{FAA26D3D-D897-4be2-8F04-BA451C77F1D7}">
              <ma14:placeholderFlag xmlns="" xmlns:ma14="http://schemas.microsoft.com/office/mac/drawingml/2011/main" val="1"/>
            </a:ext>
          </a:extLst>
        </p:spPr>
        <p:txBody>
          <a:bodyPr anchor="ctr"/>
          <a:lstStyle/>
          <a:p>
            <a:pPr>
              <a:defRPr/>
            </a:pPr>
            <a:r>
              <a:rPr lang="en-US" sz="3200" dirty="0">
                <a:effectLst>
                  <a:outerShdw blurRad="38100" dist="38100" dir="2700000" algn="tl">
                    <a:srgbClr val="000000">
                      <a:alpha val="43137"/>
                    </a:srgbClr>
                  </a:outerShdw>
                </a:effectLst>
                <a:ea typeface="ＭＳ Ｐゴシック" charset="0"/>
              </a:rPr>
              <a:t>Hypothesis</a:t>
            </a:r>
          </a:p>
        </p:txBody>
      </p:sp>
      <p:sp>
        <p:nvSpPr>
          <p:cNvPr id="405507" name="Rectangle 3"/>
          <p:cNvSpPr>
            <a:spLocks noGrp="1" noChangeArrowheads="1"/>
          </p:cNvSpPr>
          <p:nvPr>
            <p:ph idx="1"/>
          </p:nvPr>
        </p:nvSpPr>
        <p:spPr>
          <a:xfrm>
            <a:off x="304800" y="1828800"/>
            <a:ext cx="8593138" cy="2477601"/>
          </a:xfrm>
          <a:solidFill>
            <a:schemeClr val="accent4">
              <a:lumMod val="10000"/>
            </a:schemeClr>
          </a:solidFill>
          <a:ln w="3175">
            <a:solidFill>
              <a:schemeClr val="tx1"/>
            </a:solidFill>
          </a:ln>
        </p:spPr>
        <p:txBody>
          <a:bodyPr/>
          <a:lstStyle/>
          <a:p>
            <a:pPr marL="0" indent="0" algn="ctr">
              <a:buNone/>
              <a:tabLst/>
              <a:defRPr/>
            </a:pPr>
            <a:r>
              <a:rPr lang="en-US" sz="3200" kern="1200" dirty="0">
                <a:solidFill>
                  <a:srgbClr val="FFFFFF"/>
                </a:solidFill>
                <a:effectLst>
                  <a:outerShdw blurRad="38100" dist="38100" dir="2700000" algn="tl">
                    <a:srgbClr val="000000">
                      <a:alpha val="43137"/>
                    </a:srgbClr>
                  </a:outerShdw>
                </a:effectLst>
                <a:ea typeface="ＭＳ Ｐゴシック" charset="0"/>
              </a:rPr>
              <a:t>Infusion of apoA-I (CSL112) in addition to standard of care in post MI subjects does not cause a clinically significant alteration in either liver </a:t>
            </a:r>
            <a:r>
              <a:rPr lang="hu-HU" sz="3200" kern="1200" dirty="0" err="1">
                <a:solidFill>
                  <a:srgbClr val="FFFFFF"/>
                </a:solidFill>
                <a:effectLst>
                  <a:outerShdw blurRad="38100" dist="38100" dir="2700000" algn="tl">
                    <a:srgbClr val="000000">
                      <a:alpha val="43137"/>
                    </a:srgbClr>
                  </a:outerShdw>
                </a:effectLst>
                <a:ea typeface="ＭＳ Ｐゴシック" charset="0"/>
              </a:rPr>
              <a:t>or</a:t>
            </a:r>
            <a:r>
              <a:rPr lang="hu-HU" sz="3200" kern="1200" dirty="0">
                <a:solidFill>
                  <a:srgbClr val="FFFFFF"/>
                </a:solidFill>
                <a:effectLst>
                  <a:outerShdw blurRad="38100" dist="38100" dir="2700000" algn="tl">
                    <a:srgbClr val="000000">
                      <a:alpha val="43137"/>
                    </a:srgbClr>
                  </a:outerShdw>
                </a:effectLst>
                <a:ea typeface="ＭＳ Ｐゴシック" charset="0"/>
              </a:rPr>
              <a:t> </a:t>
            </a:r>
            <a:r>
              <a:rPr lang="en-US" sz="3200" kern="1200" dirty="0">
                <a:solidFill>
                  <a:srgbClr val="FFFFFF"/>
                </a:solidFill>
                <a:effectLst>
                  <a:outerShdw blurRad="38100" dist="38100" dir="2700000" algn="tl">
                    <a:srgbClr val="000000">
                      <a:alpha val="43137"/>
                    </a:srgbClr>
                  </a:outerShdw>
                </a:effectLst>
                <a:ea typeface="ＭＳ Ｐゴシック" charset="0"/>
              </a:rPr>
              <a:t>kidney function when compared to placebo.</a:t>
            </a:r>
            <a:endParaRPr lang="en-AU" sz="3200" kern="1200" dirty="0">
              <a:solidFill>
                <a:srgbClr val="FFFFFF"/>
              </a:solidFill>
              <a:effectLst>
                <a:outerShdw blurRad="38100" dist="38100" dir="2700000" algn="tl">
                  <a:srgbClr val="000000">
                    <a:alpha val="43137"/>
                  </a:srgbClr>
                </a:outerShdw>
              </a:effectLst>
              <a:ea typeface="ＭＳ Ｐゴシック" charset="0"/>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 y="-461890"/>
            <a:ext cx="1795125" cy="1947525"/>
          </a:xfrm>
          <a:prstGeom prst="rect">
            <a:avLst/>
          </a:prstGeom>
        </p:spPr>
      </p:pic>
      <p:sp>
        <p:nvSpPr>
          <p:cNvPr id="6" name="TextBox 5"/>
          <p:cNvSpPr txBox="1"/>
          <p:nvPr/>
        </p:nvSpPr>
        <p:spPr>
          <a:xfrm>
            <a:off x="5978106" y="6611779"/>
            <a:ext cx="3165893" cy="246221"/>
          </a:xfrm>
          <a:prstGeom prst="rect">
            <a:avLst/>
          </a:prstGeom>
          <a:noFill/>
        </p:spPr>
        <p:txBody>
          <a:bodyPr wrap="square" rtlCol="0">
            <a:spAutoFit/>
          </a:bodyPr>
          <a:lstStyle/>
          <a:p>
            <a:pPr algn="r"/>
            <a:r>
              <a:rPr lang="en-US" sz="1000" dirty="0">
                <a:solidFill>
                  <a:srgbClr val="FFFFFF"/>
                </a:solidFill>
              </a:rPr>
              <a:t>Gibson et al. AHA 2016</a:t>
            </a:r>
          </a:p>
        </p:txBody>
      </p:sp>
      <p:pic>
        <p:nvPicPr>
          <p:cNvPr id="7"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582" y="495341"/>
            <a:ext cx="332778" cy="3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089" y="87201"/>
            <a:ext cx="781196" cy="3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160" y="42337"/>
            <a:ext cx="315019" cy="3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698" y="544807"/>
            <a:ext cx="8224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855023"/>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2_dcri_slides_template">
  <a:themeElements>
    <a:clrScheme name="">
      <a:dk1>
        <a:srgbClr val="000000"/>
      </a:dk1>
      <a:lt1>
        <a:srgbClr val="FFFFFF"/>
      </a:lt1>
      <a:dk2>
        <a:srgbClr val="00009C"/>
      </a:dk2>
      <a:lt2>
        <a:srgbClr val="FFBA3E"/>
      </a:lt2>
      <a:accent1>
        <a:srgbClr val="3365FB"/>
      </a:accent1>
      <a:accent2>
        <a:srgbClr val="6B6BCE"/>
      </a:accent2>
      <a:accent3>
        <a:srgbClr val="AAAACB"/>
      </a:accent3>
      <a:accent4>
        <a:srgbClr val="DADADA"/>
      </a:accent4>
      <a:accent5>
        <a:srgbClr val="ADB8FD"/>
      </a:accent5>
      <a:accent6>
        <a:srgbClr val="6060BA"/>
      </a:accent6>
      <a:hlink>
        <a:srgbClr val="00B7A5"/>
      </a:hlink>
      <a:folHlink>
        <a:srgbClr val="F8E6C6"/>
      </a:folHlink>
    </a:clrScheme>
    <a:fontScheme name="2_dcri_slides_template">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2_dcri_slide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cri_slide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cri_slides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cri_slides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cri_slides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cri_slides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cri_slides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cri_slides_template">
  <a:themeElements>
    <a:clrScheme name="">
      <a:dk1>
        <a:srgbClr val="000000"/>
      </a:dk1>
      <a:lt1>
        <a:srgbClr val="FFFFFF"/>
      </a:lt1>
      <a:dk2>
        <a:srgbClr val="00009C"/>
      </a:dk2>
      <a:lt2>
        <a:srgbClr val="FFBA3E"/>
      </a:lt2>
      <a:accent1>
        <a:srgbClr val="3365FB"/>
      </a:accent1>
      <a:accent2>
        <a:srgbClr val="6B6BCE"/>
      </a:accent2>
      <a:accent3>
        <a:srgbClr val="AAAACB"/>
      </a:accent3>
      <a:accent4>
        <a:srgbClr val="DADADA"/>
      </a:accent4>
      <a:accent5>
        <a:srgbClr val="ADB8FD"/>
      </a:accent5>
      <a:accent6>
        <a:srgbClr val="6060BA"/>
      </a:accent6>
      <a:hlink>
        <a:srgbClr val="00B7A5"/>
      </a:hlink>
      <a:folHlink>
        <a:srgbClr val="F8E6C6"/>
      </a:folHlink>
    </a:clrScheme>
    <a:fontScheme name="2_dcri_slides_template">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2_dcri_slide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cri_slide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cri_slides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cri_slides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cri_slides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cri_slides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cri_slides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c08b4a-d773-4b64-83e8-fc400d471913"/>
    <TaxKeywordTaxHTField xmlns="50c08b4a-d773-4b64-83e8-fc400d471913">
      <Terms xmlns="http://schemas.microsoft.com/office/infopath/2007/PartnerControls"/>
    </TaxKeywordTaxHTField>
    <PublishingExpirationDate xmlns="http://schemas.microsoft.com/sharepoint/v3" xsi:nil="true"/>
    <PublishingStartDate xmlns="http://schemas.microsoft.com/sharepoint/v3" xsi:nil="true"/>
    <CSLProjectDocumentType xmlns="http://schemas.microsoft.com/sharepoint/v3">Presentations</CSLProjectDocumentType>
    <_dlc_DocId xmlns="50c08b4a-d773-4b64-83e8-fc400d471913">NHECNAPRE4YP-1301395172-363</_dlc_DocId>
    <_dlc_DocIdUrl xmlns="50c08b4a-d773-4b64-83e8-fc400d471913">
      <Url>https://collab.cslbehring.com/projects/CSL112AEGIS1Results/_layouts/15/DocIdRedir.aspx?ID=NHECNAPRE4YP-1301395172-363</Url>
      <Description>NHECNAPRE4YP-1301395172-363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6BAF95A9C8AC34ABC28FDD3A175DD96" ma:contentTypeVersion="6" ma:contentTypeDescription="Create a new document." ma:contentTypeScope="" ma:versionID="230aa6c1524a02d8cdc0d0028cbb6c20">
  <xsd:schema xmlns:xsd="http://www.w3.org/2001/XMLSchema" xmlns:xs="http://www.w3.org/2001/XMLSchema" xmlns:p="http://schemas.microsoft.com/office/2006/metadata/properties" xmlns:ns1="http://schemas.microsoft.com/sharepoint/v3" xmlns:ns2="50c08b4a-d773-4b64-83e8-fc400d471913" targetNamespace="http://schemas.microsoft.com/office/2006/metadata/properties" ma:root="true" ma:fieldsID="b60c43c2978c0b59266948c6ee023629" ns1:_="" ns2:_="">
    <xsd:import namespace="http://schemas.microsoft.com/sharepoint/v3"/>
    <xsd:import namespace="50c08b4a-d773-4b64-83e8-fc400d47191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KeywordTaxHTField" minOccurs="0"/>
                <xsd:element ref="ns2:TaxCatchAll" minOccurs="0"/>
                <xsd:element ref="ns1:CSLProjectDocument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CSLProjectDocumentType" ma:index="16" ma:displayName="Document Type" ma:internalName="CSLProjectDocumentType" ma:readOnly="false">
      <xsd:simpleType>
        <xsd:restriction base="dms:Choice">
          <xsd:enumeration value="Administrative"/>
          <xsd:enumeration value="Working Drafts"/>
          <xsd:enumeration value="Project Management Documents"/>
          <xsd:enumeration value="Meetings"/>
          <xsd:enumeration value="Presentation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50c08b4a-d773-4b64-83e8-fc400d4719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504e916e-41cd-4b64-a60d-31b204dbb4c0"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4644ef25-4470-4a2a-a6bf-e25be963a1d9}" ma:internalName="TaxCatchAll" ma:showField="CatchAllData" ma:web="50c08b4a-d773-4b64-83e8-fc400d471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69D10-0AEE-4565-A278-974B11E7D26A}">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0c08b4a-d773-4b64-83e8-fc400d471913"/>
    <ds:schemaRef ds:uri="http://www.w3.org/XML/1998/namespace"/>
    <ds:schemaRef ds:uri="http://purl.org/dc/dcmitype/"/>
  </ds:schemaRefs>
</ds:datastoreItem>
</file>

<file path=customXml/itemProps2.xml><?xml version="1.0" encoding="utf-8"?>
<ds:datastoreItem xmlns:ds="http://schemas.openxmlformats.org/officeDocument/2006/customXml" ds:itemID="{8F219FBF-B540-4301-B3CF-1E04D3A4FAED}">
  <ds:schemaRefs>
    <ds:schemaRef ds:uri="http://schemas.microsoft.com/sharepoint/events"/>
  </ds:schemaRefs>
</ds:datastoreItem>
</file>

<file path=customXml/itemProps3.xml><?xml version="1.0" encoding="utf-8"?>
<ds:datastoreItem xmlns:ds="http://schemas.openxmlformats.org/officeDocument/2006/customXml" ds:itemID="{0BE6703B-44E1-471F-AC7F-21BE4A9C7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c08b4a-d773-4b64-83e8-fc400d4719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0D663B6-1D25-4F0B-B36A-6A338B4FC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2128</TotalTime>
  <Words>2903</Words>
  <Application>Microsoft Office PowerPoint</Application>
  <PresentationFormat>On-screen Show (4:3)</PresentationFormat>
  <Paragraphs>662</Paragraphs>
  <Slides>24</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MS PGothic</vt:lpstr>
      <vt:lpstr>MS PGothic</vt:lpstr>
      <vt:lpstr>Arial</vt:lpstr>
      <vt:lpstr>Arial (Body)</vt:lpstr>
      <vt:lpstr>Arial Unicode MS</vt:lpstr>
      <vt:lpstr>Calibri</vt:lpstr>
      <vt:lpstr>Monotype Sorts</vt:lpstr>
      <vt:lpstr>Times New Roman</vt:lpstr>
      <vt:lpstr>Wingdings 3</vt:lpstr>
      <vt:lpstr>2_dcri_slides_template</vt:lpstr>
      <vt:lpstr>3_dcri_slides_template</vt:lpstr>
      <vt:lpstr>PowerPoint Presentation</vt:lpstr>
      <vt:lpstr>Conflict of Interest Statement</vt:lpstr>
      <vt:lpstr>Background</vt:lpstr>
      <vt:lpstr>Single 80 mg/kg Infusion of Reconstituted ApoA-I Reduced Human Femoral Plaque Lipid &amp; Macrophage Size &gt; 50% in 5-7 Days </vt:lpstr>
      <vt:lpstr>Cholesterol Efflux From Macrophages</vt:lpstr>
      <vt:lpstr>PowerPoint Presentation</vt:lpstr>
      <vt:lpstr>Mechanism of Action  and Rationale</vt:lpstr>
      <vt:lpstr>PowerPoint Presentation</vt:lpstr>
      <vt:lpstr>Hypothesis</vt:lpstr>
      <vt:lpstr>Trial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Emergent Adverse Events and Key Lab Values of Interest – Safety Population</vt:lpstr>
      <vt:lpstr>PowerPoint Presentation</vt:lpstr>
      <vt:lpstr>PowerPoint Presentation</vt:lpstr>
      <vt:lpstr>PowerPoint Presentation</vt:lpstr>
      <vt:lpstr>PowerPoint Presentation</vt:lpstr>
      <vt:lpstr>PowerPoint Presentation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LDL &amp; HDL Hypothesis</dc:title>
  <dc:creator>C. Michael Gibson</dc:creator>
  <cp:lastModifiedBy>Mike Gibson</cp:lastModifiedBy>
  <cp:revision>1388</cp:revision>
  <cp:lastPrinted>2016-10-27T15:23:26Z</cp:lastPrinted>
  <dcterms:created xsi:type="dcterms:W3CDTF">2006-03-02T15:19:40Z</dcterms:created>
  <dcterms:modified xsi:type="dcterms:W3CDTF">2016-11-10T18:59:30Z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0x01010066BAF95A9C8AC34ABC28FDD3A175DD96</vt:lpwstr>
  </property>
  <property fmtid="{D5CDD505-2E9C-101B-9397-08002B2CF9AE}" pid="3" name="_dlc_DocIdItemGuid">
    <vt:lpwstr>3bad43e1-df65-4e20-9686-2ba7b2252952</vt:lpwstr>
  </property>
  <property fmtid="{D5CDD505-2E9C-101B-9397-08002B2CF9AE}" pid="4" name="TaxKeyword">
    <vt:lpwstr/>
  </property>
</Properties>
</file>