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96511" y="562147"/>
            <a:ext cx="6699606" cy="5288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7077" y="136651"/>
            <a:ext cx="5489844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9539" y="1502982"/>
            <a:ext cx="8686165" cy="4020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055"/>
          </a:xfrm>
          <a:custGeom>
            <a:avLst/>
            <a:gdLst/>
            <a:ahLst/>
            <a:cxnLst/>
            <a:rect l="l" t="t" r="r" b="b"/>
            <a:pathLst>
              <a:path w="9144000" h="59055">
                <a:moveTo>
                  <a:pt x="0" y="58615"/>
                </a:moveTo>
                <a:lnTo>
                  <a:pt x="9144000" y="58615"/>
                </a:lnTo>
                <a:lnTo>
                  <a:pt x="9144000" y="0"/>
                </a:lnTo>
                <a:lnTo>
                  <a:pt x="0" y="0"/>
                </a:lnTo>
                <a:lnTo>
                  <a:pt x="0" y="586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704674"/>
            <a:ext cx="9144000" cy="6153785"/>
          </a:xfrm>
          <a:custGeom>
            <a:avLst/>
            <a:gdLst/>
            <a:ahLst/>
            <a:cxnLst/>
            <a:rect l="l" t="t" r="r" b="b"/>
            <a:pathLst>
              <a:path w="9144000" h="6153784">
                <a:moveTo>
                  <a:pt x="0" y="6153325"/>
                </a:moveTo>
                <a:lnTo>
                  <a:pt x="9144000" y="6153325"/>
                </a:lnTo>
                <a:lnTo>
                  <a:pt x="9144000" y="0"/>
                </a:lnTo>
                <a:lnTo>
                  <a:pt x="0" y="0"/>
                </a:lnTo>
                <a:lnTo>
                  <a:pt x="0" y="6153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1" y="58615"/>
            <a:ext cx="9132570" cy="646430"/>
          </a:xfrm>
          <a:custGeom>
            <a:avLst/>
            <a:gdLst/>
            <a:ahLst/>
            <a:cxnLst/>
            <a:rect l="l" t="t" r="r" b="b"/>
            <a:pathLst>
              <a:path w="9132570" h="646430">
                <a:moveTo>
                  <a:pt x="0" y="646059"/>
                </a:moveTo>
                <a:lnTo>
                  <a:pt x="9132276" y="646059"/>
                </a:lnTo>
                <a:lnTo>
                  <a:pt x="9132276" y="0"/>
                </a:lnTo>
                <a:lnTo>
                  <a:pt x="0" y="0"/>
                </a:lnTo>
                <a:lnTo>
                  <a:pt x="0" y="64605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-1" y="58615"/>
            <a:ext cx="9132570" cy="646430"/>
          </a:xfrm>
          <a:custGeom>
            <a:avLst/>
            <a:gdLst/>
            <a:ahLst/>
            <a:cxnLst/>
            <a:rect l="l" t="t" r="r" b="b"/>
            <a:pathLst>
              <a:path w="9132570" h="646430">
                <a:moveTo>
                  <a:pt x="0" y="0"/>
                </a:moveTo>
                <a:lnTo>
                  <a:pt x="9132277" y="0"/>
                </a:lnTo>
                <a:lnTo>
                  <a:pt x="9132277" y="646059"/>
                </a:lnTo>
                <a:lnTo>
                  <a:pt x="0" y="646059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8738" y="186944"/>
            <a:ext cx="8905240" cy="345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10"/>
              <a:t>Apixaban </a:t>
            </a:r>
            <a:r>
              <a:rPr dirty="0" sz="2100" spc="-5"/>
              <a:t>for treatment of </a:t>
            </a:r>
            <a:r>
              <a:rPr dirty="0" sz="2100" spc="-10"/>
              <a:t>venous thromboembolism </a:t>
            </a:r>
            <a:r>
              <a:rPr dirty="0" sz="2100" spc="-5"/>
              <a:t>associated with</a:t>
            </a:r>
            <a:r>
              <a:rPr dirty="0" sz="2100" spc="110"/>
              <a:t> </a:t>
            </a:r>
            <a:r>
              <a:rPr dirty="0" sz="2100" spc="-5"/>
              <a:t>cancer</a:t>
            </a:r>
            <a:endParaRPr sz="2100"/>
          </a:p>
        </p:txBody>
      </p:sp>
      <p:sp>
        <p:nvSpPr>
          <p:cNvPr id="7" name="object 7"/>
          <p:cNvSpPr txBox="1"/>
          <p:nvPr/>
        </p:nvSpPr>
        <p:spPr>
          <a:xfrm>
            <a:off x="2169318" y="3490468"/>
            <a:ext cx="4876800" cy="128143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Giancarlo Agnelli</a:t>
            </a:r>
            <a:endParaRPr sz="2200">
              <a:latin typeface="Arial"/>
              <a:cs typeface="Arial"/>
            </a:endParaRPr>
          </a:p>
          <a:p>
            <a:pPr algn="ctr" marL="12700" marR="5080">
              <a:lnSpc>
                <a:spcPts val="3310"/>
              </a:lnSpc>
              <a:spcBef>
                <a:spcPts val="200"/>
              </a:spcBef>
            </a:pP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for 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Caravaggio Steering Committee  University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Perugia,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Italy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51385" y="5070465"/>
            <a:ext cx="1758461" cy="152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15554" y="914400"/>
          <a:ext cx="8543925" cy="497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165"/>
                <a:gridCol w="1750060"/>
                <a:gridCol w="1789429"/>
              </a:tblGrid>
              <a:tr h="29497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Apixaban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Dalteparin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29145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527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287666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 age,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(SD)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9466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67.2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(11.3)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67.2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 sex,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292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(50.7)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276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(47.7)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94525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 weight,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kg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(SD)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75.7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(16.1)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76.1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05930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 or without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DVT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304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(52.8)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334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(57.7)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DVT</a:t>
                      </a:r>
                      <a:r>
                        <a:rPr dirty="0" sz="14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272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(47.2)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245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(42.3)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solidFill>
                      <a:srgbClr val="000000"/>
                    </a:solidFill>
                  </a:tcPr>
                </a:tc>
              </a:tr>
              <a:tr h="291083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Symptomatic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DVT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4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460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(79.9)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465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(80.3)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91084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Incidental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DVT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dirty="0" sz="14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116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(20.1)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425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114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</a:tr>
              <a:tr h="292607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Active 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cancer,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883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559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(97.0)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114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565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(97.6)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91084"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Recurrent Locally Advanced or Metastatic 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cancer,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8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389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(67.5)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396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(68.4)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91083">
                <a:tc>
                  <a:txBody>
                    <a:bodyPr/>
                    <a:lstStyle/>
                    <a:p>
                      <a:pPr algn="r" marR="711200">
                        <a:lnSpc>
                          <a:spcPts val="570"/>
                        </a:lnSpc>
                      </a:pPr>
                      <a:r>
                        <a:rPr dirty="0" sz="900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§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48590">
                        <a:lnSpc>
                          <a:spcPts val="1335"/>
                        </a:lnSpc>
                      </a:pP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cancer at the time of inclusion,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350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(60.8)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367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(63.4)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</a:tr>
              <a:tr h="292607">
                <a:tc>
                  <a:txBody>
                    <a:bodyPr/>
                    <a:lstStyle/>
                    <a:p>
                      <a:pPr algn="r" marR="523875">
                        <a:lnSpc>
                          <a:spcPts val="570"/>
                        </a:lnSpc>
                      </a:pPr>
                      <a:r>
                        <a:rPr dirty="0" sz="900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§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48590">
                        <a:lnSpc>
                          <a:spcPts val="1345"/>
                        </a:lnSpc>
                      </a:pP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cancer within previous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months,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143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(24.8)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129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(22.3)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91084">
                <a:tc>
                  <a:txBody>
                    <a:bodyPr/>
                    <a:lstStyle/>
                    <a:p>
                      <a:pPr algn="r" marR="673100">
                        <a:lnSpc>
                          <a:spcPts val="570"/>
                        </a:lnSpc>
                      </a:pPr>
                      <a:r>
                        <a:rPr dirty="0" sz="900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§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48590">
                        <a:lnSpc>
                          <a:spcPts val="1345"/>
                        </a:lnSpc>
                      </a:pP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Treatment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cancer during the study period,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344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(59.7)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346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(59.8)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solidFill>
                      <a:srgbClr val="000000"/>
                    </a:solidFill>
                  </a:tcPr>
                </a:tc>
              </a:tr>
              <a:tr h="281726"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Previous venous thromboembolism,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61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solidFill>
                      <a:srgbClr val="000000"/>
                    </a:solidFill>
                  </a:tcPr>
                </a:tc>
              </a:tr>
              <a:tr h="301965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Platelet count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100,000 per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dirty="0" baseline="37037" sz="13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, n</a:t>
                      </a:r>
                      <a:r>
                        <a:rPr dirty="0" sz="14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346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(3.8)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solidFill>
                      <a:srgbClr val="000000"/>
                    </a:solidFill>
                  </a:tcPr>
                </a:tc>
              </a:tr>
              <a:tr h="294621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Creatinine clearance ≤50 ml/min,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115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14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(8.9)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346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61</a:t>
                      </a:r>
                      <a:r>
                        <a:rPr dirty="0" sz="14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81927" y="6079235"/>
            <a:ext cx="8533130" cy="44005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235"/>
              </a:spcBef>
            </a:pPr>
            <a:r>
              <a:rPr dirty="0" sz="1400">
                <a:solidFill>
                  <a:srgbClr val="FFFFFF"/>
                </a:solidFill>
                <a:latin typeface="MS PGothic"/>
                <a:cs typeface="MS PGothic"/>
              </a:rPr>
              <a:t>§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Cancer treatment includes anticancer drug therapy (cytotoxic, hormonal, targeted or immunomodulatory),  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radiotherapy,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surgery,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combination of these</a:t>
            </a:r>
            <a:r>
              <a:rPr dirty="0" sz="1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therapies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99310" y="136651"/>
            <a:ext cx="45688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Patient characteristics </a:t>
            </a:r>
            <a:r>
              <a:rPr dirty="0"/>
              <a:t>at</a:t>
            </a:r>
            <a:r>
              <a:rPr dirty="0" spc="-25"/>
              <a:t> </a:t>
            </a:r>
            <a:r>
              <a:rPr dirty="0"/>
              <a:t>baseline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2960" y="136651"/>
            <a:ext cx="204216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Type </a:t>
            </a:r>
            <a:r>
              <a:rPr dirty="0"/>
              <a:t>of</a:t>
            </a:r>
            <a:r>
              <a:rPr dirty="0" spc="-90"/>
              <a:t> </a:t>
            </a:r>
            <a:r>
              <a:rPr dirty="0"/>
              <a:t>cancer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67136" y="939930"/>
          <a:ext cx="8442325" cy="5396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45330"/>
                <a:gridCol w="1870710"/>
                <a:gridCol w="2007235"/>
              </a:tblGrid>
              <a:tr h="834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33095" marR="470534" indent="-154940">
                        <a:lnSpc>
                          <a:spcPts val="1900"/>
                        </a:lnSpc>
                        <a:spcBef>
                          <a:spcPts val="127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xaba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192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701675" marR="497840" indent="-195580">
                        <a:lnSpc>
                          <a:spcPts val="1900"/>
                        </a:lnSpc>
                        <a:spcBef>
                          <a:spcPts val="127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epa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192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Solid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tumor,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543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(94.3)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527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(91.0)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Colorectal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121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(21.0)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Lung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48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105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(18.2)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95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Breast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6355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79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(13.7)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76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(13.1)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Genitourinary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997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66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(11.5)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Gynecological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921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Pancreatic or</a:t>
                      </a:r>
                      <a:r>
                        <a:rPr dirty="0" sz="1600" spc="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hepatobiliary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44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6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gastrointestinal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Head and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Neck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Bone/soft</a:t>
                      </a:r>
                      <a:r>
                        <a:rPr dirty="0" sz="16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tissue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Skin-melanoma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5560">
                    <a:solidFill>
                      <a:srgbClr val="000000"/>
                    </a:solidFill>
                  </a:tcPr>
                </a:tc>
              </a:tr>
              <a:tr h="367665"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solidFill>
                      <a:srgbClr val="0000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Hematological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malignancy,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16946" y="1370065"/>
          <a:ext cx="8706485" cy="3914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5215"/>
                <a:gridCol w="1316355"/>
                <a:gridCol w="1289050"/>
                <a:gridCol w="1746250"/>
                <a:gridCol w="1979295"/>
              </a:tblGrid>
              <a:tr h="1106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318135" marR="136525" indent="-174625">
                        <a:lnSpc>
                          <a:spcPts val="211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Api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xa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04800" marR="78105" indent="-219075">
                        <a:lnSpc>
                          <a:spcPct val="10220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lt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rin 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422275" marR="167005" indent="-247650">
                        <a:lnSpc>
                          <a:spcPct val="10220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Hazard</a:t>
                      </a:r>
                      <a:r>
                        <a:rPr dirty="0" sz="1800" spc="-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Ratio  (95%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58483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8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698891">
                <a:tc>
                  <a:txBody>
                    <a:bodyPr/>
                    <a:lstStyle/>
                    <a:p>
                      <a:pPr algn="r" marR="641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Recurrent VTE,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304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32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46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120014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0.63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(0.37–1.07)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 for</a:t>
                      </a:r>
                      <a:r>
                        <a:rPr dirty="0" sz="14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noninferiority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0.08 for</a:t>
                      </a:r>
                      <a:r>
                        <a:rPr dirty="0" sz="14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superiority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63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698373">
                <a:tc>
                  <a:txBody>
                    <a:bodyPr/>
                    <a:lstStyle/>
                    <a:p>
                      <a:pPr algn="r" marR="67310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Recurrent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DVT,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05104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05104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05104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20014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0.87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(0.34–2.21)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05104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698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47345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Recurrent PE,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32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120014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0.54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(0.29–1.03)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698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Fatal PE,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12001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1.93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(0.40–9.41)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83498" y="136651"/>
            <a:ext cx="36010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Primary efficacy</a:t>
            </a:r>
            <a:r>
              <a:rPr dirty="0" spc="-10"/>
              <a:t> </a:t>
            </a:r>
            <a:r>
              <a:rPr dirty="0" spc="-5"/>
              <a:t>outcomes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Primary </a:t>
            </a:r>
            <a:r>
              <a:rPr dirty="0"/>
              <a:t>and secondary </a:t>
            </a:r>
            <a:r>
              <a:rPr dirty="0" spc="-5"/>
              <a:t>safety</a:t>
            </a:r>
            <a:r>
              <a:rPr dirty="0" spc="-30"/>
              <a:t> </a:t>
            </a:r>
            <a:r>
              <a:rPr dirty="0" spc="-5"/>
              <a:t>outcomes</a:t>
            </a:r>
          </a:p>
        </p:txBody>
      </p:sp>
      <p:sp>
        <p:nvSpPr>
          <p:cNvPr id="5" name="object 5"/>
          <p:cNvSpPr/>
          <p:nvPr/>
        </p:nvSpPr>
        <p:spPr>
          <a:xfrm>
            <a:off x="229539" y="1053388"/>
            <a:ext cx="8686165" cy="0"/>
          </a:xfrm>
          <a:custGeom>
            <a:avLst/>
            <a:gdLst/>
            <a:ahLst/>
            <a:cxnLst/>
            <a:rect l="l" t="t" r="r" b="b"/>
            <a:pathLst>
              <a:path w="8686165" h="0">
                <a:moveTo>
                  <a:pt x="0" y="0"/>
                </a:moveTo>
                <a:lnTo>
                  <a:pt x="868586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9539" y="5812807"/>
            <a:ext cx="8686165" cy="0"/>
          </a:xfrm>
          <a:custGeom>
            <a:avLst/>
            <a:gdLst/>
            <a:ahLst/>
            <a:cxnLst/>
            <a:rect l="l" t="t" r="r" b="b"/>
            <a:pathLst>
              <a:path w="8686165" h="0">
                <a:moveTo>
                  <a:pt x="0" y="0"/>
                </a:moveTo>
                <a:lnTo>
                  <a:pt x="868586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9539" y="1502982"/>
          <a:ext cx="8686165" cy="4020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30"/>
                <a:gridCol w="1283334"/>
                <a:gridCol w="1251585"/>
                <a:gridCol w="2011045"/>
                <a:gridCol w="1146175"/>
              </a:tblGrid>
              <a:tr h="439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45415">
                        <a:lnSpc>
                          <a:spcPts val="198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N=576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0665">
                        <a:lnSpc>
                          <a:spcPts val="1989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=57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3655">
                        <a:lnSpc>
                          <a:spcPts val="1989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7894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Major Bleeding,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2305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34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0.82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(0.40–1.69)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72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Major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bleeding,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R="146050">
                        <a:lnSpc>
                          <a:spcPct val="100000"/>
                        </a:lnSpc>
                      </a:pP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r" marR="230504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R="34290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1.05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(0.44–2.50)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00"/>
                    </a:solidFill>
                  </a:tcPr>
                </a:tc>
              </a:tr>
              <a:tr h="717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Major non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bleeding,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600" spc="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R="146050">
                        <a:lnSpc>
                          <a:spcPct val="100000"/>
                        </a:lnSpc>
                      </a:pP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230504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R="34290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0.68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(0.21–2.20)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81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CRNMB, n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2305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35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34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1.42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(0.88-2.30)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527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ts val="2080"/>
                        </a:lnSpc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MB &amp;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CRNMB,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146050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70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(12.2)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230504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56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R="34290">
                        <a:lnSpc>
                          <a:spcPct val="100000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1.16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(0.77-1.75)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263138" y="1191259"/>
            <a:ext cx="1054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Apixaban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9432" y="1191259"/>
            <a:ext cx="11436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Dalteparin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32498" y="1191259"/>
            <a:ext cx="14224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Hazard</a:t>
            </a:r>
            <a:r>
              <a:rPr dirty="0" sz="18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Ratio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30819" y="1328420"/>
            <a:ext cx="8343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8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5711" y="6221476"/>
            <a:ext cx="414020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CRNMB, clinically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relevant nonmajor</a:t>
            </a:r>
            <a:r>
              <a:rPr dirty="0" sz="16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1930" y="136651"/>
            <a:ext cx="83839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Cumulative </a:t>
            </a:r>
            <a:r>
              <a:rPr dirty="0"/>
              <a:t>event </a:t>
            </a:r>
            <a:r>
              <a:rPr dirty="0" spc="-5"/>
              <a:t>rate </a:t>
            </a:r>
            <a:r>
              <a:rPr dirty="0"/>
              <a:t>of </a:t>
            </a:r>
            <a:r>
              <a:rPr dirty="0" spc="-5"/>
              <a:t>VTE </a:t>
            </a:r>
            <a:r>
              <a:rPr dirty="0"/>
              <a:t>recurrences and major</a:t>
            </a:r>
            <a:r>
              <a:rPr dirty="0" spc="-60"/>
              <a:t> </a:t>
            </a:r>
            <a:r>
              <a:rPr dirty="0"/>
              <a:t>bleeding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79702" y="1299971"/>
            <a:ext cx="17049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Recurrent</a:t>
            </a:r>
            <a:r>
              <a:rPr dirty="0" sz="20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VTE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08098" y="1303020"/>
            <a:ext cx="172148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Major</a:t>
            </a:r>
            <a:r>
              <a:rPr dirty="0" sz="2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222" y="1786568"/>
            <a:ext cx="4432039" cy="41936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173" y="1767518"/>
            <a:ext cx="4470400" cy="4232275"/>
          </a:xfrm>
          <a:custGeom>
            <a:avLst/>
            <a:gdLst/>
            <a:ahLst/>
            <a:cxnLst/>
            <a:rect l="l" t="t" r="r" b="b"/>
            <a:pathLst>
              <a:path w="4470400" h="4232275">
                <a:moveTo>
                  <a:pt x="0" y="0"/>
                </a:moveTo>
                <a:lnTo>
                  <a:pt x="4470140" y="0"/>
                </a:lnTo>
                <a:lnTo>
                  <a:pt x="4470140" y="4231707"/>
                </a:lnTo>
                <a:lnTo>
                  <a:pt x="0" y="4231707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5682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46996" y="1786568"/>
            <a:ext cx="4428469" cy="41936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27946" y="1767518"/>
            <a:ext cx="4466590" cy="4232275"/>
          </a:xfrm>
          <a:custGeom>
            <a:avLst/>
            <a:gdLst/>
            <a:ahLst/>
            <a:cxnLst/>
            <a:rect l="l" t="t" r="r" b="b"/>
            <a:pathLst>
              <a:path w="4466590" h="4232275">
                <a:moveTo>
                  <a:pt x="0" y="0"/>
                </a:moveTo>
                <a:lnTo>
                  <a:pt x="4466570" y="0"/>
                </a:lnTo>
                <a:lnTo>
                  <a:pt x="4466570" y="4231707"/>
                </a:lnTo>
                <a:lnTo>
                  <a:pt x="0" y="4231707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5682C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488" y="1231900"/>
            <a:ext cx="7645400" cy="4649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4925">
              <a:lnSpc>
                <a:spcPct val="1482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Oral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apixaban was noninferior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to subcutaneous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dalteparin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for  the treatment 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cancer-associated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venous</a:t>
            </a:r>
            <a:r>
              <a:rPr dirty="0" sz="220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thromboembolism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Arial"/>
              <a:cs typeface="Arial"/>
            </a:endParaRPr>
          </a:p>
          <a:p>
            <a:pPr marL="12700" marR="534670">
              <a:lnSpc>
                <a:spcPct val="151800"/>
              </a:lnSpc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No increase in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risk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major bleeding was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observed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in  particular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at 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gastrointestinal</a:t>
            </a:r>
            <a:r>
              <a:rPr dirty="0" sz="2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sites.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50300"/>
              </a:lnSpc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Findings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Caravaggio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expand 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proportion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patients with  cancer-associated thrombosis who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eligible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for treatment 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the oral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direct anticoagulants, including patients with  gastrointestinal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39173" y="136651"/>
            <a:ext cx="168973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Conclusions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94347" y="895985"/>
          <a:ext cx="8190865" cy="551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/>
                <a:gridCol w="2715895"/>
                <a:gridCol w="2715894"/>
              </a:tblGrid>
              <a:tr h="759079">
                <a:tc>
                  <a:txBody>
                    <a:bodyPr/>
                    <a:lstStyle/>
                    <a:p>
                      <a:pPr marL="68580" marR="1459230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Steering 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Committ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096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899794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Data</a:t>
                      </a:r>
                      <a:r>
                        <a:rPr dirty="0" sz="1800" spc="-9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Monitoring 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Committee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096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12750">
                        <a:lnSpc>
                          <a:spcPct val="111100"/>
                        </a:lnSpc>
                        <a:spcBef>
                          <a:spcPts val="480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8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Adjudication  Committee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096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36465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Giancarlo</a:t>
                      </a:r>
                      <a:r>
                        <a:rPr dirty="0" sz="1600" spc="-9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Agnelli,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1141730">
                        <a:lnSpc>
                          <a:spcPts val="2210"/>
                        </a:lnSpc>
                        <a:spcBef>
                          <a:spcPts val="100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Cecilia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Becattini, 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Guy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Meyer, 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Andres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Muñoz,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Menno 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V.</a:t>
                      </a:r>
                      <a:r>
                        <a:rPr dirty="0" sz="16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Huisman,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754380">
                        <a:lnSpc>
                          <a:spcPct val="11470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Jean Marie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Connors,  Alexander Cohen,  Rupert Bauersachs,  Benjamin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Brenner, 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Adam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Torbicki,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643255">
                        <a:lnSpc>
                          <a:spcPts val="2210"/>
                        </a:lnSpc>
                        <a:spcBef>
                          <a:spcPts val="10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Maria Rosales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Sueiro,  Catherine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Lambert,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Henri</a:t>
                      </a:r>
                      <a:r>
                        <a:rPr dirty="0" sz="1600" spc="-9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Bounameaux,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850900">
                        <a:lnSpc>
                          <a:spcPts val="2210"/>
                        </a:lnSpc>
                        <a:spcBef>
                          <a:spcPts val="10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Sabine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Eichinger, 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Claudio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Cimminiello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Walter</a:t>
                      </a:r>
                      <a:r>
                        <a:rPr dirty="0" sz="1600" spc="-9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Ageno,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596900">
                        <a:lnSpc>
                          <a:spcPts val="2210"/>
                        </a:lnSpc>
                        <a:spcBef>
                          <a:spcPts val="10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Michele Duranti,  Francesco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Guercini,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596900">
                        <a:lnSpc>
                          <a:spcPts val="2180"/>
                        </a:lnSpc>
                        <a:spcBef>
                          <a:spcPts val="2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David Jimenez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Castro,  Sonia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Fatigoni,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1273175">
                        <a:lnSpc>
                          <a:spcPts val="2210"/>
                        </a:lnSpc>
                        <a:spcBef>
                          <a:spcPts val="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Arnaud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Perrier, 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Marco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Moia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000000"/>
                    </a:solidFill>
                  </a:tcPr>
                </a:tc>
              </a:tr>
              <a:tr h="137854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Gualberto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Gussoni,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8580" marR="925830">
                        <a:lnSpc>
                          <a:spcPct val="114599"/>
                        </a:lnSpc>
                        <a:spcBef>
                          <a:spcPts val="10"/>
                        </a:spcBef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Mauro Campanini,  Andrea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Fontanella,  Giorgio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Vescovo, 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Melina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Verso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25629" y="136651"/>
            <a:ext cx="25165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</a:t>
            </a:r>
            <a:r>
              <a:rPr dirty="0" spc="-45"/>
              <a:t> </a:t>
            </a:r>
            <a:r>
              <a:rPr dirty="0" spc="-5"/>
              <a:t>Committees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41504" y="136651"/>
            <a:ext cx="24847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</a:t>
            </a:r>
            <a:r>
              <a:rPr dirty="0" spc="-80"/>
              <a:t> </a:t>
            </a:r>
            <a:r>
              <a:rPr dirty="0"/>
              <a:t>background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9419" y="1612900"/>
            <a:ext cx="8440420" cy="330835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355600" marR="5080" indent="-342900">
              <a:lnSpc>
                <a:spcPct val="100499"/>
              </a:lnSpc>
              <a:spcBef>
                <a:spcPts val="8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high risk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recurrent venous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thromboembolism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bleeding  in patients with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cancer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requires specific studies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anticoagulant 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FFFFF"/>
              </a:buClr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355600" marR="224154" indent="-342900">
              <a:lnSpc>
                <a:spcPts val="259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Major guidelines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recommend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low-molecular-weight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heparin and  have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recently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added edoxaban and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rivaroxaban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Char char="•"/>
            </a:pPr>
            <a:endParaRPr sz="2500">
              <a:latin typeface="Arial"/>
              <a:cs typeface="Arial"/>
            </a:endParaRPr>
          </a:p>
          <a:p>
            <a:pPr marL="354965" marR="101600" indent="-354965">
              <a:lnSpc>
                <a:spcPct val="118200"/>
              </a:lnSpc>
              <a:buChar char="•"/>
              <a:tabLst>
                <a:tab pos="354965" algn="l"/>
                <a:tab pos="355600" algn="l"/>
              </a:tabLst>
            </a:pP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clinical benefit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these oral agents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is limited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by the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high risk 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bleeding, mainly occurring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gastrointestinal</a:t>
            </a:r>
            <a:r>
              <a:rPr dirty="0" sz="2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sites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745" y="1066291"/>
            <a:ext cx="7874634" cy="1281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Aim: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assess whether oral apixaban was non-inferior to subcutaneous  dalteparin for the treatment of proximal DVT and/or PE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patients with</a:t>
            </a:r>
            <a:r>
              <a:rPr dirty="0" sz="18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Design: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Randomized, open-label, PROBE, non-inferiority</a:t>
            </a:r>
            <a:r>
              <a:rPr dirty="0" sz="1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89262" y="3580638"/>
            <a:ext cx="805180" cy="463550"/>
          </a:xfrm>
          <a:custGeom>
            <a:avLst/>
            <a:gdLst/>
            <a:ahLst/>
            <a:cxnLst/>
            <a:rect l="l" t="t" r="r" b="b"/>
            <a:pathLst>
              <a:path w="805179" h="463550">
                <a:moveTo>
                  <a:pt x="0" y="463550"/>
                </a:moveTo>
                <a:lnTo>
                  <a:pt x="804862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4141" y="3769855"/>
            <a:ext cx="1523365" cy="1016000"/>
          </a:xfrm>
          <a:custGeom>
            <a:avLst/>
            <a:gdLst/>
            <a:ahLst/>
            <a:cxnLst/>
            <a:rect l="l" t="t" r="r" b="b"/>
            <a:pathLst>
              <a:path w="1523364" h="1016000">
                <a:moveTo>
                  <a:pt x="0" y="1015662"/>
                </a:moveTo>
                <a:lnTo>
                  <a:pt x="1522759" y="1015662"/>
                </a:lnTo>
                <a:lnTo>
                  <a:pt x="1522759" y="0"/>
                </a:lnTo>
                <a:lnTo>
                  <a:pt x="0" y="0"/>
                </a:lnTo>
                <a:lnTo>
                  <a:pt x="0" y="101566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4141" y="3769855"/>
            <a:ext cx="1523365" cy="1016000"/>
          </a:xfrm>
          <a:prstGeom prst="rect">
            <a:avLst/>
          </a:prstGeom>
          <a:ln w="19050">
            <a:solidFill>
              <a:srgbClr val="FFFFFF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algn="ctr" marL="121920" marR="114935">
              <a:lnSpc>
                <a:spcPct val="100000"/>
              </a:lnSpc>
              <a:spcBef>
                <a:spcPts val="350"/>
              </a:spcBef>
            </a:pPr>
            <a:r>
              <a:rPr dirty="0" sz="1500" spc="-5">
                <a:solidFill>
                  <a:srgbClr val="FFFFFF"/>
                </a:solidFill>
                <a:latin typeface="Arial"/>
                <a:cs typeface="Arial"/>
              </a:rPr>
              <a:t>Objectively  confirmed  acute </a:t>
            </a:r>
            <a:r>
              <a:rPr dirty="0" sz="1500">
                <a:solidFill>
                  <a:srgbClr val="FFFFFF"/>
                </a:solidFill>
                <a:latin typeface="Arial"/>
                <a:cs typeface="Arial"/>
              </a:rPr>
              <a:t>proximal  </a:t>
            </a:r>
            <a:r>
              <a:rPr dirty="0" sz="1500" spc="-5">
                <a:solidFill>
                  <a:srgbClr val="FFFFFF"/>
                </a:solidFill>
                <a:latin typeface="Arial"/>
                <a:cs typeface="Arial"/>
              </a:rPr>
              <a:t>DVT and/or</a:t>
            </a:r>
            <a:r>
              <a:rPr dirty="0" sz="15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FFFFFF"/>
                </a:solidFill>
                <a:latin typeface="Arial"/>
                <a:cs typeface="Arial"/>
              </a:rPr>
              <a:t>PE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84195" y="4002913"/>
            <a:ext cx="544830" cy="533400"/>
          </a:xfrm>
          <a:custGeom>
            <a:avLst/>
            <a:gdLst/>
            <a:ahLst/>
            <a:cxnLst/>
            <a:rect l="l" t="t" r="r" b="b"/>
            <a:pathLst>
              <a:path w="544830" h="533400">
                <a:moveTo>
                  <a:pt x="272256" y="0"/>
                </a:moveTo>
                <a:lnTo>
                  <a:pt x="223317" y="4296"/>
                </a:lnTo>
                <a:lnTo>
                  <a:pt x="177257" y="16685"/>
                </a:lnTo>
                <a:lnTo>
                  <a:pt x="134843" y="36412"/>
                </a:lnTo>
                <a:lnTo>
                  <a:pt x="96845" y="62724"/>
                </a:lnTo>
                <a:lnTo>
                  <a:pt x="64031" y="94868"/>
                </a:lnTo>
                <a:lnTo>
                  <a:pt x="37170" y="132091"/>
                </a:lnTo>
                <a:lnTo>
                  <a:pt x="17033" y="173639"/>
                </a:lnTo>
                <a:lnTo>
                  <a:pt x="4386" y="218760"/>
                </a:lnTo>
                <a:lnTo>
                  <a:pt x="0" y="266700"/>
                </a:lnTo>
                <a:lnTo>
                  <a:pt x="4386" y="314639"/>
                </a:lnTo>
                <a:lnTo>
                  <a:pt x="17033" y="359760"/>
                </a:lnTo>
                <a:lnTo>
                  <a:pt x="37170" y="401308"/>
                </a:lnTo>
                <a:lnTo>
                  <a:pt x="64031" y="438531"/>
                </a:lnTo>
                <a:lnTo>
                  <a:pt x="96845" y="470675"/>
                </a:lnTo>
                <a:lnTo>
                  <a:pt x="134843" y="496987"/>
                </a:lnTo>
                <a:lnTo>
                  <a:pt x="177257" y="516714"/>
                </a:lnTo>
                <a:lnTo>
                  <a:pt x="223317" y="529103"/>
                </a:lnTo>
                <a:lnTo>
                  <a:pt x="272256" y="533400"/>
                </a:lnTo>
                <a:lnTo>
                  <a:pt x="321194" y="529103"/>
                </a:lnTo>
                <a:lnTo>
                  <a:pt x="367255" y="516714"/>
                </a:lnTo>
                <a:lnTo>
                  <a:pt x="409669" y="496987"/>
                </a:lnTo>
                <a:lnTo>
                  <a:pt x="447667" y="470675"/>
                </a:lnTo>
                <a:lnTo>
                  <a:pt x="480481" y="438531"/>
                </a:lnTo>
                <a:lnTo>
                  <a:pt x="507341" y="401308"/>
                </a:lnTo>
                <a:lnTo>
                  <a:pt x="527479" y="359760"/>
                </a:lnTo>
                <a:lnTo>
                  <a:pt x="540126" y="314639"/>
                </a:lnTo>
                <a:lnTo>
                  <a:pt x="544512" y="266700"/>
                </a:lnTo>
                <a:lnTo>
                  <a:pt x="540126" y="218760"/>
                </a:lnTo>
                <a:lnTo>
                  <a:pt x="527479" y="173639"/>
                </a:lnTo>
                <a:lnTo>
                  <a:pt x="507341" y="132091"/>
                </a:lnTo>
                <a:lnTo>
                  <a:pt x="480481" y="94868"/>
                </a:lnTo>
                <a:lnTo>
                  <a:pt x="447667" y="62724"/>
                </a:lnTo>
                <a:lnTo>
                  <a:pt x="409669" y="36412"/>
                </a:lnTo>
                <a:lnTo>
                  <a:pt x="367255" y="16685"/>
                </a:lnTo>
                <a:lnTo>
                  <a:pt x="321194" y="4296"/>
                </a:lnTo>
                <a:lnTo>
                  <a:pt x="2722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84195" y="4002913"/>
            <a:ext cx="544830" cy="533400"/>
          </a:xfrm>
          <a:custGeom>
            <a:avLst/>
            <a:gdLst/>
            <a:ahLst/>
            <a:cxnLst/>
            <a:rect l="l" t="t" r="r" b="b"/>
            <a:pathLst>
              <a:path w="544830" h="533400">
                <a:moveTo>
                  <a:pt x="0" y="266700"/>
                </a:moveTo>
                <a:lnTo>
                  <a:pt x="4386" y="218760"/>
                </a:lnTo>
                <a:lnTo>
                  <a:pt x="17033" y="173639"/>
                </a:lnTo>
                <a:lnTo>
                  <a:pt x="37170" y="132091"/>
                </a:lnTo>
                <a:lnTo>
                  <a:pt x="64031" y="94868"/>
                </a:lnTo>
                <a:lnTo>
                  <a:pt x="96845" y="62724"/>
                </a:lnTo>
                <a:lnTo>
                  <a:pt x="134843" y="36412"/>
                </a:lnTo>
                <a:lnTo>
                  <a:pt x="177257" y="16685"/>
                </a:lnTo>
                <a:lnTo>
                  <a:pt x="223318" y="4296"/>
                </a:lnTo>
                <a:lnTo>
                  <a:pt x="272256" y="0"/>
                </a:lnTo>
                <a:lnTo>
                  <a:pt x="321194" y="4296"/>
                </a:lnTo>
                <a:lnTo>
                  <a:pt x="367255" y="16685"/>
                </a:lnTo>
                <a:lnTo>
                  <a:pt x="409669" y="36412"/>
                </a:lnTo>
                <a:lnTo>
                  <a:pt x="447667" y="62724"/>
                </a:lnTo>
                <a:lnTo>
                  <a:pt x="480481" y="94868"/>
                </a:lnTo>
                <a:lnTo>
                  <a:pt x="507342" y="132091"/>
                </a:lnTo>
                <a:lnTo>
                  <a:pt x="527479" y="173639"/>
                </a:lnTo>
                <a:lnTo>
                  <a:pt x="540126" y="218760"/>
                </a:lnTo>
                <a:lnTo>
                  <a:pt x="544513" y="266700"/>
                </a:lnTo>
                <a:lnTo>
                  <a:pt x="540126" y="314639"/>
                </a:lnTo>
                <a:lnTo>
                  <a:pt x="527479" y="359760"/>
                </a:lnTo>
                <a:lnTo>
                  <a:pt x="507342" y="401308"/>
                </a:lnTo>
                <a:lnTo>
                  <a:pt x="480481" y="438531"/>
                </a:lnTo>
                <a:lnTo>
                  <a:pt x="447667" y="470675"/>
                </a:lnTo>
                <a:lnTo>
                  <a:pt x="409669" y="496987"/>
                </a:lnTo>
                <a:lnTo>
                  <a:pt x="367255" y="516714"/>
                </a:lnTo>
                <a:lnTo>
                  <a:pt x="321194" y="529103"/>
                </a:lnTo>
                <a:lnTo>
                  <a:pt x="272256" y="533400"/>
                </a:lnTo>
                <a:lnTo>
                  <a:pt x="223318" y="529103"/>
                </a:lnTo>
                <a:lnTo>
                  <a:pt x="177257" y="516714"/>
                </a:lnTo>
                <a:lnTo>
                  <a:pt x="134843" y="496987"/>
                </a:lnTo>
                <a:lnTo>
                  <a:pt x="96845" y="470675"/>
                </a:lnTo>
                <a:lnTo>
                  <a:pt x="64031" y="438531"/>
                </a:lnTo>
                <a:lnTo>
                  <a:pt x="37170" y="401308"/>
                </a:lnTo>
                <a:lnTo>
                  <a:pt x="17033" y="359760"/>
                </a:lnTo>
                <a:lnTo>
                  <a:pt x="4386" y="314639"/>
                </a:lnTo>
                <a:lnTo>
                  <a:pt x="0" y="26670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33420" y="4062476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66730" y="3058464"/>
            <a:ext cx="369570" cy="2470150"/>
          </a:xfrm>
          <a:prstGeom prst="rect">
            <a:avLst/>
          </a:prstGeom>
          <a:solidFill>
            <a:srgbClr val="0000FF"/>
          </a:solidFill>
          <a:ln w="25400">
            <a:solidFill>
              <a:srgbClr val="FFFFFF"/>
            </a:solidFill>
          </a:ln>
        </p:spPr>
        <p:txBody>
          <a:bodyPr wrap="square" lIns="0" tIns="45720" rIns="0" bIns="0" rtlCol="0" vert="vert270">
            <a:spAutoFit/>
          </a:bodyPr>
          <a:lstStyle/>
          <a:p>
            <a:pPr marL="358775">
              <a:lnSpc>
                <a:spcPct val="100000"/>
              </a:lnSpc>
              <a:spcBef>
                <a:spcPts val="36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End of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83564" y="4928447"/>
            <a:ext cx="3416935" cy="114300"/>
          </a:xfrm>
          <a:custGeom>
            <a:avLst/>
            <a:gdLst/>
            <a:ahLst/>
            <a:cxnLst/>
            <a:rect l="l" t="t" r="r" b="b"/>
            <a:pathLst>
              <a:path w="3416934" h="114300">
                <a:moveTo>
                  <a:pt x="3302099" y="76198"/>
                </a:moveTo>
                <a:lnTo>
                  <a:pt x="3302029" y="114298"/>
                </a:lnTo>
                <a:lnTo>
                  <a:pt x="3378513" y="76234"/>
                </a:lnTo>
                <a:lnTo>
                  <a:pt x="3321150" y="76234"/>
                </a:lnTo>
                <a:lnTo>
                  <a:pt x="3302099" y="76198"/>
                </a:lnTo>
                <a:close/>
              </a:path>
              <a:path w="3416934" h="114300">
                <a:moveTo>
                  <a:pt x="3302170" y="38098"/>
                </a:moveTo>
                <a:lnTo>
                  <a:pt x="3302099" y="76198"/>
                </a:lnTo>
                <a:lnTo>
                  <a:pt x="3321150" y="76234"/>
                </a:lnTo>
                <a:lnTo>
                  <a:pt x="3321221" y="38134"/>
                </a:lnTo>
                <a:lnTo>
                  <a:pt x="3302170" y="38098"/>
                </a:lnTo>
                <a:close/>
              </a:path>
              <a:path w="3416934" h="114300">
                <a:moveTo>
                  <a:pt x="3302241" y="0"/>
                </a:moveTo>
                <a:lnTo>
                  <a:pt x="3302170" y="38098"/>
                </a:lnTo>
                <a:lnTo>
                  <a:pt x="3321221" y="38134"/>
                </a:lnTo>
                <a:lnTo>
                  <a:pt x="3321150" y="76234"/>
                </a:lnTo>
                <a:lnTo>
                  <a:pt x="3378513" y="76234"/>
                </a:lnTo>
                <a:lnTo>
                  <a:pt x="3416434" y="57362"/>
                </a:lnTo>
                <a:lnTo>
                  <a:pt x="3302241" y="0"/>
                </a:lnTo>
                <a:close/>
              </a:path>
              <a:path w="3416934" h="114300">
                <a:moveTo>
                  <a:pt x="71" y="31962"/>
                </a:moveTo>
                <a:lnTo>
                  <a:pt x="0" y="70062"/>
                </a:lnTo>
                <a:lnTo>
                  <a:pt x="3302099" y="76198"/>
                </a:lnTo>
                <a:lnTo>
                  <a:pt x="3302170" y="38098"/>
                </a:lnTo>
                <a:lnTo>
                  <a:pt x="71" y="319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497138" y="5600705"/>
            <a:ext cx="6278880" cy="366395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67310" rIns="0" bIns="0" rtlCol="0" vert="horz">
            <a:spAutoFit/>
          </a:bodyPr>
          <a:lstStyle/>
          <a:p>
            <a:pPr marL="132080">
              <a:lnSpc>
                <a:spcPct val="100000"/>
              </a:lnSpc>
              <a:spcBef>
                <a:spcPts val="530"/>
              </a:spcBef>
              <a:tabLst>
                <a:tab pos="1907539" algn="l"/>
                <a:tab pos="2767330" algn="l"/>
                <a:tab pos="4688840" algn="l"/>
              </a:tabLst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Day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1	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Day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7	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Day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30	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z="1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2318" y="4646676"/>
            <a:ext cx="110998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Dalteparin,</a:t>
            </a:r>
            <a:r>
              <a:rPr dirty="0" sz="14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02693" y="4646676"/>
            <a:ext cx="11588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Dalteparin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z="1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sc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21530" y="5064252"/>
            <a:ext cx="27247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06245" algn="l"/>
              </a:tabLst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200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IU/kg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od	150 IU/kg</a:t>
            </a:r>
            <a:r>
              <a:rPr dirty="0" sz="14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81954" y="3531863"/>
            <a:ext cx="3415029" cy="114300"/>
          </a:xfrm>
          <a:custGeom>
            <a:avLst/>
            <a:gdLst/>
            <a:ahLst/>
            <a:cxnLst/>
            <a:rect l="l" t="t" r="r" b="b"/>
            <a:pathLst>
              <a:path w="3415029" h="114300">
                <a:moveTo>
                  <a:pt x="3376611" y="38100"/>
                </a:moveTo>
                <a:lnTo>
                  <a:pt x="3319462" y="38100"/>
                </a:lnTo>
                <a:lnTo>
                  <a:pt x="3319462" y="76200"/>
                </a:lnTo>
                <a:lnTo>
                  <a:pt x="3300411" y="76200"/>
                </a:lnTo>
                <a:lnTo>
                  <a:pt x="3300411" y="114300"/>
                </a:lnTo>
                <a:lnTo>
                  <a:pt x="3414711" y="57150"/>
                </a:lnTo>
                <a:lnTo>
                  <a:pt x="3376611" y="38100"/>
                </a:lnTo>
                <a:close/>
              </a:path>
              <a:path w="3415029" h="114300">
                <a:moveTo>
                  <a:pt x="3300411" y="38100"/>
                </a:moveTo>
                <a:lnTo>
                  <a:pt x="0" y="38101"/>
                </a:lnTo>
                <a:lnTo>
                  <a:pt x="0" y="76201"/>
                </a:lnTo>
                <a:lnTo>
                  <a:pt x="3300411" y="76200"/>
                </a:lnTo>
                <a:lnTo>
                  <a:pt x="3300411" y="38100"/>
                </a:lnTo>
                <a:close/>
              </a:path>
              <a:path w="3415029" h="114300">
                <a:moveTo>
                  <a:pt x="3319462" y="38100"/>
                </a:moveTo>
                <a:lnTo>
                  <a:pt x="3300411" y="38100"/>
                </a:lnTo>
                <a:lnTo>
                  <a:pt x="3300411" y="76200"/>
                </a:lnTo>
                <a:lnTo>
                  <a:pt x="3319462" y="76200"/>
                </a:lnTo>
                <a:lnTo>
                  <a:pt x="3319462" y="38100"/>
                </a:lnTo>
                <a:close/>
              </a:path>
              <a:path w="3415029" h="114300">
                <a:moveTo>
                  <a:pt x="3300411" y="0"/>
                </a:moveTo>
                <a:lnTo>
                  <a:pt x="3300411" y="38100"/>
                </a:lnTo>
                <a:lnTo>
                  <a:pt x="3376611" y="38100"/>
                </a:lnTo>
                <a:lnTo>
                  <a:pt x="33004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25751" y="4227576"/>
            <a:ext cx="819912" cy="131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66900" y="4269612"/>
            <a:ext cx="717550" cy="8255"/>
          </a:xfrm>
          <a:custGeom>
            <a:avLst/>
            <a:gdLst/>
            <a:ahLst/>
            <a:cxnLst/>
            <a:rect l="l" t="t" r="r" b="b"/>
            <a:pathLst>
              <a:path w="717550" h="8254">
                <a:moveTo>
                  <a:pt x="0" y="8075"/>
                </a:moveTo>
                <a:lnTo>
                  <a:pt x="717296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877437" y="3960876"/>
            <a:ext cx="942340" cy="65976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700" marR="5080" indent="-635">
              <a:lnSpc>
                <a:spcPct val="98600"/>
              </a:lnSpc>
              <a:spcBef>
                <a:spcPts val="12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30 days  ob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 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period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4593" y="3982211"/>
            <a:ext cx="6203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&lt;72</a:t>
            </a:r>
            <a:r>
              <a:rPr dirty="0" sz="1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hrs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544567" y="3456432"/>
            <a:ext cx="106679" cy="2804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97356" y="3478411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4">
                <a:moveTo>
                  <a:pt x="0" y="0"/>
                </a:moveTo>
                <a:lnTo>
                  <a:pt x="1" y="185616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52871" y="4861559"/>
            <a:ext cx="106679" cy="280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505999" y="4883200"/>
            <a:ext cx="0" cy="186055"/>
          </a:xfrm>
          <a:custGeom>
            <a:avLst/>
            <a:gdLst/>
            <a:ahLst/>
            <a:cxnLst/>
            <a:rect l="l" t="t" r="r" b="b"/>
            <a:pathLst>
              <a:path w="0" h="186054">
                <a:moveTo>
                  <a:pt x="0" y="0"/>
                </a:moveTo>
                <a:lnTo>
                  <a:pt x="1" y="185616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826100" y="3241547"/>
            <a:ext cx="7658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ix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aba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27900" y="3241547"/>
            <a:ext cx="7658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ix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aba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86667" y="3662172"/>
            <a:ext cx="8039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10 mg</a:t>
            </a:r>
            <a:r>
              <a:rPr dirty="0" sz="14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bid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37680" y="3662172"/>
            <a:ext cx="7054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5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mg</a:t>
            </a:r>
            <a:r>
              <a:rPr dirty="0" sz="14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bid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3078773" y="136651"/>
            <a:ext cx="30099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 </a:t>
            </a:r>
            <a:r>
              <a:rPr dirty="0"/>
              <a:t>Caravaggio</a:t>
            </a:r>
            <a:r>
              <a:rPr dirty="0" spc="-70"/>
              <a:t> </a:t>
            </a:r>
            <a:r>
              <a:rPr dirty="0" spc="-5"/>
              <a:t>study</a:t>
            </a:r>
          </a:p>
        </p:txBody>
      </p:sp>
      <p:sp>
        <p:nvSpPr>
          <p:cNvPr id="31" name="object 31"/>
          <p:cNvSpPr/>
          <p:nvPr/>
        </p:nvSpPr>
        <p:spPr>
          <a:xfrm>
            <a:off x="2934756" y="4518025"/>
            <a:ext cx="864235" cy="463550"/>
          </a:xfrm>
          <a:custGeom>
            <a:avLst/>
            <a:gdLst/>
            <a:ahLst/>
            <a:cxnLst/>
            <a:rect l="l" t="t" r="r" b="b"/>
            <a:pathLst>
              <a:path w="864235" h="463550">
                <a:moveTo>
                  <a:pt x="0" y="0"/>
                </a:moveTo>
                <a:lnTo>
                  <a:pt x="864000" y="46355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72141" y="6387084"/>
            <a:ext cx="84207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Investigator-Initiated Study supported by an unrestricted grant from the Bristol-Myers Squibb/Pfizer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Alliance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695" y="1359915"/>
            <a:ext cx="8392160" cy="2887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3909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Consecutive patients with objectively</a:t>
            </a:r>
            <a:r>
              <a:rPr dirty="0" sz="22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confirmed: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8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symptomatic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incidental*, proximal lower-limb DVT</a:t>
            </a:r>
            <a:r>
              <a:rPr dirty="0" sz="22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2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7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symptomatic pulmonary embolism</a:t>
            </a:r>
            <a:r>
              <a:rPr dirty="0" sz="22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518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incidental* pulmonary embolism in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 segmental or more </a:t>
            </a:r>
            <a:r>
              <a:rPr dirty="0" sz="2200" spc="-5">
                <a:solidFill>
                  <a:srgbClr val="FFFFFF"/>
                </a:solidFill>
                <a:latin typeface="Arial"/>
                <a:cs typeface="Arial"/>
              </a:rPr>
              <a:t>proximal  pulmonary </a:t>
            </a:r>
            <a:r>
              <a:rPr dirty="0" sz="2200">
                <a:solidFill>
                  <a:srgbClr val="FFFFFF"/>
                </a:solidFill>
                <a:latin typeface="Arial"/>
                <a:cs typeface="Arial"/>
              </a:rPr>
              <a:t>artery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2080" y="5060188"/>
            <a:ext cx="8216265" cy="7543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0" marR="5080" indent="-114300">
              <a:lnSpc>
                <a:spcPct val="99400"/>
              </a:lnSpc>
              <a:spcBef>
                <a:spcPts val="110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Incidental DVT or PE were events detected on imaging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tests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performed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reasons other  than clinical suspicion of venous thromboembolism. The maximum proportion of patients  entering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study with incidental VTE was set at 20% of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overall study</a:t>
            </a:r>
            <a:r>
              <a:rPr dirty="0" sz="1600" spc="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population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82767" y="136651"/>
            <a:ext cx="26022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Inclusion criteria</a:t>
            </a:r>
            <a:r>
              <a:rPr dirty="0" spc="-20"/>
              <a:t> </a:t>
            </a:r>
            <a:r>
              <a:rPr dirty="0" spc="-5"/>
              <a:t>(I)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751" y="1189735"/>
            <a:ext cx="8105140" cy="362966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65"/>
              </a:spcBef>
            </a:pPr>
            <a:r>
              <a:rPr dirty="0" sz="2100" spc="-5">
                <a:solidFill>
                  <a:srgbClr val="FFFFFF"/>
                </a:solidFill>
                <a:latin typeface="Arial"/>
                <a:cs typeface="Arial"/>
              </a:rPr>
              <a:t>Any type of cancer </a:t>
            </a:r>
            <a:r>
              <a:rPr dirty="0" sz="2100" spc="-1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dirty="0" sz="2100" spc="-5">
                <a:solidFill>
                  <a:srgbClr val="FFFFFF"/>
                </a:solidFill>
                <a:latin typeface="Arial"/>
                <a:cs typeface="Arial"/>
              </a:rPr>
              <a:t>than basal-cell or squamous-cell carcinoma  of the skin, primary brain tumor or known cerebral metastases </a:t>
            </a:r>
            <a:r>
              <a:rPr dirty="0" sz="2100" spc="-1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2100" spc="-5">
                <a:solidFill>
                  <a:srgbClr val="FFFFFF"/>
                </a:solidFill>
                <a:latin typeface="Arial"/>
                <a:cs typeface="Arial"/>
              </a:rPr>
              <a:t>acute</a:t>
            </a:r>
            <a:r>
              <a:rPr dirty="0" sz="2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FFFFFF"/>
                </a:solidFill>
                <a:latin typeface="Arial"/>
                <a:cs typeface="Arial"/>
              </a:rPr>
              <a:t>leukemia</a:t>
            </a:r>
            <a:endParaRPr sz="2100">
              <a:latin typeface="Arial"/>
              <a:cs typeface="Arial"/>
            </a:endParaRPr>
          </a:p>
          <a:p>
            <a:pPr marL="698500" indent="-285750">
              <a:lnSpc>
                <a:spcPct val="100000"/>
              </a:lnSpc>
              <a:spcBef>
                <a:spcPts val="1664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Active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endParaRPr sz="1800">
              <a:latin typeface="Arial"/>
              <a:cs typeface="Arial"/>
            </a:endParaRPr>
          </a:p>
          <a:p>
            <a:pPr marL="869315" marR="317500">
              <a:lnSpc>
                <a:spcPct val="100400"/>
              </a:lnSpc>
              <a:spcBef>
                <a:spcPts val="45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defined as diagnosis of cancer within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six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months before the study  inclusion, or receiving treatment for cancer at the time of inclusion or  any treatment for cancer during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6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months prior to randomization, or  recurrent locally advanced or metastatic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>
              <a:latin typeface="Arial"/>
              <a:cs typeface="Arial"/>
            </a:endParaRPr>
          </a:p>
          <a:p>
            <a:pPr marL="698500" indent="-285750">
              <a:lnSpc>
                <a:spcPct val="100000"/>
              </a:lnSpc>
              <a:spcBef>
                <a:spcPts val="5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History of cancer*</a:t>
            </a:r>
            <a:endParaRPr sz="1800">
              <a:latin typeface="Arial"/>
              <a:cs typeface="Arial"/>
            </a:endParaRPr>
          </a:p>
          <a:p>
            <a:pPr marL="869315">
              <a:lnSpc>
                <a:spcPct val="100000"/>
              </a:lnSpc>
              <a:spcBef>
                <a:spcPts val="455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Cancer diagnosed within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years before the study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inclusion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40698" y="136651"/>
            <a:ext cx="26860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Inclusion criteria</a:t>
            </a:r>
            <a:r>
              <a:rPr dirty="0" spc="-20"/>
              <a:t> </a:t>
            </a:r>
            <a:r>
              <a:rPr dirty="0" spc="-5"/>
              <a:t>(II)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72080" y="5459476"/>
            <a:ext cx="8025765" cy="51054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The maximum proportion of patients entering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study with history of cancer was set at  20% of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overall study</a:t>
            </a:r>
            <a:r>
              <a:rPr dirty="0" sz="16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population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895" y="1215644"/>
            <a:ext cx="8814435" cy="4432935"/>
          </a:xfrm>
          <a:prstGeom prst="rect">
            <a:avLst/>
          </a:prstGeom>
        </p:spPr>
        <p:txBody>
          <a:bodyPr wrap="square" lIns="0" tIns="143510" rIns="0" bIns="0" rtlCol="0" vert="horz">
            <a:spAutoFit/>
          </a:bodyPr>
          <a:lstStyle/>
          <a:p>
            <a:pPr marL="406400" indent="-342900">
              <a:lnSpc>
                <a:spcPct val="100000"/>
              </a:lnSpc>
              <a:spcBef>
                <a:spcPts val="1130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Age lower than 18 years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030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ECOG Performance Status III or IV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155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Life expectancy of less than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1800">
              <a:latin typeface="Arial"/>
              <a:cs typeface="Arial"/>
            </a:endParaRPr>
          </a:p>
          <a:p>
            <a:pPr marL="406400" marR="480695" indent="-342900">
              <a:lnSpc>
                <a:spcPct val="130000"/>
              </a:lnSpc>
              <a:spcBef>
                <a:spcPts val="384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Therapeutic doses of LMWH, fondaparinux,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UFH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or VKA for &gt;72 hours before  randomization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125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Indication for anticoagulant treatment for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disease other than the index</a:t>
            </a:r>
            <a:r>
              <a:rPr dirty="0" sz="1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VTE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055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Concomitant use of strong inhibitors or inducers of both CYP-3A4 and</a:t>
            </a:r>
            <a:r>
              <a:rPr dirty="0" sz="18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P-gp</a:t>
            </a:r>
            <a:endParaRPr sz="1800">
              <a:latin typeface="Arial"/>
              <a:cs typeface="Arial"/>
            </a:endParaRPr>
          </a:p>
          <a:p>
            <a:pPr marL="406400" marR="68580" indent="-342900">
              <a:lnSpc>
                <a:spcPct val="130000"/>
              </a:lnSpc>
              <a:spcBef>
                <a:spcPts val="480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Concomitant thienopyridine therapy (clopidogrel, prasugrel, or ticagrelor) or aspirin  over 165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daily or dual antiplatelet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therapy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035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Active bleeding or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high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of bleeding contraindicating anticoagulant</a:t>
            </a:r>
            <a:r>
              <a:rPr dirty="0" sz="18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1800">
              <a:latin typeface="Arial"/>
              <a:cs typeface="Arial"/>
            </a:endParaRPr>
          </a:p>
          <a:p>
            <a:pPr marL="406400" indent="-342900">
              <a:lnSpc>
                <a:spcPct val="100000"/>
              </a:lnSpc>
              <a:spcBef>
                <a:spcPts val="1055"/>
              </a:spcBef>
              <a:buChar char="•"/>
              <a:tabLst>
                <a:tab pos="405765" algn="l"/>
                <a:tab pos="406400" algn="l"/>
              </a:tabLst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Hb &lt; 8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g/dL or platelet count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&lt;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75x10</a:t>
            </a:r>
            <a:r>
              <a:rPr dirty="0" baseline="23148" sz="1800" spc="-7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/L or creatinine clearance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&lt;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30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ml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/min)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61310" y="136651"/>
            <a:ext cx="30448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Main exclusion</a:t>
            </a:r>
            <a:r>
              <a:rPr dirty="0" spc="-70"/>
              <a:t> </a:t>
            </a:r>
            <a:r>
              <a:rPr dirty="0" spc="-5"/>
              <a:t>criteria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171956"/>
            <a:ext cx="7742555" cy="3951604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Efficacy: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21000"/>
              </a:lnSpc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Objectively confirmed recurrent proximal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DVT or PE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occurring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during 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the study treatment</a:t>
            </a:r>
            <a:r>
              <a:rPr dirty="0" sz="2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period: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proximal DVT of the lower limbs (symptomatic or</a:t>
            </a:r>
            <a:r>
              <a:rPr dirty="0" sz="18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incidental)</a:t>
            </a:r>
            <a:endParaRPr sz="18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spcBef>
                <a:spcPts val="125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DVT of the upper limbs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(symptomatic)</a:t>
            </a:r>
            <a:endParaRPr sz="18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spcBef>
                <a:spcPts val="1340"/>
              </a:spcBef>
              <a:buChar char="–"/>
              <a:tabLst>
                <a:tab pos="755015" algn="l"/>
                <a:tab pos="755650" algn="l"/>
              </a:tabLst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pulmonary embolism (symptomatic or</a:t>
            </a:r>
            <a:r>
              <a:rPr dirty="0" sz="18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incidental)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Safety: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Major bleeding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(EMA</a:t>
            </a:r>
            <a:r>
              <a:rPr dirty="0" sz="2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definition*)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863" y="5760211"/>
            <a:ext cx="838835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EMA definition: ISTH criteria (acute clinically overt bleeding with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≥ 1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of the following: decrease in hemoglobin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≥ 2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g/dl;  transfusion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≥ 2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units of packed red blood cells, occurring in at least one of the following critical sites: intracranial, intra-spinal, 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intraocular,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pericardial,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intra-articular,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intramuscular with compartment syndrome or retroperitoneal; fatal) and bleeding that  necessitates acute surgical intervention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478029" y="136651"/>
            <a:ext cx="22117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</a:t>
            </a:r>
            <a:r>
              <a:rPr dirty="0" spc="-50"/>
              <a:t> </a:t>
            </a:r>
            <a:r>
              <a:rPr dirty="0" spc="-5"/>
              <a:t>outcomes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695" y="1175003"/>
            <a:ext cx="8126730" cy="3707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Hypothesis: apixaban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non-inferior to conventional therapy for primary 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efficacy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outcome (VTE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recurrence)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Estimated rate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 VTE with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dalteparin: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7% at 6</a:t>
            </a:r>
            <a:r>
              <a:rPr dirty="0" sz="20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0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Hazard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rate non-inferiority margin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2.00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8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80% 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power,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at a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one-sided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alpha level of</a:t>
            </a:r>
            <a:r>
              <a:rPr dirty="0" sz="20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0.025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Sample size: </a:t>
            </a:r>
            <a:r>
              <a:rPr dirty="0" sz="2000" spc="-40">
                <a:solidFill>
                  <a:srgbClr val="FFFFFF"/>
                </a:solidFill>
                <a:latin typeface="Arial"/>
                <a:cs typeface="Arial"/>
              </a:rPr>
              <a:t>1168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0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Drop-out rate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 20% lost in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dirty="0" sz="20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patient-years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58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Primary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analysis population: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modified intention-to-treat</a:t>
            </a:r>
            <a:r>
              <a:rPr dirty="0" sz="2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(m-ITT)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7039" y="5508244"/>
            <a:ext cx="7798434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75" marR="5080" indent="-3810">
              <a:lnSpc>
                <a:spcPct val="120000"/>
              </a:lnSpc>
              <a:spcBef>
                <a:spcPts val="100"/>
              </a:spcBef>
            </a:pPr>
            <a:r>
              <a:rPr dirty="0" sz="1600" spc="-5">
                <a:solidFill>
                  <a:srgbClr val="FFFFFF"/>
                </a:solidFill>
                <a:latin typeface="Helvetica"/>
                <a:cs typeface="Helvetica"/>
              </a:rPr>
              <a:t>This estimate is consistent with </a:t>
            </a:r>
            <a:r>
              <a:rPr dirty="0" sz="1600">
                <a:solidFill>
                  <a:srgbClr val="FFFFFF"/>
                </a:solidFill>
                <a:latin typeface="Helvetica"/>
                <a:cs typeface="Helvetica"/>
              </a:rPr>
              <a:t>a </a:t>
            </a:r>
            <a:r>
              <a:rPr dirty="0" sz="1600" spc="-5">
                <a:solidFill>
                  <a:srgbClr val="FFFFFF"/>
                </a:solidFill>
                <a:latin typeface="Helvetica"/>
                <a:cs typeface="Helvetica"/>
              </a:rPr>
              <a:t>drop-out </a:t>
            </a:r>
            <a:r>
              <a:rPr dirty="0" sz="1600">
                <a:solidFill>
                  <a:srgbClr val="FFFFFF"/>
                </a:solidFill>
                <a:latin typeface="Helvetica"/>
                <a:cs typeface="Helvetica"/>
              </a:rPr>
              <a:t>rate </a:t>
            </a:r>
            <a:r>
              <a:rPr dirty="0" sz="1600" spc="-5">
                <a:solidFill>
                  <a:srgbClr val="FFFFFF"/>
                </a:solidFill>
                <a:latin typeface="Helvetica"/>
                <a:cs typeface="Helvetica"/>
              </a:rPr>
              <a:t>of 40% assuming patients discontinued  uniformly during </a:t>
            </a:r>
            <a:r>
              <a:rPr dirty="0" sz="1600">
                <a:solidFill>
                  <a:srgbClr val="FFFFFF"/>
                </a:solidFill>
                <a:latin typeface="Helvetica"/>
                <a:cs typeface="Helvetica"/>
              </a:rPr>
              <a:t>the </a:t>
            </a:r>
            <a:r>
              <a:rPr dirty="0" sz="1600" spc="-5">
                <a:solidFill>
                  <a:srgbClr val="FFFFFF"/>
                </a:solidFill>
                <a:latin typeface="Helvetica"/>
                <a:cs typeface="Helvetica"/>
              </a:rPr>
              <a:t>follow-up (mean discontinuation time equal </a:t>
            </a:r>
            <a:r>
              <a:rPr dirty="0" sz="1600">
                <a:solidFill>
                  <a:srgbClr val="FFFFFF"/>
                </a:solidFill>
                <a:latin typeface="Helvetica"/>
                <a:cs typeface="Helvetica"/>
              </a:rPr>
              <a:t>to 3</a:t>
            </a:r>
            <a:r>
              <a:rPr dirty="0" sz="1600" spc="4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Helvetica"/>
                <a:cs typeface="Helvetica"/>
              </a:rPr>
              <a:t>months)</a:t>
            </a:r>
            <a:endParaRPr sz="1600">
              <a:latin typeface="Helvetica"/>
              <a:cs typeface="Helvetic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Study hypothesis: statistics </a:t>
            </a:r>
            <a:r>
              <a:rPr dirty="0"/>
              <a:t>and</a:t>
            </a:r>
            <a:r>
              <a:rPr dirty="0" spc="-10"/>
              <a:t> </a:t>
            </a:r>
            <a:r>
              <a:rPr dirty="0"/>
              <a:t>analysis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48573" y="1108076"/>
            <a:ext cx="2459990" cy="307975"/>
          </a:xfrm>
          <a:custGeom>
            <a:avLst/>
            <a:gdLst/>
            <a:ahLst/>
            <a:cxnLst/>
            <a:rect l="l" t="t" r="r" b="b"/>
            <a:pathLst>
              <a:path w="2459990" h="307975">
                <a:moveTo>
                  <a:pt x="0" y="0"/>
                </a:moveTo>
                <a:lnTo>
                  <a:pt x="2459857" y="0"/>
                </a:lnTo>
                <a:lnTo>
                  <a:pt x="2459857" y="307777"/>
                </a:lnTo>
                <a:lnTo>
                  <a:pt x="0" y="30777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42912" y="1141476"/>
            <a:ext cx="20720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solidFill>
                  <a:srgbClr val="FFFFFF"/>
                </a:solidFill>
                <a:latin typeface="Arial"/>
                <a:cs typeface="Arial"/>
              </a:rPr>
              <a:t>1170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8074" y="2250986"/>
            <a:ext cx="2326640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60325" rIns="0" bIns="0" rtlCol="0" vert="horz">
            <a:spAutoFit/>
          </a:bodyPr>
          <a:lstStyle/>
          <a:p>
            <a:pPr marL="774065" marR="213360" indent="-552450">
              <a:lnSpc>
                <a:spcPts val="1610"/>
              </a:lnSpc>
              <a:spcBef>
                <a:spcPts val="475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585 Assigned to</a:t>
            </a:r>
            <a:r>
              <a:rPr dirty="0" sz="140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receive  dalteparin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48074" y="3835265"/>
            <a:ext cx="3126740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64135" rIns="0" bIns="0" rtlCol="0" vert="horz">
            <a:spAutoFit/>
          </a:bodyPr>
          <a:lstStyle/>
          <a:p>
            <a:pPr marL="1109345" marR="144145" indent="-958215">
              <a:lnSpc>
                <a:spcPts val="1580"/>
              </a:lnSpc>
              <a:spcBef>
                <a:spcPts val="505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579 Included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the mITT and</a:t>
            </a:r>
            <a:r>
              <a:rPr dirty="0" sz="14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safety  populations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78502" y="1415853"/>
            <a:ext cx="0" cy="222885"/>
          </a:xfrm>
          <a:custGeom>
            <a:avLst/>
            <a:gdLst/>
            <a:ahLst/>
            <a:cxnLst/>
            <a:rect l="l" t="t" r="r" b="b"/>
            <a:pathLst>
              <a:path w="0" h="222885">
                <a:moveTo>
                  <a:pt x="0" y="0"/>
                </a:moveTo>
                <a:lnTo>
                  <a:pt x="1" y="222421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48573" y="1687963"/>
            <a:ext cx="2326640" cy="0"/>
          </a:xfrm>
          <a:custGeom>
            <a:avLst/>
            <a:gdLst/>
            <a:ahLst/>
            <a:cxnLst/>
            <a:rect l="l" t="t" r="r" b="b"/>
            <a:pathLst>
              <a:path w="2326640" h="0">
                <a:moveTo>
                  <a:pt x="0" y="0"/>
                </a:moveTo>
                <a:lnTo>
                  <a:pt x="2326547" y="1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21348" y="1702672"/>
            <a:ext cx="107314" cy="538480"/>
          </a:xfrm>
          <a:custGeom>
            <a:avLst/>
            <a:gdLst/>
            <a:ahLst/>
            <a:cxnLst/>
            <a:rect l="l" t="t" r="r" b="b"/>
            <a:pathLst>
              <a:path w="107314" h="538480">
                <a:moveTo>
                  <a:pt x="8825" y="437033"/>
                </a:moveTo>
                <a:lnTo>
                  <a:pt x="1264" y="441472"/>
                </a:lnTo>
                <a:lnTo>
                  <a:pt x="0" y="446336"/>
                </a:lnTo>
                <a:lnTo>
                  <a:pt x="53773" y="537926"/>
                </a:lnTo>
                <a:lnTo>
                  <a:pt x="62890" y="522194"/>
                </a:lnTo>
                <a:lnTo>
                  <a:pt x="45791" y="522194"/>
                </a:lnTo>
                <a:lnTo>
                  <a:pt x="45682" y="492789"/>
                </a:lnTo>
                <a:lnTo>
                  <a:pt x="13689" y="438298"/>
                </a:lnTo>
                <a:lnTo>
                  <a:pt x="8825" y="437033"/>
                </a:lnTo>
                <a:close/>
              </a:path>
              <a:path w="107314" h="538480">
                <a:moveTo>
                  <a:pt x="45708" y="492834"/>
                </a:moveTo>
                <a:lnTo>
                  <a:pt x="45791" y="522194"/>
                </a:lnTo>
                <a:lnTo>
                  <a:pt x="61666" y="522150"/>
                </a:lnTo>
                <a:lnTo>
                  <a:pt x="61654" y="518193"/>
                </a:lnTo>
                <a:lnTo>
                  <a:pt x="46860" y="518193"/>
                </a:lnTo>
                <a:lnTo>
                  <a:pt x="53684" y="506419"/>
                </a:lnTo>
                <a:lnTo>
                  <a:pt x="45708" y="492834"/>
                </a:lnTo>
                <a:close/>
              </a:path>
              <a:path w="107314" h="538480">
                <a:moveTo>
                  <a:pt x="98150" y="436782"/>
                </a:moveTo>
                <a:lnTo>
                  <a:pt x="93294" y="438075"/>
                </a:lnTo>
                <a:lnTo>
                  <a:pt x="61583" y="492789"/>
                </a:lnTo>
                <a:lnTo>
                  <a:pt x="61666" y="522150"/>
                </a:lnTo>
                <a:lnTo>
                  <a:pt x="45791" y="522194"/>
                </a:lnTo>
                <a:lnTo>
                  <a:pt x="62890" y="522194"/>
                </a:lnTo>
                <a:lnTo>
                  <a:pt x="107029" y="446035"/>
                </a:lnTo>
                <a:lnTo>
                  <a:pt x="105736" y="441178"/>
                </a:lnTo>
                <a:lnTo>
                  <a:pt x="98150" y="436782"/>
                </a:lnTo>
                <a:close/>
              </a:path>
              <a:path w="107314" h="538480">
                <a:moveTo>
                  <a:pt x="53684" y="506419"/>
                </a:moveTo>
                <a:lnTo>
                  <a:pt x="46860" y="518193"/>
                </a:lnTo>
                <a:lnTo>
                  <a:pt x="60573" y="518153"/>
                </a:lnTo>
                <a:lnTo>
                  <a:pt x="53684" y="506419"/>
                </a:lnTo>
                <a:close/>
              </a:path>
              <a:path w="107314" h="538480">
                <a:moveTo>
                  <a:pt x="61583" y="492789"/>
                </a:moveTo>
                <a:lnTo>
                  <a:pt x="53684" y="506419"/>
                </a:lnTo>
                <a:lnTo>
                  <a:pt x="60573" y="518153"/>
                </a:lnTo>
                <a:lnTo>
                  <a:pt x="46860" y="518193"/>
                </a:lnTo>
                <a:lnTo>
                  <a:pt x="61654" y="518193"/>
                </a:lnTo>
                <a:lnTo>
                  <a:pt x="61583" y="492789"/>
                </a:lnTo>
                <a:close/>
              </a:path>
              <a:path w="107314" h="538480">
                <a:moveTo>
                  <a:pt x="60195" y="0"/>
                </a:moveTo>
                <a:lnTo>
                  <a:pt x="44320" y="45"/>
                </a:lnTo>
                <a:lnTo>
                  <a:pt x="45708" y="492834"/>
                </a:lnTo>
                <a:lnTo>
                  <a:pt x="53684" y="506419"/>
                </a:lnTo>
                <a:lnTo>
                  <a:pt x="61557" y="492834"/>
                </a:lnTo>
                <a:lnTo>
                  <a:pt x="61425" y="436782"/>
                </a:lnTo>
                <a:lnTo>
                  <a:pt x="601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722950" y="2848314"/>
            <a:ext cx="107314" cy="809625"/>
          </a:xfrm>
          <a:custGeom>
            <a:avLst/>
            <a:gdLst/>
            <a:ahLst/>
            <a:cxnLst/>
            <a:rect l="l" t="t" r="r" b="b"/>
            <a:pathLst>
              <a:path w="107314" h="809625">
                <a:moveTo>
                  <a:pt x="8835" y="708253"/>
                </a:moveTo>
                <a:lnTo>
                  <a:pt x="1270" y="712684"/>
                </a:lnTo>
                <a:lnTo>
                  <a:pt x="0" y="717547"/>
                </a:lnTo>
                <a:lnTo>
                  <a:pt x="53686" y="809188"/>
                </a:lnTo>
                <a:lnTo>
                  <a:pt x="62829" y="793447"/>
                </a:lnTo>
                <a:lnTo>
                  <a:pt x="45720" y="793447"/>
                </a:lnTo>
                <a:lnTo>
                  <a:pt x="45646" y="764059"/>
                </a:lnTo>
                <a:lnTo>
                  <a:pt x="13698" y="709523"/>
                </a:lnTo>
                <a:lnTo>
                  <a:pt x="8835" y="708253"/>
                </a:lnTo>
                <a:close/>
              </a:path>
              <a:path w="107314" h="809625">
                <a:moveTo>
                  <a:pt x="45665" y="764090"/>
                </a:moveTo>
                <a:lnTo>
                  <a:pt x="45720" y="793447"/>
                </a:lnTo>
                <a:lnTo>
                  <a:pt x="61595" y="793417"/>
                </a:lnTo>
                <a:lnTo>
                  <a:pt x="61587" y="789448"/>
                </a:lnTo>
                <a:lnTo>
                  <a:pt x="46793" y="789448"/>
                </a:lnTo>
                <a:lnTo>
                  <a:pt x="53627" y="777681"/>
                </a:lnTo>
                <a:lnTo>
                  <a:pt x="45665" y="764090"/>
                </a:lnTo>
                <a:close/>
              </a:path>
              <a:path w="107314" h="809625">
                <a:moveTo>
                  <a:pt x="98160" y="708085"/>
                </a:moveTo>
                <a:lnTo>
                  <a:pt x="93303" y="709373"/>
                </a:lnTo>
                <a:lnTo>
                  <a:pt x="61540" y="764059"/>
                </a:lnTo>
                <a:lnTo>
                  <a:pt x="61595" y="793417"/>
                </a:lnTo>
                <a:lnTo>
                  <a:pt x="45720" y="793447"/>
                </a:lnTo>
                <a:lnTo>
                  <a:pt x="62829" y="793447"/>
                </a:lnTo>
                <a:lnTo>
                  <a:pt x="107030" y="717348"/>
                </a:lnTo>
                <a:lnTo>
                  <a:pt x="105742" y="712490"/>
                </a:lnTo>
                <a:lnTo>
                  <a:pt x="98160" y="708085"/>
                </a:lnTo>
                <a:close/>
              </a:path>
              <a:path w="107314" h="809625">
                <a:moveTo>
                  <a:pt x="53627" y="777681"/>
                </a:moveTo>
                <a:lnTo>
                  <a:pt x="46793" y="789448"/>
                </a:lnTo>
                <a:lnTo>
                  <a:pt x="60505" y="789421"/>
                </a:lnTo>
                <a:lnTo>
                  <a:pt x="53627" y="777681"/>
                </a:lnTo>
                <a:close/>
              </a:path>
              <a:path w="107314" h="809625">
                <a:moveTo>
                  <a:pt x="61540" y="764059"/>
                </a:moveTo>
                <a:lnTo>
                  <a:pt x="53627" y="777681"/>
                </a:lnTo>
                <a:lnTo>
                  <a:pt x="60505" y="789421"/>
                </a:lnTo>
                <a:lnTo>
                  <a:pt x="46793" y="789448"/>
                </a:lnTo>
                <a:lnTo>
                  <a:pt x="61587" y="789448"/>
                </a:lnTo>
                <a:lnTo>
                  <a:pt x="61540" y="764059"/>
                </a:lnTo>
                <a:close/>
              </a:path>
              <a:path w="107314" h="809625">
                <a:moveTo>
                  <a:pt x="60112" y="0"/>
                </a:moveTo>
                <a:lnTo>
                  <a:pt x="44237" y="29"/>
                </a:lnTo>
                <a:lnTo>
                  <a:pt x="45665" y="764090"/>
                </a:lnTo>
                <a:lnTo>
                  <a:pt x="53627" y="777681"/>
                </a:lnTo>
                <a:lnTo>
                  <a:pt x="61522" y="764090"/>
                </a:lnTo>
                <a:lnTo>
                  <a:pt x="61435" y="708085"/>
                </a:lnTo>
                <a:lnTo>
                  <a:pt x="601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775120" y="3241625"/>
            <a:ext cx="654685" cy="4445"/>
          </a:xfrm>
          <a:custGeom>
            <a:avLst/>
            <a:gdLst/>
            <a:ahLst/>
            <a:cxnLst/>
            <a:rect l="l" t="t" r="r" b="b"/>
            <a:pathLst>
              <a:path w="654685" h="4444">
                <a:moveTo>
                  <a:pt x="0" y="4420"/>
                </a:moveTo>
                <a:lnTo>
                  <a:pt x="654341" y="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95318" y="1702673"/>
            <a:ext cx="107314" cy="538480"/>
          </a:xfrm>
          <a:custGeom>
            <a:avLst/>
            <a:gdLst/>
            <a:ahLst/>
            <a:cxnLst/>
            <a:rect l="l" t="t" r="r" b="b"/>
            <a:pathLst>
              <a:path w="107314" h="538480">
                <a:moveTo>
                  <a:pt x="8878" y="436779"/>
                </a:moveTo>
                <a:lnTo>
                  <a:pt x="1292" y="441176"/>
                </a:lnTo>
                <a:lnTo>
                  <a:pt x="0" y="446032"/>
                </a:lnTo>
                <a:lnTo>
                  <a:pt x="53256" y="537922"/>
                </a:lnTo>
                <a:lnTo>
                  <a:pt x="62491" y="522193"/>
                </a:lnTo>
                <a:lnTo>
                  <a:pt x="45363" y="522149"/>
                </a:lnTo>
                <a:lnTo>
                  <a:pt x="45445" y="492786"/>
                </a:lnTo>
                <a:lnTo>
                  <a:pt x="13735" y="438072"/>
                </a:lnTo>
                <a:lnTo>
                  <a:pt x="8878" y="436779"/>
                </a:lnTo>
                <a:close/>
              </a:path>
              <a:path w="107314" h="538480">
                <a:moveTo>
                  <a:pt x="45445" y="492786"/>
                </a:moveTo>
                <a:lnTo>
                  <a:pt x="45363" y="522149"/>
                </a:lnTo>
                <a:lnTo>
                  <a:pt x="61238" y="522193"/>
                </a:lnTo>
                <a:lnTo>
                  <a:pt x="61249" y="518190"/>
                </a:lnTo>
                <a:lnTo>
                  <a:pt x="46455" y="518151"/>
                </a:lnTo>
                <a:lnTo>
                  <a:pt x="53344" y="506416"/>
                </a:lnTo>
                <a:lnTo>
                  <a:pt x="45445" y="492786"/>
                </a:lnTo>
                <a:close/>
              </a:path>
              <a:path w="107314" h="538480">
                <a:moveTo>
                  <a:pt x="98204" y="437031"/>
                </a:moveTo>
                <a:lnTo>
                  <a:pt x="93339" y="438296"/>
                </a:lnTo>
                <a:lnTo>
                  <a:pt x="61347" y="492786"/>
                </a:lnTo>
                <a:lnTo>
                  <a:pt x="61238" y="522193"/>
                </a:lnTo>
                <a:lnTo>
                  <a:pt x="62491" y="522193"/>
                </a:lnTo>
                <a:lnTo>
                  <a:pt x="107029" y="446333"/>
                </a:lnTo>
                <a:lnTo>
                  <a:pt x="105764" y="441469"/>
                </a:lnTo>
                <a:lnTo>
                  <a:pt x="98204" y="437031"/>
                </a:lnTo>
                <a:close/>
              </a:path>
              <a:path w="107314" h="538480">
                <a:moveTo>
                  <a:pt x="53344" y="506416"/>
                </a:moveTo>
                <a:lnTo>
                  <a:pt x="46455" y="518151"/>
                </a:lnTo>
                <a:lnTo>
                  <a:pt x="60168" y="518190"/>
                </a:lnTo>
                <a:lnTo>
                  <a:pt x="53344" y="506416"/>
                </a:lnTo>
                <a:close/>
              </a:path>
              <a:path w="107314" h="538480">
                <a:moveTo>
                  <a:pt x="61320" y="492831"/>
                </a:moveTo>
                <a:lnTo>
                  <a:pt x="53344" y="506416"/>
                </a:lnTo>
                <a:lnTo>
                  <a:pt x="60168" y="518190"/>
                </a:lnTo>
                <a:lnTo>
                  <a:pt x="61249" y="518190"/>
                </a:lnTo>
                <a:lnTo>
                  <a:pt x="61320" y="492831"/>
                </a:lnTo>
                <a:close/>
              </a:path>
              <a:path w="107314" h="538480">
                <a:moveTo>
                  <a:pt x="46832" y="0"/>
                </a:moveTo>
                <a:lnTo>
                  <a:pt x="45590" y="441176"/>
                </a:lnTo>
                <a:lnTo>
                  <a:pt x="45471" y="492831"/>
                </a:lnTo>
                <a:lnTo>
                  <a:pt x="53344" y="506416"/>
                </a:lnTo>
                <a:lnTo>
                  <a:pt x="61320" y="492831"/>
                </a:lnTo>
                <a:lnTo>
                  <a:pt x="62707" y="44"/>
                </a:lnTo>
                <a:lnTo>
                  <a:pt x="468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67186" y="2250986"/>
            <a:ext cx="2181225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60325" rIns="0" bIns="0" rtlCol="0" vert="horz">
            <a:spAutoFit/>
          </a:bodyPr>
          <a:lstStyle/>
          <a:p>
            <a:pPr marL="730885" marR="140970" indent="-581660">
              <a:lnSpc>
                <a:spcPts val="1610"/>
              </a:lnSpc>
              <a:spcBef>
                <a:spcPts val="475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585 Assigned to</a:t>
            </a:r>
            <a:r>
              <a:rPr dirty="0" sz="140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receive  apixaban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96402" y="2848311"/>
            <a:ext cx="107314" cy="809625"/>
          </a:xfrm>
          <a:custGeom>
            <a:avLst/>
            <a:gdLst/>
            <a:ahLst/>
            <a:cxnLst/>
            <a:rect l="l" t="t" r="r" b="b"/>
            <a:pathLst>
              <a:path w="107314" h="809625">
                <a:moveTo>
                  <a:pt x="8835" y="708254"/>
                </a:moveTo>
                <a:lnTo>
                  <a:pt x="1270" y="712687"/>
                </a:lnTo>
                <a:lnTo>
                  <a:pt x="0" y="717550"/>
                </a:lnTo>
                <a:lnTo>
                  <a:pt x="53686" y="809190"/>
                </a:lnTo>
                <a:lnTo>
                  <a:pt x="62828" y="793451"/>
                </a:lnTo>
                <a:lnTo>
                  <a:pt x="45718" y="793451"/>
                </a:lnTo>
                <a:lnTo>
                  <a:pt x="45647" y="764062"/>
                </a:lnTo>
                <a:lnTo>
                  <a:pt x="13698" y="709524"/>
                </a:lnTo>
                <a:lnTo>
                  <a:pt x="8835" y="708254"/>
                </a:lnTo>
                <a:close/>
              </a:path>
              <a:path w="107314" h="809625">
                <a:moveTo>
                  <a:pt x="45664" y="764090"/>
                </a:moveTo>
                <a:lnTo>
                  <a:pt x="45718" y="793451"/>
                </a:lnTo>
                <a:lnTo>
                  <a:pt x="61593" y="793422"/>
                </a:lnTo>
                <a:lnTo>
                  <a:pt x="61586" y="789449"/>
                </a:lnTo>
                <a:lnTo>
                  <a:pt x="46793" y="789449"/>
                </a:lnTo>
                <a:lnTo>
                  <a:pt x="53627" y="777683"/>
                </a:lnTo>
                <a:lnTo>
                  <a:pt x="45664" y="764090"/>
                </a:lnTo>
                <a:close/>
              </a:path>
              <a:path w="107314" h="809625">
                <a:moveTo>
                  <a:pt x="98160" y="708088"/>
                </a:moveTo>
                <a:lnTo>
                  <a:pt x="93303" y="709377"/>
                </a:lnTo>
                <a:lnTo>
                  <a:pt x="61539" y="764062"/>
                </a:lnTo>
                <a:lnTo>
                  <a:pt x="61593" y="793422"/>
                </a:lnTo>
                <a:lnTo>
                  <a:pt x="45718" y="793451"/>
                </a:lnTo>
                <a:lnTo>
                  <a:pt x="62828" y="793451"/>
                </a:lnTo>
                <a:lnTo>
                  <a:pt x="107030" y="717350"/>
                </a:lnTo>
                <a:lnTo>
                  <a:pt x="105742" y="712492"/>
                </a:lnTo>
                <a:lnTo>
                  <a:pt x="98160" y="708088"/>
                </a:lnTo>
                <a:close/>
              </a:path>
              <a:path w="107314" h="809625">
                <a:moveTo>
                  <a:pt x="53627" y="777683"/>
                </a:moveTo>
                <a:lnTo>
                  <a:pt x="46793" y="789449"/>
                </a:lnTo>
                <a:lnTo>
                  <a:pt x="60505" y="789424"/>
                </a:lnTo>
                <a:lnTo>
                  <a:pt x="53627" y="777683"/>
                </a:lnTo>
                <a:close/>
              </a:path>
              <a:path w="107314" h="809625">
                <a:moveTo>
                  <a:pt x="61539" y="764062"/>
                </a:moveTo>
                <a:lnTo>
                  <a:pt x="53627" y="777683"/>
                </a:lnTo>
                <a:lnTo>
                  <a:pt x="60505" y="789424"/>
                </a:lnTo>
                <a:lnTo>
                  <a:pt x="46793" y="789449"/>
                </a:lnTo>
                <a:lnTo>
                  <a:pt x="61586" y="789449"/>
                </a:lnTo>
                <a:lnTo>
                  <a:pt x="61539" y="764062"/>
                </a:lnTo>
                <a:close/>
              </a:path>
              <a:path w="107314" h="809625">
                <a:moveTo>
                  <a:pt x="60116" y="0"/>
                </a:moveTo>
                <a:lnTo>
                  <a:pt x="44241" y="30"/>
                </a:lnTo>
                <a:lnTo>
                  <a:pt x="45664" y="764090"/>
                </a:lnTo>
                <a:lnTo>
                  <a:pt x="53627" y="777683"/>
                </a:lnTo>
                <a:lnTo>
                  <a:pt x="61523" y="764090"/>
                </a:lnTo>
                <a:lnTo>
                  <a:pt x="61434" y="708088"/>
                </a:lnTo>
                <a:lnTo>
                  <a:pt x="601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94232" y="3257265"/>
            <a:ext cx="654685" cy="1905"/>
          </a:xfrm>
          <a:custGeom>
            <a:avLst/>
            <a:gdLst/>
            <a:ahLst/>
            <a:cxnLst/>
            <a:rect l="l" t="t" r="r" b="b"/>
            <a:pathLst>
              <a:path w="654685" h="1904">
                <a:moveTo>
                  <a:pt x="0" y="0"/>
                </a:moveTo>
                <a:lnTo>
                  <a:pt x="654341" y="1473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49323" y="3809863"/>
            <a:ext cx="3344545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marL="1218565" marR="252729" indent="-958215">
              <a:lnSpc>
                <a:spcPts val="1610"/>
              </a:lnSpc>
              <a:spcBef>
                <a:spcPts val="465"/>
              </a:spcBef>
            </a:pP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576 Included </a:t>
            </a: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the mITT and</a:t>
            </a:r>
            <a:r>
              <a:rPr dirty="0" sz="14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safety  populations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29461" y="2933627"/>
            <a:ext cx="2181225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63500" rIns="0" bIns="0" rtlCol="0" vert="horz">
            <a:spAutoFit/>
          </a:bodyPr>
          <a:lstStyle/>
          <a:p>
            <a:pPr marL="337185" marR="269240" indent="-59690">
              <a:lnSpc>
                <a:spcPts val="1580"/>
              </a:lnSpc>
              <a:spcBef>
                <a:spcPts val="500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6 Did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not receive</a:t>
            </a:r>
            <a:r>
              <a:rPr dirty="0" sz="1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the  assigned</a:t>
            </a:r>
            <a:r>
              <a:rPr dirty="0" sz="1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5800" y="2977335"/>
            <a:ext cx="2108835" cy="52324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marL="300355" marR="233045" indent="-59690">
              <a:lnSpc>
                <a:spcPts val="1610"/>
              </a:lnSpc>
              <a:spcBef>
                <a:spcPts val="465"/>
              </a:spcBef>
            </a:pPr>
            <a:r>
              <a:rPr dirty="0" sz="1400">
                <a:solidFill>
                  <a:srgbClr val="FFFFFF"/>
                </a:solidFill>
                <a:latin typeface="Arial"/>
                <a:cs typeface="Arial"/>
              </a:rPr>
              <a:t>9 Did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not receive</a:t>
            </a:r>
            <a:r>
              <a:rPr dirty="0" sz="14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the  assigned</a:t>
            </a:r>
            <a:r>
              <a:rPr dirty="0" sz="1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1575" y="4953490"/>
            <a:ext cx="3222625" cy="156972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56515" rIns="0" bIns="0" rtlCol="0" vert="horz">
            <a:spAutoFit/>
          </a:bodyPr>
          <a:lstStyle/>
          <a:p>
            <a:pPr marL="91440" marR="182880">
              <a:lnSpc>
                <a:spcPts val="1390"/>
              </a:lnSpc>
              <a:spcBef>
                <a:spcPts val="44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preliminary diagnosis of index VTE  not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confirmed</a:t>
            </a:r>
            <a:endParaRPr sz="1200">
              <a:latin typeface="Arial"/>
              <a:cs typeface="Arial"/>
            </a:endParaRPr>
          </a:p>
          <a:p>
            <a:pPr marL="91440">
              <a:lnSpc>
                <a:spcPts val="1380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preliminary diagnosis of Cancer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not</a:t>
            </a:r>
            <a:endParaRPr sz="1200">
              <a:latin typeface="Arial"/>
              <a:cs typeface="Arial"/>
            </a:endParaRPr>
          </a:p>
          <a:p>
            <a:pPr marL="91440">
              <a:lnSpc>
                <a:spcPts val="1430"/>
              </a:lnSpc>
              <a:spcBef>
                <a:spcPts val="45"/>
              </a:spcBef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confirmed</a:t>
            </a:r>
            <a:endParaRPr sz="1200">
              <a:latin typeface="Arial"/>
              <a:cs typeface="Arial"/>
            </a:endParaRPr>
          </a:p>
          <a:p>
            <a:pPr marL="91440">
              <a:lnSpc>
                <a:spcPts val="1430"/>
              </a:lnSpc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177 Did not complete the study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period</a:t>
            </a:r>
            <a:endParaRPr sz="1200">
              <a:latin typeface="Arial"/>
              <a:cs typeface="Arial"/>
            </a:endParaRPr>
          </a:p>
          <a:p>
            <a:pPr marL="548005">
              <a:lnSpc>
                <a:spcPts val="1415"/>
              </a:lnSpc>
              <a:spcBef>
                <a:spcPts val="50"/>
              </a:spcBef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137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Died</a:t>
            </a:r>
            <a:endParaRPr sz="1200">
              <a:latin typeface="Arial"/>
              <a:cs typeface="Arial"/>
            </a:endParaRPr>
          </a:p>
          <a:p>
            <a:pPr marL="548005" marR="995044">
              <a:lnSpc>
                <a:spcPts val="1420"/>
              </a:lnSpc>
              <a:spcBef>
                <a:spcPts val="40"/>
              </a:spcBef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12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lost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follow-up  28 Had other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reason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95318" y="4339402"/>
            <a:ext cx="107314" cy="538480"/>
          </a:xfrm>
          <a:custGeom>
            <a:avLst/>
            <a:gdLst/>
            <a:ahLst/>
            <a:cxnLst/>
            <a:rect l="l" t="t" r="r" b="b"/>
            <a:pathLst>
              <a:path w="107314" h="538479">
                <a:moveTo>
                  <a:pt x="8877" y="436780"/>
                </a:moveTo>
                <a:lnTo>
                  <a:pt x="1291" y="441176"/>
                </a:lnTo>
                <a:lnTo>
                  <a:pt x="0" y="446034"/>
                </a:lnTo>
                <a:lnTo>
                  <a:pt x="53256" y="537923"/>
                </a:lnTo>
                <a:lnTo>
                  <a:pt x="62491" y="522193"/>
                </a:lnTo>
                <a:lnTo>
                  <a:pt x="45363" y="522149"/>
                </a:lnTo>
                <a:lnTo>
                  <a:pt x="45445" y="492789"/>
                </a:lnTo>
                <a:lnTo>
                  <a:pt x="13733" y="438073"/>
                </a:lnTo>
                <a:lnTo>
                  <a:pt x="8877" y="436780"/>
                </a:lnTo>
                <a:close/>
              </a:path>
              <a:path w="107314" h="538479">
                <a:moveTo>
                  <a:pt x="45445" y="492789"/>
                </a:moveTo>
                <a:lnTo>
                  <a:pt x="45363" y="522149"/>
                </a:lnTo>
                <a:lnTo>
                  <a:pt x="61238" y="522193"/>
                </a:lnTo>
                <a:lnTo>
                  <a:pt x="61249" y="518190"/>
                </a:lnTo>
                <a:lnTo>
                  <a:pt x="46455" y="518152"/>
                </a:lnTo>
                <a:lnTo>
                  <a:pt x="53344" y="506418"/>
                </a:lnTo>
                <a:lnTo>
                  <a:pt x="45445" y="492789"/>
                </a:lnTo>
                <a:close/>
              </a:path>
              <a:path w="107314" h="538479">
                <a:moveTo>
                  <a:pt x="98202" y="437032"/>
                </a:moveTo>
                <a:lnTo>
                  <a:pt x="93338" y="438297"/>
                </a:lnTo>
                <a:lnTo>
                  <a:pt x="61345" y="492789"/>
                </a:lnTo>
                <a:lnTo>
                  <a:pt x="61238" y="522193"/>
                </a:lnTo>
                <a:lnTo>
                  <a:pt x="62491" y="522193"/>
                </a:lnTo>
                <a:lnTo>
                  <a:pt x="107029" y="446335"/>
                </a:lnTo>
                <a:lnTo>
                  <a:pt x="105764" y="441471"/>
                </a:lnTo>
                <a:lnTo>
                  <a:pt x="98202" y="437032"/>
                </a:lnTo>
                <a:close/>
              </a:path>
              <a:path w="107314" h="538479">
                <a:moveTo>
                  <a:pt x="53344" y="506418"/>
                </a:moveTo>
                <a:lnTo>
                  <a:pt x="46455" y="518152"/>
                </a:lnTo>
                <a:lnTo>
                  <a:pt x="60167" y="518190"/>
                </a:lnTo>
                <a:lnTo>
                  <a:pt x="53344" y="506418"/>
                </a:lnTo>
                <a:close/>
              </a:path>
              <a:path w="107314" h="538479">
                <a:moveTo>
                  <a:pt x="61320" y="492832"/>
                </a:moveTo>
                <a:lnTo>
                  <a:pt x="53344" y="506418"/>
                </a:lnTo>
                <a:lnTo>
                  <a:pt x="60167" y="518190"/>
                </a:lnTo>
                <a:lnTo>
                  <a:pt x="61249" y="518190"/>
                </a:lnTo>
                <a:lnTo>
                  <a:pt x="61320" y="492832"/>
                </a:lnTo>
                <a:close/>
              </a:path>
              <a:path w="107314" h="538479">
                <a:moveTo>
                  <a:pt x="46832" y="0"/>
                </a:moveTo>
                <a:lnTo>
                  <a:pt x="45590" y="441176"/>
                </a:lnTo>
                <a:lnTo>
                  <a:pt x="45470" y="492832"/>
                </a:lnTo>
                <a:lnTo>
                  <a:pt x="53344" y="506418"/>
                </a:lnTo>
                <a:lnTo>
                  <a:pt x="61320" y="492832"/>
                </a:lnTo>
                <a:lnTo>
                  <a:pt x="62707" y="44"/>
                </a:lnTo>
                <a:lnTo>
                  <a:pt x="468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722862" y="4390202"/>
            <a:ext cx="107314" cy="538480"/>
          </a:xfrm>
          <a:custGeom>
            <a:avLst/>
            <a:gdLst/>
            <a:ahLst/>
            <a:cxnLst/>
            <a:rect l="l" t="t" r="r" b="b"/>
            <a:pathLst>
              <a:path w="107314" h="538479">
                <a:moveTo>
                  <a:pt x="8826" y="437033"/>
                </a:moveTo>
                <a:lnTo>
                  <a:pt x="1266" y="441472"/>
                </a:lnTo>
                <a:lnTo>
                  <a:pt x="0" y="446336"/>
                </a:lnTo>
                <a:lnTo>
                  <a:pt x="53774" y="537925"/>
                </a:lnTo>
                <a:lnTo>
                  <a:pt x="62890" y="522194"/>
                </a:lnTo>
                <a:lnTo>
                  <a:pt x="45792" y="522194"/>
                </a:lnTo>
                <a:lnTo>
                  <a:pt x="45682" y="492788"/>
                </a:lnTo>
                <a:lnTo>
                  <a:pt x="13690" y="438298"/>
                </a:lnTo>
                <a:lnTo>
                  <a:pt x="8826" y="437033"/>
                </a:lnTo>
                <a:close/>
              </a:path>
              <a:path w="107314" h="538479">
                <a:moveTo>
                  <a:pt x="45709" y="492835"/>
                </a:moveTo>
                <a:lnTo>
                  <a:pt x="45792" y="522194"/>
                </a:lnTo>
                <a:lnTo>
                  <a:pt x="61667" y="522150"/>
                </a:lnTo>
                <a:lnTo>
                  <a:pt x="61656" y="518191"/>
                </a:lnTo>
                <a:lnTo>
                  <a:pt x="46861" y="518191"/>
                </a:lnTo>
                <a:lnTo>
                  <a:pt x="53684" y="506419"/>
                </a:lnTo>
                <a:lnTo>
                  <a:pt x="45709" y="492835"/>
                </a:lnTo>
                <a:close/>
              </a:path>
              <a:path w="107314" h="538479">
                <a:moveTo>
                  <a:pt x="98151" y="436782"/>
                </a:moveTo>
                <a:lnTo>
                  <a:pt x="93295" y="438075"/>
                </a:lnTo>
                <a:lnTo>
                  <a:pt x="61584" y="492788"/>
                </a:lnTo>
                <a:lnTo>
                  <a:pt x="61667" y="522150"/>
                </a:lnTo>
                <a:lnTo>
                  <a:pt x="45792" y="522194"/>
                </a:lnTo>
                <a:lnTo>
                  <a:pt x="62890" y="522194"/>
                </a:lnTo>
                <a:lnTo>
                  <a:pt x="107030" y="446034"/>
                </a:lnTo>
                <a:lnTo>
                  <a:pt x="105737" y="441177"/>
                </a:lnTo>
                <a:lnTo>
                  <a:pt x="98151" y="436782"/>
                </a:lnTo>
                <a:close/>
              </a:path>
              <a:path w="107314" h="538479">
                <a:moveTo>
                  <a:pt x="53684" y="506419"/>
                </a:moveTo>
                <a:lnTo>
                  <a:pt x="46861" y="518191"/>
                </a:lnTo>
                <a:lnTo>
                  <a:pt x="60573" y="518153"/>
                </a:lnTo>
                <a:lnTo>
                  <a:pt x="53684" y="506419"/>
                </a:lnTo>
                <a:close/>
              </a:path>
              <a:path w="107314" h="538479">
                <a:moveTo>
                  <a:pt x="61584" y="492788"/>
                </a:moveTo>
                <a:lnTo>
                  <a:pt x="53684" y="506419"/>
                </a:lnTo>
                <a:lnTo>
                  <a:pt x="60573" y="518153"/>
                </a:lnTo>
                <a:lnTo>
                  <a:pt x="46861" y="518191"/>
                </a:lnTo>
                <a:lnTo>
                  <a:pt x="61656" y="518191"/>
                </a:lnTo>
                <a:lnTo>
                  <a:pt x="61584" y="492788"/>
                </a:lnTo>
                <a:close/>
              </a:path>
              <a:path w="107314" h="538479">
                <a:moveTo>
                  <a:pt x="60196" y="0"/>
                </a:moveTo>
                <a:lnTo>
                  <a:pt x="44321" y="44"/>
                </a:lnTo>
                <a:lnTo>
                  <a:pt x="45709" y="492835"/>
                </a:lnTo>
                <a:lnTo>
                  <a:pt x="53684" y="506419"/>
                </a:lnTo>
                <a:lnTo>
                  <a:pt x="61557" y="492835"/>
                </a:lnTo>
                <a:lnTo>
                  <a:pt x="61426" y="436782"/>
                </a:lnTo>
                <a:lnTo>
                  <a:pt x="601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048074" y="4953490"/>
            <a:ext cx="3222625" cy="1569720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</a:ln>
        </p:spPr>
        <p:txBody>
          <a:bodyPr wrap="square" lIns="0" tIns="56515" rIns="0" bIns="0" rtlCol="0" vert="horz">
            <a:spAutoFit/>
          </a:bodyPr>
          <a:lstStyle/>
          <a:p>
            <a:pPr marL="90805" marR="182880">
              <a:lnSpc>
                <a:spcPts val="1390"/>
              </a:lnSpc>
              <a:spcBef>
                <a:spcPts val="44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preliminary diagnosis of index VTE  not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confirmed</a:t>
            </a:r>
            <a:endParaRPr sz="1200">
              <a:latin typeface="Arial"/>
              <a:cs typeface="Arial"/>
            </a:endParaRPr>
          </a:p>
          <a:p>
            <a:pPr marL="90805">
              <a:lnSpc>
                <a:spcPts val="1380"/>
              </a:lnSpc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preliminary diagnosis of Cancer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not</a:t>
            </a:r>
            <a:endParaRPr sz="1200">
              <a:latin typeface="Arial"/>
              <a:cs typeface="Arial"/>
            </a:endParaRPr>
          </a:p>
          <a:p>
            <a:pPr marL="90805">
              <a:lnSpc>
                <a:spcPts val="1430"/>
              </a:lnSpc>
              <a:spcBef>
                <a:spcPts val="45"/>
              </a:spcBef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confirmed</a:t>
            </a:r>
            <a:endParaRPr sz="1200">
              <a:latin typeface="Arial"/>
              <a:cs typeface="Arial"/>
            </a:endParaRPr>
          </a:p>
          <a:p>
            <a:pPr marL="90805">
              <a:lnSpc>
                <a:spcPts val="1430"/>
              </a:lnSpc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197 Did not complete the study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period</a:t>
            </a:r>
            <a:endParaRPr sz="1200">
              <a:latin typeface="Arial"/>
              <a:cs typeface="Arial"/>
            </a:endParaRPr>
          </a:p>
          <a:p>
            <a:pPr marL="548005">
              <a:lnSpc>
                <a:spcPts val="1415"/>
              </a:lnSpc>
              <a:spcBef>
                <a:spcPts val="50"/>
              </a:spcBef>
            </a:pP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149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Died</a:t>
            </a:r>
            <a:endParaRPr sz="1200">
              <a:latin typeface="Arial"/>
              <a:cs typeface="Arial"/>
            </a:endParaRPr>
          </a:p>
          <a:p>
            <a:pPr marL="548005" marR="1036319" indent="42545">
              <a:lnSpc>
                <a:spcPts val="1420"/>
              </a:lnSpc>
              <a:spcBef>
                <a:spcPts val="4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8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lost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follow-up  40 Had other</a:t>
            </a:r>
            <a:r>
              <a:rPr dirty="0" sz="1200" spc="3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reason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955" y="37103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654560"/>
                </a:moveTo>
                <a:lnTo>
                  <a:pt x="8909537" y="654560"/>
                </a:lnTo>
                <a:lnTo>
                  <a:pt x="8909537" y="0"/>
                </a:lnTo>
                <a:lnTo>
                  <a:pt x="0" y="0"/>
                </a:lnTo>
                <a:lnTo>
                  <a:pt x="0" y="65456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955" y="37104"/>
            <a:ext cx="8909685" cy="654685"/>
          </a:xfrm>
          <a:custGeom>
            <a:avLst/>
            <a:gdLst/>
            <a:ahLst/>
            <a:cxnLst/>
            <a:rect l="l" t="t" r="r" b="b"/>
            <a:pathLst>
              <a:path w="8909685" h="654685">
                <a:moveTo>
                  <a:pt x="0" y="0"/>
                </a:moveTo>
                <a:lnTo>
                  <a:pt x="8909538" y="0"/>
                </a:lnTo>
                <a:lnTo>
                  <a:pt x="8909538" y="654560"/>
                </a:lnTo>
                <a:lnTo>
                  <a:pt x="0" y="65456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3332773" y="136651"/>
            <a:ext cx="25019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Patient</a:t>
            </a:r>
            <a:r>
              <a:rPr dirty="0" spc="-35"/>
              <a:t> </a:t>
            </a:r>
            <a:r>
              <a:rPr dirty="0" spc="-5"/>
              <a:t>disposition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2020-03-29T18:00:45Z</dcterms:created>
  <dcterms:modified xsi:type="dcterms:W3CDTF">2020-03-29T18:00:45Z</dcterms:modified>
</cp:coreProperties>
</file>