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x="9144000" cy="5143500"/>
  <p:notesSz cx="9144000" cy="51435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4461757"/>
            <a:ext cx="9144000" cy="6817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414527" y="935736"/>
            <a:ext cx="8729472" cy="1097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457200" y="970843"/>
            <a:ext cx="8686800" cy="0"/>
          </a:xfrm>
          <a:custGeom>
            <a:avLst/>
            <a:gdLst/>
            <a:ahLst/>
            <a:cxnLst/>
            <a:rect l="l" t="t" r="r" b="b"/>
            <a:pathLst>
              <a:path w="8686800" h="0">
                <a:moveTo>
                  <a:pt x="0" y="0"/>
                </a:moveTo>
                <a:lnTo>
                  <a:pt x="8686800" y="1"/>
                </a:lnTo>
              </a:path>
            </a:pathLst>
          </a:custGeom>
          <a:ln w="25400">
            <a:solidFill>
              <a:srgbClr val="372D8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2584704" y="1027175"/>
            <a:ext cx="6559296" cy="8290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35940" y="408939"/>
            <a:ext cx="8072119" cy="452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5263" y="3159627"/>
            <a:ext cx="9073472" cy="1130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372D83"/>
                </a:solidFill>
                <a:latin typeface="Arial Narrow"/>
                <a:cs typeface="Arial Narrow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4461757"/>
            <a:ext cx="9144000" cy="6817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414527" y="935736"/>
            <a:ext cx="8729472" cy="1097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457200" y="970843"/>
            <a:ext cx="8686800" cy="0"/>
          </a:xfrm>
          <a:custGeom>
            <a:avLst/>
            <a:gdLst/>
            <a:ahLst/>
            <a:cxnLst/>
            <a:rect l="l" t="t" r="r" b="b"/>
            <a:pathLst>
              <a:path w="8686800" h="0">
                <a:moveTo>
                  <a:pt x="0" y="0"/>
                </a:moveTo>
                <a:lnTo>
                  <a:pt x="8686800" y="1"/>
                </a:lnTo>
              </a:path>
            </a:pathLst>
          </a:custGeom>
          <a:ln w="25400">
            <a:solidFill>
              <a:srgbClr val="372D8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4834128" y="1453896"/>
            <a:ext cx="3925824" cy="5303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bk object 20"/>
          <p:cNvSpPr/>
          <p:nvPr/>
        </p:nvSpPr>
        <p:spPr>
          <a:xfrm>
            <a:off x="411480" y="1453896"/>
            <a:ext cx="3925824" cy="5303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372D83"/>
                </a:solidFill>
                <a:latin typeface="Arial Narrow"/>
                <a:cs typeface="Arial Narrow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372D83"/>
                </a:solidFill>
                <a:latin typeface="Arial Narrow"/>
                <a:cs typeface="Arial Narrow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Relationship Id="rId8" Type="http://schemas.openxmlformats.org/officeDocument/2006/relationships/image" Target="../media/image2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4461757"/>
            <a:ext cx="9144000" cy="68174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414527" y="935736"/>
            <a:ext cx="8729472" cy="10972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457200" y="970843"/>
            <a:ext cx="8686800" cy="0"/>
          </a:xfrm>
          <a:custGeom>
            <a:avLst/>
            <a:gdLst/>
            <a:ahLst/>
            <a:cxnLst/>
            <a:rect l="l" t="t" r="r" b="b"/>
            <a:pathLst>
              <a:path w="8686800" h="0">
                <a:moveTo>
                  <a:pt x="0" y="0"/>
                </a:moveTo>
                <a:lnTo>
                  <a:pt x="8686800" y="1"/>
                </a:lnTo>
              </a:path>
            </a:pathLst>
          </a:custGeom>
          <a:ln w="25400">
            <a:solidFill>
              <a:srgbClr val="372D8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5940" y="396747"/>
            <a:ext cx="8072119" cy="452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372D83"/>
                </a:solidFill>
                <a:latin typeface="Arial Narrow"/>
                <a:cs typeface="Arial Narrow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64821" y="1145540"/>
            <a:ext cx="8214357" cy="30308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image" Target="../media/image27.png"/><Relationship Id="rId14" Type="http://schemas.openxmlformats.org/officeDocument/2006/relationships/image" Target="../media/image28.png"/><Relationship Id="rId15" Type="http://schemas.openxmlformats.org/officeDocument/2006/relationships/image" Target="../media/image29.png"/><Relationship Id="rId16" Type="http://schemas.openxmlformats.org/officeDocument/2006/relationships/image" Target="../media/image30.png"/><Relationship Id="rId17" Type="http://schemas.openxmlformats.org/officeDocument/2006/relationships/image" Target="../media/image31.png"/><Relationship Id="rId18" Type="http://schemas.openxmlformats.org/officeDocument/2006/relationships/image" Target="../media/image32.png"/><Relationship Id="rId19" Type="http://schemas.openxmlformats.org/officeDocument/2006/relationships/image" Target="../media/image33.png"/><Relationship Id="rId20" Type="http://schemas.openxmlformats.org/officeDocument/2006/relationships/image" Target="../media/image34.png"/><Relationship Id="rId21" Type="http://schemas.openxmlformats.org/officeDocument/2006/relationships/image" Target="../media/image35.png"/><Relationship Id="rId22" Type="http://schemas.openxmlformats.org/officeDocument/2006/relationships/image" Target="../media/image36.png"/><Relationship Id="rId23" Type="http://schemas.openxmlformats.org/officeDocument/2006/relationships/image" Target="../media/image37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jp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3" Type="http://schemas.openxmlformats.org/officeDocument/2006/relationships/image" Target="../media/image14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5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61310" y="1128267"/>
            <a:ext cx="7411720" cy="3248660"/>
          </a:xfrm>
          <a:prstGeom prst="rect">
            <a:avLst/>
          </a:prstGeom>
        </p:spPr>
        <p:txBody>
          <a:bodyPr wrap="square" lIns="0" tIns="6350" rIns="0" bIns="0" rtlCol="0" vert="horz">
            <a:spAutoFit/>
          </a:bodyPr>
          <a:lstStyle/>
          <a:p>
            <a:pPr algn="ctr" marL="12700" marR="5080">
              <a:lnSpc>
                <a:spcPct val="101400"/>
              </a:lnSpc>
              <a:spcBef>
                <a:spcPts val="50"/>
              </a:spcBef>
            </a:pPr>
            <a:r>
              <a:rPr dirty="0" sz="2800" b="1">
                <a:latin typeface="Arial Narrow"/>
                <a:cs typeface="Arial Narrow"/>
              </a:rPr>
              <a:t>A </a:t>
            </a:r>
            <a:r>
              <a:rPr dirty="0" sz="2800" spc="-5" b="1">
                <a:latin typeface="Arial Narrow"/>
                <a:cs typeface="Arial Narrow"/>
              </a:rPr>
              <a:t>Randomized, Open Label, Multicenter Study of</a:t>
            </a:r>
            <a:r>
              <a:rPr dirty="0" sz="2800" spc="-125" b="1">
                <a:latin typeface="Arial Narrow"/>
                <a:cs typeface="Arial Narrow"/>
              </a:rPr>
              <a:t> </a:t>
            </a:r>
            <a:r>
              <a:rPr dirty="0" sz="2800" spc="-5" b="1">
                <a:latin typeface="Arial Narrow"/>
                <a:cs typeface="Arial Narrow"/>
              </a:rPr>
              <a:t>Oral  Anticoagulation with or without Clopidogrel after  </a:t>
            </a:r>
            <a:r>
              <a:rPr dirty="0" sz="2800" spc="-15" b="1">
                <a:latin typeface="Arial Narrow"/>
                <a:cs typeface="Arial Narrow"/>
              </a:rPr>
              <a:t>Transcatheter </a:t>
            </a:r>
            <a:r>
              <a:rPr dirty="0" sz="2800" spc="-5" b="1">
                <a:latin typeface="Arial Narrow"/>
                <a:cs typeface="Arial Narrow"/>
              </a:rPr>
              <a:t>Aortic </a:t>
            </a:r>
            <a:r>
              <a:rPr dirty="0" sz="2800" spc="-30" b="1">
                <a:latin typeface="Arial Narrow"/>
                <a:cs typeface="Arial Narrow"/>
              </a:rPr>
              <a:t>Valve</a:t>
            </a:r>
            <a:r>
              <a:rPr dirty="0" sz="2800" spc="-95" b="1">
                <a:latin typeface="Arial Narrow"/>
                <a:cs typeface="Arial Narrow"/>
              </a:rPr>
              <a:t> </a:t>
            </a:r>
            <a:r>
              <a:rPr dirty="0" sz="2800" spc="-5" b="1">
                <a:latin typeface="Arial Narrow"/>
                <a:cs typeface="Arial Narrow"/>
              </a:rPr>
              <a:t>Implantation</a:t>
            </a:r>
            <a:endParaRPr sz="28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800">
              <a:latin typeface="Arial Narrow"/>
              <a:cs typeface="Arial Narrow"/>
            </a:endParaRPr>
          </a:p>
          <a:p>
            <a:pPr algn="ctr">
              <a:lnSpc>
                <a:spcPct val="100000"/>
              </a:lnSpc>
            </a:pPr>
            <a:r>
              <a:rPr dirty="0" sz="2300" spc="-5">
                <a:latin typeface="Arial Narrow"/>
                <a:cs typeface="Arial Narrow"/>
              </a:rPr>
              <a:t>Vincent </a:t>
            </a:r>
            <a:r>
              <a:rPr dirty="0" sz="2300">
                <a:latin typeface="Arial Narrow"/>
                <a:cs typeface="Arial Narrow"/>
              </a:rPr>
              <a:t>J Nijenhuis,</a:t>
            </a:r>
            <a:r>
              <a:rPr dirty="0" sz="2300" spc="-20">
                <a:latin typeface="Arial Narrow"/>
                <a:cs typeface="Arial Narrow"/>
              </a:rPr>
              <a:t> </a:t>
            </a:r>
            <a:r>
              <a:rPr dirty="0" sz="2300">
                <a:latin typeface="Arial Narrow"/>
                <a:cs typeface="Arial Narrow"/>
              </a:rPr>
              <a:t>MD</a:t>
            </a:r>
            <a:endParaRPr sz="2300">
              <a:latin typeface="Arial Narrow"/>
              <a:cs typeface="Arial Narrow"/>
            </a:endParaRPr>
          </a:p>
          <a:p>
            <a:pPr algn="ctr" marL="635">
              <a:lnSpc>
                <a:spcPct val="100000"/>
              </a:lnSpc>
              <a:spcBef>
                <a:spcPts val="425"/>
              </a:spcBef>
            </a:pPr>
            <a:r>
              <a:rPr dirty="0" sz="1900" spc="-5">
                <a:latin typeface="Arial Narrow"/>
                <a:cs typeface="Arial Narrow"/>
              </a:rPr>
              <a:t>St. Antonius hospital, Nieuwegein, the</a:t>
            </a:r>
            <a:r>
              <a:rPr dirty="0" sz="1900" spc="-55">
                <a:latin typeface="Arial Narrow"/>
                <a:cs typeface="Arial Narrow"/>
              </a:rPr>
              <a:t> </a:t>
            </a:r>
            <a:r>
              <a:rPr dirty="0" sz="1900" spc="-5">
                <a:latin typeface="Arial Narrow"/>
                <a:cs typeface="Arial Narrow"/>
              </a:rPr>
              <a:t>Netherlands</a:t>
            </a:r>
            <a:endParaRPr sz="1900">
              <a:latin typeface="Arial Narrow"/>
              <a:cs typeface="Arial Narrow"/>
            </a:endParaRPr>
          </a:p>
          <a:p>
            <a:pPr algn="ctr" marL="1632585" marR="1624330" indent="-2540">
              <a:lnSpc>
                <a:spcPct val="117900"/>
              </a:lnSpc>
              <a:spcBef>
                <a:spcPts val="1125"/>
              </a:spcBef>
            </a:pPr>
            <a:r>
              <a:rPr dirty="0" sz="1900" spc="-5">
                <a:latin typeface="Arial Narrow"/>
                <a:cs typeface="Arial Narrow"/>
              </a:rPr>
              <a:t>on behalf of the POPULAR </a:t>
            </a:r>
            <a:r>
              <a:rPr dirty="0" sz="1900" spc="-65">
                <a:latin typeface="Arial Narrow"/>
                <a:cs typeface="Arial Narrow"/>
              </a:rPr>
              <a:t>TAVI </a:t>
            </a:r>
            <a:r>
              <a:rPr dirty="0" sz="1900" spc="-5">
                <a:latin typeface="Arial Narrow"/>
                <a:cs typeface="Arial Narrow"/>
              </a:rPr>
              <a:t>investigators  PI </a:t>
            </a:r>
            <a:r>
              <a:rPr dirty="0" sz="1900" spc="-35">
                <a:latin typeface="Arial Narrow"/>
                <a:cs typeface="Arial Narrow"/>
              </a:rPr>
              <a:t>Dr. </a:t>
            </a:r>
            <a:r>
              <a:rPr dirty="0" sz="1900" spc="-5">
                <a:latin typeface="Arial Narrow"/>
                <a:cs typeface="Arial Narrow"/>
              </a:rPr>
              <a:t>Jurrien ten Berg, </a:t>
            </a:r>
            <a:r>
              <a:rPr dirty="0" sz="1900">
                <a:latin typeface="Arial Narrow"/>
                <a:cs typeface="Arial Narrow"/>
              </a:rPr>
              <a:t>MD, </a:t>
            </a:r>
            <a:r>
              <a:rPr dirty="0" sz="1900" spc="-5">
                <a:latin typeface="Arial Narrow"/>
                <a:cs typeface="Arial Narrow"/>
              </a:rPr>
              <a:t>PhD, </a:t>
            </a:r>
            <a:r>
              <a:rPr dirty="0" sz="1900" spc="-20">
                <a:latin typeface="Arial Narrow"/>
                <a:cs typeface="Arial Narrow"/>
              </a:rPr>
              <a:t>FACC,</a:t>
            </a:r>
            <a:r>
              <a:rPr dirty="0" sz="1900" spc="35">
                <a:latin typeface="Arial Narrow"/>
                <a:cs typeface="Arial Narrow"/>
              </a:rPr>
              <a:t> </a:t>
            </a:r>
            <a:r>
              <a:rPr dirty="0" sz="1900" spc="-5">
                <a:latin typeface="Arial Narrow"/>
                <a:cs typeface="Arial Narrow"/>
              </a:rPr>
              <a:t>FESC</a:t>
            </a:r>
            <a:endParaRPr sz="1900">
              <a:latin typeface="Arial Narrow"/>
              <a:cs typeface="Arial Narrow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19395" y="248412"/>
            <a:ext cx="5104765" cy="6045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800">
                <a:solidFill>
                  <a:srgbClr val="000000"/>
                </a:solidFill>
                <a:latin typeface="Arial"/>
                <a:cs typeface="Arial"/>
              </a:rPr>
              <a:t>POPULAR </a:t>
            </a:r>
            <a:r>
              <a:rPr dirty="0" sz="3800" spc="-140">
                <a:solidFill>
                  <a:srgbClr val="000000"/>
                </a:solidFill>
                <a:latin typeface="Arial"/>
                <a:cs typeface="Arial"/>
              </a:rPr>
              <a:t>TAVI</a:t>
            </a:r>
            <a:r>
              <a:rPr dirty="0" sz="3800" spc="-114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3800">
                <a:solidFill>
                  <a:srgbClr val="000000"/>
                </a:solidFill>
                <a:latin typeface="Arial"/>
                <a:cs typeface="Arial"/>
              </a:rPr>
              <a:t>TRIAL</a:t>
            </a:r>
            <a:endParaRPr sz="3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96747"/>
            <a:ext cx="2421890" cy="4521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Study</a:t>
            </a:r>
            <a:r>
              <a:rPr dirty="0" spc="-55"/>
              <a:t> </a:t>
            </a:r>
            <a:r>
              <a:rPr dirty="0" spc="-5"/>
              <a:t>Population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7201" y="1478446"/>
            <a:ext cx="3833495" cy="438150"/>
          </a:xfrm>
          <a:prstGeom prst="rect">
            <a:avLst/>
          </a:prstGeom>
          <a:solidFill>
            <a:srgbClr val="1FC44F"/>
          </a:solidFill>
          <a:ln w="9525">
            <a:solidFill>
              <a:srgbClr val="4A7EBB"/>
            </a:solidFill>
          </a:ln>
        </p:spPr>
        <p:txBody>
          <a:bodyPr wrap="square" lIns="0" tIns="45085" rIns="0" bIns="0" rtlCol="0" vert="horz">
            <a:spAutoFit/>
          </a:bodyPr>
          <a:lstStyle/>
          <a:p>
            <a:pPr marL="90805">
              <a:lnSpc>
                <a:spcPct val="100000"/>
              </a:lnSpc>
              <a:spcBef>
                <a:spcPts val="355"/>
              </a:spcBef>
            </a:pPr>
            <a:r>
              <a:rPr dirty="0" sz="2400" spc="-5" b="1">
                <a:solidFill>
                  <a:srgbClr val="FFFFFF"/>
                </a:solidFill>
                <a:latin typeface="Arial Narrow"/>
                <a:cs typeface="Arial Narrow"/>
              </a:rPr>
              <a:t>Inclusion</a:t>
            </a:r>
            <a:endParaRPr sz="2400">
              <a:latin typeface="Arial Narrow"/>
              <a:cs typeface="Arial Narro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1878893"/>
            <a:ext cx="3352800" cy="948055"/>
          </a:xfrm>
          <a:prstGeom prst="rect">
            <a:avLst/>
          </a:prstGeom>
        </p:spPr>
        <p:txBody>
          <a:bodyPr wrap="square" lIns="0" tIns="2666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09"/>
              </a:spcBef>
            </a:pPr>
            <a:r>
              <a:rPr dirty="0" sz="500">
                <a:latin typeface="Arial"/>
                <a:cs typeface="Arial"/>
              </a:rPr>
              <a:t>•</a:t>
            </a:r>
            <a:endParaRPr sz="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400">
              <a:latin typeface="Arial"/>
              <a:cs typeface="Arial"/>
            </a:endParaRPr>
          </a:p>
          <a:p>
            <a:pPr marL="234950" indent="-222250">
              <a:lnSpc>
                <a:spcPct val="100000"/>
              </a:lnSpc>
              <a:buFont typeface="Arial"/>
              <a:buChar char="•"/>
              <a:tabLst>
                <a:tab pos="234950" algn="l"/>
              </a:tabLst>
            </a:pPr>
            <a:r>
              <a:rPr dirty="0" sz="2300" spc="-5">
                <a:latin typeface="Arial Narrow"/>
                <a:cs typeface="Arial Narrow"/>
              </a:rPr>
              <a:t>Long-term </a:t>
            </a:r>
            <a:r>
              <a:rPr dirty="0" sz="2300">
                <a:latin typeface="Arial Narrow"/>
                <a:cs typeface="Arial Narrow"/>
              </a:rPr>
              <a:t>indication for</a:t>
            </a:r>
            <a:r>
              <a:rPr dirty="0" sz="2300" spc="-55">
                <a:latin typeface="Arial Narrow"/>
                <a:cs typeface="Arial Narrow"/>
              </a:rPr>
              <a:t> </a:t>
            </a:r>
            <a:r>
              <a:rPr dirty="0" sz="2300" spc="-5">
                <a:latin typeface="Arial Narrow"/>
                <a:cs typeface="Arial Narrow"/>
              </a:rPr>
              <a:t>OAC</a:t>
            </a:r>
            <a:endParaRPr sz="2300">
              <a:latin typeface="Arial Narrow"/>
              <a:cs typeface="Arial Narrow"/>
            </a:endParaRPr>
          </a:p>
          <a:p>
            <a:pPr marL="234950" indent="-222250">
              <a:lnSpc>
                <a:spcPct val="100000"/>
              </a:lnSpc>
              <a:spcBef>
                <a:spcPts val="530"/>
              </a:spcBef>
              <a:buFont typeface="Arial"/>
              <a:buChar char="•"/>
              <a:tabLst>
                <a:tab pos="234950" algn="l"/>
              </a:tabLst>
            </a:pPr>
            <a:r>
              <a:rPr dirty="0" sz="2300" spc="-10">
                <a:latin typeface="Arial Narrow"/>
                <a:cs typeface="Arial Narrow"/>
              </a:rPr>
              <a:t>Written </a:t>
            </a:r>
            <a:r>
              <a:rPr dirty="0" sz="2300" spc="-5">
                <a:latin typeface="Arial Narrow"/>
                <a:cs typeface="Arial Narrow"/>
              </a:rPr>
              <a:t>informed</a:t>
            </a:r>
            <a:r>
              <a:rPr dirty="0" sz="2300" spc="5">
                <a:latin typeface="Arial Narrow"/>
                <a:cs typeface="Arial Narrow"/>
              </a:rPr>
              <a:t> </a:t>
            </a:r>
            <a:r>
              <a:rPr dirty="0" sz="2300" spc="-5">
                <a:latin typeface="Arial Narrow"/>
                <a:cs typeface="Arial Narrow"/>
              </a:rPr>
              <a:t>consent</a:t>
            </a:r>
            <a:endParaRPr sz="2300">
              <a:latin typeface="Arial Narrow"/>
              <a:cs typeface="Arial Narro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80146" y="1478445"/>
            <a:ext cx="3833495" cy="438150"/>
          </a:xfrm>
          <a:prstGeom prst="rect">
            <a:avLst/>
          </a:prstGeom>
          <a:solidFill>
            <a:srgbClr val="E53424"/>
          </a:solidFill>
          <a:ln w="9525">
            <a:solidFill>
              <a:srgbClr val="4A7EBB"/>
            </a:solidFill>
          </a:ln>
        </p:spPr>
        <p:txBody>
          <a:bodyPr wrap="square" lIns="0" tIns="45085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355"/>
              </a:spcBef>
            </a:pPr>
            <a:r>
              <a:rPr dirty="0" sz="2400" spc="-5" b="1">
                <a:solidFill>
                  <a:srgbClr val="FFFFFF"/>
                </a:solidFill>
                <a:latin typeface="Arial Narrow"/>
                <a:cs typeface="Arial Narrow"/>
              </a:rPr>
              <a:t>Exclusion</a:t>
            </a:r>
            <a:endParaRPr sz="2400">
              <a:latin typeface="Arial Narrow"/>
              <a:cs typeface="Arial Narro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958887" y="1965960"/>
            <a:ext cx="3782060" cy="1635125"/>
          </a:xfrm>
          <a:prstGeom prst="rect">
            <a:avLst/>
          </a:prstGeom>
        </p:spPr>
        <p:txBody>
          <a:bodyPr wrap="square" lIns="0" tIns="79375" rIns="0" bIns="0" rtlCol="0" vert="horz">
            <a:spAutoFit/>
          </a:bodyPr>
          <a:lstStyle/>
          <a:p>
            <a:pPr marL="234950" indent="-222250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234950" algn="l"/>
              </a:tabLst>
            </a:pPr>
            <a:r>
              <a:rPr dirty="0" sz="2300">
                <a:latin typeface="Arial Narrow"/>
                <a:cs typeface="Arial Narrow"/>
              </a:rPr>
              <a:t>DES within 3 </a:t>
            </a:r>
            <a:r>
              <a:rPr dirty="0" sz="2300" spc="-5">
                <a:latin typeface="Arial Narrow"/>
                <a:cs typeface="Arial Narrow"/>
              </a:rPr>
              <a:t>months before</a:t>
            </a:r>
            <a:r>
              <a:rPr dirty="0" sz="2300" spc="-75">
                <a:latin typeface="Arial Narrow"/>
                <a:cs typeface="Arial Narrow"/>
              </a:rPr>
              <a:t> </a:t>
            </a:r>
            <a:r>
              <a:rPr dirty="0" sz="2300" spc="-70">
                <a:latin typeface="Arial Narrow"/>
                <a:cs typeface="Arial Narrow"/>
              </a:rPr>
              <a:t>TAVI</a:t>
            </a:r>
            <a:endParaRPr sz="2300">
              <a:latin typeface="Arial Narrow"/>
              <a:cs typeface="Arial Narrow"/>
            </a:endParaRPr>
          </a:p>
          <a:p>
            <a:pPr marL="234950" indent="-222250">
              <a:lnSpc>
                <a:spcPct val="100000"/>
              </a:lnSpc>
              <a:spcBef>
                <a:spcPts val="530"/>
              </a:spcBef>
              <a:buFont typeface="Arial"/>
              <a:buChar char="•"/>
              <a:tabLst>
                <a:tab pos="234950" algn="l"/>
              </a:tabLst>
            </a:pPr>
            <a:r>
              <a:rPr dirty="0" sz="2300">
                <a:latin typeface="Arial Narrow"/>
                <a:cs typeface="Arial Narrow"/>
              </a:rPr>
              <a:t>BMS within 1 </a:t>
            </a:r>
            <a:r>
              <a:rPr dirty="0" sz="2300" spc="-5">
                <a:latin typeface="Arial Narrow"/>
                <a:cs typeface="Arial Narrow"/>
              </a:rPr>
              <a:t>month before</a:t>
            </a:r>
            <a:r>
              <a:rPr dirty="0" sz="2300" spc="-75">
                <a:latin typeface="Arial Narrow"/>
                <a:cs typeface="Arial Narrow"/>
              </a:rPr>
              <a:t> </a:t>
            </a:r>
            <a:r>
              <a:rPr dirty="0" sz="2300" spc="-70">
                <a:latin typeface="Arial Narrow"/>
                <a:cs typeface="Arial Narrow"/>
              </a:rPr>
              <a:t>TAVI</a:t>
            </a:r>
            <a:endParaRPr sz="2300">
              <a:latin typeface="Arial Narrow"/>
              <a:cs typeface="Arial Narrow"/>
            </a:endParaRPr>
          </a:p>
          <a:p>
            <a:pPr marL="234950" marR="513080" indent="-222250">
              <a:lnSpc>
                <a:spcPct val="100899"/>
              </a:lnSpc>
              <a:spcBef>
                <a:spcPts val="525"/>
              </a:spcBef>
              <a:buFont typeface="Arial"/>
              <a:buChar char="•"/>
              <a:tabLst>
                <a:tab pos="234950" algn="l"/>
              </a:tabLst>
            </a:pPr>
            <a:r>
              <a:rPr dirty="0" sz="2300">
                <a:latin typeface="Arial Narrow"/>
                <a:cs typeface="Arial Narrow"/>
              </a:rPr>
              <a:t>Allergy or </a:t>
            </a:r>
            <a:r>
              <a:rPr dirty="0" sz="2300" spc="-5">
                <a:latin typeface="Arial Narrow"/>
                <a:cs typeface="Arial Narrow"/>
              </a:rPr>
              <a:t>contraindication </a:t>
            </a:r>
            <a:r>
              <a:rPr dirty="0" sz="2300">
                <a:latin typeface="Arial Narrow"/>
                <a:cs typeface="Arial Narrow"/>
              </a:rPr>
              <a:t>to  </a:t>
            </a:r>
            <a:r>
              <a:rPr dirty="0" sz="2300" spc="-5">
                <a:latin typeface="Arial Narrow"/>
                <a:cs typeface="Arial Narrow"/>
              </a:rPr>
              <a:t>OAC </a:t>
            </a:r>
            <a:r>
              <a:rPr dirty="0" sz="2300">
                <a:latin typeface="Arial Narrow"/>
                <a:cs typeface="Arial Narrow"/>
              </a:rPr>
              <a:t>or</a:t>
            </a:r>
            <a:r>
              <a:rPr dirty="0" sz="2300" spc="-10">
                <a:latin typeface="Arial Narrow"/>
                <a:cs typeface="Arial Narrow"/>
              </a:rPr>
              <a:t> </a:t>
            </a:r>
            <a:r>
              <a:rPr dirty="0" sz="2300" spc="-5">
                <a:latin typeface="Arial Narrow"/>
                <a:cs typeface="Arial Narrow"/>
              </a:rPr>
              <a:t>clopidogrel</a:t>
            </a:r>
            <a:endParaRPr sz="23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461757"/>
            <a:ext cx="9144000" cy="6817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14527" y="935736"/>
            <a:ext cx="8729472" cy="1097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0" y="0"/>
                </a:moveTo>
                <a:lnTo>
                  <a:pt x="9144000" y="0"/>
                </a:lnTo>
                <a:lnTo>
                  <a:pt x="9144000" y="5143499"/>
                </a:lnTo>
                <a:lnTo>
                  <a:pt x="0" y="51434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0" y="0"/>
                </a:moveTo>
                <a:lnTo>
                  <a:pt x="9144000" y="0"/>
                </a:lnTo>
                <a:lnTo>
                  <a:pt x="9144000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4A7EB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084832" y="73152"/>
            <a:ext cx="4956048" cy="4693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054351" y="0"/>
            <a:ext cx="5013959" cy="7406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130139" y="97320"/>
            <a:ext cx="4863465" cy="375285"/>
          </a:xfrm>
          <a:prstGeom prst="rect"/>
          <a:solidFill>
            <a:srgbClr val="FCBE11"/>
          </a:solidFill>
          <a:ln w="9525">
            <a:solidFill>
              <a:srgbClr val="4A7EBB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118110">
              <a:lnSpc>
                <a:spcPts val="2825"/>
              </a:lnSpc>
            </a:pPr>
            <a:r>
              <a:rPr dirty="0" sz="2000" spc="-5">
                <a:solidFill>
                  <a:srgbClr val="FFFFFF"/>
                </a:solidFill>
                <a:latin typeface="Calibri"/>
                <a:cs typeface="Calibri"/>
              </a:rPr>
              <a:t>PLANNED </a:t>
            </a:r>
            <a:r>
              <a:rPr dirty="0" sz="2600" spc="-85">
                <a:solidFill>
                  <a:srgbClr val="FFFFFF"/>
                </a:solidFill>
                <a:latin typeface="Calibri"/>
                <a:cs typeface="Calibri"/>
              </a:rPr>
              <a:t>TAVI </a:t>
            </a:r>
            <a:r>
              <a:rPr dirty="0" sz="2000" spc="-5">
                <a:solidFill>
                  <a:srgbClr val="FFFFFF"/>
                </a:solidFill>
                <a:latin typeface="Calibri"/>
                <a:cs typeface="Calibri"/>
              </a:rPr>
              <a:t>AND ON </a:t>
            </a:r>
            <a:r>
              <a:rPr dirty="0" sz="2600" spc="-25">
                <a:solidFill>
                  <a:srgbClr val="FFFFFF"/>
                </a:solidFill>
                <a:latin typeface="Calibri"/>
                <a:cs typeface="Calibri"/>
              </a:rPr>
              <a:t>OAC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(COHORT</a:t>
            </a:r>
            <a:r>
              <a:rPr dirty="0" sz="2000" spc="19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B)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35863" y="1112519"/>
            <a:ext cx="3925824" cy="7437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615439" y="1063752"/>
            <a:ext cx="1517904" cy="9387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80746" y="1134581"/>
            <a:ext cx="3833495" cy="654050"/>
          </a:xfrm>
          <a:custGeom>
            <a:avLst/>
            <a:gdLst/>
            <a:ahLst/>
            <a:cxnLst/>
            <a:rect l="l" t="t" r="r" b="b"/>
            <a:pathLst>
              <a:path w="3833495" h="654050">
                <a:moveTo>
                  <a:pt x="0" y="0"/>
                </a:moveTo>
                <a:lnTo>
                  <a:pt x="3833445" y="0"/>
                </a:lnTo>
                <a:lnTo>
                  <a:pt x="3833445" y="653580"/>
                </a:lnTo>
                <a:lnTo>
                  <a:pt x="0" y="653580"/>
                </a:lnTo>
                <a:lnTo>
                  <a:pt x="0" y="0"/>
                </a:lnTo>
                <a:close/>
              </a:path>
            </a:pathLst>
          </a:custGeom>
          <a:solidFill>
            <a:srgbClr val="372D8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480746" y="1134581"/>
            <a:ext cx="3833495" cy="654050"/>
          </a:xfrm>
          <a:prstGeom prst="rect">
            <a:avLst/>
          </a:prstGeom>
          <a:ln w="9525">
            <a:solidFill>
              <a:srgbClr val="4A7EBB"/>
            </a:solidFill>
          </a:ln>
        </p:spPr>
        <p:txBody>
          <a:bodyPr wrap="square" lIns="0" tIns="1524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20"/>
              </a:spcBef>
            </a:pPr>
            <a:r>
              <a:rPr dirty="0" sz="2200" spc="-20" b="1">
                <a:solidFill>
                  <a:srgbClr val="FFFFFF"/>
                </a:solidFill>
                <a:latin typeface="Calibri"/>
                <a:cs typeface="Calibri"/>
              </a:rPr>
              <a:t>OAC</a:t>
            </a:r>
            <a:r>
              <a:rPr dirty="0" sz="2200" spc="7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5" b="1">
                <a:solidFill>
                  <a:srgbClr val="FFFFFF"/>
                </a:solidFill>
                <a:latin typeface="Calibri"/>
                <a:cs typeface="Calibri"/>
              </a:rPr>
              <a:t>ALONE</a:t>
            </a:r>
            <a:endParaRPr sz="1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60"/>
              </a:spcBef>
            </a:pP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N=164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794503" y="1121663"/>
            <a:ext cx="3925824" cy="7467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5172455" y="1066800"/>
            <a:ext cx="3172968" cy="9144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842036" y="1144129"/>
            <a:ext cx="3833495" cy="654685"/>
          </a:xfrm>
          <a:custGeom>
            <a:avLst/>
            <a:gdLst/>
            <a:ahLst/>
            <a:cxnLst/>
            <a:rect l="l" t="t" r="r" b="b"/>
            <a:pathLst>
              <a:path w="3833495" h="654685">
                <a:moveTo>
                  <a:pt x="0" y="0"/>
                </a:moveTo>
                <a:lnTo>
                  <a:pt x="3833445" y="0"/>
                </a:lnTo>
                <a:lnTo>
                  <a:pt x="3833445" y="654603"/>
                </a:lnTo>
                <a:lnTo>
                  <a:pt x="0" y="654603"/>
                </a:lnTo>
                <a:lnTo>
                  <a:pt x="0" y="0"/>
                </a:lnTo>
                <a:close/>
              </a:path>
            </a:pathLst>
          </a:custGeom>
          <a:solidFill>
            <a:srgbClr val="483BA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4842036" y="1144129"/>
            <a:ext cx="3833495" cy="654685"/>
          </a:xfrm>
          <a:prstGeom prst="rect">
            <a:avLst/>
          </a:prstGeom>
          <a:ln w="9525">
            <a:solidFill>
              <a:srgbClr val="4A7EBB"/>
            </a:solidFill>
          </a:ln>
        </p:spPr>
        <p:txBody>
          <a:bodyPr wrap="square" lIns="0" tIns="8890" rIns="0" bIns="0" rtlCol="0" vert="horz">
            <a:spAutoFit/>
          </a:bodyPr>
          <a:lstStyle/>
          <a:p>
            <a:pPr algn="ctr" marL="635">
              <a:lnSpc>
                <a:spcPts val="2625"/>
              </a:lnSpc>
              <a:spcBef>
                <a:spcPts val="70"/>
              </a:spcBef>
            </a:pPr>
            <a:r>
              <a:rPr dirty="0" sz="2200" spc="-20" b="1">
                <a:solidFill>
                  <a:srgbClr val="FFFFFF"/>
                </a:solidFill>
                <a:latin typeface="Calibri"/>
                <a:cs typeface="Calibri"/>
              </a:rPr>
              <a:t>OAC </a:t>
            </a:r>
            <a:r>
              <a:rPr dirty="0" sz="2200" b="1">
                <a:solidFill>
                  <a:srgbClr val="FFFFFF"/>
                </a:solidFill>
                <a:latin typeface="Calibri"/>
                <a:cs typeface="Calibri"/>
              </a:rPr>
              <a:t>+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3M</a:t>
            </a:r>
            <a:r>
              <a:rPr dirty="0" sz="1800" spc="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10" b="1">
                <a:solidFill>
                  <a:srgbClr val="FFFFFF"/>
                </a:solidFill>
                <a:latin typeface="Calibri"/>
                <a:cs typeface="Calibri"/>
              </a:rPr>
              <a:t>CLOPIDOGREL</a:t>
            </a:r>
            <a:endParaRPr sz="2200">
              <a:latin typeface="Calibri"/>
              <a:cs typeface="Calibri"/>
            </a:endParaRPr>
          </a:p>
          <a:p>
            <a:pPr algn="ctr">
              <a:lnSpc>
                <a:spcPts val="2145"/>
              </a:lnSpc>
            </a:pP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N=162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88976" y="3913632"/>
            <a:ext cx="8766048" cy="122529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70687" y="4008120"/>
            <a:ext cx="6882383" cy="113385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36135" y="3935471"/>
            <a:ext cx="8672195" cy="1135380"/>
          </a:xfrm>
          <a:custGeom>
            <a:avLst/>
            <a:gdLst/>
            <a:ahLst/>
            <a:cxnLst/>
            <a:rect l="l" t="t" r="r" b="b"/>
            <a:pathLst>
              <a:path w="8672195" h="1135379">
                <a:moveTo>
                  <a:pt x="0" y="0"/>
                </a:moveTo>
                <a:lnTo>
                  <a:pt x="8671726" y="0"/>
                </a:lnTo>
                <a:lnTo>
                  <a:pt x="8671726" y="1134785"/>
                </a:lnTo>
                <a:lnTo>
                  <a:pt x="0" y="1134785"/>
                </a:lnTo>
                <a:lnTo>
                  <a:pt x="0" y="0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36135" y="3935471"/>
            <a:ext cx="8672195" cy="1135380"/>
          </a:xfrm>
          <a:custGeom>
            <a:avLst/>
            <a:gdLst/>
            <a:ahLst/>
            <a:cxnLst/>
            <a:rect l="l" t="t" r="r" b="b"/>
            <a:pathLst>
              <a:path w="8672195" h="1135379">
                <a:moveTo>
                  <a:pt x="0" y="0"/>
                </a:moveTo>
                <a:lnTo>
                  <a:pt x="8671727" y="0"/>
                </a:lnTo>
                <a:lnTo>
                  <a:pt x="8671727" y="1134786"/>
                </a:lnTo>
                <a:lnTo>
                  <a:pt x="0" y="1134786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4A7EB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236135" y="3999629"/>
            <a:ext cx="8672195" cy="1071245"/>
          </a:xfrm>
          <a:prstGeom prst="rect">
            <a:avLst/>
          </a:prstGeom>
          <a:ln w="9525">
            <a:solidFill>
              <a:srgbClr val="4A7EBB"/>
            </a:solidFill>
          </a:ln>
        </p:spPr>
        <p:txBody>
          <a:bodyPr wrap="square" lIns="0" tIns="70485" rIns="0" bIns="0" rtlCol="0" vert="horz">
            <a:spAutoFit/>
          </a:bodyPr>
          <a:lstStyle/>
          <a:p>
            <a:pPr marL="90805">
              <a:lnSpc>
                <a:spcPct val="100000"/>
              </a:lnSpc>
              <a:spcBef>
                <a:spcPts val="555"/>
              </a:spcBef>
              <a:tabLst>
                <a:tab pos="2224405" algn="l"/>
              </a:tabLst>
            </a:pPr>
            <a:r>
              <a:rPr dirty="0" sz="1500" spc="-5" b="1">
                <a:latin typeface="Calibri"/>
                <a:cs typeface="Calibri"/>
              </a:rPr>
              <a:t>C</a:t>
            </a:r>
            <a:r>
              <a:rPr dirty="0" sz="1300" spc="-5" b="1">
                <a:latin typeface="Calibri"/>
                <a:cs typeface="Calibri"/>
              </a:rPr>
              <a:t>O-</a:t>
            </a:r>
            <a:r>
              <a:rPr dirty="0" sz="1500" spc="-5" b="1">
                <a:latin typeface="Calibri"/>
                <a:cs typeface="Calibri"/>
              </a:rPr>
              <a:t>P</a:t>
            </a:r>
            <a:r>
              <a:rPr dirty="0" sz="1300" spc="-5" b="1">
                <a:latin typeface="Calibri"/>
                <a:cs typeface="Calibri"/>
              </a:rPr>
              <a:t>RIMARY</a:t>
            </a:r>
            <a:r>
              <a:rPr dirty="0" sz="1300" spc="15" b="1">
                <a:latin typeface="Calibri"/>
                <a:cs typeface="Calibri"/>
              </a:rPr>
              <a:t> </a:t>
            </a:r>
            <a:r>
              <a:rPr dirty="0" sz="1500" spc="-10" b="1">
                <a:latin typeface="Calibri"/>
                <a:cs typeface="Calibri"/>
              </a:rPr>
              <a:t>O</a:t>
            </a:r>
            <a:r>
              <a:rPr dirty="0" sz="1300" spc="-10" b="1">
                <a:latin typeface="Calibri"/>
                <a:cs typeface="Calibri"/>
              </a:rPr>
              <a:t>UTCOMES:	</a:t>
            </a:r>
            <a:r>
              <a:rPr dirty="0" sz="1300">
                <a:latin typeface="Calibri"/>
                <a:cs typeface="Calibri"/>
              </a:rPr>
              <a:t>1. </a:t>
            </a:r>
            <a:r>
              <a:rPr dirty="0" sz="1300" spc="-5">
                <a:latin typeface="Calibri"/>
                <a:cs typeface="Calibri"/>
              </a:rPr>
              <a:t>All </a:t>
            </a:r>
            <a:r>
              <a:rPr dirty="0" sz="1300">
                <a:latin typeface="Calibri"/>
                <a:cs typeface="Calibri"/>
              </a:rPr>
              <a:t>bleeding</a:t>
            </a:r>
            <a:r>
              <a:rPr dirty="0" sz="1300" spc="-185">
                <a:latin typeface="Calibri"/>
                <a:cs typeface="Calibri"/>
              </a:rPr>
              <a:t> </a:t>
            </a:r>
            <a:r>
              <a:rPr dirty="0" sz="1300" spc="-15">
                <a:latin typeface="Calibri"/>
                <a:cs typeface="Calibri"/>
              </a:rPr>
              <a:t>(VARC-2)</a:t>
            </a:r>
            <a:endParaRPr sz="1300">
              <a:latin typeface="Calibri"/>
              <a:cs typeface="Calibri"/>
            </a:endParaRPr>
          </a:p>
          <a:p>
            <a:pPr marL="2224405">
              <a:lnSpc>
                <a:spcPct val="100000"/>
              </a:lnSpc>
              <a:spcBef>
                <a:spcPts val="10"/>
              </a:spcBef>
            </a:pPr>
            <a:r>
              <a:rPr dirty="0" sz="1300">
                <a:latin typeface="Calibri"/>
                <a:cs typeface="Calibri"/>
              </a:rPr>
              <a:t>2. </a:t>
            </a:r>
            <a:r>
              <a:rPr dirty="0" sz="1300" spc="-10">
                <a:latin typeface="Calibri"/>
                <a:cs typeface="Calibri"/>
              </a:rPr>
              <a:t>Non-procedural </a:t>
            </a:r>
            <a:r>
              <a:rPr dirty="0" sz="1300">
                <a:latin typeface="Calibri"/>
                <a:cs typeface="Calibri"/>
              </a:rPr>
              <a:t>bleeding</a:t>
            </a:r>
            <a:r>
              <a:rPr dirty="0" sz="1300" spc="-175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(BARC)</a:t>
            </a:r>
            <a:endParaRPr sz="1300">
              <a:latin typeface="Calibri"/>
              <a:cs typeface="Calibri"/>
            </a:endParaRPr>
          </a:p>
          <a:p>
            <a:pPr marL="90805">
              <a:lnSpc>
                <a:spcPct val="100000"/>
              </a:lnSpc>
              <a:spcBef>
                <a:spcPts val="425"/>
              </a:spcBef>
            </a:pPr>
            <a:r>
              <a:rPr dirty="0" sz="1500" spc="-10" b="1">
                <a:latin typeface="Calibri"/>
                <a:cs typeface="Calibri"/>
              </a:rPr>
              <a:t>C</a:t>
            </a:r>
            <a:r>
              <a:rPr dirty="0" sz="1300" spc="-10" b="1">
                <a:latin typeface="Calibri"/>
                <a:cs typeface="Calibri"/>
              </a:rPr>
              <a:t>O-</a:t>
            </a:r>
            <a:r>
              <a:rPr dirty="0" sz="1500" spc="-10" b="1">
                <a:latin typeface="Calibri"/>
                <a:cs typeface="Calibri"/>
              </a:rPr>
              <a:t>S</a:t>
            </a:r>
            <a:r>
              <a:rPr dirty="0" sz="1300" spc="-10" b="1">
                <a:latin typeface="Calibri"/>
                <a:cs typeface="Calibri"/>
              </a:rPr>
              <a:t>ECONDARY </a:t>
            </a:r>
            <a:r>
              <a:rPr dirty="0" sz="1500" spc="-10" b="1">
                <a:latin typeface="Calibri"/>
                <a:cs typeface="Calibri"/>
              </a:rPr>
              <a:t>O</a:t>
            </a:r>
            <a:r>
              <a:rPr dirty="0" sz="1300" spc="-10" b="1">
                <a:latin typeface="Calibri"/>
                <a:cs typeface="Calibri"/>
              </a:rPr>
              <a:t>UTCOMES: </a:t>
            </a:r>
            <a:r>
              <a:rPr dirty="0" sz="1300">
                <a:latin typeface="Calibri"/>
                <a:cs typeface="Calibri"/>
              </a:rPr>
              <a:t>1. </a:t>
            </a:r>
            <a:r>
              <a:rPr dirty="0" sz="1300" spc="-5">
                <a:latin typeface="Calibri"/>
                <a:cs typeface="Calibri"/>
              </a:rPr>
              <a:t>CV </a:t>
            </a:r>
            <a:r>
              <a:rPr dirty="0" sz="1300" spc="-15">
                <a:latin typeface="Calibri"/>
                <a:cs typeface="Calibri"/>
              </a:rPr>
              <a:t>mortality, </a:t>
            </a:r>
            <a:r>
              <a:rPr dirty="0" sz="1300" spc="-5">
                <a:latin typeface="Calibri"/>
                <a:cs typeface="Calibri"/>
              </a:rPr>
              <a:t>non-procedural </a:t>
            </a:r>
            <a:r>
              <a:rPr dirty="0" sz="1300">
                <a:latin typeface="Calibri"/>
                <a:cs typeface="Calibri"/>
              </a:rPr>
              <a:t>bleeding, </a:t>
            </a:r>
            <a:r>
              <a:rPr dirty="0" sz="1300" spc="-5">
                <a:latin typeface="Calibri"/>
                <a:cs typeface="Calibri"/>
              </a:rPr>
              <a:t>all-cause </a:t>
            </a:r>
            <a:r>
              <a:rPr dirty="0" sz="1300" spc="-15">
                <a:latin typeface="Calibri"/>
                <a:cs typeface="Calibri"/>
              </a:rPr>
              <a:t>stroke, </a:t>
            </a:r>
            <a:r>
              <a:rPr dirty="0" sz="1300">
                <a:latin typeface="Calibri"/>
                <a:cs typeface="Calibri"/>
              </a:rPr>
              <a:t>and</a:t>
            </a:r>
            <a:r>
              <a:rPr dirty="0" sz="1300" spc="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MI</a:t>
            </a:r>
            <a:endParaRPr sz="1300">
              <a:latin typeface="Calibri"/>
              <a:cs typeface="Calibri"/>
            </a:endParaRPr>
          </a:p>
          <a:p>
            <a:pPr marL="2224405">
              <a:lnSpc>
                <a:spcPct val="100000"/>
              </a:lnSpc>
              <a:spcBef>
                <a:spcPts val="105"/>
              </a:spcBef>
            </a:pPr>
            <a:r>
              <a:rPr dirty="0" sz="1300">
                <a:latin typeface="Calibri"/>
                <a:cs typeface="Calibri"/>
              </a:rPr>
              <a:t>2. </a:t>
            </a:r>
            <a:r>
              <a:rPr dirty="0" sz="1300" spc="-5">
                <a:latin typeface="Calibri"/>
                <a:cs typeface="Calibri"/>
              </a:rPr>
              <a:t>CV </a:t>
            </a:r>
            <a:r>
              <a:rPr dirty="0" sz="1300" spc="-15">
                <a:latin typeface="Calibri"/>
                <a:cs typeface="Calibri"/>
              </a:rPr>
              <a:t>mortality, </a:t>
            </a:r>
            <a:r>
              <a:rPr dirty="0" sz="1300" spc="-5">
                <a:latin typeface="Calibri"/>
                <a:cs typeface="Calibri"/>
              </a:rPr>
              <a:t>ischemic </a:t>
            </a:r>
            <a:r>
              <a:rPr dirty="0" sz="1300" spc="-15">
                <a:latin typeface="Calibri"/>
                <a:cs typeface="Calibri"/>
              </a:rPr>
              <a:t>stroke, </a:t>
            </a:r>
            <a:r>
              <a:rPr dirty="0" sz="1300">
                <a:latin typeface="Calibri"/>
                <a:cs typeface="Calibri"/>
              </a:rPr>
              <a:t>and</a:t>
            </a:r>
            <a:r>
              <a:rPr dirty="0" sz="1300" spc="-13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MI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319271" y="3648455"/>
            <a:ext cx="2505455" cy="42062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3343655" y="3578351"/>
            <a:ext cx="2441448" cy="64922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366057" y="3670823"/>
            <a:ext cx="2412365" cy="328930"/>
          </a:xfrm>
          <a:custGeom>
            <a:avLst/>
            <a:gdLst/>
            <a:ahLst/>
            <a:cxnLst/>
            <a:rect l="l" t="t" r="r" b="b"/>
            <a:pathLst>
              <a:path w="2412365" h="328929">
                <a:moveTo>
                  <a:pt x="0" y="0"/>
                </a:moveTo>
                <a:lnTo>
                  <a:pt x="2411879" y="0"/>
                </a:lnTo>
                <a:lnTo>
                  <a:pt x="2411879" y="328805"/>
                </a:lnTo>
                <a:lnTo>
                  <a:pt x="0" y="328805"/>
                </a:lnTo>
                <a:lnTo>
                  <a:pt x="0" y="0"/>
                </a:lnTo>
                <a:close/>
              </a:path>
            </a:pathLst>
          </a:custGeom>
          <a:solidFill>
            <a:srgbClr val="FCBE1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3366057" y="3670823"/>
            <a:ext cx="2412365" cy="328930"/>
          </a:xfrm>
          <a:custGeom>
            <a:avLst/>
            <a:gdLst/>
            <a:ahLst/>
            <a:cxnLst/>
            <a:rect l="l" t="t" r="r" b="b"/>
            <a:pathLst>
              <a:path w="2412365" h="328929">
                <a:moveTo>
                  <a:pt x="0" y="0"/>
                </a:moveTo>
                <a:lnTo>
                  <a:pt x="2411880" y="0"/>
                </a:lnTo>
                <a:lnTo>
                  <a:pt x="2411880" y="328806"/>
                </a:lnTo>
                <a:lnTo>
                  <a:pt x="0" y="328806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4A7EB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3366057" y="3670823"/>
            <a:ext cx="2412365" cy="264795"/>
          </a:xfrm>
          <a:prstGeom prst="rect">
            <a:avLst/>
          </a:prstGeom>
          <a:ln w="9525">
            <a:solidFill>
              <a:srgbClr val="4A7EBB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178435">
              <a:lnSpc>
                <a:spcPts val="2085"/>
              </a:lnSpc>
            </a:pPr>
            <a:r>
              <a:rPr dirty="0" sz="2100" spc="-15" b="1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dirty="0" sz="1900" spc="-15" b="1">
                <a:solidFill>
                  <a:srgbClr val="FFFFFF"/>
                </a:solidFill>
                <a:latin typeface="Calibri"/>
                <a:cs typeface="Calibri"/>
              </a:rPr>
              <a:t>OLLOW-</a:t>
            </a:r>
            <a:r>
              <a:rPr dirty="0" sz="2100" spc="-15" b="1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z="1900" spc="-15" b="1">
                <a:solidFill>
                  <a:srgbClr val="FFFFFF"/>
                </a:solidFill>
                <a:latin typeface="Calibri"/>
                <a:cs typeface="Calibri"/>
              </a:rPr>
              <a:t>P: </a:t>
            </a:r>
            <a:r>
              <a:rPr dirty="0" sz="1900" b="1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dirty="0" sz="1900" spc="-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00" spc="-10" b="1">
                <a:solidFill>
                  <a:srgbClr val="FFFFFF"/>
                </a:solidFill>
                <a:latin typeface="Calibri"/>
                <a:cs typeface="Calibri"/>
              </a:rPr>
              <a:t>YEAR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411480" y="2782823"/>
            <a:ext cx="3925824" cy="67055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981455" y="2709672"/>
            <a:ext cx="2785872" cy="88391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458028" y="2805117"/>
            <a:ext cx="3833495" cy="578485"/>
          </a:xfrm>
          <a:custGeom>
            <a:avLst/>
            <a:gdLst/>
            <a:ahLst/>
            <a:cxnLst/>
            <a:rect l="l" t="t" r="r" b="b"/>
            <a:pathLst>
              <a:path w="3833495" h="578485">
                <a:moveTo>
                  <a:pt x="0" y="0"/>
                </a:moveTo>
                <a:lnTo>
                  <a:pt x="3833445" y="0"/>
                </a:lnTo>
                <a:lnTo>
                  <a:pt x="3833445" y="578459"/>
                </a:lnTo>
                <a:lnTo>
                  <a:pt x="0" y="578459"/>
                </a:lnTo>
                <a:lnTo>
                  <a:pt x="0" y="0"/>
                </a:lnTo>
                <a:close/>
              </a:path>
            </a:pathLst>
          </a:custGeom>
          <a:solidFill>
            <a:srgbClr val="372D8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 txBox="1"/>
          <p:nvPr/>
        </p:nvSpPr>
        <p:spPr>
          <a:xfrm>
            <a:off x="458028" y="2805117"/>
            <a:ext cx="3833495" cy="578485"/>
          </a:xfrm>
          <a:prstGeom prst="rect">
            <a:avLst/>
          </a:prstGeom>
          <a:ln w="9525">
            <a:solidFill>
              <a:srgbClr val="4A7EBB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ts val="2290"/>
              </a:lnSpc>
            </a:pPr>
            <a:r>
              <a:rPr dirty="0" sz="2000" spc="-5" b="1">
                <a:solidFill>
                  <a:srgbClr val="FFFFFF"/>
                </a:solidFill>
                <a:latin typeface="Calibri"/>
                <a:cs typeface="Calibri"/>
              </a:rPr>
              <a:t>Modified </a:t>
            </a:r>
            <a:r>
              <a:rPr dirty="0" sz="2000" spc="5" b="1">
                <a:solidFill>
                  <a:srgbClr val="FFFFFF"/>
                </a:solidFill>
                <a:latin typeface="Calibri"/>
                <a:cs typeface="Calibri"/>
              </a:rPr>
              <a:t>ITT</a:t>
            </a:r>
            <a:r>
              <a:rPr dirty="0" sz="20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30" b="1">
                <a:solidFill>
                  <a:srgbClr val="FFFFFF"/>
                </a:solidFill>
                <a:latin typeface="Calibri"/>
                <a:cs typeface="Calibri"/>
              </a:rPr>
              <a:t>ANALYSIS</a:t>
            </a:r>
            <a:endParaRPr sz="2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N=157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4785359" y="2791967"/>
            <a:ext cx="3925824" cy="67056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5355335" y="2721864"/>
            <a:ext cx="2785871" cy="88087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831878" y="2815688"/>
            <a:ext cx="3833495" cy="578485"/>
          </a:xfrm>
          <a:custGeom>
            <a:avLst/>
            <a:gdLst/>
            <a:ahLst/>
            <a:cxnLst/>
            <a:rect l="l" t="t" r="r" b="b"/>
            <a:pathLst>
              <a:path w="3833495" h="578485">
                <a:moveTo>
                  <a:pt x="0" y="0"/>
                </a:moveTo>
                <a:lnTo>
                  <a:pt x="3833445" y="0"/>
                </a:lnTo>
                <a:lnTo>
                  <a:pt x="3833445" y="578458"/>
                </a:lnTo>
                <a:lnTo>
                  <a:pt x="0" y="578458"/>
                </a:lnTo>
                <a:lnTo>
                  <a:pt x="0" y="0"/>
                </a:lnTo>
                <a:close/>
              </a:path>
            </a:pathLst>
          </a:custGeom>
          <a:solidFill>
            <a:srgbClr val="483BA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 txBox="1"/>
          <p:nvPr/>
        </p:nvSpPr>
        <p:spPr>
          <a:xfrm>
            <a:off x="4831878" y="2815688"/>
            <a:ext cx="3833495" cy="578485"/>
          </a:xfrm>
          <a:prstGeom prst="rect">
            <a:avLst/>
          </a:prstGeom>
          <a:ln w="9525">
            <a:solidFill>
              <a:srgbClr val="4A7EBB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ts val="2300"/>
              </a:lnSpc>
            </a:pPr>
            <a:r>
              <a:rPr dirty="0" sz="2000" spc="-5" b="1">
                <a:solidFill>
                  <a:srgbClr val="FFFFFF"/>
                </a:solidFill>
                <a:latin typeface="Calibri"/>
                <a:cs typeface="Calibri"/>
              </a:rPr>
              <a:t>Modified </a:t>
            </a:r>
            <a:r>
              <a:rPr dirty="0" sz="2000" spc="5" b="1">
                <a:solidFill>
                  <a:srgbClr val="FFFFFF"/>
                </a:solidFill>
                <a:latin typeface="Calibri"/>
                <a:cs typeface="Calibri"/>
              </a:rPr>
              <a:t>ITT</a:t>
            </a:r>
            <a:r>
              <a:rPr dirty="0" sz="20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30" b="1">
                <a:solidFill>
                  <a:srgbClr val="FFFFFF"/>
                </a:solidFill>
                <a:latin typeface="Calibri"/>
                <a:cs typeface="Calibri"/>
              </a:rPr>
              <a:t>ANALYSIS</a:t>
            </a:r>
            <a:endParaRPr sz="2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N=156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65769" y="1910588"/>
            <a:ext cx="2057400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latin typeface="Calibri"/>
                <a:cs typeface="Calibri"/>
              </a:rPr>
              <a:t>7 </a:t>
            </a:r>
            <a:r>
              <a:rPr dirty="0" sz="1200" spc="-10" b="1">
                <a:latin typeface="Calibri"/>
                <a:cs typeface="Calibri"/>
              </a:rPr>
              <a:t>EXCLUDED</a:t>
            </a:r>
            <a:endParaRPr sz="1200">
              <a:latin typeface="Calibri"/>
              <a:cs typeface="Calibri"/>
            </a:endParaRPr>
          </a:p>
          <a:p>
            <a:pPr marL="116839">
              <a:lnSpc>
                <a:spcPts val="1415"/>
              </a:lnSpc>
              <a:spcBef>
                <a:spcPts val="70"/>
              </a:spcBef>
            </a:pPr>
            <a:r>
              <a:rPr dirty="0" sz="1200">
                <a:latin typeface="Calibri"/>
                <a:cs typeface="Calibri"/>
              </a:rPr>
              <a:t>4 </a:t>
            </a:r>
            <a:r>
              <a:rPr dirty="0" sz="1200" spc="-10">
                <a:latin typeface="Calibri"/>
                <a:cs typeface="Calibri"/>
              </a:rPr>
              <a:t>withdrew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consent</a:t>
            </a:r>
            <a:endParaRPr sz="1200">
              <a:latin typeface="Calibri"/>
              <a:cs typeface="Calibri"/>
            </a:endParaRPr>
          </a:p>
          <a:p>
            <a:pPr marL="116839" marR="5080">
              <a:lnSpc>
                <a:spcPts val="1420"/>
              </a:lnSpc>
              <a:spcBef>
                <a:spcPts val="40"/>
              </a:spcBef>
            </a:pPr>
            <a:r>
              <a:rPr dirty="0" sz="1200">
                <a:latin typeface="Calibri"/>
                <a:cs typeface="Calibri"/>
              </a:rPr>
              <a:t>2 </a:t>
            </a:r>
            <a:r>
              <a:rPr dirty="0" sz="1200" spc="-40">
                <a:latin typeface="Calibri"/>
                <a:cs typeface="Calibri"/>
              </a:rPr>
              <a:t>TAVI </a:t>
            </a:r>
            <a:r>
              <a:rPr dirty="0" sz="1200" spc="-5">
                <a:latin typeface="Calibri"/>
                <a:cs typeface="Calibri"/>
              </a:rPr>
              <a:t>not </a:t>
            </a:r>
            <a:r>
              <a:rPr dirty="0" sz="1200" spc="-10">
                <a:latin typeface="Calibri"/>
                <a:cs typeface="Calibri"/>
              </a:rPr>
              <a:t>initiated/completed  </a:t>
            </a:r>
            <a:r>
              <a:rPr dirty="0" sz="1200">
                <a:latin typeface="Calibri"/>
                <a:cs typeface="Calibri"/>
              </a:rPr>
              <a:t>1 </a:t>
            </a:r>
            <a:r>
              <a:rPr dirty="0" sz="1200" spc="-5">
                <a:latin typeface="Calibri"/>
                <a:cs typeface="Calibri"/>
              </a:rPr>
              <a:t>screen </a:t>
            </a:r>
            <a:r>
              <a:rPr dirty="0" sz="1200" spc="-15">
                <a:latin typeface="Calibri"/>
                <a:cs typeface="Calibri"/>
              </a:rPr>
              <a:t>failure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959057" y="1910588"/>
            <a:ext cx="2057400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latin typeface="Calibri"/>
                <a:cs typeface="Calibri"/>
              </a:rPr>
              <a:t>6 </a:t>
            </a:r>
            <a:r>
              <a:rPr dirty="0" sz="1200" spc="-10" b="1">
                <a:latin typeface="Calibri"/>
                <a:cs typeface="Calibri"/>
              </a:rPr>
              <a:t>EXCLUDED</a:t>
            </a:r>
            <a:endParaRPr sz="1200">
              <a:latin typeface="Calibri"/>
              <a:cs typeface="Calibri"/>
            </a:endParaRPr>
          </a:p>
          <a:p>
            <a:pPr marL="117475">
              <a:lnSpc>
                <a:spcPts val="1415"/>
              </a:lnSpc>
              <a:spcBef>
                <a:spcPts val="70"/>
              </a:spcBef>
            </a:pPr>
            <a:r>
              <a:rPr dirty="0" sz="1200">
                <a:latin typeface="Calibri"/>
                <a:cs typeface="Calibri"/>
              </a:rPr>
              <a:t>1 </a:t>
            </a:r>
            <a:r>
              <a:rPr dirty="0" sz="1200" spc="-10">
                <a:latin typeface="Calibri"/>
                <a:cs typeface="Calibri"/>
              </a:rPr>
              <a:t>withdrew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consent</a:t>
            </a:r>
            <a:endParaRPr sz="1200">
              <a:latin typeface="Calibri"/>
              <a:cs typeface="Calibri"/>
            </a:endParaRPr>
          </a:p>
          <a:p>
            <a:pPr marL="117475" marR="5080">
              <a:lnSpc>
                <a:spcPts val="1420"/>
              </a:lnSpc>
              <a:spcBef>
                <a:spcPts val="40"/>
              </a:spcBef>
            </a:pPr>
            <a:r>
              <a:rPr dirty="0" sz="1200">
                <a:latin typeface="Calibri"/>
                <a:cs typeface="Calibri"/>
              </a:rPr>
              <a:t>3 </a:t>
            </a:r>
            <a:r>
              <a:rPr dirty="0" sz="1200" spc="-40">
                <a:latin typeface="Calibri"/>
                <a:cs typeface="Calibri"/>
              </a:rPr>
              <a:t>TAVI </a:t>
            </a:r>
            <a:r>
              <a:rPr dirty="0" sz="1200" spc="-5">
                <a:latin typeface="Calibri"/>
                <a:cs typeface="Calibri"/>
              </a:rPr>
              <a:t>not </a:t>
            </a:r>
            <a:r>
              <a:rPr dirty="0" sz="1200" spc="-10">
                <a:latin typeface="Calibri"/>
                <a:cs typeface="Calibri"/>
              </a:rPr>
              <a:t>initiated/completed  </a:t>
            </a:r>
            <a:r>
              <a:rPr dirty="0" sz="1200">
                <a:latin typeface="Calibri"/>
                <a:cs typeface="Calibri"/>
              </a:rPr>
              <a:t>2 </a:t>
            </a:r>
            <a:r>
              <a:rPr dirty="0" sz="1200" spc="-5">
                <a:latin typeface="Calibri"/>
                <a:cs typeface="Calibri"/>
              </a:rPr>
              <a:t>screen </a:t>
            </a:r>
            <a:r>
              <a:rPr dirty="0" sz="1200" spc="-15">
                <a:latin typeface="Calibri"/>
                <a:cs typeface="Calibri"/>
              </a:rPr>
              <a:t>failure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2255520" y="1871472"/>
            <a:ext cx="237744" cy="99060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2336651" y="1891710"/>
            <a:ext cx="76200" cy="831215"/>
          </a:xfrm>
          <a:custGeom>
            <a:avLst/>
            <a:gdLst/>
            <a:ahLst/>
            <a:cxnLst/>
            <a:rect l="l" t="t" r="r" b="b"/>
            <a:pathLst>
              <a:path w="76200" h="831214">
                <a:moveTo>
                  <a:pt x="25400" y="754797"/>
                </a:moveTo>
                <a:lnTo>
                  <a:pt x="0" y="754797"/>
                </a:lnTo>
                <a:lnTo>
                  <a:pt x="38100" y="830996"/>
                </a:lnTo>
                <a:lnTo>
                  <a:pt x="69849" y="767497"/>
                </a:lnTo>
                <a:lnTo>
                  <a:pt x="25400" y="767497"/>
                </a:lnTo>
                <a:lnTo>
                  <a:pt x="25400" y="754797"/>
                </a:lnTo>
                <a:close/>
              </a:path>
              <a:path w="76200" h="831214">
                <a:moveTo>
                  <a:pt x="50800" y="754796"/>
                </a:moveTo>
                <a:lnTo>
                  <a:pt x="25400" y="754797"/>
                </a:lnTo>
                <a:lnTo>
                  <a:pt x="25400" y="767497"/>
                </a:lnTo>
                <a:lnTo>
                  <a:pt x="50800" y="767497"/>
                </a:lnTo>
                <a:lnTo>
                  <a:pt x="50800" y="754796"/>
                </a:lnTo>
                <a:close/>
              </a:path>
              <a:path w="76200" h="831214">
                <a:moveTo>
                  <a:pt x="76200" y="754796"/>
                </a:moveTo>
                <a:lnTo>
                  <a:pt x="50800" y="754796"/>
                </a:lnTo>
                <a:lnTo>
                  <a:pt x="50800" y="767497"/>
                </a:lnTo>
                <a:lnTo>
                  <a:pt x="69849" y="767497"/>
                </a:lnTo>
                <a:lnTo>
                  <a:pt x="76200" y="754796"/>
                </a:lnTo>
                <a:close/>
              </a:path>
              <a:path w="76200" h="831214">
                <a:moveTo>
                  <a:pt x="50800" y="0"/>
                </a:moveTo>
                <a:lnTo>
                  <a:pt x="25400" y="0"/>
                </a:lnTo>
                <a:lnTo>
                  <a:pt x="25400" y="754797"/>
                </a:lnTo>
                <a:lnTo>
                  <a:pt x="50800" y="754796"/>
                </a:lnTo>
                <a:lnTo>
                  <a:pt x="508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6641592" y="1871472"/>
            <a:ext cx="234696" cy="99060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6720659" y="1891712"/>
            <a:ext cx="76200" cy="831215"/>
          </a:xfrm>
          <a:custGeom>
            <a:avLst/>
            <a:gdLst/>
            <a:ahLst/>
            <a:cxnLst/>
            <a:rect l="l" t="t" r="r" b="b"/>
            <a:pathLst>
              <a:path w="76200" h="831214">
                <a:moveTo>
                  <a:pt x="25399" y="754796"/>
                </a:moveTo>
                <a:lnTo>
                  <a:pt x="0" y="754796"/>
                </a:lnTo>
                <a:lnTo>
                  <a:pt x="38100" y="830996"/>
                </a:lnTo>
                <a:lnTo>
                  <a:pt x="69850" y="767496"/>
                </a:lnTo>
                <a:lnTo>
                  <a:pt x="25400" y="767496"/>
                </a:lnTo>
                <a:lnTo>
                  <a:pt x="25399" y="754796"/>
                </a:lnTo>
                <a:close/>
              </a:path>
              <a:path w="76200" h="831214">
                <a:moveTo>
                  <a:pt x="50798" y="0"/>
                </a:moveTo>
                <a:lnTo>
                  <a:pt x="25398" y="0"/>
                </a:lnTo>
                <a:lnTo>
                  <a:pt x="25400" y="767496"/>
                </a:lnTo>
                <a:lnTo>
                  <a:pt x="50800" y="767496"/>
                </a:lnTo>
                <a:lnTo>
                  <a:pt x="50798" y="0"/>
                </a:lnTo>
                <a:close/>
              </a:path>
              <a:path w="76200" h="831214">
                <a:moveTo>
                  <a:pt x="76200" y="754796"/>
                </a:moveTo>
                <a:lnTo>
                  <a:pt x="50799" y="754796"/>
                </a:lnTo>
                <a:lnTo>
                  <a:pt x="50800" y="767496"/>
                </a:lnTo>
                <a:lnTo>
                  <a:pt x="69850" y="767496"/>
                </a:lnTo>
                <a:lnTo>
                  <a:pt x="76200" y="7547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2279904" y="716280"/>
            <a:ext cx="1319783" cy="48463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2359370" y="737248"/>
            <a:ext cx="1198245" cy="326390"/>
          </a:xfrm>
          <a:custGeom>
            <a:avLst/>
            <a:gdLst/>
            <a:ahLst/>
            <a:cxnLst/>
            <a:rect l="l" t="t" r="r" b="b"/>
            <a:pathLst>
              <a:path w="1198245" h="326390">
                <a:moveTo>
                  <a:pt x="25400" y="250010"/>
                </a:moveTo>
                <a:lnTo>
                  <a:pt x="0" y="250010"/>
                </a:lnTo>
                <a:lnTo>
                  <a:pt x="38100" y="326210"/>
                </a:lnTo>
                <a:lnTo>
                  <a:pt x="69850" y="262710"/>
                </a:lnTo>
                <a:lnTo>
                  <a:pt x="25400" y="262710"/>
                </a:lnTo>
                <a:lnTo>
                  <a:pt x="25400" y="250010"/>
                </a:lnTo>
                <a:close/>
              </a:path>
              <a:path w="1198245" h="326390">
                <a:moveTo>
                  <a:pt x="1197931" y="0"/>
                </a:moveTo>
                <a:lnTo>
                  <a:pt x="31085" y="0"/>
                </a:lnTo>
                <a:lnTo>
                  <a:pt x="25400" y="5685"/>
                </a:lnTo>
                <a:lnTo>
                  <a:pt x="25400" y="262710"/>
                </a:lnTo>
                <a:lnTo>
                  <a:pt x="50800" y="262710"/>
                </a:lnTo>
                <a:lnTo>
                  <a:pt x="50800" y="25400"/>
                </a:lnTo>
                <a:lnTo>
                  <a:pt x="38100" y="25400"/>
                </a:lnTo>
                <a:lnTo>
                  <a:pt x="50800" y="12700"/>
                </a:lnTo>
                <a:lnTo>
                  <a:pt x="1197931" y="12700"/>
                </a:lnTo>
                <a:lnTo>
                  <a:pt x="1197931" y="0"/>
                </a:lnTo>
                <a:close/>
              </a:path>
              <a:path w="1198245" h="326390">
                <a:moveTo>
                  <a:pt x="76200" y="250010"/>
                </a:moveTo>
                <a:lnTo>
                  <a:pt x="50800" y="250010"/>
                </a:lnTo>
                <a:lnTo>
                  <a:pt x="50800" y="262710"/>
                </a:lnTo>
                <a:lnTo>
                  <a:pt x="69850" y="262710"/>
                </a:lnTo>
                <a:lnTo>
                  <a:pt x="76200" y="250010"/>
                </a:lnTo>
                <a:close/>
              </a:path>
              <a:path w="1198245" h="326390">
                <a:moveTo>
                  <a:pt x="50800" y="12700"/>
                </a:moveTo>
                <a:lnTo>
                  <a:pt x="38100" y="25400"/>
                </a:lnTo>
                <a:lnTo>
                  <a:pt x="50800" y="25400"/>
                </a:lnTo>
                <a:lnTo>
                  <a:pt x="50800" y="12700"/>
                </a:lnTo>
                <a:close/>
              </a:path>
              <a:path w="1198245" h="326390">
                <a:moveTo>
                  <a:pt x="1197931" y="12700"/>
                </a:moveTo>
                <a:lnTo>
                  <a:pt x="50800" y="12700"/>
                </a:lnTo>
                <a:lnTo>
                  <a:pt x="50800" y="25400"/>
                </a:lnTo>
                <a:lnTo>
                  <a:pt x="1197931" y="25400"/>
                </a:lnTo>
                <a:lnTo>
                  <a:pt x="1197931" y="127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5526023" y="716280"/>
            <a:ext cx="1350264" cy="493775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5566378" y="737250"/>
            <a:ext cx="1230630" cy="335915"/>
          </a:xfrm>
          <a:custGeom>
            <a:avLst/>
            <a:gdLst/>
            <a:ahLst/>
            <a:cxnLst/>
            <a:rect l="l" t="t" r="r" b="b"/>
            <a:pathLst>
              <a:path w="1230629" h="335915">
                <a:moveTo>
                  <a:pt x="1179680" y="259558"/>
                </a:moveTo>
                <a:lnTo>
                  <a:pt x="1154280" y="259558"/>
                </a:lnTo>
                <a:lnTo>
                  <a:pt x="1192380" y="335758"/>
                </a:lnTo>
                <a:lnTo>
                  <a:pt x="1224130" y="272258"/>
                </a:lnTo>
                <a:lnTo>
                  <a:pt x="1179680" y="272258"/>
                </a:lnTo>
                <a:lnTo>
                  <a:pt x="1179680" y="259558"/>
                </a:lnTo>
                <a:close/>
              </a:path>
              <a:path w="1230629" h="335915">
                <a:moveTo>
                  <a:pt x="1179680" y="12700"/>
                </a:moveTo>
                <a:lnTo>
                  <a:pt x="1179680" y="272258"/>
                </a:lnTo>
                <a:lnTo>
                  <a:pt x="1205080" y="272258"/>
                </a:lnTo>
                <a:lnTo>
                  <a:pt x="1205080" y="25400"/>
                </a:lnTo>
                <a:lnTo>
                  <a:pt x="1192380" y="25400"/>
                </a:lnTo>
                <a:lnTo>
                  <a:pt x="1179680" y="12700"/>
                </a:lnTo>
                <a:close/>
              </a:path>
              <a:path w="1230629" h="335915">
                <a:moveTo>
                  <a:pt x="1230480" y="259558"/>
                </a:moveTo>
                <a:lnTo>
                  <a:pt x="1205080" y="259558"/>
                </a:lnTo>
                <a:lnTo>
                  <a:pt x="1205080" y="272258"/>
                </a:lnTo>
                <a:lnTo>
                  <a:pt x="1224130" y="272258"/>
                </a:lnTo>
                <a:lnTo>
                  <a:pt x="1230480" y="259558"/>
                </a:lnTo>
                <a:close/>
              </a:path>
              <a:path w="1230629" h="335915">
                <a:moveTo>
                  <a:pt x="1199394" y="0"/>
                </a:moveTo>
                <a:lnTo>
                  <a:pt x="0" y="0"/>
                </a:lnTo>
                <a:lnTo>
                  <a:pt x="0" y="25400"/>
                </a:lnTo>
                <a:lnTo>
                  <a:pt x="1179680" y="25400"/>
                </a:lnTo>
                <a:lnTo>
                  <a:pt x="1179680" y="12700"/>
                </a:lnTo>
                <a:lnTo>
                  <a:pt x="1205080" y="12700"/>
                </a:lnTo>
                <a:lnTo>
                  <a:pt x="1205080" y="5685"/>
                </a:lnTo>
                <a:lnTo>
                  <a:pt x="1199394" y="0"/>
                </a:lnTo>
                <a:close/>
              </a:path>
              <a:path w="1230629" h="335915">
                <a:moveTo>
                  <a:pt x="1205080" y="12700"/>
                </a:moveTo>
                <a:lnTo>
                  <a:pt x="1179680" y="12700"/>
                </a:lnTo>
                <a:lnTo>
                  <a:pt x="1192380" y="25400"/>
                </a:lnTo>
                <a:lnTo>
                  <a:pt x="1205080" y="25400"/>
                </a:lnTo>
                <a:lnTo>
                  <a:pt x="1205080" y="127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2319527" y="3413759"/>
            <a:ext cx="1078991" cy="545591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2362051" y="3434376"/>
            <a:ext cx="920115" cy="424180"/>
          </a:xfrm>
          <a:custGeom>
            <a:avLst/>
            <a:gdLst/>
            <a:ahLst/>
            <a:cxnLst/>
            <a:rect l="l" t="t" r="r" b="b"/>
            <a:pathLst>
              <a:path w="920114" h="424179">
                <a:moveTo>
                  <a:pt x="843428" y="347682"/>
                </a:moveTo>
                <a:lnTo>
                  <a:pt x="843428" y="423882"/>
                </a:lnTo>
                <a:lnTo>
                  <a:pt x="894228" y="398482"/>
                </a:lnTo>
                <a:lnTo>
                  <a:pt x="856128" y="398482"/>
                </a:lnTo>
                <a:lnTo>
                  <a:pt x="856128" y="373082"/>
                </a:lnTo>
                <a:lnTo>
                  <a:pt x="894228" y="373082"/>
                </a:lnTo>
                <a:lnTo>
                  <a:pt x="843428" y="347682"/>
                </a:lnTo>
                <a:close/>
              </a:path>
              <a:path w="920114" h="424179">
                <a:moveTo>
                  <a:pt x="25400" y="0"/>
                </a:moveTo>
                <a:lnTo>
                  <a:pt x="0" y="0"/>
                </a:lnTo>
                <a:lnTo>
                  <a:pt x="0" y="392797"/>
                </a:lnTo>
                <a:lnTo>
                  <a:pt x="5685" y="398482"/>
                </a:lnTo>
                <a:lnTo>
                  <a:pt x="843428" y="398482"/>
                </a:lnTo>
                <a:lnTo>
                  <a:pt x="843428" y="385782"/>
                </a:lnTo>
                <a:lnTo>
                  <a:pt x="25400" y="385782"/>
                </a:lnTo>
                <a:lnTo>
                  <a:pt x="12700" y="373082"/>
                </a:lnTo>
                <a:lnTo>
                  <a:pt x="25400" y="373082"/>
                </a:lnTo>
                <a:lnTo>
                  <a:pt x="25400" y="0"/>
                </a:lnTo>
                <a:close/>
              </a:path>
              <a:path w="920114" h="424179">
                <a:moveTo>
                  <a:pt x="894228" y="373082"/>
                </a:moveTo>
                <a:lnTo>
                  <a:pt x="856128" y="373082"/>
                </a:lnTo>
                <a:lnTo>
                  <a:pt x="856128" y="398482"/>
                </a:lnTo>
                <a:lnTo>
                  <a:pt x="894228" y="398482"/>
                </a:lnTo>
                <a:lnTo>
                  <a:pt x="919628" y="385782"/>
                </a:lnTo>
                <a:lnTo>
                  <a:pt x="894228" y="373082"/>
                </a:lnTo>
                <a:close/>
              </a:path>
              <a:path w="920114" h="424179">
                <a:moveTo>
                  <a:pt x="25400" y="373082"/>
                </a:moveTo>
                <a:lnTo>
                  <a:pt x="12700" y="373082"/>
                </a:lnTo>
                <a:lnTo>
                  <a:pt x="25400" y="385782"/>
                </a:lnTo>
                <a:lnTo>
                  <a:pt x="25400" y="373082"/>
                </a:lnTo>
                <a:close/>
              </a:path>
              <a:path w="920114" h="424179">
                <a:moveTo>
                  <a:pt x="843428" y="373082"/>
                </a:moveTo>
                <a:lnTo>
                  <a:pt x="25400" y="373082"/>
                </a:lnTo>
                <a:lnTo>
                  <a:pt x="25400" y="385782"/>
                </a:lnTo>
                <a:lnTo>
                  <a:pt x="843428" y="385782"/>
                </a:lnTo>
                <a:lnTo>
                  <a:pt x="843428" y="37308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5745479" y="3422903"/>
            <a:ext cx="1057655" cy="545591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5862320" y="3444947"/>
            <a:ext cx="899160" cy="423545"/>
          </a:xfrm>
          <a:custGeom>
            <a:avLst/>
            <a:gdLst/>
            <a:ahLst/>
            <a:cxnLst/>
            <a:rect l="l" t="t" r="r" b="b"/>
            <a:pathLst>
              <a:path w="899159" h="423545">
                <a:moveTo>
                  <a:pt x="76200" y="347272"/>
                </a:moveTo>
                <a:lnTo>
                  <a:pt x="0" y="385372"/>
                </a:lnTo>
                <a:lnTo>
                  <a:pt x="76200" y="423472"/>
                </a:lnTo>
                <a:lnTo>
                  <a:pt x="76200" y="398072"/>
                </a:lnTo>
                <a:lnTo>
                  <a:pt x="63498" y="398072"/>
                </a:lnTo>
                <a:lnTo>
                  <a:pt x="63498" y="372672"/>
                </a:lnTo>
                <a:lnTo>
                  <a:pt x="76200" y="372672"/>
                </a:lnTo>
                <a:lnTo>
                  <a:pt x="76200" y="347272"/>
                </a:lnTo>
                <a:close/>
              </a:path>
              <a:path w="899159" h="423545">
                <a:moveTo>
                  <a:pt x="76200" y="372672"/>
                </a:moveTo>
                <a:lnTo>
                  <a:pt x="63498" y="372672"/>
                </a:lnTo>
                <a:lnTo>
                  <a:pt x="63498" y="398072"/>
                </a:lnTo>
                <a:lnTo>
                  <a:pt x="76200" y="398072"/>
                </a:lnTo>
                <a:lnTo>
                  <a:pt x="76200" y="372672"/>
                </a:lnTo>
                <a:close/>
              </a:path>
              <a:path w="899159" h="423545">
                <a:moveTo>
                  <a:pt x="873580" y="372672"/>
                </a:moveTo>
                <a:lnTo>
                  <a:pt x="76200" y="372672"/>
                </a:lnTo>
                <a:lnTo>
                  <a:pt x="76200" y="398072"/>
                </a:lnTo>
                <a:lnTo>
                  <a:pt x="893295" y="398072"/>
                </a:lnTo>
                <a:lnTo>
                  <a:pt x="898980" y="392386"/>
                </a:lnTo>
                <a:lnTo>
                  <a:pt x="898980" y="385372"/>
                </a:lnTo>
                <a:lnTo>
                  <a:pt x="873580" y="385372"/>
                </a:lnTo>
                <a:lnTo>
                  <a:pt x="873580" y="372672"/>
                </a:lnTo>
                <a:close/>
              </a:path>
              <a:path w="899159" h="423545">
                <a:moveTo>
                  <a:pt x="898980" y="0"/>
                </a:moveTo>
                <a:lnTo>
                  <a:pt x="873580" y="0"/>
                </a:lnTo>
                <a:lnTo>
                  <a:pt x="873580" y="385372"/>
                </a:lnTo>
                <a:lnTo>
                  <a:pt x="886280" y="372672"/>
                </a:lnTo>
                <a:lnTo>
                  <a:pt x="898980" y="372672"/>
                </a:lnTo>
                <a:lnTo>
                  <a:pt x="898980" y="0"/>
                </a:lnTo>
                <a:close/>
              </a:path>
              <a:path w="899159" h="423545">
                <a:moveTo>
                  <a:pt x="898980" y="372672"/>
                </a:moveTo>
                <a:lnTo>
                  <a:pt x="886280" y="372672"/>
                </a:lnTo>
                <a:lnTo>
                  <a:pt x="873580" y="385372"/>
                </a:lnTo>
                <a:lnTo>
                  <a:pt x="898980" y="385372"/>
                </a:lnTo>
                <a:lnTo>
                  <a:pt x="898980" y="3726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 txBox="1"/>
          <p:nvPr/>
        </p:nvSpPr>
        <p:spPr>
          <a:xfrm>
            <a:off x="3702367" y="500888"/>
            <a:ext cx="1718945" cy="6076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1720"/>
              </a:lnSpc>
              <a:spcBef>
                <a:spcPts val="100"/>
              </a:spcBef>
            </a:pPr>
            <a:r>
              <a:rPr dirty="0" sz="1500" spc="-15" b="1">
                <a:latin typeface="Calibri"/>
                <a:cs typeface="Calibri"/>
              </a:rPr>
              <a:t>RANDOMIZATION</a:t>
            </a:r>
            <a:r>
              <a:rPr dirty="0" sz="1500" spc="-35" b="1">
                <a:latin typeface="Calibri"/>
                <a:cs typeface="Calibri"/>
              </a:rPr>
              <a:t> </a:t>
            </a:r>
            <a:r>
              <a:rPr dirty="0" sz="1500" spc="-5" b="1">
                <a:latin typeface="Calibri"/>
                <a:cs typeface="Calibri"/>
              </a:rPr>
              <a:t>1:1</a:t>
            </a:r>
            <a:endParaRPr sz="1500">
              <a:latin typeface="Calibri"/>
              <a:cs typeface="Calibri"/>
            </a:endParaRPr>
          </a:p>
          <a:p>
            <a:pPr algn="ctr" marL="19685">
              <a:lnSpc>
                <a:spcPts val="1270"/>
              </a:lnSpc>
            </a:pPr>
            <a:r>
              <a:rPr dirty="0" sz="1300" spc="-5" b="1">
                <a:latin typeface="Calibri"/>
                <a:cs typeface="Calibri"/>
              </a:rPr>
              <a:t>PRIOR </a:t>
            </a:r>
            <a:r>
              <a:rPr dirty="0" sz="1300" spc="-25" b="1">
                <a:latin typeface="Calibri"/>
                <a:cs typeface="Calibri"/>
              </a:rPr>
              <a:t>TO</a:t>
            </a:r>
            <a:r>
              <a:rPr dirty="0" sz="1300" b="1">
                <a:latin typeface="Calibri"/>
                <a:cs typeface="Calibri"/>
              </a:rPr>
              <a:t> </a:t>
            </a:r>
            <a:r>
              <a:rPr dirty="0" sz="1300" spc="-50" b="1">
                <a:latin typeface="Calibri"/>
                <a:cs typeface="Calibri"/>
              </a:rPr>
              <a:t>TAVI</a:t>
            </a:r>
            <a:endParaRPr sz="1300">
              <a:latin typeface="Calibri"/>
              <a:cs typeface="Calibri"/>
            </a:endParaRPr>
          </a:p>
          <a:p>
            <a:pPr algn="ctr">
              <a:lnSpc>
                <a:spcPts val="1590"/>
              </a:lnSpc>
            </a:pPr>
            <a:r>
              <a:rPr dirty="0" sz="1500" spc="-5">
                <a:latin typeface="Calibri"/>
                <a:cs typeface="Calibri"/>
              </a:rPr>
              <a:t>N=326</a:t>
            </a:r>
            <a:endParaRPr sz="1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96747"/>
            <a:ext cx="1791335" cy="4521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Study</a:t>
            </a:r>
            <a:r>
              <a:rPr dirty="0" spc="-65"/>
              <a:t> </a:t>
            </a:r>
            <a:r>
              <a:rPr dirty="0" spc="-5"/>
              <a:t>Power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145540"/>
            <a:ext cx="7721600" cy="2661920"/>
          </a:xfrm>
          <a:prstGeom prst="rect">
            <a:avLst/>
          </a:prstGeom>
        </p:spPr>
        <p:txBody>
          <a:bodyPr wrap="square" lIns="0" tIns="8890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400" spc="-5">
                <a:latin typeface="Arial Narrow"/>
                <a:cs typeface="Arial Narrow"/>
              </a:rPr>
              <a:t>Primary</a:t>
            </a:r>
            <a:r>
              <a:rPr dirty="0" sz="2400">
                <a:latin typeface="Arial Narrow"/>
                <a:cs typeface="Arial Narrow"/>
              </a:rPr>
              <a:t> outcomes:</a:t>
            </a:r>
            <a:endParaRPr sz="2400">
              <a:latin typeface="Arial Narrow"/>
              <a:cs typeface="Arial Narrow"/>
            </a:endParaRPr>
          </a:p>
          <a:p>
            <a:pPr lvl="1" marL="755650" indent="-285750">
              <a:lnSpc>
                <a:spcPct val="100000"/>
              </a:lnSpc>
              <a:spcBef>
                <a:spcPts val="600"/>
              </a:spcBef>
              <a:buFont typeface="Arial"/>
              <a:buChar char="–"/>
              <a:tabLst>
                <a:tab pos="755650" algn="l"/>
              </a:tabLst>
            </a:pPr>
            <a:r>
              <a:rPr dirty="0" sz="2400" spc="-15">
                <a:latin typeface="Arial Narrow"/>
                <a:cs typeface="Arial Narrow"/>
              </a:rPr>
              <a:t>Superiority, </a:t>
            </a:r>
            <a:r>
              <a:rPr dirty="0" sz="2400">
                <a:latin typeface="Arial Narrow"/>
                <a:cs typeface="Arial Narrow"/>
              </a:rPr>
              <a:t>power 80%, alpha</a:t>
            </a:r>
            <a:r>
              <a:rPr dirty="0" sz="2400" spc="15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0.05</a:t>
            </a:r>
            <a:endParaRPr sz="2400">
              <a:latin typeface="Arial Narrow"/>
              <a:cs typeface="Arial Narrow"/>
            </a:endParaRPr>
          </a:p>
          <a:p>
            <a:pPr lvl="1" marL="755650" indent="-285750">
              <a:lnSpc>
                <a:spcPct val="100000"/>
              </a:lnSpc>
              <a:spcBef>
                <a:spcPts val="620"/>
              </a:spcBef>
              <a:buFont typeface="Arial"/>
              <a:buChar char="–"/>
              <a:tabLst>
                <a:tab pos="755650" algn="l"/>
              </a:tabLst>
            </a:pPr>
            <a:r>
              <a:rPr dirty="0" sz="2400">
                <a:latin typeface="Arial Narrow"/>
                <a:cs typeface="Arial Narrow"/>
              </a:rPr>
              <a:t>Expected event </a:t>
            </a:r>
            <a:r>
              <a:rPr dirty="0" sz="2400" spc="-5">
                <a:latin typeface="Arial Narrow"/>
                <a:cs typeface="Arial Narrow"/>
              </a:rPr>
              <a:t>rate </a:t>
            </a:r>
            <a:r>
              <a:rPr dirty="0" sz="2400">
                <a:latin typeface="Arial Narrow"/>
                <a:cs typeface="Arial Narrow"/>
              </a:rPr>
              <a:t>OAC vs. OAC + clopidogrel: 18% vs.</a:t>
            </a:r>
            <a:r>
              <a:rPr dirty="0" sz="2400" spc="15">
                <a:latin typeface="Arial Narrow"/>
                <a:cs typeface="Arial Narrow"/>
              </a:rPr>
              <a:t> </a:t>
            </a:r>
            <a:r>
              <a:rPr dirty="0" sz="2400" spc="5">
                <a:latin typeface="Arial Narrow"/>
                <a:cs typeface="Arial Narrow"/>
              </a:rPr>
              <a:t>36%</a:t>
            </a:r>
            <a:endParaRPr sz="2400">
              <a:latin typeface="Arial Narrow"/>
              <a:cs typeface="Arial Narrow"/>
            </a:endParaRPr>
          </a:p>
          <a:p>
            <a:pPr marL="355600" indent="-342900">
              <a:lnSpc>
                <a:spcPct val="100000"/>
              </a:lnSpc>
              <a:spcBef>
                <a:spcPts val="53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400" spc="-5">
                <a:latin typeface="Arial Narrow"/>
                <a:cs typeface="Arial Narrow"/>
              </a:rPr>
              <a:t>Secondary</a:t>
            </a:r>
            <a:r>
              <a:rPr dirty="0" sz="2400">
                <a:latin typeface="Arial Narrow"/>
                <a:cs typeface="Arial Narrow"/>
              </a:rPr>
              <a:t> outcomes:</a:t>
            </a:r>
            <a:endParaRPr sz="2400">
              <a:latin typeface="Arial Narrow"/>
              <a:cs typeface="Arial Narrow"/>
            </a:endParaRPr>
          </a:p>
          <a:p>
            <a:pPr lvl="1" marL="755650" indent="-285750">
              <a:lnSpc>
                <a:spcPct val="100000"/>
              </a:lnSpc>
              <a:spcBef>
                <a:spcPts val="625"/>
              </a:spcBef>
              <a:buFont typeface="Arial"/>
              <a:buChar char="–"/>
              <a:tabLst>
                <a:tab pos="755650" algn="l"/>
              </a:tabLst>
            </a:pPr>
            <a:r>
              <a:rPr dirty="0" sz="2400" spc="-10">
                <a:latin typeface="Arial Narrow"/>
                <a:cs typeface="Arial Narrow"/>
              </a:rPr>
              <a:t>Non-inferiority, </a:t>
            </a:r>
            <a:r>
              <a:rPr dirty="0" sz="2400">
                <a:latin typeface="Arial Narrow"/>
                <a:cs typeface="Arial Narrow"/>
              </a:rPr>
              <a:t>non-inferiority margin:</a:t>
            </a:r>
            <a:r>
              <a:rPr dirty="0" sz="2400" spc="15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7.5%</a:t>
            </a:r>
            <a:endParaRPr sz="2400">
              <a:latin typeface="Arial Narrow"/>
              <a:cs typeface="Arial Narrow"/>
            </a:endParaRPr>
          </a:p>
          <a:p>
            <a:pPr lvl="1" marL="755650" indent="-285750">
              <a:lnSpc>
                <a:spcPct val="100000"/>
              </a:lnSpc>
              <a:spcBef>
                <a:spcPts val="505"/>
              </a:spcBef>
              <a:buFont typeface="Arial"/>
              <a:buChar char="–"/>
              <a:tabLst>
                <a:tab pos="755650" algn="l"/>
              </a:tabLst>
            </a:pPr>
            <a:r>
              <a:rPr dirty="0" sz="2400">
                <a:latin typeface="Arial Narrow"/>
                <a:cs typeface="Arial Narrow"/>
              </a:rPr>
              <a:t>Expected event </a:t>
            </a:r>
            <a:r>
              <a:rPr dirty="0" sz="2400" spc="-5">
                <a:latin typeface="Arial Narrow"/>
                <a:cs typeface="Arial Narrow"/>
              </a:rPr>
              <a:t>rate </a:t>
            </a:r>
            <a:r>
              <a:rPr dirty="0" sz="2400">
                <a:latin typeface="Arial Narrow"/>
                <a:cs typeface="Arial Narrow"/>
              </a:rPr>
              <a:t>OAC vs. OAC + clopidogrel: 31% vs.</a:t>
            </a:r>
            <a:r>
              <a:rPr dirty="0" sz="2400" spc="15">
                <a:latin typeface="Arial Narrow"/>
                <a:cs typeface="Arial Narrow"/>
              </a:rPr>
              <a:t> </a:t>
            </a:r>
            <a:r>
              <a:rPr dirty="0" sz="2400" spc="5">
                <a:latin typeface="Arial Narrow"/>
                <a:cs typeface="Arial Narrow"/>
              </a:rPr>
              <a:t>39%</a:t>
            </a:r>
            <a:endParaRPr sz="24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96747"/>
            <a:ext cx="3958590" cy="4521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Adherence and</a:t>
            </a:r>
            <a:r>
              <a:rPr dirty="0" spc="-70"/>
              <a:t> </a:t>
            </a:r>
            <a:r>
              <a:rPr dirty="0" spc="-5"/>
              <a:t>Cross-Overs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145540"/>
            <a:ext cx="5877560" cy="1354455"/>
          </a:xfrm>
          <a:prstGeom prst="rect">
            <a:avLst/>
          </a:prstGeom>
        </p:spPr>
        <p:txBody>
          <a:bodyPr wrap="square" lIns="0" tIns="8890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400" spc="-5">
                <a:latin typeface="Arial Narrow"/>
                <a:cs typeface="Arial Narrow"/>
              </a:rPr>
              <a:t>Adherence </a:t>
            </a:r>
            <a:r>
              <a:rPr dirty="0" sz="2400">
                <a:latin typeface="Arial Narrow"/>
                <a:cs typeface="Arial Narrow"/>
              </a:rPr>
              <a:t>for 3 months clopidogrel:</a:t>
            </a:r>
            <a:r>
              <a:rPr dirty="0" sz="2400" spc="20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95.5%</a:t>
            </a:r>
            <a:endParaRPr sz="2400">
              <a:latin typeface="Arial Narrow"/>
              <a:cs typeface="Arial Narrow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400">
                <a:latin typeface="Arial Narrow"/>
                <a:cs typeface="Arial Narrow"/>
              </a:rPr>
              <a:t>Duration clopidogrel: median 91 days [IQR</a:t>
            </a:r>
            <a:r>
              <a:rPr dirty="0" sz="2400" spc="-5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89-92]</a:t>
            </a:r>
            <a:endParaRPr sz="2400">
              <a:latin typeface="Arial Narrow"/>
              <a:cs typeface="Arial Narrow"/>
            </a:endParaRPr>
          </a:p>
          <a:p>
            <a:pPr marL="355600" indent="-342900">
              <a:lnSpc>
                <a:spcPct val="100000"/>
              </a:lnSpc>
              <a:spcBef>
                <a:spcPts val="6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400" spc="-5">
                <a:latin typeface="Arial Narrow"/>
                <a:cs typeface="Arial Narrow"/>
              </a:rPr>
              <a:t>Cross-overs: </a:t>
            </a:r>
            <a:r>
              <a:rPr dirty="0" sz="2400">
                <a:latin typeface="Arial Narrow"/>
                <a:cs typeface="Arial Narrow"/>
              </a:rPr>
              <a:t>one in each</a:t>
            </a:r>
            <a:r>
              <a:rPr dirty="0" sz="2400" spc="20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group</a:t>
            </a:r>
            <a:endParaRPr sz="24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96747"/>
            <a:ext cx="1224915" cy="4521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5"/>
              <a:t>B</a:t>
            </a:r>
            <a:r>
              <a:rPr dirty="0" spc="-5"/>
              <a:t>aselin</a:t>
            </a:r>
            <a:r>
              <a:rPr dirty="0"/>
              <a:t>e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339850" y="1026398"/>
          <a:ext cx="6470650" cy="34499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34360"/>
                <a:gridCol w="1708785"/>
                <a:gridCol w="1608454"/>
              </a:tblGrid>
              <a:tr h="5943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77850" marR="570230">
                        <a:lnSpc>
                          <a:spcPts val="1420"/>
                        </a:lnSpc>
                        <a:spcBef>
                          <a:spcPts val="955"/>
                        </a:spcBef>
                      </a:pPr>
                      <a:r>
                        <a:rPr dirty="0" sz="12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OAC  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</a:t>
                      </a:r>
                      <a:r>
                        <a:rPr dirty="0" sz="12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N=157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2128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44475" marR="236854">
                        <a:lnSpc>
                          <a:spcPts val="1390"/>
                        </a:lnSpc>
                        <a:spcBef>
                          <a:spcPts val="90"/>
                        </a:spcBef>
                      </a:pPr>
                      <a:r>
                        <a:rPr dirty="0" sz="12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OAC 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+  </a:t>
                      </a:r>
                      <a:r>
                        <a:rPr dirty="0" sz="12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LO</a:t>
                      </a:r>
                      <a:r>
                        <a:rPr dirty="0" sz="12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2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OG</a:t>
                      </a:r>
                      <a:r>
                        <a:rPr dirty="0" sz="12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  </a:t>
                      </a:r>
                      <a:r>
                        <a:rPr dirty="0" sz="12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(N=156)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143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</a:tr>
              <a:tr h="218650">
                <a:tc>
                  <a:txBody>
                    <a:bodyPr/>
                    <a:lstStyle/>
                    <a:p>
                      <a:pPr marL="12573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dirty="0" sz="12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Age 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dirty="0" sz="12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yr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841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318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dirty="0" sz="1200" spc="-5">
                          <a:latin typeface="Arial"/>
                          <a:cs typeface="Arial"/>
                        </a:rPr>
                        <a:t>81±6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841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318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dirty="0" sz="1200" spc="-5">
                          <a:latin typeface="Arial"/>
                          <a:cs typeface="Arial"/>
                        </a:rPr>
                        <a:t>81±6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841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</a:tr>
              <a:tr h="218650">
                <a:tc>
                  <a:txBody>
                    <a:bodyPr/>
                    <a:lstStyle/>
                    <a:p>
                      <a:pPr marL="13144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dirty="0" sz="12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Female 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- no.</a:t>
                      </a:r>
                      <a:r>
                        <a:rPr dirty="0" sz="12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(%)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651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191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dirty="0" sz="1200" spc="-5">
                          <a:latin typeface="Arial"/>
                          <a:cs typeface="Arial"/>
                        </a:rPr>
                        <a:t>69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(43.9)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651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191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dirty="0" sz="1200" spc="-5">
                          <a:latin typeface="Arial"/>
                          <a:cs typeface="Arial"/>
                        </a:rPr>
                        <a:t>73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(46.8)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651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</a:tr>
              <a:tr h="218650">
                <a:tc>
                  <a:txBody>
                    <a:bodyPr/>
                    <a:lstStyle/>
                    <a:p>
                      <a:pPr marL="13144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dirty="0" sz="12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NYHA </a:t>
                      </a:r>
                      <a:r>
                        <a:rPr dirty="0" sz="12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class 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III or IV – no.</a:t>
                      </a:r>
                      <a:r>
                        <a:rPr dirty="0" sz="1200" spc="-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(%)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714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dirty="0" sz="1200" spc="-35">
                          <a:latin typeface="Arial"/>
                          <a:cs typeface="Arial"/>
                        </a:rPr>
                        <a:t>119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(75.8)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714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dirty="0" sz="1200" spc="-35">
                          <a:latin typeface="Arial"/>
                          <a:cs typeface="Arial"/>
                        </a:rPr>
                        <a:t>110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(70.1)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714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</a:tr>
              <a:tr h="218650">
                <a:tc>
                  <a:txBody>
                    <a:bodyPr/>
                    <a:lstStyle/>
                    <a:p>
                      <a:pPr marL="13144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12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STS risk score 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- %</a:t>
                      </a:r>
                      <a:r>
                        <a:rPr dirty="0" sz="12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[IQR]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778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1200" spc="-5">
                          <a:latin typeface="Arial"/>
                          <a:cs typeface="Arial"/>
                        </a:rPr>
                        <a:t>3.2 [2.2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-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4.8]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778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1200" spc="-5">
                          <a:latin typeface="Arial"/>
                          <a:cs typeface="Arial"/>
                        </a:rPr>
                        <a:t>3.1 [2.3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-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4.5]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778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</a:tr>
              <a:tr h="218650">
                <a:tc>
                  <a:txBody>
                    <a:bodyPr/>
                    <a:lstStyle/>
                    <a:p>
                      <a:pPr marL="12573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12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Atrial fibrillation 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- no.</a:t>
                      </a:r>
                      <a:r>
                        <a:rPr dirty="0" sz="1200" spc="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(%)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905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1200" spc="-5">
                          <a:latin typeface="Arial"/>
                          <a:cs typeface="Arial"/>
                        </a:rPr>
                        <a:t>150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(95.5)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905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1200" spc="-5">
                          <a:latin typeface="Arial"/>
                          <a:cs typeface="Arial"/>
                        </a:rPr>
                        <a:t>147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(94.2)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905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</a:tr>
              <a:tr h="218650">
                <a:tc>
                  <a:txBody>
                    <a:bodyPr/>
                    <a:lstStyle/>
                    <a:p>
                      <a:pPr marL="13144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dirty="0" sz="12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Coronary artery </a:t>
                      </a:r>
                      <a:r>
                        <a:rPr dirty="0" sz="12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disease 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- no. </a:t>
                      </a:r>
                      <a:r>
                        <a:rPr dirty="0" sz="12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(%)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651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191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dirty="0" sz="1200" spc="-5">
                          <a:latin typeface="Arial"/>
                          <a:cs typeface="Arial"/>
                        </a:rPr>
                        <a:t>65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(41.4)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651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191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dirty="0" sz="1200" spc="-5">
                          <a:latin typeface="Arial"/>
                          <a:cs typeface="Arial"/>
                        </a:rPr>
                        <a:t>69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(44.2)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651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</a:tr>
              <a:tr h="218650">
                <a:tc>
                  <a:txBody>
                    <a:bodyPr/>
                    <a:lstStyle/>
                    <a:p>
                      <a:pPr marL="13144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dirty="0" sz="12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Peripheral artery </a:t>
                      </a:r>
                      <a:r>
                        <a:rPr dirty="0" sz="12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disease 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- no. </a:t>
                      </a:r>
                      <a:r>
                        <a:rPr dirty="0" sz="12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(%)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714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191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dirty="0" sz="1200" spc="-5">
                          <a:latin typeface="Arial"/>
                          <a:cs typeface="Arial"/>
                        </a:rPr>
                        <a:t>30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(19.1)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714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191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dirty="0" sz="1200" spc="-5">
                          <a:latin typeface="Arial"/>
                          <a:cs typeface="Arial"/>
                        </a:rPr>
                        <a:t>28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(17.9)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714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</a:tr>
              <a:tr h="218650">
                <a:tc>
                  <a:txBody>
                    <a:bodyPr/>
                    <a:lstStyle/>
                    <a:p>
                      <a:pPr marL="13144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dirty="0" sz="12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Previous stroke 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- no.</a:t>
                      </a:r>
                      <a:r>
                        <a:rPr dirty="0" sz="12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(%)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841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dirty="0" sz="1200" spc="-5">
                          <a:latin typeface="Arial"/>
                          <a:cs typeface="Arial"/>
                        </a:rPr>
                        <a:t>15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(9.6)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841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dirty="0" sz="1200" spc="-5">
                          <a:latin typeface="Arial"/>
                          <a:cs typeface="Arial"/>
                        </a:rPr>
                        <a:t>15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(9.6)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841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</a:tr>
              <a:tr h="218650">
                <a:tc>
                  <a:txBody>
                    <a:bodyPr/>
                    <a:lstStyle/>
                    <a:p>
                      <a:pPr marL="13144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12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Estimated 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GFR - </a:t>
                      </a:r>
                      <a:r>
                        <a:rPr dirty="0" sz="12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ml/min/1.73</a:t>
                      </a:r>
                      <a:r>
                        <a:rPr dirty="0" sz="1200" spc="-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dirty="0" baseline="27777" sz="1200" spc="-7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baseline="27777" sz="1200">
                        <a:latin typeface="Arial"/>
                        <a:cs typeface="Arial"/>
                      </a:endParaRPr>
                    </a:p>
                  </a:txBody>
                  <a:tcPr marL="0" marR="0" marB="0" marT="1905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1200" spc="-5">
                          <a:latin typeface="Arial"/>
                          <a:cs typeface="Arial"/>
                        </a:rPr>
                        <a:t>53±18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905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1200" spc="-5">
                          <a:latin typeface="Arial"/>
                          <a:cs typeface="Arial"/>
                        </a:rPr>
                        <a:t>56±17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905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</a:tr>
              <a:tr h="218650">
                <a:tc>
                  <a:txBody>
                    <a:bodyPr/>
                    <a:lstStyle/>
                    <a:p>
                      <a:pPr marL="13144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dirty="0" sz="12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LVEF 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– no.</a:t>
                      </a:r>
                      <a:r>
                        <a:rPr dirty="0" sz="1200" spc="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(%)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651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</a:tr>
              <a:tr h="218650">
                <a:tc>
                  <a:txBody>
                    <a:bodyPr/>
                    <a:lstStyle/>
                    <a:p>
                      <a:pPr marL="26035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12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&gt;50%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778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191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1200" spc="-5">
                          <a:latin typeface="Arial"/>
                          <a:cs typeface="Arial"/>
                        </a:rPr>
                        <a:t>91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(58.0)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778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191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1200" spc="-5">
                          <a:latin typeface="Arial"/>
                          <a:cs typeface="Arial"/>
                        </a:rPr>
                        <a:t>97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(62.2)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778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</a:tr>
              <a:tr h="218650">
                <a:tc>
                  <a:txBody>
                    <a:bodyPr/>
                    <a:lstStyle/>
                    <a:p>
                      <a:pPr marL="26035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dirty="0" sz="12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30-50%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841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191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dirty="0" sz="1200" spc="-5">
                          <a:latin typeface="Arial"/>
                          <a:cs typeface="Arial"/>
                        </a:rPr>
                        <a:t>54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(34.4)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841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191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dirty="0" sz="1200" spc="-5">
                          <a:latin typeface="Arial"/>
                          <a:cs typeface="Arial"/>
                        </a:rPr>
                        <a:t>46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(29.5)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841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</a:tr>
              <a:tr h="218650">
                <a:tc>
                  <a:txBody>
                    <a:bodyPr/>
                    <a:lstStyle/>
                    <a:p>
                      <a:pPr marL="26035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12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≤30%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905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191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1200" spc="-5">
                          <a:latin typeface="Arial"/>
                          <a:cs typeface="Arial"/>
                        </a:rPr>
                        <a:t>12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(7.6)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905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191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1200" spc="-5">
                          <a:latin typeface="Arial"/>
                          <a:cs typeface="Arial"/>
                        </a:rPr>
                        <a:t>13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(8.3)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905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96747"/>
            <a:ext cx="2226310" cy="4521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Anticoagulation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339850" y="1026398"/>
          <a:ext cx="6470650" cy="2794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34360"/>
                <a:gridCol w="1708785"/>
                <a:gridCol w="1608454"/>
              </a:tblGrid>
              <a:tr h="5943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77850" marR="570230">
                        <a:lnSpc>
                          <a:spcPts val="1420"/>
                        </a:lnSpc>
                        <a:spcBef>
                          <a:spcPts val="955"/>
                        </a:spcBef>
                      </a:pPr>
                      <a:r>
                        <a:rPr dirty="0" sz="12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OAC  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</a:t>
                      </a:r>
                      <a:r>
                        <a:rPr dirty="0" sz="12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N=157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2128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44475" marR="236854">
                        <a:lnSpc>
                          <a:spcPts val="1390"/>
                        </a:lnSpc>
                        <a:spcBef>
                          <a:spcPts val="90"/>
                        </a:spcBef>
                      </a:pPr>
                      <a:r>
                        <a:rPr dirty="0" sz="12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OAC 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+  </a:t>
                      </a:r>
                      <a:r>
                        <a:rPr dirty="0" sz="12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LO</a:t>
                      </a:r>
                      <a:r>
                        <a:rPr dirty="0" sz="12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2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OG</a:t>
                      </a:r>
                      <a:r>
                        <a:rPr dirty="0" sz="12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  </a:t>
                      </a:r>
                      <a:r>
                        <a:rPr dirty="0" sz="12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(N=156)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143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</a:tr>
              <a:tr h="218650">
                <a:tc>
                  <a:txBody>
                    <a:bodyPr/>
                    <a:lstStyle/>
                    <a:p>
                      <a:pPr marL="1111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dirty="0" sz="12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Vitamin 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K </a:t>
                      </a:r>
                      <a:r>
                        <a:rPr dirty="0" sz="12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antagonist 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– no.</a:t>
                      </a:r>
                      <a:r>
                        <a:rPr dirty="0" sz="1200" spc="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(%)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587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dirty="0" sz="1200" spc="-35">
                          <a:latin typeface="Arial"/>
                          <a:cs typeface="Arial"/>
                        </a:rPr>
                        <a:t>118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(75.2)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587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45593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dirty="0" sz="1200" spc="-35">
                          <a:latin typeface="Arial"/>
                          <a:cs typeface="Arial"/>
                        </a:rPr>
                        <a:t>110</a:t>
                      </a:r>
                      <a:r>
                        <a:rPr dirty="0" sz="1200" spc="-8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(70.5)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587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</a:tr>
              <a:tr h="218650">
                <a:tc>
                  <a:txBody>
                    <a:bodyPr/>
                    <a:lstStyle/>
                    <a:p>
                      <a:pPr marL="23431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dirty="0" sz="12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Acenocoumarol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651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dirty="0" sz="1200" spc="-5">
                          <a:latin typeface="Arial"/>
                          <a:cs typeface="Arial"/>
                        </a:rPr>
                        <a:t>97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(61.8)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651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marR="492759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dirty="0" sz="1200" spc="-5">
                          <a:latin typeface="Arial"/>
                          <a:cs typeface="Arial"/>
                        </a:rPr>
                        <a:t>91</a:t>
                      </a:r>
                      <a:r>
                        <a:rPr dirty="0" sz="1200" spc="-9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(58.3)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651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</a:tr>
              <a:tr h="218650">
                <a:tc>
                  <a:txBody>
                    <a:bodyPr/>
                    <a:lstStyle/>
                    <a:p>
                      <a:pPr marL="240029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dirty="0" sz="12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Phenprocoumon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714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dirty="0" sz="1200" spc="-5">
                          <a:latin typeface="Arial"/>
                          <a:cs typeface="Arial"/>
                        </a:rPr>
                        <a:t>18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(11.5)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714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492759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dirty="0" sz="1200" spc="-5">
                          <a:latin typeface="Arial"/>
                          <a:cs typeface="Arial"/>
                        </a:rPr>
                        <a:t>16</a:t>
                      </a:r>
                      <a:r>
                        <a:rPr dirty="0" sz="1200" spc="-9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(10.3)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714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</a:tr>
              <a:tr h="218650">
                <a:tc>
                  <a:txBody>
                    <a:bodyPr/>
                    <a:lstStyle/>
                    <a:p>
                      <a:pPr marL="240029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Warfarin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524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3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(1.9)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524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3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(1.9)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524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</a:tr>
              <a:tr h="218650">
                <a:tc>
                  <a:txBody>
                    <a:bodyPr/>
                    <a:lstStyle/>
                    <a:p>
                      <a:pPr marL="1111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dirty="0" sz="12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Direct oral anticoagulant 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– no.</a:t>
                      </a:r>
                      <a:r>
                        <a:rPr dirty="0" sz="1200" spc="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(%)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587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dirty="0" sz="1200" spc="-5">
                          <a:latin typeface="Arial"/>
                          <a:cs typeface="Arial"/>
                        </a:rPr>
                        <a:t>37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(23.6)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587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492759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dirty="0" sz="1200" spc="-5">
                          <a:latin typeface="Arial"/>
                          <a:cs typeface="Arial"/>
                        </a:rPr>
                        <a:t>46</a:t>
                      </a:r>
                      <a:r>
                        <a:rPr dirty="0" sz="1200" spc="-9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(29.5)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587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</a:tr>
              <a:tr h="218650">
                <a:tc>
                  <a:txBody>
                    <a:bodyPr/>
                    <a:lstStyle/>
                    <a:p>
                      <a:pPr marL="23431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dirty="0" sz="12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Apixaban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651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dirty="0" sz="1200" spc="-5">
                          <a:latin typeface="Arial"/>
                          <a:cs typeface="Arial"/>
                        </a:rPr>
                        <a:t>14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(8.9)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651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marR="492759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dirty="0" sz="1200" spc="-5">
                          <a:latin typeface="Arial"/>
                          <a:cs typeface="Arial"/>
                        </a:rPr>
                        <a:t>25</a:t>
                      </a:r>
                      <a:r>
                        <a:rPr dirty="0" sz="1200" spc="-9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(16.0)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651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</a:tr>
              <a:tr h="218650">
                <a:tc>
                  <a:txBody>
                    <a:bodyPr/>
                    <a:lstStyle/>
                    <a:p>
                      <a:pPr marL="240029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dirty="0" sz="12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Dabigatran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714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7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(4.5)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714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5651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4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(2.6)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714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</a:tr>
              <a:tr h="218650">
                <a:tc>
                  <a:txBody>
                    <a:bodyPr/>
                    <a:lstStyle/>
                    <a:p>
                      <a:pPr marL="240029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Edoxaban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524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4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(2.5)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524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4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(2.6)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524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</a:tr>
              <a:tr h="218650">
                <a:tc>
                  <a:txBody>
                    <a:bodyPr/>
                    <a:lstStyle/>
                    <a:p>
                      <a:pPr marL="240029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dirty="0" sz="12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Rivaroxaban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587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dirty="0" sz="1200" spc="-5">
                          <a:latin typeface="Arial"/>
                          <a:cs typeface="Arial"/>
                        </a:rPr>
                        <a:t>12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(7.6)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587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dirty="0" sz="1200" spc="-5">
                          <a:latin typeface="Arial"/>
                          <a:cs typeface="Arial"/>
                        </a:rPr>
                        <a:t>12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(7.6)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587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</a:tr>
              <a:tr h="218650">
                <a:tc>
                  <a:txBody>
                    <a:bodyPr/>
                    <a:lstStyle/>
                    <a:p>
                      <a:pPr marL="11112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Low </a:t>
                      </a:r>
                      <a:r>
                        <a:rPr dirty="0" sz="12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molecular weight heparin 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– no</a:t>
                      </a:r>
                      <a:r>
                        <a:rPr dirty="0" sz="12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(%)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651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2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(1.3)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651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0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(0)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651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96747"/>
            <a:ext cx="1465580" cy="4521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5"/>
              <a:t>P</a:t>
            </a:r>
            <a:r>
              <a:rPr dirty="0" spc="-5"/>
              <a:t>rocedur</a:t>
            </a:r>
            <a:r>
              <a:rPr dirty="0"/>
              <a:t>e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339850" y="1026398"/>
          <a:ext cx="6470650" cy="34499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34360"/>
                <a:gridCol w="1708785"/>
                <a:gridCol w="1608454"/>
              </a:tblGrid>
              <a:tr h="5943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77850" marR="570230">
                        <a:lnSpc>
                          <a:spcPts val="1420"/>
                        </a:lnSpc>
                        <a:spcBef>
                          <a:spcPts val="955"/>
                        </a:spcBef>
                      </a:pPr>
                      <a:r>
                        <a:rPr dirty="0" sz="12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OAC  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</a:t>
                      </a:r>
                      <a:r>
                        <a:rPr dirty="0" sz="12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N=157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2128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44475" marR="236854">
                        <a:lnSpc>
                          <a:spcPts val="1390"/>
                        </a:lnSpc>
                        <a:spcBef>
                          <a:spcPts val="90"/>
                        </a:spcBef>
                      </a:pPr>
                      <a:r>
                        <a:rPr dirty="0" sz="12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OAC 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+  </a:t>
                      </a:r>
                      <a:r>
                        <a:rPr dirty="0" sz="12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LO</a:t>
                      </a:r>
                      <a:r>
                        <a:rPr dirty="0" sz="12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2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OG</a:t>
                      </a:r>
                      <a:r>
                        <a:rPr dirty="0" sz="12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  </a:t>
                      </a:r>
                      <a:r>
                        <a:rPr dirty="0" sz="12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(N=156)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143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</a:tr>
              <a:tr h="218650"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dirty="0" sz="12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Approach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587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</a:tr>
              <a:tr h="218650">
                <a:tc>
                  <a:txBody>
                    <a:bodyPr/>
                    <a:lstStyle/>
                    <a:p>
                      <a:pPr marL="240029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dirty="0" sz="12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Transfemoral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651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dirty="0" sz="1200" spc="-5">
                          <a:latin typeface="Arial"/>
                          <a:cs typeface="Arial"/>
                        </a:rPr>
                        <a:t>136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(86.6)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651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dirty="0" sz="1200" spc="-5">
                          <a:latin typeface="Arial"/>
                          <a:cs typeface="Arial"/>
                        </a:rPr>
                        <a:t>132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(84.6)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651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</a:tr>
              <a:tr h="218650">
                <a:tc>
                  <a:txBody>
                    <a:bodyPr/>
                    <a:lstStyle/>
                    <a:p>
                      <a:pPr marL="240029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dirty="0" sz="12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Other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714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dirty="0" sz="1200" spc="-5">
                          <a:latin typeface="Arial"/>
                          <a:cs typeface="Arial"/>
                        </a:rPr>
                        <a:t>21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(13.4)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714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dirty="0" sz="1200" spc="-5">
                          <a:latin typeface="Arial"/>
                          <a:cs typeface="Arial"/>
                        </a:rPr>
                        <a:t>24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(15.4)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714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</a:tr>
              <a:tr h="218650">
                <a:tc>
                  <a:txBody>
                    <a:bodyPr/>
                    <a:lstStyle/>
                    <a:p>
                      <a:pPr marL="11112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Unfractionated heparin 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– no.</a:t>
                      </a:r>
                      <a:r>
                        <a:rPr dirty="0" sz="1200" spc="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(%)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524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spc="-5">
                          <a:latin typeface="Arial"/>
                          <a:cs typeface="Arial"/>
                        </a:rPr>
                        <a:t>157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(100)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524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spc="-5">
                          <a:latin typeface="Arial"/>
                          <a:cs typeface="Arial"/>
                        </a:rPr>
                        <a:t>156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(100)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524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</a:tr>
              <a:tr h="218650">
                <a:tc>
                  <a:txBody>
                    <a:bodyPr/>
                    <a:lstStyle/>
                    <a:p>
                      <a:pPr marL="1111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dirty="0" sz="12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Maximal ACT 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– </a:t>
                      </a:r>
                      <a:r>
                        <a:rPr dirty="0" sz="12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seconds</a:t>
                      </a:r>
                      <a:r>
                        <a:rPr dirty="0" sz="1200" spc="-4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[IQR]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587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dirty="0" sz="1200" spc="-5">
                          <a:latin typeface="Arial"/>
                          <a:cs typeface="Arial"/>
                        </a:rPr>
                        <a:t>285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[246-319]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587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dirty="0" sz="1200" spc="-5">
                          <a:latin typeface="Arial"/>
                          <a:cs typeface="Arial"/>
                        </a:rPr>
                        <a:t>290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[240-330]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587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</a:tr>
              <a:tr h="218650">
                <a:tc>
                  <a:txBody>
                    <a:bodyPr/>
                    <a:lstStyle/>
                    <a:p>
                      <a:pPr marL="11112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dirty="0" sz="12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Prosthesis 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– no.</a:t>
                      </a:r>
                      <a:r>
                        <a:rPr dirty="0" sz="12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(%)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651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</a:tr>
              <a:tr h="218650">
                <a:tc>
                  <a:txBody>
                    <a:bodyPr/>
                    <a:lstStyle/>
                    <a:p>
                      <a:pPr marL="240029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dirty="0" sz="12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Sapien 3, Edwards</a:t>
                      </a:r>
                      <a:r>
                        <a:rPr dirty="0" sz="1200" spc="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Lifesciences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714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dirty="0" sz="1200" spc="-5">
                          <a:latin typeface="Arial"/>
                          <a:cs typeface="Arial"/>
                        </a:rPr>
                        <a:t>65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(41.4)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714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dirty="0" sz="1200" spc="-5">
                          <a:latin typeface="Arial"/>
                          <a:cs typeface="Arial"/>
                        </a:rPr>
                        <a:t>82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(52.6)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714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</a:tr>
              <a:tr h="218650">
                <a:tc>
                  <a:txBody>
                    <a:bodyPr/>
                    <a:lstStyle/>
                    <a:p>
                      <a:pPr marL="240029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spc="-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CoreValve </a:t>
                      </a:r>
                      <a:r>
                        <a:rPr dirty="0" sz="12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Evolut R,</a:t>
                      </a:r>
                      <a:r>
                        <a:rPr dirty="0" sz="1200" spc="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Medtronic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524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spc="-5">
                          <a:latin typeface="Arial"/>
                          <a:cs typeface="Arial"/>
                        </a:rPr>
                        <a:t>45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(28.7)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524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spc="-5">
                          <a:latin typeface="Arial"/>
                          <a:cs typeface="Arial"/>
                        </a:rPr>
                        <a:t>36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(23.1)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524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</a:tr>
              <a:tr h="218650">
                <a:tc>
                  <a:txBody>
                    <a:bodyPr/>
                    <a:lstStyle/>
                    <a:p>
                      <a:pPr marL="240029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dirty="0" sz="12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Other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587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dirty="0" sz="1200" spc="-5">
                          <a:latin typeface="Arial"/>
                          <a:cs typeface="Arial"/>
                        </a:rPr>
                        <a:t>47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(29.9)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587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dirty="0" sz="1200" spc="-5">
                          <a:latin typeface="Arial"/>
                          <a:cs typeface="Arial"/>
                        </a:rPr>
                        <a:t>38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(24.3)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587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</a:tr>
              <a:tr h="218650">
                <a:tc>
                  <a:txBody>
                    <a:bodyPr/>
                    <a:lstStyle/>
                    <a:p>
                      <a:pPr marL="11112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dirty="0" sz="12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Embolic protection device use 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– no.</a:t>
                      </a:r>
                      <a:r>
                        <a:rPr dirty="0" sz="1200" spc="-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(%)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651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4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(2.5)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651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6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(3.8)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651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</a:tr>
              <a:tr h="218650">
                <a:tc>
                  <a:txBody>
                    <a:bodyPr/>
                    <a:lstStyle/>
                    <a:p>
                      <a:pPr marL="11112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12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VARC-2 </a:t>
                      </a:r>
                      <a:r>
                        <a:rPr dirty="0" sz="12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vascular complication 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– no</a:t>
                      </a:r>
                      <a:r>
                        <a:rPr dirty="0" sz="1200" spc="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(%)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778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1200" spc="-5">
                          <a:latin typeface="Arial"/>
                          <a:cs typeface="Arial"/>
                        </a:rPr>
                        <a:t>20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(12.7)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778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1200" spc="-5">
                          <a:latin typeface="Arial"/>
                          <a:cs typeface="Arial"/>
                        </a:rPr>
                        <a:t>35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(22.4)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778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</a:tr>
              <a:tr h="218650">
                <a:tc>
                  <a:txBody>
                    <a:bodyPr/>
                    <a:lstStyle/>
                    <a:p>
                      <a:pPr marL="240029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Minor </a:t>
                      </a:r>
                      <a:r>
                        <a:rPr dirty="0" sz="12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vascular</a:t>
                      </a:r>
                      <a:r>
                        <a:rPr dirty="0" sz="1200" spc="-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complication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524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spc="-5">
                          <a:latin typeface="Arial"/>
                          <a:cs typeface="Arial"/>
                        </a:rPr>
                        <a:t>12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(7.6)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524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spc="-5">
                          <a:latin typeface="Arial"/>
                          <a:cs typeface="Arial"/>
                        </a:rPr>
                        <a:t>17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(10.9)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524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</a:tr>
              <a:tr h="218650">
                <a:tc>
                  <a:txBody>
                    <a:bodyPr/>
                    <a:lstStyle/>
                    <a:p>
                      <a:pPr marL="240029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dirty="0" sz="12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Major vascular</a:t>
                      </a:r>
                      <a:r>
                        <a:rPr dirty="0" sz="12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complication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587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8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(5.1)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587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dirty="0" sz="1200" spc="-5">
                          <a:latin typeface="Arial"/>
                          <a:cs typeface="Arial"/>
                        </a:rPr>
                        <a:t>18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(11.5)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587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96747"/>
            <a:ext cx="1710689" cy="4521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All</a:t>
            </a:r>
            <a:r>
              <a:rPr dirty="0" spc="-80"/>
              <a:t> </a:t>
            </a:r>
            <a:r>
              <a:rPr dirty="0" spc="-5"/>
              <a:t>Bleeding</a:t>
            </a:r>
          </a:p>
        </p:txBody>
      </p:sp>
      <p:sp>
        <p:nvSpPr>
          <p:cNvPr id="3" name="object 3"/>
          <p:cNvSpPr/>
          <p:nvPr/>
        </p:nvSpPr>
        <p:spPr>
          <a:xfrm>
            <a:off x="1443695" y="1131487"/>
            <a:ext cx="6253762" cy="32223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6570502" y="2988546"/>
            <a:ext cx="1553210" cy="646430"/>
          </a:xfrm>
          <a:prstGeom prst="rect">
            <a:avLst/>
          </a:prstGeom>
          <a:ln w="15875">
            <a:solidFill>
              <a:srgbClr val="372D83"/>
            </a:solidFill>
          </a:ln>
        </p:spPr>
        <p:txBody>
          <a:bodyPr wrap="square" lIns="0" tIns="43815" rIns="0" bIns="0" rtlCol="0" vert="horz">
            <a:spAutoFit/>
          </a:bodyPr>
          <a:lstStyle/>
          <a:p>
            <a:pPr marL="91440">
              <a:lnSpc>
                <a:spcPts val="1430"/>
              </a:lnSpc>
              <a:spcBef>
                <a:spcPts val="345"/>
              </a:spcBef>
            </a:pPr>
            <a:r>
              <a:rPr dirty="0" sz="1200" spc="-5" b="1">
                <a:latin typeface="Arial"/>
                <a:cs typeface="Arial"/>
              </a:rPr>
              <a:t>RR 0.63</a:t>
            </a:r>
            <a:endParaRPr sz="1200">
              <a:latin typeface="Arial"/>
              <a:cs typeface="Arial"/>
            </a:endParaRPr>
          </a:p>
          <a:p>
            <a:pPr marL="91440">
              <a:lnSpc>
                <a:spcPts val="1405"/>
              </a:lnSpc>
            </a:pPr>
            <a:r>
              <a:rPr dirty="0" sz="1200" spc="-5" b="1">
                <a:latin typeface="Arial"/>
                <a:cs typeface="Arial"/>
              </a:rPr>
              <a:t>95% CI 0.43 </a:t>
            </a:r>
            <a:r>
              <a:rPr dirty="0" sz="1200" b="1">
                <a:latin typeface="Arial"/>
                <a:cs typeface="Arial"/>
              </a:rPr>
              <a:t>to</a:t>
            </a:r>
            <a:r>
              <a:rPr dirty="0" sz="1200" spc="-3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0.90</a:t>
            </a:r>
            <a:endParaRPr sz="1200">
              <a:latin typeface="Arial"/>
              <a:cs typeface="Arial"/>
            </a:endParaRPr>
          </a:p>
          <a:p>
            <a:pPr marL="91440">
              <a:lnSpc>
                <a:spcPts val="1415"/>
              </a:lnSpc>
            </a:pPr>
            <a:r>
              <a:rPr dirty="0" sz="1200" b="1">
                <a:latin typeface="Arial"/>
                <a:cs typeface="Arial"/>
              </a:rPr>
              <a:t>P =</a:t>
            </a:r>
            <a:r>
              <a:rPr dirty="0" sz="1200" spc="-30" b="1">
                <a:latin typeface="Arial"/>
                <a:cs typeface="Arial"/>
              </a:rPr>
              <a:t> </a:t>
            </a:r>
            <a:r>
              <a:rPr dirty="0" sz="1200" spc="-20" b="1">
                <a:latin typeface="Arial"/>
                <a:cs typeface="Arial"/>
              </a:rPr>
              <a:t>0.011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264875" y="1572259"/>
            <a:ext cx="593725" cy="9677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BC3C29"/>
                </a:solidFill>
                <a:latin typeface="Calibri"/>
                <a:cs typeface="Calibri"/>
              </a:rPr>
              <a:t>34</a:t>
            </a:r>
            <a:r>
              <a:rPr dirty="0" sz="1800" spc="-5">
                <a:solidFill>
                  <a:srgbClr val="BC3C29"/>
                </a:solidFill>
                <a:latin typeface="Calibri"/>
                <a:cs typeface="Calibri"/>
              </a:rPr>
              <a:t>.</a:t>
            </a:r>
            <a:r>
              <a:rPr dirty="0" sz="1800">
                <a:solidFill>
                  <a:srgbClr val="BC3C29"/>
                </a:solidFill>
                <a:latin typeface="Calibri"/>
                <a:cs typeface="Calibri"/>
              </a:rPr>
              <a:t>6%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800">
                <a:solidFill>
                  <a:srgbClr val="0071B5"/>
                </a:solidFill>
                <a:latin typeface="Calibri"/>
                <a:cs typeface="Calibri"/>
              </a:rPr>
              <a:t>21</a:t>
            </a:r>
            <a:r>
              <a:rPr dirty="0" sz="1800" spc="-5">
                <a:solidFill>
                  <a:srgbClr val="0071B5"/>
                </a:solidFill>
                <a:latin typeface="Calibri"/>
                <a:cs typeface="Calibri"/>
              </a:rPr>
              <a:t>.</a:t>
            </a:r>
            <a:r>
              <a:rPr dirty="0" sz="1800">
                <a:solidFill>
                  <a:srgbClr val="0071B5"/>
                </a:solidFill>
                <a:latin typeface="Calibri"/>
                <a:cs typeface="Calibri"/>
              </a:rPr>
              <a:t>7%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96747"/>
            <a:ext cx="3521710" cy="4521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Non-Procedural</a:t>
            </a:r>
            <a:r>
              <a:rPr dirty="0" spc="-55"/>
              <a:t> </a:t>
            </a:r>
            <a:r>
              <a:rPr dirty="0" spc="-5"/>
              <a:t>Bleeding</a:t>
            </a:r>
          </a:p>
        </p:txBody>
      </p:sp>
      <p:sp>
        <p:nvSpPr>
          <p:cNvPr id="3" name="object 3"/>
          <p:cNvSpPr/>
          <p:nvPr/>
        </p:nvSpPr>
        <p:spPr>
          <a:xfrm>
            <a:off x="1435134" y="1131674"/>
            <a:ext cx="6270874" cy="32311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6570502" y="2988546"/>
            <a:ext cx="1553210" cy="646430"/>
          </a:xfrm>
          <a:prstGeom prst="rect">
            <a:avLst/>
          </a:prstGeom>
          <a:ln w="15875">
            <a:solidFill>
              <a:srgbClr val="372D83"/>
            </a:solidFill>
          </a:ln>
        </p:spPr>
        <p:txBody>
          <a:bodyPr wrap="square" lIns="0" tIns="43815" rIns="0" bIns="0" rtlCol="0" vert="horz">
            <a:spAutoFit/>
          </a:bodyPr>
          <a:lstStyle/>
          <a:p>
            <a:pPr marL="91440">
              <a:lnSpc>
                <a:spcPts val="1430"/>
              </a:lnSpc>
              <a:spcBef>
                <a:spcPts val="345"/>
              </a:spcBef>
            </a:pPr>
            <a:r>
              <a:rPr dirty="0" sz="1200" spc="-5" b="1">
                <a:latin typeface="Arial"/>
                <a:cs typeface="Arial"/>
              </a:rPr>
              <a:t>RR 0.64</a:t>
            </a:r>
            <a:endParaRPr sz="1200">
              <a:latin typeface="Arial"/>
              <a:cs typeface="Arial"/>
            </a:endParaRPr>
          </a:p>
          <a:p>
            <a:pPr marL="91440">
              <a:lnSpc>
                <a:spcPts val="1405"/>
              </a:lnSpc>
            </a:pPr>
            <a:r>
              <a:rPr dirty="0" sz="1200" spc="-5" b="1">
                <a:latin typeface="Arial"/>
                <a:cs typeface="Arial"/>
              </a:rPr>
              <a:t>95% CI 0.44 </a:t>
            </a:r>
            <a:r>
              <a:rPr dirty="0" sz="1200" b="1">
                <a:latin typeface="Arial"/>
                <a:cs typeface="Arial"/>
              </a:rPr>
              <a:t>to</a:t>
            </a:r>
            <a:r>
              <a:rPr dirty="0" sz="1200" spc="-3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0.92</a:t>
            </a:r>
            <a:endParaRPr sz="1200">
              <a:latin typeface="Arial"/>
              <a:cs typeface="Arial"/>
            </a:endParaRPr>
          </a:p>
          <a:p>
            <a:pPr marL="91440">
              <a:lnSpc>
                <a:spcPts val="1415"/>
              </a:lnSpc>
            </a:pPr>
            <a:r>
              <a:rPr dirty="0" sz="1200" b="1">
                <a:latin typeface="Arial"/>
                <a:cs typeface="Arial"/>
              </a:rPr>
              <a:t>P =</a:t>
            </a:r>
            <a:r>
              <a:rPr dirty="0" sz="1200" spc="-30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0.015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264875" y="1633220"/>
            <a:ext cx="593725" cy="9067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BC3C29"/>
                </a:solidFill>
                <a:latin typeface="Calibri"/>
                <a:cs typeface="Calibri"/>
              </a:rPr>
              <a:t>34</a:t>
            </a:r>
            <a:r>
              <a:rPr dirty="0" sz="1800" spc="-5">
                <a:solidFill>
                  <a:srgbClr val="BC3C29"/>
                </a:solidFill>
                <a:latin typeface="Calibri"/>
                <a:cs typeface="Calibri"/>
              </a:rPr>
              <a:t>.</a:t>
            </a:r>
            <a:r>
              <a:rPr dirty="0" sz="1800">
                <a:solidFill>
                  <a:srgbClr val="BC3C29"/>
                </a:solidFill>
                <a:latin typeface="Calibri"/>
                <a:cs typeface="Calibri"/>
              </a:rPr>
              <a:t>0%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solidFill>
                  <a:srgbClr val="0071B5"/>
                </a:solidFill>
                <a:latin typeface="Calibri"/>
                <a:cs typeface="Calibri"/>
              </a:rPr>
              <a:t>21</a:t>
            </a:r>
            <a:r>
              <a:rPr dirty="0" sz="1800" spc="-5">
                <a:solidFill>
                  <a:srgbClr val="0071B5"/>
                </a:solidFill>
                <a:latin typeface="Calibri"/>
                <a:cs typeface="Calibri"/>
              </a:rPr>
              <a:t>.</a:t>
            </a:r>
            <a:r>
              <a:rPr dirty="0" sz="1800">
                <a:solidFill>
                  <a:srgbClr val="0071B5"/>
                </a:solidFill>
                <a:latin typeface="Calibri"/>
                <a:cs typeface="Calibri"/>
              </a:rPr>
              <a:t>7%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35134" y="1131674"/>
            <a:ext cx="6270874" cy="32311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940" y="396747"/>
            <a:ext cx="6916420" cy="4521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CV </a:t>
            </a:r>
            <a:r>
              <a:rPr dirty="0" spc="-25"/>
              <a:t>Mortality, </a:t>
            </a:r>
            <a:r>
              <a:rPr dirty="0" spc="-5"/>
              <a:t>Non-Procedural Bleeding, Stroke,</a:t>
            </a:r>
            <a:r>
              <a:rPr dirty="0" spc="10"/>
              <a:t> </a:t>
            </a:r>
            <a:r>
              <a:rPr dirty="0" spc="-5"/>
              <a:t>MI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540772" y="2695602"/>
            <a:ext cx="2467610" cy="831215"/>
          </a:xfrm>
          <a:prstGeom prst="rect">
            <a:avLst/>
          </a:prstGeom>
          <a:ln w="15875">
            <a:solidFill>
              <a:srgbClr val="372D83"/>
            </a:solidFill>
          </a:ln>
        </p:spPr>
        <p:txBody>
          <a:bodyPr wrap="square" lIns="0" tIns="44450" rIns="0" bIns="0" rtlCol="0" vert="horz">
            <a:spAutoFit/>
          </a:bodyPr>
          <a:lstStyle/>
          <a:p>
            <a:pPr marL="91440">
              <a:lnSpc>
                <a:spcPts val="1430"/>
              </a:lnSpc>
              <a:spcBef>
                <a:spcPts val="350"/>
              </a:spcBef>
            </a:pPr>
            <a:r>
              <a:rPr dirty="0" sz="1200" spc="-5" b="1">
                <a:latin typeface="Arial"/>
                <a:cs typeface="Arial"/>
              </a:rPr>
              <a:t>RR 0.69</a:t>
            </a:r>
            <a:endParaRPr sz="1200">
              <a:latin typeface="Arial"/>
              <a:cs typeface="Arial"/>
            </a:endParaRPr>
          </a:p>
          <a:p>
            <a:pPr marL="91440">
              <a:lnSpc>
                <a:spcPts val="1405"/>
              </a:lnSpc>
            </a:pPr>
            <a:r>
              <a:rPr dirty="0" sz="1200" spc="-5" b="1">
                <a:latin typeface="Arial"/>
                <a:cs typeface="Arial"/>
              </a:rPr>
              <a:t>95% CI 0.51 </a:t>
            </a:r>
            <a:r>
              <a:rPr dirty="0" sz="1200" b="1">
                <a:latin typeface="Arial"/>
                <a:cs typeface="Arial"/>
              </a:rPr>
              <a:t>to </a:t>
            </a:r>
            <a:r>
              <a:rPr dirty="0" sz="1200" spc="-5" b="1">
                <a:latin typeface="Arial"/>
                <a:cs typeface="Arial"/>
              </a:rPr>
              <a:t>0.92</a:t>
            </a:r>
            <a:endParaRPr sz="1200">
              <a:latin typeface="Arial"/>
              <a:cs typeface="Arial"/>
            </a:endParaRPr>
          </a:p>
          <a:p>
            <a:pPr marL="91440">
              <a:lnSpc>
                <a:spcPts val="1415"/>
              </a:lnSpc>
            </a:pPr>
            <a:r>
              <a:rPr dirty="0" sz="1200" spc="-5" b="1">
                <a:latin typeface="Arial"/>
                <a:cs typeface="Arial"/>
              </a:rPr>
              <a:t>-14.3% (-25.0 </a:t>
            </a:r>
            <a:r>
              <a:rPr dirty="0" sz="1200" b="1">
                <a:latin typeface="Arial"/>
                <a:cs typeface="Arial"/>
              </a:rPr>
              <a:t>to</a:t>
            </a:r>
            <a:r>
              <a:rPr dirty="0" sz="1200" spc="-5" b="1">
                <a:latin typeface="Arial"/>
                <a:cs typeface="Arial"/>
              </a:rPr>
              <a:t> -3.6)</a:t>
            </a:r>
            <a:endParaRPr sz="1200">
              <a:latin typeface="Arial"/>
              <a:cs typeface="Arial"/>
            </a:endParaRPr>
          </a:p>
          <a:p>
            <a:pPr marL="91440">
              <a:lnSpc>
                <a:spcPct val="100000"/>
              </a:lnSpc>
              <a:spcBef>
                <a:spcPts val="70"/>
              </a:spcBef>
            </a:pPr>
            <a:r>
              <a:rPr dirty="0" sz="1200" spc="-5" b="1">
                <a:latin typeface="Arial"/>
                <a:cs typeface="Arial"/>
              </a:rPr>
              <a:t>Non-inferiority margin</a:t>
            </a:r>
            <a:r>
              <a:rPr dirty="0" sz="120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+7.5%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264875" y="1108964"/>
            <a:ext cx="593725" cy="9677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BC3C29"/>
                </a:solidFill>
                <a:latin typeface="Calibri"/>
                <a:cs typeface="Calibri"/>
              </a:rPr>
              <a:t>45</a:t>
            </a:r>
            <a:r>
              <a:rPr dirty="0" sz="1800" spc="-5">
                <a:solidFill>
                  <a:srgbClr val="BC3C29"/>
                </a:solidFill>
                <a:latin typeface="Calibri"/>
                <a:cs typeface="Calibri"/>
              </a:rPr>
              <a:t>.</a:t>
            </a:r>
            <a:r>
              <a:rPr dirty="0" sz="1800">
                <a:solidFill>
                  <a:srgbClr val="BC3C29"/>
                </a:solidFill>
                <a:latin typeface="Calibri"/>
                <a:cs typeface="Calibri"/>
              </a:rPr>
              <a:t>5%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800">
                <a:solidFill>
                  <a:srgbClr val="0071B5"/>
                </a:solidFill>
                <a:latin typeface="Calibri"/>
                <a:cs typeface="Calibri"/>
              </a:rPr>
              <a:t>31</a:t>
            </a:r>
            <a:r>
              <a:rPr dirty="0" sz="1800" spc="-5">
                <a:solidFill>
                  <a:srgbClr val="0071B5"/>
                </a:solidFill>
                <a:latin typeface="Calibri"/>
                <a:cs typeface="Calibri"/>
              </a:rPr>
              <a:t>.</a:t>
            </a:r>
            <a:r>
              <a:rPr dirty="0" sz="1800">
                <a:solidFill>
                  <a:srgbClr val="0071B5"/>
                </a:solidFill>
                <a:latin typeface="Calibri"/>
                <a:cs typeface="Calibri"/>
              </a:rPr>
              <a:t>2%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96747"/>
            <a:ext cx="3474085" cy="4521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Disclosures </a:t>
            </a:r>
            <a:r>
              <a:rPr dirty="0"/>
              <a:t>Dr</a:t>
            </a:r>
            <a:r>
              <a:rPr dirty="0" spc="-75"/>
              <a:t> </a:t>
            </a:r>
            <a:r>
              <a:rPr dirty="0" spc="-5"/>
              <a:t>Nijenhuis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221740"/>
            <a:ext cx="103886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400">
                <a:latin typeface="Arial Narrow"/>
                <a:cs typeface="Arial Narrow"/>
              </a:rPr>
              <a:t>N</a:t>
            </a:r>
            <a:r>
              <a:rPr dirty="0" sz="2400" spc="5">
                <a:latin typeface="Arial Narrow"/>
                <a:cs typeface="Arial Narrow"/>
              </a:rPr>
              <a:t>one</a:t>
            </a:r>
            <a:r>
              <a:rPr dirty="0" sz="2400">
                <a:latin typeface="Arial Narrow"/>
                <a:cs typeface="Arial Narrow"/>
              </a:rPr>
              <a:t>.</a:t>
            </a:r>
            <a:endParaRPr sz="24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35134" y="1131674"/>
            <a:ext cx="6270874" cy="32311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940" y="396747"/>
            <a:ext cx="4585970" cy="4521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CV </a:t>
            </a:r>
            <a:r>
              <a:rPr dirty="0" spc="-25"/>
              <a:t>Mortality, </a:t>
            </a:r>
            <a:r>
              <a:rPr dirty="0" spc="-5"/>
              <a:t>Ischemic Stroke,</a:t>
            </a:r>
            <a:r>
              <a:rPr dirty="0" spc="-25"/>
              <a:t> </a:t>
            </a:r>
            <a:r>
              <a:rPr dirty="0" spc="-5"/>
              <a:t>MI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540772" y="2906416"/>
            <a:ext cx="2467610" cy="831215"/>
          </a:xfrm>
          <a:prstGeom prst="rect">
            <a:avLst/>
          </a:prstGeom>
          <a:ln w="15875">
            <a:solidFill>
              <a:srgbClr val="372D83"/>
            </a:solidFill>
          </a:ln>
        </p:spPr>
        <p:txBody>
          <a:bodyPr wrap="square" lIns="0" tIns="46990" rIns="0" bIns="0" rtlCol="0" vert="horz">
            <a:spAutoFit/>
          </a:bodyPr>
          <a:lstStyle/>
          <a:p>
            <a:pPr marL="91440">
              <a:lnSpc>
                <a:spcPts val="1415"/>
              </a:lnSpc>
              <a:spcBef>
                <a:spcPts val="370"/>
              </a:spcBef>
            </a:pPr>
            <a:r>
              <a:rPr dirty="0" sz="1200" spc="-5" b="1">
                <a:latin typeface="Arial"/>
                <a:cs typeface="Arial"/>
              </a:rPr>
              <a:t>RR 0.77</a:t>
            </a:r>
            <a:endParaRPr sz="1200">
              <a:latin typeface="Arial"/>
              <a:cs typeface="Arial"/>
            </a:endParaRPr>
          </a:p>
          <a:p>
            <a:pPr marL="91440">
              <a:lnSpc>
                <a:spcPts val="1390"/>
              </a:lnSpc>
            </a:pPr>
            <a:r>
              <a:rPr dirty="0" sz="1200" spc="-5" b="1">
                <a:latin typeface="Arial"/>
                <a:cs typeface="Arial"/>
              </a:rPr>
              <a:t>95% CI 0.46 </a:t>
            </a:r>
            <a:r>
              <a:rPr dirty="0" sz="1200" b="1">
                <a:latin typeface="Arial"/>
                <a:cs typeface="Arial"/>
              </a:rPr>
              <a:t>to </a:t>
            </a:r>
            <a:r>
              <a:rPr dirty="0" sz="1200" spc="-5" b="1">
                <a:latin typeface="Arial"/>
                <a:cs typeface="Arial"/>
              </a:rPr>
              <a:t>1.31</a:t>
            </a:r>
            <a:endParaRPr sz="1200">
              <a:latin typeface="Arial"/>
              <a:cs typeface="Arial"/>
            </a:endParaRPr>
          </a:p>
          <a:p>
            <a:pPr marL="91440">
              <a:lnSpc>
                <a:spcPts val="1415"/>
              </a:lnSpc>
            </a:pPr>
            <a:r>
              <a:rPr dirty="0" sz="1200" spc="-5" b="1">
                <a:latin typeface="Arial"/>
                <a:cs typeface="Arial"/>
              </a:rPr>
              <a:t>-3.9% </a:t>
            </a:r>
            <a:r>
              <a:rPr dirty="0" sz="1200" spc="-15" b="1">
                <a:latin typeface="Arial"/>
                <a:cs typeface="Arial"/>
              </a:rPr>
              <a:t>(-11.9 </a:t>
            </a:r>
            <a:r>
              <a:rPr dirty="0" sz="1200" b="1">
                <a:latin typeface="Arial"/>
                <a:cs typeface="Arial"/>
              </a:rPr>
              <a:t>to</a:t>
            </a:r>
            <a:r>
              <a:rPr dirty="0" sz="1200" spc="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4.0)</a:t>
            </a:r>
            <a:endParaRPr sz="1200">
              <a:latin typeface="Arial"/>
              <a:cs typeface="Arial"/>
            </a:endParaRPr>
          </a:p>
          <a:p>
            <a:pPr marL="91440">
              <a:lnSpc>
                <a:spcPct val="100000"/>
              </a:lnSpc>
              <a:spcBef>
                <a:spcPts val="70"/>
              </a:spcBef>
            </a:pPr>
            <a:r>
              <a:rPr dirty="0" sz="1200" spc="-5" b="1">
                <a:latin typeface="Arial"/>
                <a:cs typeface="Arial"/>
              </a:rPr>
              <a:t>Non-inferiority margin</a:t>
            </a:r>
            <a:r>
              <a:rPr dirty="0" sz="120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+7.5%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264875" y="1864867"/>
            <a:ext cx="593725" cy="99504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BC3C29"/>
                </a:solidFill>
                <a:latin typeface="Calibri"/>
                <a:cs typeface="Calibri"/>
              </a:rPr>
              <a:t>17</a:t>
            </a:r>
            <a:r>
              <a:rPr dirty="0" sz="1800" spc="-5">
                <a:solidFill>
                  <a:srgbClr val="BC3C29"/>
                </a:solidFill>
                <a:latin typeface="Calibri"/>
                <a:cs typeface="Calibri"/>
              </a:rPr>
              <a:t>.</a:t>
            </a:r>
            <a:r>
              <a:rPr dirty="0" sz="1800">
                <a:solidFill>
                  <a:srgbClr val="BC3C29"/>
                </a:solidFill>
                <a:latin typeface="Calibri"/>
                <a:cs typeface="Calibri"/>
              </a:rPr>
              <a:t>3%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solidFill>
                  <a:srgbClr val="0071B5"/>
                </a:solidFill>
                <a:latin typeface="Calibri"/>
                <a:cs typeface="Calibri"/>
              </a:rPr>
              <a:t>13</a:t>
            </a:r>
            <a:r>
              <a:rPr dirty="0" sz="1800" spc="-5">
                <a:solidFill>
                  <a:srgbClr val="0071B5"/>
                </a:solidFill>
                <a:latin typeface="Calibri"/>
                <a:cs typeface="Calibri"/>
              </a:rPr>
              <a:t>.</a:t>
            </a:r>
            <a:r>
              <a:rPr dirty="0" sz="1800">
                <a:solidFill>
                  <a:srgbClr val="0071B5"/>
                </a:solidFill>
                <a:latin typeface="Calibri"/>
                <a:cs typeface="Calibri"/>
              </a:rPr>
              <a:t>4%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96747"/>
            <a:ext cx="2970530" cy="4521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Secondary</a:t>
            </a:r>
            <a:r>
              <a:rPr dirty="0" spc="-75"/>
              <a:t> </a:t>
            </a:r>
            <a:r>
              <a:rPr dirty="0" spc="-5"/>
              <a:t>outcomes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775969" y="1162050"/>
          <a:ext cx="7801609" cy="31927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26410"/>
                <a:gridCol w="1649730"/>
                <a:gridCol w="1552575"/>
                <a:gridCol w="1552575"/>
              </a:tblGrid>
              <a:tr h="67968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548640" marR="541020" indent="106680">
                        <a:lnSpc>
                          <a:spcPts val="1390"/>
                        </a:lnSpc>
                      </a:pPr>
                      <a:r>
                        <a:rPr dirty="0" sz="12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OAC  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</a:t>
                      </a:r>
                      <a:r>
                        <a:rPr dirty="0" sz="12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N=157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16535" marR="209550">
                        <a:lnSpc>
                          <a:spcPct val="97500"/>
                        </a:lnSpc>
                        <a:spcBef>
                          <a:spcPts val="360"/>
                        </a:spcBef>
                      </a:pPr>
                      <a:r>
                        <a:rPr dirty="0" sz="12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OAC 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+  </a:t>
                      </a:r>
                      <a:r>
                        <a:rPr dirty="0" sz="12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LO</a:t>
                      </a:r>
                      <a:r>
                        <a:rPr dirty="0" sz="12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2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OG</a:t>
                      </a:r>
                      <a:r>
                        <a:rPr dirty="0" sz="12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  </a:t>
                      </a:r>
                      <a:r>
                        <a:rPr dirty="0" sz="12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(N=156)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476250" marR="334010" indent="-135255">
                        <a:lnSpc>
                          <a:spcPts val="1390"/>
                        </a:lnSpc>
                      </a:pPr>
                      <a:r>
                        <a:rPr dirty="0" sz="12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RISK</a:t>
                      </a:r>
                      <a:r>
                        <a:rPr dirty="0" sz="1200" spc="-8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RATIO  </a:t>
                      </a:r>
                      <a:r>
                        <a:rPr dirty="0" sz="12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(95%</a:t>
                      </a:r>
                      <a:r>
                        <a:rPr dirty="0" sz="12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CI)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</a:tr>
              <a:tr h="250039">
                <a:tc>
                  <a:txBody>
                    <a:bodyPr/>
                    <a:lstStyle/>
                    <a:p>
                      <a:pPr marL="11112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dirty="0" sz="12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Death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3556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</a:tr>
              <a:tr h="250039">
                <a:tc>
                  <a:txBody>
                    <a:bodyPr/>
                    <a:lstStyle/>
                    <a:p>
                      <a:pPr marL="240029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dirty="0" sz="12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Death from any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cause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3556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3556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dirty="0" sz="1200" spc="-5">
                          <a:latin typeface="Arial"/>
                          <a:cs typeface="Arial"/>
                        </a:rPr>
                        <a:t>21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(13.4)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3556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3556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dirty="0" sz="1200" spc="-5">
                          <a:latin typeface="Arial"/>
                          <a:cs typeface="Arial"/>
                        </a:rPr>
                        <a:t>24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(15.4)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3556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4795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dirty="0" sz="1200" spc="-5">
                          <a:latin typeface="Arial"/>
                          <a:cs typeface="Arial"/>
                        </a:rPr>
                        <a:t>0.87 (0.51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20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1.50)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3556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</a:tr>
              <a:tr h="250039">
                <a:tc>
                  <a:txBody>
                    <a:bodyPr/>
                    <a:lstStyle/>
                    <a:p>
                      <a:pPr marL="240029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dirty="0" sz="12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Death from </a:t>
                      </a:r>
                      <a:r>
                        <a:rPr dirty="0" sz="12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cardiovascular</a:t>
                      </a:r>
                      <a:r>
                        <a:rPr dirty="0" sz="1200" spc="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causes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3492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dirty="0" sz="1200" spc="-5">
                          <a:latin typeface="Arial"/>
                          <a:cs typeface="Arial"/>
                        </a:rPr>
                        <a:t>13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(8.3)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3492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dirty="0" sz="1200" spc="-5">
                          <a:latin typeface="Arial"/>
                          <a:cs typeface="Arial"/>
                        </a:rPr>
                        <a:t>20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(12.8)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3492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4795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dirty="0" sz="1200" spc="-5">
                          <a:latin typeface="Arial"/>
                          <a:cs typeface="Arial"/>
                        </a:rPr>
                        <a:t>0.65 (0.33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20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1.25)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3492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</a:tr>
              <a:tr h="250039">
                <a:tc>
                  <a:txBody>
                    <a:bodyPr/>
                    <a:lstStyle/>
                    <a:p>
                      <a:pPr marL="11112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dirty="0" sz="12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Stroke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3492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</a:tr>
              <a:tr h="250039">
                <a:tc>
                  <a:txBody>
                    <a:bodyPr/>
                    <a:lstStyle/>
                    <a:p>
                      <a:pPr marL="240029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dirty="0" sz="12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Ischemic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3492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8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(5.1)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3492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9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(5.8)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3492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4795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dirty="0" sz="1200" spc="-5">
                          <a:latin typeface="Arial"/>
                          <a:cs typeface="Arial"/>
                        </a:rPr>
                        <a:t>0.88 (0.35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20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2.23)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3492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</a:tr>
              <a:tr h="250039">
                <a:tc>
                  <a:txBody>
                    <a:bodyPr/>
                    <a:lstStyle/>
                    <a:p>
                      <a:pPr marL="240029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dirty="0" sz="12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Hemorrhagic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3492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1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(0.6)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3492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3492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</a:tr>
              <a:tr h="250039">
                <a:tc>
                  <a:txBody>
                    <a:bodyPr/>
                    <a:lstStyle/>
                    <a:p>
                      <a:pPr marL="11112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dirty="0" sz="12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Myocardial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infarction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3492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1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(0.6)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3492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1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(0.6)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3492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0541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dirty="0" sz="1200" spc="-5">
                          <a:latin typeface="Arial"/>
                          <a:cs typeface="Arial"/>
                        </a:rPr>
                        <a:t>0.99 (0.06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20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15.75)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3492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</a:tr>
              <a:tr h="250039">
                <a:tc>
                  <a:txBody>
                    <a:bodyPr/>
                    <a:lstStyle/>
                    <a:p>
                      <a:pPr marL="11112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dirty="0" sz="12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Bleeding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3492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</a:tr>
              <a:tr h="250039">
                <a:tc>
                  <a:txBody>
                    <a:bodyPr/>
                    <a:lstStyle/>
                    <a:p>
                      <a:pPr marL="240029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1200" spc="-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Major, </a:t>
                      </a:r>
                      <a:r>
                        <a:rPr dirty="0" sz="12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life-threatening, 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or</a:t>
                      </a:r>
                      <a:r>
                        <a:rPr dirty="0" sz="1200" spc="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disabling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3429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1200" spc="-5">
                          <a:latin typeface="Arial"/>
                          <a:cs typeface="Arial"/>
                        </a:rPr>
                        <a:t>14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(8.9)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3429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1200" spc="-5">
                          <a:latin typeface="Arial"/>
                          <a:cs typeface="Arial"/>
                        </a:rPr>
                        <a:t>26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(16.7)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3429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4795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1200" spc="-5">
                          <a:latin typeface="Arial"/>
                          <a:cs typeface="Arial"/>
                        </a:rPr>
                        <a:t>0.54 (0.29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20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0.99)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3429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</a:tr>
              <a:tr h="250039">
                <a:tc>
                  <a:txBody>
                    <a:bodyPr/>
                    <a:lstStyle/>
                    <a:p>
                      <a:pPr marL="240029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Minor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3429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1200" spc="-5">
                          <a:latin typeface="Arial"/>
                          <a:cs typeface="Arial"/>
                        </a:rPr>
                        <a:t>20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(12.7)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3429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1200" spc="-5">
                          <a:latin typeface="Arial"/>
                          <a:cs typeface="Arial"/>
                        </a:rPr>
                        <a:t>28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(17.9)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3429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4795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1200" spc="-5">
                          <a:latin typeface="Arial"/>
                          <a:cs typeface="Arial"/>
                        </a:rPr>
                        <a:t>0.71 (0.42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20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1.21)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3429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96747"/>
            <a:ext cx="5203190" cy="4521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Conclusions </a:t>
            </a:r>
            <a:r>
              <a:rPr dirty="0" sz="2700" spc="-5"/>
              <a:t>POPULAR </a:t>
            </a:r>
            <a:r>
              <a:rPr dirty="0" sz="2700" spc="-85"/>
              <a:t>TAVI </a:t>
            </a:r>
            <a:r>
              <a:rPr dirty="0" sz="2200" spc="-5"/>
              <a:t>COHORT</a:t>
            </a:r>
            <a:r>
              <a:rPr dirty="0" sz="2200" spc="15"/>
              <a:t> </a:t>
            </a:r>
            <a:r>
              <a:rPr dirty="0" sz="2200"/>
              <a:t>B</a:t>
            </a:r>
            <a:endParaRPr sz="2200"/>
          </a:p>
        </p:txBody>
      </p:sp>
      <p:sp>
        <p:nvSpPr>
          <p:cNvPr id="3" name="object 3"/>
          <p:cNvSpPr txBox="1"/>
          <p:nvPr/>
        </p:nvSpPr>
        <p:spPr>
          <a:xfrm>
            <a:off x="535940" y="1334515"/>
            <a:ext cx="8068309" cy="28054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latin typeface="Arial Narrow"/>
                <a:cs typeface="Arial Narrow"/>
              </a:rPr>
              <a:t>In patients with an established indication for OAC undergoing</a:t>
            </a:r>
            <a:r>
              <a:rPr dirty="0" sz="2400" spc="5">
                <a:latin typeface="Arial Narrow"/>
                <a:cs typeface="Arial Narrow"/>
              </a:rPr>
              <a:t> </a:t>
            </a:r>
            <a:r>
              <a:rPr dirty="0" sz="2400" spc="-60">
                <a:latin typeface="Arial Narrow"/>
                <a:cs typeface="Arial Narrow"/>
              </a:rPr>
              <a:t>TAVI,</a:t>
            </a:r>
            <a:endParaRPr sz="24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2014"/>
              </a:spcBef>
            </a:pPr>
            <a:r>
              <a:rPr dirty="0" sz="2400">
                <a:latin typeface="Arial Narrow"/>
                <a:cs typeface="Arial Narrow"/>
              </a:rPr>
              <a:t>OAC alone as compared to OAC +</a:t>
            </a:r>
            <a:r>
              <a:rPr dirty="0" sz="2400" spc="25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clopidogrel:</a:t>
            </a:r>
            <a:endParaRPr sz="2400">
              <a:latin typeface="Arial Narrow"/>
              <a:cs typeface="Arial Narrow"/>
            </a:endParaRPr>
          </a:p>
          <a:p>
            <a:pPr marL="355600" marR="5080" indent="-342900">
              <a:lnSpc>
                <a:spcPct val="153300"/>
              </a:lnSpc>
              <a:spcBef>
                <a:spcPts val="4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400">
                <a:latin typeface="Arial Narrow"/>
                <a:cs typeface="Arial Narrow"/>
              </a:rPr>
              <a:t>Reduces the </a:t>
            </a:r>
            <a:r>
              <a:rPr dirty="0" sz="2400" spc="-5">
                <a:latin typeface="Arial Narrow"/>
                <a:cs typeface="Arial Narrow"/>
              </a:rPr>
              <a:t>rate </a:t>
            </a:r>
            <a:r>
              <a:rPr dirty="0" sz="2400">
                <a:latin typeface="Arial Narrow"/>
                <a:cs typeface="Arial Narrow"/>
              </a:rPr>
              <a:t>of bleeding events, including </a:t>
            </a:r>
            <a:r>
              <a:rPr dirty="0" sz="2400" spc="-20">
                <a:latin typeface="Arial Narrow"/>
                <a:cs typeface="Arial Narrow"/>
              </a:rPr>
              <a:t>major, </a:t>
            </a:r>
            <a:r>
              <a:rPr dirty="0" sz="2400">
                <a:latin typeface="Arial Narrow"/>
                <a:cs typeface="Arial Narrow"/>
              </a:rPr>
              <a:t>life-threatening,  or disabling</a:t>
            </a:r>
            <a:r>
              <a:rPr dirty="0" sz="2400" spc="-5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bleeding</a:t>
            </a:r>
            <a:endParaRPr sz="2400">
              <a:latin typeface="Arial Narrow"/>
              <a:cs typeface="Arial Narrow"/>
            </a:endParaRPr>
          </a:p>
          <a:p>
            <a:pPr marL="355600" indent="-342900">
              <a:lnSpc>
                <a:spcPct val="100000"/>
              </a:lnSpc>
              <a:spcBef>
                <a:spcPts val="19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400">
                <a:latin typeface="Arial Narrow"/>
                <a:cs typeface="Arial Narrow"/>
              </a:rPr>
              <a:t>Does not increase the </a:t>
            </a:r>
            <a:r>
              <a:rPr dirty="0" sz="2400" spc="-5">
                <a:latin typeface="Arial Narrow"/>
                <a:cs typeface="Arial Narrow"/>
              </a:rPr>
              <a:t>rate </a:t>
            </a:r>
            <a:r>
              <a:rPr dirty="0" sz="2400">
                <a:latin typeface="Arial Narrow"/>
                <a:cs typeface="Arial Narrow"/>
              </a:rPr>
              <a:t>of thrombotic</a:t>
            </a:r>
            <a:r>
              <a:rPr dirty="0" sz="2400" spc="35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events</a:t>
            </a:r>
            <a:endParaRPr sz="24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96747"/>
            <a:ext cx="2599690" cy="4521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Acknowledgments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38" y="1071879"/>
            <a:ext cx="1833245" cy="3342004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dirty="0" sz="1300" spc="-10" b="1">
                <a:latin typeface="Arial Narrow"/>
                <a:cs typeface="Arial Narrow"/>
              </a:rPr>
              <a:t>Investigators</a:t>
            </a:r>
            <a:endParaRPr sz="1300">
              <a:latin typeface="Arial Narrow"/>
              <a:cs typeface="Arial Narrow"/>
            </a:endParaRPr>
          </a:p>
          <a:p>
            <a:pPr marL="12700" marR="5080">
              <a:lnSpc>
                <a:spcPts val="1900"/>
              </a:lnSpc>
              <a:spcBef>
                <a:spcPts val="20"/>
              </a:spcBef>
            </a:pPr>
            <a:r>
              <a:rPr dirty="0" sz="1300" spc="-5">
                <a:latin typeface="Arial Narrow"/>
                <a:cs typeface="Arial Narrow"/>
              </a:rPr>
              <a:t>Jorn Brouwer (Coordinating</a:t>
            </a:r>
            <a:r>
              <a:rPr dirty="0" sz="1300" spc="-90">
                <a:latin typeface="Arial Narrow"/>
                <a:cs typeface="Arial Narrow"/>
              </a:rPr>
              <a:t> </a:t>
            </a:r>
            <a:r>
              <a:rPr dirty="0" sz="1300">
                <a:latin typeface="Arial Narrow"/>
                <a:cs typeface="Arial Narrow"/>
              </a:rPr>
              <a:t>I.)  </a:t>
            </a:r>
            <a:r>
              <a:rPr dirty="0" sz="1300" spc="-5">
                <a:latin typeface="Arial Narrow"/>
                <a:cs typeface="Arial Narrow"/>
              </a:rPr>
              <a:t>Ronak</a:t>
            </a:r>
            <a:r>
              <a:rPr dirty="0" sz="1300">
                <a:latin typeface="Arial Narrow"/>
                <a:cs typeface="Arial Narrow"/>
              </a:rPr>
              <a:t> Delewi</a:t>
            </a:r>
            <a:endParaRPr sz="13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210"/>
              </a:spcBef>
            </a:pPr>
            <a:r>
              <a:rPr dirty="0" sz="1300" spc="-5">
                <a:latin typeface="Arial Narrow"/>
                <a:cs typeface="Arial Narrow"/>
              </a:rPr>
              <a:t>Renicus </a:t>
            </a:r>
            <a:r>
              <a:rPr dirty="0" sz="1300">
                <a:latin typeface="Arial Narrow"/>
                <a:cs typeface="Arial Narrow"/>
              </a:rPr>
              <a:t>S.</a:t>
            </a:r>
            <a:r>
              <a:rPr dirty="0" sz="1300" spc="5">
                <a:latin typeface="Arial Narrow"/>
                <a:cs typeface="Arial Narrow"/>
              </a:rPr>
              <a:t> </a:t>
            </a:r>
            <a:r>
              <a:rPr dirty="0" sz="1300" spc="-5">
                <a:latin typeface="Arial Narrow"/>
                <a:cs typeface="Arial Narrow"/>
              </a:rPr>
              <a:t>Hermanides</a:t>
            </a:r>
            <a:endParaRPr sz="1300">
              <a:latin typeface="Arial Narrow"/>
              <a:cs typeface="Arial Narrow"/>
            </a:endParaRPr>
          </a:p>
          <a:p>
            <a:pPr marL="12700" marR="444500">
              <a:lnSpc>
                <a:spcPct val="119500"/>
              </a:lnSpc>
              <a:spcBef>
                <a:spcPts val="55"/>
              </a:spcBef>
            </a:pPr>
            <a:r>
              <a:rPr dirty="0" sz="1300" spc="-10">
                <a:latin typeface="Arial Narrow"/>
                <a:cs typeface="Arial Narrow"/>
              </a:rPr>
              <a:t>Wouter </a:t>
            </a:r>
            <a:r>
              <a:rPr dirty="0" sz="1300" spc="-5">
                <a:latin typeface="Arial Narrow"/>
                <a:cs typeface="Arial Narrow"/>
              </a:rPr>
              <a:t>Holvoet  Christophe </a:t>
            </a:r>
            <a:r>
              <a:rPr dirty="0" sz="1300" spc="-35">
                <a:latin typeface="Arial Narrow"/>
                <a:cs typeface="Arial Narrow"/>
              </a:rPr>
              <a:t>L.F. </a:t>
            </a:r>
            <a:r>
              <a:rPr dirty="0" sz="1300" spc="-5">
                <a:latin typeface="Arial Narrow"/>
                <a:cs typeface="Arial Narrow"/>
              </a:rPr>
              <a:t>Dubois  Peter </a:t>
            </a:r>
            <a:r>
              <a:rPr dirty="0" sz="1300" spc="-10">
                <a:latin typeface="Arial Narrow"/>
                <a:cs typeface="Arial Narrow"/>
              </a:rPr>
              <a:t>Frambach  </a:t>
            </a:r>
            <a:r>
              <a:rPr dirty="0" sz="1300" spc="-5">
                <a:latin typeface="Arial Narrow"/>
                <a:cs typeface="Arial Narrow"/>
              </a:rPr>
              <a:t>Bernard </a:t>
            </a:r>
            <a:r>
              <a:rPr dirty="0" sz="1300">
                <a:latin typeface="Arial Narrow"/>
                <a:cs typeface="Arial Narrow"/>
              </a:rPr>
              <a:t>De</a:t>
            </a:r>
            <a:r>
              <a:rPr dirty="0" sz="1300" spc="-30">
                <a:latin typeface="Arial Narrow"/>
                <a:cs typeface="Arial Narrow"/>
              </a:rPr>
              <a:t> </a:t>
            </a:r>
            <a:r>
              <a:rPr dirty="0" sz="1300" spc="-5">
                <a:latin typeface="Arial Narrow"/>
                <a:cs typeface="Arial Narrow"/>
              </a:rPr>
              <a:t>Bruyne</a:t>
            </a:r>
            <a:endParaRPr sz="1300">
              <a:latin typeface="Arial Narrow"/>
              <a:cs typeface="Arial Narrow"/>
            </a:endParaRPr>
          </a:p>
          <a:p>
            <a:pPr algn="just" marL="12700" marR="279400">
              <a:lnSpc>
                <a:spcPts val="1900"/>
              </a:lnSpc>
              <a:spcBef>
                <a:spcPts val="20"/>
              </a:spcBef>
            </a:pPr>
            <a:r>
              <a:rPr dirty="0" sz="1300" spc="-5">
                <a:latin typeface="Arial Narrow"/>
                <a:cs typeface="Arial Narrow"/>
              </a:rPr>
              <a:t>Gert </a:t>
            </a:r>
            <a:r>
              <a:rPr dirty="0" sz="1300">
                <a:latin typeface="Arial Narrow"/>
                <a:cs typeface="Arial Narrow"/>
              </a:rPr>
              <a:t>K. </a:t>
            </a:r>
            <a:r>
              <a:rPr dirty="0" sz="1300" spc="-5">
                <a:latin typeface="Arial Narrow"/>
                <a:cs typeface="Arial Narrow"/>
              </a:rPr>
              <a:t>van Houwelingen  Jan </a:t>
            </a:r>
            <a:r>
              <a:rPr dirty="0" sz="1300">
                <a:latin typeface="Arial Narrow"/>
                <a:cs typeface="Arial Narrow"/>
              </a:rPr>
              <a:t>A.S. </a:t>
            </a:r>
            <a:r>
              <a:rPr dirty="0" sz="1300" spc="-30">
                <a:latin typeface="Arial Narrow"/>
                <a:cs typeface="Arial Narrow"/>
              </a:rPr>
              <a:t>Van </a:t>
            </a:r>
            <a:r>
              <a:rPr dirty="0" sz="1300" spc="-5">
                <a:latin typeface="Arial Narrow"/>
                <a:cs typeface="Arial Narrow"/>
              </a:rPr>
              <a:t>Der</a:t>
            </a:r>
            <a:r>
              <a:rPr dirty="0" sz="1300" spc="-95">
                <a:latin typeface="Arial Narrow"/>
                <a:cs typeface="Arial Narrow"/>
              </a:rPr>
              <a:t> </a:t>
            </a:r>
            <a:r>
              <a:rPr dirty="0" sz="1300" spc="-5">
                <a:latin typeface="Arial Narrow"/>
                <a:cs typeface="Arial Narrow"/>
              </a:rPr>
              <a:t>Heyden  Petr</a:t>
            </a:r>
            <a:r>
              <a:rPr dirty="0" sz="1300" spc="-30">
                <a:latin typeface="Arial Narrow"/>
                <a:cs typeface="Arial Narrow"/>
              </a:rPr>
              <a:t> </a:t>
            </a:r>
            <a:r>
              <a:rPr dirty="0" sz="1300" spc="-25">
                <a:latin typeface="Arial Narrow"/>
                <a:cs typeface="Arial Narrow"/>
              </a:rPr>
              <a:t>Toušek</a:t>
            </a:r>
            <a:endParaRPr sz="1300">
              <a:latin typeface="Arial Narrow"/>
              <a:cs typeface="Arial Narrow"/>
            </a:endParaRPr>
          </a:p>
          <a:p>
            <a:pPr algn="just" marL="12700" marR="679450">
              <a:lnSpc>
                <a:spcPts val="1800"/>
              </a:lnSpc>
              <a:spcBef>
                <a:spcPts val="70"/>
              </a:spcBef>
            </a:pPr>
            <a:r>
              <a:rPr dirty="0" sz="1300" spc="-10">
                <a:latin typeface="Arial Narrow"/>
                <a:cs typeface="Arial Narrow"/>
              </a:rPr>
              <a:t>Frank </a:t>
            </a:r>
            <a:r>
              <a:rPr dirty="0" sz="1300" spc="-5">
                <a:latin typeface="Arial Narrow"/>
                <a:cs typeface="Arial Narrow"/>
              </a:rPr>
              <a:t>van </a:t>
            </a:r>
            <a:r>
              <a:rPr dirty="0" sz="1300" spc="-10">
                <a:latin typeface="Arial Narrow"/>
                <a:cs typeface="Arial Narrow"/>
              </a:rPr>
              <a:t>der </a:t>
            </a:r>
            <a:r>
              <a:rPr dirty="0" sz="1300" spc="-5">
                <a:latin typeface="Arial Narrow"/>
                <a:cs typeface="Arial Narrow"/>
              </a:rPr>
              <a:t>Kley  Ian</a:t>
            </a:r>
            <a:r>
              <a:rPr dirty="0" sz="1300" spc="-20">
                <a:latin typeface="Arial Narrow"/>
                <a:cs typeface="Arial Narrow"/>
              </a:rPr>
              <a:t> </a:t>
            </a:r>
            <a:r>
              <a:rPr dirty="0" sz="1300" spc="-5">
                <a:latin typeface="Arial Narrow"/>
                <a:cs typeface="Arial Narrow"/>
              </a:rPr>
              <a:t>Buysschaert</a:t>
            </a:r>
            <a:endParaRPr sz="1300">
              <a:latin typeface="Arial Narrow"/>
              <a:cs typeface="Arial Narrow"/>
            </a:endParaRPr>
          </a:p>
          <a:p>
            <a:pPr algn="just" marL="12700">
              <a:lnSpc>
                <a:spcPct val="100000"/>
              </a:lnSpc>
              <a:spcBef>
                <a:spcPts val="260"/>
              </a:spcBef>
            </a:pPr>
            <a:r>
              <a:rPr dirty="0" sz="1300" spc="-5">
                <a:latin typeface="Arial Narrow"/>
                <a:cs typeface="Arial Narrow"/>
              </a:rPr>
              <a:t>Carl </a:t>
            </a:r>
            <a:r>
              <a:rPr dirty="0" sz="1300">
                <a:latin typeface="Arial Narrow"/>
                <a:cs typeface="Arial Narrow"/>
              </a:rPr>
              <a:t>E.</a:t>
            </a:r>
            <a:r>
              <a:rPr dirty="0" sz="1300" spc="5">
                <a:latin typeface="Arial Narrow"/>
                <a:cs typeface="Arial Narrow"/>
              </a:rPr>
              <a:t> </a:t>
            </a:r>
            <a:r>
              <a:rPr dirty="0" sz="1300" spc="-10">
                <a:latin typeface="Arial Narrow"/>
                <a:cs typeface="Arial Narrow"/>
              </a:rPr>
              <a:t>Schotborgh</a:t>
            </a:r>
            <a:endParaRPr sz="1300">
              <a:latin typeface="Arial Narrow"/>
              <a:cs typeface="Arial Narro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96538" y="1071879"/>
            <a:ext cx="1566545" cy="3342004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dirty="0" sz="1300" spc="-10" i="1">
                <a:latin typeface="Arial Narrow"/>
                <a:cs typeface="Arial Narrow"/>
              </a:rPr>
              <a:t>(Continued)</a:t>
            </a:r>
            <a:endParaRPr sz="1300">
              <a:latin typeface="Arial Narrow"/>
              <a:cs typeface="Arial Narrow"/>
            </a:endParaRPr>
          </a:p>
          <a:p>
            <a:pPr marL="12700" marR="462915">
              <a:lnSpc>
                <a:spcPts val="1900"/>
              </a:lnSpc>
              <a:spcBef>
                <a:spcPts val="20"/>
              </a:spcBef>
            </a:pPr>
            <a:r>
              <a:rPr dirty="0" sz="1300" spc="-5">
                <a:latin typeface="Arial Narrow"/>
                <a:cs typeface="Arial Narrow"/>
              </a:rPr>
              <a:t>Bert </a:t>
            </a:r>
            <a:r>
              <a:rPr dirty="0" sz="1300" spc="-10">
                <a:latin typeface="Arial Narrow"/>
                <a:cs typeface="Arial Narrow"/>
              </a:rPr>
              <a:t>Ferdinande  </a:t>
            </a:r>
            <a:r>
              <a:rPr dirty="0" sz="1300">
                <a:latin typeface="Arial Narrow"/>
                <a:cs typeface="Arial Narrow"/>
              </a:rPr>
              <a:t>Pim </a:t>
            </a:r>
            <a:r>
              <a:rPr dirty="0" sz="1300" spc="-5">
                <a:latin typeface="Arial Narrow"/>
                <a:cs typeface="Arial Narrow"/>
              </a:rPr>
              <a:t>van </a:t>
            </a:r>
            <a:r>
              <a:rPr dirty="0" sz="1300" spc="-10">
                <a:latin typeface="Arial Narrow"/>
                <a:cs typeface="Arial Narrow"/>
              </a:rPr>
              <a:t>der</a:t>
            </a:r>
            <a:r>
              <a:rPr dirty="0" sz="1300" spc="-65">
                <a:latin typeface="Arial Narrow"/>
                <a:cs typeface="Arial Narrow"/>
              </a:rPr>
              <a:t> </a:t>
            </a:r>
            <a:r>
              <a:rPr dirty="0" sz="1300" spc="-5">
                <a:latin typeface="Arial Narrow"/>
                <a:cs typeface="Arial Narrow"/>
              </a:rPr>
              <a:t>Harst  John</a:t>
            </a:r>
            <a:r>
              <a:rPr dirty="0" sz="1300" spc="-15">
                <a:latin typeface="Arial Narrow"/>
                <a:cs typeface="Arial Narrow"/>
              </a:rPr>
              <a:t> </a:t>
            </a:r>
            <a:r>
              <a:rPr dirty="0" sz="1300" spc="-5">
                <a:latin typeface="Arial Narrow"/>
                <a:cs typeface="Arial Narrow"/>
              </a:rPr>
              <a:t>Roosen</a:t>
            </a:r>
            <a:endParaRPr sz="1300">
              <a:latin typeface="Arial Narrow"/>
              <a:cs typeface="Arial Narrow"/>
            </a:endParaRPr>
          </a:p>
          <a:p>
            <a:pPr marL="12700" marR="203835">
              <a:lnSpc>
                <a:spcPts val="1800"/>
              </a:lnSpc>
              <a:spcBef>
                <a:spcPts val="90"/>
              </a:spcBef>
            </a:pPr>
            <a:r>
              <a:rPr dirty="0" sz="1300" spc="-5">
                <a:latin typeface="Arial Narrow"/>
                <a:cs typeface="Arial Narrow"/>
              </a:rPr>
              <a:t>Joyce Peper  </a:t>
            </a:r>
            <a:r>
              <a:rPr dirty="0" sz="1300" spc="-10">
                <a:latin typeface="Arial Narrow"/>
                <a:cs typeface="Arial Narrow"/>
              </a:rPr>
              <a:t>Frederick </a:t>
            </a:r>
            <a:r>
              <a:rPr dirty="0" sz="1300" spc="-50">
                <a:latin typeface="Arial Narrow"/>
                <a:cs typeface="Arial Narrow"/>
              </a:rPr>
              <a:t>W.F.</a:t>
            </a:r>
            <a:r>
              <a:rPr dirty="0" sz="1300" spc="-40">
                <a:latin typeface="Arial Narrow"/>
                <a:cs typeface="Arial Narrow"/>
              </a:rPr>
              <a:t> </a:t>
            </a:r>
            <a:r>
              <a:rPr dirty="0" sz="1300" spc="-5">
                <a:latin typeface="Arial Narrow"/>
                <a:cs typeface="Arial Narrow"/>
              </a:rPr>
              <a:t>Thielen</a:t>
            </a:r>
            <a:endParaRPr sz="13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dirty="0" sz="1300" spc="-10">
                <a:latin typeface="Arial Narrow"/>
                <a:cs typeface="Arial Narrow"/>
              </a:rPr>
              <a:t>Leo </a:t>
            </a:r>
            <a:r>
              <a:rPr dirty="0" sz="1300" spc="-15">
                <a:latin typeface="Arial Narrow"/>
                <a:cs typeface="Arial Narrow"/>
              </a:rPr>
              <a:t>Veenstra</a:t>
            </a:r>
            <a:endParaRPr sz="1300">
              <a:latin typeface="Arial Narrow"/>
              <a:cs typeface="Arial Narrow"/>
            </a:endParaRPr>
          </a:p>
          <a:p>
            <a:pPr marL="12700" marR="5080">
              <a:lnSpc>
                <a:spcPct val="115399"/>
              </a:lnSpc>
              <a:spcBef>
                <a:spcPts val="95"/>
              </a:spcBef>
            </a:pPr>
            <a:r>
              <a:rPr dirty="0" sz="1300" spc="-5">
                <a:latin typeface="Arial Narrow"/>
                <a:cs typeface="Arial Narrow"/>
              </a:rPr>
              <a:t>Dean </a:t>
            </a:r>
            <a:r>
              <a:rPr dirty="0" sz="1300" spc="-45">
                <a:latin typeface="Arial Narrow"/>
                <a:cs typeface="Arial Narrow"/>
              </a:rPr>
              <a:t>R.P.P. </a:t>
            </a:r>
            <a:r>
              <a:rPr dirty="0" sz="1300" spc="-5">
                <a:latin typeface="Arial Narrow"/>
                <a:cs typeface="Arial Narrow"/>
              </a:rPr>
              <a:t>Chan </a:t>
            </a:r>
            <a:r>
              <a:rPr dirty="0" sz="1300">
                <a:latin typeface="Arial Narrow"/>
                <a:cs typeface="Arial Narrow"/>
              </a:rPr>
              <a:t>Pin </a:t>
            </a:r>
            <a:r>
              <a:rPr dirty="0" sz="1300" spc="-15">
                <a:latin typeface="Arial Narrow"/>
                <a:cs typeface="Arial Narrow"/>
              </a:rPr>
              <a:t>Yin  </a:t>
            </a:r>
            <a:r>
              <a:rPr dirty="0" sz="1300" spc="-5">
                <a:latin typeface="Arial Narrow"/>
                <a:cs typeface="Arial Narrow"/>
              </a:rPr>
              <a:t>Martin </a:t>
            </a:r>
            <a:r>
              <a:rPr dirty="0" sz="1300">
                <a:latin typeface="Arial Narrow"/>
                <a:cs typeface="Arial Narrow"/>
              </a:rPr>
              <a:t>J.</a:t>
            </a:r>
            <a:r>
              <a:rPr dirty="0" sz="1300" spc="-10">
                <a:latin typeface="Arial Narrow"/>
                <a:cs typeface="Arial Narrow"/>
              </a:rPr>
              <a:t> </a:t>
            </a:r>
            <a:r>
              <a:rPr dirty="0" sz="1300" spc="-5">
                <a:latin typeface="Arial Narrow"/>
                <a:cs typeface="Arial Narrow"/>
              </a:rPr>
              <a:t>Swaans</a:t>
            </a:r>
            <a:endParaRPr sz="1300">
              <a:latin typeface="Arial Narrow"/>
              <a:cs typeface="Arial Narrow"/>
            </a:endParaRPr>
          </a:p>
          <a:p>
            <a:pPr marL="12700" marR="169545">
              <a:lnSpc>
                <a:spcPct val="120400"/>
              </a:lnSpc>
              <a:spcBef>
                <a:spcPts val="20"/>
              </a:spcBef>
            </a:pPr>
            <a:r>
              <a:rPr dirty="0" sz="1300" spc="-5">
                <a:latin typeface="Arial Narrow"/>
                <a:cs typeface="Arial Narrow"/>
              </a:rPr>
              <a:t>Benno </a:t>
            </a:r>
            <a:r>
              <a:rPr dirty="0" sz="1300" spc="-15">
                <a:latin typeface="Arial Narrow"/>
                <a:cs typeface="Arial Narrow"/>
              </a:rPr>
              <a:t>J.W.M. </a:t>
            </a:r>
            <a:r>
              <a:rPr dirty="0" sz="1300" spc="-5">
                <a:latin typeface="Arial Narrow"/>
                <a:cs typeface="Arial Narrow"/>
              </a:rPr>
              <a:t>Rensing  </a:t>
            </a:r>
            <a:r>
              <a:rPr dirty="0" sz="1300" spc="-10">
                <a:latin typeface="Arial Narrow"/>
                <a:cs typeface="Arial Narrow"/>
              </a:rPr>
              <a:t>Arnoud </a:t>
            </a:r>
            <a:r>
              <a:rPr dirty="0" sz="1300" spc="-20">
                <a:latin typeface="Arial Narrow"/>
                <a:cs typeface="Arial Narrow"/>
              </a:rPr>
              <a:t>W.J. </a:t>
            </a:r>
            <a:r>
              <a:rPr dirty="0" sz="1300" spc="-5">
                <a:latin typeface="Arial Narrow"/>
                <a:cs typeface="Arial Narrow"/>
              </a:rPr>
              <a:t>van </a:t>
            </a:r>
            <a:r>
              <a:rPr dirty="0" sz="1300">
                <a:latin typeface="Arial Narrow"/>
                <a:cs typeface="Arial Narrow"/>
              </a:rPr>
              <a:t>‘t Hof  </a:t>
            </a:r>
            <a:r>
              <a:rPr dirty="0" sz="1300" spc="-10">
                <a:latin typeface="Arial Narrow"/>
                <a:cs typeface="Arial Narrow"/>
              </a:rPr>
              <a:t>Leo Timmers  Johannes </a:t>
            </a:r>
            <a:r>
              <a:rPr dirty="0" sz="1300">
                <a:latin typeface="Arial Narrow"/>
                <a:cs typeface="Arial Narrow"/>
              </a:rPr>
              <a:t>C. </a:t>
            </a:r>
            <a:r>
              <a:rPr dirty="0" sz="1300" spc="-5">
                <a:latin typeface="Arial Narrow"/>
                <a:cs typeface="Arial Narrow"/>
              </a:rPr>
              <a:t>Kelder  Pieter </a:t>
            </a:r>
            <a:r>
              <a:rPr dirty="0" sz="1300">
                <a:latin typeface="Arial Narrow"/>
                <a:cs typeface="Arial Narrow"/>
              </a:rPr>
              <a:t>R.</a:t>
            </a:r>
            <a:r>
              <a:rPr dirty="0" sz="1300" spc="-5">
                <a:latin typeface="Arial Narrow"/>
                <a:cs typeface="Arial Narrow"/>
              </a:rPr>
              <a:t> Stella</a:t>
            </a:r>
            <a:endParaRPr sz="1300">
              <a:latin typeface="Arial Narrow"/>
              <a:cs typeface="Arial Narro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69838" y="1071879"/>
            <a:ext cx="1429385" cy="723900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dirty="0" sz="1300" spc="-10" i="1">
                <a:latin typeface="Arial Narrow"/>
                <a:cs typeface="Arial Narrow"/>
              </a:rPr>
              <a:t>(Continued)</a:t>
            </a:r>
            <a:endParaRPr sz="13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dirty="0" sz="1300" spc="-5">
                <a:latin typeface="Arial Narrow"/>
                <a:cs typeface="Arial Narrow"/>
              </a:rPr>
              <a:t>Jan</a:t>
            </a:r>
            <a:r>
              <a:rPr dirty="0" sz="1300" spc="-10">
                <a:latin typeface="Arial Narrow"/>
                <a:cs typeface="Arial Narrow"/>
              </a:rPr>
              <a:t> </a:t>
            </a:r>
            <a:r>
              <a:rPr dirty="0" sz="1300" spc="-5">
                <a:latin typeface="Arial Narrow"/>
                <a:cs typeface="Arial Narrow"/>
              </a:rPr>
              <a:t>Baan</a:t>
            </a:r>
            <a:endParaRPr sz="13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dirty="0" sz="1300" spc="-5">
                <a:latin typeface="Arial Narrow"/>
                <a:cs typeface="Arial Narrow"/>
              </a:rPr>
              <a:t>Jurriën M. ten Berg</a:t>
            </a:r>
            <a:r>
              <a:rPr dirty="0" sz="1300" spc="-65">
                <a:latin typeface="Arial Narrow"/>
                <a:cs typeface="Arial Narrow"/>
              </a:rPr>
              <a:t> </a:t>
            </a:r>
            <a:r>
              <a:rPr dirty="0" sz="1300" spc="-5">
                <a:latin typeface="Arial Narrow"/>
                <a:cs typeface="Arial Narrow"/>
              </a:rPr>
              <a:t>(PI)</a:t>
            </a:r>
            <a:endParaRPr sz="1300">
              <a:latin typeface="Arial Narrow"/>
              <a:cs typeface="Arial Narro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069838" y="2025904"/>
            <a:ext cx="1925320" cy="964565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dirty="0" sz="1300" spc="-5" b="1">
                <a:latin typeface="Arial Narrow"/>
                <a:cs typeface="Arial Narrow"/>
              </a:rPr>
              <a:t>Data Safety Monitoring</a:t>
            </a:r>
            <a:r>
              <a:rPr dirty="0" sz="1300" spc="-40" b="1">
                <a:latin typeface="Arial Narrow"/>
                <a:cs typeface="Arial Narrow"/>
              </a:rPr>
              <a:t> </a:t>
            </a:r>
            <a:r>
              <a:rPr dirty="0" sz="1300" spc="-5" b="1">
                <a:latin typeface="Arial Narrow"/>
                <a:cs typeface="Arial Narrow"/>
              </a:rPr>
              <a:t>Board</a:t>
            </a:r>
            <a:endParaRPr sz="1300">
              <a:latin typeface="Arial Narrow"/>
              <a:cs typeface="Arial Narrow"/>
            </a:endParaRPr>
          </a:p>
          <a:p>
            <a:pPr marL="12700" marR="983615">
              <a:lnSpc>
                <a:spcPts val="1900"/>
              </a:lnSpc>
              <a:spcBef>
                <a:spcPts val="20"/>
              </a:spcBef>
            </a:pPr>
            <a:r>
              <a:rPr dirty="0" sz="1300" spc="-5">
                <a:latin typeface="Arial Narrow"/>
                <a:cs typeface="Arial Narrow"/>
              </a:rPr>
              <a:t>Thijs Plokker  </a:t>
            </a:r>
            <a:r>
              <a:rPr dirty="0" sz="1300" spc="-10">
                <a:latin typeface="Arial Narrow"/>
                <a:cs typeface="Arial Narrow"/>
              </a:rPr>
              <a:t>Freek</a:t>
            </a:r>
            <a:r>
              <a:rPr dirty="0" sz="1300" spc="-60">
                <a:latin typeface="Arial Narrow"/>
                <a:cs typeface="Arial Narrow"/>
              </a:rPr>
              <a:t> </a:t>
            </a:r>
            <a:r>
              <a:rPr dirty="0" sz="1300" spc="-15">
                <a:latin typeface="Arial Narrow"/>
                <a:cs typeface="Arial Narrow"/>
              </a:rPr>
              <a:t>Verheugt</a:t>
            </a:r>
            <a:endParaRPr sz="13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210"/>
              </a:spcBef>
            </a:pPr>
            <a:r>
              <a:rPr dirty="0" sz="1300">
                <a:latin typeface="Arial Narrow"/>
                <a:cs typeface="Arial Narrow"/>
              </a:rPr>
              <a:t>J.J. </a:t>
            </a:r>
            <a:r>
              <a:rPr dirty="0" sz="1300" spc="-5">
                <a:latin typeface="Arial Narrow"/>
                <a:cs typeface="Arial Narrow"/>
              </a:rPr>
              <a:t>Koolen</a:t>
            </a:r>
            <a:endParaRPr sz="1300">
              <a:latin typeface="Arial Narrow"/>
              <a:cs typeface="Arial Narro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069838" y="3193288"/>
            <a:ext cx="2201545" cy="976630"/>
          </a:xfrm>
          <a:prstGeom prst="rect">
            <a:avLst/>
          </a:prstGeom>
        </p:spPr>
        <p:txBody>
          <a:bodyPr wrap="square" lIns="0" tIns="5524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dirty="0" sz="1300" spc="-5" b="1">
                <a:latin typeface="Arial Narrow"/>
                <a:cs typeface="Arial Narrow"/>
              </a:rPr>
              <a:t>Endpoint Adjudication</a:t>
            </a:r>
            <a:r>
              <a:rPr dirty="0" sz="1300" spc="-65" b="1">
                <a:latin typeface="Arial Narrow"/>
                <a:cs typeface="Arial Narrow"/>
              </a:rPr>
              <a:t> </a:t>
            </a:r>
            <a:r>
              <a:rPr dirty="0" sz="1300" spc="-5" b="1">
                <a:latin typeface="Arial Narrow"/>
                <a:cs typeface="Arial Narrow"/>
              </a:rPr>
              <a:t>Committee</a:t>
            </a:r>
            <a:endParaRPr sz="13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dirty="0" sz="1300" spc="-5">
                <a:latin typeface="Arial Narrow"/>
                <a:cs typeface="Arial Narrow"/>
              </a:rPr>
              <a:t>Egbert</a:t>
            </a:r>
            <a:r>
              <a:rPr dirty="0" sz="1300">
                <a:latin typeface="Arial Narrow"/>
                <a:cs typeface="Arial Narrow"/>
              </a:rPr>
              <a:t> </a:t>
            </a:r>
            <a:r>
              <a:rPr dirty="0" sz="1300" spc="-5">
                <a:latin typeface="Arial Narrow"/>
                <a:cs typeface="Arial Narrow"/>
              </a:rPr>
              <a:t>Bal</a:t>
            </a:r>
            <a:endParaRPr sz="1300">
              <a:latin typeface="Arial Narrow"/>
              <a:cs typeface="Arial Narrow"/>
            </a:endParaRPr>
          </a:p>
          <a:p>
            <a:pPr marL="12700" marR="1328420">
              <a:lnSpc>
                <a:spcPct val="115399"/>
              </a:lnSpc>
              <a:spcBef>
                <a:spcPts val="95"/>
              </a:spcBef>
            </a:pPr>
            <a:r>
              <a:rPr dirty="0" sz="1300">
                <a:latin typeface="Arial Narrow"/>
                <a:cs typeface="Arial Narrow"/>
              </a:rPr>
              <a:t>B.M.</a:t>
            </a:r>
            <a:r>
              <a:rPr dirty="0" sz="1300" spc="-65">
                <a:latin typeface="Arial Narrow"/>
                <a:cs typeface="Arial Narrow"/>
              </a:rPr>
              <a:t> </a:t>
            </a:r>
            <a:r>
              <a:rPr dirty="0" sz="1300" spc="-5">
                <a:latin typeface="Arial Narrow"/>
                <a:cs typeface="Arial Narrow"/>
              </a:rPr>
              <a:t>Swinkels  Bert</a:t>
            </a:r>
            <a:r>
              <a:rPr dirty="0" sz="1300" spc="-30">
                <a:latin typeface="Arial Narrow"/>
                <a:cs typeface="Arial Narrow"/>
              </a:rPr>
              <a:t> </a:t>
            </a:r>
            <a:r>
              <a:rPr dirty="0" sz="1300" spc="-5">
                <a:latin typeface="Arial Narrow"/>
                <a:cs typeface="Arial Narrow"/>
              </a:rPr>
              <a:t>Everaert</a:t>
            </a:r>
            <a:endParaRPr sz="1300">
              <a:latin typeface="Arial Narrow"/>
              <a:cs typeface="Arial Narro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330438" y="1071879"/>
            <a:ext cx="1303020" cy="1208405"/>
          </a:xfrm>
          <a:prstGeom prst="rect">
            <a:avLst/>
          </a:prstGeom>
        </p:spPr>
        <p:txBody>
          <a:bodyPr wrap="square" lIns="0" tIns="6350" rIns="0" bIns="0" rtlCol="0" vert="horz">
            <a:spAutoFit/>
          </a:bodyPr>
          <a:lstStyle/>
          <a:p>
            <a:pPr marL="12700" marR="5080">
              <a:lnSpc>
                <a:spcPct val="118500"/>
              </a:lnSpc>
              <a:spcBef>
                <a:spcPts val="50"/>
              </a:spcBef>
            </a:pPr>
            <a:r>
              <a:rPr dirty="0" sz="1300" spc="-5" b="1">
                <a:latin typeface="Arial Narrow"/>
                <a:cs typeface="Arial Narrow"/>
              </a:rPr>
              <a:t>Steering</a:t>
            </a:r>
            <a:r>
              <a:rPr dirty="0" sz="1300" spc="-60" b="1">
                <a:latin typeface="Arial Narrow"/>
                <a:cs typeface="Arial Narrow"/>
              </a:rPr>
              <a:t> </a:t>
            </a:r>
            <a:r>
              <a:rPr dirty="0" sz="1300" spc="-5" b="1">
                <a:latin typeface="Arial Narrow"/>
                <a:cs typeface="Arial Narrow"/>
              </a:rPr>
              <a:t>Committee  </a:t>
            </a:r>
            <a:r>
              <a:rPr dirty="0" sz="1300" spc="-5">
                <a:latin typeface="Arial Narrow"/>
                <a:cs typeface="Arial Narrow"/>
              </a:rPr>
              <a:t>Jurrien M. </a:t>
            </a:r>
            <a:r>
              <a:rPr dirty="0" sz="1300" spc="-45">
                <a:latin typeface="Arial Narrow"/>
                <a:cs typeface="Arial Narrow"/>
              </a:rPr>
              <a:t>Ten </a:t>
            </a:r>
            <a:r>
              <a:rPr dirty="0" sz="1300" spc="-5">
                <a:latin typeface="Arial Narrow"/>
                <a:cs typeface="Arial Narrow"/>
              </a:rPr>
              <a:t>Berg  Pieter </a:t>
            </a:r>
            <a:r>
              <a:rPr dirty="0" sz="1300">
                <a:latin typeface="Arial Narrow"/>
                <a:cs typeface="Arial Narrow"/>
              </a:rPr>
              <a:t>R.</a:t>
            </a:r>
            <a:r>
              <a:rPr dirty="0" sz="1300" spc="-5">
                <a:latin typeface="Arial Narrow"/>
                <a:cs typeface="Arial Narrow"/>
              </a:rPr>
              <a:t> Stella</a:t>
            </a:r>
            <a:endParaRPr sz="13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dirty="0" sz="1300" spc="-5">
                <a:latin typeface="Arial Narrow"/>
                <a:cs typeface="Arial Narrow"/>
              </a:rPr>
              <a:t>Jan</a:t>
            </a:r>
            <a:r>
              <a:rPr dirty="0" sz="1300" spc="-10">
                <a:latin typeface="Arial Narrow"/>
                <a:cs typeface="Arial Narrow"/>
              </a:rPr>
              <a:t> </a:t>
            </a:r>
            <a:r>
              <a:rPr dirty="0" sz="1300" spc="-5">
                <a:latin typeface="Arial Narrow"/>
                <a:cs typeface="Arial Narrow"/>
              </a:rPr>
              <a:t>Baan</a:t>
            </a:r>
            <a:endParaRPr sz="13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dirty="0" sz="1300" spc="-5">
                <a:latin typeface="Arial Narrow"/>
                <a:cs typeface="Arial Narrow"/>
              </a:rPr>
              <a:t>Arie </a:t>
            </a:r>
            <a:r>
              <a:rPr dirty="0" sz="1300" spc="-70">
                <a:latin typeface="Arial Narrow"/>
                <a:cs typeface="Arial Narrow"/>
              </a:rPr>
              <a:t>P.</a:t>
            </a:r>
            <a:r>
              <a:rPr dirty="0" sz="1300" spc="-15">
                <a:latin typeface="Arial Narrow"/>
                <a:cs typeface="Arial Narrow"/>
              </a:rPr>
              <a:t> </a:t>
            </a:r>
            <a:r>
              <a:rPr dirty="0" sz="1300" spc="-5">
                <a:latin typeface="Arial Narrow"/>
                <a:cs typeface="Arial Narrow"/>
              </a:rPr>
              <a:t>Kappetein</a:t>
            </a:r>
            <a:endParaRPr sz="1300">
              <a:latin typeface="Arial Narrow"/>
              <a:cs typeface="Arial Narrow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330438" y="2443480"/>
            <a:ext cx="559435" cy="482600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dirty="0" sz="1300" spc="-5" b="1">
                <a:latin typeface="Arial Narrow"/>
                <a:cs typeface="Arial Narrow"/>
              </a:rPr>
              <a:t>Fund</a:t>
            </a:r>
            <a:r>
              <a:rPr dirty="0" sz="1300" b="1">
                <a:latin typeface="Arial Narrow"/>
                <a:cs typeface="Arial Narrow"/>
              </a:rPr>
              <a:t>i</a:t>
            </a:r>
            <a:r>
              <a:rPr dirty="0" sz="1300" spc="-5" b="1">
                <a:latin typeface="Arial Narrow"/>
                <a:cs typeface="Arial Narrow"/>
              </a:rPr>
              <a:t>ng</a:t>
            </a:r>
            <a:endParaRPr sz="13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dirty="0" sz="1300" spc="-10">
                <a:latin typeface="Arial Narrow"/>
                <a:cs typeface="Arial Narrow"/>
              </a:rPr>
              <a:t>ZonMW</a:t>
            </a:r>
            <a:endParaRPr sz="13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96747"/>
            <a:ext cx="1724660" cy="4521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5"/>
              <a:t>B</a:t>
            </a:r>
            <a:r>
              <a:rPr dirty="0" spc="-5"/>
              <a:t>ackg</a:t>
            </a:r>
            <a:r>
              <a:rPr dirty="0" spc="-10"/>
              <a:t>r</a:t>
            </a:r>
            <a:r>
              <a:rPr dirty="0" spc="-5"/>
              <a:t>oun</a:t>
            </a:r>
            <a:r>
              <a:rPr dirty="0"/>
              <a:t>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145032"/>
            <a:ext cx="7374890" cy="3088640"/>
          </a:xfrm>
          <a:prstGeom prst="rect">
            <a:avLst/>
          </a:prstGeom>
        </p:spPr>
        <p:txBody>
          <a:bodyPr wrap="square" lIns="0" tIns="8890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500" spc="-80">
                <a:latin typeface="Arial Narrow"/>
                <a:cs typeface="Arial Narrow"/>
              </a:rPr>
              <a:t>TAVI </a:t>
            </a:r>
            <a:r>
              <a:rPr dirty="0" sz="2500" spc="-5">
                <a:latin typeface="Arial Narrow"/>
                <a:cs typeface="Arial Narrow"/>
              </a:rPr>
              <a:t>remains associated with frequent</a:t>
            </a:r>
            <a:r>
              <a:rPr dirty="0" sz="2500" spc="100">
                <a:latin typeface="Arial Narrow"/>
                <a:cs typeface="Arial Narrow"/>
              </a:rPr>
              <a:t> </a:t>
            </a:r>
            <a:r>
              <a:rPr dirty="0" sz="2500" spc="-5">
                <a:latin typeface="Arial Narrow"/>
                <a:cs typeface="Arial Narrow"/>
              </a:rPr>
              <a:t>complications:</a:t>
            </a:r>
            <a:endParaRPr sz="2500">
              <a:latin typeface="Arial Narrow"/>
              <a:cs typeface="Arial Narrow"/>
            </a:endParaRPr>
          </a:p>
          <a:p>
            <a:pPr lvl="1" marL="755650" indent="-285750">
              <a:lnSpc>
                <a:spcPct val="100000"/>
              </a:lnSpc>
              <a:spcBef>
                <a:spcPts val="600"/>
              </a:spcBef>
              <a:buFont typeface="Arial"/>
              <a:buChar char="–"/>
              <a:tabLst>
                <a:tab pos="755650" algn="l"/>
              </a:tabLst>
            </a:pPr>
            <a:r>
              <a:rPr dirty="0" sz="2500" spc="-5">
                <a:latin typeface="Arial Narrow"/>
                <a:cs typeface="Arial Narrow"/>
              </a:rPr>
              <a:t>Major and life-threatening </a:t>
            </a:r>
            <a:r>
              <a:rPr dirty="0" sz="2500" spc="-10">
                <a:latin typeface="Arial Narrow"/>
                <a:cs typeface="Arial Narrow"/>
              </a:rPr>
              <a:t>bleeding:</a:t>
            </a:r>
            <a:r>
              <a:rPr dirty="0" sz="2500" spc="25">
                <a:latin typeface="Arial Narrow"/>
                <a:cs typeface="Arial Narrow"/>
              </a:rPr>
              <a:t> </a:t>
            </a:r>
            <a:r>
              <a:rPr dirty="0" sz="2500" spc="-5">
                <a:latin typeface="Arial Narrow"/>
                <a:cs typeface="Arial Narrow"/>
              </a:rPr>
              <a:t>3-15%</a:t>
            </a:r>
            <a:endParaRPr sz="2500">
              <a:latin typeface="Arial Narrow"/>
              <a:cs typeface="Arial Narrow"/>
            </a:endParaRPr>
          </a:p>
          <a:p>
            <a:pPr lvl="1" marL="755650" indent="-285750">
              <a:lnSpc>
                <a:spcPct val="100000"/>
              </a:lnSpc>
              <a:spcBef>
                <a:spcPts val="600"/>
              </a:spcBef>
              <a:buFont typeface="Arial"/>
              <a:buChar char="–"/>
              <a:tabLst>
                <a:tab pos="755650" algn="l"/>
              </a:tabLst>
            </a:pPr>
            <a:r>
              <a:rPr dirty="0" sz="2500" spc="-5">
                <a:latin typeface="Arial Narrow"/>
                <a:cs typeface="Arial Narrow"/>
              </a:rPr>
              <a:t>Stroke:</a:t>
            </a:r>
            <a:r>
              <a:rPr dirty="0" sz="2500">
                <a:latin typeface="Arial Narrow"/>
                <a:cs typeface="Arial Narrow"/>
              </a:rPr>
              <a:t> </a:t>
            </a:r>
            <a:r>
              <a:rPr dirty="0" sz="2500" spc="-5">
                <a:latin typeface="Arial Narrow"/>
                <a:cs typeface="Arial Narrow"/>
              </a:rPr>
              <a:t>1-8%</a:t>
            </a:r>
            <a:endParaRPr sz="2500">
              <a:latin typeface="Arial Narrow"/>
              <a:cs typeface="Arial Narrow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500" spc="-5">
                <a:latin typeface="Arial Narrow"/>
                <a:cs typeface="Arial Narrow"/>
              </a:rPr>
              <a:t>Approximately 30% of patients have atrial fibrillation</a:t>
            </a:r>
            <a:r>
              <a:rPr dirty="0" sz="2500" spc="25">
                <a:latin typeface="Arial Narrow"/>
                <a:cs typeface="Arial Narrow"/>
              </a:rPr>
              <a:t> </a:t>
            </a:r>
            <a:r>
              <a:rPr dirty="0" sz="2500" spc="-5">
                <a:latin typeface="Arial Narrow"/>
                <a:cs typeface="Arial Narrow"/>
              </a:rPr>
              <a:t>(AF)</a:t>
            </a:r>
            <a:endParaRPr sz="2500">
              <a:latin typeface="Arial Narrow"/>
              <a:cs typeface="Arial Narrow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500">
                <a:latin typeface="Arial Narrow"/>
                <a:cs typeface="Arial Narrow"/>
              </a:rPr>
              <a:t>In </a:t>
            </a:r>
            <a:r>
              <a:rPr dirty="0" sz="2500" spc="-5">
                <a:latin typeface="Arial Narrow"/>
                <a:cs typeface="Arial Narrow"/>
              </a:rPr>
              <a:t>these patients, the risk of thromboembolic events is</a:t>
            </a:r>
            <a:r>
              <a:rPr dirty="0" sz="2500" spc="55">
                <a:latin typeface="Arial Narrow"/>
                <a:cs typeface="Arial Narrow"/>
              </a:rPr>
              <a:t> </a:t>
            </a:r>
            <a:r>
              <a:rPr dirty="0" sz="2500" spc="-10">
                <a:latin typeface="Arial Narrow"/>
                <a:cs typeface="Arial Narrow"/>
              </a:rPr>
              <a:t>higher</a:t>
            </a:r>
            <a:endParaRPr sz="2500">
              <a:latin typeface="Arial Narrow"/>
              <a:cs typeface="Arial Narrow"/>
            </a:endParaRPr>
          </a:p>
          <a:p>
            <a:pPr marL="241300" indent="-228600">
              <a:lnSpc>
                <a:spcPts val="815"/>
              </a:lnSpc>
              <a:spcBef>
                <a:spcPts val="1989"/>
              </a:spcBef>
              <a:buAutoNum type="arabicPeriod"/>
              <a:tabLst>
                <a:tab pos="240665" algn="l"/>
                <a:tab pos="241300" algn="l"/>
              </a:tabLst>
            </a:pPr>
            <a:r>
              <a:rPr dirty="0" sz="700">
                <a:solidFill>
                  <a:srgbClr val="372D83"/>
                </a:solidFill>
                <a:latin typeface="Calibri"/>
                <a:cs typeface="Calibri"/>
              </a:rPr>
              <a:t>Mack et al. </a:t>
            </a:r>
            <a:r>
              <a:rPr dirty="0" sz="700" spc="-5">
                <a:solidFill>
                  <a:srgbClr val="372D83"/>
                </a:solidFill>
                <a:latin typeface="Calibri"/>
                <a:cs typeface="Calibri"/>
              </a:rPr>
              <a:t>Transcatheter Aortic-Valve Replacement with </a:t>
            </a:r>
            <a:r>
              <a:rPr dirty="0" sz="700">
                <a:solidFill>
                  <a:srgbClr val="372D83"/>
                </a:solidFill>
                <a:latin typeface="Calibri"/>
                <a:cs typeface="Calibri"/>
              </a:rPr>
              <a:t>a </a:t>
            </a:r>
            <a:r>
              <a:rPr dirty="0" sz="700" spc="-5">
                <a:solidFill>
                  <a:srgbClr val="372D83"/>
                </a:solidFill>
                <a:latin typeface="Calibri"/>
                <a:cs typeface="Calibri"/>
              </a:rPr>
              <a:t>Balloon-Expandable Valve </a:t>
            </a:r>
            <a:r>
              <a:rPr dirty="0" sz="700">
                <a:solidFill>
                  <a:srgbClr val="372D83"/>
                </a:solidFill>
                <a:latin typeface="Calibri"/>
                <a:cs typeface="Calibri"/>
              </a:rPr>
              <a:t>in </a:t>
            </a:r>
            <a:r>
              <a:rPr dirty="0" sz="700" spc="-5">
                <a:solidFill>
                  <a:srgbClr val="372D83"/>
                </a:solidFill>
                <a:latin typeface="Calibri"/>
                <a:cs typeface="Calibri"/>
              </a:rPr>
              <a:t>Low-Risk Patients. </a:t>
            </a:r>
            <a:r>
              <a:rPr dirty="0" sz="700">
                <a:solidFill>
                  <a:srgbClr val="372D83"/>
                </a:solidFill>
                <a:latin typeface="Calibri"/>
                <a:cs typeface="Calibri"/>
              </a:rPr>
              <a:t>N </a:t>
            </a:r>
            <a:r>
              <a:rPr dirty="0" sz="700" spc="-5">
                <a:solidFill>
                  <a:srgbClr val="372D83"/>
                </a:solidFill>
                <a:latin typeface="Calibri"/>
                <a:cs typeface="Calibri"/>
              </a:rPr>
              <a:t>Engl </a:t>
            </a:r>
            <a:r>
              <a:rPr dirty="0" sz="700">
                <a:solidFill>
                  <a:srgbClr val="372D83"/>
                </a:solidFill>
                <a:latin typeface="Calibri"/>
                <a:cs typeface="Calibri"/>
              </a:rPr>
              <a:t>J Med</a:t>
            </a:r>
            <a:r>
              <a:rPr dirty="0" sz="700" spc="95">
                <a:solidFill>
                  <a:srgbClr val="372D83"/>
                </a:solidFill>
                <a:latin typeface="Calibri"/>
                <a:cs typeface="Calibri"/>
              </a:rPr>
              <a:t> </a:t>
            </a:r>
            <a:r>
              <a:rPr dirty="0" sz="700" spc="-5">
                <a:solidFill>
                  <a:srgbClr val="372D83"/>
                </a:solidFill>
                <a:latin typeface="Calibri"/>
                <a:cs typeface="Calibri"/>
              </a:rPr>
              <a:t>2019;380(18):1695–705.</a:t>
            </a:r>
            <a:endParaRPr sz="700">
              <a:latin typeface="Calibri"/>
              <a:cs typeface="Calibri"/>
            </a:endParaRPr>
          </a:p>
          <a:p>
            <a:pPr marL="241300" indent="-228600">
              <a:lnSpc>
                <a:spcPts val="790"/>
              </a:lnSpc>
              <a:buAutoNum type="arabicPeriod"/>
              <a:tabLst>
                <a:tab pos="240665" algn="l"/>
                <a:tab pos="241300" algn="l"/>
              </a:tabLst>
            </a:pPr>
            <a:r>
              <a:rPr dirty="0" sz="700" spc="-5">
                <a:solidFill>
                  <a:srgbClr val="372D83"/>
                </a:solidFill>
                <a:latin typeface="Calibri"/>
                <a:cs typeface="Calibri"/>
              </a:rPr>
              <a:t>Popma </a:t>
            </a:r>
            <a:r>
              <a:rPr dirty="0" sz="700">
                <a:solidFill>
                  <a:srgbClr val="372D83"/>
                </a:solidFill>
                <a:latin typeface="Calibri"/>
                <a:cs typeface="Calibri"/>
              </a:rPr>
              <a:t>et al. </a:t>
            </a:r>
            <a:r>
              <a:rPr dirty="0" sz="700" spc="-5">
                <a:solidFill>
                  <a:srgbClr val="372D83"/>
                </a:solidFill>
                <a:latin typeface="Calibri"/>
                <a:cs typeface="Calibri"/>
              </a:rPr>
              <a:t>Transcatheter Aortic-Valve Replacement with </a:t>
            </a:r>
            <a:r>
              <a:rPr dirty="0" sz="700">
                <a:solidFill>
                  <a:srgbClr val="372D83"/>
                </a:solidFill>
                <a:latin typeface="Calibri"/>
                <a:cs typeface="Calibri"/>
              </a:rPr>
              <a:t>a </a:t>
            </a:r>
            <a:r>
              <a:rPr dirty="0" sz="700" spc="-5">
                <a:solidFill>
                  <a:srgbClr val="372D83"/>
                </a:solidFill>
                <a:latin typeface="Calibri"/>
                <a:cs typeface="Calibri"/>
              </a:rPr>
              <a:t>Self-Expanding Valve </a:t>
            </a:r>
            <a:r>
              <a:rPr dirty="0" sz="700">
                <a:solidFill>
                  <a:srgbClr val="372D83"/>
                </a:solidFill>
                <a:latin typeface="Calibri"/>
                <a:cs typeface="Calibri"/>
              </a:rPr>
              <a:t>in </a:t>
            </a:r>
            <a:r>
              <a:rPr dirty="0" sz="700" spc="-5">
                <a:solidFill>
                  <a:srgbClr val="372D83"/>
                </a:solidFill>
                <a:latin typeface="Calibri"/>
                <a:cs typeface="Calibri"/>
              </a:rPr>
              <a:t>Low-Risk Patients. </a:t>
            </a:r>
            <a:r>
              <a:rPr dirty="0" sz="700">
                <a:solidFill>
                  <a:srgbClr val="372D83"/>
                </a:solidFill>
                <a:latin typeface="Calibri"/>
                <a:cs typeface="Calibri"/>
              </a:rPr>
              <a:t>N </a:t>
            </a:r>
            <a:r>
              <a:rPr dirty="0" sz="700" spc="-5">
                <a:solidFill>
                  <a:srgbClr val="372D83"/>
                </a:solidFill>
                <a:latin typeface="Calibri"/>
                <a:cs typeface="Calibri"/>
              </a:rPr>
              <a:t>Engl </a:t>
            </a:r>
            <a:r>
              <a:rPr dirty="0" sz="700">
                <a:solidFill>
                  <a:srgbClr val="372D83"/>
                </a:solidFill>
                <a:latin typeface="Calibri"/>
                <a:cs typeface="Calibri"/>
              </a:rPr>
              <a:t>J Med</a:t>
            </a:r>
            <a:r>
              <a:rPr dirty="0" sz="700" spc="100">
                <a:solidFill>
                  <a:srgbClr val="372D83"/>
                </a:solidFill>
                <a:latin typeface="Calibri"/>
                <a:cs typeface="Calibri"/>
              </a:rPr>
              <a:t> </a:t>
            </a:r>
            <a:r>
              <a:rPr dirty="0" sz="700" spc="-5">
                <a:solidFill>
                  <a:srgbClr val="372D83"/>
                </a:solidFill>
                <a:latin typeface="Calibri"/>
                <a:cs typeface="Calibri"/>
              </a:rPr>
              <a:t>2019;380(18):1706–15.</a:t>
            </a:r>
            <a:endParaRPr sz="700">
              <a:latin typeface="Calibri"/>
              <a:cs typeface="Calibri"/>
            </a:endParaRPr>
          </a:p>
          <a:p>
            <a:pPr marL="241300" indent="-228600">
              <a:lnSpc>
                <a:spcPts val="815"/>
              </a:lnSpc>
              <a:buAutoNum type="arabicPeriod"/>
              <a:tabLst>
                <a:tab pos="240665" algn="l"/>
                <a:tab pos="241300" algn="l"/>
              </a:tabLst>
            </a:pPr>
            <a:r>
              <a:rPr dirty="0" sz="700">
                <a:solidFill>
                  <a:srgbClr val="372D83"/>
                </a:solidFill>
                <a:latin typeface="Calibri"/>
                <a:cs typeface="Calibri"/>
              </a:rPr>
              <a:t>Leon et al. </a:t>
            </a:r>
            <a:r>
              <a:rPr dirty="0" sz="700" spc="-5">
                <a:solidFill>
                  <a:srgbClr val="372D83"/>
                </a:solidFill>
                <a:latin typeface="Calibri"/>
                <a:cs typeface="Calibri"/>
              </a:rPr>
              <a:t>Transcatheter </a:t>
            </a:r>
            <a:r>
              <a:rPr dirty="0" sz="700">
                <a:solidFill>
                  <a:srgbClr val="372D83"/>
                </a:solidFill>
                <a:latin typeface="Calibri"/>
                <a:cs typeface="Calibri"/>
              </a:rPr>
              <a:t>or </a:t>
            </a:r>
            <a:r>
              <a:rPr dirty="0" sz="700" spc="-5">
                <a:solidFill>
                  <a:srgbClr val="372D83"/>
                </a:solidFill>
                <a:latin typeface="Calibri"/>
                <a:cs typeface="Calibri"/>
              </a:rPr>
              <a:t>Surgical Aortic-Valve Replacement </a:t>
            </a:r>
            <a:r>
              <a:rPr dirty="0" sz="700">
                <a:solidFill>
                  <a:srgbClr val="372D83"/>
                </a:solidFill>
                <a:latin typeface="Calibri"/>
                <a:cs typeface="Calibri"/>
              </a:rPr>
              <a:t>in </a:t>
            </a:r>
            <a:r>
              <a:rPr dirty="0" sz="700" spc="-5">
                <a:solidFill>
                  <a:srgbClr val="372D83"/>
                </a:solidFill>
                <a:latin typeface="Calibri"/>
                <a:cs typeface="Calibri"/>
              </a:rPr>
              <a:t>Intermediate-Risk Patients. </a:t>
            </a:r>
            <a:r>
              <a:rPr dirty="0" sz="700">
                <a:solidFill>
                  <a:srgbClr val="372D83"/>
                </a:solidFill>
                <a:latin typeface="Calibri"/>
                <a:cs typeface="Calibri"/>
              </a:rPr>
              <a:t>N </a:t>
            </a:r>
            <a:r>
              <a:rPr dirty="0" sz="700" spc="-5">
                <a:solidFill>
                  <a:srgbClr val="372D83"/>
                </a:solidFill>
                <a:latin typeface="Calibri"/>
                <a:cs typeface="Calibri"/>
              </a:rPr>
              <a:t>Engl </a:t>
            </a:r>
            <a:r>
              <a:rPr dirty="0" sz="700">
                <a:solidFill>
                  <a:srgbClr val="372D83"/>
                </a:solidFill>
                <a:latin typeface="Calibri"/>
                <a:cs typeface="Calibri"/>
              </a:rPr>
              <a:t>J Med</a:t>
            </a:r>
            <a:r>
              <a:rPr dirty="0" sz="700" spc="85">
                <a:solidFill>
                  <a:srgbClr val="372D83"/>
                </a:solidFill>
                <a:latin typeface="Calibri"/>
                <a:cs typeface="Calibri"/>
              </a:rPr>
              <a:t> </a:t>
            </a:r>
            <a:r>
              <a:rPr dirty="0" sz="700" spc="-5">
                <a:solidFill>
                  <a:srgbClr val="372D83"/>
                </a:solidFill>
                <a:latin typeface="Calibri"/>
                <a:cs typeface="Calibri"/>
              </a:rPr>
              <a:t>2016;374(17):1609–20.</a:t>
            </a:r>
            <a:endParaRPr sz="700">
              <a:latin typeface="Calibri"/>
              <a:cs typeface="Calibri"/>
            </a:endParaRPr>
          </a:p>
          <a:p>
            <a:pPr marL="241300" indent="-228600">
              <a:lnSpc>
                <a:spcPts val="815"/>
              </a:lnSpc>
              <a:spcBef>
                <a:spcPts val="70"/>
              </a:spcBef>
              <a:buAutoNum type="arabicPeriod"/>
              <a:tabLst>
                <a:tab pos="240665" algn="l"/>
                <a:tab pos="241300" algn="l"/>
              </a:tabLst>
            </a:pPr>
            <a:r>
              <a:rPr dirty="0" sz="700" spc="-5">
                <a:solidFill>
                  <a:srgbClr val="372D83"/>
                </a:solidFill>
                <a:latin typeface="Calibri"/>
                <a:cs typeface="Calibri"/>
              </a:rPr>
              <a:t>Reardon </a:t>
            </a:r>
            <a:r>
              <a:rPr dirty="0" sz="700">
                <a:solidFill>
                  <a:srgbClr val="372D83"/>
                </a:solidFill>
                <a:latin typeface="Calibri"/>
                <a:cs typeface="Calibri"/>
              </a:rPr>
              <a:t>et al. </a:t>
            </a:r>
            <a:r>
              <a:rPr dirty="0" sz="700" spc="-5">
                <a:solidFill>
                  <a:srgbClr val="372D83"/>
                </a:solidFill>
                <a:latin typeface="Calibri"/>
                <a:cs typeface="Calibri"/>
              </a:rPr>
              <a:t>Surgical </a:t>
            </a:r>
            <a:r>
              <a:rPr dirty="0" sz="700">
                <a:solidFill>
                  <a:srgbClr val="372D83"/>
                </a:solidFill>
                <a:latin typeface="Calibri"/>
                <a:cs typeface="Calibri"/>
              </a:rPr>
              <a:t>or </a:t>
            </a:r>
            <a:r>
              <a:rPr dirty="0" sz="700" spc="-5">
                <a:solidFill>
                  <a:srgbClr val="372D83"/>
                </a:solidFill>
                <a:latin typeface="Calibri"/>
                <a:cs typeface="Calibri"/>
              </a:rPr>
              <a:t>Transcatheter Aortic-Valve Replacement </a:t>
            </a:r>
            <a:r>
              <a:rPr dirty="0" sz="700">
                <a:solidFill>
                  <a:srgbClr val="372D83"/>
                </a:solidFill>
                <a:latin typeface="Calibri"/>
                <a:cs typeface="Calibri"/>
              </a:rPr>
              <a:t>in </a:t>
            </a:r>
            <a:r>
              <a:rPr dirty="0" sz="700" spc="-5">
                <a:solidFill>
                  <a:srgbClr val="372D83"/>
                </a:solidFill>
                <a:latin typeface="Calibri"/>
                <a:cs typeface="Calibri"/>
              </a:rPr>
              <a:t>Intermediate-Risk Patients. </a:t>
            </a:r>
            <a:r>
              <a:rPr dirty="0" sz="700">
                <a:solidFill>
                  <a:srgbClr val="372D83"/>
                </a:solidFill>
                <a:latin typeface="Calibri"/>
                <a:cs typeface="Calibri"/>
              </a:rPr>
              <a:t>N </a:t>
            </a:r>
            <a:r>
              <a:rPr dirty="0" sz="700" spc="-5">
                <a:solidFill>
                  <a:srgbClr val="372D83"/>
                </a:solidFill>
                <a:latin typeface="Calibri"/>
                <a:cs typeface="Calibri"/>
              </a:rPr>
              <a:t>Engl </a:t>
            </a:r>
            <a:r>
              <a:rPr dirty="0" sz="700">
                <a:solidFill>
                  <a:srgbClr val="372D83"/>
                </a:solidFill>
                <a:latin typeface="Calibri"/>
                <a:cs typeface="Calibri"/>
              </a:rPr>
              <a:t>J Med</a:t>
            </a:r>
            <a:r>
              <a:rPr dirty="0" sz="700" spc="90">
                <a:solidFill>
                  <a:srgbClr val="372D83"/>
                </a:solidFill>
                <a:latin typeface="Calibri"/>
                <a:cs typeface="Calibri"/>
              </a:rPr>
              <a:t> </a:t>
            </a:r>
            <a:r>
              <a:rPr dirty="0" sz="700" spc="-5">
                <a:solidFill>
                  <a:srgbClr val="372D83"/>
                </a:solidFill>
                <a:latin typeface="Calibri"/>
                <a:cs typeface="Calibri"/>
              </a:rPr>
              <a:t>2017;376(14):1321–31.</a:t>
            </a:r>
            <a:endParaRPr sz="700">
              <a:latin typeface="Calibri"/>
              <a:cs typeface="Calibri"/>
            </a:endParaRPr>
          </a:p>
          <a:p>
            <a:pPr marL="241300" indent="-228600">
              <a:lnSpc>
                <a:spcPts val="815"/>
              </a:lnSpc>
              <a:buAutoNum type="arabicPeriod"/>
              <a:tabLst>
                <a:tab pos="240665" algn="l"/>
                <a:tab pos="241300" algn="l"/>
              </a:tabLst>
            </a:pPr>
            <a:r>
              <a:rPr dirty="0" sz="700" spc="-5">
                <a:solidFill>
                  <a:srgbClr val="372D83"/>
                </a:solidFill>
                <a:latin typeface="Calibri"/>
                <a:cs typeface="Calibri"/>
              </a:rPr>
              <a:t>Thyregod </a:t>
            </a:r>
            <a:r>
              <a:rPr dirty="0" sz="700">
                <a:solidFill>
                  <a:srgbClr val="372D83"/>
                </a:solidFill>
                <a:latin typeface="Calibri"/>
                <a:cs typeface="Calibri"/>
              </a:rPr>
              <a:t>et al. </a:t>
            </a:r>
            <a:r>
              <a:rPr dirty="0" sz="700" spc="-5">
                <a:solidFill>
                  <a:srgbClr val="372D83"/>
                </a:solidFill>
                <a:latin typeface="Calibri"/>
                <a:cs typeface="Calibri"/>
              </a:rPr>
              <a:t>1-year results </a:t>
            </a:r>
            <a:r>
              <a:rPr dirty="0" sz="700">
                <a:solidFill>
                  <a:srgbClr val="372D83"/>
                </a:solidFill>
                <a:latin typeface="Calibri"/>
                <a:cs typeface="Calibri"/>
              </a:rPr>
              <a:t>from </a:t>
            </a:r>
            <a:r>
              <a:rPr dirty="0" sz="700" spc="-5">
                <a:solidFill>
                  <a:srgbClr val="372D83"/>
                </a:solidFill>
                <a:latin typeface="Calibri"/>
                <a:cs typeface="Calibri"/>
              </a:rPr>
              <a:t>the </a:t>
            </a:r>
            <a:r>
              <a:rPr dirty="0" sz="700">
                <a:solidFill>
                  <a:srgbClr val="372D83"/>
                </a:solidFill>
                <a:latin typeface="Calibri"/>
                <a:cs typeface="Calibri"/>
              </a:rPr>
              <a:t>all-comers </a:t>
            </a:r>
            <a:r>
              <a:rPr dirty="0" sz="700" spc="-5">
                <a:solidFill>
                  <a:srgbClr val="372D83"/>
                </a:solidFill>
                <a:latin typeface="Calibri"/>
                <a:cs typeface="Calibri"/>
              </a:rPr>
              <a:t>NOTION randomized clinical </a:t>
            </a:r>
            <a:r>
              <a:rPr dirty="0" sz="700">
                <a:solidFill>
                  <a:srgbClr val="372D83"/>
                </a:solidFill>
                <a:latin typeface="Calibri"/>
                <a:cs typeface="Calibri"/>
              </a:rPr>
              <a:t>trial. J </a:t>
            </a:r>
            <a:r>
              <a:rPr dirty="0" sz="700" spc="-5">
                <a:solidFill>
                  <a:srgbClr val="372D83"/>
                </a:solidFill>
                <a:latin typeface="Calibri"/>
                <a:cs typeface="Calibri"/>
              </a:rPr>
              <a:t>Am </a:t>
            </a:r>
            <a:r>
              <a:rPr dirty="0" sz="700">
                <a:solidFill>
                  <a:srgbClr val="372D83"/>
                </a:solidFill>
                <a:latin typeface="Calibri"/>
                <a:cs typeface="Calibri"/>
              </a:rPr>
              <a:t>Coll Cardiol</a:t>
            </a:r>
            <a:r>
              <a:rPr dirty="0" sz="700" spc="90">
                <a:solidFill>
                  <a:srgbClr val="372D83"/>
                </a:solidFill>
                <a:latin typeface="Calibri"/>
                <a:cs typeface="Calibri"/>
              </a:rPr>
              <a:t> </a:t>
            </a:r>
            <a:r>
              <a:rPr dirty="0" sz="700" spc="-5">
                <a:solidFill>
                  <a:srgbClr val="372D83"/>
                </a:solidFill>
                <a:latin typeface="Calibri"/>
                <a:cs typeface="Calibri"/>
              </a:rPr>
              <a:t>2015;65(20):2184–94.</a:t>
            </a:r>
            <a:endParaRPr sz="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96747"/>
            <a:ext cx="1724660" cy="4521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5"/>
              <a:t>B</a:t>
            </a:r>
            <a:r>
              <a:rPr dirty="0" spc="-5"/>
              <a:t>ackg</a:t>
            </a:r>
            <a:r>
              <a:rPr dirty="0" spc="-10"/>
              <a:t>r</a:t>
            </a:r>
            <a:r>
              <a:rPr dirty="0" spc="-5"/>
              <a:t>oun</a:t>
            </a:r>
            <a:r>
              <a:rPr dirty="0"/>
              <a:t>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221231"/>
            <a:ext cx="7516495" cy="1625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500" spc="-5">
                <a:latin typeface="Arial Narrow"/>
                <a:cs typeface="Arial Narrow"/>
              </a:rPr>
              <a:t>Patients with AF undergoing </a:t>
            </a:r>
            <a:r>
              <a:rPr dirty="0" sz="2500" spc="-80">
                <a:latin typeface="Arial Narrow"/>
                <a:cs typeface="Arial Narrow"/>
              </a:rPr>
              <a:t>TAVI </a:t>
            </a:r>
            <a:r>
              <a:rPr dirty="0" sz="2500">
                <a:latin typeface="Arial Narrow"/>
                <a:cs typeface="Arial Narrow"/>
              </a:rPr>
              <a:t>are </a:t>
            </a:r>
            <a:r>
              <a:rPr dirty="0" sz="2500" spc="-5">
                <a:latin typeface="Arial Narrow"/>
                <a:cs typeface="Arial Narrow"/>
              </a:rPr>
              <a:t>in need of oral  anticoagulation (OAC) </a:t>
            </a:r>
            <a:r>
              <a:rPr dirty="0" sz="2500">
                <a:latin typeface="Arial Narrow"/>
                <a:cs typeface="Arial Narrow"/>
              </a:rPr>
              <a:t>to </a:t>
            </a:r>
            <a:r>
              <a:rPr dirty="0" sz="2500" spc="-5">
                <a:latin typeface="Arial Narrow"/>
                <a:cs typeface="Arial Narrow"/>
              </a:rPr>
              <a:t>reduce stroke and</a:t>
            </a:r>
            <a:r>
              <a:rPr dirty="0" sz="2500" spc="5">
                <a:latin typeface="Arial Narrow"/>
                <a:cs typeface="Arial Narrow"/>
              </a:rPr>
              <a:t> </a:t>
            </a:r>
            <a:r>
              <a:rPr dirty="0" sz="2500" spc="-5">
                <a:latin typeface="Arial Narrow"/>
                <a:cs typeface="Arial Narrow"/>
              </a:rPr>
              <a:t>thromboembolism</a:t>
            </a:r>
            <a:endParaRPr sz="2500">
              <a:latin typeface="Arial Narrow"/>
              <a:cs typeface="Arial Narrow"/>
            </a:endParaRPr>
          </a:p>
          <a:p>
            <a:pPr marL="355600" marR="1032510" indent="-3429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500" spc="-5">
                <a:latin typeface="Arial Narrow"/>
                <a:cs typeface="Arial Narrow"/>
              </a:rPr>
              <a:t>Antiplatelet therapy in addition </a:t>
            </a:r>
            <a:r>
              <a:rPr dirty="0" sz="2500">
                <a:latin typeface="Arial Narrow"/>
                <a:cs typeface="Arial Narrow"/>
              </a:rPr>
              <a:t>to </a:t>
            </a:r>
            <a:r>
              <a:rPr dirty="0" sz="2500" spc="-5">
                <a:latin typeface="Arial Narrow"/>
                <a:cs typeface="Arial Narrow"/>
              </a:rPr>
              <a:t>OAC may decrease  thromboembolism after </a:t>
            </a:r>
            <a:r>
              <a:rPr dirty="0" sz="2500" spc="-80">
                <a:latin typeface="Arial Narrow"/>
                <a:cs typeface="Arial Narrow"/>
              </a:rPr>
              <a:t>TAVI </a:t>
            </a:r>
            <a:r>
              <a:rPr dirty="0" sz="2500" spc="-5">
                <a:latin typeface="Arial Narrow"/>
                <a:cs typeface="Arial Narrow"/>
              </a:rPr>
              <a:t>but increases</a:t>
            </a:r>
            <a:r>
              <a:rPr dirty="0" sz="2500" spc="75">
                <a:latin typeface="Arial Narrow"/>
                <a:cs typeface="Arial Narrow"/>
              </a:rPr>
              <a:t> </a:t>
            </a:r>
            <a:r>
              <a:rPr dirty="0" sz="2500" spc="-10">
                <a:latin typeface="Arial Narrow"/>
                <a:cs typeface="Arial Narrow"/>
              </a:rPr>
              <a:t>bleeding</a:t>
            </a:r>
            <a:endParaRPr sz="2500">
              <a:latin typeface="Arial Narrow"/>
              <a:cs typeface="Arial Narro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1" y="3684015"/>
            <a:ext cx="7988934" cy="3333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1300" indent="-228600">
              <a:lnSpc>
                <a:spcPts val="815"/>
              </a:lnSpc>
              <a:spcBef>
                <a:spcPts val="100"/>
              </a:spcBef>
              <a:buAutoNum type="arabicPeriod"/>
              <a:tabLst>
                <a:tab pos="240665" algn="l"/>
                <a:tab pos="241300" algn="l"/>
              </a:tabLst>
            </a:pPr>
            <a:r>
              <a:rPr dirty="0" sz="700" spc="-5">
                <a:solidFill>
                  <a:srgbClr val="372D83"/>
                </a:solidFill>
                <a:latin typeface="Arial"/>
                <a:cs typeface="Arial"/>
              </a:rPr>
              <a:t>Kosmidou</a:t>
            </a:r>
            <a:r>
              <a:rPr dirty="0" sz="700" spc="5">
                <a:solidFill>
                  <a:srgbClr val="372D83"/>
                </a:solidFill>
                <a:latin typeface="Arial"/>
                <a:cs typeface="Arial"/>
              </a:rPr>
              <a:t> </a:t>
            </a:r>
            <a:r>
              <a:rPr dirty="0" sz="700" spc="-5">
                <a:solidFill>
                  <a:srgbClr val="372D83"/>
                </a:solidFill>
                <a:latin typeface="Arial"/>
                <a:cs typeface="Arial"/>
              </a:rPr>
              <a:t>et</a:t>
            </a:r>
            <a:r>
              <a:rPr dirty="0" sz="700" spc="20">
                <a:solidFill>
                  <a:srgbClr val="372D83"/>
                </a:solidFill>
                <a:latin typeface="Arial"/>
                <a:cs typeface="Arial"/>
              </a:rPr>
              <a:t> </a:t>
            </a:r>
            <a:r>
              <a:rPr dirty="0" sz="700" spc="-5">
                <a:solidFill>
                  <a:srgbClr val="372D83"/>
                </a:solidFill>
                <a:latin typeface="Arial"/>
                <a:cs typeface="Arial"/>
              </a:rPr>
              <a:t>al.</a:t>
            </a:r>
            <a:r>
              <a:rPr dirty="0" sz="700" spc="25">
                <a:solidFill>
                  <a:srgbClr val="372D83"/>
                </a:solidFill>
                <a:latin typeface="Arial"/>
                <a:cs typeface="Arial"/>
              </a:rPr>
              <a:t> </a:t>
            </a:r>
            <a:r>
              <a:rPr dirty="0" sz="700" spc="-5">
                <a:solidFill>
                  <a:srgbClr val="372D83"/>
                </a:solidFill>
                <a:latin typeface="Arial"/>
                <a:cs typeface="Arial"/>
              </a:rPr>
              <a:t>Antithrombotic</a:t>
            </a:r>
            <a:r>
              <a:rPr dirty="0" sz="700" spc="5">
                <a:solidFill>
                  <a:srgbClr val="372D83"/>
                </a:solidFill>
                <a:latin typeface="Arial"/>
                <a:cs typeface="Arial"/>
              </a:rPr>
              <a:t> </a:t>
            </a:r>
            <a:r>
              <a:rPr dirty="0" sz="700" spc="-5">
                <a:solidFill>
                  <a:srgbClr val="372D83"/>
                </a:solidFill>
                <a:latin typeface="Arial"/>
                <a:cs typeface="Arial"/>
              </a:rPr>
              <a:t>Therapy</a:t>
            </a:r>
            <a:r>
              <a:rPr dirty="0" sz="700" spc="10">
                <a:solidFill>
                  <a:srgbClr val="372D83"/>
                </a:solidFill>
                <a:latin typeface="Arial"/>
                <a:cs typeface="Arial"/>
              </a:rPr>
              <a:t> </a:t>
            </a:r>
            <a:r>
              <a:rPr dirty="0" sz="700" spc="-5">
                <a:solidFill>
                  <a:srgbClr val="372D83"/>
                </a:solidFill>
                <a:latin typeface="Arial"/>
                <a:cs typeface="Arial"/>
              </a:rPr>
              <a:t>and</a:t>
            </a:r>
            <a:r>
              <a:rPr dirty="0" sz="700" spc="10">
                <a:solidFill>
                  <a:srgbClr val="372D83"/>
                </a:solidFill>
                <a:latin typeface="Arial"/>
                <a:cs typeface="Arial"/>
              </a:rPr>
              <a:t> </a:t>
            </a:r>
            <a:r>
              <a:rPr dirty="0" sz="700" spc="-5">
                <a:solidFill>
                  <a:srgbClr val="372D83"/>
                </a:solidFill>
                <a:latin typeface="Arial"/>
                <a:cs typeface="Arial"/>
              </a:rPr>
              <a:t>Cardiovascular</a:t>
            </a:r>
            <a:r>
              <a:rPr dirty="0" sz="700" spc="15">
                <a:solidFill>
                  <a:srgbClr val="372D83"/>
                </a:solidFill>
                <a:latin typeface="Arial"/>
                <a:cs typeface="Arial"/>
              </a:rPr>
              <a:t> </a:t>
            </a:r>
            <a:r>
              <a:rPr dirty="0" sz="700" spc="-5">
                <a:solidFill>
                  <a:srgbClr val="372D83"/>
                </a:solidFill>
                <a:latin typeface="Arial"/>
                <a:cs typeface="Arial"/>
              </a:rPr>
              <a:t>Outcomes</a:t>
            </a:r>
            <a:r>
              <a:rPr dirty="0" sz="700" spc="15">
                <a:solidFill>
                  <a:srgbClr val="372D83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372D83"/>
                </a:solidFill>
                <a:latin typeface="Arial"/>
                <a:cs typeface="Arial"/>
              </a:rPr>
              <a:t>After</a:t>
            </a:r>
            <a:r>
              <a:rPr dirty="0" sz="700" spc="20">
                <a:solidFill>
                  <a:srgbClr val="372D83"/>
                </a:solidFill>
                <a:latin typeface="Arial"/>
                <a:cs typeface="Arial"/>
              </a:rPr>
              <a:t> </a:t>
            </a:r>
            <a:r>
              <a:rPr dirty="0" sz="700" spc="-5">
                <a:solidFill>
                  <a:srgbClr val="372D83"/>
                </a:solidFill>
                <a:latin typeface="Arial"/>
                <a:cs typeface="Arial"/>
              </a:rPr>
              <a:t>Transcatheter</a:t>
            </a:r>
            <a:r>
              <a:rPr dirty="0" sz="700" spc="15">
                <a:solidFill>
                  <a:srgbClr val="372D83"/>
                </a:solidFill>
                <a:latin typeface="Arial"/>
                <a:cs typeface="Arial"/>
              </a:rPr>
              <a:t> </a:t>
            </a:r>
            <a:r>
              <a:rPr dirty="0" sz="700" spc="-5">
                <a:solidFill>
                  <a:srgbClr val="372D83"/>
                </a:solidFill>
                <a:latin typeface="Arial"/>
                <a:cs typeface="Arial"/>
              </a:rPr>
              <a:t>Aortic</a:t>
            </a:r>
            <a:r>
              <a:rPr dirty="0" sz="700" spc="10">
                <a:solidFill>
                  <a:srgbClr val="372D83"/>
                </a:solidFill>
                <a:latin typeface="Arial"/>
                <a:cs typeface="Arial"/>
              </a:rPr>
              <a:t> </a:t>
            </a:r>
            <a:r>
              <a:rPr dirty="0" sz="700" spc="-5">
                <a:solidFill>
                  <a:srgbClr val="372D83"/>
                </a:solidFill>
                <a:latin typeface="Arial"/>
                <a:cs typeface="Arial"/>
              </a:rPr>
              <a:t>Valve</a:t>
            </a:r>
            <a:r>
              <a:rPr dirty="0" sz="700" spc="10">
                <a:solidFill>
                  <a:srgbClr val="372D83"/>
                </a:solidFill>
                <a:latin typeface="Arial"/>
                <a:cs typeface="Arial"/>
              </a:rPr>
              <a:t> </a:t>
            </a:r>
            <a:r>
              <a:rPr dirty="0" sz="700" spc="-5">
                <a:solidFill>
                  <a:srgbClr val="372D83"/>
                </a:solidFill>
                <a:latin typeface="Arial"/>
                <a:cs typeface="Arial"/>
              </a:rPr>
              <a:t>Replacement</a:t>
            </a:r>
            <a:r>
              <a:rPr dirty="0" sz="700" spc="20">
                <a:solidFill>
                  <a:srgbClr val="372D83"/>
                </a:solidFill>
                <a:latin typeface="Arial"/>
                <a:cs typeface="Arial"/>
              </a:rPr>
              <a:t> </a:t>
            </a:r>
            <a:r>
              <a:rPr dirty="0" sz="700" spc="-5">
                <a:solidFill>
                  <a:srgbClr val="372D83"/>
                </a:solidFill>
                <a:latin typeface="Arial"/>
                <a:cs typeface="Arial"/>
              </a:rPr>
              <a:t>in</a:t>
            </a:r>
            <a:r>
              <a:rPr dirty="0" sz="700" spc="10">
                <a:solidFill>
                  <a:srgbClr val="372D83"/>
                </a:solidFill>
                <a:latin typeface="Arial"/>
                <a:cs typeface="Arial"/>
              </a:rPr>
              <a:t> </a:t>
            </a:r>
            <a:r>
              <a:rPr dirty="0" sz="700" spc="-5">
                <a:solidFill>
                  <a:srgbClr val="372D83"/>
                </a:solidFill>
                <a:latin typeface="Arial"/>
                <a:cs typeface="Arial"/>
              </a:rPr>
              <a:t>Patients</a:t>
            </a:r>
            <a:r>
              <a:rPr dirty="0" sz="700" spc="10">
                <a:solidFill>
                  <a:srgbClr val="372D83"/>
                </a:solidFill>
                <a:latin typeface="Arial"/>
                <a:cs typeface="Arial"/>
              </a:rPr>
              <a:t> </a:t>
            </a:r>
            <a:r>
              <a:rPr dirty="0" sz="700" spc="-5">
                <a:solidFill>
                  <a:srgbClr val="372D83"/>
                </a:solidFill>
                <a:latin typeface="Arial"/>
                <a:cs typeface="Arial"/>
              </a:rPr>
              <a:t>With</a:t>
            </a:r>
            <a:r>
              <a:rPr dirty="0" sz="700" spc="10">
                <a:solidFill>
                  <a:srgbClr val="372D83"/>
                </a:solidFill>
                <a:latin typeface="Arial"/>
                <a:cs typeface="Arial"/>
              </a:rPr>
              <a:t> </a:t>
            </a:r>
            <a:r>
              <a:rPr dirty="0" sz="700" spc="-5">
                <a:solidFill>
                  <a:srgbClr val="372D83"/>
                </a:solidFill>
                <a:latin typeface="Arial"/>
                <a:cs typeface="Arial"/>
              </a:rPr>
              <a:t>Atrial</a:t>
            </a:r>
            <a:r>
              <a:rPr dirty="0" sz="700" spc="5">
                <a:solidFill>
                  <a:srgbClr val="372D83"/>
                </a:solidFill>
                <a:latin typeface="Arial"/>
                <a:cs typeface="Arial"/>
              </a:rPr>
              <a:t> </a:t>
            </a:r>
            <a:r>
              <a:rPr dirty="0" sz="700" spc="-10">
                <a:solidFill>
                  <a:srgbClr val="372D83"/>
                </a:solidFill>
                <a:latin typeface="Arial"/>
                <a:cs typeface="Arial"/>
              </a:rPr>
              <a:t>Fibrillation.</a:t>
            </a:r>
            <a:r>
              <a:rPr dirty="0" sz="700" spc="20">
                <a:solidFill>
                  <a:srgbClr val="372D83"/>
                </a:solidFill>
                <a:latin typeface="Arial"/>
                <a:cs typeface="Arial"/>
              </a:rPr>
              <a:t> </a:t>
            </a:r>
            <a:r>
              <a:rPr dirty="0" sz="700" spc="-5">
                <a:solidFill>
                  <a:srgbClr val="372D83"/>
                </a:solidFill>
                <a:latin typeface="Arial"/>
                <a:cs typeface="Arial"/>
              </a:rPr>
              <a:t>JACC</a:t>
            </a:r>
            <a:r>
              <a:rPr dirty="0" sz="700" spc="10">
                <a:solidFill>
                  <a:srgbClr val="372D83"/>
                </a:solidFill>
                <a:latin typeface="Arial"/>
                <a:cs typeface="Arial"/>
              </a:rPr>
              <a:t> </a:t>
            </a:r>
            <a:r>
              <a:rPr dirty="0" sz="700" spc="-5">
                <a:solidFill>
                  <a:srgbClr val="372D83"/>
                </a:solidFill>
                <a:latin typeface="Arial"/>
                <a:cs typeface="Arial"/>
              </a:rPr>
              <a:t>Cardiovasc</a:t>
            </a:r>
            <a:r>
              <a:rPr dirty="0" sz="700" spc="15">
                <a:solidFill>
                  <a:srgbClr val="372D83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372D83"/>
                </a:solidFill>
                <a:latin typeface="Arial"/>
                <a:cs typeface="Arial"/>
              </a:rPr>
              <a:t>Interv</a:t>
            </a:r>
            <a:r>
              <a:rPr dirty="0" sz="700" spc="10">
                <a:solidFill>
                  <a:srgbClr val="372D83"/>
                </a:solidFill>
                <a:latin typeface="Arial"/>
                <a:cs typeface="Arial"/>
              </a:rPr>
              <a:t> </a:t>
            </a:r>
            <a:r>
              <a:rPr dirty="0" sz="700" spc="-5">
                <a:solidFill>
                  <a:srgbClr val="372D83"/>
                </a:solidFill>
                <a:latin typeface="Arial"/>
                <a:cs typeface="Arial"/>
              </a:rPr>
              <a:t>2019;12(16):1580–9</a:t>
            </a:r>
            <a:endParaRPr sz="700">
              <a:latin typeface="Arial"/>
              <a:cs typeface="Arial"/>
            </a:endParaRPr>
          </a:p>
          <a:p>
            <a:pPr marL="241300" marR="360045" indent="-228600">
              <a:lnSpc>
                <a:spcPts val="790"/>
              </a:lnSpc>
              <a:spcBef>
                <a:spcPts val="40"/>
              </a:spcBef>
              <a:buAutoNum type="arabicPeriod"/>
              <a:tabLst>
                <a:tab pos="240665" algn="l"/>
                <a:tab pos="241300" algn="l"/>
              </a:tabLst>
            </a:pPr>
            <a:r>
              <a:rPr dirty="0" sz="700" spc="-5">
                <a:solidFill>
                  <a:srgbClr val="372D83"/>
                </a:solidFill>
                <a:latin typeface="Arial"/>
                <a:cs typeface="Arial"/>
              </a:rPr>
              <a:t>Abdul-Jawad Altisent et al. Warfarin and Antiplatelet Therapy Versus Warfarin Alone </a:t>
            </a:r>
            <a:r>
              <a:rPr dirty="0" sz="700">
                <a:solidFill>
                  <a:srgbClr val="372D83"/>
                </a:solidFill>
                <a:latin typeface="Arial"/>
                <a:cs typeface="Arial"/>
              </a:rPr>
              <a:t>for </a:t>
            </a:r>
            <a:r>
              <a:rPr dirty="0" sz="700" spc="-5">
                <a:solidFill>
                  <a:srgbClr val="372D83"/>
                </a:solidFill>
                <a:latin typeface="Arial"/>
                <a:cs typeface="Arial"/>
              </a:rPr>
              <a:t>Treating Patients With Atrial </a:t>
            </a:r>
            <a:r>
              <a:rPr dirty="0" sz="700" spc="-10">
                <a:solidFill>
                  <a:srgbClr val="372D83"/>
                </a:solidFill>
                <a:latin typeface="Arial"/>
                <a:cs typeface="Arial"/>
              </a:rPr>
              <a:t>Fibrillation </a:t>
            </a:r>
            <a:r>
              <a:rPr dirty="0" sz="700" spc="-5">
                <a:solidFill>
                  <a:srgbClr val="372D83"/>
                </a:solidFill>
                <a:latin typeface="Arial"/>
                <a:cs typeface="Arial"/>
              </a:rPr>
              <a:t>Undergoing Transcatheter Aortic Valve Replacement. JACC  Cardiovasc </a:t>
            </a:r>
            <a:r>
              <a:rPr dirty="0" sz="700">
                <a:solidFill>
                  <a:srgbClr val="372D83"/>
                </a:solidFill>
                <a:latin typeface="Arial"/>
                <a:cs typeface="Arial"/>
              </a:rPr>
              <a:t>Interv</a:t>
            </a:r>
            <a:r>
              <a:rPr dirty="0" sz="700" spc="5">
                <a:solidFill>
                  <a:srgbClr val="372D83"/>
                </a:solidFill>
                <a:latin typeface="Arial"/>
                <a:cs typeface="Arial"/>
              </a:rPr>
              <a:t> </a:t>
            </a:r>
            <a:r>
              <a:rPr dirty="0" sz="700" spc="-5">
                <a:solidFill>
                  <a:srgbClr val="372D83"/>
                </a:solidFill>
                <a:latin typeface="Arial"/>
                <a:cs typeface="Arial"/>
              </a:rPr>
              <a:t>2016;9(16):1706–17.</a:t>
            </a:r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84862" y="1030155"/>
            <a:ext cx="6559137" cy="8240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940" y="408939"/>
            <a:ext cx="1724660" cy="4521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5"/>
              <a:t>B</a:t>
            </a:r>
            <a:r>
              <a:rPr dirty="0" spc="-5"/>
              <a:t>ackg</a:t>
            </a:r>
            <a:r>
              <a:rPr dirty="0" spc="-10"/>
              <a:t>r</a:t>
            </a:r>
            <a:r>
              <a:rPr dirty="0" spc="-5"/>
              <a:t>oun</a:t>
            </a:r>
            <a:r>
              <a:rPr dirty="0"/>
              <a:t>d</a:t>
            </a:r>
          </a:p>
        </p:txBody>
      </p:sp>
      <p:sp>
        <p:nvSpPr>
          <p:cNvPr id="4" name="object 4"/>
          <p:cNvSpPr/>
          <p:nvPr/>
        </p:nvSpPr>
        <p:spPr>
          <a:xfrm>
            <a:off x="0" y="2179319"/>
            <a:ext cx="6105143" cy="19690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9756" y="2203227"/>
            <a:ext cx="6019800" cy="1877060"/>
          </a:xfrm>
          <a:custGeom>
            <a:avLst/>
            <a:gdLst/>
            <a:ahLst/>
            <a:cxnLst/>
            <a:rect l="l" t="t" r="r" b="b"/>
            <a:pathLst>
              <a:path w="6019800" h="1877060">
                <a:moveTo>
                  <a:pt x="0" y="0"/>
                </a:moveTo>
                <a:lnTo>
                  <a:pt x="6019744" y="0"/>
                </a:lnTo>
                <a:lnTo>
                  <a:pt x="6019744" y="1876772"/>
                </a:lnTo>
                <a:lnTo>
                  <a:pt x="0" y="1876772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4A7EB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48263" y="2291947"/>
            <a:ext cx="5549784" cy="172299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382551" y="2528082"/>
            <a:ext cx="1388110" cy="0"/>
          </a:xfrm>
          <a:custGeom>
            <a:avLst/>
            <a:gdLst/>
            <a:ahLst/>
            <a:cxnLst/>
            <a:rect l="l" t="t" r="r" b="b"/>
            <a:pathLst>
              <a:path w="1388110" h="0">
                <a:moveTo>
                  <a:pt x="0" y="0"/>
                </a:moveTo>
                <a:lnTo>
                  <a:pt x="1387523" y="1"/>
                </a:lnTo>
              </a:path>
            </a:pathLst>
          </a:custGeom>
          <a:ln w="31750">
            <a:solidFill>
              <a:srgbClr val="FCBE1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66055" y="2824371"/>
            <a:ext cx="1785620" cy="0"/>
          </a:xfrm>
          <a:custGeom>
            <a:avLst/>
            <a:gdLst/>
            <a:ahLst/>
            <a:cxnLst/>
            <a:rect l="l" t="t" r="r" b="b"/>
            <a:pathLst>
              <a:path w="1785620" h="0">
                <a:moveTo>
                  <a:pt x="0" y="0"/>
                </a:moveTo>
                <a:lnTo>
                  <a:pt x="1785368" y="1"/>
                </a:lnTo>
              </a:path>
            </a:pathLst>
          </a:custGeom>
          <a:ln w="31750">
            <a:solidFill>
              <a:srgbClr val="FCBE1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631803" y="3407933"/>
            <a:ext cx="3135630" cy="0"/>
          </a:xfrm>
          <a:custGeom>
            <a:avLst/>
            <a:gdLst/>
            <a:ahLst/>
            <a:cxnLst/>
            <a:rect l="l" t="t" r="r" b="b"/>
            <a:pathLst>
              <a:path w="3135629" h="0">
                <a:moveTo>
                  <a:pt x="0" y="0"/>
                </a:moveTo>
                <a:lnTo>
                  <a:pt x="3135009" y="1"/>
                </a:lnTo>
              </a:path>
            </a:pathLst>
          </a:custGeom>
          <a:ln w="31750">
            <a:solidFill>
              <a:srgbClr val="372D8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66055" y="3688289"/>
            <a:ext cx="2573655" cy="0"/>
          </a:xfrm>
          <a:custGeom>
            <a:avLst/>
            <a:gdLst/>
            <a:ahLst/>
            <a:cxnLst/>
            <a:rect l="l" t="t" r="r" b="b"/>
            <a:pathLst>
              <a:path w="2573655" h="0">
                <a:moveTo>
                  <a:pt x="0" y="0"/>
                </a:moveTo>
                <a:lnTo>
                  <a:pt x="2573347" y="1"/>
                </a:lnTo>
              </a:path>
            </a:pathLst>
          </a:custGeom>
          <a:ln w="31750">
            <a:solidFill>
              <a:srgbClr val="372D8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584862" y="120464"/>
            <a:ext cx="6559137" cy="8220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050279" y="1935479"/>
            <a:ext cx="3093720" cy="123139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001511" y="1941576"/>
            <a:ext cx="3142488" cy="1295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6095627" y="1959265"/>
            <a:ext cx="3017520" cy="1139825"/>
          </a:xfrm>
          <a:custGeom>
            <a:avLst/>
            <a:gdLst/>
            <a:ahLst/>
            <a:cxnLst/>
            <a:rect l="l" t="t" r="r" b="b"/>
            <a:pathLst>
              <a:path w="3017520" h="1139825">
                <a:moveTo>
                  <a:pt x="0" y="0"/>
                </a:moveTo>
                <a:lnTo>
                  <a:pt x="3017520" y="0"/>
                </a:lnTo>
                <a:lnTo>
                  <a:pt x="3017520" y="1139626"/>
                </a:lnTo>
                <a:lnTo>
                  <a:pt x="0" y="1139626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6082326" y="1964028"/>
            <a:ext cx="3026410" cy="1130300"/>
          </a:xfrm>
          <a:prstGeom prst="rect">
            <a:avLst/>
          </a:prstGeom>
          <a:solidFill>
            <a:srgbClr val="FCBE11"/>
          </a:solidFill>
        </p:spPr>
        <p:txBody>
          <a:bodyPr wrap="square" lIns="0" tIns="61594" rIns="0" bIns="0" rtlCol="0" vert="horz">
            <a:spAutoFit/>
          </a:bodyPr>
          <a:lstStyle/>
          <a:p>
            <a:pPr algn="ctr" marL="113664" marR="88265">
              <a:lnSpc>
                <a:spcPct val="100600"/>
              </a:lnSpc>
              <a:spcBef>
                <a:spcPts val="484"/>
              </a:spcBef>
            </a:pPr>
            <a:r>
              <a:rPr dirty="0" sz="2000" spc="-5" b="1">
                <a:solidFill>
                  <a:srgbClr val="FFFFFF"/>
                </a:solidFill>
                <a:latin typeface="Calibri"/>
                <a:cs typeface="Calibri"/>
              </a:rPr>
              <a:t>POPULAR </a:t>
            </a:r>
            <a:r>
              <a:rPr dirty="0" sz="2000" spc="-70" b="1">
                <a:solidFill>
                  <a:srgbClr val="FFFFFF"/>
                </a:solidFill>
                <a:latin typeface="Calibri"/>
                <a:cs typeface="Calibri"/>
              </a:rPr>
              <a:t>TAVI </a:t>
            </a:r>
            <a:r>
              <a:rPr dirty="0" sz="2200" spc="-10" b="1">
                <a:solidFill>
                  <a:srgbClr val="FFFFFF"/>
                </a:solidFill>
                <a:latin typeface="Calibri"/>
                <a:cs typeface="Calibri"/>
              </a:rPr>
              <a:t>COHORT </a:t>
            </a:r>
            <a:r>
              <a:rPr dirty="0" sz="2200" b="1">
                <a:solidFill>
                  <a:srgbClr val="FFFFFF"/>
                </a:solidFill>
                <a:latin typeface="Calibri"/>
                <a:cs typeface="Calibri"/>
              </a:rPr>
              <a:t>A  </a:t>
            </a:r>
            <a:r>
              <a:rPr dirty="0" sz="1800" spc="-40" b="1">
                <a:solidFill>
                  <a:srgbClr val="FFFFFF"/>
                </a:solidFill>
                <a:latin typeface="Calibri"/>
                <a:cs typeface="Calibri"/>
              </a:rPr>
              <a:t>PATIENTS </a:t>
            </a:r>
            <a:r>
              <a:rPr dirty="0" sz="2200" spc="-5" b="1" i="1">
                <a:solidFill>
                  <a:srgbClr val="FFFFFF"/>
                </a:solidFill>
                <a:latin typeface="Calibri"/>
                <a:cs typeface="Calibri"/>
              </a:rPr>
              <a:t>WITHOUT </a:t>
            </a:r>
            <a:r>
              <a:rPr dirty="0" sz="2000" spc="-20" b="1">
                <a:solidFill>
                  <a:srgbClr val="FFFFFF"/>
                </a:solidFill>
                <a:latin typeface="Calibri"/>
                <a:cs typeface="Calibri"/>
              </a:rPr>
              <a:t>OAC  </a:t>
            </a:r>
            <a:r>
              <a:rPr dirty="0" sz="2000" spc="-5" b="1">
                <a:solidFill>
                  <a:srgbClr val="FFFFFF"/>
                </a:solidFill>
                <a:latin typeface="Calibri"/>
                <a:cs typeface="Calibri"/>
              </a:rPr>
              <a:t>N=665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050279" y="3130295"/>
            <a:ext cx="3093720" cy="123444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6007608" y="3136391"/>
            <a:ext cx="3136391" cy="12954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6095627" y="3154865"/>
            <a:ext cx="3017520" cy="1139825"/>
          </a:xfrm>
          <a:custGeom>
            <a:avLst/>
            <a:gdLst/>
            <a:ahLst/>
            <a:cxnLst/>
            <a:rect l="l" t="t" r="r" b="b"/>
            <a:pathLst>
              <a:path w="3017520" h="1139825">
                <a:moveTo>
                  <a:pt x="0" y="0"/>
                </a:moveTo>
                <a:lnTo>
                  <a:pt x="3017519" y="0"/>
                </a:lnTo>
                <a:lnTo>
                  <a:pt x="3017519" y="1139626"/>
                </a:lnTo>
                <a:lnTo>
                  <a:pt x="0" y="1139626"/>
                </a:lnTo>
                <a:lnTo>
                  <a:pt x="0" y="0"/>
                </a:lnTo>
                <a:close/>
              </a:path>
            </a:pathLst>
          </a:custGeom>
          <a:solidFill>
            <a:srgbClr val="483BA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6095627" y="3154865"/>
            <a:ext cx="3017520" cy="1139825"/>
          </a:xfrm>
          <a:custGeom>
            <a:avLst/>
            <a:gdLst/>
            <a:ahLst/>
            <a:cxnLst/>
            <a:rect l="l" t="t" r="r" b="b"/>
            <a:pathLst>
              <a:path w="3017520" h="1139825">
                <a:moveTo>
                  <a:pt x="0" y="0"/>
                </a:moveTo>
                <a:lnTo>
                  <a:pt x="3017520" y="0"/>
                </a:lnTo>
                <a:lnTo>
                  <a:pt x="3017520" y="1139626"/>
                </a:lnTo>
                <a:lnTo>
                  <a:pt x="0" y="1139626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6082326" y="3213100"/>
            <a:ext cx="3026410" cy="10020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20014" marR="94615">
              <a:lnSpc>
                <a:spcPct val="100200"/>
              </a:lnSpc>
              <a:spcBef>
                <a:spcPts val="95"/>
              </a:spcBef>
            </a:pPr>
            <a:r>
              <a:rPr dirty="0" sz="2000" spc="-5" b="1">
                <a:solidFill>
                  <a:srgbClr val="FFFFFF"/>
                </a:solidFill>
                <a:latin typeface="Calibri"/>
                <a:cs typeface="Calibri"/>
              </a:rPr>
              <a:t>POPULAR </a:t>
            </a:r>
            <a:r>
              <a:rPr dirty="0" sz="2000" spc="-70" b="1">
                <a:solidFill>
                  <a:srgbClr val="FFFFFF"/>
                </a:solidFill>
                <a:latin typeface="Calibri"/>
                <a:cs typeface="Calibri"/>
              </a:rPr>
              <a:t>TAVI </a:t>
            </a:r>
            <a:r>
              <a:rPr dirty="0" u="sng" sz="2200" spc="-1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COHORT </a:t>
            </a:r>
            <a:r>
              <a:rPr dirty="0" u="sng" sz="22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B </a:t>
            </a:r>
            <a:r>
              <a:rPr dirty="0" sz="22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40" b="1">
                <a:solidFill>
                  <a:srgbClr val="FFFFFF"/>
                </a:solidFill>
                <a:latin typeface="Calibri"/>
                <a:cs typeface="Calibri"/>
              </a:rPr>
              <a:t>PATIENTS </a:t>
            </a:r>
            <a:r>
              <a:rPr dirty="0" sz="2200" b="1" i="1">
                <a:solidFill>
                  <a:srgbClr val="FFFFFF"/>
                </a:solidFill>
                <a:latin typeface="Calibri"/>
                <a:cs typeface="Calibri"/>
              </a:rPr>
              <a:t>WITH </a:t>
            </a:r>
            <a:r>
              <a:rPr dirty="0" sz="2000" spc="-20" b="1">
                <a:solidFill>
                  <a:srgbClr val="FFFFFF"/>
                </a:solidFill>
                <a:latin typeface="Calibri"/>
                <a:cs typeface="Calibri"/>
              </a:rPr>
              <a:t>OAC  </a:t>
            </a:r>
            <a:r>
              <a:rPr dirty="0" sz="2000" spc="-5" b="1">
                <a:solidFill>
                  <a:srgbClr val="FFFFFF"/>
                </a:solidFill>
                <a:latin typeface="Calibri"/>
                <a:cs typeface="Calibri"/>
              </a:rPr>
              <a:t>N=313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408939"/>
            <a:ext cx="1724660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5" b="1">
                <a:solidFill>
                  <a:srgbClr val="372D83"/>
                </a:solidFill>
                <a:latin typeface="Arial Narrow"/>
                <a:cs typeface="Arial Narrow"/>
              </a:rPr>
              <a:t>B</a:t>
            </a:r>
            <a:r>
              <a:rPr dirty="0" sz="2800" spc="-5" b="1">
                <a:solidFill>
                  <a:srgbClr val="372D83"/>
                </a:solidFill>
                <a:latin typeface="Arial Narrow"/>
                <a:cs typeface="Arial Narrow"/>
              </a:rPr>
              <a:t>ackg</a:t>
            </a:r>
            <a:r>
              <a:rPr dirty="0" sz="2800" spc="-10" b="1">
                <a:solidFill>
                  <a:srgbClr val="372D83"/>
                </a:solidFill>
                <a:latin typeface="Arial Narrow"/>
                <a:cs typeface="Arial Narrow"/>
              </a:rPr>
              <a:t>r</a:t>
            </a:r>
            <a:r>
              <a:rPr dirty="0" sz="2800" spc="-5" b="1">
                <a:solidFill>
                  <a:srgbClr val="372D83"/>
                </a:solidFill>
                <a:latin typeface="Arial Narrow"/>
                <a:cs typeface="Arial Narrow"/>
              </a:rPr>
              <a:t>oun</a:t>
            </a:r>
            <a:r>
              <a:rPr dirty="0" sz="2800" b="1">
                <a:solidFill>
                  <a:srgbClr val="372D83"/>
                </a:solidFill>
                <a:latin typeface="Arial Narrow"/>
                <a:cs typeface="Arial Narrow"/>
              </a:rPr>
              <a:t>d</a:t>
            </a:r>
            <a:endParaRPr sz="2800">
              <a:latin typeface="Arial Narrow"/>
              <a:cs typeface="Arial Narrow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2179319"/>
            <a:ext cx="6105143" cy="19690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9756" y="2203227"/>
            <a:ext cx="6019800" cy="1877060"/>
          </a:xfrm>
          <a:custGeom>
            <a:avLst/>
            <a:gdLst/>
            <a:ahLst/>
            <a:cxnLst/>
            <a:rect l="l" t="t" r="r" b="b"/>
            <a:pathLst>
              <a:path w="6019800" h="1877060">
                <a:moveTo>
                  <a:pt x="0" y="0"/>
                </a:moveTo>
                <a:lnTo>
                  <a:pt x="6019744" y="0"/>
                </a:lnTo>
                <a:lnTo>
                  <a:pt x="6019744" y="1876772"/>
                </a:lnTo>
                <a:lnTo>
                  <a:pt x="0" y="1876772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4A7EB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46888" y="2289047"/>
            <a:ext cx="5553456" cy="17282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382551" y="2528082"/>
            <a:ext cx="1388110" cy="0"/>
          </a:xfrm>
          <a:custGeom>
            <a:avLst/>
            <a:gdLst/>
            <a:ahLst/>
            <a:cxnLst/>
            <a:rect l="l" t="t" r="r" b="b"/>
            <a:pathLst>
              <a:path w="1388110" h="0">
                <a:moveTo>
                  <a:pt x="0" y="0"/>
                </a:moveTo>
                <a:lnTo>
                  <a:pt x="1387523" y="1"/>
                </a:lnTo>
              </a:path>
            </a:pathLst>
          </a:custGeom>
          <a:ln w="31750">
            <a:solidFill>
              <a:srgbClr val="FCBE1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66055" y="2824371"/>
            <a:ext cx="1785620" cy="0"/>
          </a:xfrm>
          <a:custGeom>
            <a:avLst/>
            <a:gdLst/>
            <a:ahLst/>
            <a:cxnLst/>
            <a:rect l="l" t="t" r="r" b="b"/>
            <a:pathLst>
              <a:path w="1785620" h="0">
                <a:moveTo>
                  <a:pt x="0" y="0"/>
                </a:moveTo>
                <a:lnTo>
                  <a:pt x="1785368" y="1"/>
                </a:lnTo>
              </a:path>
            </a:pathLst>
          </a:custGeom>
          <a:ln w="31750">
            <a:solidFill>
              <a:srgbClr val="FCBE1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631803" y="3407933"/>
            <a:ext cx="3135630" cy="0"/>
          </a:xfrm>
          <a:custGeom>
            <a:avLst/>
            <a:gdLst/>
            <a:ahLst/>
            <a:cxnLst/>
            <a:rect l="l" t="t" r="r" b="b"/>
            <a:pathLst>
              <a:path w="3135629" h="0">
                <a:moveTo>
                  <a:pt x="0" y="0"/>
                </a:moveTo>
                <a:lnTo>
                  <a:pt x="3135009" y="1"/>
                </a:lnTo>
              </a:path>
            </a:pathLst>
          </a:custGeom>
          <a:ln w="31750">
            <a:solidFill>
              <a:srgbClr val="372D8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66055" y="3688289"/>
            <a:ext cx="2573655" cy="0"/>
          </a:xfrm>
          <a:custGeom>
            <a:avLst/>
            <a:gdLst/>
            <a:ahLst/>
            <a:cxnLst/>
            <a:rect l="l" t="t" r="r" b="b"/>
            <a:pathLst>
              <a:path w="2573655" h="0">
                <a:moveTo>
                  <a:pt x="0" y="0"/>
                </a:moveTo>
                <a:lnTo>
                  <a:pt x="2573347" y="1"/>
                </a:lnTo>
              </a:path>
            </a:pathLst>
          </a:custGeom>
          <a:ln w="31750">
            <a:solidFill>
              <a:srgbClr val="372D8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050279" y="3130295"/>
            <a:ext cx="3093720" cy="12344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007608" y="3136391"/>
            <a:ext cx="3136391" cy="1295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095627" y="3154865"/>
            <a:ext cx="3017520" cy="1139825"/>
          </a:xfrm>
          <a:custGeom>
            <a:avLst/>
            <a:gdLst/>
            <a:ahLst/>
            <a:cxnLst/>
            <a:rect l="l" t="t" r="r" b="b"/>
            <a:pathLst>
              <a:path w="3017520" h="1139825">
                <a:moveTo>
                  <a:pt x="0" y="0"/>
                </a:moveTo>
                <a:lnTo>
                  <a:pt x="3017520" y="0"/>
                </a:lnTo>
                <a:lnTo>
                  <a:pt x="3017520" y="1139626"/>
                </a:lnTo>
                <a:lnTo>
                  <a:pt x="0" y="1139626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6082326" y="3159627"/>
            <a:ext cx="3026410" cy="1130300"/>
          </a:xfrm>
          <a:prstGeom prst="rect">
            <a:avLst/>
          </a:prstGeom>
          <a:solidFill>
            <a:srgbClr val="483BAE"/>
          </a:solidFill>
        </p:spPr>
        <p:txBody>
          <a:bodyPr wrap="square" lIns="0" tIns="65405" rIns="0" bIns="0" rtlCol="0" vert="horz">
            <a:spAutoFit/>
          </a:bodyPr>
          <a:lstStyle/>
          <a:p>
            <a:pPr algn="ctr" marL="120014" marR="94615">
              <a:lnSpc>
                <a:spcPct val="100200"/>
              </a:lnSpc>
              <a:spcBef>
                <a:spcPts val="515"/>
              </a:spcBef>
            </a:pPr>
            <a:r>
              <a:rPr dirty="0" sz="2000" spc="-5" b="1">
                <a:solidFill>
                  <a:srgbClr val="FFFFFF"/>
                </a:solidFill>
                <a:latin typeface="Calibri"/>
                <a:cs typeface="Calibri"/>
              </a:rPr>
              <a:t>POPULAR </a:t>
            </a:r>
            <a:r>
              <a:rPr dirty="0" sz="2000" spc="-70" b="1">
                <a:solidFill>
                  <a:srgbClr val="FFFFFF"/>
                </a:solidFill>
                <a:latin typeface="Calibri"/>
                <a:cs typeface="Calibri"/>
              </a:rPr>
              <a:t>TAVI </a:t>
            </a:r>
            <a:r>
              <a:rPr dirty="0" u="sng" sz="2200" spc="-1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COHORT </a:t>
            </a:r>
            <a:r>
              <a:rPr dirty="0" u="sng" sz="22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B </a:t>
            </a:r>
            <a:r>
              <a:rPr dirty="0" sz="22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40" b="1">
                <a:solidFill>
                  <a:srgbClr val="FFFFFF"/>
                </a:solidFill>
                <a:latin typeface="Calibri"/>
                <a:cs typeface="Calibri"/>
              </a:rPr>
              <a:t>PATIENTS </a:t>
            </a:r>
            <a:r>
              <a:rPr dirty="0" sz="2200" b="1" i="1">
                <a:solidFill>
                  <a:srgbClr val="FFFFFF"/>
                </a:solidFill>
                <a:latin typeface="Calibri"/>
                <a:cs typeface="Calibri"/>
              </a:rPr>
              <a:t>WITH </a:t>
            </a:r>
            <a:r>
              <a:rPr dirty="0" sz="2000" spc="-20" b="1">
                <a:solidFill>
                  <a:srgbClr val="FFFFFF"/>
                </a:solidFill>
                <a:latin typeface="Calibri"/>
                <a:cs typeface="Calibri"/>
              </a:rPr>
              <a:t>OAC  </a:t>
            </a:r>
            <a:r>
              <a:rPr dirty="0" sz="2000" spc="-5" b="1">
                <a:solidFill>
                  <a:srgbClr val="FFFFFF"/>
                </a:solidFill>
                <a:latin typeface="Calibri"/>
                <a:cs typeface="Calibri"/>
              </a:rPr>
              <a:t>N=313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584704" y="118871"/>
            <a:ext cx="6559296" cy="8260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96747"/>
            <a:ext cx="1596390" cy="4521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Hypothesis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041908"/>
            <a:ext cx="8131809" cy="3070860"/>
          </a:xfrm>
          <a:prstGeom prst="rect">
            <a:avLst/>
          </a:prstGeom>
        </p:spPr>
        <p:txBody>
          <a:bodyPr wrap="square" lIns="0" tIns="2044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10"/>
              </a:spcBef>
            </a:pPr>
            <a:r>
              <a:rPr dirty="0" sz="2400" i="1">
                <a:latin typeface="Arial Narrow"/>
                <a:cs typeface="Arial Narrow"/>
              </a:rPr>
              <a:t>OAC alone </a:t>
            </a:r>
            <a:r>
              <a:rPr dirty="0" sz="2400">
                <a:latin typeface="Arial Narrow"/>
                <a:cs typeface="Arial Narrow"/>
              </a:rPr>
              <a:t>vs. </a:t>
            </a:r>
            <a:r>
              <a:rPr dirty="0" sz="2400" i="1">
                <a:latin typeface="Arial Narrow"/>
                <a:cs typeface="Arial Narrow"/>
              </a:rPr>
              <a:t>OAC + 3 months clopidogrel</a:t>
            </a:r>
            <a:r>
              <a:rPr dirty="0" sz="2400">
                <a:latin typeface="Arial Narrow"/>
                <a:cs typeface="Arial Narrow"/>
              </a:rPr>
              <a:t>,</a:t>
            </a:r>
            <a:r>
              <a:rPr dirty="0" sz="2400" spc="30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is:</a:t>
            </a:r>
            <a:endParaRPr sz="2400">
              <a:latin typeface="Arial Narrow"/>
              <a:cs typeface="Arial Narrow"/>
            </a:endParaRPr>
          </a:p>
          <a:p>
            <a:pPr marL="355600" indent="-342900">
              <a:lnSpc>
                <a:spcPct val="100000"/>
              </a:lnSpc>
              <a:spcBef>
                <a:spcPts val="151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400" spc="-5">
                <a:latin typeface="Arial Narrow"/>
                <a:cs typeface="Arial Narrow"/>
              </a:rPr>
              <a:t>Superior </a:t>
            </a:r>
            <a:r>
              <a:rPr dirty="0" sz="2400">
                <a:latin typeface="Arial Narrow"/>
                <a:cs typeface="Arial Narrow"/>
              </a:rPr>
              <a:t>for bleeding </a:t>
            </a:r>
            <a:r>
              <a:rPr dirty="0" sz="2400" spc="-5">
                <a:latin typeface="Arial Narrow"/>
                <a:cs typeface="Arial Narrow"/>
              </a:rPr>
              <a:t>(primary</a:t>
            </a:r>
            <a:r>
              <a:rPr dirty="0" sz="2400" spc="10">
                <a:latin typeface="Arial Narrow"/>
                <a:cs typeface="Arial Narrow"/>
              </a:rPr>
              <a:t> </a:t>
            </a:r>
            <a:r>
              <a:rPr dirty="0" sz="2400" spc="-5">
                <a:latin typeface="Arial Narrow"/>
                <a:cs typeface="Arial Narrow"/>
              </a:rPr>
              <a:t>outcome),</a:t>
            </a:r>
            <a:endParaRPr sz="2400">
              <a:latin typeface="Arial Narrow"/>
              <a:cs typeface="Arial Narrow"/>
            </a:endParaRPr>
          </a:p>
          <a:p>
            <a:pPr marL="355600" marR="5080" indent="-342900">
              <a:lnSpc>
                <a:spcPct val="107500"/>
              </a:lnSpc>
              <a:spcBef>
                <a:spcPts val="14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400">
                <a:latin typeface="Arial Narrow"/>
                <a:cs typeface="Arial Narrow"/>
              </a:rPr>
              <a:t>Non-inferior for the composite of CV death, stroke, </a:t>
            </a:r>
            <a:r>
              <a:rPr dirty="0" sz="2400" spc="-5">
                <a:latin typeface="Arial Narrow"/>
                <a:cs typeface="Arial Narrow"/>
              </a:rPr>
              <a:t>MI, </a:t>
            </a:r>
            <a:r>
              <a:rPr dirty="0" sz="2400">
                <a:latin typeface="Arial Narrow"/>
                <a:cs typeface="Arial Narrow"/>
              </a:rPr>
              <a:t>non-procedural  bleeding (secondary </a:t>
            </a:r>
            <a:r>
              <a:rPr dirty="0" sz="2400" spc="-5">
                <a:latin typeface="Arial Narrow"/>
                <a:cs typeface="Arial Narrow"/>
              </a:rPr>
              <a:t>outcome),</a:t>
            </a:r>
            <a:endParaRPr sz="2400">
              <a:latin typeface="Arial Narrow"/>
              <a:cs typeface="Arial Narrow"/>
            </a:endParaRPr>
          </a:p>
          <a:p>
            <a:pPr marL="355600" marR="786130" indent="-342900">
              <a:lnSpc>
                <a:spcPct val="107500"/>
              </a:lnSpc>
              <a:spcBef>
                <a:spcPts val="139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400">
                <a:latin typeface="Arial Narrow"/>
                <a:cs typeface="Arial Narrow"/>
              </a:rPr>
              <a:t>Non-inferior for the composite of CV death, ischemic stroke, </a:t>
            </a:r>
            <a:r>
              <a:rPr dirty="0" sz="2400" spc="-5">
                <a:latin typeface="Arial Narrow"/>
                <a:cs typeface="Arial Narrow"/>
              </a:rPr>
              <a:t>MI  </a:t>
            </a:r>
            <a:r>
              <a:rPr dirty="0" sz="2400">
                <a:latin typeface="Arial Narrow"/>
                <a:cs typeface="Arial Narrow"/>
              </a:rPr>
              <a:t>(secondary</a:t>
            </a:r>
            <a:r>
              <a:rPr dirty="0" sz="2400" spc="-5">
                <a:latin typeface="Arial Narrow"/>
                <a:cs typeface="Arial Narrow"/>
              </a:rPr>
              <a:t> outcome).</a:t>
            </a:r>
            <a:endParaRPr sz="24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96747"/>
            <a:ext cx="2485390" cy="4521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30"/>
              <a:t>Trial</a:t>
            </a:r>
            <a:r>
              <a:rPr dirty="0" spc="-75"/>
              <a:t> </a:t>
            </a:r>
            <a:r>
              <a:rPr dirty="0" spc="-5"/>
              <a:t>Organization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88900" rIns="0" bIns="0" rtlCol="0" vert="horz">
            <a:spAutoFit/>
          </a:bodyPr>
          <a:lstStyle/>
          <a:p>
            <a:pPr marL="426084" indent="-3429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426084" algn="l"/>
                <a:tab pos="426720" algn="l"/>
              </a:tabLst>
            </a:pPr>
            <a:r>
              <a:rPr dirty="0" spc="-15"/>
              <a:t>Trial</a:t>
            </a:r>
            <a:r>
              <a:rPr dirty="0" spc="-5"/>
              <a:t> </a:t>
            </a:r>
            <a:r>
              <a:rPr dirty="0"/>
              <a:t>Design</a:t>
            </a:r>
          </a:p>
          <a:p>
            <a:pPr lvl="1" marL="826135" indent="-285750">
              <a:lnSpc>
                <a:spcPct val="100000"/>
              </a:lnSpc>
              <a:spcBef>
                <a:spcPts val="600"/>
              </a:spcBef>
              <a:buFont typeface="Arial"/>
              <a:buChar char="–"/>
              <a:tabLst>
                <a:tab pos="826769" algn="l"/>
              </a:tabLst>
            </a:pPr>
            <a:r>
              <a:rPr dirty="0" sz="2400">
                <a:latin typeface="Arial Narrow"/>
                <a:cs typeface="Arial Narrow"/>
              </a:rPr>
              <a:t>Investigator initiated, randomised, open-label, blinded</a:t>
            </a:r>
            <a:r>
              <a:rPr dirty="0" sz="2400" spc="15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CEC</a:t>
            </a:r>
            <a:endParaRPr sz="2400">
              <a:latin typeface="Arial Narrow"/>
              <a:cs typeface="Arial Narrow"/>
            </a:endParaRPr>
          </a:p>
          <a:p>
            <a:pPr marL="426084" indent="-342900">
              <a:lnSpc>
                <a:spcPct val="100000"/>
              </a:lnSpc>
              <a:spcBef>
                <a:spcPts val="620"/>
              </a:spcBef>
              <a:buFont typeface="Arial"/>
              <a:buChar char="•"/>
              <a:tabLst>
                <a:tab pos="426084" algn="l"/>
                <a:tab pos="426720" algn="l"/>
              </a:tabLst>
            </a:pPr>
            <a:r>
              <a:rPr dirty="0"/>
              <a:t>Sponsor and coordinating center</a:t>
            </a:r>
          </a:p>
          <a:p>
            <a:pPr lvl="1" marL="826135" indent="-285750">
              <a:lnSpc>
                <a:spcPct val="100000"/>
              </a:lnSpc>
              <a:spcBef>
                <a:spcPts val="530"/>
              </a:spcBef>
              <a:buFont typeface="Arial"/>
              <a:buChar char="–"/>
              <a:tabLst>
                <a:tab pos="826769" algn="l"/>
              </a:tabLst>
            </a:pPr>
            <a:r>
              <a:rPr dirty="0" sz="2400">
                <a:latin typeface="Arial Narrow"/>
                <a:cs typeface="Arial Narrow"/>
              </a:rPr>
              <a:t>St. </a:t>
            </a:r>
            <a:r>
              <a:rPr dirty="0" sz="2400" spc="-5">
                <a:latin typeface="Arial Narrow"/>
                <a:cs typeface="Arial Narrow"/>
              </a:rPr>
              <a:t>Antonius Hospital, </a:t>
            </a:r>
            <a:r>
              <a:rPr dirty="0" sz="2400">
                <a:latin typeface="Arial Narrow"/>
                <a:cs typeface="Arial Narrow"/>
              </a:rPr>
              <a:t>Nieuwegein, </a:t>
            </a:r>
            <a:r>
              <a:rPr dirty="0" sz="2400" spc="-5">
                <a:latin typeface="Arial Narrow"/>
                <a:cs typeface="Arial Narrow"/>
              </a:rPr>
              <a:t>The</a:t>
            </a:r>
            <a:r>
              <a:rPr dirty="0" sz="2400" spc="-110">
                <a:latin typeface="Arial Narrow"/>
                <a:cs typeface="Arial Narrow"/>
              </a:rPr>
              <a:t> </a:t>
            </a:r>
            <a:r>
              <a:rPr dirty="0" sz="2400" spc="-5">
                <a:latin typeface="Arial Narrow"/>
                <a:cs typeface="Arial Narrow"/>
              </a:rPr>
              <a:t>Netherlands</a:t>
            </a:r>
            <a:endParaRPr sz="2400">
              <a:latin typeface="Arial Narrow"/>
              <a:cs typeface="Arial Narrow"/>
            </a:endParaRPr>
          </a:p>
          <a:p>
            <a:pPr marL="426084" indent="-342900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426084" algn="l"/>
                <a:tab pos="426720" algn="l"/>
              </a:tabLst>
            </a:pPr>
            <a:r>
              <a:rPr dirty="0" spc="-5"/>
              <a:t>Funding </a:t>
            </a:r>
            <a:r>
              <a:rPr dirty="0"/>
              <a:t>and</a:t>
            </a:r>
            <a:r>
              <a:rPr dirty="0" spc="15"/>
              <a:t> </a:t>
            </a:r>
            <a:r>
              <a:rPr dirty="0" spc="-5"/>
              <a:t>Support</a:t>
            </a:r>
          </a:p>
          <a:p>
            <a:pPr lvl="1" marL="825500" marR="5080" indent="-285750">
              <a:lnSpc>
                <a:spcPct val="104200"/>
              </a:lnSpc>
              <a:spcBef>
                <a:spcPts val="285"/>
              </a:spcBef>
              <a:buFont typeface="Arial"/>
              <a:buChar char="–"/>
              <a:tabLst>
                <a:tab pos="826769" algn="l"/>
              </a:tabLst>
            </a:pPr>
            <a:r>
              <a:rPr dirty="0" sz="2400">
                <a:latin typeface="Arial Narrow"/>
                <a:cs typeface="Arial Narrow"/>
              </a:rPr>
              <a:t>Dutch Organization for Health Research and Development </a:t>
            </a:r>
            <a:r>
              <a:rPr dirty="0" sz="2400" spc="-5">
                <a:latin typeface="Arial Narrow"/>
                <a:cs typeface="Arial Narrow"/>
              </a:rPr>
              <a:t>ZonMw  (project </a:t>
            </a:r>
            <a:r>
              <a:rPr dirty="0" sz="2400">
                <a:latin typeface="Arial Narrow"/>
                <a:cs typeface="Arial Narrow"/>
              </a:rPr>
              <a:t>no. 836031014)</a:t>
            </a:r>
            <a:endParaRPr sz="24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44823" y="1149095"/>
            <a:ext cx="5495544" cy="29657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940" y="396747"/>
            <a:ext cx="1724660" cy="4521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5"/>
              <a:t>R</a:t>
            </a:r>
            <a:r>
              <a:rPr dirty="0" spc="-5"/>
              <a:t>ec</a:t>
            </a:r>
            <a:r>
              <a:rPr dirty="0" spc="-10"/>
              <a:t>r</a:t>
            </a:r>
            <a:r>
              <a:rPr dirty="0" spc="-5"/>
              <a:t>uitmen</a:t>
            </a:r>
            <a:r>
              <a:rPr dirty="0"/>
              <a:t>t</a:t>
            </a:r>
          </a:p>
        </p:txBody>
      </p:sp>
      <p:sp>
        <p:nvSpPr>
          <p:cNvPr id="4" name="object 4"/>
          <p:cNvSpPr/>
          <p:nvPr/>
        </p:nvSpPr>
        <p:spPr>
          <a:xfrm>
            <a:off x="3585193" y="1167466"/>
            <a:ext cx="5413143" cy="28820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35940" y="1145540"/>
            <a:ext cx="2889885" cy="2232660"/>
          </a:xfrm>
          <a:prstGeom prst="rect">
            <a:avLst/>
          </a:prstGeom>
        </p:spPr>
        <p:txBody>
          <a:bodyPr wrap="square" lIns="0" tIns="8890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400" spc="-5">
                <a:latin typeface="Arial Narrow"/>
                <a:cs typeface="Arial Narrow"/>
              </a:rPr>
              <a:t>Participating </a:t>
            </a:r>
            <a:r>
              <a:rPr dirty="0" sz="2400">
                <a:latin typeface="Arial Narrow"/>
                <a:cs typeface="Arial Narrow"/>
              </a:rPr>
              <a:t>Sites</a:t>
            </a:r>
            <a:r>
              <a:rPr dirty="0" sz="2400" spc="-10">
                <a:latin typeface="Arial Narrow"/>
                <a:cs typeface="Arial Narrow"/>
              </a:rPr>
              <a:t> </a:t>
            </a:r>
            <a:r>
              <a:rPr dirty="0" sz="2400" spc="-5">
                <a:latin typeface="Arial Narrow"/>
                <a:cs typeface="Arial Narrow"/>
              </a:rPr>
              <a:t>(17)</a:t>
            </a:r>
            <a:endParaRPr sz="2400">
              <a:latin typeface="Arial Narrow"/>
              <a:cs typeface="Arial Narrow"/>
            </a:endParaRPr>
          </a:p>
          <a:p>
            <a:pPr lvl="1" marL="755650" indent="-285750">
              <a:lnSpc>
                <a:spcPct val="100000"/>
              </a:lnSpc>
              <a:spcBef>
                <a:spcPts val="600"/>
              </a:spcBef>
              <a:buFont typeface="Arial"/>
              <a:buChar char="–"/>
              <a:tabLst>
                <a:tab pos="755650" algn="l"/>
              </a:tabLst>
            </a:pPr>
            <a:r>
              <a:rPr dirty="0" sz="2400">
                <a:latin typeface="Arial Narrow"/>
                <a:cs typeface="Arial Narrow"/>
              </a:rPr>
              <a:t>Netherlands</a:t>
            </a:r>
            <a:endParaRPr sz="2400">
              <a:latin typeface="Arial Narrow"/>
              <a:cs typeface="Arial Narrow"/>
            </a:endParaRPr>
          </a:p>
          <a:p>
            <a:pPr lvl="1" marL="755650" indent="-285750">
              <a:lnSpc>
                <a:spcPct val="100000"/>
              </a:lnSpc>
              <a:spcBef>
                <a:spcPts val="620"/>
              </a:spcBef>
              <a:buFont typeface="Arial"/>
              <a:buChar char="–"/>
              <a:tabLst>
                <a:tab pos="755650" algn="l"/>
              </a:tabLst>
            </a:pPr>
            <a:r>
              <a:rPr dirty="0" sz="2400" spc="-5">
                <a:latin typeface="Arial Narrow"/>
                <a:cs typeface="Arial Narrow"/>
              </a:rPr>
              <a:t>Belgium</a:t>
            </a:r>
            <a:endParaRPr sz="2400">
              <a:latin typeface="Arial Narrow"/>
              <a:cs typeface="Arial Narrow"/>
            </a:endParaRPr>
          </a:p>
          <a:p>
            <a:pPr lvl="1" marL="755650" indent="-285750">
              <a:lnSpc>
                <a:spcPct val="100000"/>
              </a:lnSpc>
              <a:spcBef>
                <a:spcPts val="530"/>
              </a:spcBef>
              <a:buFont typeface="Arial"/>
              <a:buChar char="–"/>
              <a:tabLst>
                <a:tab pos="755650" algn="l"/>
              </a:tabLst>
            </a:pPr>
            <a:r>
              <a:rPr dirty="0" sz="2400">
                <a:latin typeface="Arial Narrow"/>
                <a:cs typeface="Arial Narrow"/>
              </a:rPr>
              <a:t>Luxembourg</a:t>
            </a:r>
            <a:endParaRPr sz="2400">
              <a:latin typeface="Arial Narrow"/>
              <a:cs typeface="Arial Narrow"/>
            </a:endParaRPr>
          </a:p>
          <a:p>
            <a:pPr lvl="1" marL="755650" indent="-285750">
              <a:lnSpc>
                <a:spcPct val="100000"/>
              </a:lnSpc>
              <a:spcBef>
                <a:spcPts val="625"/>
              </a:spcBef>
              <a:buFont typeface="Arial"/>
              <a:buChar char="–"/>
              <a:tabLst>
                <a:tab pos="755650" algn="l"/>
              </a:tabLst>
            </a:pPr>
            <a:r>
              <a:rPr dirty="0" sz="2400">
                <a:latin typeface="Arial Narrow"/>
                <a:cs typeface="Arial Narrow"/>
              </a:rPr>
              <a:t>Czech</a:t>
            </a:r>
            <a:r>
              <a:rPr dirty="0" sz="2400" spc="-15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Republic</a:t>
            </a:r>
            <a:endParaRPr sz="24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2020-03-29T17:15:11Z</dcterms:created>
  <dcterms:modified xsi:type="dcterms:W3CDTF">2020-03-29T17:15:11Z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2020-03-28T00:00:00Z</vt:filetime>
  </property>
  <property fmtid="{D5CDD505-2E9C-101B-9397-08002B2CF9AE}" pid="3" name="LastSaved">
    <vt:filetime>2020-03-29T00:00:00Z</vt:filetime>
  </property>
</Properties>
</file>