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0163" y="737107"/>
            <a:ext cx="91459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9508" y="84835"/>
            <a:ext cx="9632983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34406" y="2873471"/>
            <a:ext cx="5468620" cy="1932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4.jpg"/><Relationship Id="rId6" Type="http://schemas.openxmlformats.org/officeDocument/2006/relationships/image" Target="../media/image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20.jpg"/><Relationship Id="rId9" Type="http://schemas.openxmlformats.org/officeDocument/2006/relationships/image" Target="../media/image2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4.jpg"/><Relationship Id="rId10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177" y="175767"/>
            <a:ext cx="5539740" cy="13760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770"/>
              </a:lnSpc>
              <a:spcBef>
                <a:spcPts val="100"/>
              </a:spcBef>
            </a:pPr>
            <a:r>
              <a:rPr dirty="0" sz="3700">
                <a:solidFill>
                  <a:srgbClr val="002856"/>
                </a:solidFill>
              </a:rPr>
              <a:t>Effect of Evolocumab</a:t>
            </a:r>
            <a:r>
              <a:rPr dirty="0" sz="3700" spc="5">
                <a:solidFill>
                  <a:srgbClr val="002856"/>
                </a:solidFill>
              </a:rPr>
              <a:t> </a:t>
            </a:r>
            <a:r>
              <a:rPr dirty="0" sz="3700" spc="-25">
                <a:solidFill>
                  <a:srgbClr val="002856"/>
                </a:solidFill>
              </a:rPr>
              <a:t>on</a:t>
            </a:r>
            <a:endParaRPr sz="3700"/>
          </a:p>
          <a:p>
            <a:pPr marL="12700" marR="33020">
              <a:lnSpc>
                <a:spcPct val="69700"/>
              </a:lnSpc>
              <a:spcBef>
                <a:spcPts val="670"/>
              </a:spcBef>
            </a:pPr>
            <a:r>
              <a:rPr dirty="0" sz="3700">
                <a:solidFill>
                  <a:srgbClr val="002856"/>
                </a:solidFill>
              </a:rPr>
              <a:t>Coronary</a:t>
            </a:r>
            <a:r>
              <a:rPr dirty="0" sz="3700" spc="-20">
                <a:solidFill>
                  <a:srgbClr val="002856"/>
                </a:solidFill>
              </a:rPr>
              <a:t> </a:t>
            </a:r>
            <a:r>
              <a:rPr dirty="0" sz="3700" spc="-10">
                <a:solidFill>
                  <a:srgbClr val="002856"/>
                </a:solidFill>
              </a:rPr>
              <a:t>Plaque </a:t>
            </a:r>
            <a:r>
              <a:rPr dirty="0" sz="3700">
                <a:solidFill>
                  <a:srgbClr val="002856"/>
                </a:solidFill>
              </a:rPr>
              <a:t>Characteristics</a:t>
            </a:r>
            <a:r>
              <a:rPr dirty="0" sz="3700" spc="-25">
                <a:solidFill>
                  <a:srgbClr val="002856"/>
                </a:solidFill>
              </a:rPr>
              <a:t> </a:t>
            </a:r>
            <a:r>
              <a:rPr dirty="0" sz="3700">
                <a:solidFill>
                  <a:srgbClr val="002856"/>
                </a:solidFill>
              </a:rPr>
              <a:t>in</a:t>
            </a:r>
            <a:r>
              <a:rPr dirty="0" sz="3700" spc="-15">
                <a:solidFill>
                  <a:srgbClr val="002856"/>
                </a:solidFill>
              </a:rPr>
              <a:t> </a:t>
            </a:r>
            <a:r>
              <a:rPr dirty="0" sz="3700" spc="-10">
                <a:solidFill>
                  <a:srgbClr val="002856"/>
                </a:solidFill>
              </a:rPr>
              <a:t>Stable</a:t>
            </a:r>
            <a:endParaRPr sz="3700"/>
          </a:p>
        </p:txBody>
      </p:sp>
      <p:sp>
        <p:nvSpPr>
          <p:cNvPr id="4" name="object 4" descr=""/>
          <p:cNvSpPr txBox="1"/>
          <p:nvPr/>
        </p:nvSpPr>
        <p:spPr>
          <a:xfrm>
            <a:off x="222177" y="1370584"/>
            <a:ext cx="6045835" cy="3832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770"/>
              </a:lnSpc>
              <a:spcBef>
                <a:spcPts val="100"/>
              </a:spcBef>
            </a:pPr>
            <a:r>
              <a:rPr dirty="0" sz="3700" b="1">
                <a:solidFill>
                  <a:srgbClr val="002856"/>
                </a:solidFill>
                <a:latin typeface="Arial"/>
                <a:cs typeface="Arial"/>
              </a:rPr>
              <a:t>Coronary</a:t>
            </a:r>
            <a:r>
              <a:rPr dirty="0" sz="3700" spc="-16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700" b="1">
                <a:solidFill>
                  <a:srgbClr val="002856"/>
                </a:solidFill>
                <a:latin typeface="Arial"/>
                <a:cs typeface="Arial"/>
              </a:rPr>
              <a:t>Artery</a:t>
            </a:r>
            <a:r>
              <a:rPr dirty="0" sz="37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700" spc="-10" b="1">
                <a:solidFill>
                  <a:srgbClr val="002856"/>
                </a:solidFill>
                <a:latin typeface="Arial"/>
                <a:cs typeface="Arial"/>
              </a:rPr>
              <a:t>Disease:</a:t>
            </a:r>
            <a:endParaRPr sz="3700">
              <a:latin typeface="Arial"/>
              <a:cs typeface="Arial"/>
            </a:endParaRPr>
          </a:p>
          <a:p>
            <a:pPr marL="12700">
              <a:lnSpc>
                <a:spcPts val="3095"/>
              </a:lnSpc>
            </a:pPr>
            <a:r>
              <a:rPr dirty="0" sz="3700" b="1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dirty="0" sz="37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700" b="1">
                <a:solidFill>
                  <a:srgbClr val="002856"/>
                </a:solidFill>
                <a:latin typeface="Arial"/>
                <a:cs typeface="Arial"/>
              </a:rPr>
              <a:t>Multimodality</a:t>
            </a:r>
            <a:r>
              <a:rPr dirty="0" sz="37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700" spc="-10" b="1">
                <a:solidFill>
                  <a:srgbClr val="002856"/>
                </a:solidFill>
                <a:latin typeface="Arial"/>
                <a:cs typeface="Arial"/>
              </a:rPr>
              <a:t>Imaging</a:t>
            </a:r>
            <a:endParaRPr sz="3700">
              <a:latin typeface="Arial"/>
              <a:cs typeface="Arial"/>
            </a:endParaRPr>
          </a:p>
          <a:p>
            <a:pPr marL="12700" marR="942340">
              <a:lnSpc>
                <a:spcPct val="69700"/>
              </a:lnSpc>
              <a:spcBef>
                <a:spcPts val="670"/>
              </a:spcBef>
            </a:pPr>
            <a:r>
              <a:rPr dirty="0" sz="3700" b="1">
                <a:solidFill>
                  <a:srgbClr val="002856"/>
                </a:solidFill>
                <a:latin typeface="Arial"/>
                <a:cs typeface="Arial"/>
              </a:rPr>
              <a:t>Study</a:t>
            </a:r>
            <a:r>
              <a:rPr dirty="0" sz="37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700" b="1">
                <a:solidFill>
                  <a:srgbClr val="002856"/>
                </a:solidFill>
                <a:latin typeface="Arial"/>
                <a:cs typeface="Arial"/>
              </a:rPr>
              <a:t>(The</a:t>
            </a:r>
            <a:r>
              <a:rPr dirty="0" sz="3700" spc="-8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700" b="1">
                <a:solidFill>
                  <a:srgbClr val="002856"/>
                </a:solidFill>
                <a:latin typeface="Arial"/>
                <a:cs typeface="Arial"/>
              </a:rPr>
              <a:t>YELLOW</a:t>
            </a:r>
            <a:r>
              <a:rPr dirty="0" sz="37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700" spc="-25" b="1">
                <a:solidFill>
                  <a:srgbClr val="002856"/>
                </a:solidFill>
                <a:latin typeface="Arial"/>
                <a:cs typeface="Arial"/>
              </a:rPr>
              <a:t>III </a:t>
            </a:r>
            <a:r>
              <a:rPr dirty="0" sz="3700" spc="-10" b="1">
                <a:solidFill>
                  <a:srgbClr val="002856"/>
                </a:solidFill>
                <a:latin typeface="Arial"/>
                <a:cs typeface="Arial"/>
              </a:rPr>
              <a:t>Study)</a:t>
            </a:r>
            <a:endParaRPr sz="3700">
              <a:latin typeface="Arial"/>
              <a:cs typeface="Arial"/>
            </a:endParaRPr>
          </a:p>
          <a:p>
            <a:pPr marL="12700" marR="5080">
              <a:lnSpc>
                <a:spcPct val="99400"/>
              </a:lnSpc>
              <a:spcBef>
                <a:spcPts val="1965"/>
              </a:spcBef>
            </a:pPr>
            <a:r>
              <a:rPr dirty="0" sz="1800" b="1">
                <a:solidFill>
                  <a:srgbClr val="002856"/>
                </a:solidFill>
                <a:latin typeface="Arial"/>
                <a:cs typeface="Arial"/>
              </a:rPr>
              <a:t>Annapoorna</a:t>
            </a:r>
            <a:r>
              <a:rPr dirty="0" sz="1800" spc="-3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2856"/>
                </a:solidFill>
                <a:latin typeface="Arial"/>
                <a:cs typeface="Arial"/>
              </a:rPr>
              <a:t>S.</a:t>
            </a:r>
            <a:r>
              <a:rPr dirty="0" sz="18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2856"/>
                </a:solidFill>
                <a:latin typeface="Arial"/>
                <a:cs typeface="Arial"/>
              </a:rPr>
              <a:t>Kini,</a:t>
            </a:r>
            <a:r>
              <a:rPr dirty="0" sz="18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K</a:t>
            </a:r>
            <a:r>
              <a:rPr dirty="0" sz="1800" spc="-5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Yasumura,</a:t>
            </a:r>
            <a:r>
              <a:rPr dirty="0" sz="1800" spc="-5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Y</a:t>
            </a:r>
            <a:r>
              <a:rPr dirty="0" sz="1800" spc="-5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Vengrenyuk,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2856"/>
                </a:solidFill>
                <a:latin typeface="Arial"/>
                <a:cs typeface="Arial"/>
              </a:rPr>
              <a:t>JM 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Sweeny,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S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Khera,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V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Kapur,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P</a:t>
            </a:r>
            <a:r>
              <a:rPr dirty="0" sz="18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Melarcode-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Krishnamoorthy,</a:t>
            </a:r>
            <a:r>
              <a:rPr dirty="0" sz="1800" spc="-10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2856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Hooda,</a:t>
            </a:r>
            <a:r>
              <a:rPr dirty="0" sz="18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N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Baruah,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DA</a:t>
            </a:r>
            <a:r>
              <a:rPr dirty="0" sz="1800" spc="-114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Pineda,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V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Chen,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D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Gozdenovich,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2856"/>
                </a:solidFill>
                <a:latin typeface="Arial"/>
                <a:cs typeface="Arial"/>
              </a:rPr>
              <a:t>E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Ellis,</a:t>
            </a:r>
            <a:r>
              <a:rPr dirty="0" sz="1800" spc="-1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dirty="0" sz="1800" spc="-114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Hahn,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P</a:t>
            </a:r>
            <a:r>
              <a:rPr dirty="0" sz="1800" spc="-4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Krishnan,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PR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Moreno,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R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Mehran,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J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 Narula,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R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Sebra,</a:t>
            </a:r>
            <a:r>
              <a:rPr dirty="0" sz="1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SK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 Sharma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2000" b="1">
                <a:solidFill>
                  <a:srgbClr val="002060"/>
                </a:solidFill>
                <a:latin typeface="Arial"/>
                <a:cs typeface="Arial"/>
              </a:rPr>
              <a:t>Mount</a:t>
            </a:r>
            <a:r>
              <a:rPr dirty="0" sz="2000" spc="-4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060"/>
                </a:solidFill>
                <a:latin typeface="Arial"/>
                <a:cs typeface="Arial"/>
              </a:rPr>
              <a:t>Sinai</a:t>
            </a:r>
            <a:r>
              <a:rPr dirty="0" sz="2000" spc="-4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060"/>
                </a:solidFill>
                <a:latin typeface="Arial"/>
                <a:cs typeface="Arial"/>
              </a:rPr>
              <a:t>Hospital,</a:t>
            </a:r>
            <a:r>
              <a:rPr dirty="0" sz="2000" spc="-4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060"/>
                </a:solidFill>
                <a:latin typeface="Arial"/>
                <a:cs typeface="Arial"/>
              </a:rPr>
              <a:t>New</a:t>
            </a:r>
            <a:r>
              <a:rPr dirty="0" sz="2000" spc="-8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2060"/>
                </a:solidFill>
                <a:latin typeface="Arial"/>
                <a:cs typeface="Arial"/>
              </a:rPr>
              <a:t>York,</a:t>
            </a:r>
            <a:r>
              <a:rPr dirty="0" sz="2000" spc="-4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002060"/>
                </a:solidFill>
                <a:latin typeface="Arial"/>
                <a:cs typeface="Arial"/>
              </a:rPr>
              <a:t>NY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334385" marR="5080" indent="-2654300">
              <a:lnSpc>
                <a:spcPts val="4300"/>
              </a:lnSpc>
              <a:spcBef>
                <a:spcPts val="215"/>
              </a:spcBef>
            </a:pPr>
            <a:r>
              <a:rPr dirty="0"/>
              <a:t>Results:</a:t>
            </a:r>
            <a:r>
              <a:rPr dirty="0" spc="-20"/>
              <a:t> </a:t>
            </a:r>
            <a:r>
              <a:rPr dirty="0"/>
              <a:t>Increase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/>
              <a:t>Minimal</a:t>
            </a:r>
            <a:r>
              <a:rPr dirty="0" spc="-20"/>
              <a:t> </a:t>
            </a:r>
            <a:r>
              <a:rPr dirty="0"/>
              <a:t>Fibrous</a:t>
            </a:r>
            <a:r>
              <a:rPr dirty="0" spc="-15"/>
              <a:t> </a:t>
            </a:r>
            <a:r>
              <a:rPr dirty="0" spc="-25"/>
              <a:t>Cap </a:t>
            </a:r>
            <a:r>
              <a:rPr dirty="0"/>
              <a:t>Thickness</a:t>
            </a:r>
            <a:r>
              <a:rPr dirty="0" spc="-35"/>
              <a:t> </a:t>
            </a:r>
            <a:r>
              <a:rPr dirty="0" spc="-10"/>
              <a:t>(OCT)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17147" y="3707767"/>
            <a:ext cx="552450" cy="455930"/>
            <a:chOff x="3117147" y="3707767"/>
            <a:chExt cx="552450" cy="4559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3497" y="3714117"/>
              <a:ext cx="539492" cy="44286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123497" y="3714117"/>
              <a:ext cx="539750" cy="443230"/>
            </a:xfrm>
            <a:custGeom>
              <a:avLst/>
              <a:gdLst/>
              <a:ahLst/>
              <a:cxnLst/>
              <a:rect l="l" t="t" r="r" b="b"/>
              <a:pathLst>
                <a:path w="539750" h="443229">
                  <a:moveTo>
                    <a:pt x="318067" y="442868"/>
                  </a:moveTo>
                  <a:lnTo>
                    <a:pt x="318067" y="332151"/>
                  </a:lnTo>
                  <a:lnTo>
                    <a:pt x="0" y="332151"/>
                  </a:lnTo>
                  <a:lnTo>
                    <a:pt x="0" y="110716"/>
                  </a:lnTo>
                  <a:lnTo>
                    <a:pt x="318067" y="110716"/>
                  </a:lnTo>
                  <a:lnTo>
                    <a:pt x="318067" y="0"/>
                  </a:lnTo>
                  <a:lnTo>
                    <a:pt x="539492" y="221433"/>
                  </a:lnTo>
                  <a:lnTo>
                    <a:pt x="318067" y="44286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37176" y="5071364"/>
            <a:ext cx="11969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852747" y="5022596"/>
            <a:ext cx="13493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Follow-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19078" y="2383523"/>
            <a:ext cx="2668270" cy="2668270"/>
            <a:chOff x="219078" y="2383523"/>
            <a:chExt cx="2668270" cy="2668270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078" y="2383523"/>
              <a:ext cx="2668159" cy="266815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264059" y="3925788"/>
              <a:ext cx="468630" cy="234950"/>
            </a:xfrm>
            <a:custGeom>
              <a:avLst/>
              <a:gdLst/>
              <a:ahLst/>
              <a:cxnLst/>
              <a:rect l="l" t="t" r="r" b="b"/>
              <a:pathLst>
                <a:path w="468630" h="234950">
                  <a:moveTo>
                    <a:pt x="73459" y="24306"/>
                  </a:moveTo>
                  <a:lnTo>
                    <a:pt x="63801" y="44323"/>
                  </a:lnTo>
                  <a:lnTo>
                    <a:pt x="458760" y="234868"/>
                  </a:lnTo>
                  <a:lnTo>
                    <a:pt x="468417" y="214852"/>
                  </a:lnTo>
                  <a:lnTo>
                    <a:pt x="73459" y="24306"/>
                  </a:lnTo>
                  <a:close/>
                </a:path>
                <a:path w="468630" h="234950">
                  <a:moveTo>
                    <a:pt x="85186" y="0"/>
                  </a:moveTo>
                  <a:lnTo>
                    <a:pt x="0" y="1203"/>
                  </a:lnTo>
                  <a:lnTo>
                    <a:pt x="52075" y="68629"/>
                  </a:lnTo>
                  <a:lnTo>
                    <a:pt x="63801" y="44323"/>
                  </a:lnTo>
                  <a:lnTo>
                    <a:pt x="52363" y="38804"/>
                  </a:lnTo>
                  <a:lnTo>
                    <a:pt x="62020" y="18788"/>
                  </a:lnTo>
                  <a:lnTo>
                    <a:pt x="76121" y="18788"/>
                  </a:lnTo>
                  <a:lnTo>
                    <a:pt x="85186" y="0"/>
                  </a:lnTo>
                  <a:close/>
                </a:path>
                <a:path w="468630" h="234950">
                  <a:moveTo>
                    <a:pt x="62020" y="18788"/>
                  </a:moveTo>
                  <a:lnTo>
                    <a:pt x="52363" y="38804"/>
                  </a:lnTo>
                  <a:lnTo>
                    <a:pt x="63801" y="44323"/>
                  </a:lnTo>
                  <a:lnTo>
                    <a:pt x="73459" y="24306"/>
                  </a:lnTo>
                  <a:lnTo>
                    <a:pt x="62020" y="18788"/>
                  </a:lnTo>
                  <a:close/>
                </a:path>
                <a:path w="468630" h="234950">
                  <a:moveTo>
                    <a:pt x="76121" y="18788"/>
                  </a:moveTo>
                  <a:lnTo>
                    <a:pt x="62020" y="18788"/>
                  </a:lnTo>
                  <a:lnTo>
                    <a:pt x="73459" y="24306"/>
                  </a:lnTo>
                  <a:lnTo>
                    <a:pt x="76121" y="18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3824820" y="2383523"/>
            <a:ext cx="2668270" cy="2668270"/>
            <a:chOff x="3824820" y="2383523"/>
            <a:chExt cx="2668270" cy="2668270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4820" y="2383523"/>
              <a:ext cx="2668159" cy="2668158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801583" y="4147804"/>
              <a:ext cx="407034" cy="169545"/>
            </a:xfrm>
            <a:custGeom>
              <a:avLst/>
              <a:gdLst/>
              <a:ahLst/>
              <a:cxnLst/>
              <a:rect l="l" t="t" r="r" b="b"/>
              <a:pathLst>
                <a:path w="407035" h="169545">
                  <a:moveTo>
                    <a:pt x="75300" y="25298"/>
                  </a:moveTo>
                  <a:lnTo>
                    <a:pt x="67561" y="46132"/>
                  </a:lnTo>
                  <a:lnTo>
                    <a:pt x="398701" y="169141"/>
                  </a:lnTo>
                  <a:lnTo>
                    <a:pt x="406440" y="148306"/>
                  </a:lnTo>
                  <a:lnTo>
                    <a:pt x="75300" y="25298"/>
                  </a:lnTo>
                  <a:close/>
                </a:path>
                <a:path w="407035" h="169545">
                  <a:moveTo>
                    <a:pt x="84698" y="0"/>
                  </a:moveTo>
                  <a:lnTo>
                    <a:pt x="0" y="9180"/>
                  </a:lnTo>
                  <a:lnTo>
                    <a:pt x="58163" y="71431"/>
                  </a:lnTo>
                  <a:lnTo>
                    <a:pt x="67561" y="46132"/>
                  </a:lnTo>
                  <a:lnTo>
                    <a:pt x="55656" y="41710"/>
                  </a:lnTo>
                  <a:lnTo>
                    <a:pt x="63395" y="20876"/>
                  </a:lnTo>
                  <a:lnTo>
                    <a:pt x="76943" y="20876"/>
                  </a:lnTo>
                  <a:lnTo>
                    <a:pt x="84698" y="0"/>
                  </a:lnTo>
                  <a:close/>
                </a:path>
                <a:path w="407035" h="169545">
                  <a:moveTo>
                    <a:pt x="63395" y="20876"/>
                  </a:moveTo>
                  <a:lnTo>
                    <a:pt x="55656" y="41710"/>
                  </a:lnTo>
                  <a:lnTo>
                    <a:pt x="67561" y="46132"/>
                  </a:lnTo>
                  <a:lnTo>
                    <a:pt x="75300" y="25298"/>
                  </a:lnTo>
                  <a:lnTo>
                    <a:pt x="63395" y="20876"/>
                  </a:lnTo>
                  <a:close/>
                </a:path>
                <a:path w="407035" h="169545">
                  <a:moveTo>
                    <a:pt x="76943" y="20876"/>
                  </a:moveTo>
                  <a:lnTo>
                    <a:pt x="63395" y="20876"/>
                  </a:lnTo>
                  <a:lnTo>
                    <a:pt x="75300" y="25298"/>
                  </a:lnTo>
                  <a:lnTo>
                    <a:pt x="76943" y="208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8734777" y="3472179"/>
            <a:ext cx="22415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5" b="1">
                <a:solidFill>
                  <a:srgbClr val="000098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945902" y="3518564"/>
            <a:ext cx="494665" cy="397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95"/>
              </a:lnSpc>
            </a:pPr>
            <a:r>
              <a:rPr dirty="0" sz="2800" spc="-25" b="1">
                <a:solidFill>
                  <a:srgbClr val="000098"/>
                </a:solidFill>
                <a:latin typeface="Arial"/>
                <a:cs typeface="Arial"/>
              </a:rPr>
              <a:t>6.8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8552552" y="1802258"/>
            <a:ext cx="2291080" cy="4347210"/>
            <a:chOff x="8552552" y="1802258"/>
            <a:chExt cx="2291080" cy="4347210"/>
          </a:xfrm>
        </p:grpSpPr>
        <p:sp>
          <p:nvSpPr>
            <p:cNvPr id="19" name="object 19" descr=""/>
            <p:cNvSpPr/>
            <p:nvPr/>
          </p:nvSpPr>
          <p:spPr>
            <a:xfrm>
              <a:off x="9116568" y="3581399"/>
              <a:ext cx="512445" cy="2563495"/>
            </a:xfrm>
            <a:custGeom>
              <a:avLst/>
              <a:gdLst/>
              <a:ahLst/>
              <a:cxnLst/>
              <a:rect l="l" t="t" r="r" b="b"/>
              <a:pathLst>
                <a:path w="512445" h="2563495">
                  <a:moveTo>
                    <a:pt x="512064" y="0"/>
                  </a:moveTo>
                  <a:lnTo>
                    <a:pt x="0" y="0"/>
                  </a:lnTo>
                  <a:lnTo>
                    <a:pt x="0" y="2563035"/>
                  </a:lnTo>
                  <a:lnTo>
                    <a:pt x="512064" y="2563035"/>
                  </a:lnTo>
                  <a:lnTo>
                    <a:pt x="5120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765792" y="2627375"/>
              <a:ext cx="512445" cy="3517265"/>
            </a:xfrm>
            <a:custGeom>
              <a:avLst/>
              <a:gdLst/>
              <a:ahLst/>
              <a:cxnLst/>
              <a:rect l="l" t="t" r="r" b="b"/>
              <a:pathLst>
                <a:path w="512445" h="3517265">
                  <a:moveTo>
                    <a:pt x="512064" y="0"/>
                  </a:moveTo>
                  <a:lnTo>
                    <a:pt x="0" y="0"/>
                  </a:lnTo>
                  <a:lnTo>
                    <a:pt x="0" y="3517059"/>
                  </a:lnTo>
                  <a:lnTo>
                    <a:pt x="512064" y="3517059"/>
                  </a:lnTo>
                  <a:lnTo>
                    <a:pt x="5120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557314" y="1807020"/>
              <a:ext cx="0" cy="4337685"/>
            </a:xfrm>
            <a:custGeom>
              <a:avLst/>
              <a:gdLst/>
              <a:ahLst/>
              <a:cxnLst/>
              <a:rect l="l" t="t" r="r" b="b"/>
              <a:pathLst>
                <a:path w="0" h="4337685">
                  <a:moveTo>
                    <a:pt x="0" y="4337414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557314" y="6144434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4" h="0">
                  <a:moveTo>
                    <a:pt x="0" y="0"/>
                  </a:moveTo>
                  <a:lnTo>
                    <a:pt x="2281509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9787763" y="2282444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97.3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112856" y="5921755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943311" y="4836667"/>
            <a:ext cx="356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943311" y="3751579"/>
            <a:ext cx="356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943311" y="2669540"/>
            <a:ext cx="1665605" cy="866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90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580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70.9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773766" y="1584452"/>
            <a:ext cx="5384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120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682194" y="6140703"/>
            <a:ext cx="31750" cy="4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">
                <a:solidFill>
                  <a:srgbClr val="595959"/>
                </a:solidFill>
                <a:latin typeface="Times New Roman"/>
                <a:cs typeface="Times New Roman"/>
              </a:rPr>
              <a:t>1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9104811" y="1867988"/>
            <a:ext cx="1267460" cy="0"/>
          </a:xfrm>
          <a:custGeom>
            <a:avLst/>
            <a:gdLst/>
            <a:ahLst/>
            <a:cxnLst/>
            <a:rect l="l" t="t" r="r" b="b"/>
            <a:pathLst>
              <a:path w="1267459" h="0">
                <a:moveTo>
                  <a:pt x="0" y="1"/>
                </a:moveTo>
                <a:lnTo>
                  <a:pt x="1267098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9183551" y="1368044"/>
            <a:ext cx="11703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P&lt;0.001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227060" y="6231635"/>
            <a:ext cx="3371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BL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892733" y="6219444"/>
            <a:ext cx="3651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FU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348309" y="4249420"/>
            <a:ext cx="5949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µm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954052" y="4340860"/>
            <a:ext cx="5956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90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µm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343911" y="4504944"/>
            <a:ext cx="722630" cy="865505"/>
          </a:xfrm>
          <a:custGeom>
            <a:avLst/>
            <a:gdLst/>
            <a:ahLst/>
            <a:cxnLst/>
            <a:rect l="l" t="t" r="r" b="b"/>
            <a:pathLst>
              <a:path w="722630" h="865504">
                <a:moveTo>
                  <a:pt x="722376" y="0"/>
                </a:moveTo>
                <a:lnTo>
                  <a:pt x="0" y="0"/>
                </a:lnTo>
                <a:lnTo>
                  <a:pt x="0" y="865394"/>
                </a:lnTo>
                <a:lnTo>
                  <a:pt x="722376" y="865394"/>
                </a:lnTo>
                <a:lnTo>
                  <a:pt x="7223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151376" y="5163311"/>
            <a:ext cx="722630" cy="207645"/>
          </a:xfrm>
          <a:custGeom>
            <a:avLst/>
            <a:gdLst/>
            <a:ahLst/>
            <a:cxnLst/>
            <a:rect l="l" t="t" r="r" b="b"/>
            <a:pathLst>
              <a:path w="722629" h="207645">
                <a:moveTo>
                  <a:pt x="722376" y="0"/>
                </a:moveTo>
                <a:lnTo>
                  <a:pt x="0" y="0"/>
                </a:lnTo>
                <a:lnTo>
                  <a:pt x="0" y="207026"/>
                </a:lnTo>
                <a:lnTo>
                  <a:pt x="722376" y="207026"/>
                </a:lnTo>
                <a:lnTo>
                  <a:pt x="7223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343911" y="2804160"/>
            <a:ext cx="722630" cy="1701164"/>
          </a:xfrm>
          <a:custGeom>
            <a:avLst/>
            <a:gdLst/>
            <a:ahLst/>
            <a:cxnLst/>
            <a:rect l="l" t="t" r="r" b="b"/>
            <a:pathLst>
              <a:path w="722630" h="1701164">
                <a:moveTo>
                  <a:pt x="722376" y="0"/>
                </a:moveTo>
                <a:lnTo>
                  <a:pt x="0" y="0"/>
                </a:lnTo>
                <a:lnTo>
                  <a:pt x="0" y="1700783"/>
                </a:lnTo>
                <a:lnTo>
                  <a:pt x="722376" y="1700783"/>
                </a:lnTo>
                <a:lnTo>
                  <a:pt x="72237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151376" y="4017264"/>
            <a:ext cx="722630" cy="1146175"/>
          </a:xfrm>
          <a:custGeom>
            <a:avLst/>
            <a:gdLst/>
            <a:ahLst/>
            <a:cxnLst/>
            <a:rect l="l" t="t" r="r" b="b"/>
            <a:pathLst>
              <a:path w="722629" h="1146175">
                <a:moveTo>
                  <a:pt x="722376" y="0"/>
                </a:moveTo>
                <a:lnTo>
                  <a:pt x="0" y="0"/>
                </a:lnTo>
                <a:lnTo>
                  <a:pt x="0" y="1146048"/>
                </a:lnTo>
                <a:lnTo>
                  <a:pt x="722376" y="1146048"/>
                </a:lnTo>
                <a:lnTo>
                  <a:pt x="72237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343911" y="1903661"/>
            <a:ext cx="722630" cy="901065"/>
          </a:xfrm>
          <a:custGeom>
            <a:avLst/>
            <a:gdLst/>
            <a:ahLst/>
            <a:cxnLst/>
            <a:rect l="l" t="t" r="r" b="b"/>
            <a:pathLst>
              <a:path w="722630" h="901064">
                <a:moveTo>
                  <a:pt x="722376" y="0"/>
                </a:moveTo>
                <a:lnTo>
                  <a:pt x="0" y="0"/>
                </a:lnTo>
                <a:lnTo>
                  <a:pt x="0" y="900498"/>
                </a:lnTo>
                <a:lnTo>
                  <a:pt x="722376" y="900498"/>
                </a:lnTo>
                <a:lnTo>
                  <a:pt x="72237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151376" y="1903661"/>
            <a:ext cx="722630" cy="2113915"/>
          </a:xfrm>
          <a:custGeom>
            <a:avLst/>
            <a:gdLst/>
            <a:ahLst/>
            <a:cxnLst/>
            <a:rect l="l" t="t" r="r" b="b"/>
            <a:pathLst>
              <a:path w="722629" h="2113915">
                <a:moveTo>
                  <a:pt x="722376" y="0"/>
                </a:moveTo>
                <a:lnTo>
                  <a:pt x="0" y="0"/>
                </a:lnTo>
                <a:lnTo>
                  <a:pt x="0" y="2113602"/>
                </a:lnTo>
                <a:lnTo>
                  <a:pt x="722376" y="2113602"/>
                </a:lnTo>
                <a:lnTo>
                  <a:pt x="72237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796923" y="1898899"/>
            <a:ext cx="3620135" cy="3476625"/>
            <a:chOff x="1796923" y="1898899"/>
            <a:chExt cx="3620135" cy="3476625"/>
          </a:xfrm>
        </p:grpSpPr>
        <p:sp>
          <p:nvSpPr>
            <p:cNvPr id="9" name="object 9" descr=""/>
            <p:cNvSpPr/>
            <p:nvPr/>
          </p:nvSpPr>
          <p:spPr>
            <a:xfrm>
              <a:off x="1801685" y="1903661"/>
              <a:ext cx="0" cy="3467100"/>
            </a:xfrm>
            <a:custGeom>
              <a:avLst/>
              <a:gdLst/>
              <a:ahLst/>
              <a:cxnLst/>
              <a:rect l="l" t="t" r="r" b="b"/>
              <a:pathLst>
                <a:path w="0" h="3467100">
                  <a:moveTo>
                    <a:pt x="0" y="3466676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801685" y="1903661"/>
              <a:ext cx="76835" cy="3467100"/>
            </a:xfrm>
            <a:custGeom>
              <a:avLst/>
              <a:gdLst/>
              <a:ahLst/>
              <a:cxnLst/>
              <a:rect l="l" t="t" r="r" b="b"/>
              <a:pathLst>
                <a:path w="76835" h="3467100">
                  <a:moveTo>
                    <a:pt x="0" y="3466676"/>
                  </a:moveTo>
                  <a:lnTo>
                    <a:pt x="76644" y="3466676"/>
                  </a:lnTo>
                </a:path>
                <a:path w="76835" h="3467100">
                  <a:moveTo>
                    <a:pt x="0" y="2601282"/>
                  </a:moveTo>
                  <a:lnTo>
                    <a:pt x="76644" y="2601282"/>
                  </a:lnTo>
                </a:path>
                <a:path w="76835" h="3467100">
                  <a:moveTo>
                    <a:pt x="0" y="1732602"/>
                  </a:moveTo>
                  <a:lnTo>
                    <a:pt x="76644" y="1732602"/>
                  </a:lnTo>
                </a:path>
                <a:path w="76835" h="3467100">
                  <a:moveTo>
                    <a:pt x="0" y="866970"/>
                  </a:moveTo>
                  <a:lnTo>
                    <a:pt x="76644" y="866970"/>
                  </a:lnTo>
                </a:path>
                <a:path w="76835" h="3467100">
                  <a:moveTo>
                    <a:pt x="0" y="0"/>
                  </a:moveTo>
                  <a:lnTo>
                    <a:pt x="76644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801685" y="5370337"/>
              <a:ext cx="3615690" cy="0"/>
            </a:xfrm>
            <a:custGeom>
              <a:avLst/>
              <a:gdLst/>
              <a:ahLst/>
              <a:cxnLst/>
              <a:rect l="l" t="t" r="r" b="b"/>
              <a:pathLst>
                <a:path w="3615690" h="0">
                  <a:moveTo>
                    <a:pt x="0" y="0"/>
                  </a:moveTo>
                  <a:lnTo>
                    <a:pt x="3615213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551502" y="4765548"/>
            <a:ext cx="3086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29750" y="5094732"/>
            <a:ext cx="1670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551502" y="3482340"/>
            <a:ext cx="3086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"/>
                <a:cs typeface="Arial"/>
              </a:rPr>
              <a:t>49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359107" y="4418076"/>
            <a:ext cx="3086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"/>
                <a:cs typeface="Arial"/>
              </a:rPr>
              <a:t>33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359107" y="2790444"/>
            <a:ext cx="3086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"/>
                <a:cs typeface="Arial"/>
              </a:rPr>
              <a:t>61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03325" y="5177028"/>
            <a:ext cx="3898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62037" y="4311396"/>
            <a:ext cx="5295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25%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62037" y="3445764"/>
            <a:ext cx="5295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62037" y="2577084"/>
            <a:ext cx="5295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75%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20749" y="1543812"/>
            <a:ext cx="1939289" cy="97028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320"/>
              </a:spcBef>
            </a:pPr>
            <a:r>
              <a:rPr dirty="0" sz="2000" spc="-25">
                <a:latin typeface="Arial"/>
                <a:cs typeface="Arial"/>
              </a:rPr>
              <a:t>26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205551" y="5414772"/>
            <a:ext cx="10052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949786" y="5414772"/>
            <a:ext cx="11322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Follow-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1453424" y="6100024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70">
                <a:moveTo>
                  <a:pt x="127674" y="0"/>
                </a:moveTo>
                <a:lnTo>
                  <a:pt x="0" y="0"/>
                </a:lnTo>
                <a:lnTo>
                  <a:pt x="0" y="127673"/>
                </a:lnTo>
                <a:lnTo>
                  <a:pt x="127674" y="127673"/>
                </a:lnTo>
                <a:lnTo>
                  <a:pt x="1276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2775195" y="6100024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70">
                <a:moveTo>
                  <a:pt x="127674" y="0"/>
                </a:moveTo>
                <a:lnTo>
                  <a:pt x="0" y="0"/>
                </a:lnTo>
                <a:lnTo>
                  <a:pt x="0" y="127673"/>
                </a:lnTo>
                <a:lnTo>
                  <a:pt x="127674" y="127673"/>
                </a:lnTo>
                <a:lnTo>
                  <a:pt x="1276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4315787" y="6100024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70">
                <a:moveTo>
                  <a:pt x="127673" y="0"/>
                </a:moveTo>
                <a:lnTo>
                  <a:pt x="0" y="0"/>
                </a:lnTo>
                <a:lnTo>
                  <a:pt x="0" y="127673"/>
                </a:lnTo>
                <a:lnTo>
                  <a:pt x="127673" y="127673"/>
                </a:lnTo>
                <a:lnTo>
                  <a:pt x="12767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1627473" y="5972555"/>
            <a:ext cx="38169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4135" algn="l"/>
                <a:tab pos="287464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FCT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&lt;54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FCT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54-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84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FCT&gt;84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5872506" y="2873471"/>
          <a:ext cx="5468620" cy="1932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1325"/>
                <a:gridCol w="1663064"/>
                <a:gridCol w="2007235"/>
              </a:tblGrid>
              <a:tr h="491490">
                <a:tc>
                  <a:txBody>
                    <a:bodyPr/>
                    <a:lstStyle/>
                    <a:p>
                      <a:pPr algn="ctr" marR="58419">
                        <a:lnSpc>
                          <a:spcPts val="2570"/>
                        </a:lnSpc>
                        <a:spcBef>
                          <a:spcPts val="1200"/>
                        </a:spcBef>
                      </a:pPr>
                      <a:r>
                        <a:rPr dirty="0" sz="2200" b="1">
                          <a:latin typeface="Arial"/>
                          <a:cs typeface="Arial"/>
                        </a:rPr>
                        <a:t>FTC, n</a:t>
                      </a:r>
                      <a:r>
                        <a:rPr dirty="0" sz="22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25" b="1">
                          <a:latin typeface="Arial"/>
                          <a:cs typeface="Arial"/>
                        </a:rPr>
                        <a:t>(%)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52400">
                    <a:lnL w="9525">
                      <a:solidFill>
                        <a:srgbClr val="BCBCBC"/>
                      </a:solidFill>
                      <a:prstDash val="solid"/>
                    </a:lnL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1125">
                        <a:lnSpc>
                          <a:spcPts val="2570"/>
                        </a:lnSpc>
                        <a:spcBef>
                          <a:spcPts val="1200"/>
                        </a:spcBef>
                      </a:pPr>
                      <a:r>
                        <a:rPr dirty="0" sz="2200" spc="-10" b="1">
                          <a:latin typeface="Arial"/>
                          <a:cs typeface="Arial"/>
                        </a:rPr>
                        <a:t>Baseline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5240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0">
                        <a:lnSpc>
                          <a:spcPts val="2570"/>
                        </a:lnSpc>
                        <a:spcBef>
                          <a:spcPts val="1200"/>
                        </a:spcBef>
                      </a:pPr>
                      <a:r>
                        <a:rPr dirty="0" sz="2200" b="1">
                          <a:latin typeface="Arial"/>
                          <a:cs typeface="Arial"/>
                        </a:rPr>
                        <a:t>Follow-</a:t>
                      </a:r>
                      <a:r>
                        <a:rPr dirty="0" sz="2200" spc="-25" b="1">
                          <a:latin typeface="Arial"/>
                          <a:cs typeface="Arial"/>
                        </a:rPr>
                        <a:t>up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152400">
                    <a:lnR w="9525">
                      <a:solidFill>
                        <a:srgbClr val="BCBCBC"/>
                      </a:solidFill>
                      <a:prstDash val="solid"/>
                    </a:lnR>
                    <a:solidFill>
                      <a:srgbClr val="C0C0C0"/>
                    </a:solidFill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algn="ctr" marR="58419">
                        <a:lnSpc>
                          <a:spcPts val="2290"/>
                        </a:lnSpc>
                        <a:spcBef>
                          <a:spcPts val="1370"/>
                        </a:spcBef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&lt;54</a:t>
                      </a:r>
                      <a:r>
                        <a:rPr dirty="0" sz="2000" spc="-2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µm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L w="9525">
                      <a:solidFill>
                        <a:srgbClr val="BCBCBC"/>
                      </a:solidFill>
                      <a:prstDash val="solid"/>
                    </a:lnL>
                    <a:lnB w="9525">
                      <a:solidFill>
                        <a:srgbClr val="BCBC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9855">
                        <a:lnSpc>
                          <a:spcPts val="2290"/>
                        </a:lnSpc>
                        <a:spcBef>
                          <a:spcPts val="1370"/>
                        </a:spcBef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2000" spc="-1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(25)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B w="9525">
                      <a:solidFill>
                        <a:srgbClr val="BCBC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3815">
                        <a:lnSpc>
                          <a:spcPts val="2290"/>
                        </a:lnSpc>
                        <a:spcBef>
                          <a:spcPts val="1370"/>
                        </a:spcBef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2000" spc="-1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(6)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73990">
                    <a:lnR w="9525">
                      <a:solidFill>
                        <a:srgbClr val="BCBCBC"/>
                      </a:solidFill>
                      <a:prstDash val="solid"/>
                    </a:lnR>
                    <a:lnB w="9525">
                      <a:solidFill>
                        <a:srgbClr val="BCBCBC"/>
                      </a:solidFill>
                      <a:prstDash val="solid"/>
                    </a:lnB>
                  </a:tcPr>
                </a:tc>
              </a:tr>
              <a:tr h="481965">
                <a:tc>
                  <a:txBody>
                    <a:bodyPr/>
                    <a:lstStyle/>
                    <a:p>
                      <a:pPr algn="ctr" marR="58419">
                        <a:lnSpc>
                          <a:spcPts val="2295"/>
                        </a:lnSpc>
                        <a:spcBef>
                          <a:spcPts val="1400"/>
                        </a:spcBef>
                      </a:pPr>
                      <a:r>
                        <a:rPr dirty="0" sz="2000" spc="-1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55-</a:t>
                      </a:r>
                      <a:r>
                        <a:rPr dirty="0" sz="2000" spc="-25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84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77800">
                    <a:lnL w="9525">
                      <a:solidFill>
                        <a:srgbClr val="BCBCBC"/>
                      </a:solidFill>
                      <a:prstDash val="solid"/>
                    </a:lnL>
                    <a:lnT w="9525">
                      <a:solidFill>
                        <a:srgbClr val="BCBCBC"/>
                      </a:solidFill>
                      <a:prstDash val="solid"/>
                    </a:lnT>
                    <a:lnB w="9525">
                      <a:solidFill>
                        <a:srgbClr val="BCBC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9855">
                        <a:lnSpc>
                          <a:spcPts val="2295"/>
                        </a:lnSpc>
                        <a:spcBef>
                          <a:spcPts val="1400"/>
                        </a:spcBef>
                      </a:pPr>
                      <a:r>
                        <a:rPr dirty="0" sz="200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54</a:t>
                      </a:r>
                      <a:r>
                        <a:rPr dirty="0" sz="2000" spc="-1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(49)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77800">
                    <a:lnT w="9525">
                      <a:solidFill>
                        <a:srgbClr val="BCBCBC"/>
                      </a:solidFill>
                      <a:prstDash val="solid"/>
                    </a:lnT>
                    <a:lnB w="9525">
                      <a:solidFill>
                        <a:srgbClr val="BCBC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3815">
                        <a:lnSpc>
                          <a:spcPts val="2295"/>
                        </a:lnSpc>
                        <a:spcBef>
                          <a:spcPts val="1400"/>
                        </a:spcBef>
                      </a:pPr>
                      <a:r>
                        <a:rPr dirty="0" sz="200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dirty="0" sz="2000" spc="-1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(33)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77800">
                    <a:lnR w="9525">
                      <a:solidFill>
                        <a:srgbClr val="BCBCBC"/>
                      </a:solidFill>
                      <a:prstDash val="solid"/>
                    </a:lnR>
                    <a:lnT w="9525">
                      <a:solidFill>
                        <a:srgbClr val="BCBCBC"/>
                      </a:solidFill>
                      <a:prstDash val="solid"/>
                    </a:lnT>
                    <a:lnB w="9525">
                      <a:solidFill>
                        <a:srgbClr val="BCBCBC"/>
                      </a:solidFill>
                      <a:prstDash val="solid"/>
                    </a:lnB>
                  </a:tcPr>
                </a:tc>
              </a:tr>
              <a:tr h="481965">
                <a:tc>
                  <a:txBody>
                    <a:bodyPr/>
                    <a:lstStyle/>
                    <a:p>
                      <a:pPr algn="ctr" marR="58419">
                        <a:lnSpc>
                          <a:spcPts val="2295"/>
                        </a:lnSpc>
                        <a:spcBef>
                          <a:spcPts val="1395"/>
                        </a:spcBef>
                      </a:pPr>
                      <a:r>
                        <a:rPr dirty="0" sz="2000" spc="-25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&gt;84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77165">
                    <a:lnL w="9525">
                      <a:solidFill>
                        <a:srgbClr val="BCBCBC"/>
                      </a:solidFill>
                      <a:prstDash val="solid"/>
                    </a:lnL>
                    <a:lnT w="9525">
                      <a:solidFill>
                        <a:srgbClr val="BCBCBC"/>
                      </a:solidFill>
                      <a:prstDash val="solid"/>
                    </a:lnT>
                    <a:lnB w="9525">
                      <a:solidFill>
                        <a:srgbClr val="BCBC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9855">
                        <a:lnSpc>
                          <a:spcPts val="2295"/>
                        </a:lnSpc>
                        <a:spcBef>
                          <a:spcPts val="1395"/>
                        </a:spcBef>
                      </a:pPr>
                      <a:r>
                        <a:rPr dirty="0" sz="200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29</a:t>
                      </a:r>
                      <a:r>
                        <a:rPr dirty="0" sz="2000" spc="-1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(26)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77165">
                    <a:lnT w="9525">
                      <a:solidFill>
                        <a:srgbClr val="BCBCBC"/>
                      </a:solidFill>
                      <a:prstDash val="solid"/>
                    </a:lnT>
                    <a:lnB w="9525">
                      <a:solidFill>
                        <a:srgbClr val="BCBC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3815">
                        <a:lnSpc>
                          <a:spcPts val="2295"/>
                        </a:lnSpc>
                        <a:spcBef>
                          <a:spcPts val="1395"/>
                        </a:spcBef>
                      </a:pPr>
                      <a:r>
                        <a:rPr dirty="0" sz="200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67</a:t>
                      </a:r>
                      <a:r>
                        <a:rPr dirty="0" sz="2000" spc="-1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(61)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77165">
                    <a:lnR w="9525">
                      <a:solidFill>
                        <a:srgbClr val="BCBCBC"/>
                      </a:solidFill>
                      <a:prstDash val="solid"/>
                    </a:lnR>
                    <a:lnT w="9525">
                      <a:solidFill>
                        <a:srgbClr val="BCBCBC"/>
                      </a:solidFill>
                      <a:prstDash val="solid"/>
                    </a:lnT>
                    <a:lnB w="9525">
                      <a:solidFill>
                        <a:srgbClr val="BCBCB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9" name="object 2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925486" y="45211"/>
            <a:ext cx="8966835" cy="1120140"/>
          </a:xfrm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2666365" marR="5080" indent="-2654300">
              <a:lnSpc>
                <a:spcPts val="4300"/>
              </a:lnSpc>
              <a:spcBef>
                <a:spcPts val="215"/>
              </a:spcBef>
            </a:pPr>
            <a:r>
              <a:rPr dirty="0"/>
              <a:t>Results:</a:t>
            </a:r>
            <a:r>
              <a:rPr dirty="0" spc="-10"/>
              <a:t> </a:t>
            </a:r>
            <a:r>
              <a:rPr dirty="0"/>
              <a:t>Increase</a:t>
            </a:r>
            <a:r>
              <a:rPr dirty="0" spc="-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/>
              <a:t>Minimal</a:t>
            </a:r>
            <a:r>
              <a:rPr dirty="0" spc="-5"/>
              <a:t> </a:t>
            </a:r>
            <a:r>
              <a:rPr dirty="0"/>
              <a:t>Fibrous</a:t>
            </a:r>
            <a:r>
              <a:rPr dirty="0" spc="-10"/>
              <a:t> </a:t>
            </a:r>
            <a:r>
              <a:rPr dirty="0" spc="-25"/>
              <a:t>Cap </a:t>
            </a:r>
            <a:r>
              <a:rPr dirty="0"/>
              <a:t>Thickness</a:t>
            </a:r>
            <a:r>
              <a:rPr dirty="0" spc="-35"/>
              <a:t> </a:t>
            </a:r>
            <a:r>
              <a:rPr dirty="0" spc="-10"/>
              <a:t>(OCT)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7579" y="148844"/>
            <a:ext cx="88639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Results:</a:t>
            </a:r>
            <a:r>
              <a:rPr dirty="0" spc="-20"/>
              <a:t> </a:t>
            </a:r>
            <a:r>
              <a:rPr dirty="0"/>
              <a:t>MaxLCBI4mm</a:t>
            </a:r>
            <a:r>
              <a:rPr dirty="0" spc="-25"/>
              <a:t> </a:t>
            </a:r>
            <a:r>
              <a:rPr dirty="0"/>
              <a:t>Reduction</a:t>
            </a:r>
            <a:r>
              <a:rPr dirty="0" spc="-15"/>
              <a:t> </a:t>
            </a:r>
            <a:r>
              <a:rPr dirty="0" spc="-10"/>
              <a:t>(NIRS)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668" y="1976584"/>
            <a:ext cx="1794260" cy="367726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4743" y="1976692"/>
            <a:ext cx="1772704" cy="368424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635674" y="3547254"/>
            <a:ext cx="768350" cy="455930"/>
            <a:chOff x="2635674" y="3547254"/>
            <a:chExt cx="768350" cy="45593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2024" y="3553604"/>
              <a:ext cx="755624" cy="44286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642024" y="3553604"/>
              <a:ext cx="755650" cy="443230"/>
            </a:xfrm>
            <a:custGeom>
              <a:avLst/>
              <a:gdLst/>
              <a:ahLst/>
              <a:cxnLst/>
              <a:rect l="l" t="t" r="r" b="b"/>
              <a:pathLst>
                <a:path w="755650" h="443229">
                  <a:moveTo>
                    <a:pt x="534199" y="442868"/>
                  </a:moveTo>
                  <a:lnTo>
                    <a:pt x="534199" y="332151"/>
                  </a:lnTo>
                  <a:lnTo>
                    <a:pt x="0" y="332151"/>
                  </a:lnTo>
                  <a:lnTo>
                    <a:pt x="0" y="110716"/>
                  </a:lnTo>
                  <a:lnTo>
                    <a:pt x="534199" y="110716"/>
                  </a:lnTo>
                  <a:lnTo>
                    <a:pt x="534199" y="0"/>
                  </a:lnTo>
                  <a:lnTo>
                    <a:pt x="755625" y="221433"/>
                  </a:lnTo>
                  <a:lnTo>
                    <a:pt x="534199" y="44286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66251" y="5674867"/>
            <a:ext cx="11969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70903" y="5598667"/>
            <a:ext cx="13493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Follow-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7963172" y="1260138"/>
            <a:ext cx="2470150" cy="4799330"/>
            <a:chOff x="7963172" y="1260138"/>
            <a:chExt cx="2470150" cy="4799330"/>
          </a:xfrm>
        </p:grpSpPr>
        <p:sp>
          <p:nvSpPr>
            <p:cNvPr id="13" name="object 13" descr=""/>
            <p:cNvSpPr/>
            <p:nvPr/>
          </p:nvSpPr>
          <p:spPr>
            <a:xfrm>
              <a:off x="8570975" y="2380488"/>
              <a:ext cx="551815" cy="3674110"/>
            </a:xfrm>
            <a:custGeom>
              <a:avLst/>
              <a:gdLst/>
              <a:ahLst/>
              <a:cxnLst/>
              <a:rect l="l" t="t" r="r" b="b"/>
              <a:pathLst>
                <a:path w="551815" h="3674110">
                  <a:moveTo>
                    <a:pt x="551687" y="0"/>
                  </a:moveTo>
                  <a:lnTo>
                    <a:pt x="0" y="0"/>
                  </a:lnTo>
                  <a:lnTo>
                    <a:pt x="0" y="3673723"/>
                  </a:lnTo>
                  <a:lnTo>
                    <a:pt x="551687" y="3673723"/>
                  </a:lnTo>
                  <a:lnTo>
                    <a:pt x="5516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272512" y="3502707"/>
              <a:ext cx="551815" cy="2552065"/>
            </a:xfrm>
            <a:custGeom>
              <a:avLst/>
              <a:gdLst/>
              <a:ahLst/>
              <a:cxnLst/>
              <a:rect l="l" t="t" r="r" b="b"/>
              <a:pathLst>
                <a:path w="551815" h="2552065">
                  <a:moveTo>
                    <a:pt x="551618" y="0"/>
                  </a:moveTo>
                  <a:lnTo>
                    <a:pt x="0" y="0"/>
                  </a:lnTo>
                  <a:lnTo>
                    <a:pt x="0" y="2551505"/>
                  </a:lnTo>
                  <a:lnTo>
                    <a:pt x="551618" y="2551505"/>
                  </a:lnTo>
                  <a:lnTo>
                    <a:pt x="55161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967935" y="1264900"/>
              <a:ext cx="0" cy="4789805"/>
            </a:xfrm>
            <a:custGeom>
              <a:avLst/>
              <a:gdLst/>
              <a:ahLst/>
              <a:cxnLst/>
              <a:rect l="l" t="t" r="r" b="b"/>
              <a:pathLst>
                <a:path w="0" h="4789805">
                  <a:moveTo>
                    <a:pt x="0" y="4789311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967935" y="6054212"/>
              <a:ext cx="2460625" cy="0"/>
            </a:xfrm>
            <a:custGeom>
              <a:avLst/>
              <a:gdLst/>
              <a:ahLst/>
              <a:cxnLst/>
              <a:rect l="l" t="t" r="r" b="b"/>
              <a:pathLst>
                <a:path w="2460625" h="0">
                  <a:moveTo>
                    <a:pt x="0" y="0"/>
                  </a:moveTo>
                  <a:lnTo>
                    <a:pt x="2460215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281335" y="3185667"/>
            <a:ext cx="5340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213.1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631512" y="5879083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377258" y="4681220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377258" y="3483355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200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377258" y="2035555"/>
            <a:ext cx="1769745" cy="54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4275">
              <a:lnSpc>
                <a:spcPts val="2065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306.8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65"/>
              </a:lnSpc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300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377258" y="1087628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400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182168" y="6049264"/>
            <a:ext cx="31750" cy="4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">
                <a:solidFill>
                  <a:srgbClr val="595959"/>
                </a:solidFill>
                <a:latin typeface="Times New Roman"/>
                <a:cs typeface="Times New Roman"/>
              </a:rPr>
              <a:t>1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8582295" y="1815737"/>
            <a:ext cx="1267460" cy="0"/>
          </a:xfrm>
          <a:custGeom>
            <a:avLst/>
            <a:gdLst/>
            <a:ahLst/>
            <a:cxnLst/>
            <a:rect l="l" t="t" r="r" b="b"/>
            <a:pathLst>
              <a:path w="1267459" h="0">
                <a:moveTo>
                  <a:pt x="0" y="1"/>
                </a:moveTo>
                <a:lnTo>
                  <a:pt x="1267098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8634952" y="1218691"/>
            <a:ext cx="11703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P&lt;0.001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8861" y="3455923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782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781157" y="3455923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235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661035" y="6188964"/>
            <a:ext cx="3371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BL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400424" y="6170676"/>
            <a:ext cx="3651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FU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734427" y="1165999"/>
          <a:ext cx="10789285" cy="5432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7355"/>
                <a:gridCol w="1858645"/>
                <a:gridCol w="2185034"/>
                <a:gridCol w="2020570"/>
                <a:gridCol w="1668145"/>
              </a:tblGrid>
              <a:tr h="658495">
                <a:tc>
                  <a:txBody>
                    <a:bodyPr/>
                    <a:lstStyle/>
                    <a:p>
                      <a:pPr algn="ctr">
                        <a:lnSpc>
                          <a:spcPts val="2870"/>
                        </a:lnSpc>
                        <a:spcBef>
                          <a:spcPts val="2215"/>
                        </a:spcBef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81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ts val="2305"/>
                        </a:lnSpc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883919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Follow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(26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weeks)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9163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Absolute Change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2305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ts val="2055"/>
                        </a:lnSpc>
                        <a:spcBef>
                          <a:spcPts val="53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Lipid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Maximum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lipid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arc,°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189.1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73.4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161.6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68.7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-28.3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38.7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24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lipid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arc,°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114.5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43.0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100.3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36.1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-14.8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24.6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24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Lipid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length,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10.4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6.0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9659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8.9 ±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5.6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-1.5 ±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2.2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24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Lipid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volume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index,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mm°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1259.4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994.5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972.0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855.7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-290.2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369.9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24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ts val="2060"/>
                        </a:lnSpc>
                        <a:spcBef>
                          <a:spcPts val="53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Macrophages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ts val="1910"/>
                        </a:lnSpc>
                        <a:spcBef>
                          <a:spcPts val="6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Maximum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macrophage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arc,°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ts val="1910"/>
                        </a:lnSpc>
                        <a:spcBef>
                          <a:spcPts val="6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148.2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72.5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ts val="1910"/>
                        </a:lnSpc>
                        <a:spcBef>
                          <a:spcPts val="6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122.1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67.7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-26.5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41.3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2445">
                        <a:lnSpc>
                          <a:spcPts val="1910"/>
                        </a:lnSpc>
                        <a:spcBef>
                          <a:spcPts val="68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ts val="1910"/>
                        </a:lnSpc>
                        <a:spcBef>
                          <a:spcPts val="6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macrophage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arc,°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ts val="1910"/>
                        </a:lnSpc>
                        <a:spcBef>
                          <a:spcPts val="6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83.4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36.5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ts val="1910"/>
                        </a:lnSpc>
                        <a:spcBef>
                          <a:spcPts val="6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71.2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32.0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11.6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24.8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2445">
                        <a:lnSpc>
                          <a:spcPts val="1910"/>
                        </a:lnSpc>
                        <a:spcBef>
                          <a:spcPts val="68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Macrophage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length,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9.6 ±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5.7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696595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7.6 ±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5.2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-2.0 ±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2.4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2445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Macrophage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volume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index,°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876.4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757.6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590.0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557.3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-288.6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369.7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2445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&lt;0.001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ts val="2065"/>
                        </a:lnSpc>
                        <a:spcBef>
                          <a:spcPts val="52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Calcium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Maximum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calcium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arc,°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98.6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55.7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98.6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54.6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58165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3.0 ±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25.0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7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0.36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ts val="1914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calcium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arc,°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ts val="1914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61.1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26.1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ts val="1914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61.2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25.1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558165">
                        <a:lnSpc>
                          <a:spcPts val="1914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0.3 ±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16.7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67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0.72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6350">
                        <a:lnSpc>
                          <a:spcPts val="1914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Calcium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length,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mm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ts val="1914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6.4 ±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4.9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96595">
                        <a:lnSpc>
                          <a:spcPts val="1914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6.7 ±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4.7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ts val="1914"/>
                        </a:lnSpc>
                        <a:spcBef>
                          <a:spcPts val="6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0.45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±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1.80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67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0.03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57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5221" y="136651"/>
            <a:ext cx="9626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Results:</a:t>
            </a:r>
            <a:r>
              <a:rPr dirty="0" spc="-20"/>
              <a:t> </a:t>
            </a:r>
            <a:r>
              <a:rPr dirty="0"/>
              <a:t>Secondary</a:t>
            </a:r>
            <a:r>
              <a:rPr dirty="0" spc="-20"/>
              <a:t> </a:t>
            </a:r>
            <a:r>
              <a:rPr dirty="0"/>
              <a:t>Imaging</a:t>
            </a:r>
            <a:r>
              <a:rPr dirty="0" spc="-20"/>
              <a:t> </a:t>
            </a:r>
            <a:r>
              <a:rPr dirty="0"/>
              <a:t>Endpoints</a:t>
            </a:r>
            <a:r>
              <a:rPr dirty="0" spc="-20"/>
              <a:t> </a:t>
            </a:r>
            <a:r>
              <a:rPr dirty="0" spc="-25"/>
              <a:t>OCT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734429" y="1533081"/>
          <a:ext cx="10407015" cy="5025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9165"/>
                <a:gridCol w="1445894"/>
                <a:gridCol w="2245359"/>
                <a:gridCol w="1814195"/>
                <a:gridCol w="1332229"/>
              </a:tblGrid>
              <a:tr h="687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ts val="2305"/>
                        </a:lnSpc>
                        <a:spcBef>
                          <a:spcPts val="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9448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Follow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(26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weeks)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70993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Absolute Change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2305"/>
                        </a:lnSpc>
                        <a:spcBef>
                          <a:spcPts val="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marL="6350">
                        <a:lnSpc>
                          <a:spcPts val="2295"/>
                        </a:lnSpc>
                        <a:spcBef>
                          <a:spcPts val="115"/>
                        </a:spcBef>
                      </a:pPr>
                      <a:r>
                        <a:rPr dirty="0" sz="2000" spc="-20" b="1">
                          <a:latin typeface="Arial"/>
                          <a:cs typeface="Arial"/>
                        </a:rPr>
                        <a:t>IVUS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ts val="2055"/>
                        </a:lnSpc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atheroma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volume,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mm</a:t>
                      </a:r>
                      <a:r>
                        <a:rPr dirty="0" baseline="18518" sz="1800" spc="-37">
                          <a:latin typeface="Arial"/>
                          <a:cs typeface="Arial"/>
                        </a:rPr>
                        <a:t>3</a:t>
                      </a:r>
                      <a:endParaRPr baseline="18518"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137.2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72.8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88315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131.2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71.8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-6.0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12.5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306070">
                        <a:lnSpc>
                          <a:spcPts val="2055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reduced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TAV,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N(%)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(74)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Percent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atheroma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volume,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51.6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8.9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15315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50.2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8.7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-1.38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1.48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306070">
                        <a:lnSpc>
                          <a:spcPts val="2065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reduced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PAV,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N(%)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(83)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6350">
                        <a:lnSpc>
                          <a:spcPts val="2300"/>
                        </a:lnSpc>
                        <a:spcBef>
                          <a:spcPts val="385"/>
                        </a:spcBef>
                      </a:pPr>
                      <a:r>
                        <a:rPr dirty="0" sz="2000" spc="-20" b="1">
                          <a:latin typeface="Arial"/>
                          <a:cs typeface="Arial"/>
                        </a:rPr>
                        <a:t>NIRS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Lesion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LCBI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139.7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96.2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51815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90.1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82.7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-49.6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80.6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306070">
                        <a:lnSpc>
                          <a:spcPts val="206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marL="6350" marR="378460">
                        <a:lnSpc>
                          <a:spcPts val="211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decreased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lesion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LCBI,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N(%)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79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(72)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3072765" marR="5080" indent="-2641600">
              <a:lnSpc>
                <a:spcPts val="4300"/>
              </a:lnSpc>
              <a:spcBef>
                <a:spcPts val="215"/>
              </a:spcBef>
            </a:pPr>
            <a:r>
              <a:rPr dirty="0"/>
              <a:t>Results:</a:t>
            </a:r>
            <a:r>
              <a:rPr dirty="0" spc="-25"/>
              <a:t> </a:t>
            </a:r>
            <a:r>
              <a:rPr dirty="0"/>
              <a:t>Secondary</a:t>
            </a:r>
            <a:r>
              <a:rPr dirty="0" spc="-15"/>
              <a:t> </a:t>
            </a:r>
            <a:r>
              <a:rPr dirty="0"/>
              <a:t>Imaging</a:t>
            </a:r>
            <a:r>
              <a:rPr dirty="0" spc="-10"/>
              <a:t> Endpoints </a:t>
            </a:r>
            <a:r>
              <a:rPr dirty="0"/>
              <a:t>IVUS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 spc="-20"/>
              <a:t>NIRS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8627" rIns="0" bIns="0" rtlCol="0" vert="horz">
            <a:spAutoFit/>
          </a:bodyPr>
          <a:lstStyle/>
          <a:p>
            <a:pPr marL="1723389">
              <a:lnSpc>
                <a:spcPct val="100000"/>
              </a:lnSpc>
              <a:spcBef>
                <a:spcPts val="100"/>
              </a:spcBef>
            </a:pPr>
            <a:r>
              <a:rPr dirty="0"/>
              <a:t>PCSK9</a:t>
            </a:r>
            <a:r>
              <a:rPr dirty="0" spc="-35"/>
              <a:t> </a:t>
            </a:r>
            <a:r>
              <a:rPr dirty="0"/>
              <a:t>Inhibition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 spc="-25"/>
              <a:t>FCT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0405" y="5092700"/>
            <a:ext cx="138430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24400"/>
              </a:lnSpc>
              <a:spcBef>
                <a:spcPts val="100"/>
              </a:spcBef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YELLOW</a:t>
            </a:r>
            <a:r>
              <a:rPr dirty="0" sz="1800" spc="-3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III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HUYGENS</a:t>
            </a:r>
            <a:r>
              <a:rPr dirty="0" baseline="23148" sz="1800" spc="-1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924405" y="5092700"/>
            <a:ext cx="8187055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 marR="5080" indent="-46355">
              <a:lnSpc>
                <a:spcPct val="124400"/>
              </a:lnSpc>
              <a:spcBef>
                <a:spcPts val="100"/>
              </a:spcBef>
              <a:tabLst>
                <a:tab pos="525716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26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evolocumab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CAD,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OCT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lipid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FCT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≤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µm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52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evolocumab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NSTEMI,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OCT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lipid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FCT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≤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µm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392679" y="3160776"/>
            <a:ext cx="658495" cy="1460500"/>
            <a:chOff x="2392679" y="3160776"/>
            <a:chExt cx="658495" cy="1460500"/>
          </a:xfrm>
        </p:grpSpPr>
        <p:sp>
          <p:nvSpPr>
            <p:cNvPr id="6" name="object 6" descr=""/>
            <p:cNvSpPr/>
            <p:nvPr/>
          </p:nvSpPr>
          <p:spPr>
            <a:xfrm>
              <a:off x="2392679" y="3160776"/>
              <a:ext cx="329565" cy="1460500"/>
            </a:xfrm>
            <a:custGeom>
              <a:avLst/>
              <a:gdLst/>
              <a:ahLst/>
              <a:cxnLst/>
              <a:rect l="l" t="t" r="r" b="b"/>
              <a:pathLst>
                <a:path w="329564" h="1460500">
                  <a:moveTo>
                    <a:pt x="329183" y="0"/>
                  </a:moveTo>
                  <a:lnTo>
                    <a:pt x="0" y="0"/>
                  </a:lnTo>
                  <a:lnTo>
                    <a:pt x="0" y="1459992"/>
                  </a:lnTo>
                  <a:lnTo>
                    <a:pt x="329183" y="1459992"/>
                  </a:lnTo>
                  <a:lnTo>
                    <a:pt x="32918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21863" y="4032504"/>
              <a:ext cx="329565" cy="588645"/>
            </a:xfrm>
            <a:custGeom>
              <a:avLst/>
              <a:gdLst/>
              <a:ahLst/>
              <a:cxnLst/>
              <a:rect l="l" t="t" r="r" b="b"/>
              <a:pathLst>
                <a:path w="329564" h="588645">
                  <a:moveTo>
                    <a:pt x="329184" y="0"/>
                  </a:moveTo>
                  <a:lnTo>
                    <a:pt x="0" y="0"/>
                  </a:lnTo>
                  <a:lnTo>
                    <a:pt x="0" y="588264"/>
                  </a:lnTo>
                  <a:lnTo>
                    <a:pt x="329184" y="588264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3425952" y="2502407"/>
            <a:ext cx="658495" cy="2118360"/>
            <a:chOff x="3425952" y="2502407"/>
            <a:chExt cx="658495" cy="2118360"/>
          </a:xfrm>
        </p:grpSpPr>
        <p:sp>
          <p:nvSpPr>
            <p:cNvPr id="9" name="object 9" descr=""/>
            <p:cNvSpPr/>
            <p:nvPr/>
          </p:nvSpPr>
          <p:spPr>
            <a:xfrm>
              <a:off x="3425952" y="2502407"/>
              <a:ext cx="329565" cy="2118360"/>
            </a:xfrm>
            <a:custGeom>
              <a:avLst/>
              <a:gdLst/>
              <a:ahLst/>
              <a:cxnLst/>
              <a:rect l="l" t="t" r="r" b="b"/>
              <a:pathLst>
                <a:path w="329564" h="2118360">
                  <a:moveTo>
                    <a:pt x="329184" y="0"/>
                  </a:moveTo>
                  <a:lnTo>
                    <a:pt x="0" y="0"/>
                  </a:lnTo>
                  <a:lnTo>
                    <a:pt x="0" y="2118360"/>
                  </a:lnTo>
                  <a:lnTo>
                    <a:pt x="329184" y="2118360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755136" y="4200143"/>
              <a:ext cx="329565" cy="421005"/>
            </a:xfrm>
            <a:custGeom>
              <a:avLst/>
              <a:gdLst/>
              <a:ahLst/>
              <a:cxnLst/>
              <a:rect l="l" t="t" r="r" b="b"/>
              <a:pathLst>
                <a:path w="329564" h="421004">
                  <a:moveTo>
                    <a:pt x="329184" y="0"/>
                  </a:moveTo>
                  <a:lnTo>
                    <a:pt x="0" y="0"/>
                  </a:lnTo>
                  <a:lnTo>
                    <a:pt x="0" y="420623"/>
                  </a:lnTo>
                  <a:lnTo>
                    <a:pt x="329184" y="420623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4456176" y="2282951"/>
            <a:ext cx="661670" cy="2338070"/>
            <a:chOff x="4456176" y="2282951"/>
            <a:chExt cx="661670" cy="2338070"/>
          </a:xfrm>
        </p:grpSpPr>
        <p:sp>
          <p:nvSpPr>
            <p:cNvPr id="12" name="object 12" descr=""/>
            <p:cNvSpPr/>
            <p:nvPr/>
          </p:nvSpPr>
          <p:spPr>
            <a:xfrm>
              <a:off x="4456176" y="2282951"/>
              <a:ext cx="329565" cy="2338070"/>
            </a:xfrm>
            <a:custGeom>
              <a:avLst/>
              <a:gdLst/>
              <a:ahLst/>
              <a:cxnLst/>
              <a:rect l="l" t="t" r="r" b="b"/>
              <a:pathLst>
                <a:path w="329564" h="2338070">
                  <a:moveTo>
                    <a:pt x="329184" y="0"/>
                  </a:moveTo>
                  <a:lnTo>
                    <a:pt x="0" y="0"/>
                  </a:lnTo>
                  <a:lnTo>
                    <a:pt x="0" y="2337816"/>
                  </a:lnTo>
                  <a:lnTo>
                    <a:pt x="329184" y="2337816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785360" y="4267200"/>
              <a:ext cx="332740" cy="353695"/>
            </a:xfrm>
            <a:custGeom>
              <a:avLst/>
              <a:gdLst/>
              <a:ahLst/>
              <a:cxnLst/>
              <a:rect l="l" t="t" r="r" b="b"/>
              <a:pathLst>
                <a:path w="332739" h="353695">
                  <a:moveTo>
                    <a:pt x="332231" y="0"/>
                  </a:moveTo>
                  <a:lnTo>
                    <a:pt x="0" y="0"/>
                  </a:lnTo>
                  <a:lnTo>
                    <a:pt x="0" y="353568"/>
                  </a:lnTo>
                  <a:lnTo>
                    <a:pt x="332231" y="353568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2201744" y="1594740"/>
            <a:ext cx="74295" cy="3034665"/>
            <a:chOff x="2201744" y="1594740"/>
            <a:chExt cx="74295" cy="3034665"/>
          </a:xfrm>
        </p:grpSpPr>
        <p:sp>
          <p:nvSpPr>
            <p:cNvPr id="15" name="object 15" descr=""/>
            <p:cNvSpPr/>
            <p:nvPr/>
          </p:nvSpPr>
          <p:spPr>
            <a:xfrm>
              <a:off x="2206506" y="1599503"/>
              <a:ext cx="0" cy="3025140"/>
            </a:xfrm>
            <a:custGeom>
              <a:avLst/>
              <a:gdLst/>
              <a:ahLst/>
              <a:cxnLst/>
              <a:rect l="l" t="t" r="r" b="b"/>
              <a:pathLst>
                <a:path w="0" h="3025140">
                  <a:moveTo>
                    <a:pt x="0" y="3025134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EEEC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206506" y="1599502"/>
              <a:ext cx="69215" cy="3025140"/>
            </a:xfrm>
            <a:custGeom>
              <a:avLst/>
              <a:gdLst/>
              <a:ahLst/>
              <a:cxnLst/>
              <a:rect l="l" t="t" r="r" b="b"/>
              <a:pathLst>
                <a:path w="69214" h="3025140">
                  <a:moveTo>
                    <a:pt x="0" y="3025134"/>
                  </a:moveTo>
                  <a:lnTo>
                    <a:pt x="68961" y="3025134"/>
                  </a:lnTo>
                </a:path>
                <a:path w="69214" h="3025140">
                  <a:moveTo>
                    <a:pt x="0" y="2268409"/>
                  </a:moveTo>
                  <a:lnTo>
                    <a:pt x="68961" y="2268409"/>
                  </a:lnTo>
                </a:path>
                <a:path w="69214" h="3025140">
                  <a:moveTo>
                    <a:pt x="0" y="1512505"/>
                  </a:moveTo>
                  <a:lnTo>
                    <a:pt x="68961" y="1512505"/>
                  </a:lnTo>
                </a:path>
                <a:path w="69214" h="3025140">
                  <a:moveTo>
                    <a:pt x="0" y="756601"/>
                  </a:moveTo>
                  <a:lnTo>
                    <a:pt x="68961" y="756601"/>
                  </a:lnTo>
                </a:path>
                <a:path w="69214" h="3025140">
                  <a:moveTo>
                    <a:pt x="0" y="0"/>
                  </a:moveTo>
                  <a:lnTo>
                    <a:pt x="68961" y="0"/>
                  </a:lnTo>
                </a:path>
              </a:pathLst>
            </a:custGeom>
            <a:ln w="9525">
              <a:solidFill>
                <a:srgbClr val="EEECE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2408964" y="2916935"/>
            <a:ext cx="2978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96.8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402098" y="2258567"/>
            <a:ext cx="3752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140.4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434095" y="2039111"/>
            <a:ext cx="3752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154.8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738675" y="3788664"/>
            <a:ext cx="2978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39.1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770671" y="3956304"/>
            <a:ext cx="2978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28.1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02668" y="4023360"/>
            <a:ext cx="2978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23.6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742956" y="3690620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615829" y="2934715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615829" y="2178811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150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615829" y="1422908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200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2514940" y="1528395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872" y="0"/>
                </a:moveTo>
                <a:lnTo>
                  <a:pt x="0" y="0"/>
                </a:lnTo>
                <a:lnTo>
                  <a:pt x="0" y="114872"/>
                </a:lnTo>
                <a:lnTo>
                  <a:pt x="114872" y="114872"/>
                </a:lnTo>
                <a:lnTo>
                  <a:pt x="11487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2669786" y="1410715"/>
            <a:ext cx="1080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LDL-C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BL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3851211" y="1528395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872" y="0"/>
                </a:moveTo>
                <a:lnTo>
                  <a:pt x="0" y="0"/>
                </a:lnTo>
                <a:lnTo>
                  <a:pt x="0" y="114872"/>
                </a:lnTo>
                <a:lnTo>
                  <a:pt x="114872" y="114872"/>
                </a:lnTo>
                <a:lnTo>
                  <a:pt x="11487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4006057" y="1410715"/>
            <a:ext cx="851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FU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7223759" y="3163823"/>
            <a:ext cx="756285" cy="1469390"/>
            <a:chOff x="7223759" y="3163823"/>
            <a:chExt cx="756285" cy="1469390"/>
          </a:xfrm>
        </p:grpSpPr>
        <p:sp>
          <p:nvSpPr>
            <p:cNvPr id="32" name="object 32" descr=""/>
            <p:cNvSpPr/>
            <p:nvPr/>
          </p:nvSpPr>
          <p:spPr>
            <a:xfrm>
              <a:off x="7223759" y="3563111"/>
              <a:ext cx="378460" cy="1069975"/>
            </a:xfrm>
            <a:custGeom>
              <a:avLst/>
              <a:gdLst/>
              <a:ahLst/>
              <a:cxnLst/>
              <a:rect l="l" t="t" r="r" b="b"/>
              <a:pathLst>
                <a:path w="378459" h="1069975">
                  <a:moveTo>
                    <a:pt x="377951" y="0"/>
                  </a:moveTo>
                  <a:lnTo>
                    <a:pt x="0" y="0"/>
                  </a:lnTo>
                  <a:lnTo>
                    <a:pt x="0" y="1069848"/>
                  </a:lnTo>
                  <a:lnTo>
                    <a:pt x="377951" y="1069848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601711" y="3163823"/>
              <a:ext cx="378460" cy="1469390"/>
            </a:xfrm>
            <a:custGeom>
              <a:avLst/>
              <a:gdLst/>
              <a:ahLst/>
              <a:cxnLst/>
              <a:rect l="l" t="t" r="r" b="b"/>
              <a:pathLst>
                <a:path w="378459" h="1469389">
                  <a:moveTo>
                    <a:pt x="377952" y="0"/>
                  </a:moveTo>
                  <a:lnTo>
                    <a:pt x="0" y="0"/>
                  </a:lnTo>
                  <a:lnTo>
                    <a:pt x="0" y="1469136"/>
                  </a:lnTo>
                  <a:lnTo>
                    <a:pt x="377952" y="1469136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8281416" y="3112007"/>
            <a:ext cx="756285" cy="1521460"/>
            <a:chOff x="8281416" y="3112007"/>
            <a:chExt cx="756285" cy="1521460"/>
          </a:xfrm>
        </p:grpSpPr>
        <p:sp>
          <p:nvSpPr>
            <p:cNvPr id="35" name="object 35" descr=""/>
            <p:cNvSpPr/>
            <p:nvPr/>
          </p:nvSpPr>
          <p:spPr>
            <a:xfrm>
              <a:off x="8281416" y="3779519"/>
              <a:ext cx="378460" cy="853440"/>
            </a:xfrm>
            <a:custGeom>
              <a:avLst/>
              <a:gdLst/>
              <a:ahLst/>
              <a:cxnLst/>
              <a:rect l="l" t="t" r="r" b="b"/>
              <a:pathLst>
                <a:path w="378459" h="853439">
                  <a:moveTo>
                    <a:pt x="377951" y="0"/>
                  </a:moveTo>
                  <a:lnTo>
                    <a:pt x="0" y="0"/>
                  </a:lnTo>
                  <a:lnTo>
                    <a:pt x="0" y="853439"/>
                  </a:lnTo>
                  <a:lnTo>
                    <a:pt x="377951" y="853439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659368" y="3112007"/>
              <a:ext cx="378460" cy="1521460"/>
            </a:xfrm>
            <a:custGeom>
              <a:avLst/>
              <a:gdLst/>
              <a:ahLst/>
              <a:cxnLst/>
              <a:rect l="l" t="t" r="r" b="b"/>
              <a:pathLst>
                <a:path w="378459" h="1521460">
                  <a:moveTo>
                    <a:pt x="377951" y="0"/>
                  </a:moveTo>
                  <a:lnTo>
                    <a:pt x="0" y="0"/>
                  </a:lnTo>
                  <a:lnTo>
                    <a:pt x="0" y="1520952"/>
                  </a:lnTo>
                  <a:lnTo>
                    <a:pt x="377951" y="1520952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9339071" y="2069592"/>
            <a:ext cx="756285" cy="2563495"/>
            <a:chOff x="9339071" y="2069592"/>
            <a:chExt cx="756285" cy="2563495"/>
          </a:xfrm>
        </p:grpSpPr>
        <p:sp>
          <p:nvSpPr>
            <p:cNvPr id="38" name="object 38" descr=""/>
            <p:cNvSpPr/>
            <p:nvPr/>
          </p:nvSpPr>
          <p:spPr>
            <a:xfrm>
              <a:off x="9339071" y="3014472"/>
              <a:ext cx="378460" cy="1618615"/>
            </a:xfrm>
            <a:custGeom>
              <a:avLst/>
              <a:gdLst/>
              <a:ahLst/>
              <a:cxnLst/>
              <a:rect l="l" t="t" r="r" b="b"/>
              <a:pathLst>
                <a:path w="378459" h="1618614">
                  <a:moveTo>
                    <a:pt x="377951" y="0"/>
                  </a:moveTo>
                  <a:lnTo>
                    <a:pt x="0" y="0"/>
                  </a:lnTo>
                  <a:lnTo>
                    <a:pt x="0" y="1618488"/>
                  </a:lnTo>
                  <a:lnTo>
                    <a:pt x="377951" y="1618488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717023" y="2069592"/>
              <a:ext cx="378460" cy="2563495"/>
            </a:xfrm>
            <a:custGeom>
              <a:avLst/>
              <a:gdLst/>
              <a:ahLst/>
              <a:cxnLst/>
              <a:rect l="l" t="t" r="r" b="b"/>
              <a:pathLst>
                <a:path w="378459" h="2563495">
                  <a:moveTo>
                    <a:pt x="377951" y="0"/>
                  </a:moveTo>
                  <a:lnTo>
                    <a:pt x="0" y="0"/>
                  </a:lnTo>
                  <a:lnTo>
                    <a:pt x="0" y="2563368"/>
                  </a:lnTo>
                  <a:lnTo>
                    <a:pt x="377951" y="2563368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 descr=""/>
          <p:cNvGrpSpPr/>
          <p:nvPr/>
        </p:nvGrpSpPr>
        <p:grpSpPr>
          <a:xfrm>
            <a:off x="7066298" y="1600719"/>
            <a:ext cx="74295" cy="3042920"/>
            <a:chOff x="7066298" y="1600719"/>
            <a:chExt cx="74295" cy="3042920"/>
          </a:xfrm>
        </p:grpSpPr>
        <p:sp>
          <p:nvSpPr>
            <p:cNvPr id="41" name="object 41" descr=""/>
            <p:cNvSpPr/>
            <p:nvPr/>
          </p:nvSpPr>
          <p:spPr>
            <a:xfrm>
              <a:off x="7071060" y="1605481"/>
              <a:ext cx="0" cy="3033395"/>
            </a:xfrm>
            <a:custGeom>
              <a:avLst/>
              <a:gdLst/>
              <a:ahLst/>
              <a:cxnLst/>
              <a:rect l="l" t="t" r="r" b="b"/>
              <a:pathLst>
                <a:path w="0" h="3033395">
                  <a:moveTo>
                    <a:pt x="0" y="3033111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071060" y="1605481"/>
              <a:ext cx="69215" cy="3033395"/>
            </a:xfrm>
            <a:custGeom>
              <a:avLst/>
              <a:gdLst/>
              <a:ahLst/>
              <a:cxnLst/>
              <a:rect l="l" t="t" r="r" b="b"/>
              <a:pathLst>
                <a:path w="69215" h="3033395">
                  <a:moveTo>
                    <a:pt x="0" y="3033111"/>
                  </a:moveTo>
                  <a:lnTo>
                    <a:pt x="68961" y="3033111"/>
                  </a:lnTo>
                </a:path>
                <a:path w="69215" h="3033395">
                  <a:moveTo>
                    <a:pt x="0" y="2274622"/>
                  </a:moveTo>
                  <a:lnTo>
                    <a:pt x="68961" y="2274622"/>
                  </a:lnTo>
                </a:path>
                <a:path w="69215" h="3033395">
                  <a:moveTo>
                    <a:pt x="0" y="1515670"/>
                  </a:moveTo>
                  <a:lnTo>
                    <a:pt x="68961" y="1515670"/>
                  </a:lnTo>
                </a:path>
                <a:path w="69215" h="3033395">
                  <a:moveTo>
                    <a:pt x="0" y="759766"/>
                  </a:moveTo>
                  <a:lnTo>
                    <a:pt x="68961" y="759766"/>
                  </a:lnTo>
                </a:path>
                <a:path w="69215" h="3033395">
                  <a:moveTo>
                    <a:pt x="0" y="0"/>
                  </a:moveTo>
                  <a:lnTo>
                    <a:pt x="68961" y="0"/>
                  </a:lnTo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7250366" y="3273043"/>
            <a:ext cx="1381125" cy="45847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70.9</a:t>
            </a:r>
            <a:endParaRPr sz="1200">
              <a:latin typeface="Arial"/>
              <a:cs typeface="Arial"/>
            </a:endParaRPr>
          </a:p>
          <a:p>
            <a:pPr marL="1071245">
              <a:lnSpc>
                <a:spcPct val="100000"/>
              </a:lnSpc>
              <a:spcBef>
                <a:spcPts val="260"/>
              </a:spcBef>
            </a:pP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56.6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9389224" y="2757932"/>
            <a:ext cx="280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107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628522" y="2904235"/>
            <a:ext cx="322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97.3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644977" y="2855467"/>
            <a:ext cx="4070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100.6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9703818" y="1813052"/>
            <a:ext cx="4070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169.4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607510" y="3702811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480383" y="2946908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6480383" y="2187955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150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480383" y="1429003"/>
            <a:ext cx="4070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200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7458828" y="152272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114872" y="0"/>
                </a:moveTo>
                <a:lnTo>
                  <a:pt x="0" y="0"/>
                </a:lnTo>
                <a:lnTo>
                  <a:pt x="0" y="114871"/>
                </a:lnTo>
                <a:lnTo>
                  <a:pt x="114872" y="114871"/>
                </a:lnTo>
                <a:lnTo>
                  <a:pt x="11487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7613674" y="1404620"/>
            <a:ext cx="838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FCT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BL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8604870" y="152272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114871" y="0"/>
                </a:moveTo>
                <a:lnTo>
                  <a:pt x="0" y="0"/>
                </a:lnTo>
                <a:lnTo>
                  <a:pt x="0" y="114871"/>
                </a:lnTo>
                <a:lnTo>
                  <a:pt x="114871" y="114871"/>
                </a:lnTo>
                <a:lnTo>
                  <a:pt x="11487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8759715" y="1404620"/>
            <a:ext cx="838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FCT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FU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870083" y="4461764"/>
            <a:ext cx="5017135" cy="48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6800" algn="l"/>
              </a:tabLst>
            </a:pPr>
            <a:r>
              <a:rPr dirty="0" baseline="3086" sz="2700" spc="-75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baseline="3086" sz="27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495934">
              <a:lnSpc>
                <a:spcPct val="100000"/>
              </a:lnSpc>
              <a:spcBef>
                <a:spcPts val="20"/>
              </a:spcBef>
              <a:tabLst>
                <a:tab pos="1621155" algn="l"/>
                <a:tab pos="263144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YELLOW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III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HUYGENS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PACMAN-MI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7198935" y="4717795"/>
            <a:ext cx="3122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3645" algn="l"/>
                <a:tab pos="2233930" algn="l"/>
              </a:tabLst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YELLOW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III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HUYGENS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PACMAN-MI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8" name="object 5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  <p:sp>
        <p:nvSpPr>
          <p:cNvPr id="60" name="object 60" descr=""/>
          <p:cNvSpPr txBox="1"/>
          <p:nvPr/>
        </p:nvSpPr>
        <p:spPr>
          <a:xfrm>
            <a:off x="400405" y="5709158"/>
            <a:ext cx="11740515" cy="1065530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70"/>
              </a:spcBef>
            </a:pP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PACMAN-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baseline="23148" sz="18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52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alirocumab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STEMI/NSTEMI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(11%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BL)</a:t>
            </a:r>
            <a:endParaRPr sz="1800">
              <a:latin typeface="Arial"/>
              <a:cs typeface="Arial"/>
            </a:endParaRPr>
          </a:p>
          <a:p>
            <a:pPr marL="6296660">
              <a:lnSpc>
                <a:spcPts val="1910"/>
              </a:lnSpc>
              <a:spcBef>
                <a:spcPts val="1040"/>
              </a:spcBef>
            </a:pPr>
            <a:r>
              <a:rPr dirty="0" baseline="25252" sz="165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25252" sz="1650" spc="-52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Nicholls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6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al., JACC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Cardiovasc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Imaging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2022;15:1308-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600">
              <a:latin typeface="Arial"/>
              <a:cs typeface="Arial"/>
            </a:endParaRPr>
          </a:p>
          <a:p>
            <a:pPr marL="6296660">
              <a:lnSpc>
                <a:spcPts val="1910"/>
              </a:lnSpc>
            </a:pPr>
            <a:r>
              <a:rPr dirty="0" baseline="25252" sz="165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5252" sz="1650" spc="-3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Räber</a:t>
            </a:r>
            <a:r>
              <a:rPr dirty="0" sz="1600" spc="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600" spc="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al.,</a:t>
            </a:r>
            <a:r>
              <a:rPr dirty="0" sz="1600" spc="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JAMA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2022;327:1771-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1781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14607" y="1451966"/>
            <a:ext cx="8996045" cy="2200275"/>
            <a:chOff x="1514607" y="1451966"/>
            <a:chExt cx="8996045" cy="22002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3357" y="1451966"/>
              <a:ext cx="4576685" cy="219995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4607" y="1455399"/>
              <a:ext cx="4394431" cy="2196759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4605" y="4276703"/>
            <a:ext cx="8972622" cy="21967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76601" y="307339"/>
            <a:ext cx="60966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Case</a:t>
            </a:r>
            <a:r>
              <a:rPr dirty="0" spc="-25"/>
              <a:t> </a:t>
            </a:r>
            <a:r>
              <a:rPr dirty="0"/>
              <a:t>1:</a:t>
            </a:r>
            <a:r>
              <a:rPr dirty="0" spc="-10"/>
              <a:t> </a:t>
            </a:r>
            <a:r>
              <a:rPr dirty="0"/>
              <a:t>Plaque</a:t>
            </a:r>
            <a:r>
              <a:rPr dirty="0" spc="-15"/>
              <a:t> </a:t>
            </a:r>
            <a:r>
              <a:rPr dirty="0" spc="-10"/>
              <a:t>Stabilization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504090" y="1120283"/>
            <a:ext cx="1308100" cy="30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2235"/>
              </a:lnSpc>
            </a:pPr>
            <a:r>
              <a:rPr dirty="0" sz="2000" spc="-10" b="1">
                <a:latin typeface="Arial"/>
                <a:cs typeface="Arial"/>
              </a:rPr>
              <a:t>Baseline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16708" y="1156715"/>
            <a:ext cx="15322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C: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80.4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mg/dl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44766" y="3300476"/>
            <a:ext cx="1355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mFCT: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60</a:t>
            </a:r>
            <a:r>
              <a:rPr dirty="0" sz="1800" spc="-5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µm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197528" y="3315715"/>
            <a:ext cx="1886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maxLCBI4mm: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782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530059" y="3962474"/>
            <a:ext cx="1404620" cy="30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2225"/>
              </a:lnSpc>
            </a:pPr>
            <a:r>
              <a:rPr dirty="0" sz="2000" spc="-10" b="1">
                <a:latin typeface="Arial"/>
                <a:cs typeface="Arial"/>
              </a:rPr>
              <a:t>Follow-</a:t>
            </a:r>
            <a:r>
              <a:rPr dirty="0" sz="2000" spc="-25" b="1"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021332" y="3997452"/>
            <a:ext cx="13843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C: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34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mg/dl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134056" y="6141211"/>
            <a:ext cx="1355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mFCT: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90</a:t>
            </a:r>
            <a:r>
              <a:rPr dirty="0" sz="1800" spc="-5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µm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172521" y="6110732"/>
            <a:ext cx="1886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maxLCBI4mm: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235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8585389" y="770883"/>
            <a:ext cx="2832735" cy="549275"/>
            <a:chOff x="8585389" y="770883"/>
            <a:chExt cx="2832735" cy="549275"/>
          </a:xfrm>
        </p:grpSpPr>
        <p:sp>
          <p:nvSpPr>
            <p:cNvPr id="18" name="object 18" descr=""/>
            <p:cNvSpPr/>
            <p:nvPr/>
          </p:nvSpPr>
          <p:spPr>
            <a:xfrm>
              <a:off x="8604439" y="789933"/>
              <a:ext cx="2794635" cy="511175"/>
            </a:xfrm>
            <a:custGeom>
              <a:avLst/>
              <a:gdLst/>
              <a:ahLst/>
              <a:cxnLst/>
              <a:rect l="l" t="t" r="r" b="b"/>
              <a:pathLst>
                <a:path w="2794634" h="511175">
                  <a:moveTo>
                    <a:pt x="2794015" y="0"/>
                  </a:moveTo>
                  <a:lnTo>
                    <a:pt x="0" y="0"/>
                  </a:lnTo>
                  <a:lnTo>
                    <a:pt x="0" y="510809"/>
                  </a:lnTo>
                  <a:lnTo>
                    <a:pt x="2794015" y="510809"/>
                  </a:lnTo>
                  <a:lnTo>
                    <a:pt x="2794015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604439" y="789933"/>
              <a:ext cx="2794635" cy="511175"/>
            </a:xfrm>
            <a:custGeom>
              <a:avLst/>
              <a:gdLst/>
              <a:ahLst/>
              <a:cxnLst/>
              <a:rect l="l" t="t" r="r" b="b"/>
              <a:pathLst>
                <a:path w="2794634" h="511175">
                  <a:moveTo>
                    <a:pt x="0" y="0"/>
                  </a:moveTo>
                  <a:lnTo>
                    <a:pt x="2794016" y="0"/>
                  </a:lnTo>
                  <a:lnTo>
                    <a:pt x="2794016" y="510809"/>
                  </a:lnTo>
                  <a:lnTo>
                    <a:pt x="0" y="51080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8623489" y="816355"/>
            <a:ext cx="27565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mFCT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↑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LCBI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00"/>
                </a:solidFill>
                <a:latin typeface="Arial"/>
                <a:cs typeface="Arial"/>
              </a:rPr>
              <a:t>↓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2274481" y="2305782"/>
            <a:ext cx="3537585" cy="495934"/>
            <a:chOff x="2274481" y="2305782"/>
            <a:chExt cx="3537585" cy="495934"/>
          </a:xfrm>
        </p:grpSpPr>
        <p:sp>
          <p:nvSpPr>
            <p:cNvPr id="22" name="object 22" descr=""/>
            <p:cNvSpPr/>
            <p:nvPr/>
          </p:nvSpPr>
          <p:spPr>
            <a:xfrm>
              <a:off x="2483171" y="2745009"/>
              <a:ext cx="193675" cy="47625"/>
            </a:xfrm>
            <a:custGeom>
              <a:avLst/>
              <a:gdLst/>
              <a:ahLst/>
              <a:cxnLst/>
              <a:rect l="l" t="t" r="r" b="b"/>
              <a:pathLst>
                <a:path w="193675" h="47625">
                  <a:moveTo>
                    <a:pt x="0" y="47036"/>
                  </a:moveTo>
                  <a:lnTo>
                    <a:pt x="19322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284006" y="2315615"/>
              <a:ext cx="153035" cy="142875"/>
            </a:xfrm>
            <a:custGeom>
              <a:avLst/>
              <a:gdLst/>
              <a:ahLst/>
              <a:cxnLst/>
              <a:rect l="l" t="t" r="r" b="b"/>
              <a:pathLst>
                <a:path w="153035" h="142875">
                  <a:moveTo>
                    <a:pt x="152557" y="0"/>
                  </a:moveTo>
                  <a:lnTo>
                    <a:pt x="0" y="14271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463177" y="2305786"/>
              <a:ext cx="3348990" cy="424180"/>
            </a:xfrm>
            <a:custGeom>
              <a:avLst/>
              <a:gdLst/>
              <a:ahLst/>
              <a:cxnLst/>
              <a:rect l="l" t="t" r="r" b="b"/>
              <a:pathLst>
                <a:path w="3348990" h="424180">
                  <a:moveTo>
                    <a:pt x="63195" y="6210"/>
                  </a:moveTo>
                  <a:lnTo>
                    <a:pt x="0" y="0"/>
                  </a:lnTo>
                  <a:lnTo>
                    <a:pt x="11734" y="62407"/>
                  </a:lnTo>
                  <a:lnTo>
                    <a:pt x="30708" y="41681"/>
                  </a:lnTo>
                  <a:lnTo>
                    <a:pt x="40449" y="51269"/>
                  </a:lnTo>
                  <a:lnTo>
                    <a:pt x="40627" y="51473"/>
                  </a:lnTo>
                  <a:lnTo>
                    <a:pt x="47650" y="59232"/>
                  </a:lnTo>
                  <a:lnTo>
                    <a:pt x="56667" y="51066"/>
                  </a:lnTo>
                  <a:lnTo>
                    <a:pt x="61772" y="46456"/>
                  </a:lnTo>
                  <a:lnTo>
                    <a:pt x="54203" y="38087"/>
                  </a:lnTo>
                  <a:lnTo>
                    <a:pt x="43586" y="27622"/>
                  </a:lnTo>
                  <a:lnTo>
                    <a:pt x="51536" y="18948"/>
                  </a:lnTo>
                  <a:lnTo>
                    <a:pt x="63195" y="6210"/>
                  </a:lnTo>
                  <a:close/>
                </a:path>
                <a:path w="3348990" h="424180">
                  <a:moveTo>
                    <a:pt x="113842" y="102006"/>
                  </a:moveTo>
                  <a:lnTo>
                    <a:pt x="113334" y="101434"/>
                  </a:lnTo>
                  <a:lnTo>
                    <a:pt x="103860" y="91719"/>
                  </a:lnTo>
                  <a:lnTo>
                    <a:pt x="95440" y="82905"/>
                  </a:lnTo>
                  <a:lnTo>
                    <a:pt x="95326" y="82778"/>
                  </a:lnTo>
                  <a:lnTo>
                    <a:pt x="86639" y="73355"/>
                  </a:lnTo>
                  <a:lnTo>
                    <a:pt x="74574" y="60363"/>
                  </a:lnTo>
                  <a:lnTo>
                    <a:pt x="60642" y="73355"/>
                  </a:lnTo>
                  <a:lnTo>
                    <a:pt x="72644" y="86271"/>
                  </a:lnTo>
                  <a:lnTo>
                    <a:pt x="81495" y="95885"/>
                  </a:lnTo>
                  <a:lnTo>
                    <a:pt x="90170" y="104978"/>
                  </a:lnTo>
                  <a:lnTo>
                    <a:pt x="99466" y="114515"/>
                  </a:lnTo>
                  <a:lnTo>
                    <a:pt x="99796" y="114858"/>
                  </a:lnTo>
                  <a:lnTo>
                    <a:pt x="100291" y="114414"/>
                  </a:lnTo>
                  <a:lnTo>
                    <a:pt x="113842" y="102006"/>
                  </a:lnTo>
                  <a:close/>
                </a:path>
                <a:path w="3348990" h="424180">
                  <a:moveTo>
                    <a:pt x="157289" y="167589"/>
                  </a:moveTo>
                  <a:lnTo>
                    <a:pt x="132092" y="123494"/>
                  </a:lnTo>
                  <a:lnTo>
                    <a:pt x="126834" y="116840"/>
                  </a:lnTo>
                  <a:lnTo>
                    <a:pt x="111899" y="128663"/>
                  </a:lnTo>
                  <a:lnTo>
                    <a:pt x="116636" y="134670"/>
                  </a:lnTo>
                  <a:lnTo>
                    <a:pt x="116852" y="134988"/>
                  </a:lnTo>
                  <a:lnTo>
                    <a:pt x="124079" y="145961"/>
                  </a:lnTo>
                  <a:lnTo>
                    <a:pt x="124206" y="146189"/>
                  </a:lnTo>
                  <a:lnTo>
                    <a:pt x="131216" y="158280"/>
                  </a:lnTo>
                  <a:lnTo>
                    <a:pt x="131318" y="158470"/>
                  </a:lnTo>
                  <a:lnTo>
                    <a:pt x="137731" y="170789"/>
                  </a:lnTo>
                  <a:lnTo>
                    <a:pt x="137807" y="170942"/>
                  </a:lnTo>
                  <a:lnTo>
                    <a:pt x="140055" y="175717"/>
                  </a:lnTo>
                  <a:lnTo>
                    <a:pt x="150901" y="170611"/>
                  </a:lnTo>
                  <a:lnTo>
                    <a:pt x="157289" y="167589"/>
                  </a:lnTo>
                  <a:close/>
                </a:path>
                <a:path w="3348990" h="424180">
                  <a:moveTo>
                    <a:pt x="183311" y="239674"/>
                  </a:moveTo>
                  <a:lnTo>
                    <a:pt x="174929" y="218859"/>
                  </a:lnTo>
                  <a:lnTo>
                    <a:pt x="174790" y="218528"/>
                  </a:lnTo>
                  <a:lnTo>
                    <a:pt x="174688" y="218186"/>
                  </a:lnTo>
                  <a:lnTo>
                    <a:pt x="171488" y="208153"/>
                  </a:lnTo>
                  <a:lnTo>
                    <a:pt x="171437" y="207962"/>
                  </a:lnTo>
                  <a:lnTo>
                    <a:pt x="171386" y="207797"/>
                  </a:lnTo>
                  <a:lnTo>
                    <a:pt x="170002" y="202755"/>
                  </a:lnTo>
                  <a:lnTo>
                    <a:pt x="168592" y="197612"/>
                  </a:lnTo>
                  <a:lnTo>
                    <a:pt x="165315" y="186690"/>
                  </a:lnTo>
                  <a:lnTo>
                    <a:pt x="164947" y="185750"/>
                  </a:lnTo>
                  <a:lnTo>
                    <a:pt x="147218" y="192633"/>
                  </a:lnTo>
                  <a:lnTo>
                    <a:pt x="147281" y="192887"/>
                  </a:lnTo>
                  <a:lnTo>
                    <a:pt x="147396" y="193243"/>
                  </a:lnTo>
                  <a:lnTo>
                    <a:pt x="150241" y="202755"/>
                  </a:lnTo>
                  <a:lnTo>
                    <a:pt x="150304" y="202971"/>
                  </a:lnTo>
                  <a:lnTo>
                    <a:pt x="153174" y="213385"/>
                  </a:lnTo>
                  <a:lnTo>
                    <a:pt x="156857" y="224980"/>
                  </a:lnTo>
                  <a:lnTo>
                    <a:pt x="165646" y="246799"/>
                  </a:lnTo>
                  <a:lnTo>
                    <a:pt x="183311" y="239674"/>
                  </a:lnTo>
                  <a:close/>
                </a:path>
                <a:path w="3348990" h="424180">
                  <a:moveTo>
                    <a:pt x="205676" y="313804"/>
                  </a:moveTo>
                  <a:lnTo>
                    <a:pt x="201866" y="298170"/>
                  </a:lnTo>
                  <a:lnTo>
                    <a:pt x="199415" y="287743"/>
                  </a:lnTo>
                  <a:lnTo>
                    <a:pt x="198348" y="283197"/>
                  </a:lnTo>
                  <a:lnTo>
                    <a:pt x="195770" y="273951"/>
                  </a:lnTo>
                  <a:lnTo>
                    <a:pt x="194259" y="268528"/>
                  </a:lnTo>
                  <a:lnTo>
                    <a:pt x="190461" y="257771"/>
                  </a:lnTo>
                  <a:lnTo>
                    <a:pt x="172491" y="264121"/>
                  </a:lnTo>
                  <a:lnTo>
                    <a:pt x="176085" y="274269"/>
                  </a:lnTo>
                  <a:lnTo>
                    <a:pt x="176161" y="274574"/>
                  </a:lnTo>
                  <a:lnTo>
                    <a:pt x="179895" y="287959"/>
                  </a:lnTo>
                  <a:lnTo>
                    <a:pt x="179933" y="288124"/>
                  </a:lnTo>
                  <a:lnTo>
                    <a:pt x="183337" y="302564"/>
                  </a:lnTo>
                  <a:lnTo>
                    <a:pt x="187172" y="318325"/>
                  </a:lnTo>
                  <a:lnTo>
                    <a:pt x="205676" y="313804"/>
                  </a:lnTo>
                  <a:close/>
                </a:path>
                <a:path w="3348990" h="424180">
                  <a:moveTo>
                    <a:pt x="252247" y="362546"/>
                  </a:moveTo>
                  <a:lnTo>
                    <a:pt x="225691" y="372757"/>
                  </a:lnTo>
                  <a:lnTo>
                    <a:pt x="217690" y="351345"/>
                  </a:lnTo>
                  <a:lnTo>
                    <a:pt x="217614" y="351116"/>
                  </a:lnTo>
                  <a:lnTo>
                    <a:pt x="210781" y="331254"/>
                  </a:lnTo>
                  <a:lnTo>
                    <a:pt x="192773" y="337439"/>
                  </a:lnTo>
                  <a:lnTo>
                    <a:pt x="199720" y="357657"/>
                  </a:lnTo>
                  <a:lnTo>
                    <a:pt x="207911" y="379590"/>
                  </a:lnTo>
                  <a:lnTo>
                    <a:pt x="181127" y="389890"/>
                  </a:lnTo>
                  <a:lnTo>
                    <a:pt x="234911" y="423633"/>
                  </a:lnTo>
                  <a:lnTo>
                    <a:pt x="244055" y="391414"/>
                  </a:lnTo>
                  <a:lnTo>
                    <a:pt x="252247" y="362546"/>
                  </a:lnTo>
                  <a:close/>
                </a:path>
                <a:path w="3348990" h="424180">
                  <a:moveTo>
                    <a:pt x="3348393" y="101752"/>
                  </a:moveTo>
                  <a:lnTo>
                    <a:pt x="3342271" y="80391"/>
                  </a:lnTo>
                  <a:lnTo>
                    <a:pt x="2986278" y="182359"/>
                  </a:lnTo>
                  <a:lnTo>
                    <a:pt x="2978848" y="156413"/>
                  </a:lnTo>
                  <a:lnTo>
                    <a:pt x="2916085" y="214020"/>
                  </a:lnTo>
                  <a:lnTo>
                    <a:pt x="2999829" y="229666"/>
                  </a:lnTo>
                  <a:lnTo>
                    <a:pt x="2993402" y="207213"/>
                  </a:lnTo>
                  <a:lnTo>
                    <a:pt x="2992399" y="203720"/>
                  </a:lnTo>
                  <a:lnTo>
                    <a:pt x="3348393" y="1017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107071" y="5040371"/>
            <a:ext cx="3702685" cy="577215"/>
            <a:chOff x="2107071" y="5040371"/>
            <a:chExt cx="3702685" cy="577215"/>
          </a:xfrm>
        </p:grpSpPr>
        <p:sp>
          <p:nvSpPr>
            <p:cNvPr id="26" name="object 26" descr=""/>
            <p:cNvSpPr/>
            <p:nvPr/>
          </p:nvSpPr>
          <p:spPr>
            <a:xfrm>
              <a:off x="2301860" y="5560654"/>
              <a:ext cx="193675" cy="47625"/>
            </a:xfrm>
            <a:custGeom>
              <a:avLst/>
              <a:gdLst/>
              <a:ahLst/>
              <a:cxnLst/>
              <a:rect l="l" t="t" r="r" b="b"/>
              <a:pathLst>
                <a:path w="193675" h="47625">
                  <a:moveTo>
                    <a:pt x="0" y="47036"/>
                  </a:moveTo>
                  <a:lnTo>
                    <a:pt x="19322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116596" y="5049896"/>
              <a:ext cx="153035" cy="142875"/>
            </a:xfrm>
            <a:custGeom>
              <a:avLst/>
              <a:gdLst/>
              <a:ahLst/>
              <a:cxnLst/>
              <a:rect l="l" t="t" r="r" b="b"/>
              <a:pathLst>
                <a:path w="153035" h="142875">
                  <a:moveTo>
                    <a:pt x="152557" y="0"/>
                  </a:moveTo>
                  <a:lnTo>
                    <a:pt x="0" y="14271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286660" y="5077294"/>
              <a:ext cx="3522979" cy="525780"/>
            </a:xfrm>
            <a:custGeom>
              <a:avLst/>
              <a:gdLst/>
              <a:ahLst/>
              <a:cxnLst/>
              <a:rect l="l" t="t" r="r" b="b"/>
              <a:pathLst>
                <a:path w="3522979" h="525779">
                  <a:moveTo>
                    <a:pt x="62636" y="10439"/>
                  </a:moveTo>
                  <a:lnTo>
                    <a:pt x="0" y="0"/>
                  </a:lnTo>
                  <a:lnTo>
                    <a:pt x="7518" y="63055"/>
                  </a:lnTo>
                  <a:lnTo>
                    <a:pt x="62636" y="10439"/>
                  </a:lnTo>
                  <a:close/>
                </a:path>
                <a:path w="3522979" h="525779">
                  <a:moveTo>
                    <a:pt x="80035" y="77266"/>
                  </a:moveTo>
                  <a:lnTo>
                    <a:pt x="65862" y="59804"/>
                  </a:lnTo>
                  <a:lnTo>
                    <a:pt x="62293" y="55257"/>
                  </a:lnTo>
                  <a:lnTo>
                    <a:pt x="52844" y="43268"/>
                  </a:lnTo>
                  <a:lnTo>
                    <a:pt x="43573" y="32740"/>
                  </a:lnTo>
                  <a:lnTo>
                    <a:pt x="29286" y="45339"/>
                  </a:lnTo>
                  <a:lnTo>
                    <a:pt x="38201" y="55460"/>
                  </a:lnTo>
                  <a:lnTo>
                    <a:pt x="38354" y="55664"/>
                  </a:lnTo>
                  <a:lnTo>
                    <a:pt x="51041" y="71767"/>
                  </a:lnTo>
                  <a:lnTo>
                    <a:pt x="65214" y="89242"/>
                  </a:lnTo>
                  <a:lnTo>
                    <a:pt x="80035" y="77266"/>
                  </a:lnTo>
                  <a:close/>
                </a:path>
                <a:path w="3522979" h="525779">
                  <a:moveTo>
                    <a:pt x="111772" y="148005"/>
                  </a:moveTo>
                  <a:lnTo>
                    <a:pt x="111594" y="147726"/>
                  </a:lnTo>
                  <a:lnTo>
                    <a:pt x="111772" y="148005"/>
                  </a:lnTo>
                  <a:close/>
                </a:path>
                <a:path w="3522979" h="525779">
                  <a:moveTo>
                    <a:pt x="128104" y="138264"/>
                  </a:moveTo>
                  <a:lnTo>
                    <a:pt x="127685" y="137515"/>
                  </a:lnTo>
                  <a:lnTo>
                    <a:pt x="126631" y="136004"/>
                  </a:lnTo>
                  <a:lnTo>
                    <a:pt x="119214" y="125222"/>
                  </a:lnTo>
                  <a:lnTo>
                    <a:pt x="118999" y="124929"/>
                  </a:lnTo>
                  <a:lnTo>
                    <a:pt x="109689" y="113245"/>
                  </a:lnTo>
                  <a:lnTo>
                    <a:pt x="100647" y="102577"/>
                  </a:lnTo>
                  <a:lnTo>
                    <a:pt x="92494" y="92760"/>
                  </a:lnTo>
                  <a:lnTo>
                    <a:pt x="92379" y="92633"/>
                  </a:lnTo>
                  <a:lnTo>
                    <a:pt x="91986" y="92138"/>
                  </a:lnTo>
                  <a:lnTo>
                    <a:pt x="77127" y="104063"/>
                  </a:lnTo>
                  <a:lnTo>
                    <a:pt x="77685" y="104749"/>
                  </a:lnTo>
                  <a:lnTo>
                    <a:pt x="86029" y="114782"/>
                  </a:lnTo>
                  <a:lnTo>
                    <a:pt x="94881" y="125222"/>
                  </a:lnTo>
                  <a:lnTo>
                    <a:pt x="95072" y="125450"/>
                  </a:lnTo>
                  <a:lnTo>
                    <a:pt x="103695" y="136283"/>
                  </a:lnTo>
                  <a:lnTo>
                    <a:pt x="103873" y="136537"/>
                  </a:lnTo>
                  <a:lnTo>
                    <a:pt x="111556" y="147688"/>
                  </a:lnTo>
                  <a:lnTo>
                    <a:pt x="112280" y="147332"/>
                  </a:lnTo>
                  <a:lnTo>
                    <a:pt x="128104" y="138264"/>
                  </a:lnTo>
                  <a:close/>
                </a:path>
                <a:path w="3522979" h="525779">
                  <a:moveTo>
                    <a:pt x="160235" y="209918"/>
                  </a:moveTo>
                  <a:lnTo>
                    <a:pt x="159461" y="206933"/>
                  </a:lnTo>
                  <a:lnTo>
                    <a:pt x="157276" y="200494"/>
                  </a:lnTo>
                  <a:lnTo>
                    <a:pt x="155117" y="194106"/>
                  </a:lnTo>
                  <a:lnTo>
                    <a:pt x="152450" y="187604"/>
                  </a:lnTo>
                  <a:lnTo>
                    <a:pt x="149415" y="180213"/>
                  </a:lnTo>
                  <a:lnTo>
                    <a:pt x="146469" y="173723"/>
                  </a:lnTo>
                  <a:lnTo>
                    <a:pt x="142824" y="165671"/>
                  </a:lnTo>
                  <a:lnTo>
                    <a:pt x="137617" y="155346"/>
                  </a:lnTo>
                  <a:lnTo>
                    <a:pt x="120611" y="163918"/>
                  </a:lnTo>
                  <a:lnTo>
                    <a:pt x="125628" y="173888"/>
                  </a:lnTo>
                  <a:lnTo>
                    <a:pt x="125717" y="174078"/>
                  </a:lnTo>
                  <a:lnTo>
                    <a:pt x="131914" y="187744"/>
                  </a:lnTo>
                  <a:lnTo>
                    <a:pt x="131991" y="187921"/>
                  </a:lnTo>
                  <a:lnTo>
                    <a:pt x="137261" y="200774"/>
                  </a:lnTo>
                  <a:lnTo>
                    <a:pt x="137172" y="200494"/>
                  </a:lnTo>
                  <a:lnTo>
                    <a:pt x="137388" y="201053"/>
                  </a:lnTo>
                  <a:lnTo>
                    <a:pt x="137261" y="200774"/>
                  </a:lnTo>
                  <a:lnTo>
                    <a:pt x="137363" y="201053"/>
                  </a:lnTo>
                  <a:lnTo>
                    <a:pt x="141198" y="212394"/>
                  </a:lnTo>
                  <a:lnTo>
                    <a:pt x="141274" y="212712"/>
                  </a:lnTo>
                  <a:lnTo>
                    <a:pt x="141795" y="214718"/>
                  </a:lnTo>
                  <a:lnTo>
                    <a:pt x="151968" y="212064"/>
                  </a:lnTo>
                  <a:lnTo>
                    <a:pt x="160235" y="209918"/>
                  </a:lnTo>
                  <a:close/>
                </a:path>
                <a:path w="3522979" h="525779">
                  <a:moveTo>
                    <a:pt x="182651" y="282232"/>
                  </a:moveTo>
                  <a:lnTo>
                    <a:pt x="182549" y="281927"/>
                  </a:lnTo>
                  <a:lnTo>
                    <a:pt x="168681" y="242430"/>
                  </a:lnTo>
                  <a:lnTo>
                    <a:pt x="168617" y="242277"/>
                  </a:lnTo>
                  <a:lnTo>
                    <a:pt x="168567" y="242112"/>
                  </a:lnTo>
                  <a:lnTo>
                    <a:pt x="168490" y="241820"/>
                  </a:lnTo>
                  <a:lnTo>
                    <a:pt x="165366" y="230530"/>
                  </a:lnTo>
                  <a:lnTo>
                    <a:pt x="165315" y="230365"/>
                  </a:lnTo>
                  <a:lnTo>
                    <a:pt x="165277" y="230200"/>
                  </a:lnTo>
                  <a:lnTo>
                    <a:pt x="164896" y="228587"/>
                  </a:lnTo>
                  <a:lnTo>
                    <a:pt x="146367" y="233019"/>
                  </a:lnTo>
                  <a:lnTo>
                    <a:pt x="146875" y="235127"/>
                  </a:lnTo>
                  <a:lnTo>
                    <a:pt x="150393" y="247815"/>
                  </a:lnTo>
                  <a:lnTo>
                    <a:pt x="164439" y="287845"/>
                  </a:lnTo>
                  <a:lnTo>
                    <a:pt x="164884" y="287705"/>
                  </a:lnTo>
                  <a:lnTo>
                    <a:pt x="182651" y="282232"/>
                  </a:lnTo>
                  <a:close/>
                </a:path>
                <a:path w="3522979" h="525779">
                  <a:moveTo>
                    <a:pt x="200660" y="356704"/>
                  </a:moveTo>
                  <a:lnTo>
                    <a:pt x="198310" y="347535"/>
                  </a:lnTo>
                  <a:lnTo>
                    <a:pt x="198259" y="347332"/>
                  </a:lnTo>
                  <a:lnTo>
                    <a:pt x="198221" y="347154"/>
                  </a:lnTo>
                  <a:lnTo>
                    <a:pt x="194564" y="329895"/>
                  </a:lnTo>
                  <a:lnTo>
                    <a:pt x="191998" y="317373"/>
                  </a:lnTo>
                  <a:lnTo>
                    <a:pt x="191185" y="313385"/>
                  </a:lnTo>
                  <a:lnTo>
                    <a:pt x="188188" y="301053"/>
                  </a:lnTo>
                  <a:lnTo>
                    <a:pt x="169684" y="305549"/>
                  </a:lnTo>
                  <a:lnTo>
                    <a:pt x="172593" y="317550"/>
                  </a:lnTo>
                  <a:lnTo>
                    <a:pt x="172631" y="317715"/>
                  </a:lnTo>
                  <a:lnTo>
                    <a:pt x="175907" y="333743"/>
                  </a:lnTo>
                  <a:lnTo>
                    <a:pt x="179717" y="351688"/>
                  </a:lnTo>
                  <a:lnTo>
                    <a:pt x="182194" y="361416"/>
                  </a:lnTo>
                  <a:lnTo>
                    <a:pt x="200660" y="356704"/>
                  </a:lnTo>
                  <a:close/>
                </a:path>
                <a:path w="3522979" h="525779">
                  <a:moveTo>
                    <a:pt x="245922" y="407733"/>
                  </a:moveTo>
                  <a:lnTo>
                    <a:pt x="218833" y="416801"/>
                  </a:lnTo>
                  <a:lnTo>
                    <a:pt x="217563" y="412991"/>
                  </a:lnTo>
                  <a:lnTo>
                    <a:pt x="209829" y="388835"/>
                  </a:lnTo>
                  <a:lnTo>
                    <a:pt x="209778" y="388658"/>
                  </a:lnTo>
                  <a:lnTo>
                    <a:pt x="205600" y="374700"/>
                  </a:lnTo>
                  <a:lnTo>
                    <a:pt x="187350" y="380161"/>
                  </a:lnTo>
                  <a:lnTo>
                    <a:pt x="191604" y="394373"/>
                  </a:lnTo>
                  <a:lnTo>
                    <a:pt x="199440" y="418858"/>
                  </a:lnTo>
                  <a:lnTo>
                    <a:pt x="200774" y="422859"/>
                  </a:lnTo>
                  <a:lnTo>
                    <a:pt x="173672" y="431939"/>
                  </a:lnTo>
                  <a:lnTo>
                    <a:pt x="225933" y="467995"/>
                  </a:lnTo>
                  <a:lnTo>
                    <a:pt x="236918" y="434898"/>
                  </a:lnTo>
                  <a:lnTo>
                    <a:pt x="245922" y="407733"/>
                  </a:lnTo>
                  <a:close/>
                </a:path>
                <a:path w="3522979" h="525779">
                  <a:moveTo>
                    <a:pt x="3522713" y="476034"/>
                  </a:moveTo>
                  <a:lnTo>
                    <a:pt x="3520986" y="453872"/>
                  </a:lnTo>
                  <a:lnTo>
                    <a:pt x="3229127" y="476567"/>
                  </a:lnTo>
                  <a:lnTo>
                    <a:pt x="3227032" y="449656"/>
                  </a:lnTo>
                  <a:lnTo>
                    <a:pt x="3154019" y="493547"/>
                  </a:lnTo>
                  <a:lnTo>
                    <a:pt x="3232937" y="525627"/>
                  </a:lnTo>
                  <a:lnTo>
                    <a:pt x="3230930" y="499706"/>
                  </a:lnTo>
                  <a:lnTo>
                    <a:pt x="3230854" y="498729"/>
                  </a:lnTo>
                  <a:lnTo>
                    <a:pt x="3522713" y="4760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8796960" y="3312667"/>
            <a:ext cx="1236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PAV:</a:t>
            </a:r>
            <a:r>
              <a:rPr dirty="0" sz="1600" spc="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48.7%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765064" y="6110732"/>
            <a:ext cx="1236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PAV:</a:t>
            </a:r>
            <a:r>
              <a:rPr dirty="0" sz="1600" spc="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45.2%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8529" y="4266705"/>
            <a:ext cx="4585210" cy="220311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1725" y="1521396"/>
            <a:ext cx="2344168" cy="216384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4181" y="4273181"/>
            <a:ext cx="2194560" cy="219456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1122" y="1519198"/>
            <a:ext cx="4390603" cy="219675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014987" y="1184080"/>
            <a:ext cx="1308100" cy="30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2235"/>
              </a:lnSpc>
            </a:pPr>
            <a:r>
              <a:rPr dirty="0" sz="2000" spc="-10" b="1">
                <a:latin typeface="Arial"/>
                <a:cs typeface="Arial"/>
              </a:rPr>
              <a:t>Baseline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65595" y="3367532"/>
            <a:ext cx="1355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mFCT: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50</a:t>
            </a:r>
            <a:r>
              <a:rPr dirty="0" sz="1800" spc="-5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µm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787748" y="3388867"/>
            <a:ext cx="1886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maxLCBI4mm: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586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26014" y="3962474"/>
            <a:ext cx="1404620" cy="30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2225"/>
              </a:lnSpc>
            </a:pPr>
            <a:r>
              <a:rPr dirty="0" sz="2000" spc="-10" b="1">
                <a:latin typeface="Arial"/>
                <a:cs typeface="Arial"/>
              </a:rPr>
              <a:t>Follow-</a:t>
            </a:r>
            <a:r>
              <a:rPr dirty="0" sz="2000" spc="-25" b="1"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17288" y="3997452"/>
            <a:ext cx="12865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C: 7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mg/dl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30013" y="6141211"/>
            <a:ext cx="1355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mFCT: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50</a:t>
            </a:r>
            <a:r>
              <a:rPr dirty="0" sz="1800" spc="-5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µm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20951" y="6113779"/>
            <a:ext cx="1886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maxLCBI4mm: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690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539048" y="1901040"/>
            <a:ext cx="660400" cy="468630"/>
            <a:chOff x="1539048" y="1901040"/>
            <a:chExt cx="660400" cy="468630"/>
          </a:xfrm>
        </p:grpSpPr>
        <p:sp>
          <p:nvSpPr>
            <p:cNvPr id="16" name="object 16" descr=""/>
            <p:cNvSpPr/>
            <p:nvPr/>
          </p:nvSpPr>
          <p:spPr>
            <a:xfrm>
              <a:off x="1941836" y="2250186"/>
              <a:ext cx="248285" cy="109855"/>
            </a:xfrm>
            <a:custGeom>
              <a:avLst/>
              <a:gdLst/>
              <a:ahLst/>
              <a:cxnLst/>
              <a:rect l="l" t="t" r="r" b="b"/>
              <a:pathLst>
                <a:path w="248285" h="109855">
                  <a:moveTo>
                    <a:pt x="0" y="109753"/>
                  </a:moveTo>
                  <a:lnTo>
                    <a:pt x="248053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48573" y="1910565"/>
              <a:ext cx="78105" cy="210820"/>
            </a:xfrm>
            <a:custGeom>
              <a:avLst/>
              <a:gdLst/>
              <a:ahLst/>
              <a:cxnLst/>
              <a:rect l="l" t="t" r="r" b="b"/>
              <a:pathLst>
                <a:path w="78105" h="210819">
                  <a:moveTo>
                    <a:pt x="78109" y="0"/>
                  </a:moveTo>
                  <a:lnTo>
                    <a:pt x="0" y="210748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626683" y="1917475"/>
              <a:ext cx="513715" cy="327025"/>
            </a:xfrm>
            <a:custGeom>
              <a:avLst/>
              <a:gdLst/>
              <a:ahLst/>
              <a:cxnLst/>
              <a:rect l="l" t="t" r="r" b="b"/>
              <a:pathLst>
                <a:path w="513714" h="327025">
                  <a:moveTo>
                    <a:pt x="468457" y="301162"/>
                  </a:moveTo>
                  <a:lnTo>
                    <a:pt x="449879" y="322879"/>
                  </a:lnTo>
                  <a:lnTo>
                    <a:pt x="513248" y="326950"/>
                  </a:lnTo>
                  <a:lnTo>
                    <a:pt x="509335" y="309418"/>
                  </a:lnTo>
                  <a:lnTo>
                    <a:pt x="478101" y="309418"/>
                  </a:lnTo>
                  <a:lnTo>
                    <a:pt x="468457" y="301162"/>
                  </a:lnTo>
                  <a:close/>
                </a:path>
                <a:path w="513714" h="327025">
                  <a:moveTo>
                    <a:pt x="480841" y="286686"/>
                  </a:moveTo>
                  <a:lnTo>
                    <a:pt x="468457" y="301162"/>
                  </a:lnTo>
                  <a:lnTo>
                    <a:pt x="478101" y="309418"/>
                  </a:lnTo>
                  <a:lnTo>
                    <a:pt x="490491" y="294948"/>
                  </a:lnTo>
                  <a:lnTo>
                    <a:pt x="480841" y="286686"/>
                  </a:lnTo>
                  <a:close/>
                </a:path>
                <a:path w="513714" h="327025">
                  <a:moveTo>
                    <a:pt x="499413" y="264976"/>
                  </a:moveTo>
                  <a:lnTo>
                    <a:pt x="480841" y="286686"/>
                  </a:lnTo>
                  <a:lnTo>
                    <a:pt x="490491" y="294948"/>
                  </a:lnTo>
                  <a:lnTo>
                    <a:pt x="478101" y="309418"/>
                  </a:lnTo>
                  <a:lnTo>
                    <a:pt x="509335" y="309418"/>
                  </a:lnTo>
                  <a:lnTo>
                    <a:pt x="499413" y="264976"/>
                  </a:lnTo>
                  <a:close/>
                </a:path>
                <a:path w="513714" h="327025">
                  <a:moveTo>
                    <a:pt x="448541" y="256942"/>
                  </a:moveTo>
                  <a:lnTo>
                    <a:pt x="435366" y="270701"/>
                  </a:lnTo>
                  <a:lnTo>
                    <a:pt x="449460" y="284198"/>
                  </a:lnTo>
                  <a:lnTo>
                    <a:pt x="467347" y="300211"/>
                  </a:lnTo>
                  <a:lnTo>
                    <a:pt x="468457" y="301162"/>
                  </a:lnTo>
                  <a:lnTo>
                    <a:pt x="480841" y="286686"/>
                  </a:lnTo>
                  <a:lnTo>
                    <a:pt x="479821" y="285809"/>
                  </a:lnTo>
                  <a:lnTo>
                    <a:pt x="462294" y="270111"/>
                  </a:lnTo>
                  <a:lnTo>
                    <a:pt x="448541" y="256942"/>
                  </a:lnTo>
                  <a:close/>
                </a:path>
                <a:path w="513714" h="327025">
                  <a:moveTo>
                    <a:pt x="479911" y="285890"/>
                  </a:moveTo>
                  <a:close/>
                </a:path>
                <a:path w="513714" h="327025">
                  <a:moveTo>
                    <a:pt x="479821" y="285809"/>
                  </a:moveTo>
                  <a:close/>
                </a:path>
                <a:path w="513714" h="327025">
                  <a:moveTo>
                    <a:pt x="462412" y="270224"/>
                  </a:moveTo>
                  <a:close/>
                </a:path>
                <a:path w="513714" h="327025">
                  <a:moveTo>
                    <a:pt x="462294" y="270111"/>
                  </a:moveTo>
                  <a:close/>
                </a:path>
                <a:path w="513714" h="327025">
                  <a:moveTo>
                    <a:pt x="428867" y="233224"/>
                  </a:moveTo>
                  <a:lnTo>
                    <a:pt x="405442" y="233224"/>
                  </a:lnTo>
                  <a:lnTo>
                    <a:pt x="405926" y="233845"/>
                  </a:lnTo>
                  <a:lnTo>
                    <a:pt x="413150" y="244011"/>
                  </a:lnTo>
                  <a:lnTo>
                    <a:pt x="421552" y="255351"/>
                  </a:lnTo>
                  <a:lnTo>
                    <a:pt x="436859" y="244011"/>
                  </a:lnTo>
                  <a:lnTo>
                    <a:pt x="428867" y="233224"/>
                  </a:lnTo>
                  <a:close/>
                </a:path>
                <a:path w="513714" h="327025">
                  <a:moveTo>
                    <a:pt x="405669" y="233542"/>
                  </a:moveTo>
                  <a:lnTo>
                    <a:pt x="405886" y="233845"/>
                  </a:lnTo>
                  <a:lnTo>
                    <a:pt x="405669" y="233542"/>
                  </a:lnTo>
                  <a:close/>
                </a:path>
                <a:path w="513714" h="327025">
                  <a:moveTo>
                    <a:pt x="405442" y="233224"/>
                  </a:moveTo>
                  <a:lnTo>
                    <a:pt x="405669" y="233542"/>
                  </a:lnTo>
                  <a:lnTo>
                    <a:pt x="405926" y="233845"/>
                  </a:lnTo>
                  <a:lnTo>
                    <a:pt x="405442" y="233224"/>
                  </a:lnTo>
                  <a:close/>
                </a:path>
                <a:path w="513714" h="327025">
                  <a:moveTo>
                    <a:pt x="422021" y="223658"/>
                  </a:moveTo>
                  <a:lnTo>
                    <a:pt x="397294" y="223658"/>
                  </a:lnTo>
                  <a:lnTo>
                    <a:pt x="398071" y="224472"/>
                  </a:lnTo>
                  <a:lnTo>
                    <a:pt x="405669" y="233542"/>
                  </a:lnTo>
                  <a:lnTo>
                    <a:pt x="405442" y="233224"/>
                  </a:lnTo>
                  <a:lnTo>
                    <a:pt x="428867" y="233224"/>
                  </a:lnTo>
                  <a:lnTo>
                    <a:pt x="422021" y="223658"/>
                  </a:lnTo>
                  <a:close/>
                </a:path>
                <a:path w="513714" h="327025">
                  <a:moveTo>
                    <a:pt x="428477" y="232698"/>
                  </a:moveTo>
                  <a:close/>
                </a:path>
                <a:path w="513714" h="327025">
                  <a:moveTo>
                    <a:pt x="428443" y="232650"/>
                  </a:moveTo>
                  <a:close/>
                </a:path>
                <a:path w="513714" h="327025">
                  <a:moveTo>
                    <a:pt x="397657" y="224087"/>
                  </a:moveTo>
                  <a:lnTo>
                    <a:pt x="397983" y="224472"/>
                  </a:lnTo>
                  <a:lnTo>
                    <a:pt x="397657" y="224087"/>
                  </a:lnTo>
                  <a:close/>
                </a:path>
                <a:path w="513714" h="327025">
                  <a:moveTo>
                    <a:pt x="397294" y="223658"/>
                  </a:moveTo>
                  <a:lnTo>
                    <a:pt x="397657" y="224087"/>
                  </a:lnTo>
                  <a:lnTo>
                    <a:pt x="398071" y="224472"/>
                  </a:lnTo>
                  <a:lnTo>
                    <a:pt x="397294" y="223658"/>
                  </a:lnTo>
                  <a:close/>
                </a:path>
                <a:path w="513714" h="327025">
                  <a:moveTo>
                    <a:pt x="414732" y="214769"/>
                  </a:moveTo>
                  <a:lnTo>
                    <a:pt x="387645" y="214769"/>
                  </a:lnTo>
                  <a:lnTo>
                    <a:pt x="388118" y="215181"/>
                  </a:lnTo>
                  <a:lnTo>
                    <a:pt x="397657" y="224087"/>
                  </a:lnTo>
                  <a:lnTo>
                    <a:pt x="397294" y="223658"/>
                  </a:lnTo>
                  <a:lnTo>
                    <a:pt x="422021" y="223658"/>
                  </a:lnTo>
                  <a:lnTo>
                    <a:pt x="420715" y="221829"/>
                  </a:lnTo>
                  <a:lnTo>
                    <a:pt x="414732" y="214769"/>
                  </a:lnTo>
                  <a:close/>
                </a:path>
                <a:path w="513714" h="327025">
                  <a:moveTo>
                    <a:pt x="387874" y="214982"/>
                  </a:moveTo>
                  <a:lnTo>
                    <a:pt x="388088" y="215181"/>
                  </a:lnTo>
                  <a:lnTo>
                    <a:pt x="387874" y="214982"/>
                  </a:lnTo>
                  <a:close/>
                </a:path>
                <a:path w="513714" h="327025">
                  <a:moveTo>
                    <a:pt x="398331" y="198930"/>
                  </a:moveTo>
                  <a:lnTo>
                    <a:pt x="386298" y="213697"/>
                  </a:lnTo>
                  <a:lnTo>
                    <a:pt x="387874" y="214982"/>
                  </a:lnTo>
                  <a:lnTo>
                    <a:pt x="387645" y="214769"/>
                  </a:lnTo>
                  <a:lnTo>
                    <a:pt x="414732" y="214769"/>
                  </a:lnTo>
                  <a:lnTo>
                    <a:pt x="411463" y="210912"/>
                  </a:lnTo>
                  <a:lnTo>
                    <a:pt x="400395" y="200611"/>
                  </a:lnTo>
                  <a:lnTo>
                    <a:pt x="398331" y="198930"/>
                  </a:lnTo>
                  <a:close/>
                </a:path>
                <a:path w="513714" h="327025">
                  <a:moveTo>
                    <a:pt x="366495" y="172452"/>
                  </a:moveTo>
                  <a:lnTo>
                    <a:pt x="341020" y="172452"/>
                  </a:lnTo>
                  <a:lnTo>
                    <a:pt x="341288" y="172758"/>
                  </a:lnTo>
                  <a:lnTo>
                    <a:pt x="347515" y="180225"/>
                  </a:lnTo>
                  <a:lnTo>
                    <a:pt x="355771" y="188768"/>
                  </a:lnTo>
                  <a:lnTo>
                    <a:pt x="366121" y="197549"/>
                  </a:lnTo>
                  <a:lnTo>
                    <a:pt x="371579" y="201851"/>
                  </a:lnTo>
                  <a:lnTo>
                    <a:pt x="383371" y="186888"/>
                  </a:lnTo>
                  <a:lnTo>
                    <a:pt x="378048" y="182694"/>
                  </a:lnTo>
                  <a:lnTo>
                    <a:pt x="369213" y="175190"/>
                  </a:lnTo>
                  <a:lnTo>
                    <a:pt x="368456" y="174547"/>
                  </a:lnTo>
                  <a:lnTo>
                    <a:pt x="366495" y="172452"/>
                  </a:lnTo>
                  <a:close/>
                </a:path>
                <a:path w="513714" h="327025">
                  <a:moveTo>
                    <a:pt x="378198" y="182812"/>
                  </a:moveTo>
                  <a:close/>
                </a:path>
                <a:path w="513714" h="327025">
                  <a:moveTo>
                    <a:pt x="378059" y="182694"/>
                  </a:moveTo>
                  <a:lnTo>
                    <a:pt x="378198" y="182812"/>
                  </a:lnTo>
                  <a:lnTo>
                    <a:pt x="378059" y="182694"/>
                  </a:lnTo>
                  <a:close/>
                </a:path>
                <a:path w="513714" h="327025">
                  <a:moveTo>
                    <a:pt x="368456" y="174547"/>
                  </a:moveTo>
                  <a:lnTo>
                    <a:pt x="369142" y="175190"/>
                  </a:lnTo>
                  <a:lnTo>
                    <a:pt x="368815" y="174852"/>
                  </a:lnTo>
                  <a:lnTo>
                    <a:pt x="368456" y="174547"/>
                  </a:lnTo>
                  <a:close/>
                </a:path>
                <a:path w="513714" h="327025">
                  <a:moveTo>
                    <a:pt x="368815" y="174852"/>
                  </a:moveTo>
                  <a:lnTo>
                    <a:pt x="369142" y="175190"/>
                  </a:lnTo>
                  <a:lnTo>
                    <a:pt x="368815" y="174852"/>
                  </a:lnTo>
                  <a:close/>
                </a:path>
                <a:path w="513714" h="327025">
                  <a:moveTo>
                    <a:pt x="368520" y="174547"/>
                  </a:moveTo>
                  <a:lnTo>
                    <a:pt x="368815" y="174852"/>
                  </a:lnTo>
                  <a:lnTo>
                    <a:pt x="368520" y="174547"/>
                  </a:lnTo>
                  <a:close/>
                </a:path>
                <a:path w="513714" h="327025">
                  <a:moveTo>
                    <a:pt x="341140" y="172595"/>
                  </a:moveTo>
                  <a:lnTo>
                    <a:pt x="341276" y="172758"/>
                  </a:lnTo>
                  <a:lnTo>
                    <a:pt x="341140" y="172595"/>
                  </a:lnTo>
                  <a:close/>
                </a:path>
                <a:path w="513714" h="327025">
                  <a:moveTo>
                    <a:pt x="359826" y="165248"/>
                  </a:moveTo>
                  <a:lnTo>
                    <a:pt x="334448" y="165248"/>
                  </a:lnTo>
                  <a:lnTo>
                    <a:pt x="335330" y="166100"/>
                  </a:lnTo>
                  <a:lnTo>
                    <a:pt x="341140" y="172595"/>
                  </a:lnTo>
                  <a:lnTo>
                    <a:pt x="341020" y="172452"/>
                  </a:lnTo>
                  <a:lnTo>
                    <a:pt x="366495" y="172452"/>
                  </a:lnTo>
                  <a:lnTo>
                    <a:pt x="361948" y="167746"/>
                  </a:lnTo>
                  <a:lnTo>
                    <a:pt x="361453" y="167234"/>
                  </a:lnTo>
                  <a:lnTo>
                    <a:pt x="359826" y="165248"/>
                  </a:lnTo>
                  <a:close/>
                </a:path>
                <a:path w="513714" h="327025">
                  <a:moveTo>
                    <a:pt x="361690" y="167480"/>
                  </a:moveTo>
                  <a:lnTo>
                    <a:pt x="361913" y="167746"/>
                  </a:lnTo>
                  <a:lnTo>
                    <a:pt x="361690" y="167480"/>
                  </a:lnTo>
                  <a:close/>
                </a:path>
                <a:path w="513714" h="327025">
                  <a:moveTo>
                    <a:pt x="361485" y="167234"/>
                  </a:moveTo>
                  <a:lnTo>
                    <a:pt x="361690" y="167480"/>
                  </a:lnTo>
                  <a:lnTo>
                    <a:pt x="361485" y="167234"/>
                  </a:lnTo>
                  <a:close/>
                </a:path>
                <a:path w="513714" h="327025">
                  <a:moveTo>
                    <a:pt x="334863" y="165704"/>
                  </a:moveTo>
                  <a:lnTo>
                    <a:pt x="335224" y="166100"/>
                  </a:lnTo>
                  <a:lnTo>
                    <a:pt x="334863" y="165704"/>
                  </a:lnTo>
                  <a:close/>
                </a:path>
                <a:path w="513714" h="327025">
                  <a:moveTo>
                    <a:pt x="334448" y="165248"/>
                  </a:moveTo>
                  <a:lnTo>
                    <a:pt x="334863" y="165704"/>
                  </a:lnTo>
                  <a:lnTo>
                    <a:pt x="335330" y="166100"/>
                  </a:lnTo>
                  <a:lnTo>
                    <a:pt x="334448" y="165248"/>
                  </a:lnTo>
                  <a:close/>
                </a:path>
                <a:path w="513714" h="327025">
                  <a:moveTo>
                    <a:pt x="342738" y="147407"/>
                  </a:moveTo>
                  <a:lnTo>
                    <a:pt x="330422" y="161940"/>
                  </a:lnTo>
                  <a:lnTo>
                    <a:pt x="334863" y="165704"/>
                  </a:lnTo>
                  <a:lnTo>
                    <a:pt x="334448" y="165248"/>
                  </a:lnTo>
                  <a:lnTo>
                    <a:pt x="359826" y="165248"/>
                  </a:lnTo>
                  <a:lnTo>
                    <a:pt x="355508" y="160080"/>
                  </a:lnTo>
                  <a:lnTo>
                    <a:pt x="348117" y="151965"/>
                  </a:lnTo>
                  <a:lnTo>
                    <a:pt x="342738" y="147407"/>
                  </a:lnTo>
                  <a:close/>
                </a:path>
                <a:path w="513714" h="327025">
                  <a:moveTo>
                    <a:pt x="316689" y="149934"/>
                  </a:moveTo>
                  <a:lnTo>
                    <a:pt x="314104" y="149934"/>
                  </a:lnTo>
                  <a:lnTo>
                    <a:pt x="314465" y="150176"/>
                  </a:lnTo>
                  <a:lnTo>
                    <a:pt x="315842" y="151149"/>
                  </a:lnTo>
                  <a:lnTo>
                    <a:pt x="316689" y="149934"/>
                  </a:lnTo>
                  <a:close/>
                </a:path>
                <a:path w="513714" h="327025">
                  <a:moveTo>
                    <a:pt x="314293" y="150067"/>
                  </a:moveTo>
                  <a:lnTo>
                    <a:pt x="314449" y="150176"/>
                  </a:lnTo>
                  <a:lnTo>
                    <a:pt x="314293" y="150067"/>
                  </a:lnTo>
                  <a:close/>
                </a:path>
                <a:path w="513714" h="327025">
                  <a:moveTo>
                    <a:pt x="322967" y="140936"/>
                  </a:moveTo>
                  <a:lnTo>
                    <a:pt x="299843" y="140936"/>
                  </a:lnTo>
                  <a:lnTo>
                    <a:pt x="300225" y="141166"/>
                  </a:lnTo>
                  <a:lnTo>
                    <a:pt x="314293" y="150067"/>
                  </a:lnTo>
                  <a:lnTo>
                    <a:pt x="314104" y="149934"/>
                  </a:lnTo>
                  <a:lnTo>
                    <a:pt x="316689" y="149934"/>
                  </a:lnTo>
                  <a:lnTo>
                    <a:pt x="322967" y="140936"/>
                  </a:lnTo>
                  <a:close/>
                </a:path>
                <a:path w="513714" h="327025">
                  <a:moveTo>
                    <a:pt x="300042" y="141062"/>
                  </a:moveTo>
                  <a:lnTo>
                    <a:pt x="300207" y="141166"/>
                  </a:lnTo>
                  <a:lnTo>
                    <a:pt x="300042" y="141062"/>
                  </a:lnTo>
                  <a:close/>
                </a:path>
                <a:path w="513714" h="327025">
                  <a:moveTo>
                    <a:pt x="321367" y="132002"/>
                  </a:moveTo>
                  <a:lnTo>
                    <a:pt x="284092" y="132002"/>
                  </a:lnTo>
                  <a:lnTo>
                    <a:pt x="284539" y="132241"/>
                  </a:lnTo>
                  <a:lnTo>
                    <a:pt x="300042" y="141062"/>
                  </a:lnTo>
                  <a:lnTo>
                    <a:pt x="299843" y="140936"/>
                  </a:lnTo>
                  <a:lnTo>
                    <a:pt x="322967" y="140936"/>
                  </a:lnTo>
                  <a:lnTo>
                    <a:pt x="326743" y="135525"/>
                  </a:lnTo>
                  <a:lnTo>
                    <a:pt x="324825" y="134186"/>
                  </a:lnTo>
                  <a:lnTo>
                    <a:pt x="321367" y="132002"/>
                  </a:lnTo>
                  <a:close/>
                </a:path>
                <a:path w="513714" h="327025">
                  <a:moveTo>
                    <a:pt x="284317" y="132130"/>
                  </a:moveTo>
                  <a:lnTo>
                    <a:pt x="284512" y="132241"/>
                  </a:lnTo>
                  <a:lnTo>
                    <a:pt x="284317" y="132130"/>
                  </a:lnTo>
                  <a:close/>
                </a:path>
                <a:path w="513714" h="327025">
                  <a:moveTo>
                    <a:pt x="275295" y="106359"/>
                  </a:moveTo>
                  <a:lnTo>
                    <a:pt x="268082" y="123709"/>
                  </a:lnTo>
                  <a:lnTo>
                    <a:pt x="268063" y="123983"/>
                  </a:lnTo>
                  <a:lnTo>
                    <a:pt x="284317" y="132130"/>
                  </a:lnTo>
                  <a:lnTo>
                    <a:pt x="284092" y="132002"/>
                  </a:lnTo>
                  <a:lnTo>
                    <a:pt x="321367" y="132002"/>
                  </a:lnTo>
                  <a:lnTo>
                    <a:pt x="309829" y="124712"/>
                  </a:lnTo>
                  <a:lnTo>
                    <a:pt x="293281" y="115313"/>
                  </a:lnTo>
                  <a:lnTo>
                    <a:pt x="275681" y="106519"/>
                  </a:lnTo>
                  <a:lnTo>
                    <a:pt x="275295" y="106359"/>
                  </a:lnTo>
                  <a:close/>
                </a:path>
                <a:path w="513714" h="327025">
                  <a:moveTo>
                    <a:pt x="267463" y="123709"/>
                  </a:moveTo>
                  <a:lnTo>
                    <a:pt x="268012" y="123983"/>
                  </a:lnTo>
                  <a:lnTo>
                    <a:pt x="267463" y="123709"/>
                  </a:lnTo>
                  <a:close/>
                </a:path>
                <a:path w="513714" h="327025">
                  <a:moveTo>
                    <a:pt x="250583" y="116175"/>
                  </a:moveTo>
                  <a:lnTo>
                    <a:pt x="249288" y="116175"/>
                  </a:lnTo>
                  <a:lnTo>
                    <a:pt x="249722" y="116344"/>
                  </a:lnTo>
                  <a:lnTo>
                    <a:pt x="250391" y="116635"/>
                  </a:lnTo>
                  <a:lnTo>
                    <a:pt x="250583" y="116175"/>
                  </a:lnTo>
                  <a:close/>
                </a:path>
                <a:path w="513714" h="327025">
                  <a:moveTo>
                    <a:pt x="249511" y="116268"/>
                  </a:moveTo>
                  <a:lnTo>
                    <a:pt x="249693" y="116344"/>
                  </a:lnTo>
                  <a:lnTo>
                    <a:pt x="249511" y="116268"/>
                  </a:lnTo>
                  <a:close/>
                </a:path>
                <a:path w="513714" h="327025">
                  <a:moveTo>
                    <a:pt x="253573" y="108983"/>
                  </a:moveTo>
                  <a:lnTo>
                    <a:pt x="229248" y="108983"/>
                  </a:lnTo>
                  <a:lnTo>
                    <a:pt x="229424" y="109044"/>
                  </a:lnTo>
                  <a:lnTo>
                    <a:pt x="249511" y="116268"/>
                  </a:lnTo>
                  <a:lnTo>
                    <a:pt x="249288" y="116175"/>
                  </a:lnTo>
                  <a:lnTo>
                    <a:pt x="250583" y="116175"/>
                  </a:lnTo>
                  <a:lnTo>
                    <a:pt x="253573" y="108983"/>
                  </a:lnTo>
                  <a:close/>
                </a:path>
                <a:path w="513714" h="327025">
                  <a:moveTo>
                    <a:pt x="229329" y="109012"/>
                  </a:moveTo>
                  <a:close/>
                </a:path>
                <a:path w="513714" h="327025">
                  <a:moveTo>
                    <a:pt x="203200" y="79998"/>
                  </a:moveTo>
                  <a:lnTo>
                    <a:pt x="196994" y="98009"/>
                  </a:lnTo>
                  <a:lnTo>
                    <a:pt x="229329" y="109012"/>
                  </a:lnTo>
                  <a:lnTo>
                    <a:pt x="253573" y="108983"/>
                  </a:lnTo>
                  <a:lnTo>
                    <a:pt x="257705" y="99046"/>
                  </a:lnTo>
                  <a:lnTo>
                    <a:pt x="256386" y="98497"/>
                  </a:lnTo>
                  <a:lnTo>
                    <a:pt x="235607" y="91025"/>
                  </a:lnTo>
                  <a:lnTo>
                    <a:pt x="215049" y="84081"/>
                  </a:lnTo>
                  <a:lnTo>
                    <a:pt x="203200" y="79998"/>
                  </a:lnTo>
                  <a:close/>
                </a:path>
                <a:path w="513714" h="327025">
                  <a:moveTo>
                    <a:pt x="215049" y="84081"/>
                  </a:moveTo>
                  <a:close/>
                </a:path>
                <a:path w="513714" h="327025">
                  <a:moveTo>
                    <a:pt x="131527" y="54608"/>
                  </a:moveTo>
                  <a:lnTo>
                    <a:pt x="125014" y="72510"/>
                  </a:lnTo>
                  <a:lnTo>
                    <a:pt x="178936" y="91638"/>
                  </a:lnTo>
                  <a:lnTo>
                    <a:pt x="185329" y="73693"/>
                  </a:lnTo>
                  <a:lnTo>
                    <a:pt x="136002" y="56236"/>
                  </a:lnTo>
                  <a:lnTo>
                    <a:pt x="131527" y="54608"/>
                  </a:lnTo>
                  <a:close/>
                </a:path>
                <a:path w="513714" h="327025">
                  <a:moveTo>
                    <a:pt x="136033" y="56248"/>
                  </a:moveTo>
                  <a:close/>
                </a:path>
                <a:path w="513714" h="327025">
                  <a:moveTo>
                    <a:pt x="136002" y="56236"/>
                  </a:moveTo>
                  <a:close/>
                </a:path>
                <a:path w="513714" h="327025">
                  <a:moveTo>
                    <a:pt x="59420" y="0"/>
                  </a:moveTo>
                  <a:lnTo>
                    <a:pt x="0" y="22393"/>
                  </a:lnTo>
                  <a:lnTo>
                    <a:pt x="38135" y="73167"/>
                  </a:lnTo>
                  <a:lnTo>
                    <a:pt x="47038" y="42565"/>
                  </a:lnTo>
                  <a:lnTo>
                    <a:pt x="35200" y="42565"/>
                  </a:lnTo>
                  <a:lnTo>
                    <a:pt x="33845" y="42158"/>
                  </a:lnTo>
                  <a:lnTo>
                    <a:pt x="39323" y="23914"/>
                  </a:lnTo>
                  <a:lnTo>
                    <a:pt x="52463" y="23914"/>
                  </a:lnTo>
                  <a:lnTo>
                    <a:pt x="59420" y="0"/>
                  </a:lnTo>
                  <a:close/>
                </a:path>
                <a:path w="513714" h="327025">
                  <a:moveTo>
                    <a:pt x="108034" y="63465"/>
                  </a:moveTo>
                  <a:lnTo>
                    <a:pt x="100149" y="63465"/>
                  </a:lnTo>
                  <a:lnTo>
                    <a:pt x="107113" y="65999"/>
                  </a:lnTo>
                  <a:lnTo>
                    <a:pt x="108034" y="63465"/>
                  </a:lnTo>
                  <a:close/>
                </a:path>
                <a:path w="513714" h="327025">
                  <a:moveTo>
                    <a:pt x="109974" y="58131"/>
                  </a:moveTo>
                  <a:lnTo>
                    <a:pt x="85203" y="58131"/>
                  </a:lnTo>
                  <a:lnTo>
                    <a:pt x="85371" y="58191"/>
                  </a:lnTo>
                  <a:lnTo>
                    <a:pt x="100204" y="63486"/>
                  </a:lnTo>
                  <a:lnTo>
                    <a:pt x="108034" y="63465"/>
                  </a:lnTo>
                  <a:lnTo>
                    <a:pt x="109974" y="58131"/>
                  </a:lnTo>
                  <a:close/>
                </a:path>
                <a:path w="513714" h="327025">
                  <a:moveTo>
                    <a:pt x="85343" y="58181"/>
                  </a:moveTo>
                  <a:close/>
                </a:path>
                <a:path w="513714" h="327025">
                  <a:moveTo>
                    <a:pt x="111900" y="52837"/>
                  </a:moveTo>
                  <a:lnTo>
                    <a:pt x="69427" y="52837"/>
                  </a:lnTo>
                  <a:lnTo>
                    <a:pt x="69720" y="52931"/>
                  </a:lnTo>
                  <a:lnTo>
                    <a:pt x="85343" y="58181"/>
                  </a:lnTo>
                  <a:lnTo>
                    <a:pt x="85203" y="58131"/>
                  </a:lnTo>
                  <a:lnTo>
                    <a:pt x="109974" y="58131"/>
                  </a:lnTo>
                  <a:lnTo>
                    <a:pt x="111900" y="52837"/>
                  </a:lnTo>
                  <a:close/>
                </a:path>
                <a:path w="513714" h="327025">
                  <a:moveTo>
                    <a:pt x="69592" y="52892"/>
                  </a:moveTo>
                  <a:lnTo>
                    <a:pt x="69720" y="52931"/>
                  </a:lnTo>
                  <a:lnTo>
                    <a:pt x="69592" y="52892"/>
                  </a:lnTo>
                  <a:close/>
                </a:path>
                <a:path w="513714" h="327025">
                  <a:moveTo>
                    <a:pt x="58924" y="29799"/>
                  </a:moveTo>
                  <a:lnTo>
                    <a:pt x="53445" y="48044"/>
                  </a:lnTo>
                  <a:lnTo>
                    <a:pt x="69592" y="52892"/>
                  </a:lnTo>
                  <a:lnTo>
                    <a:pt x="69427" y="52837"/>
                  </a:lnTo>
                  <a:lnTo>
                    <a:pt x="111900" y="52837"/>
                  </a:lnTo>
                  <a:lnTo>
                    <a:pt x="113624" y="48096"/>
                  </a:lnTo>
                  <a:lnTo>
                    <a:pt x="91521" y="40159"/>
                  </a:lnTo>
                  <a:lnTo>
                    <a:pt x="75345" y="34729"/>
                  </a:lnTo>
                  <a:lnTo>
                    <a:pt x="58924" y="29799"/>
                  </a:lnTo>
                  <a:close/>
                </a:path>
                <a:path w="513714" h="327025">
                  <a:moveTo>
                    <a:pt x="39323" y="23914"/>
                  </a:moveTo>
                  <a:lnTo>
                    <a:pt x="33845" y="42158"/>
                  </a:lnTo>
                  <a:lnTo>
                    <a:pt x="35200" y="42565"/>
                  </a:lnTo>
                  <a:lnTo>
                    <a:pt x="40678" y="24320"/>
                  </a:lnTo>
                  <a:lnTo>
                    <a:pt x="39323" y="23914"/>
                  </a:lnTo>
                  <a:close/>
                </a:path>
                <a:path w="513714" h="327025">
                  <a:moveTo>
                    <a:pt x="52463" y="23914"/>
                  </a:moveTo>
                  <a:lnTo>
                    <a:pt x="39323" y="23914"/>
                  </a:lnTo>
                  <a:lnTo>
                    <a:pt x="40678" y="24320"/>
                  </a:lnTo>
                  <a:lnTo>
                    <a:pt x="35200" y="42565"/>
                  </a:lnTo>
                  <a:lnTo>
                    <a:pt x="47038" y="42565"/>
                  </a:lnTo>
                  <a:lnTo>
                    <a:pt x="52463" y="23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1079939" y="4278942"/>
            <a:ext cx="2245995" cy="2194560"/>
            <a:chOff x="1079939" y="4278942"/>
            <a:chExt cx="2245995" cy="2194560"/>
          </a:xfrm>
        </p:grpSpPr>
        <p:sp>
          <p:nvSpPr>
            <p:cNvPr id="20" name="object 20" descr=""/>
            <p:cNvSpPr/>
            <p:nvPr/>
          </p:nvSpPr>
          <p:spPr>
            <a:xfrm>
              <a:off x="1255066" y="5635308"/>
              <a:ext cx="193675" cy="47625"/>
            </a:xfrm>
            <a:custGeom>
              <a:avLst/>
              <a:gdLst/>
              <a:ahLst/>
              <a:cxnLst/>
              <a:rect l="l" t="t" r="r" b="b"/>
              <a:pathLst>
                <a:path w="193675" h="47625">
                  <a:moveTo>
                    <a:pt x="0" y="47036"/>
                  </a:moveTo>
                  <a:lnTo>
                    <a:pt x="19322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89464" y="5104882"/>
              <a:ext cx="153035" cy="142875"/>
            </a:xfrm>
            <a:custGeom>
              <a:avLst/>
              <a:gdLst/>
              <a:ahLst/>
              <a:cxnLst/>
              <a:rect l="l" t="t" r="r" b="b"/>
              <a:pathLst>
                <a:path w="153034" h="142875">
                  <a:moveTo>
                    <a:pt x="152557" y="0"/>
                  </a:moveTo>
                  <a:lnTo>
                    <a:pt x="0" y="14271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49706" y="5142113"/>
              <a:ext cx="246379" cy="467995"/>
            </a:xfrm>
            <a:custGeom>
              <a:avLst/>
              <a:gdLst/>
              <a:ahLst/>
              <a:cxnLst/>
              <a:rect l="l" t="t" r="r" b="b"/>
              <a:pathLst>
                <a:path w="246380" h="467995">
                  <a:moveTo>
                    <a:pt x="200769" y="422849"/>
                  </a:moveTo>
                  <a:lnTo>
                    <a:pt x="173665" y="431929"/>
                  </a:lnTo>
                  <a:lnTo>
                    <a:pt x="225929" y="467994"/>
                  </a:lnTo>
                  <a:lnTo>
                    <a:pt x="236909" y="434887"/>
                  </a:lnTo>
                  <a:lnTo>
                    <a:pt x="204793" y="434887"/>
                  </a:lnTo>
                  <a:lnTo>
                    <a:pt x="200769" y="422849"/>
                  </a:lnTo>
                  <a:close/>
                </a:path>
                <a:path w="246380" h="467995">
                  <a:moveTo>
                    <a:pt x="218831" y="416797"/>
                  </a:moveTo>
                  <a:lnTo>
                    <a:pt x="200769" y="422849"/>
                  </a:lnTo>
                  <a:lnTo>
                    <a:pt x="204793" y="434887"/>
                  </a:lnTo>
                  <a:lnTo>
                    <a:pt x="222860" y="428848"/>
                  </a:lnTo>
                  <a:lnTo>
                    <a:pt x="218831" y="416797"/>
                  </a:lnTo>
                  <a:close/>
                </a:path>
                <a:path w="246380" h="467995">
                  <a:moveTo>
                    <a:pt x="245918" y="407723"/>
                  </a:moveTo>
                  <a:lnTo>
                    <a:pt x="218831" y="416797"/>
                  </a:lnTo>
                  <a:lnTo>
                    <a:pt x="222860" y="428848"/>
                  </a:lnTo>
                  <a:lnTo>
                    <a:pt x="204793" y="434887"/>
                  </a:lnTo>
                  <a:lnTo>
                    <a:pt x="236909" y="434887"/>
                  </a:lnTo>
                  <a:lnTo>
                    <a:pt x="245918" y="407723"/>
                  </a:lnTo>
                  <a:close/>
                </a:path>
                <a:path w="246380" h="467995">
                  <a:moveTo>
                    <a:pt x="205595" y="374691"/>
                  </a:moveTo>
                  <a:lnTo>
                    <a:pt x="187344" y="380151"/>
                  </a:lnTo>
                  <a:lnTo>
                    <a:pt x="191600" y="394374"/>
                  </a:lnTo>
                  <a:lnTo>
                    <a:pt x="199433" y="418854"/>
                  </a:lnTo>
                  <a:lnTo>
                    <a:pt x="200769" y="422849"/>
                  </a:lnTo>
                  <a:lnTo>
                    <a:pt x="218831" y="416797"/>
                  </a:lnTo>
                  <a:lnTo>
                    <a:pt x="217520" y="412874"/>
                  </a:lnTo>
                  <a:lnTo>
                    <a:pt x="209773" y="388654"/>
                  </a:lnTo>
                  <a:lnTo>
                    <a:pt x="205595" y="374691"/>
                  </a:lnTo>
                  <a:close/>
                </a:path>
                <a:path w="246380" h="467995">
                  <a:moveTo>
                    <a:pt x="217536" y="412924"/>
                  </a:moveTo>
                  <a:close/>
                </a:path>
                <a:path w="246380" h="467995">
                  <a:moveTo>
                    <a:pt x="217520" y="412874"/>
                  </a:moveTo>
                  <a:close/>
                </a:path>
                <a:path w="246380" h="467995">
                  <a:moveTo>
                    <a:pt x="209797" y="388734"/>
                  </a:moveTo>
                  <a:close/>
                </a:path>
                <a:path w="246380" h="467995">
                  <a:moveTo>
                    <a:pt x="209773" y="388654"/>
                  </a:moveTo>
                  <a:close/>
                </a:path>
                <a:path w="246380" h="467995">
                  <a:moveTo>
                    <a:pt x="191998" y="317371"/>
                  </a:moveTo>
                  <a:lnTo>
                    <a:pt x="172554" y="317371"/>
                  </a:lnTo>
                  <a:lnTo>
                    <a:pt x="172630" y="317709"/>
                  </a:lnTo>
                  <a:lnTo>
                    <a:pt x="175904" y="333744"/>
                  </a:lnTo>
                  <a:lnTo>
                    <a:pt x="179710" y="351678"/>
                  </a:lnTo>
                  <a:lnTo>
                    <a:pt x="182196" y="361411"/>
                  </a:lnTo>
                  <a:lnTo>
                    <a:pt x="200654" y="356699"/>
                  </a:lnTo>
                  <a:lnTo>
                    <a:pt x="198224" y="347154"/>
                  </a:lnTo>
                  <a:lnTo>
                    <a:pt x="194546" y="329822"/>
                  </a:lnTo>
                  <a:lnTo>
                    <a:pt x="191998" y="317371"/>
                  </a:lnTo>
                  <a:close/>
                </a:path>
                <a:path w="246380" h="467995">
                  <a:moveTo>
                    <a:pt x="198260" y="347324"/>
                  </a:moveTo>
                  <a:lnTo>
                    <a:pt x="198304" y="347532"/>
                  </a:lnTo>
                  <a:lnTo>
                    <a:pt x="198260" y="347324"/>
                  </a:lnTo>
                  <a:close/>
                </a:path>
                <a:path w="246380" h="467995">
                  <a:moveTo>
                    <a:pt x="198224" y="347154"/>
                  </a:moveTo>
                  <a:lnTo>
                    <a:pt x="198260" y="347324"/>
                  </a:lnTo>
                  <a:lnTo>
                    <a:pt x="198224" y="347154"/>
                  </a:lnTo>
                  <a:close/>
                </a:path>
                <a:path w="246380" h="467995">
                  <a:moveTo>
                    <a:pt x="194546" y="329822"/>
                  </a:moveTo>
                  <a:close/>
                </a:path>
                <a:path w="246380" h="467995">
                  <a:moveTo>
                    <a:pt x="172585" y="317524"/>
                  </a:moveTo>
                  <a:lnTo>
                    <a:pt x="172623" y="317709"/>
                  </a:lnTo>
                  <a:lnTo>
                    <a:pt x="172585" y="317524"/>
                  </a:lnTo>
                  <a:close/>
                </a:path>
                <a:path w="246380" h="467995">
                  <a:moveTo>
                    <a:pt x="188189" y="301050"/>
                  </a:moveTo>
                  <a:lnTo>
                    <a:pt x="169676" y="305545"/>
                  </a:lnTo>
                  <a:lnTo>
                    <a:pt x="172585" y="317524"/>
                  </a:lnTo>
                  <a:lnTo>
                    <a:pt x="172554" y="317371"/>
                  </a:lnTo>
                  <a:lnTo>
                    <a:pt x="191998" y="317371"/>
                  </a:lnTo>
                  <a:lnTo>
                    <a:pt x="191182" y="313382"/>
                  </a:lnTo>
                  <a:lnTo>
                    <a:pt x="188189" y="301050"/>
                  </a:lnTo>
                  <a:close/>
                </a:path>
                <a:path w="246380" h="467995">
                  <a:moveTo>
                    <a:pt x="164437" y="287835"/>
                  </a:moveTo>
                  <a:lnTo>
                    <a:pt x="164511" y="288057"/>
                  </a:lnTo>
                  <a:lnTo>
                    <a:pt x="164437" y="287835"/>
                  </a:lnTo>
                  <a:close/>
                </a:path>
                <a:path w="246380" h="467995">
                  <a:moveTo>
                    <a:pt x="164892" y="228577"/>
                  </a:moveTo>
                  <a:lnTo>
                    <a:pt x="146365" y="233010"/>
                  </a:lnTo>
                  <a:lnTo>
                    <a:pt x="146871" y="235120"/>
                  </a:lnTo>
                  <a:lnTo>
                    <a:pt x="150386" y="247816"/>
                  </a:lnTo>
                  <a:lnTo>
                    <a:pt x="164433" y="287835"/>
                  </a:lnTo>
                  <a:lnTo>
                    <a:pt x="164393" y="287700"/>
                  </a:lnTo>
                  <a:lnTo>
                    <a:pt x="164872" y="287700"/>
                  </a:lnTo>
                  <a:lnTo>
                    <a:pt x="182641" y="282232"/>
                  </a:lnTo>
                  <a:lnTo>
                    <a:pt x="182545" y="281917"/>
                  </a:lnTo>
                  <a:lnTo>
                    <a:pt x="168683" y="242423"/>
                  </a:lnTo>
                  <a:lnTo>
                    <a:pt x="165280" y="230198"/>
                  </a:lnTo>
                  <a:lnTo>
                    <a:pt x="164892" y="228577"/>
                  </a:lnTo>
                  <a:close/>
                </a:path>
                <a:path w="246380" h="467995">
                  <a:moveTo>
                    <a:pt x="164437" y="287834"/>
                  </a:moveTo>
                  <a:close/>
                </a:path>
                <a:path w="246380" h="467995">
                  <a:moveTo>
                    <a:pt x="164872" y="287700"/>
                  </a:moveTo>
                  <a:lnTo>
                    <a:pt x="164393" y="287700"/>
                  </a:lnTo>
                  <a:lnTo>
                    <a:pt x="164437" y="287834"/>
                  </a:lnTo>
                  <a:lnTo>
                    <a:pt x="164872" y="287700"/>
                  </a:lnTo>
                  <a:close/>
                </a:path>
                <a:path w="246380" h="467995">
                  <a:moveTo>
                    <a:pt x="168569" y="242101"/>
                  </a:moveTo>
                  <a:lnTo>
                    <a:pt x="168659" y="242423"/>
                  </a:lnTo>
                  <a:lnTo>
                    <a:pt x="168569" y="242101"/>
                  </a:lnTo>
                  <a:close/>
                </a:path>
                <a:path w="246380" h="467995">
                  <a:moveTo>
                    <a:pt x="168490" y="241813"/>
                  </a:moveTo>
                  <a:lnTo>
                    <a:pt x="168569" y="242101"/>
                  </a:lnTo>
                  <a:lnTo>
                    <a:pt x="168490" y="241813"/>
                  </a:lnTo>
                  <a:close/>
                </a:path>
                <a:path w="246380" h="467995">
                  <a:moveTo>
                    <a:pt x="165320" y="230366"/>
                  </a:moveTo>
                  <a:lnTo>
                    <a:pt x="165358" y="230522"/>
                  </a:lnTo>
                  <a:lnTo>
                    <a:pt x="165320" y="230366"/>
                  </a:lnTo>
                  <a:close/>
                </a:path>
                <a:path w="246380" h="467995">
                  <a:moveTo>
                    <a:pt x="165280" y="230198"/>
                  </a:moveTo>
                  <a:lnTo>
                    <a:pt x="165320" y="230366"/>
                  </a:lnTo>
                  <a:lnTo>
                    <a:pt x="165280" y="230198"/>
                  </a:lnTo>
                  <a:close/>
                </a:path>
                <a:path w="246380" h="467995">
                  <a:moveTo>
                    <a:pt x="151955" y="212065"/>
                  </a:moveTo>
                  <a:lnTo>
                    <a:pt x="141105" y="212065"/>
                  </a:lnTo>
                  <a:lnTo>
                    <a:pt x="141298" y="212711"/>
                  </a:lnTo>
                  <a:lnTo>
                    <a:pt x="141797" y="214716"/>
                  </a:lnTo>
                  <a:lnTo>
                    <a:pt x="151955" y="212065"/>
                  </a:lnTo>
                  <a:close/>
                </a:path>
                <a:path w="246380" h="467995">
                  <a:moveTo>
                    <a:pt x="141190" y="212391"/>
                  </a:moveTo>
                  <a:lnTo>
                    <a:pt x="141273" y="212711"/>
                  </a:lnTo>
                  <a:lnTo>
                    <a:pt x="141190" y="212391"/>
                  </a:lnTo>
                  <a:close/>
                </a:path>
                <a:path w="246380" h="467995">
                  <a:moveTo>
                    <a:pt x="157274" y="200484"/>
                  </a:moveTo>
                  <a:lnTo>
                    <a:pt x="137166" y="200484"/>
                  </a:lnTo>
                  <a:lnTo>
                    <a:pt x="137379" y="201052"/>
                  </a:lnTo>
                  <a:lnTo>
                    <a:pt x="141190" y="212391"/>
                  </a:lnTo>
                  <a:lnTo>
                    <a:pt x="141105" y="212065"/>
                  </a:lnTo>
                  <a:lnTo>
                    <a:pt x="151955" y="212065"/>
                  </a:lnTo>
                  <a:lnTo>
                    <a:pt x="160230" y="209906"/>
                  </a:lnTo>
                  <a:lnTo>
                    <a:pt x="159452" y="206929"/>
                  </a:lnTo>
                  <a:lnTo>
                    <a:pt x="157274" y="200484"/>
                  </a:lnTo>
                  <a:close/>
                </a:path>
                <a:path w="246380" h="467995">
                  <a:moveTo>
                    <a:pt x="137264" y="200773"/>
                  </a:moveTo>
                  <a:lnTo>
                    <a:pt x="137358" y="201052"/>
                  </a:lnTo>
                  <a:lnTo>
                    <a:pt x="137264" y="200773"/>
                  </a:lnTo>
                  <a:close/>
                </a:path>
                <a:path w="246380" h="467995">
                  <a:moveTo>
                    <a:pt x="152448" y="187599"/>
                  </a:moveTo>
                  <a:lnTo>
                    <a:pt x="131854" y="187599"/>
                  </a:lnTo>
                  <a:lnTo>
                    <a:pt x="131991" y="187914"/>
                  </a:lnTo>
                  <a:lnTo>
                    <a:pt x="137264" y="200773"/>
                  </a:lnTo>
                  <a:lnTo>
                    <a:pt x="137166" y="200484"/>
                  </a:lnTo>
                  <a:lnTo>
                    <a:pt x="157274" y="200484"/>
                  </a:lnTo>
                  <a:lnTo>
                    <a:pt x="155115" y="194097"/>
                  </a:lnTo>
                  <a:lnTo>
                    <a:pt x="152448" y="187599"/>
                  </a:lnTo>
                  <a:close/>
                </a:path>
                <a:path w="246380" h="467995">
                  <a:moveTo>
                    <a:pt x="131908" y="187731"/>
                  </a:moveTo>
                  <a:lnTo>
                    <a:pt x="131983" y="187914"/>
                  </a:lnTo>
                  <a:lnTo>
                    <a:pt x="131908" y="187731"/>
                  </a:lnTo>
                  <a:close/>
                </a:path>
                <a:path w="246380" h="467995">
                  <a:moveTo>
                    <a:pt x="146471" y="173718"/>
                  </a:moveTo>
                  <a:lnTo>
                    <a:pt x="125554" y="173718"/>
                  </a:lnTo>
                  <a:lnTo>
                    <a:pt x="125724" y="174073"/>
                  </a:lnTo>
                  <a:lnTo>
                    <a:pt x="131908" y="187731"/>
                  </a:lnTo>
                  <a:lnTo>
                    <a:pt x="131854" y="187599"/>
                  </a:lnTo>
                  <a:lnTo>
                    <a:pt x="152448" y="187599"/>
                  </a:lnTo>
                  <a:lnTo>
                    <a:pt x="149412" y="180204"/>
                  </a:lnTo>
                  <a:lnTo>
                    <a:pt x="146471" y="173718"/>
                  </a:lnTo>
                  <a:close/>
                </a:path>
                <a:path w="246380" h="467995">
                  <a:moveTo>
                    <a:pt x="125635" y="173898"/>
                  </a:moveTo>
                  <a:lnTo>
                    <a:pt x="125715" y="174073"/>
                  </a:lnTo>
                  <a:lnTo>
                    <a:pt x="125635" y="173898"/>
                  </a:lnTo>
                  <a:close/>
                </a:path>
                <a:path w="246380" h="467995">
                  <a:moveTo>
                    <a:pt x="137612" y="155341"/>
                  </a:moveTo>
                  <a:lnTo>
                    <a:pt x="120602" y="163918"/>
                  </a:lnTo>
                  <a:lnTo>
                    <a:pt x="125635" y="173898"/>
                  </a:lnTo>
                  <a:lnTo>
                    <a:pt x="125554" y="173718"/>
                  </a:lnTo>
                  <a:lnTo>
                    <a:pt x="146471" y="173718"/>
                  </a:lnTo>
                  <a:lnTo>
                    <a:pt x="142822" y="165671"/>
                  </a:lnTo>
                  <a:lnTo>
                    <a:pt x="137612" y="155341"/>
                  </a:lnTo>
                  <a:close/>
                </a:path>
                <a:path w="246380" h="467995">
                  <a:moveTo>
                    <a:pt x="111592" y="147720"/>
                  </a:moveTo>
                  <a:lnTo>
                    <a:pt x="111765" y="147995"/>
                  </a:lnTo>
                  <a:lnTo>
                    <a:pt x="111592" y="147720"/>
                  </a:lnTo>
                  <a:close/>
                </a:path>
                <a:path w="246380" h="467995">
                  <a:moveTo>
                    <a:pt x="112274" y="147330"/>
                  </a:moveTo>
                  <a:lnTo>
                    <a:pt x="111346" y="147330"/>
                  </a:lnTo>
                  <a:lnTo>
                    <a:pt x="111592" y="147720"/>
                  </a:lnTo>
                  <a:lnTo>
                    <a:pt x="112274" y="147330"/>
                  </a:lnTo>
                  <a:close/>
                </a:path>
                <a:path w="246380" h="467995">
                  <a:moveTo>
                    <a:pt x="126634" y="135999"/>
                  </a:moveTo>
                  <a:lnTo>
                    <a:pt x="103501" y="135999"/>
                  </a:lnTo>
                  <a:lnTo>
                    <a:pt x="103895" y="136530"/>
                  </a:lnTo>
                  <a:lnTo>
                    <a:pt x="111544" y="147674"/>
                  </a:lnTo>
                  <a:lnTo>
                    <a:pt x="111346" y="147330"/>
                  </a:lnTo>
                  <a:lnTo>
                    <a:pt x="112274" y="147330"/>
                  </a:lnTo>
                  <a:lnTo>
                    <a:pt x="128102" y="138254"/>
                  </a:lnTo>
                  <a:lnTo>
                    <a:pt x="127677" y="137513"/>
                  </a:lnTo>
                  <a:lnTo>
                    <a:pt x="126634" y="135999"/>
                  </a:lnTo>
                  <a:close/>
                </a:path>
                <a:path w="246380" h="467995">
                  <a:moveTo>
                    <a:pt x="103688" y="136270"/>
                  </a:moveTo>
                  <a:lnTo>
                    <a:pt x="103867" y="136530"/>
                  </a:lnTo>
                  <a:lnTo>
                    <a:pt x="103688" y="136270"/>
                  </a:lnTo>
                  <a:close/>
                </a:path>
                <a:path w="246380" h="467995">
                  <a:moveTo>
                    <a:pt x="119208" y="125219"/>
                  </a:moveTo>
                  <a:lnTo>
                    <a:pt x="94883" y="125219"/>
                  </a:lnTo>
                  <a:lnTo>
                    <a:pt x="95069" y="125445"/>
                  </a:lnTo>
                  <a:lnTo>
                    <a:pt x="103688" y="136270"/>
                  </a:lnTo>
                  <a:lnTo>
                    <a:pt x="103501" y="135999"/>
                  </a:lnTo>
                  <a:lnTo>
                    <a:pt x="126634" y="135999"/>
                  </a:lnTo>
                  <a:lnTo>
                    <a:pt x="119208" y="125219"/>
                  </a:lnTo>
                  <a:close/>
                </a:path>
                <a:path w="246380" h="467995">
                  <a:moveTo>
                    <a:pt x="94981" y="125342"/>
                  </a:moveTo>
                  <a:close/>
                </a:path>
                <a:path w="246380" h="467995">
                  <a:moveTo>
                    <a:pt x="91988" y="92135"/>
                  </a:moveTo>
                  <a:lnTo>
                    <a:pt x="77126" y="104053"/>
                  </a:lnTo>
                  <a:lnTo>
                    <a:pt x="77677" y="104741"/>
                  </a:lnTo>
                  <a:lnTo>
                    <a:pt x="86026" y="114783"/>
                  </a:lnTo>
                  <a:lnTo>
                    <a:pt x="94981" y="125342"/>
                  </a:lnTo>
                  <a:lnTo>
                    <a:pt x="119208" y="125219"/>
                  </a:lnTo>
                  <a:lnTo>
                    <a:pt x="119000" y="124918"/>
                  </a:lnTo>
                  <a:lnTo>
                    <a:pt x="109691" y="113234"/>
                  </a:lnTo>
                  <a:lnTo>
                    <a:pt x="100585" y="102496"/>
                  </a:lnTo>
                  <a:lnTo>
                    <a:pt x="91988" y="92135"/>
                  </a:lnTo>
                  <a:close/>
                </a:path>
                <a:path w="246380" h="467995">
                  <a:moveTo>
                    <a:pt x="100623" y="102542"/>
                  </a:moveTo>
                  <a:close/>
                </a:path>
                <a:path w="246380" h="467995">
                  <a:moveTo>
                    <a:pt x="100585" y="102496"/>
                  </a:moveTo>
                  <a:close/>
                </a:path>
                <a:path w="246380" h="467995">
                  <a:moveTo>
                    <a:pt x="92430" y="92687"/>
                  </a:moveTo>
                  <a:close/>
                </a:path>
                <a:path w="246380" h="467995">
                  <a:moveTo>
                    <a:pt x="92382" y="92627"/>
                  </a:moveTo>
                  <a:close/>
                </a:path>
                <a:path w="246380" h="467995">
                  <a:moveTo>
                    <a:pt x="62283" y="55251"/>
                  </a:moveTo>
                  <a:lnTo>
                    <a:pt x="38035" y="55251"/>
                  </a:lnTo>
                  <a:lnTo>
                    <a:pt x="38372" y="55656"/>
                  </a:lnTo>
                  <a:lnTo>
                    <a:pt x="51041" y="71766"/>
                  </a:lnTo>
                  <a:lnTo>
                    <a:pt x="65212" y="89236"/>
                  </a:lnTo>
                  <a:lnTo>
                    <a:pt x="80027" y="77260"/>
                  </a:lnTo>
                  <a:lnTo>
                    <a:pt x="65862" y="59795"/>
                  </a:lnTo>
                  <a:lnTo>
                    <a:pt x="62283" y="55251"/>
                  </a:lnTo>
                  <a:close/>
                </a:path>
                <a:path w="246380" h="467995">
                  <a:moveTo>
                    <a:pt x="0" y="0"/>
                  </a:moveTo>
                  <a:lnTo>
                    <a:pt x="7515" y="63052"/>
                  </a:lnTo>
                  <a:lnTo>
                    <a:pt x="62635" y="10439"/>
                  </a:lnTo>
                  <a:lnTo>
                    <a:pt x="0" y="0"/>
                  </a:lnTo>
                  <a:close/>
                </a:path>
                <a:path w="246380" h="467995">
                  <a:moveTo>
                    <a:pt x="65888" y="59828"/>
                  </a:moveTo>
                  <a:close/>
                </a:path>
                <a:path w="246380" h="467995">
                  <a:moveTo>
                    <a:pt x="65862" y="59795"/>
                  </a:moveTo>
                  <a:close/>
                </a:path>
                <a:path w="246380" h="467995">
                  <a:moveTo>
                    <a:pt x="38208" y="55469"/>
                  </a:moveTo>
                  <a:lnTo>
                    <a:pt x="38354" y="55656"/>
                  </a:lnTo>
                  <a:lnTo>
                    <a:pt x="38208" y="55469"/>
                  </a:lnTo>
                  <a:close/>
                </a:path>
                <a:path w="246380" h="467995">
                  <a:moveTo>
                    <a:pt x="43570" y="32741"/>
                  </a:moveTo>
                  <a:lnTo>
                    <a:pt x="29277" y="45337"/>
                  </a:lnTo>
                  <a:lnTo>
                    <a:pt x="38208" y="55469"/>
                  </a:lnTo>
                  <a:lnTo>
                    <a:pt x="38035" y="55251"/>
                  </a:lnTo>
                  <a:lnTo>
                    <a:pt x="62283" y="55251"/>
                  </a:lnTo>
                  <a:lnTo>
                    <a:pt x="52838" y="43258"/>
                  </a:lnTo>
                  <a:lnTo>
                    <a:pt x="43570" y="327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0953" y="4278942"/>
              <a:ext cx="2194559" cy="2194559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486539" y="4972346"/>
              <a:ext cx="248285" cy="109855"/>
            </a:xfrm>
            <a:custGeom>
              <a:avLst/>
              <a:gdLst/>
              <a:ahLst/>
              <a:cxnLst/>
              <a:rect l="l" t="t" r="r" b="b"/>
              <a:pathLst>
                <a:path w="248285" h="109854">
                  <a:moveTo>
                    <a:pt x="0" y="109753"/>
                  </a:moveTo>
                  <a:lnTo>
                    <a:pt x="248053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043170" y="4632723"/>
              <a:ext cx="78105" cy="210820"/>
            </a:xfrm>
            <a:custGeom>
              <a:avLst/>
              <a:gdLst/>
              <a:ahLst/>
              <a:cxnLst/>
              <a:rect l="l" t="t" r="r" b="b"/>
              <a:pathLst>
                <a:path w="78105" h="210820">
                  <a:moveTo>
                    <a:pt x="78109" y="0"/>
                  </a:moveTo>
                  <a:lnTo>
                    <a:pt x="0" y="210748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121282" y="4639633"/>
              <a:ext cx="513715" cy="327025"/>
            </a:xfrm>
            <a:custGeom>
              <a:avLst/>
              <a:gdLst/>
              <a:ahLst/>
              <a:cxnLst/>
              <a:rect l="l" t="t" r="r" b="b"/>
              <a:pathLst>
                <a:path w="513714" h="327025">
                  <a:moveTo>
                    <a:pt x="468457" y="301162"/>
                  </a:moveTo>
                  <a:lnTo>
                    <a:pt x="449878" y="322880"/>
                  </a:lnTo>
                  <a:lnTo>
                    <a:pt x="513247" y="326951"/>
                  </a:lnTo>
                  <a:lnTo>
                    <a:pt x="509333" y="309418"/>
                  </a:lnTo>
                  <a:lnTo>
                    <a:pt x="478101" y="309418"/>
                  </a:lnTo>
                  <a:lnTo>
                    <a:pt x="468457" y="301162"/>
                  </a:lnTo>
                  <a:close/>
                </a:path>
                <a:path w="513714" h="327025">
                  <a:moveTo>
                    <a:pt x="480840" y="286686"/>
                  </a:moveTo>
                  <a:lnTo>
                    <a:pt x="468457" y="301162"/>
                  </a:lnTo>
                  <a:lnTo>
                    <a:pt x="478101" y="309418"/>
                  </a:lnTo>
                  <a:lnTo>
                    <a:pt x="490490" y="294948"/>
                  </a:lnTo>
                  <a:lnTo>
                    <a:pt x="480840" y="286686"/>
                  </a:lnTo>
                  <a:close/>
                </a:path>
                <a:path w="513714" h="327025">
                  <a:moveTo>
                    <a:pt x="499412" y="264976"/>
                  </a:moveTo>
                  <a:lnTo>
                    <a:pt x="480840" y="286686"/>
                  </a:lnTo>
                  <a:lnTo>
                    <a:pt x="490490" y="294948"/>
                  </a:lnTo>
                  <a:lnTo>
                    <a:pt x="478101" y="309418"/>
                  </a:lnTo>
                  <a:lnTo>
                    <a:pt x="509333" y="309418"/>
                  </a:lnTo>
                  <a:lnTo>
                    <a:pt x="499412" y="264976"/>
                  </a:lnTo>
                  <a:close/>
                </a:path>
                <a:path w="513714" h="327025">
                  <a:moveTo>
                    <a:pt x="448539" y="256942"/>
                  </a:moveTo>
                  <a:lnTo>
                    <a:pt x="435364" y="270701"/>
                  </a:lnTo>
                  <a:lnTo>
                    <a:pt x="449459" y="284198"/>
                  </a:lnTo>
                  <a:lnTo>
                    <a:pt x="467347" y="300212"/>
                  </a:lnTo>
                  <a:lnTo>
                    <a:pt x="468457" y="301162"/>
                  </a:lnTo>
                  <a:lnTo>
                    <a:pt x="480840" y="286686"/>
                  </a:lnTo>
                  <a:lnTo>
                    <a:pt x="479818" y="285809"/>
                  </a:lnTo>
                  <a:lnTo>
                    <a:pt x="462291" y="270111"/>
                  </a:lnTo>
                  <a:lnTo>
                    <a:pt x="448539" y="256942"/>
                  </a:lnTo>
                  <a:close/>
                </a:path>
                <a:path w="513714" h="327025">
                  <a:moveTo>
                    <a:pt x="479878" y="285862"/>
                  </a:moveTo>
                  <a:close/>
                </a:path>
                <a:path w="513714" h="327025">
                  <a:moveTo>
                    <a:pt x="479818" y="285809"/>
                  </a:moveTo>
                  <a:close/>
                </a:path>
                <a:path w="513714" h="327025">
                  <a:moveTo>
                    <a:pt x="462391" y="270206"/>
                  </a:moveTo>
                  <a:lnTo>
                    <a:pt x="462518" y="270328"/>
                  </a:lnTo>
                  <a:lnTo>
                    <a:pt x="462391" y="270206"/>
                  </a:lnTo>
                  <a:close/>
                </a:path>
                <a:path w="513714" h="327025">
                  <a:moveTo>
                    <a:pt x="462291" y="270111"/>
                  </a:moveTo>
                  <a:close/>
                </a:path>
                <a:path w="513714" h="327025">
                  <a:moveTo>
                    <a:pt x="428866" y="233224"/>
                  </a:moveTo>
                  <a:lnTo>
                    <a:pt x="405442" y="233224"/>
                  </a:lnTo>
                  <a:lnTo>
                    <a:pt x="405926" y="233845"/>
                  </a:lnTo>
                  <a:lnTo>
                    <a:pt x="413150" y="244011"/>
                  </a:lnTo>
                  <a:lnTo>
                    <a:pt x="421551" y="255352"/>
                  </a:lnTo>
                  <a:lnTo>
                    <a:pt x="436858" y="244011"/>
                  </a:lnTo>
                  <a:lnTo>
                    <a:pt x="428866" y="233224"/>
                  </a:lnTo>
                  <a:close/>
                </a:path>
                <a:path w="513714" h="327025">
                  <a:moveTo>
                    <a:pt x="405670" y="233542"/>
                  </a:moveTo>
                  <a:lnTo>
                    <a:pt x="405886" y="233845"/>
                  </a:lnTo>
                  <a:lnTo>
                    <a:pt x="405670" y="233542"/>
                  </a:lnTo>
                  <a:close/>
                </a:path>
                <a:path w="513714" h="327025">
                  <a:moveTo>
                    <a:pt x="405442" y="233224"/>
                  </a:moveTo>
                  <a:lnTo>
                    <a:pt x="405670" y="233542"/>
                  </a:lnTo>
                  <a:lnTo>
                    <a:pt x="405926" y="233845"/>
                  </a:lnTo>
                  <a:lnTo>
                    <a:pt x="405442" y="233224"/>
                  </a:lnTo>
                  <a:close/>
                </a:path>
                <a:path w="513714" h="327025">
                  <a:moveTo>
                    <a:pt x="422019" y="223658"/>
                  </a:moveTo>
                  <a:lnTo>
                    <a:pt x="397292" y="223658"/>
                  </a:lnTo>
                  <a:lnTo>
                    <a:pt x="398070" y="224472"/>
                  </a:lnTo>
                  <a:lnTo>
                    <a:pt x="405670" y="233542"/>
                  </a:lnTo>
                  <a:lnTo>
                    <a:pt x="405442" y="233224"/>
                  </a:lnTo>
                  <a:lnTo>
                    <a:pt x="428866" y="233224"/>
                  </a:lnTo>
                  <a:lnTo>
                    <a:pt x="422019" y="223658"/>
                  </a:lnTo>
                  <a:close/>
                </a:path>
                <a:path w="513714" h="327025">
                  <a:moveTo>
                    <a:pt x="428511" y="232745"/>
                  </a:moveTo>
                  <a:close/>
                </a:path>
                <a:path w="513714" h="327025">
                  <a:moveTo>
                    <a:pt x="428443" y="232650"/>
                  </a:moveTo>
                  <a:close/>
                </a:path>
                <a:path w="513714" h="327025">
                  <a:moveTo>
                    <a:pt x="397656" y="224087"/>
                  </a:moveTo>
                  <a:lnTo>
                    <a:pt x="397982" y="224472"/>
                  </a:lnTo>
                  <a:lnTo>
                    <a:pt x="397656" y="224087"/>
                  </a:lnTo>
                  <a:close/>
                </a:path>
                <a:path w="513714" h="327025">
                  <a:moveTo>
                    <a:pt x="397292" y="223658"/>
                  </a:moveTo>
                  <a:lnTo>
                    <a:pt x="397656" y="224087"/>
                  </a:lnTo>
                  <a:lnTo>
                    <a:pt x="398070" y="224472"/>
                  </a:lnTo>
                  <a:lnTo>
                    <a:pt x="397292" y="223658"/>
                  </a:lnTo>
                  <a:close/>
                </a:path>
                <a:path w="513714" h="327025">
                  <a:moveTo>
                    <a:pt x="414730" y="214769"/>
                  </a:moveTo>
                  <a:lnTo>
                    <a:pt x="387644" y="214769"/>
                  </a:lnTo>
                  <a:lnTo>
                    <a:pt x="388117" y="215181"/>
                  </a:lnTo>
                  <a:lnTo>
                    <a:pt x="397656" y="224087"/>
                  </a:lnTo>
                  <a:lnTo>
                    <a:pt x="397292" y="223658"/>
                  </a:lnTo>
                  <a:lnTo>
                    <a:pt x="422019" y="223658"/>
                  </a:lnTo>
                  <a:lnTo>
                    <a:pt x="420714" y="221830"/>
                  </a:lnTo>
                  <a:lnTo>
                    <a:pt x="414730" y="214769"/>
                  </a:lnTo>
                  <a:close/>
                </a:path>
                <a:path w="513714" h="327025">
                  <a:moveTo>
                    <a:pt x="387873" y="214982"/>
                  </a:moveTo>
                  <a:lnTo>
                    <a:pt x="388086" y="215181"/>
                  </a:lnTo>
                  <a:lnTo>
                    <a:pt x="387873" y="214982"/>
                  </a:lnTo>
                  <a:close/>
                </a:path>
                <a:path w="513714" h="327025">
                  <a:moveTo>
                    <a:pt x="398331" y="198930"/>
                  </a:moveTo>
                  <a:lnTo>
                    <a:pt x="386297" y="213697"/>
                  </a:lnTo>
                  <a:lnTo>
                    <a:pt x="387873" y="214982"/>
                  </a:lnTo>
                  <a:lnTo>
                    <a:pt x="387644" y="214769"/>
                  </a:lnTo>
                  <a:lnTo>
                    <a:pt x="414730" y="214769"/>
                  </a:lnTo>
                  <a:lnTo>
                    <a:pt x="411462" y="210912"/>
                  </a:lnTo>
                  <a:lnTo>
                    <a:pt x="400394" y="200611"/>
                  </a:lnTo>
                  <a:lnTo>
                    <a:pt x="398331" y="198930"/>
                  </a:lnTo>
                  <a:close/>
                </a:path>
                <a:path w="513714" h="327025">
                  <a:moveTo>
                    <a:pt x="366494" y="172452"/>
                  </a:moveTo>
                  <a:lnTo>
                    <a:pt x="341019" y="172452"/>
                  </a:lnTo>
                  <a:lnTo>
                    <a:pt x="341287" y="172759"/>
                  </a:lnTo>
                  <a:lnTo>
                    <a:pt x="347513" y="180225"/>
                  </a:lnTo>
                  <a:lnTo>
                    <a:pt x="355771" y="188768"/>
                  </a:lnTo>
                  <a:lnTo>
                    <a:pt x="366120" y="197549"/>
                  </a:lnTo>
                  <a:lnTo>
                    <a:pt x="371577" y="201851"/>
                  </a:lnTo>
                  <a:lnTo>
                    <a:pt x="383369" y="186889"/>
                  </a:lnTo>
                  <a:lnTo>
                    <a:pt x="378056" y="182694"/>
                  </a:lnTo>
                  <a:lnTo>
                    <a:pt x="369213" y="175191"/>
                  </a:lnTo>
                  <a:lnTo>
                    <a:pt x="368454" y="174547"/>
                  </a:lnTo>
                  <a:lnTo>
                    <a:pt x="366494" y="172452"/>
                  </a:lnTo>
                  <a:close/>
                </a:path>
                <a:path w="513714" h="327025">
                  <a:moveTo>
                    <a:pt x="378177" y="182797"/>
                  </a:moveTo>
                  <a:lnTo>
                    <a:pt x="378313" y="182913"/>
                  </a:lnTo>
                  <a:lnTo>
                    <a:pt x="378177" y="182797"/>
                  </a:lnTo>
                  <a:close/>
                </a:path>
                <a:path w="513714" h="327025">
                  <a:moveTo>
                    <a:pt x="378056" y="182694"/>
                  </a:moveTo>
                  <a:close/>
                </a:path>
                <a:path w="513714" h="327025">
                  <a:moveTo>
                    <a:pt x="368454" y="174547"/>
                  </a:moveTo>
                  <a:lnTo>
                    <a:pt x="369142" y="175191"/>
                  </a:lnTo>
                  <a:lnTo>
                    <a:pt x="368814" y="174852"/>
                  </a:lnTo>
                  <a:lnTo>
                    <a:pt x="368454" y="174547"/>
                  </a:lnTo>
                  <a:close/>
                </a:path>
                <a:path w="513714" h="327025">
                  <a:moveTo>
                    <a:pt x="368814" y="174852"/>
                  </a:moveTo>
                  <a:lnTo>
                    <a:pt x="369142" y="175191"/>
                  </a:lnTo>
                  <a:lnTo>
                    <a:pt x="368814" y="174852"/>
                  </a:lnTo>
                  <a:close/>
                </a:path>
                <a:path w="513714" h="327025">
                  <a:moveTo>
                    <a:pt x="368519" y="174547"/>
                  </a:moveTo>
                  <a:lnTo>
                    <a:pt x="368814" y="174852"/>
                  </a:lnTo>
                  <a:lnTo>
                    <a:pt x="368519" y="174547"/>
                  </a:lnTo>
                  <a:close/>
                </a:path>
                <a:path w="513714" h="327025">
                  <a:moveTo>
                    <a:pt x="341151" y="172610"/>
                  </a:moveTo>
                  <a:lnTo>
                    <a:pt x="341275" y="172759"/>
                  </a:lnTo>
                  <a:lnTo>
                    <a:pt x="341151" y="172610"/>
                  </a:lnTo>
                  <a:close/>
                </a:path>
                <a:path w="513714" h="327025">
                  <a:moveTo>
                    <a:pt x="359824" y="165248"/>
                  </a:moveTo>
                  <a:lnTo>
                    <a:pt x="334446" y="165248"/>
                  </a:lnTo>
                  <a:lnTo>
                    <a:pt x="335329" y="166100"/>
                  </a:lnTo>
                  <a:lnTo>
                    <a:pt x="341151" y="172610"/>
                  </a:lnTo>
                  <a:lnTo>
                    <a:pt x="341019" y="172452"/>
                  </a:lnTo>
                  <a:lnTo>
                    <a:pt x="366494" y="172452"/>
                  </a:lnTo>
                  <a:lnTo>
                    <a:pt x="361948" y="167747"/>
                  </a:lnTo>
                  <a:lnTo>
                    <a:pt x="361452" y="167234"/>
                  </a:lnTo>
                  <a:lnTo>
                    <a:pt x="359824" y="165248"/>
                  </a:lnTo>
                  <a:close/>
                </a:path>
                <a:path w="513714" h="327025">
                  <a:moveTo>
                    <a:pt x="361690" y="167481"/>
                  </a:moveTo>
                  <a:lnTo>
                    <a:pt x="361913" y="167747"/>
                  </a:lnTo>
                  <a:lnTo>
                    <a:pt x="361690" y="167481"/>
                  </a:lnTo>
                  <a:close/>
                </a:path>
                <a:path w="513714" h="327025">
                  <a:moveTo>
                    <a:pt x="361484" y="167234"/>
                  </a:moveTo>
                  <a:lnTo>
                    <a:pt x="361690" y="167481"/>
                  </a:lnTo>
                  <a:lnTo>
                    <a:pt x="361484" y="167234"/>
                  </a:lnTo>
                  <a:close/>
                </a:path>
                <a:path w="513714" h="327025">
                  <a:moveTo>
                    <a:pt x="334862" y="165704"/>
                  </a:moveTo>
                  <a:lnTo>
                    <a:pt x="335222" y="166100"/>
                  </a:lnTo>
                  <a:lnTo>
                    <a:pt x="334862" y="165704"/>
                  </a:lnTo>
                  <a:close/>
                </a:path>
                <a:path w="513714" h="327025">
                  <a:moveTo>
                    <a:pt x="334446" y="165248"/>
                  </a:moveTo>
                  <a:lnTo>
                    <a:pt x="334862" y="165704"/>
                  </a:lnTo>
                  <a:lnTo>
                    <a:pt x="335329" y="166100"/>
                  </a:lnTo>
                  <a:lnTo>
                    <a:pt x="334446" y="165248"/>
                  </a:lnTo>
                  <a:close/>
                </a:path>
                <a:path w="513714" h="327025">
                  <a:moveTo>
                    <a:pt x="342737" y="147407"/>
                  </a:moveTo>
                  <a:lnTo>
                    <a:pt x="330420" y="161940"/>
                  </a:lnTo>
                  <a:lnTo>
                    <a:pt x="334862" y="165704"/>
                  </a:lnTo>
                  <a:lnTo>
                    <a:pt x="334446" y="165248"/>
                  </a:lnTo>
                  <a:lnTo>
                    <a:pt x="359824" y="165248"/>
                  </a:lnTo>
                  <a:lnTo>
                    <a:pt x="355507" y="160080"/>
                  </a:lnTo>
                  <a:lnTo>
                    <a:pt x="348115" y="151966"/>
                  </a:lnTo>
                  <a:lnTo>
                    <a:pt x="342737" y="147407"/>
                  </a:lnTo>
                  <a:close/>
                </a:path>
                <a:path w="513714" h="327025">
                  <a:moveTo>
                    <a:pt x="316689" y="149934"/>
                  </a:moveTo>
                  <a:lnTo>
                    <a:pt x="314102" y="149934"/>
                  </a:lnTo>
                  <a:lnTo>
                    <a:pt x="314465" y="150176"/>
                  </a:lnTo>
                  <a:lnTo>
                    <a:pt x="315842" y="151149"/>
                  </a:lnTo>
                  <a:lnTo>
                    <a:pt x="316689" y="149934"/>
                  </a:lnTo>
                  <a:close/>
                </a:path>
                <a:path w="513714" h="327025">
                  <a:moveTo>
                    <a:pt x="314281" y="150059"/>
                  </a:moveTo>
                  <a:lnTo>
                    <a:pt x="314448" y="150176"/>
                  </a:lnTo>
                  <a:lnTo>
                    <a:pt x="314281" y="150059"/>
                  </a:lnTo>
                  <a:close/>
                </a:path>
                <a:path w="513714" h="327025">
                  <a:moveTo>
                    <a:pt x="322967" y="140936"/>
                  </a:moveTo>
                  <a:lnTo>
                    <a:pt x="299841" y="140936"/>
                  </a:lnTo>
                  <a:lnTo>
                    <a:pt x="300224" y="141166"/>
                  </a:lnTo>
                  <a:lnTo>
                    <a:pt x="314281" y="150059"/>
                  </a:lnTo>
                  <a:lnTo>
                    <a:pt x="314102" y="149934"/>
                  </a:lnTo>
                  <a:lnTo>
                    <a:pt x="316689" y="149934"/>
                  </a:lnTo>
                  <a:lnTo>
                    <a:pt x="322967" y="140936"/>
                  </a:lnTo>
                  <a:close/>
                </a:path>
                <a:path w="513714" h="327025">
                  <a:moveTo>
                    <a:pt x="300041" y="141063"/>
                  </a:moveTo>
                  <a:lnTo>
                    <a:pt x="300205" y="141166"/>
                  </a:lnTo>
                  <a:lnTo>
                    <a:pt x="300041" y="141063"/>
                  </a:lnTo>
                  <a:close/>
                </a:path>
                <a:path w="513714" h="327025">
                  <a:moveTo>
                    <a:pt x="321366" y="132002"/>
                  </a:moveTo>
                  <a:lnTo>
                    <a:pt x="284091" y="132002"/>
                  </a:lnTo>
                  <a:lnTo>
                    <a:pt x="284538" y="132241"/>
                  </a:lnTo>
                  <a:lnTo>
                    <a:pt x="300041" y="141063"/>
                  </a:lnTo>
                  <a:lnTo>
                    <a:pt x="299841" y="140936"/>
                  </a:lnTo>
                  <a:lnTo>
                    <a:pt x="322967" y="140936"/>
                  </a:lnTo>
                  <a:lnTo>
                    <a:pt x="326743" y="135525"/>
                  </a:lnTo>
                  <a:lnTo>
                    <a:pt x="324824" y="134186"/>
                  </a:lnTo>
                  <a:lnTo>
                    <a:pt x="321366" y="132002"/>
                  </a:lnTo>
                  <a:close/>
                </a:path>
                <a:path w="513714" h="327025">
                  <a:moveTo>
                    <a:pt x="284316" y="132130"/>
                  </a:moveTo>
                  <a:lnTo>
                    <a:pt x="284511" y="132241"/>
                  </a:lnTo>
                  <a:lnTo>
                    <a:pt x="284316" y="132130"/>
                  </a:lnTo>
                  <a:close/>
                </a:path>
                <a:path w="513714" h="327025">
                  <a:moveTo>
                    <a:pt x="275295" y="106359"/>
                  </a:moveTo>
                  <a:lnTo>
                    <a:pt x="268081" y="123709"/>
                  </a:lnTo>
                  <a:lnTo>
                    <a:pt x="268062" y="123983"/>
                  </a:lnTo>
                  <a:lnTo>
                    <a:pt x="284316" y="132130"/>
                  </a:lnTo>
                  <a:lnTo>
                    <a:pt x="284091" y="132002"/>
                  </a:lnTo>
                  <a:lnTo>
                    <a:pt x="321366" y="132002"/>
                  </a:lnTo>
                  <a:lnTo>
                    <a:pt x="309827" y="124712"/>
                  </a:lnTo>
                  <a:lnTo>
                    <a:pt x="293279" y="115313"/>
                  </a:lnTo>
                  <a:lnTo>
                    <a:pt x="275681" y="106519"/>
                  </a:lnTo>
                  <a:lnTo>
                    <a:pt x="275295" y="106359"/>
                  </a:lnTo>
                  <a:close/>
                </a:path>
                <a:path w="513714" h="327025">
                  <a:moveTo>
                    <a:pt x="267462" y="123709"/>
                  </a:moveTo>
                  <a:lnTo>
                    <a:pt x="268011" y="123983"/>
                  </a:lnTo>
                  <a:lnTo>
                    <a:pt x="267462" y="123709"/>
                  </a:lnTo>
                  <a:close/>
                </a:path>
                <a:path w="513714" h="327025">
                  <a:moveTo>
                    <a:pt x="250582" y="116177"/>
                  </a:moveTo>
                  <a:lnTo>
                    <a:pt x="249287" y="116177"/>
                  </a:lnTo>
                  <a:lnTo>
                    <a:pt x="249721" y="116344"/>
                  </a:lnTo>
                  <a:lnTo>
                    <a:pt x="250391" y="116635"/>
                  </a:lnTo>
                  <a:lnTo>
                    <a:pt x="250582" y="116177"/>
                  </a:lnTo>
                  <a:close/>
                </a:path>
                <a:path w="513714" h="327025">
                  <a:moveTo>
                    <a:pt x="249494" y="116263"/>
                  </a:moveTo>
                  <a:lnTo>
                    <a:pt x="249691" y="116344"/>
                  </a:lnTo>
                  <a:lnTo>
                    <a:pt x="249494" y="116263"/>
                  </a:lnTo>
                  <a:close/>
                </a:path>
                <a:path w="513714" h="327025">
                  <a:moveTo>
                    <a:pt x="253573" y="108983"/>
                  </a:moveTo>
                  <a:lnTo>
                    <a:pt x="229247" y="108983"/>
                  </a:lnTo>
                  <a:lnTo>
                    <a:pt x="229422" y="109044"/>
                  </a:lnTo>
                  <a:lnTo>
                    <a:pt x="249494" y="116263"/>
                  </a:lnTo>
                  <a:lnTo>
                    <a:pt x="249287" y="116177"/>
                  </a:lnTo>
                  <a:lnTo>
                    <a:pt x="250582" y="116177"/>
                  </a:lnTo>
                  <a:lnTo>
                    <a:pt x="253573" y="108983"/>
                  </a:lnTo>
                  <a:close/>
                </a:path>
                <a:path w="513714" h="327025">
                  <a:moveTo>
                    <a:pt x="229328" y="109012"/>
                  </a:moveTo>
                  <a:close/>
                </a:path>
                <a:path w="513714" h="327025">
                  <a:moveTo>
                    <a:pt x="203198" y="79999"/>
                  </a:moveTo>
                  <a:lnTo>
                    <a:pt x="196993" y="98009"/>
                  </a:lnTo>
                  <a:lnTo>
                    <a:pt x="229328" y="109012"/>
                  </a:lnTo>
                  <a:lnTo>
                    <a:pt x="253573" y="108983"/>
                  </a:lnTo>
                  <a:lnTo>
                    <a:pt x="257705" y="99046"/>
                  </a:lnTo>
                  <a:lnTo>
                    <a:pt x="256386" y="98497"/>
                  </a:lnTo>
                  <a:lnTo>
                    <a:pt x="235606" y="91025"/>
                  </a:lnTo>
                  <a:lnTo>
                    <a:pt x="215045" y="84081"/>
                  </a:lnTo>
                  <a:lnTo>
                    <a:pt x="203198" y="79999"/>
                  </a:lnTo>
                  <a:close/>
                </a:path>
                <a:path w="513714" h="327025">
                  <a:moveTo>
                    <a:pt x="215075" y="84091"/>
                  </a:moveTo>
                  <a:close/>
                </a:path>
                <a:path w="513714" h="327025">
                  <a:moveTo>
                    <a:pt x="215045" y="84081"/>
                  </a:moveTo>
                  <a:close/>
                </a:path>
                <a:path w="513714" h="327025">
                  <a:moveTo>
                    <a:pt x="131526" y="54608"/>
                  </a:moveTo>
                  <a:lnTo>
                    <a:pt x="125014" y="72511"/>
                  </a:lnTo>
                  <a:lnTo>
                    <a:pt x="178935" y="91639"/>
                  </a:lnTo>
                  <a:lnTo>
                    <a:pt x="185328" y="73693"/>
                  </a:lnTo>
                  <a:lnTo>
                    <a:pt x="136001" y="56236"/>
                  </a:lnTo>
                  <a:lnTo>
                    <a:pt x="131526" y="54608"/>
                  </a:lnTo>
                  <a:close/>
                </a:path>
                <a:path w="513714" h="327025">
                  <a:moveTo>
                    <a:pt x="136032" y="56248"/>
                  </a:moveTo>
                  <a:close/>
                </a:path>
                <a:path w="513714" h="327025">
                  <a:moveTo>
                    <a:pt x="136001" y="56236"/>
                  </a:moveTo>
                  <a:close/>
                </a:path>
                <a:path w="513714" h="327025">
                  <a:moveTo>
                    <a:pt x="59420" y="0"/>
                  </a:moveTo>
                  <a:lnTo>
                    <a:pt x="0" y="22393"/>
                  </a:lnTo>
                  <a:lnTo>
                    <a:pt x="38135" y="73167"/>
                  </a:lnTo>
                  <a:lnTo>
                    <a:pt x="47037" y="42566"/>
                  </a:lnTo>
                  <a:lnTo>
                    <a:pt x="35199" y="42566"/>
                  </a:lnTo>
                  <a:lnTo>
                    <a:pt x="33844" y="42158"/>
                  </a:lnTo>
                  <a:lnTo>
                    <a:pt x="39321" y="23914"/>
                  </a:lnTo>
                  <a:lnTo>
                    <a:pt x="52463" y="23914"/>
                  </a:lnTo>
                  <a:lnTo>
                    <a:pt x="59420" y="0"/>
                  </a:lnTo>
                  <a:close/>
                </a:path>
                <a:path w="513714" h="327025">
                  <a:moveTo>
                    <a:pt x="109973" y="58132"/>
                  </a:moveTo>
                  <a:lnTo>
                    <a:pt x="85201" y="58132"/>
                  </a:lnTo>
                  <a:lnTo>
                    <a:pt x="85371" y="58191"/>
                  </a:lnTo>
                  <a:lnTo>
                    <a:pt x="100202" y="63486"/>
                  </a:lnTo>
                  <a:lnTo>
                    <a:pt x="107111" y="65999"/>
                  </a:lnTo>
                  <a:lnTo>
                    <a:pt x="109973" y="58132"/>
                  </a:lnTo>
                  <a:close/>
                </a:path>
                <a:path w="513714" h="327025">
                  <a:moveTo>
                    <a:pt x="100148" y="63466"/>
                  </a:moveTo>
                  <a:close/>
                </a:path>
                <a:path w="513714" h="327025">
                  <a:moveTo>
                    <a:pt x="85262" y="58154"/>
                  </a:moveTo>
                  <a:close/>
                </a:path>
                <a:path w="513714" h="327025">
                  <a:moveTo>
                    <a:pt x="111899" y="52838"/>
                  </a:moveTo>
                  <a:lnTo>
                    <a:pt x="69427" y="52838"/>
                  </a:lnTo>
                  <a:lnTo>
                    <a:pt x="69719" y="52931"/>
                  </a:lnTo>
                  <a:lnTo>
                    <a:pt x="85262" y="58154"/>
                  </a:lnTo>
                  <a:lnTo>
                    <a:pt x="109973" y="58132"/>
                  </a:lnTo>
                  <a:lnTo>
                    <a:pt x="111899" y="52838"/>
                  </a:lnTo>
                  <a:close/>
                </a:path>
                <a:path w="513714" h="327025">
                  <a:moveTo>
                    <a:pt x="69568" y="52885"/>
                  </a:moveTo>
                  <a:lnTo>
                    <a:pt x="69703" y="52931"/>
                  </a:lnTo>
                  <a:lnTo>
                    <a:pt x="69568" y="52885"/>
                  </a:lnTo>
                  <a:close/>
                </a:path>
                <a:path w="513714" h="327025">
                  <a:moveTo>
                    <a:pt x="58922" y="29799"/>
                  </a:moveTo>
                  <a:lnTo>
                    <a:pt x="53444" y="48044"/>
                  </a:lnTo>
                  <a:lnTo>
                    <a:pt x="69568" y="52885"/>
                  </a:lnTo>
                  <a:lnTo>
                    <a:pt x="69427" y="52838"/>
                  </a:lnTo>
                  <a:lnTo>
                    <a:pt x="111899" y="52838"/>
                  </a:lnTo>
                  <a:lnTo>
                    <a:pt x="113624" y="48097"/>
                  </a:lnTo>
                  <a:lnTo>
                    <a:pt x="91520" y="40161"/>
                  </a:lnTo>
                  <a:lnTo>
                    <a:pt x="75344" y="34729"/>
                  </a:lnTo>
                  <a:lnTo>
                    <a:pt x="58922" y="29799"/>
                  </a:lnTo>
                  <a:close/>
                </a:path>
                <a:path w="513714" h="327025">
                  <a:moveTo>
                    <a:pt x="39321" y="23914"/>
                  </a:moveTo>
                  <a:lnTo>
                    <a:pt x="33844" y="42158"/>
                  </a:lnTo>
                  <a:lnTo>
                    <a:pt x="35199" y="42566"/>
                  </a:lnTo>
                  <a:lnTo>
                    <a:pt x="40678" y="24320"/>
                  </a:lnTo>
                  <a:lnTo>
                    <a:pt x="39321" y="23914"/>
                  </a:lnTo>
                  <a:close/>
                </a:path>
                <a:path w="513714" h="327025">
                  <a:moveTo>
                    <a:pt x="52463" y="23914"/>
                  </a:moveTo>
                  <a:lnTo>
                    <a:pt x="39321" y="23914"/>
                  </a:lnTo>
                  <a:lnTo>
                    <a:pt x="40678" y="24320"/>
                  </a:lnTo>
                  <a:lnTo>
                    <a:pt x="35199" y="42566"/>
                  </a:lnTo>
                  <a:lnTo>
                    <a:pt x="47037" y="42566"/>
                  </a:lnTo>
                  <a:lnTo>
                    <a:pt x="52463" y="23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427483" y="118363"/>
            <a:ext cx="71380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Case</a:t>
            </a:r>
            <a:r>
              <a:rPr dirty="0" spc="-30"/>
              <a:t> </a:t>
            </a:r>
            <a:r>
              <a:rPr dirty="0"/>
              <a:t>2:</a:t>
            </a:r>
            <a:r>
              <a:rPr dirty="0" spc="-10"/>
              <a:t> </a:t>
            </a:r>
            <a:r>
              <a:rPr dirty="0"/>
              <a:t>No</a:t>
            </a:r>
            <a:r>
              <a:rPr dirty="0" spc="-10"/>
              <a:t> </a:t>
            </a:r>
            <a:r>
              <a:rPr dirty="0"/>
              <a:t>beneficial</a:t>
            </a:r>
            <a:r>
              <a:rPr dirty="0" spc="-10"/>
              <a:t> </a:t>
            </a:r>
            <a:r>
              <a:rPr dirty="0"/>
              <a:t>changes</a:t>
            </a:r>
            <a:r>
              <a:rPr dirty="0" spc="-15"/>
              <a:t> </a:t>
            </a:r>
            <a:r>
              <a:rPr dirty="0" spc="-25"/>
              <a:t>in</a:t>
            </a:r>
          </a:p>
        </p:txBody>
      </p:sp>
      <p:sp>
        <p:nvSpPr>
          <p:cNvPr id="28" name="object 28" descr=""/>
          <p:cNvSpPr txBox="1"/>
          <p:nvPr/>
        </p:nvSpPr>
        <p:spPr>
          <a:xfrm>
            <a:off x="2427607" y="663955"/>
            <a:ext cx="5702300" cy="795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47165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FF00"/>
                </a:solidFill>
                <a:latin typeface="Arial"/>
                <a:cs typeface="Arial"/>
              </a:rPr>
              <a:t>plaque</a:t>
            </a:r>
            <a:r>
              <a:rPr dirty="0" sz="36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FFFF00"/>
                </a:solidFill>
                <a:latin typeface="Arial"/>
                <a:cs typeface="Arial"/>
              </a:rPr>
              <a:t>morphology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C: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78.2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mg/dl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8572689" y="763706"/>
            <a:ext cx="2845435" cy="549275"/>
            <a:chOff x="8572689" y="763706"/>
            <a:chExt cx="2845435" cy="549275"/>
          </a:xfrm>
        </p:grpSpPr>
        <p:sp>
          <p:nvSpPr>
            <p:cNvPr id="30" name="object 30" descr=""/>
            <p:cNvSpPr/>
            <p:nvPr/>
          </p:nvSpPr>
          <p:spPr>
            <a:xfrm>
              <a:off x="8591739" y="782756"/>
              <a:ext cx="2807335" cy="511175"/>
            </a:xfrm>
            <a:custGeom>
              <a:avLst/>
              <a:gdLst/>
              <a:ahLst/>
              <a:cxnLst/>
              <a:rect l="l" t="t" r="r" b="b"/>
              <a:pathLst>
                <a:path w="2807334" h="511175">
                  <a:moveTo>
                    <a:pt x="2806715" y="0"/>
                  </a:moveTo>
                  <a:lnTo>
                    <a:pt x="0" y="0"/>
                  </a:lnTo>
                  <a:lnTo>
                    <a:pt x="0" y="510809"/>
                  </a:lnTo>
                  <a:lnTo>
                    <a:pt x="2806715" y="510809"/>
                  </a:lnTo>
                  <a:lnTo>
                    <a:pt x="2806715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591739" y="782756"/>
              <a:ext cx="2807335" cy="511175"/>
            </a:xfrm>
            <a:custGeom>
              <a:avLst/>
              <a:gdLst/>
              <a:ahLst/>
              <a:cxnLst/>
              <a:rect l="l" t="t" r="r" b="b"/>
              <a:pathLst>
                <a:path w="2807334" h="511175">
                  <a:moveTo>
                    <a:pt x="0" y="0"/>
                  </a:moveTo>
                  <a:lnTo>
                    <a:pt x="2806716" y="0"/>
                  </a:lnTo>
                  <a:lnTo>
                    <a:pt x="2806716" y="510809"/>
                  </a:lnTo>
                  <a:lnTo>
                    <a:pt x="0" y="51080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8610789" y="810259"/>
            <a:ext cx="276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02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mFCT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LCBI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0000"/>
                </a:solidFill>
                <a:latin typeface="Arial"/>
                <a:cs typeface="Arial"/>
              </a:rPr>
              <a:t>↑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71811" y="1494770"/>
            <a:ext cx="2194559" cy="2194560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8268158" y="3300476"/>
            <a:ext cx="1236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PAV:</a:t>
            </a:r>
            <a:r>
              <a:rPr dirty="0" sz="1600" spc="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67.9%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311618" y="6122923"/>
            <a:ext cx="1236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PAV:</a:t>
            </a:r>
            <a:r>
              <a:rPr dirty="0" sz="1600" spc="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67.2%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4539978" y="2010150"/>
            <a:ext cx="264160" cy="248920"/>
          </a:xfrm>
          <a:custGeom>
            <a:avLst/>
            <a:gdLst/>
            <a:ahLst/>
            <a:cxnLst/>
            <a:rect l="l" t="t" r="r" b="b"/>
            <a:pathLst>
              <a:path w="264160" h="248919">
                <a:moveTo>
                  <a:pt x="29488" y="168644"/>
                </a:moveTo>
                <a:lnTo>
                  <a:pt x="0" y="248572"/>
                </a:lnTo>
                <a:lnTo>
                  <a:pt x="81635" y="224205"/>
                </a:lnTo>
                <a:lnTo>
                  <a:pt x="69150" y="210903"/>
                </a:lnTo>
                <a:lnTo>
                  <a:pt x="51733" y="210903"/>
                </a:lnTo>
                <a:lnTo>
                  <a:pt x="40869" y="199329"/>
                </a:lnTo>
                <a:lnTo>
                  <a:pt x="50130" y="190637"/>
                </a:lnTo>
                <a:lnTo>
                  <a:pt x="29488" y="168644"/>
                </a:lnTo>
                <a:close/>
              </a:path>
              <a:path w="264160" h="248919">
                <a:moveTo>
                  <a:pt x="50130" y="190637"/>
                </a:moveTo>
                <a:lnTo>
                  <a:pt x="40869" y="199329"/>
                </a:lnTo>
                <a:lnTo>
                  <a:pt x="51733" y="210903"/>
                </a:lnTo>
                <a:lnTo>
                  <a:pt x="60993" y="202212"/>
                </a:lnTo>
                <a:lnTo>
                  <a:pt x="50130" y="190637"/>
                </a:lnTo>
                <a:close/>
              </a:path>
              <a:path w="264160" h="248919">
                <a:moveTo>
                  <a:pt x="60993" y="202212"/>
                </a:moveTo>
                <a:lnTo>
                  <a:pt x="51733" y="210903"/>
                </a:lnTo>
                <a:lnTo>
                  <a:pt x="69150" y="210903"/>
                </a:lnTo>
                <a:lnTo>
                  <a:pt x="60993" y="202212"/>
                </a:lnTo>
                <a:close/>
              </a:path>
              <a:path w="264160" h="248919">
                <a:moveTo>
                  <a:pt x="253250" y="0"/>
                </a:moveTo>
                <a:lnTo>
                  <a:pt x="50130" y="190637"/>
                </a:lnTo>
                <a:lnTo>
                  <a:pt x="60993" y="202212"/>
                </a:lnTo>
                <a:lnTo>
                  <a:pt x="264114" y="11576"/>
                </a:lnTo>
                <a:lnTo>
                  <a:pt x="253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4539978" y="4662211"/>
            <a:ext cx="264160" cy="248920"/>
          </a:xfrm>
          <a:custGeom>
            <a:avLst/>
            <a:gdLst/>
            <a:ahLst/>
            <a:cxnLst/>
            <a:rect l="l" t="t" r="r" b="b"/>
            <a:pathLst>
              <a:path w="264160" h="248920">
                <a:moveTo>
                  <a:pt x="29488" y="168644"/>
                </a:moveTo>
                <a:lnTo>
                  <a:pt x="0" y="248572"/>
                </a:lnTo>
                <a:lnTo>
                  <a:pt x="81635" y="224205"/>
                </a:lnTo>
                <a:lnTo>
                  <a:pt x="69150" y="210903"/>
                </a:lnTo>
                <a:lnTo>
                  <a:pt x="51733" y="210903"/>
                </a:lnTo>
                <a:lnTo>
                  <a:pt x="40869" y="199329"/>
                </a:lnTo>
                <a:lnTo>
                  <a:pt x="50130" y="190637"/>
                </a:lnTo>
                <a:lnTo>
                  <a:pt x="29488" y="168644"/>
                </a:lnTo>
                <a:close/>
              </a:path>
              <a:path w="264160" h="248920">
                <a:moveTo>
                  <a:pt x="50130" y="190637"/>
                </a:moveTo>
                <a:lnTo>
                  <a:pt x="40869" y="199329"/>
                </a:lnTo>
                <a:lnTo>
                  <a:pt x="51733" y="210903"/>
                </a:lnTo>
                <a:lnTo>
                  <a:pt x="60993" y="202212"/>
                </a:lnTo>
                <a:lnTo>
                  <a:pt x="50130" y="190637"/>
                </a:lnTo>
                <a:close/>
              </a:path>
              <a:path w="264160" h="248920">
                <a:moveTo>
                  <a:pt x="60993" y="202212"/>
                </a:moveTo>
                <a:lnTo>
                  <a:pt x="51733" y="210903"/>
                </a:lnTo>
                <a:lnTo>
                  <a:pt x="69150" y="210903"/>
                </a:lnTo>
                <a:lnTo>
                  <a:pt x="60993" y="202212"/>
                </a:lnTo>
                <a:close/>
              </a:path>
              <a:path w="264160" h="248920">
                <a:moveTo>
                  <a:pt x="253250" y="0"/>
                </a:moveTo>
                <a:lnTo>
                  <a:pt x="50130" y="190637"/>
                </a:lnTo>
                <a:lnTo>
                  <a:pt x="60993" y="202212"/>
                </a:lnTo>
                <a:lnTo>
                  <a:pt x="264114" y="11576"/>
                </a:lnTo>
                <a:lnTo>
                  <a:pt x="253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142" y="2730138"/>
            <a:ext cx="5582319" cy="340881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33807" y="6258052"/>
            <a:ext cx="34613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 i="1">
                <a:solidFill>
                  <a:srgbClr val="FFFF00"/>
                </a:solidFill>
                <a:latin typeface="Arial"/>
                <a:cs typeface="Arial"/>
              </a:rPr>
              <a:t>Kini et</a:t>
            </a:r>
            <a:r>
              <a:rPr dirty="0" sz="1600" spc="1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FFFF00"/>
                </a:solidFill>
                <a:latin typeface="Arial"/>
                <a:cs typeface="Arial"/>
              </a:rPr>
              <a:t>al.</a:t>
            </a:r>
            <a:r>
              <a:rPr dirty="0" sz="1600" spc="1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FFFF00"/>
                </a:solidFill>
                <a:latin typeface="Arial"/>
                <a:cs typeface="Arial"/>
              </a:rPr>
              <a:t>JACC</a:t>
            </a:r>
            <a:r>
              <a:rPr dirty="0" sz="1600" spc="-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FFFF00"/>
                </a:solidFill>
                <a:latin typeface="Arial"/>
                <a:cs typeface="Arial"/>
              </a:rPr>
              <a:t>2017;</a:t>
            </a:r>
            <a:r>
              <a:rPr dirty="0" sz="1600" spc="1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00"/>
                </a:solidFill>
                <a:latin typeface="Arial"/>
                <a:cs typeface="Arial"/>
              </a:rPr>
              <a:t>69(6):628-</a:t>
            </a:r>
            <a:r>
              <a:rPr dirty="0" sz="1600" spc="-25" b="1" i="1">
                <a:solidFill>
                  <a:srgbClr val="FFFF00"/>
                </a:solidFill>
                <a:latin typeface="Arial"/>
                <a:cs typeface="Arial"/>
              </a:rPr>
              <a:t>640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8882" y="1955291"/>
            <a:ext cx="48742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Transcriptomic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Landscape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Differentially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Expressed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Genes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PBMC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9013" y="1934593"/>
            <a:ext cx="4323149" cy="428996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553001" y="6315964"/>
            <a:ext cx="42278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 i="1">
                <a:solidFill>
                  <a:srgbClr val="FFFF00"/>
                </a:solidFill>
                <a:latin typeface="Arial"/>
                <a:cs typeface="Arial"/>
              </a:rPr>
              <a:t>Johnson</a:t>
            </a:r>
            <a:r>
              <a:rPr dirty="0" sz="1600" spc="-2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FFFF00"/>
                </a:solidFill>
                <a:latin typeface="Arial"/>
                <a:cs typeface="Arial"/>
              </a:rPr>
              <a:t>et al.</a:t>
            </a:r>
            <a:r>
              <a:rPr dirty="0" sz="1600" spc="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FFFF00"/>
                </a:solidFill>
                <a:latin typeface="Arial"/>
                <a:cs typeface="Arial"/>
              </a:rPr>
              <a:t>EBioMedicine</a:t>
            </a:r>
            <a:r>
              <a:rPr dirty="0" sz="1600" spc="-1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FFFF00"/>
                </a:solidFill>
                <a:latin typeface="Arial"/>
                <a:cs typeface="Arial"/>
              </a:rPr>
              <a:t>2019;</a:t>
            </a:r>
            <a:r>
              <a:rPr dirty="0" sz="1600" spc="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FFFF00"/>
                </a:solidFill>
                <a:latin typeface="Arial"/>
                <a:cs typeface="Arial"/>
              </a:rPr>
              <a:t>44:41-</a:t>
            </a:r>
            <a:r>
              <a:rPr dirty="0" sz="1600" spc="-25" b="1" i="1">
                <a:solidFill>
                  <a:srgbClr val="FFFF00"/>
                </a:solidFill>
                <a:latin typeface="Arial"/>
                <a:cs typeface="Arial"/>
              </a:rPr>
              <a:t>49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553001" y="1044955"/>
            <a:ext cx="5194300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creating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predictive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transcriptomic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ML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predict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FCT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response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high-dose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statins: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personalized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11598" y="93979"/>
            <a:ext cx="87128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Genotypic</a:t>
            </a:r>
            <a:r>
              <a:rPr dirty="0" spc="-30"/>
              <a:t> </a:t>
            </a:r>
            <a:r>
              <a:rPr dirty="0"/>
              <a:t>characterization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 spc="-10"/>
              <a:t>maximum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1711598" y="639571"/>
            <a:ext cx="28028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70" b="1">
                <a:solidFill>
                  <a:srgbClr val="FFFF00"/>
                </a:solidFill>
                <a:latin typeface="Arial"/>
                <a:cs typeface="Arial"/>
              </a:rPr>
              <a:t>STATIN</a:t>
            </a:r>
            <a:r>
              <a:rPr dirty="0" sz="3600" spc="-13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FFFF00"/>
                </a:solidFill>
                <a:latin typeface="Arial"/>
                <a:cs typeface="Arial"/>
              </a:rPr>
              <a:t>dose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7938" y="179323"/>
            <a:ext cx="27692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3668" y="1036828"/>
            <a:ext cx="11368405" cy="5060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405765" marR="55880" indent="-342265">
              <a:lnSpc>
                <a:spcPct val="100899"/>
              </a:lnSpc>
              <a:spcBef>
                <a:spcPts val="75"/>
              </a:spcBef>
              <a:buClr>
                <a:srgbClr val="FFFF00"/>
              </a:buClr>
              <a:buChar char="•"/>
              <a:tabLst>
                <a:tab pos="405765" algn="l"/>
                <a:tab pos="40640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CAD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maximally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tolerated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statins,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intensive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lipid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lowering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addition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evolocumab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for 26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resulted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substantial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increase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FCT</a:t>
            </a:r>
            <a:r>
              <a:rPr dirty="0" sz="2200" spc="-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OCT,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NIRS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maxLCBI</a:t>
            </a:r>
            <a:r>
              <a:rPr dirty="0" baseline="-18518" sz="2250">
                <a:solidFill>
                  <a:srgbClr val="FFFF00"/>
                </a:solidFill>
                <a:latin typeface="Arial"/>
                <a:cs typeface="Arial"/>
              </a:rPr>
              <a:t>4m</a:t>
            </a:r>
            <a:r>
              <a:rPr dirty="0" baseline="-18518" sz="225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baseline="-18518" sz="2250" spc="232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00"/>
                </a:solidFill>
                <a:latin typeface="Arial"/>
                <a:cs typeface="Arial"/>
              </a:rPr>
              <a:t>atheroma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volume</a:t>
            </a:r>
            <a:r>
              <a:rPr dirty="0" sz="22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IVUS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angiographically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non-obstructive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lesions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00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405765" indent="-342265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Char char="•"/>
              <a:tabLst>
                <a:tab pos="405765" algn="l"/>
                <a:tab pos="40640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prevalence of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high-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risk vulnerable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0">
                <a:solidFill>
                  <a:srgbClr val="FFFF00"/>
                </a:solidFill>
                <a:latin typeface="Arial"/>
                <a:cs typeface="Arial"/>
              </a:rPr>
              <a:t>TCFA</a:t>
            </a:r>
            <a:r>
              <a:rPr dirty="0" sz="2200" spc="-1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lesions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was reduced from</a:t>
            </a:r>
            <a:r>
              <a:rPr dirty="0" sz="2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48%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00"/>
                </a:solidFill>
                <a:latin typeface="Arial"/>
                <a:cs typeface="Arial"/>
              </a:rPr>
              <a:t>13%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405765" marR="598805" indent="-342265">
              <a:lnSpc>
                <a:spcPct val="100499"/>
              </a:lnSpc>
              <a:buClr>
                <a:srgbClr val="FFFF00"/>
              </a:buClr>
              <a:buChar char="•"/>
              <a:tabLst>
                <a:tab pos="405765" algn="l"/>
                <a:tab pos="40640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multimodality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imaging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stable</a:t>
            </a:r>
            <a:r>
              <a:rPr dirty="0" sz="22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patients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non-obstructive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lesions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lower levels of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 at baseline (compared to previous trials)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supports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aggressive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lipid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lowering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00"/>
              </a:buClr>
              <a:buFont typeface="Arial"/>
              <a:buChar char="•"/>
            </a:pPr>
            <a:endParaRPr sz="2250">
              <a:latin typeface="Arial"/>
              <a:cs typeface="Arial"/>
            </a:endParaRPr>
          </a:p>
          <a:p>
            <a:pPr marL="405765" marR="198755" indent="-342265">
              <a:lnSpc>
                <a:spcPct val="100000"/>
              </a:lnSpc>
              <a:buClr>
                <a:srgbClr val="FFFF00"/>
              </a:buClr>
              <a:buChar char="•"/>
              <a:tabLst>
                <a:tab pos="405765" algn="l"/>
                <a:tab pos="40640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6 month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follow-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up,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20%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patients did not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demonstrate FCT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thickening and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00"/>
                </a:solidFill>
                <a:latin typeface="Arial"/>
                <a:cs typeface="Arial"/>
              </a:rPr>
              <a:t>24%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subjects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LCBI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reduction.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PBMC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transcriptomic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allow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create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predictive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detecting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subjects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who demonstrate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greatest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response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plaque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morphology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PCSK9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inhibition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Disclosure</a:t>
            </a:r>
            <a:r>
              <a:rPr dirty="0" spc="-20"/>
              <a:t> </a:t>
            </a:r>
            <a:r>
              <a:rPr dirty="0"/>
              <a:t>Statement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Financial</a:t>
            </a:r>
            <a:r>
              <a:rPr dirty="0" spc="-10"/>
              <a:t> Interest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448472" y="2663444"/>
            <a:ext cx="7430770" cy="168656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L="12065" marR="5080" indent="-635">
              <a:lnSpc>
                <a:spcPct val="150800"/>
              </a:lnSpc>
              <a:spcBef>
                <a:spcPts val="145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conducted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Investigator-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Initiated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Amgen</a:t>
            </a:r>
            <a:r>
              <a:rPr dirty="0" sz="2400" spc="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Inc.</a:t>
            </a:r>
            <a:r>
              <a:rPr dirty="0" sz="24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partial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Abbott</a:t>
            </a:r>
            <a:r>
              <a:rPr dirty="0" sz="24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00"/>
                </a:solidFill>
                <a:latin typeface="Arial"/>
                <a:cs typeface="Arial"/>
              </a:rPr>
              <a:t>Vascular</a:t>
            </a:r>
            <a:r>
              <a:rPr dirty="0" sz="24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00"/>
                </a:solidFill>
                <a:latin typeface="Arial"/>
                <a:cs typeface="Arial"/>
              </a:rPr>
              <a:t>Inc.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764592" y="0"/>
            <a:ext cx="5427980" cy="6858000"/>
            <a:chOff x="6764592" y="0"/>
            <a:chExt cx="542798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4592" y="1621124"/>
              <a:ext cx="5427328" cy="523687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4843" y="0"/>
              <a:ext cx="1647155" cy="217985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6783" y="-18796"/>
            <a:ext cx="345440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Thank</a:t>
            </a:r>
            <a:r>
              <a:rPr dirty="0" sz="5400" spc="-10"/>
              <a:t> </a:t>
            </a:r>
            <a:r>
              <a:rPr dirty="0" sz="5400" spc="-25"/>
              <a:t>you</a:t>
            </a:r>
            <a:endParaRPr sz="5400"/>
          </a:p>
        </p:txBody>
      </p:sp>
      <p:sp>
        <p:nvSpPr>
          <p:cNvPr id="6" name="object 6" descr=""/>
          <p:cNvSpPr txBox="1"/>
          <p:nvPr/>
        </p:nvSpPr>
        <p:spPr>
          <a:xfrm>
            <a:off x="189665" y="1151862"/>
            <a:ext cx="6596380" cy="5210175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Mount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Sinai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Hospital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Cath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Lab:</a:t>
            </a:r>
            <a:endParaRPr sz="2000">
              <a:latin typeface="Arial"/>
              <a:cs typeface="Arial"/>
            </a:endParaRPr>
          </a:p>
          <a:p>
            <a:pPr marL="12700" marR="636270">
              <a:lnSpc>
                <a:spcPct val="99400"/>
              </a:lnSpc>
              <a:spcBef>
                <a:spcPts val="93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Kini,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Yasumura,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Sweeny,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Khera,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Kapur,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Melarcode-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Krishnamoorthy,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Hooda,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Baruah,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Pineda,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Krishnan,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Moreno,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Mehran,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Sharma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dirty="0" sz="2000" spc="-3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Center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for</a:t>
            </a:r>
            <a:r>
              <a:rPr dirty="0" sz="2000" spc="-9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Advanced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Genomics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00"/>
                </a:solidFill>
                <a:latin typeface="Arial"/>
                <a:cs typeface="Arial"/>
              </a:rPr>
              <a:t>Technology,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Icahn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School</a:t>
            </a:r>
            <a:r>
              <a:rPr dirty="0" sz="2000" spc="-5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2000" spc="-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Medicine</a:t>
            </a:r>
            <a:r>
              <a:rPr dirty="0" sz="2000" spc="-3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at</a:t>
            </a:r>
            <a:r>
              <a:rPr dirty="0" sz="2000" spc="-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Mount</a:t>
            </a:r>
            <a:r>
              <a:rPr dirty="0" sz="2000" spc="-3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Sinai,</a:t>
            </a:r>
            <a:r>
              <a:rPr dirty="0" sz="2000" spc="-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New</a:t>
            </a:r>
            <a:r>
              <a:rPr dirty="0" sz="2000" spc="-7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York,</a:t>
            </a:r>
            <a:r>
              <a:rPr dirty="0" sz="2000" spc="-3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00"/>
                </a:solidFill>
                <a:latin typeface="Arial"/>
                <a:cs typeface="Arial"/>
              </a:rPr>
              <a:t>NY</a:t>
            </a:r>
            <a:r>
              <a:rPr dirty="0" sz="2000" spc="-25" b="1" i="1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Sebra,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Chen,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Gozdenovich,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Ellis,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Hahn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MSH</a:t>
            </a:r>
            <a:r>
              <a:rPr dirty="0" sz="1800" spc="-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Intravascular</a:t>
            </a:r>
            <a:r>
              <a:rPr dirty="0" sz="1800" spc="-3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Imaging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Core</a:t>
            </a:r>
            <a:r>
              <a:rPr dirty="0" sz="1800" spc="-3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Lab,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New</a:t>
            </a:r>
            <a:r>
              <a:rPr dirty="0" sz="1800" spc="-5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York,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 NY: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Narula,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Vengrenyuk,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Minatoguchi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Arial"/>
              <a:cs typeface="Arial"/>
            </a:endParaRPr>
          </a:p>
          <a:p>
            <a:pPr marL="12700" marR="200025">
              <a:lnSpc>
                <a:spcPts val="2090"/>
              </a:lnSpc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Interventional</a:t>
            </a:r>
            <a:r>
              <a:rPr dirty="0" sz="1800" spc="-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Cardiovascular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Research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Clinical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Trials,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Icahn</a:t>
            </a:r>
            <a:r>
              <a:rPr dirty="0" sz="1800" spc="-3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School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Medicine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at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Mount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Sinai,</a:t>
            </a:r>
            <a:r>
              <a:rPr dirty="0" sz="1800" spc="-3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New</a:t>
            </a:r>
            <a:r>
              <a:rPr dirty="0" sz="1800" spc="-5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York,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 NY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Mehran,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Sartori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30737" y="4719484"/>
            <a:ext cx="2961262" cy="2138516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6623225" y="0"/>
            <a:ext cx="5568950" cy="4378325"/>
            <a:chOff x="6623225" y="0"/>
            <a:chExt cx="5568950" cy="437832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8289" y="2189269"/>
              <a:ext cx="1673710" cy="218869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6892" y="0"/>
              <a:ext cx="1580095" cy="222901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86843" y="2243485"/>
              <a:ext cx="1540097" cy="201397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77102" y="0"/>
              <a:ext cx="1597281" cy="21827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3225" y="1107705"/>
              <a:ext cx="833666" cy="1150331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4465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YELLOW</a:t>
            </a:r>
            <a:r>
              <a:rPr dirty="0" sz="4000" spc="-30"/>
              <a:t> </a:t>
            </a:r>
            <a:r>
              <a:rPr dirty="0" sz="4000"/>
              <a:t>III:</a:t>
            </a:r>
            <a:r>
              <a:rPr dirty="0" sz="4000" spc="-15"/>
              <a:t> </a:t>
            </a:r>
            <a:r>
              <a:rPr dirty="0" sz="4000" spc="-10"/>
              <a:t>Background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284007" y="1296923"/>
            <a:ext cx="11475085" cy="403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9890" marR="71120" indent="-32639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SzPct val="120000"/>
              <a:buChar char="•"/>
              <a:tabLst>
                <a:tab pos="389890" algn="l"/>
                <a:tab pos="39052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Despite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high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intensity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statin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therapy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considerable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residual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cardiovascular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remains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CAD.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PCSK9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inhibitors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residual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risk.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00"/>
              </a:buClr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389890" indent="-326390">
              <a:lnSpc>
                <a:spcPct val="100000"/>
              </a:lnSpc>
              <a:buClr>
                <a:srgbClr val="FFFF00"/>
              </a:buClr>
              <a:buSzPct val="120000"/>
              <a:buChar char="•"/>
              <a:tabLst>
                <a:tab pos="389890" algn="l"/>
                <a:tab pos="39052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with:</a:t>
            </a:r>
            <a:endParaRPr sz="2000">
              <a:latin typeface="Arial"/>
              <a:cs typeface="Arial"/>
            </a:endParaRPr>
          </a:p>
          <a:p>
            <a:pPr lvl="1" marL="782955" indent="-269875">
              <a:lnSpc>
                <a:spcPct val="100000"/>
              </a:lnSpc>
              <a:spcBef>
                <a:spcPts val="1614"/>
              </a:spcBef>
              <a:buClr>
                <a:srgbClr val="FFFF00"/>
              </a:buClr>
              <a:buSzPct val="120000"/>
              <a:buChar char="–"/>
              <a:tabLst>
                <a:tab pos="78295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percent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atheroma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PAV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IVUS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CAD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(GLAGOV)</a:t>
            </a:r>
            <a:r>
              <a:rPr dirty="0" baseline="25641" sz="1950" spc="-15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baseline="25641" sz="1950">
              <a:latin typeface="Arial"/>
              <a:cs typeface="Arial"/>
            </a:endParaRPr>
          </a:p>
          <a:p>
            <a:pPr lvl="1" marL="782320" marR="118745" indent="-269875">
              <a:lnSpc>
                <a:spcPts val="2400"/>
              </a:lnSpc>
              <a:spcBef>
                <a:spcPts val="1995"/>
              </a:spcBef>
              <a:buClr>
                <a:srgbClr val="FFFF00"/>
              </a:buClr>
              <a:buSzPct val="120000"/>
              <a:buChar char="–"/>
              <a:tabLst>
                <a:tab pos="78295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fibrous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cap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thickness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FCT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Optical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Coherence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Tomography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(OCT)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NSTEMI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(HUYGENS)</a:t>
            </a:r>
            <a:r>
              <a:rPr dirty="0" baseline="25641" sz="1950" spc="-1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baseline="25641" sz="1950">
              <a:latin typeface="Arial"/>
              <a:cs typeface="Arial"/>
            </a:endParaRPr>
          </a:p>
          <a:p>
            <a:pPr lvl="1" marL="782955" indent="-269875">
              <a:lnSpc>
                <a:spcPct val="100000"/>
              </a:lnSpc>
              <a:spcBef>
                <a:spcPts val="1510"/>
              </a:spcBef>
              <a:buClr>
                <a:srgbClr val="FFFF00"/>
              </a:buClr>
              <a:buSzPct val="120000"/>
              <a:buChar char="–"/>
              <a:tabLst>
                <a:tab pos="78295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Lipid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Core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Burden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Index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maxLCBI</a:t>
            </a:r>
            <a:r>
              <a:rPr dirty="0" sz="160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dirty="0" sz="16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00"/>
                </a:solidFill>
                <a:latin typeface="Arial"/>
                <a:cs typeface="Arial"/>
              </a:rPr>
              <a:t>mm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NIRS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(PACMAN-AMI)</a:t>
            </a:r>
            <a:r>
              <a:rPr dirty="0" baseline="25641" sz="1950" spc="-1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baseline="25641" sz="1950">
              <a:latin typeface="Arial"/>
              <a:cs typeface="Arial"/>
            </a:endParaRPr>
          </a:p>
          <a:p>
            <a:pPr marL="389890" marR="154940" indent="-326390">
              <a:lnSpc>
                <a:spcPct val="100000"/>
              </a:lnSpc>
              <a:spcBef>
                <a:spcPts val="1935"/>
              </a:spcBef>
              <a:buClr>
                <a:srgbClr val="FFFF00"/>
              </a:buClr>
              <a:buSzPct val="120000"/>
              <a:buChar char="•"/>
              <a:tabLst>
                <a:tab pos="389890" algn="l"/>
                <a:tab pos="39052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Previous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our</a:t>
            </a:r>
            <a:r>
              <a:rPr dirty="0" sz="20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group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showed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maxLCBI</a:t>
            </a:r>
            <a:r>
              <a:rPr dirty="0" sz="160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dirty="0" sz="16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00"/>
                </a:solidFill>
                <a:latin typeface="Arial"/>
                <a:cs typeface="Arial"/>
              </a:rPr>
              <a:t>mm</a:t>
            </a:r>
            <a:r>
              <a:rPr dirty="0" sz="16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YELLOW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baseline="25641" sz="195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baseline="25641" sz="1950" spc="292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FCT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YELLOW</a:t>
            </a:r>
            <a:r>
              <a:rPr dirty="0" sz="20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II)</a:t>
            </a:r>
            <a:r>
              <a:rPr dirty="0" baseline="25641" sz="195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dirty="0" baseline="25641" sz="1950" spc="292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obstructive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lesions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CAD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rosuvastatin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40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mg</a:t>
            </a:r>
            <a:r>
              <a:rPr dirty="0" sz="20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6-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weeks.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53258" y="6011164"/>
            <a:ext cx="3585210" cy="510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910"/>
              </a:lnSpc>
              <a:spcBef>
                <a:spcPts val="100"/>
              </a:spcBef>
            </a:pPr>
            <a:r>
              <a:rPr dirty="0" baseline="25252" sz="1650" i="1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dirty="0" baseline="25252" sz="1650" spc="-60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00"/>
                </a:solidFill>
                <a:latin typeface="Arial"/>
                <a:cs typeface="Arial"/>
              </a:rPr>
              <a:t>Kini et</a:t>
            </a:r>
            <a:r>
              <a:rPr dirty="0" sz="1600" spc="10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00"/>
                </a:solidFill>
                <a:latin typeface="Arial"/>
                <a:cs typeface="Arial"/>
              </a:rPr>
              <a:t>al.,</a:t>
            </a:r>
            <a:r>
              <a:rPr dirty="0" sz="1600" spc="5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JACC 2013;</a:t>
            </a:r>
            <a:r>
              <a:rPr dirty="0" sz="1600" spc="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62(1):21-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1910"/>
              </a:lnSpc>
            </a:pPr>
            <a:r>
              <a:rPr dirty="0" baseline="25252" sz="1650" i="1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dirty="0" baseline="25252" sz="1650" spc="179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00"/>
                </a:solidFill>
                <a:latin typeface="Arial"/>
                <a:cs typeface="Arial"/>
              </a:rPr>
              <a:t>Kini</a:t>
            </a:r>
            <a:r>
              <a:rPr dirty="0" sz="1600" spc="-5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00"/>
                </a:solidFill>
                <a:latin typeface="Arial"/>
                <a:cs typeface="Arial"/>
              </a:rPr>
              <a:t>et</a:t>
            </a:r>
            <a:r>
              <a:rPr dirty="0" sz="1600" spc="10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00"/>
                </a:solidFill>
                <a:latin typeface="Arial"/>
                <a:cs typeface="Arial"/>
              </a:rPr>
              <a:t>al.,</a:t>
            </a:r>
            <a:r>
              <a:rPr dirty="0" sz="1600" spc="10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JACC 2017;</a:t>
            </a:r>
            <a:r>
              <a:rPr dirty="0" sz="1600" spc="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69(6):628-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640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32595" y="5953252"/>
            <a:ext cx="5707380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5252" sz="165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25252" sz="16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Nicholls</a:t>
            </a:r>
            <a:r>
              <a:rPr dirty="0" sz="160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600" spc="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al.,</a:t>
            </a:r>
            <a:r>
              <a:rPr dirty="0" sz="1600" spc="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JAMA</a:t>
            </a:r>
            <a:r>
              <a:rPr dirty="0" sz="16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2016;316:2373-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2384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1910"/>
              </a:lnSpc>
            </a:pPr>
            <a:r>
              <a:rPr dirty="0" baseline="25252" sz="165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5252" sz="1650" spc="-52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Nicholls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6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al., JACC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Cardiovasc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Imaging</a:t>
            </a:r>
            <a:r>
              <a:rPr dirty="0" sz="16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2022;15:1308-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1321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1910"/>
              </a:lnSpc>
            </a:pPr>
            <a:r>
              <a:rPr dirty="0" baseline="25252" sz="165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baseline="25252" sz="1650" spc="-3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Räber</a:t>
            </a:r>
            <a:r>
              <a:rPr dirty="0" sz="1600" spc="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600" spc="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al.,</a:t>
            </a:r>
            <a:r>
              <a:rPr dirty="0" sz="1600" spc="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JAMA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2022;327:1771-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1781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" y="5864376"/>
            <a:ext cx="12182475" cy="0"/>
          </a:xfrm>
          <a:custGeom>
            <a:avLst/>
            <a:gdLst/>
            <a:ahLst/>
            <a:cxnLst/>
            <a:rect l="l" t="t" r="r" b="b"/>
            <a:pathLst>
              <a:path w="12182475" h="0">
                <a:moveTo>
                  <a:pt x="0" y="0"/>
                </a:moveTo>
                <a:lnTo>
                  <a:pt x="12182166" y="1"/>
                </a:lnTo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9433" y="98043"/>
            <a:ext cx="276161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YELLOW</a:t>
            </a:r>
            <a:r>
              <a:rPr dirty="0" sz="4000" spc="-40"/>
              <a:t> </a:t>
            </a:r>
            <a:r>
              <a:rPr dirty="0" sz="4000" spc="-25"/>
              <a:t>III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495870" y="953515"/>
            <a:ext cx="11524615" cy="545084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8100" marR="657860">
              <a:lnSpc>
                <a:spcPct val="100800"/>
              </a:lnSpc>
              <a:spcBef>
                <a:spcPts val="75"/>
              </a:spcBef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Aim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assess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effect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26</a:t>
            </a: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weeks</a:t>
            </a:r>
            <a:r>
              <a:rPr dirty="0" sz="24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evolocumab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coronary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plaque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morphology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intravascular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imaging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OCT</a:t>
            </a:r>
            <a:r>
              <a:rPr dirty="0" sz="24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NIRS/IVUS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peripheral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mononuclear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(PBMC)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expression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stable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CAD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maximally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tolerated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therapy</a:t>
            </a:r>
            <a:endParaRPr sz="2400">
              <a:latin typeface="Arial"/>
              <a:cs typeface="Arial"/>
            </a:endParaRPr>
          </a:p>
          <a:p>
            <a:pPr marL="436880">
              <a:lnSpc>
                <a:spcPct val="100000"/>
              </a:lnSpc>
              <a:spcBef>
                <a:spcPts val="1560"/>
              </a:spcBef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Primary</a:t>
            </a:r>
            <a:r>
              <a:rPr dirty="0" sz="24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Arial"/>
                <a:cs typeface="Arial"/>
              </a:rPr>
              <a:t>endpoints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774700" indent="-338455">
              <a:lnSpc>
                <a:spcPts val="2845"/>
              </a:lnSpc>
              <a:spcBef>
                <a:spcPts val="625"/>
              </a:spcBef>
              <a:buClr>
                <a:srgbClr val="FFFF00"/>
              </a:buClr>
              <a:buAutoNum type="arabicPeriod"/>
              <a:tabLst>
                <a:tab pos="77533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 minimal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fibrous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cap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thickness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FCT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assessed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OCT</a:t>
            </a:r>
            <a:endParaRPr sz="2400">
              <a:latin typeface="Arial"/>
              <a:cs typeface="Arial"/>
            </a:endParaRPr>
          </a:p>
          <a:p>
            <a:pPr marL="774700" indent="-338455">
              <a:lnSpc>
                <a:spcPts val="2845"/>
              </a:lnSpc>
              <a:buClr>
                <a:srgbClr val="FFFF00"/>
              </a:buClr>
              <a:buAutoNum type="arabicPeriod"/>
              <a:tabLst>
                <a:tab pos="77533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 maximal lipid-core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burden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index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maxLCBI</a:t>
            </a:r>
            <a:r>
              <a:rPr dirty="0" baseline="-17361" sz="2400">
                <a:solidFill>
                  <a:srgbClr val="FFFF00"/>
                </a:solidFill>
                <a:latin typeface="Arial"/>
                <a:cs typeface="Arial"/>
              </a:rPr>
              <a:t>4mm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NIRS</a:t>
            </a:r>
            <a:endParaRPr sz="2400">
              <a:latin typeface="Arial"/>
              <a:cs typeface="Arial"/>
            </a:endParaRPr>
          </a:p>
          <a:p>
            <a:pPr marL="436880">
              <a:lnSpc>
                <a:spcPct val="100000"/>
              </a:lnSpc>
              <a:spcBef>
                <a:spcPts val="2495"/>
              </a:spcBef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Secondary</a:t>
            </a:r>
            <a:r>
              <a:rPr dirty="0" sz="24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Arial"/>
                <a:cs typeface="Arial"/>
              </a:rPr>
              <a:t>endpoints</a:t>
            </a:r>
            <a:r>
              <a:rPr dirty="0" sz="2400" spc="-1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lvl="1" marL="894080" marR="782955" indent="-457200">
              <a:lnSpc>
                <a:spcPts val="2780"/>
              </a:lnSpc>
              <a:spcBef>
                <a:spcPts val="800"/>
              </a:spcBef>
              <a:buClr>
                <a:srgbClr val="FFFF00"/>
              </a:buClr>
              <a:buAutoNum type="arabicPeriod"/>
              <a:tabLst>
                <a:tab pos="894080" algn="l"/>
                <a:tab pos="89471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maximal lipid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arc,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lipid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length,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lipid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index,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macrophage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accumulation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calcification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assessed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OCT</a:t>
            </a:r>
            <a:endParaRPr sz="2400">
              <a:latin typeface="Arial"/>
              <a:cs typeface="Arial"/>
            </a:endParaRPr>
          </a:p>
          <a:p>
            <a:pPr lvl="1" marL="894080" marR="1139190" indent="-457200">
              <a:lnSpc>
                <a:spcPts val="2900"/>
              </a:lnSpc>
              <a:spcBef>
                <a:spcPts val="30"/>
              </a:spcBef>
              <a:buClr>
                <a:srgbClr val="FFFF00"/>
              </a:buClr>
              <a:buAutoNum type="arabicPeriod"/>
              <a:tabLst>
                <a:tab pos="894080" algn="l"/>
                <a:tab pos="89471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percent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atheroma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400" spc="-60">
                <a:solidFill>
                  <a:srgbClr val="FFFF00"/>
                </a:solidFill>
                <a:latin typeface="Arial"/>
                <a:cs typeface="Arial"/>
              </a:rPr>
              <a:t>PAV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atheroma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volume 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400" spc="-60">
                <a:solidFill>
                  <a:srgbClr val="FFFF00"/>
                </a:solidFill>
                <a:latin typeface="Arial"/>
                <a:cs typeface="Arial"/>
              </a:rPr>
              <a:t>TAV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assessed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IVUS</a:t>
            </a:r>
            <a:endParaRPr sz="2400">
              <a:latin typeface="Arial"/>
              <a:cs typeface="Arial"/>
            </a:endParaRPr>
          </a:p>
          <a:p>
            <a:pPr lvl="1" marL="894080" indent="-457834">
              <a:lnSpc>
                <a:spcPts val="2810"/>
              </a:lnSpc>
              <a:buClr>
                <a:srgbClr val="FFFF00"/>
              </a:buClr>
              <a:buAutoNum type="arabicPeriod"/>
              <a:tabLst>
                <a:tab pos="894080" algn="l"/>
                <a:tab pos="89471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PBMC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expression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66683" y="750895"/>
            <a:ext cx="6102985" cy="615950"/>
          </a:xfrm>
          <a:custGeom>
            <a:avLst/>
            <a:gdLst/>
            <a:ahLst/>
            <a:cxnLst/>
            <a:rect l="l" t="t" r="r" b="b"/>
            <a:pathLst>
              <a:path w="6102984" h="615950">
                <a:moveTo>
                  <a:pt x="0" y="0"/>
                </a:moveTo>
                <a:lnTo>
                  <a:pt x="6102532" y="0"/>
                </a:lnTo>
                <a:lnTo>
                  <a:pt x="6102532" y="615553"/>
                </a:lnTo>
                <a:lnTo>
                  <a:pt x="0" y="61555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CCE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522350" y="808227"/>
            <a:ext cx="585533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0700" marR="5080" indent="-5080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CAD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undergoing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catheterization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(at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max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tolerated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therapy)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22148" y="2688582"/>
            <a:ext cx="3594735" cy="584835"/>
          </a:xfrm>
          <a:prstGeom prst="rect">
            <a:avLst/>
          </a:prstGeom>
          <a:ln w="25400">
            <a:solidFill>
              <a:srgbClr val="CCE0FF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marL="655320" marR="641985" indent="-6350">
              <a:lnSpc>
                <a:spcPts val="1900"/>
              </a:lnSpc>
              <a:spcBef>
                <a:spcPts val="44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culprit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vessel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PCI: </a:t>
            </a:r>
            <a:r>
              <a:rPr dirty="0" sz="1600" b="1">
                <a:solidFill>
                  <a:srgbClr val="FFFF00"/>
                </a:solidFill>
                <a:latin typeface="Arial"/>
                <a:cs typeface="Arial"/>
              </a:rPr>
              <a:t>OCT</a:t>
            </a:r>
            <a:r>
              <a:rPr dirty="0" sz="16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of the study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lesion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41272" y="3715383"/>
            <a:ext cx="4854575" cy="369570"/>
          </a:xfrm>
          <a:prstGeom prst="rect">
            <a:avLst/>
          </a:prstGeom>
          <a:ln w="25400">
            <a:solidFill>
              <a:srgbClr val="CCE0FF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NIRS/IVUS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lesion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145011" y="4112656"/>
            <a:ext cx="1656714" cy="36957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281940">
              <a:lnSpc>
                <a:spcPct val="100000"/>
              </a:lnSpc>
              <a:spcBef>
                <a:spcPts val="350"/>
              </a:spcBef>
            </a:pP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EXCLUDE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541272" y="5441674"/>
            <a:ext cx="4854575" cy="369570"/>
          </a:xfrm>
          <a:prstGeom prst="rect">
            <a:avLst/>
          </a:prstGeom>
          <a:ln w="25400">
            <a:solidFill>
              <a:srgbClr val="CCE0FF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06070">
              <a:lnSpc>
                <a:spcPct val="100000"/>
              </a:lnSpc>
              <a:spcBef>
                <a:spcPts val="35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OCT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NIRS/IVUS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lesion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554753" y="6203227"/>
            <a:ext cx="4881245" cy="400685"/>
          </a:xfrm>
          <a:prstGeom prst="rect">
            <a:avLst/>
          </a:prstGeom>
          <a:ln w="25400">
            <a:solidFill>
              <a:srgbClr val="CCE0FF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363220">
              <a:lnSpc>
                <a:spcPct val="100000"/>
              </a:lnSpc>
              <a:spcBef>
                <a:spcPts val="250"/>
              </a:spcBef>
            </a:pP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Clinical</a:t>
            </a:r>
            <a:r>
              <a:rPr dirty="0" sz="20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follow-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up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at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1,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6,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12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 month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4860299" y="2335588"/>
            <a:ext cx="76200" cy="332105"/>
          </a:xfrm>
          <a:custGeom>
            <a:avLst/>
            <a:gdLst/>
            <a:ahLst/>
            <a:cxnLst/>
            <a:rect l="l" t="t" r="r" b="b"/>
            <a:pathLst>
              <a:path w="76200" h="332105">
                <a:moveTo>
                  <a:pt x="28574" y="255588"/>
                </a:moveTo>
                <a:lnTo>
                  <a:pt x="0" y="255588"/>
                </a:lnTo>
                <a:lnTo>
                  <a:pt x="38100" y="331788"/>
                </a:lnTo>
                <a:lnTo>
                  <a:pt x="69850" y="268288"/>
                </a:lnTo>
                <a:lnTo>
                  <a:pt x="28575" y="268288"/>
                </a:lnTo>
                <a:lnTo>
                  <a:pt x="28574" y="255588"/>
                </a:lnTo>
                <a:close/>
              </a:path>
              <a:path w="76200" h="332105">
                <a:moveTo>
                  <a:pt x="47623" y="0"/>
                </a:moveTo>
                <a:lnTo>
                  <a:pt x="28573" y="0"/>
                </a:lnTo>
                <a:lnTo>
                  <a:pt x="28575" y="268288"/>
                </a:lnTo>
                <a:lnTo>
                  <a:pt x="47625" y="268288"/>
                </a:lnTo>
                <a:lnTo>
                  <a:pt x="47623" y="0"/>
                </a:lnTo>
                <a:close/>
              </a:path>
              <a:path w="76200" h="332105">
                <a:moveTo>
                  <a:pt x="76200" y="255588"/>
                </a:moveTo>
                <a:lnTo>
                  <a:pt x="47624" y="255588"/>
                </a:lnTo>
                <a:lnTo>
                  <a:pt x="47625" y="268288"/>
                </a:lnTo>
                <a:lnTo>
                  <a:pt x="69850" y="268288"/>
                </a:lnTo>
                <a:lnTo>
                  <a:pt x="76200" y="255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909163" y="3299175"/>
            <a:ext cx="76200" cy="385445"/>
          </a:xfrm>
          <a:custGeom>
            <a:avLst/>
            <a:gdLst/>
            <a:ahLst/>
            <a:cxnLst/>
            <a:rect l="l" t="t" r="r" b="b"/>
            <a:pathLst>
              <a:path w="76200" h="385445">
                <a:moveTo>
                  <a:pt x="28547" y="309390"/>
                </a:moveTo>
                <a:lnTo>
                  <a:pt x="0" y="310621"/>
                </a:lnTo>
                <a:lnTo>
                  <a:pt x="41346" y="385109"/>
                </a:lnTo>
                <a:lnTo>
                  <a:pt x="69536" y="322078"/>
                </a:lnTo>
                <a:lnTo>
                  <a:pt x="29094" y="322078"/>
                </a:lnTo>
                <a:lnTo>
                  <a:pt x="28547" y="309390"/>
                </a:lnTo>
                <a:close/>
              </a:path>
              <a:path w="76200" h="385445">
                <a:moveTo>
                  <a:pt x="47580" y="308569"/>
                </a:moveTo>
                <a:lnTo>
                  <a:pt x="28547" y="309390"/>
                </a:lnTo>
                <a:lnTo>
                  <a:pt x="29094" y="322078"/>
                </a:lnTo>
                <a:lnTo>
                  <a:pt x="48127" y="321257"/>
                </a:lnTo>
                <a:lnTo>
                  <a:pt x="47580" y="308569"/>
                </a:lnTo>
                <a:close/>
              </a:path>
              <a:path w="76200" h="385445">
                <a:moveTo>
                  <a:pt x="76128" y="307338"/>
                </a:moveTo>
                <a:lnTo>
                  <a:pt x="47580" y="308569"/>
                </a:lnTo>
                <a:lnTo>
                  <a:pt x="48127" y="321257"/>
                </a:lnTo>
                <a:lnTo>
                  <a:pt x="29094" y="322078"/>
                </a:lnTo>
                <a:lnTo>
                  <a:pt x="69536" y="322078"/>
                </a:lnTo>
                <a:lnTo>
                  <a:pt x="76128" y="307338"/>
                </a:lnTo>
                <a:close/>
              </a:path>
              <a:path w="76200" h="385445">
                <a:moveTo>
                  <a:pt x="34276" y="0"/>
                </a:moveTo>
                <a:lnTo>
                  <a:pt x="15243" y="820"/>
                </a:lnTo>
                <a:lnTo>
                  <a:pt x="28547" y="309390"/>
                </a:lnTo>
                <a:lnTo>
                  <a:pt x="47580" y="308569"/>
                </a:lnTo>
                <a:lnTo>
                  <a:pt x="342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2499360" y="4072273"/>
            <a:ext cx="4950460" cy="1139825"/>
            <a:chOff x="2499360" y="4072273"/>
            <a:chExt cx="4950460" cy="1139825"/>
          </a:xfrm>
        </p:grpSpPr>
        <p:sp>
          <p:nvSpPr>
            <p:cNvPr id="12" name="object 12" descr=""/>
            <p:cNvSpPr/>
            <p:nvPr/>
          </p:nvSpPr>
          <p:spPr>
            <a:xfrm>
              <a:off x="4946430" y="4072273"/>
              <a:ext cx="76200" cy="353060"/>
            </a:xfrm>
            <a:custGeom>
              <a:avLst/>
              <a:gdLst/>
              <a:ahLst/>
              <a:cxnLst/>
              <a:rect l="l" t="t" r="r" b="b"/>
              <a:pathLst>
                <a:path w="76200" h="353060">
                  <a:moveTo>
                    <a:pt x="28574" y="276399"/>
                  </a:moveTo>
                  <a:lnTo>
                    <a:pt x="0" y="276656"/>
                  </a:lnTo>
                  <a:lnTo>
                    <a:pt x="38785" y="352511"/>
                  </a:lnTo>
                  <a:lnTo>
                    <a:pt x="69780" y="289098"/>
                  </a:lnTo>
                  <a:lnTo>
                    <a:pt x="28689" y="289098"/>
                  </a:lnTo>
                  <a:lnTo>
                    <a:pt x="28574" y="276399"/>
                  </a:lnTo>
                  <a:close/>
                </a:path>
                <a:path w="76200" h="353060">
                  <a:moveTo>
                    <a:pt x="47623" y="276228"/>
                  </a:moveTo>
                  <a:lnTo>
                    <a:pt x="28574" y="276399"/>
                  </a:lnTo>
                  <a:lnTo>
                    <a:pt x="28689" y="289098"/>
                  </a:lnTo>
                  <a:lnTo>
                    <a:pt x="47738" y="288927"/>
                  </a:lnTo>
                  <a:lnTo>
                    <a:pt x="47623" y="276228"/>
                  </a:lnTo>
                  <a:close/>
                </a:path>
                <a:path w="76200" h="353060">
                  <a:moveTo>
                    <a:pt x="76197" y="275970"/>
                  </a:moveTo>
                  <a:lnTo>
                    <a:pt x="47623" y="276228"/>
                  </a:lnTo>
                  <a:lnTo>
                    <a:pt x="47738" y="288927"/>
                  </a:lnTo>
                  <a:lnTo>
                    <a:pt x="28689" y="289098"/>
                  </a:lnTo>
                  <a:lnTo>
                    <a:pt x="69780" y="289098"/>
                  </a:lnTo>
                  <a:lnTo>
                    <a:pt x="76197" y="275970"/>
                  </a:lnTo>
                  <a:close/>
                </a:path>
                <a:path w="76200" h="353060">
                  <a:moveTo>
                    <a:pt x="45134" y="0"/>
                  </a:moveTo>
                  <a:lnTo>
                    <a:pt x="26085" y="171"/>
                  </a:lnTo>
                  <a:lnTo>
                    <a:pt x="28574" y="276399"/>
                  </a:lnTo>
                  <a:lnTo>
                    <a:pt x="47623" y="276228"/>
                  </a:lnTo>
                  <a:lnTo>
                    <a:pt x="45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9360" y="4413503"/>
              <a:ext cx="4949951" cy="75895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8816" y="4373879"/>
              <a:ext cx="4578096" cy="83820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554752" y="4444992"/>
              <a:ext cx="4841240" cy="650875"/>
            </a:xfrm>
            <a:custGeom>
              <a:avLst/>
              <a:gdLst/>
              <a:ahLst/>
              <a:cxnLst/>
              <a:rect l="l" t="t" r="r" b="b"/>
              <a:pathLst>
                <a:path w="4841240" h="650875">
                  <a:moveTo>
                    <a:pt x="4732656" y="0"/>
                  </a:moveTo>
                  <a:lnTo>
                    <a:pt x="108437" y="0"/>
                  </a:lnTo>
                  <a:lnTo>
                    <a:pt x="66228" y="8521"/>
                  </a:lnTo>
                  <a:lnTo>
                    <a:pt x="31760" y="31760"/>
                  </a:lnTo>
                  <a:lnTo>
                    <a:pt x="8521" y="66229"/>
                  </a:lnTo>
                  <a:lnTo>
                    <a:pt x="0" y="108438"/>
                  </a:lnTo>
                  <a:lnTo>
                    <a:pt x="0" y="542179"/>
                  </a:lnTo>
                  <a:lnTo>
                    <a:pt x="8521" y="584388"/>
                  </a:lnTo>
                  <a:lnTo>
                    <a:pt x="31760" y="618856"/>
                  </a:lnTo>
                  <a:lnTo>
                    <a:pt x="66228" y="642095"/>
                  </a:lnTo>
                  <a:lnTo>
                    <a:pt x="108437" y="650617"/>
                  </a:lnTo>
                  <a:lnTo>
                    <a:pt x="4732656" y="650617"/>
                  </a:lnTo>
                  <a:lnTo>
                    <a:pt x="4774864" y="642095"/>
                  </a:lnTo>
                  <a:lnTo>
                    <a:pt x="4809333" y="618856"/>
                  </a:lnTo>
                  <a:lnTo>
                    <a:pt x="4832572" y="584388"/>
                  </a:lnTo>
                  <a:lnTo>
                    <a:pt x="4841093" y="542179"/>
                  </a:lnTo>
                  <a:lnTo>
                    <a:pt x="4841093" y="108438"/>
                  </a:lnTo>
                  <a:lnTo>
                    <a:pt x="4832572" y="66229"/>
                  </a:lnTo>
                  <a:lnTo>
                    <a:pt x="4809333" y="31760"/>
                  </a:lnTo>
                  <a:lnTo>
                    <a:pt x="4774864" y="8521"/>
                  </a:lnTo>
                  <a:lnTo>
                    <a:pt x="4732656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554752" y="4444992"/>
              <a:ext cx="4841240" cy="650875"/>
            </a:xfrm>
            <a:custGeom>
              <a:avLst/>
              <a:gdLst/>
              <a:ahLst/>
              <a:cxnLst/>
              <a:rect l="l" t="t" r="r" b="b"/>
              <a:pathLst>
                <a:path w="4841240" h="650875">
                  <a:moveTo>
                    <a:pt x="0" y="108437"/>
                  </a:moveTo>
                  <a:lnTo>
                    <a:pt x="8521" y="66228"/>
                  </a:lnTo>
                  <a:lnTo>
                    <a:pt x="31760" y="31760"/>
                  </a:lnTo>
                  <a:lnTo>
                    <a:pt x="66228" y="8521"/>
                  </a:lnTo>
                  <a:lnTo>
                    <a:pt x="108437" y="0"/>
                  </a:lnTo>
                  <a:lnTo>
                    <a:pt x="4732656" y="0"/>
                  </a:lnTo>
                  <a:lnTo>
                    <a:pt x="4774865" y="8521"/>
                  </a:lnTo>
                  <a:lnTo>
                    <a:pt x="4809333" y="31760"/>
                  </a:lnTo>
                  <a:lnTo>
                    <a:pt x="4832572" y="66228"/>
                  </a:lnTo>
                  <a:lnTo>
                    <a:pt x="4841094" y="108437"/>
                  </a:lnTo>
                  <a:lnTo>
                    <a:pt x="4841094" y="542179"/>
                  </a:lnTo>
                  <a:lnTo>
                    <a:pt x="4832572" y="584388"/>
                  </a:lnTo>
                  <a:lnTo>
                    <a:pt x="4809333" y="618856"/>
                  </a:lnTo>
                  <a:lnTo>
                    <a:pt x="4774865" y="642095"/>
                  </a:lnTo>
                  <a:lnTo>
                    <a:pt x="4732656" y="650617"/>
                  </a:lnTo>
                  <a:lnTo>
                    <a:pt x="108437" y="650617"/>
                  </a:lnTo>
                  <a:lnTo>
                    <a:pt x="66228" y="642095"/>
                  </a:lnTo>
                  <a:lnTo>
                    <a:pt x="31760" y="618856"/>
                  </a:lnTo>
                  <a:lnTo>
                    <a:pt x="8521" y="584388"/>
                  </a:lnTo>
                  <a:lnTo>
                    <a:pt x="0" y="542179"/>
                  </a:lnTo>
                  <a:lnTo>
                    <a:pt x="0" y="108437"/>
                  </a:lnTo>
                  <a:close/>
                </a:path>
              </a:pathLst>
            </a:custGeom>
            <a:ln w="25400">
              <a:solidFill>
                <a:srgbClr val="CCE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2886148" y="4449571"/>
            <a:ext cx="417830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495300" marR="5080" indent="-482600">
              <a:lnSpc>
                <a:spcPts val="2110"/>
              </a:lnSpc>
              <a:spcBef>
                <a:spcPts val="210"/>
              </a:spcBef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Evolocumab: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140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mg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every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weeks</a:t>
            </a:r>
            <a:r>
              <a:rPr dirty="0" sz="18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addition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statins</a:t>
            </a: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(26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 weeks)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950660" y="5079775"/>
            <a:ext cx="76200" cy="353060"/>
          </a:xfrm>
          <a:custGeom>
            <a:avLst/>
            <a:gdLst/>
            <a:ahLst/>
            <a:cxnLst/>
            <a:rect l="l" t="t" r="r" b="b"/>
            <a:pathLst>
              <a:path w="76200" h="353060">
                <a:moveTo>
                  <a:pt x="28573" y="276311"/>
                </a:moveTo>
                <a:lnTo>
                  <a:pt x="0" y="276439"/>
                </a:lnTo>
                <a:lnTo>
                  <a:pt x="38442" y="352468"/>
                </a:lnTo>
                <a:lnTo>
                  <a:pt x="69814" y="289011"/>
                </a:lnTo>
                <a:lnTo>
                  <a:pt x="28630" y="289011"/>
                </a:lnTo>
                <a:lnTo>
                  <a:pt x="28573" y="276311"/>
                </a:lnTo>
                <a:close/>
              </a:path>
              <a:path w="76200" h="353060">
                <a:moveTo>
                  <a:pt x="47623" y="276225"/>
                </a:moveTo>
                <a:lnTo>
                  <a:pt x="28573" y="276311"/>
                </a:lnTo>
                <a:lnTo>
                  <a:pt x="28630" y="289011"/>
                </a:lnTo>
                <a:lnTo>
                  <a:pt x="47680" y="288924"/>
                </a:lnTo>
                <a:lnTo>
                  <a:pt x="47623" y="276225"/>
                </a:lnTo>
                <a:close/>
              </a:path>
              <a:path w="76200" h="353060">
                <a:moveTo>
                  <a:pt x="76198" y="276096"/>
                </a:moveTo>
                <a:lnTo>
                  <a:pt x="47623" y="276225"/>
                </a:lnTo>
                <a:lnTo>
                  <a:pt x="47680" y="288924"/>
                </a:lnTo>
                <a:lnTo>
                  <a:pt x="28630" y="289011"/>
                </a:lnTo>
                <a:lnTo>
                  <a:pt x="69814" y="289011"/>
                </a:lnTo>
                <a:lnTo>
                  <a:pt x="76198" y="276096"/>
                </a:lnTo>
                <a:close/>
              </a:path>
              <a:path w="76200" h="353060">
                <a:moveTo>
                  <a:pt x="46379" y="0"/>
                </a:moveTo>
                <a:lnTo>
                  <a:pt x="27329" y="85"/>
                </a:lnTo>
                <a:lnTo>
                  <a:pt x="28573" y="276311"/>
                </a:lnTo>
                <a:lnTo>
                  <a:pt x="47623" y="276225"/>
                </a:lnTo>
                <a:lnTo>
                  <a:pt x="463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435823" y="5575282"/>
            <a:ext cx="673100" cy="76200"/>
          </a:xfrm>
          <a:custGeom>
            <a:avLst/>
            <a:gdLst/>
            <a:ahLst/>
            <a:cxnLst/>
            <a:rect l="l" t="t" r="r" b="b"/>
            <a:pathLst>
              <a:path w="673100" h="76200">
                <a:moveTo>
                  <a:pt x="596900" y="47624"/>
                </a:moveTo>
                <a:lnTo>
                  <a:pt x="596900" y="76199"/>
                </a:lnTo>
                <a:lnTo>
                  <a:pt x="654050" y="47624"/>
                </a:lnTo>
                <a:lnTo>
                  <a:pt x="596900" y="47624"/>
                </a:lnTo>
                <a:close/>
              </a:path>
              <a:path w="673100" h="76200">
                <a:moveTo>
                  <a:pt x="596900" y="28574"/>
                </a:moveTo>
                <a:lnTo>
                  <a:pt x="596900" y="47624"/>
                </a:lnTo>
                <a:lnTo>
                  <a:pt x="609600" y="47624"/>
                </a:lnTo>
                <a:lnTo>
                  <a:pt x="609600" y="28574"/>
                </a:lnTo>
                <a:lnTo>
                  <a:pt x="596900" y="28574"/>
                </a:lnTo>
                <a:close/>
              </a:path>
              <a:path w="673100" h="76200">
                <a:moveTo>
                  <a:pt x="596900" y="0"/>
                </a:moveTo>
                <a:lnTo>
                  <a:pt x="596900" y="28574"/>
                </a:lnTo>
                <a:lnTo>
                  <a:pt x="609600" y="28574"/>
                </a:lnTo>
                <a:lnTo>
                  <a:pt x="609600" y="47624"/>
                </a:lnTo>
                <a:lnTo>
                  <a:pt x="654051" y="47623"/>
                </a:lnTo>
                <a:lnTo>
                  <a:pt x="673100" y="38099"/>
                </a:lnTo>
                <a:lnTo>
                  <a:pt x="596900" y="0"/>
                </a:lnTo>
                <a:close/>
              </a:path>
              <a:path w="673100" h="76200">
                <a:moveTo>
                  <a:pt x="0" y="28573"/>
                </a:moveTo>
                <a:lnTo>
                  <a:pt x="0" y="47623"/>
                </a:lnTo>
                <a:lnTo>
                  <a:pt x="596900" y="47624"/>
                </a:lnTo>
                <a:lnTo>
                  <a:pt x="596900" y="28574"/>
                </a:lnTo>
                <a:lnTo>
                  <a:pt x="0" y="28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4962759" y="5829584"/>
            <a:ext cx="76200" cy="354330"/>
          </a:xfrm>
          <a:custGeom>
            <a:avLst/>
            <a:gdLst/>
            <a:ahLst/>
            <a:cxnLst/>
            <a:rect l="l" t="t" r="r" b="b"/>
            <a:pathLst>
              <a:path w="76200" h="354329">
                <a:moveTo>
                  <a:pt x="28573" y="277898"/>
                </a:moveTo>
                <a:lnTo>
                  <a:pt x="0" y="278026"/>
                </a:lnTo>
                <a:lnTo>
                  <a:pt x="38441" y="354054"/>
                </a:lnTo>
                <a:lnTo>
                  <a:pt x="69814" y="290597"/>
                </a:lnTo>
                <a:lnTo>
                  <a:pt x="28630" y="290597"/>
                </a:lnTo>
                <a:lnTo>
                  <a:pt x="28573" y="277898"/>
                </a:lnTo>
                <a:close/>
              </a:path>
              <a:path w="76200" h="354329">
                <a:moveTo>
                  <a:pt x="47623" y="277812"/>
                </a:moveTo>
                <a:lnTo>
                  <a:pt x="28573" y="277898"/>
                </a:lnTo>
                <a:lnTo>
                  <a:pt x="28630" y="290597"/>
                </a:lnTo>
                <a:lnTo>
                  <a:pt x="47680" y="290512"/>
                </a:lnTo>
                <a:lnTo>
                  <a:pt x="47623" y="277812"/>
                </a:lnTo>
                <a:close/>
              </a:path>
              <a:path w="76200" h="354329">
                <a:moveTo>
                  <a:pt x="76198" y="277684"/>
                </a:moveTo>
                <a:lnTo>
                  <a:pt x="47623" y="277812"/>
                </a:lnTo>
                <a:lnTo>
                  <a:pt x="47680" y="290512"/>
                </a:lnTo>
                <a:lnTo>
                  <a:pt x="28630" y="290597"/>
                </a:lnTo>
                <a:lnTo>
                  <a:pt x="69814" y="290597"/>
                </a:lnTo>
                <a:lnTo>
                  <a:pt x="76198" y="277684"/>
                </a:lnTo>
                <a:close/>
              </a:path>
              <a:path w="76200" h="354329">
                <a:moveTo>
                  <a:pt x="46379" y="0"/>
                </a:moveTo>
                <a:lnTo>
                  <a:pt x="27329" y="85"/>
                </a:lnTo>
                <a:lnTo>
                  <a:pt x="28573" y="277898"/>
                </a:lnTo>
                <a:lnTo>
                  <a:pt x="47623" y="277812"/>
                </a:lnTo>
                <a:lnTo>
                  <a:pt x="463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8145011" y="5256029"/>
            <a:ext cx="2729230" cy="584835"/>
          </a:xfrm>
          <a:prstGeom prst="rect">
            <a:avLst/>
          </a:prstGeom>
          <a:ln w="25400">
            <a:solidFill>
              <a:srgbClr val="CCE0FF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marL="229235" marR="175895" indent="-46355">
              <a:lnSpc>
                <a:spcPts val="1900"/>
              </a:lnSpc>
              <a:spcBef>
                <a:spcPts val="434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PBMC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mRNA</a:t>
            </a:r>
            <a:r>
              <a:rPr dirty="0" sz="16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Follow-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976909" y="14732"/>
            <a:ext cx="56889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YELLOW</a:t>
            </a:r>
            <a:r>
              <a:rPr dirty="0" spc="-25"/>
              <a:t> </a:t>
            </a:r>
            <a:r>
              <a:rPr dirty="0"/>
              <a:t>III:</a:t>
            </a:r>
            <a:r>
              <a:rPr dirty="0" spc="-20"/>
              <a:t> </a:t>
            </a:r>
            <a:r>
              <a:rPr dirty="0"/>
              <a:t>Study</a:t>
            </a:r>
            <a:r>
              <a:rPr dirty="0" spc="-15"/>
              <a:t> </a:t>
            </a:r>
            <a:r>
              <a:rPr dirty="0" spc="-10"/>
              <a:t>Design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1721092" y="2766059"/>
            <a:ext cx="10699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Baseline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107281" y="5460491"/>
            <a:ext cx="12242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Follow-</a:t>
            </a:r>
            <a:r>
              <a:rPr dirty="0" sz="2000" spc="-25" b="1">
                <a:solidFill>
                  <a:srgbClr val="FFFF00"/>
                </a:solidFill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135561" y="620268"/>
            <a:ext cx="3258185" cy="976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3835">
              <a:lnSpc>
                <a:spcPct val="1486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80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mg/dL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(low/moderate) LDL-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mg/dL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(high-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statin)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mg/dL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(statin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intolerance)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256081" y="1719284"/>
            <a:ext cx="5213350" cy="584835"/>
          </a:xfrm>
          <a:prstGeom prst="rect">
            <a:avLst/>
          </a:prstGeom>
          <a:ln w="25400">
            <a:solidFill>
              <a:srgbClr val="CCE0FF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marL="748030" marR="129539" indent="-611505">
              <a:lnSpc>
                <a:spcPts val="1900"/>
              </a:lnSpc>
              <a:spcBef>
                <a:spcPts val="44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obstructive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lesion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600" spc="-10" b="1">
                <a:solidFill>
                  <a:srgbClr val="FFFF00"/>
                </a:solidFill>
                <a:latin typeface="Arial"/>
                <a:cs typeface="Arial"/>
              </a:rPr>
              <a:t>30-</a:t>
            </a:r>
            <a:r>
              <a:rPr dirty="0" sz="1600" b="1">
                <a:solidFill>
                  <a:srgbClr val="FFFF00"/>
                </a:solidFill>
                <a:latin typeface="Arial"/>
                <a:cs typeface="Arial"/>
              </a:rPr>
              <a:t>50%</a:t>
            </a:r>
            <a:r>
              <a:rPr dirty="0" sz="1600" spc="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00"/>
                </a:solidFill>
                <a:latin typeface="Arial"/>
                <a:cs typeface="Arial"/>
              </a:rPr>
              <a:t>stenosis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identified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angiography in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culprit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vessel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6786271" y="2954743"/>
            <a:ext cx="2225040" cy="1123315"/>
          </a:xfrm>
          <a:custGeom>
            <a:avLst/>
            <a:gdLst/>
            <a:ahLst/>
            <a:cxnLst/>
            <a:rect l="l" t="t" r="r" b="b"/>
            <a:pathLst>
              <a:path w="2225040" h="1123314">
                <a:moveTo>
                  <a:pt x="987806" y="41859"/>
                </a:moveTo>
                <a:lnTo>
                  <a:pt x="987742" y="25984"/>
                </a:lnTo>
                <a:lnTo>
                  <a:pt x="76161" y="30162"/>
                </a:lnTo>
                <a:lnTo>
                  <a:pt x="76034" y="0"/>
                </a:lnTo>
                <a:lnTo>
                  <a:pt x="0" y="38455"/>
                </a:lnTo>
                <a:lnTo>
                  <a:pt x="76377" y="76200"/>
                </a:lnTo>
                <a:lnTo>
                  <a:pt x="76238" y="46101"/>
                </a:lnTo>
                <a:lnTo>
                  <a:pt x="987806" y="41859"/>
                </a:lnTo>
                <a:close/>
              </a:path>
              <a:path w="2225040" h="1123314">
                <a:moveTo>
                  <a:pt x="2224976" y="1046568"/>
                </a:moveTo>
                <a:lnTo>
                  <a:pt x="2194814" y="1046645"/>
                </a:lnTo>
                <a:lnTo>
                  <a:pt x="2193556" y="545185"/>
                </a:lnTo>
                <a:lnTo>
                  <a:pt x="2177681" y="545223"/>
                </a:lnTo>
                <a:lnTo>
                  <a:pt x="2178939" y="1046683"/>
                </a:lnTo>
                <a:lnTo>
                  <a:pt x="2148776" y="1046759"/>
                </a:lnTo>
                <a:lnTo>
                  <a:pt x="2187067" y="1122870"/>
                </a:lnTo>
                <a:lnTo>
                  <a:pt x="2218613" y="1059383"/>
                </a:lnTo>
                <a:lnTo>
                  <a:pt x="2224976" y="1046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0" y="6350"/>
            <a:ext cx="8131175" cy="1699895"/>
            <a:chOff x="0" y="6350"/>
            <a:chExt cx="8131175" cy="1699895"/>
          </a:xfrm>
        </p:grpSpPr>
        <p:sp>
          <p:nvSpPr>
            <p:cNvPr id="29" name="object 29" descr=""/>
            <p:cNvSpPr/>
            <p:nvPr/>
          </p:nvSpPr>
          <p:spPr>
            <a:xfrm>
              <a:off x="7970235" y="708939"/>
              <a:ext cx="153035" cy="916305"/>
            </a:xfrm>
            <a:custGeom>
              <a:avLst/>
              <a:gdLst/>
              <a:ahLst/>
              <a:cxnLst/>
              <a:rect l="l" t="t" r="r" b="b"/>
              <a:pathLst>
                <a:path w="153034" h="916305">
                  <a:moveTo>
                    <a:pt x="152618" y="915744"/>
                  </a:moveTo>
                  <a:lnTo>
                    <a:pt x="98661" y="893394"/>
                  </a:lnTo>
                  <a:lnTo>
                    <a:pt x="76311" y="839436"/>
                  </a:lnTo>
                  <a:lnTo>
                    <a:pt x="76307" y="534179"/>
                  </a:lnTo>
                  <a:lnTo>
                    <a:pt x="70310" y="504477"/>
                  </a:lnTo>
                  <a:lnTo>
                    <a:pt x="53957" y="480221"/>
                  </a:lnTo>
                  <a:lnTo>
                    <a:pt x="29702" y="463868"/>
                  </a:lnTo>
                  <a:lnTo>
                    <a:pt x="0" y="457872"/>
                  </a:lnTo>
                  <a:lnTo>
                    <a:pt x="29702" y="451875"/>
                  </a:lnTo>
                  <a:lnTo>
                    <a:pt x="53957" y="435522"/>
                  </a:lnTo>
                  <a:lnTo>
                    <a:pt x="70310" y="411266"/>
                  </a:lnTo>
                  <a:lnTo>
                    <a:pt x="76307" y="381564"/>
                  </a:lnTo>
                  <a:lnTo>
                    <a:pt x="76307" y="76307"/>
                  </a:lnTo>
                  <a:lnTo>
                    <a:pt x="82303" y="46605"/>
                  </a:lnTo>
                  <a:lnTo>
                    <a:pt x="98657" y="22349"/>
                  </a:lnTo>
                  <a:lnTo>
                    <a:pt x="122912" y="5996"/>
                  </a:lnTo>
                  <a:lnTo>
                    <a:pt x="152614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834026" y="1126705"/>
              <a:ext cx="3136265" cy="579120"/>
            </a:xfrm>
            <a:custGeom>
              <a:avLst/>
              <a:gdLst/>
              <a:ahLst/>
              <a:cxnLst/>
              <a:rect l="l" t="t" r="r" b="b"/>
              <a:pathLst>
                <a:path w="3136265" h="579119">
                  <a:moveTo>
                    <a:pt x="76200" y="502780"/>
                  </a:moveTo>
                  <a:lnTo>
                    <a:pt x="47625" y="502780"/>
                  </a:lnTo>
                  <a:lnTo>
                    <a:pt x="47625" y="247192"/>
                  </a:lnTo>
                  <a:lnTo>
                    <a:pt x="28575" y="247192"/>
                  </a:lnTo>
                  <a:lnTo>
                    <a:pt x="28575" y="502780"/>
                  </a:lnTo>
                  <a:lnTo>
                    <a:pt x="0" y="502780"/>
                  </a:lnTo>
                  <a:lnTo>
                    <a:pt x="38100" y="578980"/>
                  </a:lnTo>
                  <a:lnTo>
                    <a:pt x="69850" y="515480"/>
                  </a:lnTo>
                  <a:lnTo>
                    <a:pt x="76200" y="502780"/>
                  </a:lnTo>
                  <a:close/>
                </a:path>
                <a:path w="3136265" h="579119">
                  <a:moveTo>
                    <a:pt x="3136201" y="37973"/>
                  </a:moveTo>
                  <a:lnTo>
                    <a:pt x="3120479" y="30149"/>
                  </a:lnTo>
                  <a:lnTo>
                    <a:pt x="3059938" y="0"/>
                  </a:lnTo>
                  <a:lnTo>
                    <a:pt x="3059988" y="30162"/>
                  </a:lnTo>
                  <a:lnTo>
                    <a:pt x="2743200" y="30721"/>
                  </a:lnTo>
                  <a:lnTo>
                    <a:pt x="2743149" y="558"/>
                  </a:lnTo>
                  <a:lnTo>
                    <a:pt x="2667012" y="38785"/>
                  </a:lnTo>
                  <a:lnTo>
                    <a:pt x="2743276" y="76758"/>
                  </a:lnTo>
                  <a:lnTo>
                    <a:pt x="2743225" y="46609"/>
                  </a:lnTo>
                  <a:lnTo>
                    <a:pt x="3060014" y="46037"/>
                  </a:lnTo>
                  <a:lnTo>
                    <a:pt x="3060065" y="76200"/>
                  </a:lnTo>
                  <a:lnTo>
                    <a:pt x="3136201" y="379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350"/>
              <a:ext cx="1447799" cy="797952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11369285" y="11471"/>
            <a:ext cx="813435" cy="1621155"/>
            <a:chOff x="11369285" y="11471"/>
            <a:chExt cx="813435" cy="1621155"/>
          </a:xfrm>
        </p:grpSpPr>
        <p:sp>
          <p:nvSpPr>
            <p:cNvPr id="33" name="object 33" descr=""/>
            <p:cNvSpPr/>
            <p:nvPr/>
          </p:nvSpPr>
          <p:spPr>
            <a:xfrm>
              <a:off x="11377223" y="708939"/>
              <a:ext cx="153035" cy="916305"/>
            </a:xfrm>
            <a:custGeom>
              <a:avLst/>
              <a:gdLst/>
              <a:ahLst/>
              <a:cxnLst/>
              <a:rect l="l" t="t" r="r" b="b"/>
              <a:pathLst>
                <a:path w="153034" h="916305">
                  <a:moveTo>
                    <a:pt x="0" y="0"/>
                  </a:moveTo>
                  <a:lnTo>
                    <a:pt x="53958" y="22349"/>
                  </a:lnTo>
                  <a:lnTo>
                    <a:pt x="76308" y="76307"/>
                  </a:lnTo>
                  <a:lnTo>
                    <a:pt x="76312" y="381564"/>
                  </a:lnTo>
                  <a:lnTo>
                    <a:pt x="82308" y="411266"/>
                  </a:lnTo>
                  <a:lnTo>
                    <a:pt x="98661" y="435522"/>
                  </a:lnTo>
                  <a:lnTo>
                    <a:pt x="122916" y="451875"/>
                  </a:lnTo>
                  <a:lnTo>
                    <a:pt x="152619" y="457872"/>
                  </a:lnTo>
                  <a:lnTo>
                    <a:pt x="122916" y="463868"/>
                  </a:lnTo>
                  <a:lnTo>
                    <a:pt x="98661" y="480221"/>
                  </a:lnTo>
                  <a:lnTo>
                    <a:pt x="82308" y="504477"/>
                  </a:lnTo>
                  <a:lnTo>
                    <a:pt x="76312" y="534179"/>
                  </a:lnTo>
                  <a:lnTo>
                    <a:pt x="76312" y="839436"/>
                  </a:lnTo>
                  <a:lnTo>
                    <a:pt x="70315" y="869138"/>
                  </a:lnTo>
                  <a:lnTo>
                    <a:pt x="53962" y="893394"/>
                  </a:lnTo>
                  <a:lnTo>
                    <a:pt x="29706" y="909747"/>
                  </a:lnTo>
                  <a:lnTo>
                    <a:pt x="4" y="915744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70790" y="11471"/>
              <a:ext cx="711375" cy="981588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7118210" y="2651252"/>
            <a:ext cx="4197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Yes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012866" y="3626611"/>
            <a:ext cx="330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7774052" y="2387439"/>
            <a:ext cx="2622550" cy="1073785"/>
          </a:xfrm>
          <a:custGeom>
            <a:avLst/>
            <a:gdLst/>
            <a:ahLst/>
            <a:cxnLst/>
            <a:rect l="l" t="t" r="r" b="b"/>
            <a:pathLst>
              <a:path w="2622550" h="1073785">
                <a:moveTo>
                  <a:pt x="0" y="178893"/>
                </a:moveTo>
                <a:lnTo>
                  <a:pt x="6390" y="131336"/>
                </a:lnTo>
                <a:lnTo>
                  <a:pt x="24424" y="88602"/>
                </a:lnTo>
                <a:lnTo>
                  <a:pt x="52396" y="52396"/>
                </a:lnTo>
                <a:lnTo>
                  <a:pt x="88602" y="24424"/>
                </a:lnTo>
                <a:lnTo>
                  <a:pt x="131336" y="6390"/>
                </a:lnTo>
                <a:lnTo>
                  <a:pt x="178892" y="0"/>
                </a:lnTo>
                <a:lnTo>
                  <a:pt x="2443080" y="0"/>
                </a:lnTo>
                <a:lnTo>
                  <a:pt x="2490636" y="6390"/>
                </a:lnTo>
                <a:lnTo>
                  <a:pt x="2533370" y="24424"/>
                </a:lnTo>
                <a:lnTo>
                  <a:pt x="2569576" y="52396"/>
                </a:lnTo>
                <a:lnTo>
                  <a:pt x="2597548" y="88602"/>
                </a:lnTo>
                <a:lnTo>
                  <a:pt x="2615582" y="131336"/>
                </a:lnTo>
                <a:lnTo>
                  <a:pt x="2621973" y="178893"/>
                </a:lnTo>
                <a:lnTo>
                  <a:pt x="2621973" y="894442"/>
                </a:lnTo>
                <a:lnTo>
                  <a:pt x="2615582" y="941998"/>
                </a:lnTo>
                <a:lnTo>
                  <a:pt x="2597548" y="984732"/>
                </a:lnTo>
                <a:lnTo>
                  <a:pt x="2569576" y="1020938"/>
                </a:lnTo>
                <a:lnTo>
                  <a:pt x="2533370" y="1048910"/>
                </a:lnTo>
                <a:lnTo>
                  <a:pt x="2490636" y="1066944"/>
                </a:lnTo>
                <a:lnTo>
                  <a:pt x="2443080" y="1073335"/>
                </a:lnTo>
                <a:lnTo>
                  <a:pt x="178892" y="1073335"/>
                </a:lnTo>
                <a:lnTo>
                  <a:pt x="131336" y="1066944"/>
                </a:lnTo>
                <a:lnTo>
                  <a:pt x="88602" y="1048910"/>
                </a:lnTo>
                <a:lnTo>
                  <a:pt x="52396" y="1020938"/>
                </a:lnTo>
                <a:lnTo>
                  <a:pt x="24424" y="984732"/>
                </a:lnTo>
                <a:lnTo>
                  <a:pt x="6390" y="941998"/>
                </a:lnTo>
                <a:lnTo>
                  <a:pt x="0" y="894442"/>
                </a:lnTo>
                <a:lnTo>
                  <a:pt x="0" y="178893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7905187" y="2423667"/>
            <a:ext cx="2153920" cy="903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Lipid rich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plaque:</a:t>
            </a:r>
            <a:r>
              <a:rPr dirty="0" sz="16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Max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Lipid</a:t>
            </a:r>
            <a:r>
              <a:rPr dirty="0" sz="16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Arc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&gt;90°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Minimal FCT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≤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µm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50211" y="1067254"/>
            <a:ext cx="4001135" cy="1047750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 wrap="square" lIns="0" tIns="142875" rIns="0" bIns="0" rtlCol="0" vert="horz">
            <a:spAutoFit/>
          </a:bodyPr>
          <a:lstStyle/>
          <a:p>
            <a:pPr marL="1221105" marR="144145" indent="-1068705">
              <a:lnSpc>
                <a:spcPct val="100800"/>
              </a:lnSpc>
              <a:spcBef>
                <a:spcPts val="1125"/>
              </a:spcBef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329</a:t>
            </a:r>
            <a:r>
              <a:rPr dirty="0" sz="24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screened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enrollment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450211" y="3283987"/>
            <a:ext cx="4001135" cy="918210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 wrap="square" lIns="0" tIns="1111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137</a:t>
            </a:r>
            <a:r>
              <a:rPr dirty="0" sz="24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enrolled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8</a:t>
            </a:r>
            <a:r>
              <a:rPr dirty="0" sz="20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intolerant)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00841" y="5151323"/>
            <a:ext cx="3903345" cy="916305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123825" marR="116205" indent="115570">
              <a:lnSpc>
                <a:spcPct val="100800"/>
              </a:lnSpc>
              <a:spcBef>
                <a:spcPts val="600"/>
              </a:spcBef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110</a:t>
            </a:r>
            <a:r>
              <a:rPr dirty="0" sz="2400" spc="-8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26-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week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follow-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intolerant</a:t>
            </a:r>
            <a:r>
              <a:rPr dirty="0" sz="20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53319" y="1467293"/>
            <a:ext cx="4538980" cy="1986914"/>
          </a:xfrm>
          <a:prstGeom prst="rect">
            <a:avLst/>
          </a:prstGeom>
          <a:ln w="31750">
            <a:solidFill>
              <a:srgbClr val="C00000"/>
            </a:solidFill>
          </a:ln>
        </p:spPr>
        <p:txBody>
          <a:bodyPr wrap="square" lIns="0" tIns="11620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915"/>
              </a:spcBef>
            </a:pP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192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Excluded</a:t>
            </a:r>
            <a:endParaRPr sz="2000">
              <a:latin typeface="Arial"/>
              <a:cs typeface="Arial"/>
            </a:endParaRPr>
          </a:p>
          <a:p>
            <a:pPr marL="328930">
              <a:lnSpc>
                <a:spcPts val="1910"/>
              </a:lnSpc>
              <a:spcBef>
                <a:spcPts val="17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89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LDL-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criteria not</a:t>
            </a:r>
            <a:r>
              <a:rPr dirty="0" sz="16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met</a:t>
            </a:r>
            <a:endParaRPr sz="1600">
              <a:latin typeface="Arial"/>
              <a:cs typeface="Arial"/>
            </a:endParaRPr>
          </a:p>
          <a:p>
            <a:pPr marL="319405" marR="331470">
              <a:lnSpc>
                <a:spcPts val="1900"/>
              </a:lnSpc>
              <a:spcBef>
                <a:spcPts val="6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84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suitable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lesion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angiography</a:t>
            </a:r>
            <a:r>
              <a:rPr dirty="0" sz="16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lipid plaque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thin FCT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OCT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Withdrew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consent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600">
              <a:latin typeface="Arial"/>
              <a:cs typeface="Arial"/>
            </a:endParaRPr>
          </a:p>
          <a:p>
            <a:pPr marL="433705">
              <a:lnSpc>
                <a:spcPct val="100000"/>
              </a:lnSpc>
              <a:spcBef>
                <a:spcPts val="3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Creatinine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criteria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met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3309544" y="2110333"/>
            <a:ext cx="2636520" cy="1174115"/>
          </a:xfrm>
          <a:custGeom>
            <a:avLst/>
            <a:gdLst/>
            <a:ahLst/>
            <a:cxnLst/>
            <a:rect l="l" t="t" r="r" b="b"/>
            <a:pathLst>
              <a:path w="2636520" h="1174114">
                <a:moveTo>
                  <a:pt x="2635897" y="598144"/>
                </a:moveTo>
                <a:lnTo>
                  <a:pt x="2550363" y="554913"/>
                </a:lnTo>
                <a:lnTo>
                  <a:pt x="2550236" y="583488"/>
                </a:lnTo>
                <a:lnTo>
                  <a:pt x="57150" y="572579"/>
                </a:lnTo>
                <a:lnTo>
                  <a:pt x="57150" y="0"/>
                </a:lnTo>
                <a:lnTo>
                  <a:pt x="28575" y="0"/>
                </a:lnTo>
                <a:lnTo>
                  <a:pt x="28575" y="1087932"/>
                </a:lnTo>
                <a:lnTo>
                  <a:pt x="0" y="1087932"/>
                </a:lnTo>
                <a:lnTo>
                  <a:pt x="42862" y="1173657"/>
                </a:lnTo>
                <a:lnTo>
                  <a:pt x="78574" y="1102220"/>
                </a:lnTo>
                <a:lnTo>
                  <a:pt x="85725" y="1087932"/>
                </a:lnTo>
                <a:lnTo>
                  <a:pt x="57150" y="1087932"/>
                </a:lnTo>
                <a:lnTo>
                  <a:pt x="57150" y="601154"/>
                </a:lnTo>
                <a:lnTo>
                  <a:pt x="2550109" y="612063"/>
                </a:lnTo>
                <a:lnTo>
                  <a:pt x="2549982" y="640638"/>
                </a:lnTo>
                <a:lnTo>
                  <a:pt x="2607640" y="612127"/>
                </a:lnTo>
                <a:lnTo>
                  <a:pt x="2635897" y="598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309544" y="4201617"/>
            <a:ext cx="2636520" cy="924560"/>
          </a:xfrm>
          <a:custGeom>
            <a:avLst/>
            <a:gdLst/>
            <a:ahLst/>
            <a:cxnLst/>
            <a:rect l="l" t="t" r="r" b="b"/>
            <a:pathLst>
              <a:path w="2636520" h="924560">
                <a:moveTo>
                  <a:pt x="2635897" y="312521"/>
                </a:moveTo>
                <a:lnTo>
                  <a:pt x="2550363" y="269278"/>
                </a:lnTo>
                <a:lnTo>
                  <a:pt x="2550236" y="297853"/>
                </a:lnTo>
                <a:lnTo>
                  <a:pt x="57150" y="286893"/>
                </a:lnTo>
                <a:lnTo>
                  <a:pt x="57150" y="0"/>
                </a:lnTo>
                <a:lnTo>
                  <a:pt x="28575" y="0"/>
                </a:lnTo>
                <a:lnTo>
                  <a:pt x="28575" y="838771"/>
                </a:lnTo>
                <a:lnTo>
                  <a:pt x="0" y="838771"/>
                </a:lnTo>
                <a:lnTo>
                  <a:pt x="42862" y="924496"/>
                </a:lnTo>
                <a:lnTo>
                  <a:pt x="78574" y="853059"/>
                </a:lnTo>
                <a:lnTo>
                  <a:pt x="85725" y="838771"/>
                </a:lnTo>
                <a:lnTo>
                  <a:pt x="57150" y="838771"/>
                </a:lnTo>
                <a:lnTo>
                  <a:pt x="57150" y="315468"/>
                </a:lnTo>
                <a:lnTo>
                  <a:pt x="2550109" y="326428"/>
                </a:lnTo>
                <a:lnTo>
                  <a:pt x="2549982" y="355003"/>
                </a:lnTo>
                <a:lnTo>
                  <a:pt x="2607640" y="326491"/>
                </a:lnTo>
                <a:lnTo>
                  <a:pt x="2635897" y="3125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945447" y="3952439"/>
            <a:ext cx="4546600" cy="2226310"/>
          </a:xfrm>
          <a:prstGeom prst="rect">
            <a:avLst/>
          </a:prstGeom>
          <a:ln w="31750">
            <a:solidFill>
              <a:srgbClr val="C00000"/>
            </a:solidFill>
          </a:ln>
        </p:spPr>
        <p:txBody>
          <a:bodyPr wrap="square" lIns="0" tIns="1257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990"/>
              </a:spcBef>
            </a:pP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27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Excluded</a:t>
            </a:r>
            <a:endParaRPr sz="1800">
              <a:latin typeface="Arial"/>
              <a:cs typeface="Arial"/>
            </a:endParaRPr>
          </a:p>
          <a:p>
            <a:pPr marL="376555" marR="329565" indent="-31750">
              <a:lnSpc>
                <a:spcPct val="105000"/>
              </a:lnSpc>
              <a:spcBef>
                <a:spcPts val="1639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preference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(no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FU,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took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drug)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Consent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withdrawal</a:t>
            </a:r>
            <a:endParaRPr sz="1600">
              <a:latin typeface="Arial"/>
              <a:cs typeface="Arial"/>
            </a:endParaRPr>
          </a:p>
          <a:p>
            <a:pPr marL="376555">
              <a:lnSpc>
                <a:spcPts val="1885"/>
              </a:lnSpc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Lost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follow-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1600">
              <a:latin typeface="Arial"/>
              <a:cs typeface="Arial"/>
            </a:endParaRPr>
          </a:p>
          <a:p>
            <a:pPr marL="376555">
              <a:lnSpc>
                <a:spcPts val="1910"/>
              </a:lnSpc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Withdrew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consent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taking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25252" sz="1650" b="1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baseline="25252" sz="1650" spc="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endParaRPr sz="1600">
              <a:latin typeface="Arial"/>
              <a:cs typeface="Arial"/>
            </a:endParaRPr>
          </a:p>
          <a:p>
            <a:pPr marL="376555">
              <a:lnSpc>
                <a:spcPts val="1910"/>
              </a:lnSpc>
              <a:spcBef>
                <a:spcPts val="7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Died</a:t>
            </a:r>
            <a:endParaRPr sz="1600">
              <a:latin typeface="Arial"/>
              <a:cs typeface="Arial"/>
            </a:endParaRPr>
          </a:p>
          <a:p>
            <a:pPr marL="376555">
              <a:lnSpc>
                <a:spcPts val="1910"/>
              </a:lnSpc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6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discontinuation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(f/u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done)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81020" y="94995"/>
            <a:ext cx="606488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Results:</a:t>
            </a:r>
            <a:r>
              <a:rPr dirty="0" sz="4000" spc="-25"/>
              <a:t> </a:t>
            </a:r>
            <a:r>
              <a:rPr dirty="0" sz="4000"/>
              <a:t>Flow</a:t>
            </a:r>
            <a:r>
              <a:rPr dirty="0" sz="4000" spc="-20"/>
              <a:t> </a:t>
            </a:r>
            <a:r>
              <a:rPr dirty="0" sz="4000"/>
              <a:t>of</a:t>
            </a:r>
            <a:r>
              <a:rPr dirty="0" sz="4000" spc="-10"/>
              <a:t> Patients</a:t>
            </a:r>
            <a:endParaRPr sz="4000"/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143048" y="794617"/>
          <a:ext cx="4169410" cy="590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925"/>
                <a:gridCol w="1631950"/>
              </a:tblGrid>
              <a:tr h="445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2875"/>
                        </a:lnSpc>
                        <a:spcBef>
                          <a:spcPts val="53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N=137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9525">
                        <a:lnSpc>
                          <a:spcPts val="2065"/>
                        </a:lnSpc>
                        <a:spcBef>
                          <a:spcPts val="7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Age,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2065"/>
                        </a:lnSpc>
                        <a:spcBef>
                          <a:spcPts val="7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66.0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(9.7)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9525">
                        <a:lnSpc>
                          <a:spcPts val="2070"/>
                        </a:lnSpc>
                        <a:spcBef>
                          <a:spcPts val="65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7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98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(71.5)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9525">
                        <a:lnSpc>
                          <a:spcPts val="2050"/>
                        </a:lnSpc>
                        <a:spcBef>
                          <a:spcPts val="85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BMI,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ts val="2050"/>
                        </a:lnSpc>
                        <a:spcBef>
                          <a:spcPts val="8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31.6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(19.3)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9525">
                        <a:lnSpc>
                          <a:spcPts val="2055"/>
                        </a:lnSpc>
                        <a:spcBef>
                          <a:spcPts val="8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Hypertension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ts val="2055"/>
                        </a:lnSpc>
                        <a:spcBef>
                          <a:spcPts val="8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127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(92.7)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9525">
                        <a:lnSpc>
                          <a:spcPts val="2060"/>
                        </a:lnSpc>
                        <a:spcBef>
                          <a:spcPts val="7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PCI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60"/>
                        </a:lnSpc>
                        <a:spcBef>
                          <a:spcPts val="7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97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(70.8)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9525">
                        <a:lnSpc>
                          <a:spcPts val="2060"/>
                        </a:lnSpc>
                        <a:spcBef>
                          <a:spcPts val="7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MI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60"/>
                        </a:lnSpc>
                        <a:spcBef>
                          <a:spcPts val="7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32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(23.4)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9525">
                        <a:lnSpc>
                          <a:spcPts val="2065"/>
                        </a:lnSpc>
                        <a:spcBef>
                          <a:spcPts val="7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smoking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65"/>
                        </a:lnSpc>
                        <a:spcBef>
                          <a:spcPts val="7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(10.2)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9525">
                        <a:lnSpc>
                          <a:spcPts val="207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History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smoking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7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(37.2)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9525">
                        <a:lnSpc>
                          <a:spcPts val="2055"/>
                        </a:lnSpc>
                        <a:spcBef>
                          <a:spcPts val="63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Diabetes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ts val="2055"/>
                        </a:lnSpc>
                        <a:spcBef>
                          <a:spcPts val="63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(54.0)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9525">
                        <a:lnSpc>
                          <a:spcPts val="2060"/>
                        </a:lnSpc>
                        <a:spcBef>
                          <a:spcPts val="65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statin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use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2060"/>
                        </a:lnSpc>
                        <a:spcBef>
                          <a:spcPts val="65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N =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129*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algn="r" marR="1905">
                        <a:lnSpc>
                          <a:spcPts val="2070"/>
                        </a:lnSpc>
                        <a:spcBef>
                          <a:spcPts val="359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intensity**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ts val="2070"/>
                        </a:lnSpc>
                        <a:spcBef>
                          <a:spcPts val="359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(71)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r" marR="1905">
                        <a:lnSpc>
                          <a:spcPts val="2050"/>
                        </a:lnSpc>
                        <a:spcBef>
                          <a:spcPts val="5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Moderate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intensity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ts val="2050"/>
                        </a:lnSpc>
                        <a:spcBef>
                          <a:spcPts val="56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38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(29)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r" marR="1905">
                        <a:lnSpc>
                          <a:spcPts val="2070"/>
                        </a:lnSpc>
                        <a:spcBef>
                          <a:spcPts val="73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Low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intensity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  <a:spcBef>
                          <a:spcPts val="73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marL="9525">
                        <a:lnSpc>
                          <a:spcPts val="2055"/>
                        </a:lnSpc>
                        <a:spcBef>
                          <a:spcPts val="254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Coronary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vessel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r" marR="12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LAD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r" marR="1270">
                        <a:lnSpc>
                          <a:spcPts val="1910"/>
                        </a:lnSpc>
                        <a:spcBef>
                          <a:spcPts val="22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LCX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22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36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r" marR="1905">
                        <a:lnSpc>
                          <a:spcPts val="1914"/>
                        </a:lnSpc>
                        <a:spcBef>
                          <a:spcPts val="21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RCA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21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70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r" marR="31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RI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8477" y="103123"/>
            <a:ext cx="80778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YELLOW</a:t>
            </a:r>
            <a:r>
              <a:rPr dirty="0" spc="-25"/>
              <a:t> </a:t>
            </a:r>
            <a:r>
              <a:rPr dirty="0"/>
              <a:t>III:</a:t>
            </a:r>
            <a:r>
              <a:rPr dirty="0" spc="-25"/>
              <a:t> </a:t>
            </a:r>
            <a:r>
              <a:rPr dirty="0"/>
              <a:t>Baseline</a:t>
            </a:r>
            <a:r>
              <a:rPr dirty="0" spc="-25"/>
              <a:t> </a:t>
            </a:r>
            <a:r>
              <a:rPr dirty="0" spc="-10"/>
              <a:t>Characteristics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482197" y="5808979"/>
            <a:ext cx="4457700" cy="790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66"/>
                </a:solidFill>
                <a:latin typeface="Arial"/>
                <a:cs typeface="Arial"/>
              </a:rPr>
              <a:t>8</a:t>
            </a:r>
            <a:r>
              <a:rPr dirty="0" sz="1800" spc="-15" b="1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statin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intolerant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patients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**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atorvastatin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≥40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rosuvastatin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≥20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mg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059" rIns="0" bIns="0" rtlCol="0" vert="horz">
            <a:spAutoFit/>
          </a:bodyPr>
          <a:lstStyle/>
          <a:p>
            <a:pPr marL="93599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Results:</a:t>
            </a:r>
            <a:r>
              <a:rPr dirty="0" spc="-30"/>
              <a:t> </a:t>
            </a:r>
            <a:r>
              <a:rPr dirty="0"/>
              <a:t>Biochemical</a:t>
            </a:r>
            <a:r>
              <a:rPr dirty="0" spc="-15"/>
              <a:t> </a:t>
            </a:r>
            <a:r>
              <a:rPr dirty="0" spc="-10"/>
              <a:t>Measures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307395" y="1740682"/>
          <a:ext cx="9369425" cy="4518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3655"/>
                <a:gridCol w="1611630"/>
                <a:gridCol w="1894839"/>
                <a:gridCol w="1751965"/>
                <a:gridCol w="1445895"/>
              </a:tblGrid>
              <a:tr h="619125">
                <a:tc>
                  <a:txBody>
                    <a:bodyPr/>
                    <a:lstStyle/>
                    <a:p>
                      <a:pPr marL="798830">
                        <a:lnSpc>
                          <a:spcPct val="100000"/>
                        </a:lnSpc>
                        <a:spcBef>
                          <a:spcPts val="1889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=110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4002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ts val="2290"/>
                        </a:lnSpc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594360">
                        <a:lnSpc>
                          <a:spcPct val="100000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Follow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(26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weeks)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648335">
                        <a:lnSpc>
                          <a:spcPct val="100000"/>
                        </a:lnSpc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Absolute Change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2290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2050"/>
                        </a:lnSpc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cholesterol,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md/dL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168.7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48.7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13055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104.7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33.5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-64.0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45.9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r" marR="363220">
                        <a:lnSpc>
                          <a:spcPts val="205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LDL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cholesterol,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md/dL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96.8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31.1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76555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39.1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27.2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-57.7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29.0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r" marR="363220">
                        <a:lnSpc>
                          <a:spcPts val="205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HDL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cholesterol,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md/dL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43.4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9.8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76555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45.2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12.3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32434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1.8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8.4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0.05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Triglycerides,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mg/dL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132.0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91.0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13055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103.4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66.8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-28.6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78.8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0"/>
                        </a:lnSpc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0.32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1905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dirty="0" sz="1800" spc="-25">
                          <a:latin typeface="Arial"/>
                          <a:cs typeface="Arial"/>
                        </a:rPr>
                        <a:t>Total/HDL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cholesterol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61950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4.5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3.8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03555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2.8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4.4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-1.7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5.9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37515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0.004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algn="r" marR="1905">
                        <a:lnSpc>
                          <a:spcPts val="2135"/>
                        </a:lnSpc>
                        <a:spcBef>
                          <a:spcPts val="7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High-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sensitivity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CRP,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 marR="1905">
                        <a:lnSpc>
                          <a:spcPts val="2090"/>
                        </a:lnSpc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mg/L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61950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3.2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4.7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03555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3.7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6.7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68935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0.34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4.1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0.87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571" rIns="0" bIns="0" rtlCol="0" vert="horz">
            <a:spAutoFit/>
          </a:bodyPr>
          <a:lstStyle/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Results:</a:t>
            </a:r>
            <a:r>
              <a:rPr dirty="0" spc="-30"/>
              <a:t> </a:t>
            </a:r>
            <a:r>
              <a:rPr dirty="0"/>
              <a:t>Primary</a:t>
            </a:r>
            <a:r>
              <a:rPr dirty="0" spc="-15"/>
              <a:t> </a:t>
            </a:r>
            <a:r>
              <a:rPr dirty="0"/>
              <a:t>Imaging</a:t>
            </a:r>
            <a:r>
              <a:rPr dirty="0" spc="-20"/>
              <a:t> </a:t>
            </a:r>
            <a:r>
              <a:rPr dirty="0" spc="-10"/>
              <a:t>Endpoints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11661" y="1609378"/>
          <a:ext cx="10968355" cy="4556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6595"/>
                <a:gridCol w="1547495"/>
                <a:gridCol w="1840865"/>
                <a:gridCol w="1647190"/>
                <a:gridCol w="1338579"/>
              </a:tblGrid>
              <a:tr h="649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3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=110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70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48590">
                        <a:lnSpc>
                          <a:spcPts val="2295"/>
                        </a:lnSpc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539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Follow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(26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weeks)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5422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Absolute Change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2295"/>
                        </a:lnSpc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algn="r" marR="254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 spc="-25" b="1">
                          <a:latin typeface="Arial"/>
                          <a:cs typeface="Arial"/>
                        </a:rPr>
                        <a:t>OCT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r" marR="3175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Minimal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fibrous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cap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thickness,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µm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02565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70.9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21.7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49250">
                        <a:lnSpc>
                          <a:spcPts val="205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97.7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31.1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ts val="205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26.8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22.3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r" marR="308610">
                        <a:lnSpc>
                          <a:spcPts val="205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3175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FCT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65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µm,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N(%)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1480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53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(48)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(13)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308610">
                        <a:lnSpc>
                          <a:spcPts val="2055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3175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increased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fibrous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cap*,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N(%)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5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88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(80)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algn="r" marR="2540">
                        <a:lnSpc>
                          <a:spcPts val="2875"/>
                        </a:lnSpc>
                        <a:spcBef>
                          <a:spcPts val="1415"/>
                        </a:spcBef>
                      </a:pPr>
                      <a:r>
                        <a:rPr dirty="0" sz="2400" spc="-20" b="1">
                          <a:latin typeface="Arial"/>
                          <a:cs typeface="Arial"/>
                        </a:rPr>
                        <a:t>NIRS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79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3175">
                        <a:lnSpc>
                          <a:spcPts val="2065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maxLCBI</a:t>
                      </a:r>
                      <a:r>
                        <a:rPr dirty="0" baseline="-18518" sz="1800" spc="-15">
                          <a:latin typeface="Arial"/>
                          <a:cs typeface="Arial"/>
                        </a:rPr>
                        <a:t>4mm</a:t>
                      </a:r>
                      <a:endParaRPr baseline="-18518"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306.8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177.6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213.1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168.0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-93.7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140.5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308610">
                        <a:lnSpc>
                          <a:spcPts val="2065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&lt;0.001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r" marR="3175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decreased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maxLCBI</a:t>
                      </a:r>
                      <a:r>
                        <a:rPr dirty="0" baseline="-18518" sz="1800">
                          <a:latin typeface="Arial"/>
                          <a:cs typeface="Arial"/>
                        </a:rPr>
                        <a:t>4mm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N(%)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(76)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1447799" cy="79795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70791" y="11471"/>
            <a:ext cx="711375" cy="98158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559670" y="6274308"/>
            <a:ext cx="75050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22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(20%)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 non-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responders,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which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10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patients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had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FCT</a:t>
            </a:r>
            <a:r>
              <a:rPr dirty="0" sz="2000" spc="-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&lt;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65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00"/>
                </a:solidFill>
                <a:latin typeface="Arial"/>
                <a:cs typeface="Arial"/>
              </a:rPr>
              <a:t>µm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2023-03-04T19:38:26Z</dcterms:created>
  <dcterms:modified xsi:type="dcterms:W3CDTF">2023-03-04T19:38:26Z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2023-03-03T00:00:00Z</vt:filetime>
  </property>
  <property fmtid="{D5CDD505-2E9C-101B-9397-08002B2CF9AE}" pid="3" name="LastSaved">
    <vt:filetime>2023-03-04T00:00:00Z</vt:filetime>
  </property>
  <property fmtid="{D5CDD505-2E9C-101B-9397-08002B2CF9AE}" pid="4" name="Producer">
    <vt:lpwstr>macOS Version 11.1 (Build 20C69) Quartz PDFContext</vt:lpwstr>
  </property>
</Properties>
</file>