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6575" y="166687"/>
            <a:ext cx="5123815" cy="410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372C83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372C83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372C83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382627"/>
            <a:ext cx="9144000" cy="760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40079"/>
            <a:ext cx="9144000" cy="449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372C83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382627"/>
            <a:ext cx="9144000" cy="760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382627"/>
            <a:ext cx="9144000" cy="760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26719" y="944244"/>
            <a:ext cx="8717279" cy="88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61009" y="971550"/>
            <a:ext cx="8682990" cy="0"/>
          </a:xfrm>
          <a:custGeom>
            <a:avLst/>
            <a:gdLst/>
            <a:ahLst/>
            <a:cxnLst/>
            <a:rect l="l" t="t" r="r" b="b"/>
            <a:pathLst>
              <a:path w="8682990" h="0">
                <a:moveTo>
                  <a:pt x="0" y="0"/>
                </a:moveTo>
                <a:lnTo>
                  <a:pt x="8682989" y="0"/>
                </a:lnTo>
              </a:path>
            </a:pathLst>
          </a:custGeom>
          <a:ln w="25400">
            <a:solidFill>
              <a:srgbClr val="372C8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6575" y="185483"/>
            <a:ext cx="6751955" cy="410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372C83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1009" y="971550"/>
            <a:ext cx="8682990" cy="3076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cri.duke.edu/research/coi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05070" y="449833"/>
            <a:ext cx="3852545" cy="1770380"/>
          </a:xfrm>
          <a:prstGeom prst="rect"/>
        </p:spPr>
        <p:txBody>
          <a:bodyPr wrap="square" lIns="0" tIns="80645" rIns="0" bIns="0" rtlCol="0" vert="horz">
            <a:spAutoFit/>
          </a:bodyPr>
          <a:lstStyle/>
          <a:p>
            <a:pPr algn="r" marL="12700" marR="5080" indent="213360">
              <a:lnSpc>
                <a:spcPts val="3310"/>
              </a:lnSpc>
              <a:spcBef>
                <a:spcPts val="635"/>
              </a:spcBef>
            </a:pPr>
            <a:r>
              <a:rPr dirty="0" sz="3150" spc="15"/>
              <a:t>How </a:t>
            </a:r>
            <a:r>
              <a:rPr dirty="0" sz="3150" spc="30"/>
              <a:t>Long</a:t>
            </a:r>
            <a:r>
              <a:rPr dirty="0" sz="3150" spc="-85"/>
              <a:t> </a:t>
            </a:r>
            <a:r>
              <a:rPr dirty="0" sz="3150" spc="-60"/>
              <a:t>To</a:t>
            </a:r>
            <a:r>
              <a:rPr dirty="0" sz="3150" spc="-55"/>
              <a:t> </a:t>
            </a:r>
            <a:r>
              <a:rPr dirty="0" sz="3150" spc="15"/>
              <a:t>Continue </a:t>
            </a:r>
            <a:r>
              <a:rPr dirty="0" sz="3150" spc="5"/>
              <a:t> </a:t>
            </a:r>
            <a:r>
              <a:rPr dirty="0" sz="3150" spc="5"/>
              <a:t>Aspirin </a:t>
            </a:r>
            <a:r>
              <a:rPr dirty="0" sz="3150" spc="-10"/>
              <a:t>After </a:t>
            </a:r>
            <a:r>
              <a:rPr dirty="0" sz="3150"/>
              <a:t>ACS/PCI</a:t>
            </a:r>
            <a:r>
              <a:rPr dirty="0" sz="3150" spc="105"/>
              <a:t> </a:t>
            </a:r>
            <a:r>
              <a:rPr dirty="0" sz="3150" spc="5"/>
              <a:t>In </a:t>
            </a:r>
            <a:r>
              <a:rPr dirty="0" sz="3150"/>
              <a:t> </a:t>
            </a:r>
            <a:r>
              <a:rPr dirty="0" sz="3150"/>
              <a:t>Patients </a:t>
            </a:r>
            <a:r>
              <a:rPr dirty="0" sz="3150" spc="5"/>
              <a:t>With</a:t>
            </a:r>
            <a:r>
              <a:rPr dirty="0" sz="3150" spc="20"/>
              <a:t> </a:t>
            </a:r>
            <a:r>
              <a:rPr dirty="0" sz="3150" spc="-5"/>
              <a:t>Atrial</a:t>
            </a:r>
            <a:endParaRPr sz="3150"/>
          </a:p>
          <a:p>
            <a:pPr algn="r" marR="9525">
              <a:lnSpc>
                <a:spcPts val="3265"/>
              </a:lnSpc>
            </a:pPr>
            <a:r>
              <a:rPr dirty="0" sz="3150" spc="35"/>
              <a:t>F</a:t>
            </a:r>
            <a:r>
              <a:rPr dirty="0" sz="3150"/>
              <a:t>i</a:t>
            </a:r>
            <a:r>
              <a:rPr dirty="0" sz="3150" spc="30"/>
              <a:t>b</a:t>
            </a:r>
            <a:r>
              <a:rPr dirty="0" sz="3150" spc="5"/>
              <a:t>ril</a:t>
            </a:r>
            <a:r>
              <a:rPr dirty="0" sz="3150" spc="-15"/>
              <a:t>l</a:t>
            </a:r>
            <a:r>
              <a:rPr dirty="0" sz="3150"/>
              <a:t>a</a:t>
            </a:r>
            <a:r>
              <a:rPr dirty="0" sz="3150" spc="-25"/>
              <a:t>t</a:t>
            </a:r>
            <a:r>
              <a:rPr dirty="0" sz="3150"/>
              <a:t>i</a:t>
            </a:r>
            <a:r>
              <a:rPr dirty="0" sz="3150" spc="30"/>
              <a:t>o</a:t>
            </a:r>
            <a:r>
              <a:rPr dirty="0" sz="3150" spc="35"/>
              <a:t>n</a:t>
            </a:r>
            <a:r>
              <a:rPr dirty="0" sz="3150" spc="15"/>
              <a:t>?</a:t>
            </a:r>
            <a:endParaRPr sz="3150"/>
          </a:p>
        </p:txBody>
      </p:sp>
      <p:sp>
        <p:nvSpPr>
          <p:cNvPr id="4" name="object 4"/>
          <p:cNvSpPr txBox="1"/>
          <p:nvPr/>
        </p:nvSpPr>
        <p:spPr>
          <a:xfrm>
            <a:off x="4700015" y="2548508"/>
            <a:ext cx="4155440" cy="5111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150" spc="10" b="1">
                <a:solidFill>
                  <a:srgbClr val="372C83"/>
                </a:solidFill>
                <a:latin typeface="Arial Narrow"/>
                <a:cs typeface="Arial Narrow"/>
              </a:rPr>
              <a:t>Insights </a:t>
            </a:r>
            <a:r>
              <a:rPr dirty="0" sz="3150" spc="25" b="1">
                <a:solidFill>
                  <a:srgbClr val="372C83"/>
                </a:solidFill>
                <a:latin typeface="Arial Narrow"/>
                <a:cs typeface="Arial Narrow"/>
              </a:rPr>
              <a:t>From</a:t>
            </a:r>
            <a:r>
              <a:rPr dirty="0" sz="3150" spc="-180" b="1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dirty="0" sz="3150" spc="10" b="1">
                <a:solidFill>
                  <a:srgbClr val="372C83"/>
                </a:solidFill>
                <a:latin typeface="Arial Narrow"/>
                <a:cs typeface="Arial Narrow"/>
              </a:rPr>
              <a:t>AUGUSTUS</a:t>
            </a:r>
            <a:endParaRPr sz="315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35879" y="3238500"/>
            <a:ext cx="2038350" cy="6819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75119" y="3238500"/>
            <a:ext cx="1223009" cy="681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66359" y="4335779"/>
            <a:ext cx="674370" cy="598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02579" y="4335779"/>
            <a:ext cx="2137410" cy="5981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01840" y="4335779"/>
            <a:ext cx="1230629" cy="5981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380354" y="3387016"/>
            <a:ext cx="3386454" cy="134302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1600" spc="15" b="1">
                <a:solidFill>
                  <a:srgbClr val="372C83"/>
                </a:solidFill>
                <a:latin typeface="Arial Narrow"/>
                <a:cs typeface="Arial Narrow"/>
              </a:rPr>
              <a:t>John </a:t>
            </a:r>
            <a:r>
              <a:rPr dirty="0" sz="1600" spc="5" b="1">
                <a:solidFill>
                  <a:srgbClr val="372C83"/>
                </a:solidFill>
                <a:latin typeface="Arial Narrow"/>
                <a:cs typeface="Arial Narrow"/>
              </a:rPr>
              <a:t>H.</a:t>
            </a:r>
            <a:r>
              <a:rPr dirty="0" sz="1600" spc="-280" b="1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dirty="0" sz="1600" b="1">
                <a:solidFill>
                  <a:srgbClr val="372C83"/>
                </a:solidFill>
                <a:latin typeface="Arial Narrow"/>
                <a:cs typeface="Arial Narrow"/>
              </a:rPr>
              <a:t>Alexander, MD, MHS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ts val="1590"/>
              </a:lnSpc>
              <a:spcBef>
                <a:spcPts val="190"/>
              </a:spcBef>
            </a:pPr>
            <a:r>
              <a:rPr dirty="0" sz="1350" spc="-5">
                <a:solidFill>
                  <a:srgbClr val="372C83"/>
                </a:solidFill>
                <a:latin typeface="Arial Narrow"/>
                <a:cs typeface="Arial Narrow"/>
              </a:rPr>
              <a:t>Daniel Wojdyla </a:t>
            </a:r>
            <a:r>
              <a:rPr dirty="0" sz="1350" spc="45">
                <a:solidFill>
                  <a:srgbClr val="372C83"/>
                </a:solidFill>
                <a:latin typeface="Arial Narrow"/>
                <a:cs typeface="Arial Narrow"/>
              </a:rPr>
              <a:t>MS, </a:t>
            </a:r>
            <a:r>
              <a:rPr dirty="0" sz="1350" spc="-10">
                <a:solidFill>
                  <a:srgbClr val="372C83"/>
                </a:solidFill>
                <a:latin typeface="Arial Narrow"/>
                <a:cs typeface="Arial Narrow"/>
              </a:rPr>
              <a:t>Laine </a:t>
            </a:r>
            <a:r>
              <a:rPr dirty="0" sz="1350" spc="5">
                <a:solidFill>
                  <a:srgbClr val="372C83"/>
                </a:solidFill>
                <a:latin typeface="Arial Narrow"/>
                <a:cs typeface="Arial Narrow"/>
              </a:rPr>
              <a:t>Thomas </a:t>
            </a:r>
            <a:r>
              <a:rPr dirty="0" sz="1350" spc="15">
                <a:solidFill>
                  <a:srgbClr val="372C83"/>
                </a:solidFill>
                <a:latin typeface="Arial Narrow"/>
                <a:cs typeface="Arial Narrow"/>
              </a:rPr>
              <a:t>PhD,</a:t>
            </a:r>
            <a:r>
              <a:rPr dirty="0" sz="1350" spc="-17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dirty="0" sz="1350" spc="-10">
                <a:solidFill>
                  <a:srgbClr val="372C83"/>
                </a:solidFill>
                <a:latin typeface="Arial Narrow"/>
                <a:cs typeface="Arial Narrow"/>
              </a:rPr>
              <a:t>Christopher</a:t>
            </a:r>
            <a:endParaRPr sz="1350">
              <a:latin typeface="Arial Narrow"/>
              <a:cs typeface="Arial Narrow"/>
            </a:endParaRPr>
          </a:p>
          <a:p>
            <a:pPr marL="12700" marR="169545">
              <a:lnSpc>
                <a:spcPts val="1500"/>
              </a:lnSpc>
              <a:spcBef>
                <a:spcPts val="125"/>
              </a:spcBef>
            </a:pPr>
            <a:r>
              <a:rPr dirty="0" sz="1350" spc="20">
                <a:solidFill>
                  <a:srgbClr val="372C83"/>
                </a:solidFill>
                <a:latin typeface="Arial Narrow"/>
                <a:cs typeface="Arial Narrow"/>
              </a:rPr>
              <a:t>B. </a:t>
            </a:r>
            <a:r>
              <a:rPr dirty="0" sz="1350" spc="-15">
                <a:solidFill>
                  <a:srgbClr val="372C83"/>
                </a:solidFill>
                <a:latin typeface="Arial Narrow"/>
                <a:cs typeface="Arial Narrow"/>
              </a:rPr>
              <a:t>Granger, </a:t>
            </a:r>
            <a:r>
              <a:rPr dirty="0" sz="1350" spc="45">
                <a:solidFill>
                  <a:srgbClr val="372C83"/>
                </a:solidFill>
                <a:latin typeface="Arial Narrow"/>
                <a:cs typeface="Arial Narrow"/>
              </a:rPr>
              <a:t>MD, </a:t>
            </a:r>
            <a:r>
              <a:rPr dirty="0" sz="1350" spc="-5">
                <a:solidFill>
                  <a:srgbClr val="372C83"/>
                </a:solidFill>
                <a:latin typeface="Arial Narrow"/>
                <a:cs typeface="Arial Narrow"/>
              </a:rPr>
              <a:t>Shaun </a:t>
            </a:r>
            <a:r>
              <a:rPr dirty="0" sz="1350" spc="20">
                <a:solidFill>
                  <a:srgbClr val="372C83"/>
                </a:solidFill>
                <a:latin typeface="Arial Narrow"/>
                <a:cs typeface="Arial Narrow"/>
              </a:rPr>
              <a:t>G. </a:t>
            </a:r>
            <a:r>
              <a:rPr dirty="0" sz="1350" spc="-5">
                <a:solidFill>
                  <a:srgbClr val="372C83"/>
                </a:solidFill>
                <a:latin typeface="Arial Narrow"/>
                <a:cs typeface="Arial Narrow"/>
              </a:rPr>
              <a:t>Goodman, </a:t>
            </a:r>
            <a:r>
              <a:rPr dirty="0" sz="1350" spc="45">
                <a:solidFill>
                  <a:srgbClr val="372C83"/>
                </a:solidFill>
                <a:latin typeface="Arial Narrow"/>
                <a:cs typeface="Arial Narrow"/>
              </a:rPr>
              <a:t>MD, </a:t>
            </a:r>
            <a:r>
              <a:rPr dirty="0" sz="1350" spc="30">
                <a:solidFill>
                  <a:srgbClr val="372C83"/>
                </a:solidFill>
                <a:latin typeface="Arial Narrow"/>
                <a:cs typeface="Arial Narrow"/>
              </a:rPr>
              <a:t>MSc,  </a:t>
            </a:r>
            <a:r>
              <a:rPr dirty="0" sz="1350" spc="-5">
                <a:solidFill>
                  <a:srgbClr val="372C83"/>
                </a:solidFill>
                <a:latin typeface="Arial Narrow"/>
                <a:cs typeface="Arial Narrow"/>
              </a:rPr>
              <a:t>Ronald </a:t>
            </a:r>
            <a:r>
              <a:rPr dirty="0" sz="1350" spc="-10">
                <a:solidFill>
                  <a:srgbClr val="372C83"/>
                </a:solidFill>
                <a:latin typeface="Arial Narrow"/>
                <a:cs typeface="Arial Narrow"/>
              </a:rPr>
              <a:t>Aronson, </a:t>
            </a:r>
            <a:r>
              <a:rPr dirty="0" sz="1350" spc="45">
                <a:solidFill>
                  <a:srgbClr val="372C83"/>
                </a:solidFill>
                <a:latin typeface="Arial Narrow"/>
                <a:cs typeface="Arial Narrow"/>
              </a:rPr>
              <a:t>MD, </a:t>
            </a:r>
            <a:r>
              <a:rPr dirty="0" sz="1350" spc="-10">
                <a:solidFill>
                  <a:srgbClr val="372C83"/>
                </a:solidFill>
                <a:latin typeface="Arial Narrow"/>
                <a:cs typeface="Arial Narrow"/>
              </a:rPr>
              <a:t>Stephan </a:t>
            </a:r>
            <a:r>
              <a:rPr dirty="0" sz="1350" spc="-20">
                <a:solidFill>
                  <a:srgbClr val="372C83"/>
                </a:solidFill>
                <a:latin typeface="Arial Narrow"/>
                <a:cs typeface="Arial Narrow"/>
              </a:rPr>
              <a:t>Windecker, </a:t>
            </a:r>
            <a:r>
              <a:rPr dirty="0" sz="1350" spc="45">
                <a:solidFill>
                  <a:srgbClr val="372C83"/>
                </a:solidFill>
                <a:latin typeface="Arial Narrow"/>
                <a:cs typeface="Arial Narrow"/>
              </a:rPr>
              <a:t>MD,  </a:t>
            </a:r>
            <a:r>
              <a:rPr dirty="0" sz="1350" spc="-5">
                <a:solidFill>
                  <a:srgbClr val="372C83"/>
                </a:solidFill>
                <a:latin typeface="Arial Narrow"/>
                <a:cs typeface="Arial Narrow"/>
              </a:rPr>
              <a:t>Roxana </a:t>
            </a:r>
            <a:r>
              <a:rPr dirty="0" sz="1350">
                <a:solidFill>
                  <a:srgbClr val="372C83"/>
                </a:solidFill>
                <a:latin typeface="Arial Narrow"/>
                <a:cs typeface="Arial Narrow"/>
              </a:rPr>
              <a:t>Mehran, </a:t>
            </a:r>
            <a:r>
              <a:rPr dirty="0" sz="1350" spc="45">
                <a:solidFill>
                  <a:srgbClr val="372C83"/>
                </a:solidFill>
                <a:latin typeface="Arial Narrow"/>
                <a:cs typeface="Arial Narrow"/>
              </a:rPr>
              <a:t>MD, </a:t>
            </a:r>
            <a:r>
              <a:rPr dirty="0" sz="1350" spc="-5">
                <a:solidFill>
                  <a:srgbClr val="372C83"/>
                </a:solidFill>
                <a:latin typeface="Arial Narrow"/>
                <a:cs typeface="Arial Narrow"/>
              </a:rPr>
              <a:t>Renato </a:t>
            </a:r>
            <a:r>
              <a:rPr dirty="0" sz="1350" spc="20">
                <a:solidFill>
                  <a:srgbClr val="372C83"/>
                </a:solidFill>
                <a:latin typeface="Arial Narrow"/>
                <a:cs typeface="Arial Narrow"/>
              </a:rPr>
              <a:t>D. </a:t>
            </a:r>
            <a:r>
              <a:rPr dirty="0" sz="1350" spc="-15">
                <a:solidFill>
                  <a:srgbClr val="372C83"/>
                </a:solidFill>
                <a:latin typeface="Arial Narrow"/>
                <a:cs typeface="Arial Narrow"/>
              </a:rPr>
              <a:t>Lopes, </a:t>
            </a:r>
            <a:r>
              <a:rPr dirty="0" sz="1350" spc="45">
                <a:solidFill>
                  <a:srgbClr val="372C83"/>
                </a:solidFill>
                <a:latin typeface="Arial Narrow"/>
                <a:cs typeface="Arial Narrow"/>
              </a:rPr>
              <a:t>MD,</a:t>
            </a:r>
            <a:r>
              <a:rPr dirty="0" sz="1350" spc="185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dirty="0" sz="1350" spc="10">
                <a:solidFill>
                  <a:srgbClr val="372C83"/>
                </a:solidFill>
                <a:latin typeface="Arial Narrow"/>
                <a:cs typeface="Arial Narrow"/>
              </a:rPr>
              <a:t>PhD</a:t>
            </a:r>
            <a:endParaRPr sz="13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350" spc="25">
                <a:solidFill>
                  <a:srgbClr val="372C83"/>
                </a:solidFill>
                <a:latin typeface="Arial Narrow"/>
                <a:cs typeface="Arial Narrow"/>
              </a:rPr>
              <a:t>On </a:t>
            </a:r>
            <a:r>
              <a:rPr dirty="0" sz="1350">
                <a:solidFill>
                  <a:srgbClr val="372C83"/>
                </a:solidFill>
                <a:latin typeface="Arial Narrow"/>
                <a:cs typeface="Arial Narrow"/>
              </a:rPr>
              <a:t>Behalf </a:t>
            </a:r>
            <a:r>
              <a:rPr dirty="0" sz="1350" spc="-5">
                <a:solidFill>
                  <a:srgbClr val="372C83"/>
                </a:solidFill>
                <a:latin typeface="Arial Narrow"/>
                <a:cs typeface="Arial Narrow"/>
              </a:rPr>
              <a:t>of the </a:t>
            </a:r>
            <a:r>
              <a:rPr dirty="0" sz="1350" spc="35">
                <a:solidFill>
                  <a:srgbClr val="372C83"/>
                </a:solidFill>
                <a:latin typeface="Arial Narrow"/>
                <a:cs typeface="Arial Narrow"/>
              </a:rPr>
              <a:t>AUGUSTUS</a:t>
            </a:r>
            <a:r>
              <a:rPr dirty="0" sz="1350" spc="8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dirty="0" sz="1350" spc="-5">
                <a:solidFill>
                  <a:srgbClr val="372C83"/>
                </a:solidFill>
                <a:latin typeface="Arial Narrow"/>
                <a:cs typeface="Arial Narrow"/>
              </a:rPr>
              <a:t>Investigators</a:t>
            </a:r>
            <a:endParaRPr sz="13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82627"/>
            <a:ext cx="9144000" cy="760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6719" y="944244"/>
            <a:ext cx="8717279" cy="88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61009" y="971550"/>
          <a:ext cx="8682990" cy="3076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9350"/>
                <a:gridCol w="1631314"/>
                <a:gridCol w="381635"/>
                <a:gridCol w="2413000"/>
                <a:gridCol w="1839595"/>
              </a:tblGrid>
              <a:tr h="390612">
                <a:tc gridSpan="2">
                  <a:txBody>
                    <a:bodyPr/>
                    <a:lstStyle/>
                    <a:p>
                      <a:pPr marL="462280" indent="-229235">
                        <a:lnSpc>
                          <a:spcPts val="2600"/>
                        </a:lnSpc>
                        <a:spcBef>
                          <a:spcPts val="375"/>
                        </a:spcBef>
                        <a:buFont typeface="Arial"/>
                        <a:buChar char="•"/>
                        <a:tabLst>
                          <a:tab pos="461645" algn="l"/>
                          <a:tab pos="462280" algn="l"/>
                          <a:tab pos="2719070" algn="l"/>
                        </a:tabLst>
                      </a:pPr>
                      <a:r>
                        <a:rPr dirty="0" sz="2200">
                          <a:latin typeface="Arial Narrow"/>
                          <a:cs typeface="Arial Narrow"/>
                        </a:rPr>
                        <a:t>Age</a:t>
                      </a:r>
                      <a:r>
                        <a:rPr dirty="0" sz="22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200" spc="-5">
                          <a:latin typeface="Arial Narrow"/>
                          <a:cs typeface="Arial Narrow"/>
                        </a:rPr>
                        <a:t>(yrs)*	</a:t>
                      </a:r>
                      <a:r>
                        <a:rPr dirty="0" sz="2200" spc="5">
                          <a:latin typeface="Arial Narrow"/>
                          <a:cs typeface="Arial Narrow"/>
                        </a:rPr>
                        <a:t>71 (64,</a:t>
                      </a:r>
                      <a:r>
                        <a:rPr dirty="0" sz="2200" spc="-1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200" spc="10">
                          <a:latin typeface="Arial Narrow"/>
                          <a:cs typeface="Arial Narrow"/>
                        </a:rPr>
                        <a:t>77)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47625">
                    <a:lnT w="28575">
                      <a:solidFill>
                        <a:srgbClr val="372C83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71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2200">
                          <a:latin typeface="Arial"/>
                          <a:cs typeface="Arial"/>
                        </a:rPr>
                        <a:t>•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T w="28575">
                      <a:solidFill>
                        <a:srgbClr val="372C8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2200" spc="5">
                          <a:latin typeface="Calibri"/>
                          <a:cs typeface="Calibri"/>
                        </a:rPr>
                        <a:t>Prior</a:t>
                      </a:r>
                      <a:r>
                        <a:rPr dirty="0" sz="22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10">
                          <a:latin typeface="Calibri"/>
                          <a:cs typeface="Calibri"/>
                        </a:rPr>
                        <a:t>OAC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T w="28575">
                      <a:solidFill>
                        <a:srgbClr val="372C8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7181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2200" spc="10">
                          <a:latin typeface="Calibri"/>
                          <a:cs typeface="Calibri"/>
                        </a:rPr>
                        <a:t>49%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T w="28575">
                      <a:solidFill>
                        <a:srgbClr val="372C83"/>
                      </a:solidFill>
                      <a:prstDash val="solid"/>
                    </a:lnT>
                  </a:tcPr>
                </a:tc>
              </a:tr>
              <a:tr h="316276">
                <a:tc gridSpan="2">
                  <a:txBody>
                    <a:bodyPr/>
                    <a:lstStyle/>
                    <a:p>
                      <a:pPr marL="462280" indent="-229235">
                        <a:lnSpc>
                          <a:spcPts val="2390"/>
                        </a:lnSpc>
                        <a:buFont typeface="Arial"/>
                        <a:buChar char="•"/>
                        <a:tabLst>
                          <a:tab pos="461645" algn="l"/>
                          <a:tab pos="462280" algn="l"/>
                          <a:tab pos="2719070" algn="l"/>
                        </a:tabLst>
                      </a:pPr>
                      <a:r>
                        <a:rPr dirty="0" sz="2200" spc="-10">
                          <a:latin typeface="Arial Narrow"/>
                          <a:cs typeface="Arial Narrow"/>
                        </a:rPr>
                        <a:t>Weight</a:t>
                      </a:r>
                      <a:r>
                        <a:rPr dirty="0" sz="22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200">
                          <a:latin typeface="Arial Narrow"/>
                          <a:cs typeface="Arial Narrow"/>
                        </a:rPr>
                        <a:t>(kg)*	</a:t>
                      </a:r>
                      <a:r>
                        <a:rPr dirty="0" sz="2200" spc="10">
                          <a:latin typeface="Arial Narrow"/>
                          <a:cs typeface="Arial Narrow"/>
                        </a:rPr>
                        <a:t>83 </a:t>
                      </a:r>
                      <a:r>
                        <a:rPr dirty="0" sz="2200" spc="5">
                          <a:latin typeface="Arial Narrow"/>
                          <a:cs typeface="Arial Narrow"/>
                        </a:rPr>
                        <a:t>(74,</a:t>
                      </a:r>
                      <a:r>
                        <a:rPr dirty="0" sz="2200" spc="-10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200" spc="10">
                          <a:latin typeface="Arial Narrow"/>
                          <a:cs typeface="Arial Narrow"/>
                        </a:rPr>
                        <a:t>95)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7150">
                        <a:lnSpc>
                          <a:spcPts val="2390"/>
                        </a:lnSpc>
                      </a:pPr>
                      <a:r>
                        <a:rPr dirty="0" sz="2200">
                          <a:latin typeface="Arial"/>
                          <a:cs typeface="Arial"/>
                        </a:rPr>
                        <a:t>•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2390"/>
                        </a:lnSpc>
                      </a:pPr>
                      <a:r>
                        <a:rPr dirty="0" sz="2200" spc="10">
                          <a:latin typeface="Calibri"/>
                          <a:cs typeface="Calibri"/>
                        </a:rPr>
                        <a:t>P2Y12</a:t>
                      </a:r>
                      <a:r>
                        <a:rPr dirty="0" sz="22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15">
                          <a:latin typeface="Calibri"/>
                          <a:cs typeface="Calibri"/>
                        </a:rPr>
                        <a:t>inhibitor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36234">
                <a:tc gridSpan="2">
                  <a:txBody>
                    <a:bodyPr/>
                    <a:lstStyle/>
                    <a:p>
                      <a:pPr marL="462280" indent="-229235">
                        <a:lnSpc>
                          <a:spcPts val="2450"/>
                        </a:lnSpc>
                        <a:spcBef>
                          <a:spcPts val="95"/>
                        </a:spcBef>
                        <a:buFont typeface="Arial"/>
                        <a:buChar char="•"/>
                        <a:tabLst>
                          <a:tab pos="461645" algn="l"/>
                          <a:tab pos="462280" algn="l"/>
                          <a:tab pos="2848610" algn="l"/>
                        </a:tabLst>
                      </a:pPr>
                      <a:r>
                        <a:rPr dirty="0" sz="2200" spc="-10">
                          <a:latin typeface="Arial Narrow"/>
                          <a:cs typeface="Arial Narrow"/>
                        </a:rPr>
                        <a:t>CHA</a:t>
                      </a:r>
                      <a:r>
                        <a:rPr dirty="0" baseline="-19157" sz="2175" spc="-15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2200" spc="-10">
                          <a:latin typeface="Arial Narrow"/>
                          <a:cs typeface="Arial Narrow"/>
                        </a:rPr>
                        <a:t>DS</a:t>
                      </a:r>
                      <a:r>
                        <a:rPr dirty="0" baseline="-19157" sz="2175" spc="-15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2200" spc="-10">
                          <a:latin typeface="Arial Narrow"/>
                          <a:cs typeface="Arial Narrow"/>
                        </a:rPr>
                        <a:t>-VASc*	</a:t>
                      </a:r>
                      <a:r>
                        <a:rPr dirty="0" sz="2200" spc="10">
                          <a:latin typeface="Arial Narrow"/>
                          <a:cs typeface="Arial Narrow"/>
                        </a:rPr>
                        <a:t>4 </a:t>
                      </a:r>
                      <a:r>
                        <a:rPr dirty="0" sz="2200">
                          <a:latin typeface="Arial Narrow"/>
                          <a:cs typeface="Arial Narrow"/>
                        </a:rPr>
                        <a:t>(3,</a:t>
                      </a:r>
                      <a:r>
                        <a:rPr dirty="0" sz="2200" spc="-9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200">
                          <a:latin typeface="Arial Narrow"/>
                          <a:cs typeface="Arial Narrow"/>
                        </a:rPr>
                        <a:t>5)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1206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50265" indent="-229870">
                        <a:lnSpc>
                          <a:spcPts val="2510"/>
                        </a:lnSpc>
                        <a:spcBef>
                          <a:spcPts val="35"/>
                        </a:spcBef>
                        <a:buFont typeface="Symbol"/>
                        <a:buChar char=""/>
                        <a:tabLst>
                          <a:tab pos="850900" algn="l"/>
                        </a:tabLst>
                      </a:pPr>
                      <a:r>
                        <a:rPr dirty="0" sz="2200" spc="-5">
                          <a:latin typeface="Calibri"/>
                          <a:cs typeface="Calibri"/>
                        </a:rPr>
                        <a:t>Clopidogrel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718185">
                        <a:lnSpc>
                          <a:spcPts val="2510"/>
                        </a:lnSpc>
                        <a:spcBef>
                          <a:spcPts val="35"/>
                        </a:spcBef>
                      </a:pPr>
                      <a:r>
                        <a:rPr dirty="0" sz="2200" spc="10">
                          <a:latin typeface="Calibri"/>
                          <a:cs typeface="Calibri"/>
                        </a:rPr>
                        <a:t>93%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</a:tr>
              <a:tr h="344776">
                <a:tc>
                  <a:txBody>
                    <a:bodyPr/>
                    <a:lstStyle/>
                    <a:p>
                      <a:pPr marL="462280" indent="-229235">
                        <a:lnSpc>
                          <a:spcPts val="2520"/>
                        </a:lnSpc>
                        <a:spcBef>
                          <a:spcPts val="90"/>
                        </a:spcBef>
                        <a:buFont typeface="Arial"/>
                        <a:buChar char="•"/>
                        <a:tabLst>
                          <a:tab pos="461645" algn="l"/>
                          <a:tab pos="462280" algn="l"/>
                        </a:tabLst>
                      </a:pPr>
                      <a:r>
                        <a:rPr dirty="0" sz="2200">
                          <a:latin typeface="Arial Narrow"/>
                          <a:cs typeface="Arial Narrow"/>
                        </a:rPr>
                        <a:t>HAS-BLED*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R="40005">
                        <a:lnSpc>
                          <a:spcPts val="2520"/>
                        </a:lnSpc>
                        <a:spcBef>
                          <a:spcPts val="90"/>
                        </a:spcBef>
                      </a:pPr>
                      <a:r>
                        <a:rPr dirty="0" sz="2200" spc="10">
                          <a:latin typeface="Arial Narrow"/>
                          <a:cs typeface="Arial Narrow"/>
                        </a:rPr>
                        <a:t>3 </a:t>
                      </a:r>
                      <a:r>
                        <a:rPr dirty="0" sz="2200">
                          <a:latin typeface="Arial Narrow"/>
                          <a:cs typeface="Arial Narrow"/>
                        </a:rPr>
                        <a:t>(2,</a:t>
                      </a:r>
                      <a:r>
                        <a:rPr dirty="0" sz="2200" spc="-9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200">
                          <a:latin typeface="Arial Narrow"/>
                          <a:cs typeface="Arial Narrow"/>
                        </a:rPr>
                        <a:t>3)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11430"/>
                </a:tc>
                <a:tc gridSpan="2">
                  <a:txBody>
                    <a:bodyPr/>
                    <a:lstStyle/>
                    <a:p>
                      <a:pPr marL="850265" indent="-229870">
                        <a:lnSpc>
                          <a:spcPts val="2580"/>
                        </a:lnSpc>
                        <a:spcBef>
                          <a:spcPts val="35"/>
                        </a:spcBef>
                        <a:buFont typeface="Symbol"/>
                        <a:buChar char=""/>
                        <a:tabLst>
                          <a:tab pos="850900" algn="l"/>
                        </a:tabLst>
                      </a:pPr>
                      <a:r>
                        <a:rPr dirty="0" sz="2200" spc="-10">
                          <a:latin typeface="Calibri"/>
                          <a:cs typeface="Calibri"/>
                        </a:rPr>
                        <a:t>Prasugrel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718185">
                        <a:lnSpc>
                          <a:spcPts val="2580"/>
                        </a:lnSpc>
                        <a:spcBef>
                          <a:spcPts val="35"/>
                        </a:spcBef>
                      </a:pPr>
                      <a:r>
                        <a:rPr dirty="0" sz="2200" spc="10">
                          <a:latin typeface="Calibri"/>
                          <a:cs typeface="Calibri"/>
                        </a:rPr>
                        <a:t>1%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</a:tr>
              <a:tr h="345174">
                <a:tc>
                  <a:txBody>
                    <a:bodyPr/>
                    <a:lstStyle/>
                    <a:p>
                      <a:pPr marL="462280" indent="-229235">
                        <a:lnSpc>
                          <a:spcPts val="2595"/>
                        </a:lnSpc>
                        <a:spcBef>
                          <a:spcPts val="20"/>
                        </a:spcBef>
                        <a:buFont typeface="Arial"/>
                        <a:buChar char="•"/>
                        <a:tabLst>
                          <a:tab pos="461645" algn="l"/>
                          <a:tab pos="462280" algn="l"/>
                        </a:tabLst>
                      </a:pPr>
                      <a:r>
                        <a:rPr dirty="0" sz="2200">
                          <a:latin typeface="Arial Narrow"/>
                          <a:cs typeface="Arial Narrow"/>
                        </a:rPr>
                        <a:t>Female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R="37465">
                        <a:lnSpc>
                          <a:spcPts val="2595"/>
                        </a:lnSpc>
                        <a:spcBef>
                          <a:spcPts val="20"/>
                        </a:spcBef>
                      </a:pPr>
                      <a:r>
                        <a:rPr dirty="0" sz="2200" spc="15">
                          <a:latin typeface="Arial Narrow"/>
                          <a:cs typeface="Arial Narrow"/>
                        </a:rPr>
                        <a:t>29%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2540"/>
                </a:tc>
                <a:tc gridSpan="2">
                  <a:txBody>
                    <a:bodyPr/>
                    <a:lstStyle/>
                    <a:p>
                      <a:pPr marL="850265" indent="-229870">
                        <a:lnSpc>
                          <a:spcPts val="2600"/>
                        </a:lnSpc>
                        <a:buFont typeface="Symbol"/>
                        <a:buChar char=""/>
                        <a:tabLst>
                          <a:tab pos="850900" algn="l"/>
                        </a:tabLst>
                      </a:pPr>
                      <a:r>
                        <a:rPr dirty="0" sz="2200" spc="-5">
                          <a:latin typeface="Calibri"/>
                          <a:cs typeface="Calibri"/>
                        </a:rPr>
                        <a:t>Ticagrelor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718185">
                        <a:lnSpc>
                          <a:spcPts val="2600"/>
                        </a:lnSpc>
                      </a:pPr>
                      <a:r>
                        <a:rPr dirty="0" sz="2200" spc="10">
                          <a:latin typeface="Calibri"/>
                          <a:cs typeface="Calibri"/>
                        </a:rPr>
                        <a:t>6%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317412">
                <a:tc>
                  <a:txBody>
                    <a:bodyPr/>
                    <a:lstStyle/>
                    <a:p>
                      <a:pPr marL="462280" indent="-229235">
                        <a:lnSpc>
                          <a:spcPts val="2400"/>
                        </a:lnSpc>
                        <a:buFont typeface="Arial"/>
                        <a:buChar char="•"/>
                        <a:tabLst>
                          <a:tab pos="461645" algn="l"/>
                          <a:tab pos="462280" algn="l"/>
                        </a:tabLst>
                      </a:pPr>
                      <a:r>
                        <a:rPr dirty="0" sz="2200" spc="5">
                          <a:latin typeface="Arial Narrow"/>
                          <a:cs typeface="Arial Narrow"/>
                        </a:rPr>
                        <a:t>Cr </a:t>
                      </a:r>
                      <a:r>
                        <a:rPr dirty="0" sz="2200">
                          <a:latin typeface="Arial Narrow"/>
                          <a:cs typeface="Arial Narrow"/>
                        </a:rPr>
                        <a:t>&gt;1.5</a:t>
                      </a:r>
                      <a:r>
                        <a:rPr dirty="0" sz="2200" spc="-6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200" spc="-5">
                          <a:latin typeface="Arial Narrow"/>
                          <a:cs typeface="Arial Narrow"/>
                        </a:rPr>
                        <a:t>mg/dl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5565">
                        <a:lnSpc>
                          <a:spcPts val="2400"/>
                        </a:lnSpc>
                      </a:pPr>
                      <a:r>
                        <a:rPr dirty="0" sz="2200" spc="15">
                          <a:latin typeface="Arial Narrow"/>
                          <a:cs typeface="Arial Narrow"/>
                        </a:rPr>
                        <a:t>8%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7150">
                        <a:lnSpc>
                          <a:spcPts val="2400"/>
                        </a:lnSpc>
                      </a:pPr>
                      <a:r>
                        <a:rPr dirty="0" sz="2200">
                          <a:latin typeface="Arial"/>
                          <a:cs typeface="Arial"/>
                        </a:rPr>
                        <a:t>•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2400"/>
                        </a:lnSpc>
                      </a:pPr>
                      <a:r>
                        <a:rPr dirty="0" sz="2200" spc="-15">
                          <a:latin typeface="Calibri"/>
                          <a:cs typeface="Calibri"/>
                        </a:rPr>
                        <a:t>Enrolling</a:t>
                      </a:r>
                      <a:r>
                        <a:rPr dirty="0" sz="2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5">
                          <a:latin typeface="Calibri"/>
                          <a:cs typeface="Calibri"/>
                        </a:rPr>
                        <a:t>indication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44999">
                <a:tc>
                  <a:txBody>
                    <a:bodyPr/>
                    <a:lstStyle/>
                    <a:p>
                      <a:pPr marL="462280" indent="-229235">
                        <a:lnSpc>
                          <a:spcPts val="2580"/>
                        </a:lnSpc>
                        <a:spcBef>
                          <a:spcPts val="35"/>
                        </a:spcBef>
                        <a:buFont typeface="Arial"/>
                        <a:buChar char="•"/>
                        <a:tabLst>
                          <a:tab pos="461645" algn="l"/>
                          <a:tab pos="462280" algn="l"/>
                        </a:tabLst>
                      </a:pPr>
                      <a:r>
                        <a:rPr dirty="0" sz="2200" spc="-5">
                          <a:latin typeface="Calibri"/>
                          <a:cs typeface="Calibri"/>
                        </a:rPr>
                        <a:t>Hypertension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ts val="2580"/>
                        </a:lnSpc>
                        <a:spcBef>
                          <a:spcPts val="35"/>
                        </a:spcBef>
                      </a:pPr>
                      <a:r>
                        <a:rPr dirty="0" sz="2200" spc="25">
                          <a:latin typeface="Calibri"/>
                          <a:cs typeface="Calibri"/>
                        </a:rPr>
                        <a:t>88%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 gridSpan="2">
                  <a:txBody>
                    <a:bodyPr/>
                    <a:lstStyle/>
                    <a:p>
                      <a:pPr marL="850265" indent="-229870">
                        <a:lnSpc>
                          <a:spcPts val="2580"/>
                        </a:lnSpc>
                        <a:spcBef>
                          <a:spcPts val="35"/>
                        </a:spcBef>
                        <a:buFont typeface="Symbol"/>
                        <a:buChar char=""/>
                        <a:tabLst>
                          <a:tab pos="850900" algn="l"/>
                        </a:tabLst>
                      </a:pPr>
                      <a:r>
                        <a:rPr dirty="0" sz="2200" spc="5">
                          <a:latin typeface="Calibri"/>
                          <a:cs typeface="Calibri"/>
                        </a:rPr>
                        <a:t>ACS </a:t>
                      </a:r>
                      <a:r>
                        <a:rPr dirty="0" sz="2200" spc="10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22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5">
                          <a:latin typeface="Calibri"/>
                          <a:cs typeface="Calibri"/>
                        </a:rPr>
                        <a:t>PCI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718185">
                        <a:lnSpc>
                          <a:spcPts val="2580"/>
                        </a:lnSpc>
                        <a:spcBef>
                          <a:spcPts val="35"/>
                        </a:spcBef>
                      </a:pPr>
                      <a:r>
                        <a:rPr dirty="0" sz="2200" spc="10">
                          <a:latin typeface="Calibri"/>
                          <a:cs typeface="Calibri"/>
                        </a:rPr>
                        <a:t>37%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</a:tr>
              <a:tr h="335756">
                <a:tc>
                  <a:txBody>
                    <a:bodyPr/>
                    <a:lstStyle/>
                    <a:p>
                      <a:pPr marL="462280" indent="-229235">
                        <a:lnSpc>
                          <a:spcPts val="2545"/>
                        </a:lnSpc>
                        <a:buFont typeface="Arial"/>
                        <a:buChar char="•"/>
                        <a:tabLst>
                          <a:tab pos="461645" algn="l"/>
                          <a:tab pos="462280" algn="l"/>
                        </a:tabLst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Heart</a:t>
                      </a:r>
                      <a:r>
                        <a:rPr dirty="0" sz="2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15">
                          <a:latin typeface="Calibri"/>
                          <a:cs typeface="Calibri"/>
                        </a:rPr>
                        <a:t>Failure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ts val="2545"/>
                        </a:lnSpc>
                      </a:pPr>
                      <a:r>
                        <a:rPr dirty="0" sz="2200" spc="25">
                          <a:latin typeface="Calibri"/>
                          <a:cs typeface="Calibri"/>
                        </a:rPr>
                        <a:t>43%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50265" indent="-229870">
                        <a:lnSpc>
                          <a:spcPts val="2545"/>
                        </a:lnSpc>
                        <a:buFont typeface="Symbol"/>
                        <a:buChar char=""/>
                        <a:tabLst>
                          <a:tab pos="850900" algn="l"/>
                        </a:tabLst>
                      </a:pPr>
                      <a:r>
                        <a:rPr dirty="0" sz="2200" spc="5">
                          <a:latin typeface="Calibri"/>
                          <a:cs typeface="Calibri"/>
                        </a:rPr>
                        <a:t>ACS </a:t>
                      </a:r>
                      <a:r>
                        <a:rPr dirty="0" sz="2200" spc="10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22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5">
                          <a:latin typeface="Calibri"/>
                          <a:cs typeface="Calibri"/>
                        </a:rPr>
                        <a:t>Med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718185">
                        <a:lnSpc>
                          <a:spcPts val="2545"/>
                        </a:lnSpc>
                      </a:pPr>
                      <a:r>
                        <a:rPr dirty="0" sz="2200" spc="10">
                          <a:latin typeface="Calibri"/>
                          <a:cs typeface="Calibri"/>
                        </a:rPr>
                        <a:t>24%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345094">
                <a:tc>
                  <a:txBody>
                    <a:bodyPr/>
                    <a:lstStyle/>
                    <a:p>
                      <a:pPr marL="462280" indent="-229235">
                        <a:lnSpc>
                          <a:spcPts val="2600"/>
                        </a:lnSpc>
                        <a:buFont typeface="Arial"/>
                        <a:buChar char="•"/>
                        <a:tabLst>
                          <a:tab pos="461645" algn="l"/>
                          <a:tab pos="462280" algn="l"/>
                        </a:tabLst>
                      </a:pPr>
                      <a:r>
                        <a:rPr dirty="0" sz="2200" spc="-10">
                          <a:latin typeface="Calibri"/>
                          <a:cs typeface="Calibri"/>
                        </a:rPr>
                        <a:t>Diabetes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ts val="2600"/>
                        </a:lnSpc>
                      </a:pPr>
                      <a:r>
                        <a:rPr dirty="0" sz="2200" spc="25">
                          <a:latin typeface="Calibri"/>
                          <a:cs typeface="Calibri"/>
                        </a:rPr>
                        <a:t>36%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50265" indent="-229870">
                        <a:lnSpc>
                          <a:spcPts val="2600"/>
                        </a:lnSpc>
                        <a:buFont typeface="Symbol"/>
                        <a:buChar char=""/>
                        <a:tabLst>
                          <a:tab pos="850900" algn="l"/>
                        </a:tabLst>
                      </a:pPr>
                      <a:r>
                        <a:rPr dirty="0" sz="2200" spc="-5">
                          <a:latin typeface="Calibri"/>
                          <a:cs typeface="Calibri"/>
                        </a:rPr>
                        <a:t>Elective</a:t>
                      </a:r>
                      <a:r>
                        <a:rPr dirty="0" sz="22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5">
                          <a:latin typeface="Calibri"/>
                          <a:cs typeface="Calibri"/>
                        </a:rPr>
                        <a:t>PCI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718185">
                        <a:lnSpc>
                          <a:spcPts val="2600"/>
                        </a:lnSpc>
                      </a:pPr>
                      <a:r>
                        <a:rPr dirty="0" sz="2200" spc="10">
                          <a:latin typeface="Calibri"/>
                          <a:cs typeface="Calibri"/>
                        </a:rPr>
                        <a:t>39%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6575" y="401320"/>
            <a:ext cx="4684395" cy="45593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800" spc="5"/>
              <a:t>Baseline </a:t>
            </a:r>
            <a:r>
              <a:rPr dirty="0" sz="2800"/>
              <a:t>Characteristics</a:t>
            </a:r>
            <a:r>
              <a:rPr dirty="0" sz="2800" spc="-204"/>
              <a:t> </a:t>
            </a:r>
            <a:r>
              <a:rPr dirty="0" sz="2800"/>
              <a:t>(n=4614)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681672" y="4017962"/>
            <a:ext cx="1454150" cy="3644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2200" spc="-15">
                <a:latin typeface="Calibri"/>
                <a:cs typeface="Calibri"/>
              </a:rPr>
              <a:t>Stroke/TIA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57828" y="4017962"/>
            <a:ext cx="374015" cy="3644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200" spc="20">
                <a:latin typeface="Calibri"/>
                <a:cs typeface="Calibri"/>
              </a:rPr>
              <a:t>4%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16145" y="4017962"/>
            <a:ext cx="4022725" cy="3644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2200" spc="5">
                <a:latin typeface="Calibri"/>
                <a:cs typeface="Calibri"/>
              </a:rPr>
              <a:t>Time </a:t>
            </a:r>
            <a:r>
              <a:rPr dirty="0" sz="2200" spc="-15">
                <a:latin typeface="Calibri"/>
                <a:cs typeface="Calibri"/>
              </a:rPr>
              <a:t>Event </a:t>
            </a:r>
            <a:r>
              <a:rPr dirty="0" sz="2200" spc="-5">
                <a:latin typeface="Calibri"/>
                <a:cs typeface="Calibri"/>
              </a:rPr>
              <a:t>to </a:t>
            </a:r>
            <a:r>
              <a:rPr dirty="0" sz="2200">
                <a:latin typeface="Calibri"/>
                <a:cs typeface="Calibri"/>
              </a:rPr>
              <a:t>Rand </a:t>
            </a:r>
            <a:r>
              <a:rPr dirty="0" sz="2200" spc="-10">
                <a:latin typeface="Calibri"/>
                <a:cs typeface="Calibri"/>
              </a:rPr>
              <a:t>(d)* </a:t>
            </a:r>
            <a:r>
              <a:rPr dirty="0" sz="2200" spc="10">
                <a:latin typeface="Calibri"/>
                <a:cs typeface="Calibri"/>
              </a:rPr>
              <a:t>6 </a:t>
            </a:r>
            <a:r>
              <a:rPr dirty="0" sz="2200" spc="5">
                <a:latin typeface="Calibri"/>
                <a:cs typeface="Calibri"/>
              </a:rPr>
              <a:t>(3,</a:t>
            </a:r>
            <a:r>
              <a:rPr dirty="0" sz="2200" spc="-285">
                <a:latin typeface="Calibri"/>
                <a:cs typeface="Calibri"/>
              </a:rPr>
              <a:t> </a:t>
            </a:r>
            <a:r>
              <a:rPr dirty="0" sz="2200" spc="15">
                <a:latin typeface="Calibri"/>
                <a:cs typeface="Calibri"/>
              </a:rPr>
              <a:t>10)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2638" y="4729162"/>
            <a:ext cx="151828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1350" spc="5">
                <a:solidFill>
                  <a:srgbClr val="FFFFFF"/>
                </a:solidFill>
                <a:latin typeface="Calibri"/>
                <a:cs typeface="Calibri"/>
              </a:rPr>
              <a:t>*Median (25</a:t>
            </a:r>
            <a:r>
              <a:rPr dirty="0" baseline="23391" sz="1425" spc="7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1350" spc="5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350" spc="-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spc="5">
                <a:solidFill>
                  <a:srgbClr val="FFFFFF"/>
                </a:solidFill>
                <a:latin typeface="Calibri"/>
                <a:cs typeface="Calibri"/>
              </a:rPr>
              <a:t>75</a:t>
            </a:r>
            <a:r>
              <a:rPr dirty="0" baseline="23391" sz="1425" spc="7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1350" spc="5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10"/>
              <a:t>Bleeding</a:t>
            </a:r>
            <a:r>
              <a:rPr dirty="0" spc="-105"/>
              <a:t> </a:t>
            </a:r>
            <a:r>
              <a:rPr dirty="0" spc="5"/>
              <a:t>and</a:t>
            </a:r>
            <a:r>
              <a:rPr dirty="0" spc="-45"/>
              <a:t> </a:t>
            </a:r>
            <a:r>
              <a:rPr dirty="0" spc="10"/>
              <a:t>Ischemic</a:t>
            </a:r>
            <a:r>
              <a:rPr dirty="0" spc="-105"/>
              <a:t> </a:t>
            </a:r>
            <a:r>
              <a:rPr dirty="0"/>
              <a:t>Outcomes:</a:t>
            </a:r>
            <a:r>
              <a:rPr dirty="0" spc="-125"/>
              <a:t> </a:t>
            </a:r>
            <a:r>
              <a:rPr dirty="0" spc="10"/>
              <a:t>Aspirin</a:t>
            </a:r>
            <a:r>
              <a:rPr dirty="0" spc="-95"/>
              <a:t> </a:t>
            </a:r>
            <a:r>
              <a:rPr dirty="0" spc="-5"/>
              <a:t>vs.</a:t>
            </a:r>
            <a:r>
              <a:rPr dirty="0" spc="-15"/>
              <a:t> </a:t>
            </a:r>
            <a:r>
              <a:rPr dirty="0" spc="5"/>
              <a:t>Placebo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566420"/>
            <a:ext cx="2707640" cy="3644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200" spc="5">
                <a:solidFill>
                  <a:srgbClr val="372C83"/>
                </a:solidFill>
                <a:latin typeface="Arial Narrow"/>
                <a:cs typeface="Arial Narrow"/>
              </a:rPr>
              <a:t>Randomization </a:t>
            </a:r>
            <a:r>
              <a:rPr dirty="0" sz="2200" spc="-10">
                <a:solidFill>
                  <a:srgbClr val="372C83"/>
                </a:solidFill>
                <a:latin typeface="Arial Narrow"/>
                <a:cs typeface="Arial Narrow"/>
              </a:rPr>
              <a:t>to </a:t>
            </a:r>
            <a:r>
              <a:rPr dirty="0" sz="2200" spc="5">
                <a:solidFill>
                  <a:srgbClr val="372C83"/>
                </a:solidFill>
                <a:latin typeface="Arial Narrow"/>
                <a:cs typeface="Arial Narrow"/>
              </a:rPr>
              <a:t>30</a:t>
            </a:r>
            <a:r>
              <a:rPr dirty="0" sz="2200" spc="-265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dirty="0" sz="2200" spc="5">
                <a:solidFill>
                  <a:srgbClr val="372C83"/>
                </a:solidFill>
                <a:latin typeface="Arial Narrow"/>
                <a:cs typeface="Arial Narrow"/>
              </a:rPr>
              <a:t>Days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1560" y="1981200"/>
            <a:ext cx="335280" cy="1836420"/>
          </a:xfrm>
          <a:custGeom>
            <a:avLst/>
            <a:gdLst/>
            <a:ahLst/>
            <a:cxnLst/>
            <a:rect l="l" t="t" r="r" b="b"/>
            <a:pathLst>
              <a:path w="335280" h="1836420">
                <a:moveTo>
                  <a:pt x="335280" y="0"/>
                </a:moveTo>
                <a:lnTo>
                  <a:pt x="0" y="0"/>
                </a:lnTo>
                <a:lnTo>
                  <a:pt x="0" y="1836420"/>
                </a:lnTo>
                <a:lnTo>
                  <a:pt x="335280" y="1836420"/>
                </a:lnTo>
                <a:lnTo>
                  <a:pt x="335280" y="0"/>
                </a:lnTo>
                <a:close/>
              </a:path>
            </a:pathLst>
          </a:custGeom>
          <a:solidFill>
            <a:srgbClr val="7E27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48839" y="3002279"/>
            <a:ext cx="327660" cy="815340"/>
          </a:xfrm>
          <a:custGeom>
            <a:avLst/>
            <a:gdLst/>
            <a:ahLst/>
            <a:cxnLst/>
            <a:rect l="l" t="t" r="r" b="b"/>
            <a:pathLst>
              <a:path w="327660" h="815339">
                <a:moveTo>
                  <a:pt x="327660" y="0"/>
                </a:moveTo>
                <a:lnTo>
                  <a:pt x="0" y="0"/>
                </a:lnTo>
                <a:lnTo>
                  <a:pt x="0" y="815339"/>
                </a:lnTo>
                <a:lnTo>
                  <a:pt x="327660" y="815339"/>
                </a:lnTo>
                <a:lnTo>
                  <a:pt x="327660" y="0"/>
                </a:lnTo>
                <a:close/>
              </a:path>
            </a:pathLst>
          </a:custGeom>
          <a:solidFill>
            <a:srgbClr val="7E27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38500" y="3299459"/>
            <a:ext cx="335280" cy="518159"/>
          </a:xfrm>
          <a:custGeom>
            <a:avLst/>
            <a:gdLst/>
            <a:ahLst/>
            <a:cxnLst/>
            <a:rect l="l" t="t" r="r" b="b"/>
            <a:pathLst>
              <a:path w="335279" h="518160">
                <a:moveTo>
                  <a:pt x="335279" y="0"/>
                </a:moveTo>
                <a:lnTo>
                  <a:pt x="0" y="0"/>
                </a:lnTo>
                <a:lnTo>
                  <a:pt x="0" y="518159"/>
                </a:lnTo>
                <a:lnTo>
                  <a:pt x="335279" y="518159"/>
                </a:lnTo>
                <a:lnTo>
                  <a:pt x="335279" y="0"/>
                </a:lnTo>
                <a:close/>
              </a:path>
            </a:pathLst>
          </a:custGeom>
          <a:solidFill>
            <a:srgbClr val="7E27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25440" y="2156460"/>
            <a:ext cx="335280" cy="1661160"/>
          </a:xfrm>
          <a:custGeom>
            <a:avLst/>
            <a:gdLst/>
            <a:ahLst/>
            <a:cxnLst/>
            <a:rect l="l" t="t" r="r" b="b"/>
            <a:pathLst>
              <a:path w="335279" h="1661160">
                <a:moveTo>
                  <a:pt x="335280" y="0"/>
                </a:moveTo>
                <a:lnTo>
                  <a:pt x="0" y="0"/>
                </a:lnTo>
                <a:lnTo>
                  <a:pt x="0" y="1661159"/>
                </a:lnTo>
                <a:lnTo>
                  <a:pt x="335280" y="1661159"/>
                </a:lnTo>
                <a:lnTo>
                  <a:pt x="335280" y="0"/>
                </a:lnTo>
                <a:close/>
              </a:path>
            </a:pathLst>
          </a:custGeom>
          <a:solidFill>
            <a:srgbClr val="7E27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522719" y="3345179"/>
            <a:ext cx="335280" cy="472440"/>
          </a:xfrm>
          <a:custGeom>
            <a:avLst/>
            <a:gdLst/>
            <a:ahLst/>
            <a:cxnLst/>
            <a:rect l="l" t="t" r="r" b="b"/>
            <a:pathLst>
              <a:path w="335279" h="472439">
                <a:moveTo>
                  <a:pt x="335279" y="0"/>
                </a:moveTo>
                <a:lnTo>
                  <a:pt x="0" y="0"/>
                </a:lnTo>
                <a:lnTo>
                  <a:pt x="0" y="472440"/>
                </a:lnTo>
                <a:lnTo>
                  <a:pt x="335279" y="472440"/>
                </a:lnTo>
                <a:lnTo>
                  <a:pt x="335279" y="0"/>
                </a:lnTo>
                <a:close/>
              </a:path>
            </a:pathLst>
          </a:custGeom>
          <a:solidFill>
            <a:srgbClr val="7E27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12380" y="3413759"/>
            <a:ext cx="335280" cy="403860"/>
          </a:xfrm>
          <a:custGeom>
            <a:avLst/>
            <a:gdLst/>
            <a:ahLst/>
            <a:cxnLst/>
            <a:rect l="l" t="t" r="r" b="b"/>
            <a:pathLst>
              <a:path w="335279" h="403860">
                <a:moveTo>
                  <a:pt x="335279" y="0"/>
                </a:moveTo>
                <a:lnTo>
                  <a:pt x="0" y="0"/>
                </a:lnTo>
                <a:lnTo>
                  <a:pt x="0" y="403859"/>
                </a:lnTo>
                <a:lnTo>
                  <a:pt x="335279" y="403859"/>
                </a:lnTo>
                <a:lnTo>
                  <a:pt x="335279" y="0"/>
                </a:lnTo>
                <a:close/>
              </a:path>
            </a:pathLst>
          </a:custGeom>
          <a:solidFill>
            <a:srgbClr val="7E27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78280" y="2827020"/>
            <a:ext cx="335280" cy="990600"/>
          </a:xfrm>
          <a:custGeom>
            <a:avLst/>
            <a:gdLst/>
            <a:ahLst/>
            <a:cxnLst/>
            <a:rect l="l" t="t" r="r" b="b"/>
            <a:pathLst>
              <a:path w="335280" h="990600">
                <a:moveTo>
                  <a:pt x="335280" y="0"/>
                </a:moveTo>
                <a:lnTo>
                  <a:pt x="0" y="0"/>
                </a:lnTo>
                <a:lnTo>
                  <a:pt x="0" y="990600"/>
                </a:lnTo>
                <a:lnTo>
                  <a:pt x="335280" y="990600"/>
                </a:lnTo>
                <a:lnTo>
                  <a:pt x="33528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67939" y="3390900"/>
            <a:ext cx="335280" cy="426720"/>
          </a:xfrm>
          <a:custGeom>
            <a:avLst/>
            <a:gdLst/>
            <a:ahLst/>
            <a:cxnLst/>
            <a:rect l="l" t="t" r="r" b="b"/>
            <a:pathLst>
              <a:path w="335280" h="426720">
                <a:moveTo>
                  <a:pt x="335280" y="0"/>
                </a:moveTo>
                <a:lnTo>
                  <a:pt x="0" y="0"/>
                </a:lnTo>
                <a:lnTo>
                  <a:pt x="0" y="426719"/>
                </a:lnTo>
                <a:lnTo>
                  <a:pt x="335280" y="426719"/>
                </a:lnTo>
                <a:lnTo>
                  <a:pt x="33528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665220" y="3535679"/>
            <a:ext cx="335280" cy="281940"/>
          </a:xfrm>
          <a:custGeom>
            <a:avLst/>
            <a:gdLst/>
            <a:ahLst/>
            <a:cxnLst/>
            <a:rect l="l" t="t" r="r" b="b"/>
            <a:pathLst>
              <a:path w="335279" h="281939">
                <a:moveTo>
                  <a:pt x="335279" y="0"/>
                </a:moveTo>
                <a:lnTo>
                  <a:pt x="0" y="0"/>
                </a:lnTo>
                <a:lnTo>
                  <a:pt x="0" y="281940"/>
                </a:lnTo>
                <a:lnTo>
                  <a:pt x="335279" y="281940"/>
                </a:lnTo>
                <a:lnTo>
                  <a:pt x="335279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852159" y="2141220"/>
            <a:ext cx="335280" cy="1676400"/>
          </a:xfrm>
          <a:custGeom>
            <a:avLst/>
            <a:gdLst/>
            <a:ahLst/>
            <a:cxnLst/>
            <a:rect l="l" t="t" r="r" b="b"/>
            <a:pathLst>
              <a:path w="335279" h="1676400">
                <a:moveTo>
                  <a:pt x="335279" y="0"/>
                </a:moveTo>
                <a:lnTo>
                  <a:pt x="0" y="0"/>
                </a:lnTo>
                <a:lnTo>
                  <a:pt x="0" y="1676400"/>
                </a:lnTo>
                <a:lnTo>
                  <a:pt x="335279" y="1676400"/>
                </a:lnTo>
                <a:lnTo>
                  <a:pt x="335279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941819" y="3154679"/>
            <a:ext cx="335280" cy="662940"/>
          </a:xfrm>
          <a:custGeom>
            <a:avLst/>
            <a:gdLst/>
            <a:ahLst/>
            <a:cxnLst/>
            <a:rect l="l" t="t" r="r" b="b"/>
            <a:pathLst>
              <a:path w="335279" h="662939">
                <a:moveTo>
                  <a:pt x="335279" y="0"/>
                </a:moveTo>
                <a:lnTo>
                  <a:pt x="0" y="0"/>
                </a:lnTo>
                <a:lnTo>
                  <a:pt x="0" y="662939"/>
                </a:lnTo>
                <a:lnTo>
                  <a:pt x="335279" y="662939"/>
                </a:lnTo>
                <a:lnTo>
                  <a:pt x="335279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039100" y="3185160"/>
            <a:ext cx="335280" cy="632460"/>
          </a:xfrm>
          <a:custGeom>
            <a:avLst/>
            <a:gdLst/>
            <a:ahLst/>
            <a:cxnLst/>
            <a:rect l="l" t="t" r="r" b="b"/>
            <a:pathLst>
              <a:path w="335279" h="632460">
                <a:moveTo>
                  <a:pt x="335279" y="0"/>
                </a:moveTo>
                <a:lnTo>
                  <a:pt x="0" y="0"/>
                </a:lnTo>
                <a:lnTo>
                  <a:pt x="0" y="632459"/>
                </a:lnTo>
                <a:lnTo>
                  <a:pt x="335279" y="632459"/>
                </a:lnTo>
                <a:lnTo>
                  <a:pt x="335279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87730" y="1847850"/>
            <a:ext cx="0" cy="1973580"/>
          </a:xfrm>
          <a:custGeom>
            <a:avLst/>
            <a:gdLst/>
            <a:ahLst/>
            <a:cxnLst/>
            <a:rect l="l" t="t" r="r" b="b"/>
            <a:pathLst>
              <a:path w="0" h="1973579">
                <a:moveTo>
                  <a:pt x="0" y="1973580"/>
                </a:moveTo>
                <a:lnTo>
                  <a:pt x="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87730" y="3821429"/>
            <a:ext cx="7650480" cy="0"/>
          </a:xfrm>
          <a:custGeom>
            <a:avLst/>
            <a:gdLst/>
            <a:ahLst/>
            <a:cxnLst/>
            <a:rect l="l" t="t" r="r" b="b"/>
            <a:pathLst>
              <a:path w="7650480" h="0">
                <a:moveTo>
                  <a:pt x="0" y="0"/>
                </a:moveTo>
                <a:lnTo>
                  <a:pt x="765048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047114" y="1747519"/>
            <a:ext cx="3378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solidFill>
                  <a:srgbClr val="404040"/>
                </a:solidFill>
                <a:latin typeface="Arial"/>
                <a:cs typeface="Arial"/>
              </a:rPr>
              <a:t>7.5%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41854" y="2765044"/>
            <a:ext cx="3378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solidFill>
                  <a:srgbClr val="404040"/>
                </a:solidFill>
                <a:latin typeface="Arial"/>
                <a:cs typeface="Arial"/>
              </a:rPr>
              <a:t>3.3%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36595" y="3066414"/>
            <a:ext cx="3378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solidFill>
                  <a:srgbClr val="404040"/>
                </a:solidFill>
                <a:latin typeface="Arial"/>
                <a:cs typeface="Arial"/>
              </a:rPr>
              <a:t>2.1%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26075" y="1922462"/>
            <a:ext cx="3378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solidFill>
                  <a:srgbClr val="404040"/>
                </a:solidFill>
                <a:latin typeface="Arial"/>
                <a:cs typeface="Arial"/>
              </a:rPr>
              <a:t>6.7%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20815" y="3113404"/>
            <a:ext cx="3378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solidFill>
                  <a:srgbClr val="404040"/>
                </a:solidFill>
                <a:latin typeface="Arial"/>
                <a:cs typeface="Arial"/>
              </a:rPr>
              <a:t>1.9%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15555" y="3177539"/>
            <a:ext cx="3378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solidFill>
                  <a:srgbClr val="404040"/>
                </a:solidFill>
                <a:latin typeface="Arial"/>
                <a:cs typeface="Arial"/>
              </a:rPr>
              <a:t>1.7%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72311" y="2591752"/>
            <a:ext cx="3378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solidFill>
                  <a:srgbClr val="404040"/>
                </a:solidFill>
                <a:latin typeface="Arial"/>
                <a:cs typeface="Arial"/>
              </a:rPr>
              <a:t>4.0%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67051" y="3155314"/>
            <a:ext cx="3378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solidFill>
                  <a:srgbClr val="404040"/>
                </a:solidFill>
                <a:latin typeface="Arial"/>
                <a:cs typeface="Arial"/>
              </a:rPr>
              <a:t>1.8%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61664" y="3305492"/>
            <a:ext cx="3378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solidFill>
                  <a:srgbClr val="404040"/>
                </a:solidFill>
                <a:latin typeface="Arial"/>
                <a:cs typeface="Arial"/>
              </a:rPr>
              <a:t>1.1%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51144" y="1905635"/>
            <a:ext cx="3378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solidFill>
                  <a:srgbClr val="404040"/>
                </a:solidFill>
                <a:latin typeface="Arial"/>
                <a:cs typeface="Arial"/>
              </a:rPr>
              <a:t>6.8%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45883" y="2920745"/>
            <a:ext cx="3378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solidFill>
                  <a:srgbClr val="404040"/>
                </a:solidFill>
                <a:latin typeface="Arial"/>
                <a:cs typeface="Arial"/>
              </a:rPr>
              <a:t>2.7%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40751" y="2952750"/>
            <a:ext cx="3378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solidFill>
                  <a:srgbClr val="404040"/>
                </a:solidFill>
                <a:latin typeface="Arial"/>
                <a:cs typeface="Arial"/>
              </a:rPr>
              <a:t>2.6%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1652" y="3708082"/>
            <a:ext cx="2444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1652" y="3214052"/>
            <a:ext cx="2444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1652" y="2720720"/>
            <a:ext cx="243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1652" y="2226246"/>
            <a:ext cx="2444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1652" y="1732216"/>
            <a:ext cx="2444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98620" y="1440180"/>
            <a:ext cx="106680" cy="106680"/>
          </a:xfrm>
          <a:custGeom>
            <a:avLst/>
            <a:gdLst/>
            <a:ahLst/>
            <a:cxnLst/>
            <a:rect l="l" t="t" r="r" b="b"/>
            <a:pathLst>
              <a:path w="106679" h="106680">
                <a:moveTo>
                  <a:pt x="0" y="106679"/>
                </a:moveTo>
                <a:lnTo>
                  <a:pt x="106679" y="106679"/>
                </a:lnTo>
                <a:lnTo>
                  <a:pt x="106679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7E27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198620" y="1729739"/>
            <a:ext cx="106680" cy="106680"/>
          </a:xfrm>
          <a:custGeom>
            <a:avLst/>
            <a:gdLst/>
            <a:ahLst/>
            <a:cxnLst/>
            <a:rect l="l" t="t" r="r" b="b"/>
            <a:pathLst>
              <a:path w="106679" h="106680">
                <a:moveTo>
                  <a:pt x="0" y="106679"/>
                </a:moveTo>
                <a:lnTo>
                  <a:pt x="106679" y="106679"/>
                </a:lnTo>
                <a:lnTo>
                  <a:pt x="106679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4340605" y="1298511"/>
            <a:ext cx="765810" cy="6057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Aspirin  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Pla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ebo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16660" y="3878595"/>
            <a:ext cx="2658110" cy="511809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  <a:tabLst>
                <a:tab pos="887094" algn="l"/>
                <a:tab pos="2164080" algn="l"/>
              </a:tabLst>
            </a:pP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Broad	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Intermediate	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Severe</a:t>
            </a:r>
            <a:endParaRPr sz="1200">
              <a:latin typeface="Arial"/>
              <a:cs typeface="Arial"/>
            </a:endParaRPr>
          </a:p>
          <a:p>
            <a:pPr marL="212725">
              <a:lnSpc>
                <a:spcPct val="100000"/>
              </a:lnSpc>
              <a:spcBef>
                <a:spcPts val="135"/>
              </a:spcBef>
            </a:pPr>
            <a:r>
              <a:rPr dirty="0" sz="1800" spc="-15" b="1">
                <a:latin typeface="Arial"/>
                <a:cs typeface="Arial"/>
              </a:rPr>
              <a:t>Bleeding</a:t>
            </a:r>
            <a:r>
              <a:rPr dirty="0" sz="1800" spc="7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Outcomes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95620" y="3880709"/>
            <a:ext cx="2658110" cy="50673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70"/>
              </a:spcBef>
              <a:tabLst>
                <a:tab pos="874394" algn="l"/>
                <a:tab pos="2151380" algn="l"/>
              </a:tabLst>
            </a:pP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Broad	Intermediate	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Severe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1800" spc="-10" b="1">
                <a:latin typeface="Arial"/>
                <a:cs typeface="Arial"/>
              </a:rPr>
              <a:t>Ischemic</a:t>
            </a:r>
            <a:r>
              <a:rPr dirty="0" sz="1800" spc="4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Outcomes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42614" y="2533713"/>
            <a:ext cx="8070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0.97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Arial"/>
                <a:cs typeface="Arial"/>
              </a:rPr>
              <a:t>(0.23,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1.70)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015489" y="2190813"/>
            <a:ext cx="8070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1.58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Arial"/>
                <a:cs typeface="Arial"/>
              </a:rPr>
              <a:t>(0.67,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2.49)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02652" y="1152525"/>
            <a:ext cx="81089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3.42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200" spc="5">
                <a:latin typeface="Arial"/>
                <a:cs typeface="Arial"/>
              </a:rPr>
              <a:t>(2.07,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4.76)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613015" y="2353881"/>
            <a:ext cx="907415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latin typeface="Arial"/>
                <a:cs typeface="Arial"/>
              </a:rPr>
              <a:t>-0.91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Arial"/>
                <a:cs typeface="Arial"/>
              </a:rPr>
              <a:t>(-1.74,</a:t>
            </a:r>
            <a:r>
              <a:rPr dirty="0" sz="1200" spc="-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-0.08)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526530" y="2298445"/>
            <a:ext cx="85534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0160">
              <a:lnSpc>
                <a:spcPts val="144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-0.78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(-1.65,</a:t>
            </a:r>
            <a:r>
              <a:rPr dirty="0" sz="1200" spc="-1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0.09)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411215" y="1087691"/>
            <a:ext cx="853440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143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-0.07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Arial"/>
                <a:cs typeface="Arial"/>
              </a:rPr>
              <a:t>(-1.53,</a:t>
            </a:r>
            <a:r>
              <a:rPr dirty="0" sz="1200" spc="-10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1.39)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77289" y="4733607"/>
            <a:ext cx="679577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Numbers </a:t>
            </a:r>
            <a:r>
              <a:rPr dirty="0" sz="1350" spc="2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dirty="0" u="heavy" sz="1350" spc="2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absolute</a:t>
            </a:r>
            <a:r>
              <a:rPr dirty="0" sz="135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20">
                <a:solidFill>
                  <a:srgbClr val="FFFFFF"/>
                </a:solidFill>
                <a:latin typeface="Arial"/>
                <a:cs typeface="Arial"/>
              </a:rPr>
              <a:t>risk </a:t>
            </a:r>
            <a:r>
              <a:rPr dirty="0" sz="1350" spc="15">
                <a:solidFill>
                  <a:srgbClr val="FFFFFF"/>
                </a:solidFill>
                <a:latin typeface="Arial"/>
                <a:cs typeface="Arial"/>
              </a:rPr>
              <a:t>differences </a:t>
            </a:r>
            <a:r>
              <a:rPr dirty="0" sz="1350" spc="25">
                <a:solidFill>
                  <a:srgbClr val="FFFFFF"/>
                </a:solidFill>
                <a:latin typeface="Arial"/>
                <a:cs typeface="Arial"/>
              </a:rPr>
              <a:t>(95% </a:t>
            </a:r>
            <a:r>
              <a:rPr dirty="0" sz="1350" spc="10">
                <a:solidFill>
                  <a:srgbClr val="FFFFFF"/>
                </a:solidFill>
                <a:latin typeface="Arial"/>
                <a:cs typeface="Arial"/>
              </a:rPr>
              <a:t>confidence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intervals) </a:t>
            </a:r>
            <a:r>
              <a:rPr dirty="0" sz="1350" spc="2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350" spc="10">
                <a:solidFill>
                  <a:srgbClr val="FFFFFF"/>
                </a:solidFill>
                <a:latin typeface="Arial"/>
                <a:cs typeface="Arial"/>
              </a:rPr>
              <a:t>aspirin -</a:t>
            </a:r>
            <a:r>
              <a:rPr dirty="0" sz="135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5">
                <a:solidFill>
                  <a:srgbClr val="FFFFFF"/>
                </a:solidFill>
                <a:latin typeface="Arial"/>
                <a:cs typeface="Arial"/>
              </a:rPr>
              <a:t>placebo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185483"/>
            <a:ext cx="6751955" cy="74549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10"/>
              <a:t>Bleeding</a:t>
            </a:r>
            <a:r>
              <a:rPr dirty="0" spc="-105"/>
              <a:t> </a:t>
            </a:r>
            <a:r>
              <a:rPr dirty="0" spc="5"/>
              <a:t>and</a:t>
            </a:r>
            <a:r>
              <a:rPr dirty="0" spc="-45"/>
              <a:t> </a:t>
            </a:r>
            <a:r>
              <a:rPr dirty="0" spc="10"/>
              <a:t>Ischemic</a:t>
            </a:r>
            <a:r>
              <a:rPr dirty="0" spc="-105"/>
              <a:t> </a:t>
            </a:r>
            <a:r>
              <a:rPr dirty="0"/>
              <a:t>Outcomes:</a:t>
            </a:r>
            <a:r>
              <a:rPr dirty="0" spc="-125"/>
              <a:t> </a:t>
            </a:r>
            <a:r>
              <a:rPr dirty="0" spc="10"/>
              <a:t>Aspirin</a:t>
            </a:r>
            <a:r>
              <a:rPr dirty="0" spc="-95"/>
              <a:t> </a:t>
            </a:r>
            <a:r>
              <a:rPr dirty="0" spc="-5"/>
              <a:t>vs.</a:t>
            </a:r>
            <a:r>
              <a:rPr dirty="0" spc="-15"/>
              <a:t> </a:t>
            </a:r>
            <a:r>
              <a:rPr dirty="0" spc="5"/>
              <a:t>Placebo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 spc="5" b="0">
                <a:latin typeface="Arial Narrow"/>
                <a:cs typeface="Arial Narrow"/>
              </a:rPr>
              <a:t>30 Days </a:t>
            </a:r>
            <a:r>
              <a:rPr dirty="0" sz="2200" spc="-10" b="0">
                <a:latin typeface="Arial Narrow"/>
                <a:cs typeface="Arial Narrow"/>
              </a:rPr>
              <a:t>to </a:t>
            </a:r>
            <a:r>
              <a:rPr dirty="0" sz="2200" spc="10" b="0">
                <a:latin typeface="Arial Narrow"/>
                <a:cs typeface="Arial Narrow"/>
              </a:rPr>
              <a:t>6</a:t>
            </a:r>
            <a:r>
              <a:rPr dirty="0" sz="2200" spc="-95" b="0">
                <a:latin typeface="Arial Narrow"/>
                <a:cs typeface="Arial Narrow"/>
              </a:rPr>
              <a:t> </a:t>
            </a:r>
            <a:r>
              <a:rPr dirty="0" sz="2200" b="0">
                <a:latin typeface="Arial Narrow"/>
                <a:cs typeface="Arial Narrow"/>
              </a:rPr>
              <a:t>Months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2519" y="2141220"/>
            <a:ext cx="335280" cy="1623060"/>
          </a:xfrm>
          <a:custGeom>
            <a:avLst/>
            <a:gdLst/>
            <a:ahLst/>
            <a:cxnLst/>
            <a:rect l="l" t="t" r="r" b="b"/>
            <a:pathLst>
              <a:path w="335280" h="1623060">
                <a:moveTo>
                  <a:pt x="335280" y="0"/>
                </a:moveTo>
                <a:lnTo>
                  <a:pt x="0" y="0"/>
                </a:lnTo>
                <a:lnTo>
                  <a:pt x="0" y="1623060"/>
                </a:lnTo>
                <a:lnTo>
                  <a:pt x="335280" y="1623060"/>
                </a:lnTo>
                <a:lnTo>
                  <a:pt x="335280" y="0"/>
                </a:lnTo>
                <a:close/>
              </a:path>
            </a:pathLst>
          </a:custGeom>
          <a:solidFill>
            <a:srgbClr val="7E27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02179" y="2964179"/>
            <a:ext cx="327660" cy="800100"/>
          </a:xfrm>
          <a:custGeom>
            <a:avLst/>
            <a:gdLst/>
            <a:ahLst/>
            <a:cxnLst/>
            <a:rect l="l" t="t" r="r" b="b"/>
            <a:pathLst>
              <a:path w="327660" h="800100">
                <a:moveTo>
                  <a:pt x="327659" y="0"/>
                </a:moveTo>
                <a:lnTo>
                  <a:pt x="0" y="0"/>
                </a:lnTo>
                <a:lnTo>
                  <a:pt x="0" y="800100"/>
                </a:lnTo>
                <a:lnTo>
                  <a:pt x="327659" y="800100"/>
                </a:lnTo>
                <a:lnTo>
                  <a:pt x="327659" y="0"/>
                </a:lnTo>
                <a:close/>
              </a:path>
            </a:pathLst>
          </a:custGeom>
          <a:solidFill>
            <a:srgbClr val="7E27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84220" y="3268979"/>
            <a:ext cx="335280" cy="495300"/>
          </a:xfrm>
          <a:custGeom>
            <a:avLst/>
            <a:gdLst/>
            <a:ahLst/>
            <a:cxnLst/>
            <a:rect l="l" t="t" r="r" b="b"/>
            <a:pathLst>
              <a:path w="335279" h="495300">
                <a:moveTo>
                  <a:pt x="335279" y="0"/>
                </a:moveTo>
                <a:lnTo>
                  <a:pt x="0" y="0"/>
                </a:lnTo>
                <a:lnTo>
                  <a:pt x="0" y="495300"/>
                </a:lnTo>
                <a:lnTo>
                  <a:pt x="335279" y="495300"/>
                </a:lnTo>
                <a:lnTo>
                  <a:pt x="335279" y="0"/>
                </a:lnTo>
                <a:close/>
              </a:path>
            </a:pathLst>
          </a:custGeom>
          <a:solidFill>
            <a:srgbClr val="7E27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63540" y="1844039"/>
            <a:ext cx="327660" cy="1920239"/>
          </a:xfrm>
          <a:custGeom>
            <a:avLst/>
            <a:gdLst/>
            <a:ahLst/>
            <a:cxnLst/>
            <a:rect l="l" t="t" r="r" b="b"/>
            <a:pathLst>
              <a:path w="327660" h="1920239">
                <a:moveTo>
                  <a:pt x="327660" y="0"/>
                </a:moveTo>
                <a:lnTo>
                  <a:pt x="0" y="0"/>
                </a:lnTo>
                <a:lnTo>
                  <a:pt x="0" y="1920240"/>
                </a:lnTo>
                <a:lnTo>
                  <a:pt x="327660" y="1920240"/>
                </a:lnTo>
                <a:lnTo>
                  <a:pt x="327660" y="0"/>
                </a:lnTo>
                <a:close/>
              </a:path>
            </a:pathLst>
          </a:custGeom>
          <a:solidFill>
            <a:srgbClr val="7E27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45580" y="3208020"/>
            <a:ext cx="335280" cy="556260"/>
          </a:xfrm>
          <a:custGeom>
            <a:avLst/>
            <a:gdLst/>
            <a:ahLst/>
            <a:cxnLst/>
            <a:rect l="l" t="t" r="r" b="b"/>
            <a:pathLst>
              <a:path w="335279" h="556260">
                <a:moveTo>
                  <a:pt x="335279" y="0"/>
                </a:moveTo>
                <a:lnTo>
                  <a:pt x="0" y="0"/>
                </a:lnTo>
                <a:lnTo>
                  <a:pt x="0" y="556260"/>
                </a:lnTo>
                <a:lnTo>
                  <a:pt x="335279" y="556260"/>
                </a:lnTo>
                <a:lnTo>
                  <a:pt x="335279" y="0"/>
                </a:lnTo>
                <a:close/>
              </a:path>
            </a:pathLst>
          </a:custGeom>
          <a:solidFill>
            <a:srgbClr val="7E27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35240" y="3253740"/>
            <a:ext cx="327660" cy="510540"/>
          </a:xfrm>
          <a:custGeom>
            <a:avLst/>
            <a:gdLst/>
            <a:ahLst/>
            <a:cxnLst/>
            <a:rect l="l" t="t" r="r" b="b"/>
            <a:pathLst>
              <a:path w="327659" h="510539">
                <a:moveTo>
                  <a:pt x="327659" y="0"/>
                </a:moveTo>
                <a:lnTo>
                  <a:pt x="0" y="0"/>
                </a:lnTo>
                <a:lnTo>
                  <a:pt x="0" y="510540"/>
                </a:lnTo>
                <a:lnTo>
                  <a:pt x="327659" y="510540"/>
                </a:lnTo>
                <a:lnTo>
                  <a:pt x="327659" y="0"/>
                </a:lnTo>
                <a:close/>
              </a:path>
            </a:pathLst>
          </a:custGeom>
          <a:solidFill>
            <a:srgbClr val="7E27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31619" y="2796539"/>
            <a:ext cx="335280" cy="967740"/>
          </a:xfrm>
          <a:custGeom>
            <a:avLst/>
            <a:gdLst/>
            <a:ahLst/>
            <a:cxnLst/>
            <a:rect l="l" t="t" r="r" b="b"/>
            <a:pathLst>
              <a:path w="335280" h="967739">
                <a:moveTo>
                  <a:pt x="335280" y="0"/>
                </a:moveTo>
                <a:lnTo>
                  <a:pt x="0" y="0"/>
                </a:lnTo>
                <a:lnTo>
                  <a:pt x="0" y="967740"/>
                </a:lnTo>
                <a:lnTo>
                  <a:pt x="335280" y="967740"/>
                </a:lnTo>
                <a:lnTo>
                  <a:pt x="33528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21279" y="3291840"/>
            <a:ext cx="335280" cy="472440"/>
          </a:xfrm>
          <a:custGeom>
            <a:avLst/>
            <a:gdLst/>
            <a:ahLst/>
            <a:cxnLst/>
            <a:rect l="l" t="t" r="r" b="b"/>
            <a:pathLst>
              <a:path w="335280" h="472439">
                <a:moveTo>
                  <a:pt x="335280" y="0"/>
                </a:moveTo>
                <a:lnTo>
                  <a:pt x="0" y="0"/>
                </a:lnTo>
                <a:lnTo>
                  <a:pt x="0" y="472440"/>
                </a:lnTo>
                <a:lnTo>
                  <a:pt x="335280" y="472440"/>
                </a:lnTo>
                <a:lnTo>
                  <a:pt x="33528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10940" y="3436620"/>
            <a:ext cx="327660" cy="327660"/>
          </a:xfrm>
          <a:custGeom>
            <a:avLst/>
            <a:gdLst/>
            <a:ahLst/>
            <a:cxnLst/>
            <a:rect l="l" t="t" r="r" b="b"/>
            <a:pathLst>
              <a:path w="327660" h="327660">
                <a:moveTo>
                  <a:pt x="327660" y="0"/>
                </a:moveTo>
                <a:lnTo>
                  <a:pt x="0" y="0"/>
                </a:lnTo>
                <a:lnTo>
                  <a:pt x="0" y="327659"/>
                </a:lnTo>
                <a:lnTo>
                  <a:pt x="327660" y="327659"/>
                </a:lnTo>
                <a:lnTo>
                  <a:pt x="32766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882640" y="1844039"/>
            <a:ext cx="335280" cy="1920239"/>
          </a:xfrm>
          <a:custGeom>
            <a:avLst/>
            <a:gdLst/>
            <a:ahLst/>
            <a:cxnLst/>
            <a:rect l="l" t="t" r="r" b="b"/>
            <a:pathLst>
              <a:path w="335279" h="1920239">
                <a:moveTo>
                  <a:pt x="335280" y="0"/>
                </a:moveTo>
                <a:lnTo>
                  <a:pt x="0" y="0"/>
                </a:lnTo>
                <a:lnTo>
                  <a:pt x="0" y="1920240"/>
                </a:lnTo>
                <a:lnTo>
                  <a:pt x="335280" y="1920240"/>
                </a:lnTo>
                <a:lnTo>
                  <a:pt x="33528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972300" y="3169920"/>
            <a:ext cx="327660" cy="594360"/>
          </a:xfrm>
          <a:custGeom>
            <a:avLst/>
            <a:gdLst/>
            <a:ahLst/>
            <a:cxnLst/>
            <a:rect l="l" t="t" r="r" b="b"/>
            <a:pathLst>
              <a:path w="327659" h="594360">
                <a:moveTo>
                  <a:pt x="327659" y="0"/>
                </a:moveTo>
                <a:lnTo>
                  <a:pt x="0" y="0"/>
                </a:lnTo>
                <a:lnTo>
                  <a:pt x="0" y="594360"/>
                </a:lnTo>
                <a:lnTo>
                  <a:pt x="327659" y="594360"/>
                </a:lnTo>
                <a:lnTo>
                  <a:pt x="327659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054340" y="3230879"/>
            <a:ext cx="335280" cy="533400"/>
          </a:xfrm>
          <a:custGeom>
            <a:avLst/>
            <a:gdLst/>
            <a:ahLst/>
            <a:cxnLst/>
            <a:rect l="l" t="t" r="r" b="b"/>
            <a:pathLst>
              <a:path w="335279" h="533400">
                <a:moveTo>
                  <a:pt x="335279" y="0"/>
                </a:moveTo>
                <a:lnTo>
                  <a:pt x="0" y="0"/>
                </a:lnTo>
                <a:lnTo>
                  <a:pt x="0" y="533400"/>
                </a:lnTo>
                <a:lnTo>
                  <a:pt x="335279" y="533400"/>
                </a:lnTo>
                <a:lnTo>
                  <a:pt x="335279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48689" y="1611630"/>
            <a:ext cx="0" cy="2156460"/>
          </a:xfrm>
          <a:custGeom>
            <a:avLst/>
            <a:gdLst/>
            <a:ahLst/>
            <a:cxnLst/>
            <a:rect l="l" t="t" r="r" b="b"/>
            <a:pathLst>
              <a:path w="0" h="2156460">
                <a:moveTo>
                  <a:pt x="0" y="2156460"/>
                </a:moveTo>
                <a:lnTo>
                  <a:pt x="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48689" y="3768090"/>
            <a:ext cx="7604759" cy="0"/>
          </a:xfrm>
          <a:custGeom>
            <a:avLst/>
            <a:gdLst/>
            <a:ahLst/>
            <a:cxnLst/>
            <a:rect l="l" t="t" r="r" b="b"/>
            <a:pathLst>
              <a:path w="7604759" h="0">
                <a:moveTo>
                  <a:pt x="0" y="0"/>
                </a:moveTo>
                <a:lnTo>
                  <a:pt x="760475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69657" y="1905888"/>
            <a:ext cx="4140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solidFill>
                  <a:srgbClr val="404040"/>
                </a:solidFill>
                <a:latin typeface="Arial"/>
                <a:cs typeface="Arial"/>
              </a:rPr>
              <a:t>12.1%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95576" y="2727070"/>
            <a:ext cx="3378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solidFill>
                  <a:srgbClr val="404040"/>
                </a:solidFill>
                <a:latin typeface="Arial"/>
                <a:cs typeface="Arial"/>
              </a:rPr>
              <a:t>6.0%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83203" y="3031807"/>
            <a:ext cx="3378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solidFill>
                  <a:srgbClr val="404040"/>
                </a:solidFill>
                <a:latin typeface="Arial"/>
                <a:cs typeface="Arial"/>
              </a:rPr>
              <a:t>3.7%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46215" y="2975038"/>
            <a:ext cx="3378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solidFill>
                  <a:srgbClr val="404040"/>
                </a:solidFill>
                <a:latin typeface="Arial"/>
                <a:cs typeface="Arial"/>
              </a:rPr>
              <a:t>4.1%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33969" y="3016821"/>
            <a:ext cx="3378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solidFill>
                  <a:srgbClr val="404040"/>
                </a:solidFill>
                <a:latin typeface="Arial"/>
                <a:cs typeface="Arial"/>
              </a:rPr>
              <a:t>3.8%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29969" y="2564447"/>
            <a:ext cx="3378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solidFill>
                  <a:srgbClr val="404040"/>
                </a:solidFill>
                <a:latin typeface="Arial"/>
                <a:cs typeface="Arial"/>
              </a:rPr>
              <a:t>7.2%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17851" y="3060001"/>
            <a:ext cx="3378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solidFill>
                  <a:srgbClr val="404040"/>
                </a:solidFill>
                <a:latin typeface="Arial"/>
                <a:cs typeface="Arial"/>
              </a:rPr>
              <a:t>3.5%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05478" y="3202304"/>
            <a:ext cx="3378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solidFill>
                  <a:srgbClr val="404040"/>
                </a:solidFill>
                <a:latin typeface="Arial"/>
                <a:cs typeface="Arial"/>
              </a:rPr>
              <a:t>2.5%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68743" y="2933128"/>
            <a:ext cx="3378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solidFill>
                  <a:srgbClr val="404040"/>
                </a:solidFill>
                <a:latin typeface="Arial"/>
                <a:cs typeface="Arial"/>
              </a:rPr>
              <a:t>4.4%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56626" y="2994279"/>
            <a:ext cx="3378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solidFill>
                  <a:srgbClr val="404040"/>
                </a:solidFill>
                <a:latin typeface="Arial"/>
                <a:cs typeface="Arial"/>
              </a:rPr>
              <a:t>4.0%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4517" y="3653726"/>
            <a:ext cx="2444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4517" y="3114039"/>
            <a:ext cx="243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4517" y="2573908"/>
            <a:ext cx="243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9744" y="2033206"/>
            <a:ext cx="32829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12%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9744" y="1493202"/>
            <a:ext cx="32829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16%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221479" y="1394460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40">
                <a:moveTo>
                  <a:pt x="0" y="91439"/>
                </a:moveTo>
                <a:lnTo>
                  <a:pt x="91439" y="91439"/>
                </a:lnTo>
                <a:lnTo>
                  <a:pt x="9143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7E27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221479" y="1661160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91439"/>
                </a:moveTo>
                <a:lnTo>
                  <a:pt x="91439" y="91439"/>
                </a:lnTo>
                <a:lnTo>
                  <a:pt x="9143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4345051" y="1259395"/>
            <a:ext cx="663575" cy="5511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7800"/>
              </a:lnSpc>
              <a:spcBef>
                <a:spcPts val="90"/>
              </a:spcBef>
            </a:pPr>
            <a:r>
              <a:rPr dirty="0" sz="1350" spc="10">
                <a:solidFill>
                  <a:srgbClr val="585858"/>
                </a:solidFill>
                <a:latin typeface="Arial"/>
                <a:cs typeface="Arial"/>
              </a:rPr>
              <a:t>Aspirin  </a:t>
            </a:r>
            <a:r>
              <a:rPr dirty="0" sz="1350" spc="55">
                <a:solidFill>
                  <a:srgbClr val="585858"/>
                </a:solidFill>
                <a:latin typeface="Arial"/>
                <a:cs typeface="Arial"/>
              </a:rPr>
              <a:t>P</a:t>
            </a:r>
            <a:r>
              <a:rPr dirty="0" sz="1350" spc="-5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dirty="0" sz="1350" spc="2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1350" spc="-2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1350" spc="20">
                <a:solidFill>
                  <a:srgbClr val="585858"/>
                </a:solidFill>
                <a:latin typeface="Arial"/>
                <a:cs typeface="Arial"/>
              </a:rPr>
              <a:t>eb</a:t>
            </a:r>
            <a:r>
              <a:rPr dirty="0" sz="1350" spc="15">
                <a:solidFill>
                  <a:srgbClr val="585858"/>
                </a:solidFill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75969" y="3805470"/>
            <a:ext cx="2644140" cy="55753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880744" algn="l"/>
                <a:tab pos="2149475" algn="l"/>
              </a:tabLst>
            </a:pP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B</a:t>
            </a:r>
            <a:r>
              <a:rPr dirty="0" sz="1200" spc="15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oa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200" spc="2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585858"/>
                </a:solidFill>
                <a:latin typeface="Arial"/>
                <a:cs typeface="Arial"/>
              </a:rPr>
              <a:t>rm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ed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1200" spc="2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98425">
              <a:lnSpc>
                <a:spcPct val="100000"/>
              </a:lnSpc>
              <a:spcBef>
                <a:spcPts val="350"/>
              </a:spcBef>
            </a:pPr>
            <a:r>
              <a:rPr dirty="0" sz="1800" spc="-15" b="1">
                <a:latin typeface="Arial"/>
                <a:cs typeface="Arial"/>
              </a:rPr>
              <a:t>Bleeding</a:t>
            </a:r>
            <a:r>
              <a:rPr dirty="0" sz="1800" spc="6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Outcomes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27115" y="3805470"/>
            <a:ext cx="2644140" cy="55753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880110" algn="l"/>
                <a:tab pos="2149475" algn="l"/>
              </a:tabLst>
            </a:pP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B</a:t>
            </a:r>
            <a:r>
              <a:rPr dirty="0" sz="1200" spc="15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oa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200" spc="2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585858"/>
                </a:solidFill>
                <a:latin typeface="Arial"/>
                <a:cs typeface="Arial"/>
              </a:rPr>
              <a:t>rm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ed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1200" spc="2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200" spc="15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359410">
              <a:lnSpc>
                <a:spcPct val="100000"/>
              </a:lnSpc>
              <a:spcBef>
                <a:spcPts val="350"/>
              </a:spcBef>
            </a:pPr>
            <a:r>
              <a:rPr dirty="0" sz="1800" spc="-10" b="1">
                <a:latin typeface="Arial"/>
                <a:cs typeface="Arial"/>
              </a:rPr>
              <a:t>Ischemic</a:t>
            </a:r>
            <a:r>
              <a:rPr dirty="0" sz="1800" spc="3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Outcomes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25419" y="2497137"/>
            <a:ext cx="80899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1.25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Arial"/>
                <a:cs typeface="Arial"/>
              </a:rPr>
              <a:t>(0.23,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2.27)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12010" y="2086546"/>
            <a:ext cx="807085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44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2.47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Arial"/>
                <a:cs typeface="Arial"/>
              </a:rPr>
              <a:t>(1.22,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3.73)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1072" y="1271523"/>
            <a:ext cx="8070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44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4.88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(3.14,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6.62)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84693" y="2365057"/>
            <a:ext cx="855344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016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-0.17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Arial"/>
                <a:cs typeface="Arial"/>
              </a:rPr>
              <a:t>(-1.33,</a:t>
            </a:r>
            <a:r>
              <a:rPr dirty="0" sz="1200" spc="-10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0.98)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06209" y="2343150"/>
            <a:ext cx="85344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143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latin typeface="Arial"/>
                <a:cs typeface="Arial"/>
              </a:rPr>
              <a:t>-0.31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(-1.52,</a:t>
            </a:r>
            <a:r>
              <a:rPr dirty="0" sz="1200" spc="-1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0.90)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72353" y="1074991"/>
            <a:ext cx="934085" cy="725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9969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0.03</a:t>
            </a:r>
            <a:endParaRPr sz="1200">
              <a:latin typeface="Arial"/>
              <a:cs typeface="Arial"/>
            </a:endParaRPr>
          </a:p>
          <a:p>
            <a:pPr algn="ctr" marL="8763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Arial"/>
                <a:cs typeface="Arial"/>
              </a:rPr>
              <a:t>(-2.05,</a:t>
            </a:r>
            <a:r>
              <a:rPr dirty="0" sz="1200" spc="-13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2.11)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530860" algn="l"/>
              </a:tabLst>
            </a:pPr>
            <a:r>
              <a:rPr dirty="0" baseline="2645" sz="1575" spc="15">
                <a:solidFill>
                  <a:srgbClr val="404040"/>
                </a:solidFill>
                <a:latin typeface="Arial"/>
                <a:cs typeface="Arial"/>
              </a:rPr>
              <a:t>14.3%	</a:t>
            </a:r>
            <a:r>
              <a:rPr dirty="0" sz="1050" spc="10">
                <a:solidFill>
                  <a:srgbClr val="404040"/>
                </a:solidFill>
                <a:latin typeface="Arial"/>
                <a:cs typeface="Arial"/>
              </a:rPr>
              <a:t>14.2%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77289" y="4733607"/>
            <a:ext cx="679577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Numbers </a:t>
            </a:r>
            <a:r>
              <a:rPr dirty="0" sz="1350" spc="2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dirty="0" u="heavy" sz="1350" spc="2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absolute</a:t>
            </a:r>
            <a:r>
              <a:rPr dirty="0" sz="135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20">
                <a:solidFill>
                  <a:srgbClr val="FFFFFF"/>
                </a:solidFill>
                <a:latin typeface="Arial"/>
                <a:cs typeface="Arial"/>
              </a:rPr>
              <a:t>risk </a:t>
            </a:r>
            <a:r>
              <a:rPr dirty="0" sz="1350" spc="15">
                <a:solidFill>
                  <a:srgbClr val="FFFFFF"/>
                </a:solidFill>
                <a:latin typeface="Arial"/>
                <a:cs typeface="Arial"/>
              </a:rPr>
              <a:t>differences </a:t>
            </a:r>
            <a:r>
              <a:rPr dirty="0" sz="1350" spc="25">
                <a:solidFill>
                  <a:srgbClr val="FFFFFF"/>
                </a:solidFill>
                <a:latin typeface="Arial"/>
                <a:cs typeface="Arial"/>
              </a:rPr>
              <a:t>(95% </a:t>
            </a:r>
            <a:r>
              <a:rPr dirty="0" sz="1350" spc="10">
                <a:solidFill>
                  <a:srgbClr val="FFFFFF"/>
                </a:solidFill>
                <a:latin typeface="Arial"/>
                <a:cs typeface="Arial"/>
              </a:rPr>
              <a:t>confidence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intervals) </a:t>
            </a:r>
            <a:r>
              <a:rPr dirty="0" sz="1350" spc="2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350" spc="10">
                <a:solidFill>
                  <a:srgbClr val="FFFFFF"/>
                </a:solidFill>
                <a:latin typeface="Arial"/>
                <a:cs typeface="Arial"/>
              </a:rPr>
              <a:t>aspirin -</a:t>
            </a:r>
            <a:r>
              <a:rPr dirty="0" sz="135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5">
                <a:solidFill>
                  <a:srgbClr val="FFFFFF"/>
                </a:solidFill>
                <a:latin typeface="Arial"/>
                <a:cs typeface="Arial"/>
              </a:rPr>
              <a:t>placebo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heavy" spc="-5">
                <a:uFill>
                  <a:solidFill>
                    <a:srgbClr val="372C83"/>
                  </a:solidFill>
                </a:uFill>
              </a:rPr>
              <a:t>Severe</a:t>
            </a:r>
            <a:r>
              <a:rPr dirty="0" spc="-5"/>
              <a:t> </a:t>
            </a:r>
            <a:r>
              <a:rPr dirty="0" spc="10"/>
              <a:t>Bleeding </a:t>
            </a:r>
            <a:r>
              <a:rPr dirty="0" spc="5"/>
              <a:t>and </a:t>
            </a:r>
            <a:r>
              <a:rPr dirty="0" spc="10"/>
              <a:t>Ischemic</a:t>
            </a:r>
            <a:r>
              <a:rPr dirty="0" spc="-340"/>
              <a:t> </a:t>
            </a:r>
            <a:r>
              <a:rPr dirty="0" spc="5"/>
              <a:t>Outcomes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547623"/>
            <a:ext cx="8387715" cy="776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200" spc="5">
                <a:solidFill>
                  <a:srgbClr val="372C83"/>
                </a:solidFill>
                <a:latin typeface="Arial Narrow"/>
                <a:cs typeface="Arial Narrow"/>
              </a:rPr>
              <a:t>Randomization </a:t>
            </a:r>
            <a:r>
              <a:rPr dirty="0" sz="2200" spc="-10">
                <a:solidFill>
                  <a:srgbClr val="372C83"/>
                </a:solidFill>
                <a:latin typeface="Arial Narrow"/>
                <a:cs typeface="Arial Narrow"/>
              </a:rPr>
              <a:t>to </a:t>
            </a:r>
            <a:r>
              <a:rPr dirty="0" sz="2200" spc="5">
                <a:solidFill>
                  <a:srgbClr val="372C83"/>
                </a:solidFill>
                <a:latin typeface="Arial Narrow"/>
                <a:cs typeface="Arial Narrow"/>
              </a:rPr>
              <a:t>30</a:t>
            </a:r>
            <a:r>
              <a:rPr dirty="0" sz="2200" spc="-229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dirty="0" sz="2200" spc="5">
                <a:solidFill>
                  <a:srgbClr val="372C83"/>
                </a:solidFill>
                <a:latin typeface="Arial Narrow"/>
                <a:cs typeface="Arial Narrow"/>
              </a:rPr>
              <a:t>Days</a:t>
            </a:r>
            <a:endParaRPr sz="2200">
              <a:latin typeface="Arial Narrow"/>
              <a:cs typeface="Arial Narrow"/>
            </a:endParaRPr>
          </a:p>
          <a:p>
            <a:pPr marL="718185">
              <a:lnSpc>
                <a:spcPct val="100000"/>
              </a:lnSpc>
              <a:spcBef>
                <a:spcPts val="1325"/>
              </a:spcBef>
              <a:tabLst>
                <a:tab pos="4511675" algn="l"/>
              </a:tabLst>
            </a:pPr>
            <a:r>
              <a:rPr dirty="0" sz="1600" spc="15" b="1">
                <a:latin typeface="Arial"/>
                <a:cs typeface="Arial"/>
              </a:rPr>
              <a:t>Fatal, </a:t>
            </a:r>
            <a:r>
              <a:rPr dirty="0" sz="1600" spc="30" b="1">
                <a:latin typeface="Arial"/>
                <a:cs typeface="Arial"/>
              </a:rPr>
              <a:t>ICH,</a:t>
            </a:r>
            <a:r>
              <a:rPr dirty="0" sz="1600" spc="-2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Major</a:t>
            </a:r>
            <a:r>
              <a:rPr dirty="0" sz="1600" spc="15" b="1">
                <a:latin typeface="Arial"/>
                <a:cs typeface="Arial"/>
              </a:rPr>
              <a:t> Bleeding	</a:t>
            </a:r>
            <a:r>
              <a:rPr dirty="0" sz="1600" spc="25" b="1">
                <a:latin typeface="Arial"/>
                <a:cs typeface="Arial"/>
              </a:rPr>
              <a:t>CV</a:t>
            </a:r>
            <a:r>
              <a:rPr dirty="0" sz="1600" spc="-85" b="1">
                <a:latin typeface="Arial"/>
                <a:cs typeface="Arial"/>
              </a:rPr>
              <a:t> </a:t>
            </a:r>
            <a:r>
              <a:rPr dirty="0" sz="1600" spc="20" b="1">
                <a:latin typeface="Arial"/>
                <a:cs typeface="Arial"/>
              </a:rPr>
              <a:t>Death,</a:t>
            </a:r>
            <a:r>
              <a:rPr dirty="0" sz="1600" spc="-120" b="1">
                <a:latin typeface="Arial"/>
                <a:cs typeface="Arial"/>
              </a:rPr>
              <a:t> </a:t>
            </a:r>
            <a:r>
              <a:rPr dirty="0" sz="1600" spc="15" b="1">
                <a:latin typeface="Arial"/>
                <a:cs typeface="Arial"/>
              </a:rPr>
              <a:t>Stroke,</a:t>
            </a:r>
            <a:r>
              <a:rPr dirty="0" sz="1600" spc="-114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MI,</a:t>
            </a:r>
            <a:r>
              <a:rPr dirty="0" sz="1600" spc="60" b="1">
                <a:latin typeface="Arial"/>
                <a:cs typeface="Arial"/>
              </a:rPr>
              <a:t> </a:t>
            </a:r>
            <a:r>
              <a:rPr dirty="0" sz="1600" spc="15" b="1">
                <a:latin typeface="Arial"/>
                <a:cs typeface="Arial"/>
              </a:rPr>
              <a:t>Stent</a:t>
            </a:r>
            <a:r>
              <a:rPr dirty="0" sz="1600" spc="-85" b="1">
                <a:latin typeface="Arial"/>
                <a:cs typeface="Arial"/>
              </a:rPr>
              <a:t> </a:t>
            </a:r>
            <a:r>
              <a:rPr dirty="0" sz="1600" spc="15" b="1">
                <a:latin typeface="Arial"/>
                <a:cs typeface="Arial"/>
              </a:rPr>
              <a:t>Thrombosis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9079" y="1356360"/>
            <a:ext cx="4213860" cy="3040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16779" y="1356360"/>
            <a:ext cx="421386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heavy" spc="-5">
                <a:uFill>
                  <a:solidFill>
                    <a:srgbClr val="372C83"/>
                  </a:solidFill>
                </a:uFill>
              </a:rPr>
              <a:t>Severe</a:t>
            </a:r>
            <a:r>
              <a:rPr dirty="0" spc="-5"/>
              <a:t> </a:t>
            </a:r>
            <a:r>
              <a:rPr dirty="0" spc="10"/>
              <a:t>Bleeding </a:t>
            </a:r>
            <a:r>
              <a:rPr dirty="0" spc="5"/>
              <a:t>and </a:t>
            </a:r>
            <a:r>
              <a:rPr dirty="0" spc="10"/>
              <a:t>Ischemic</a:t>
            </a:r>
            <a:r>
              <a:rPr dirty="0" spc="-340"/>
              <a:t> </a:t>
            </a:r>
            <a:r>
              <a:rPr dirty="0" spc="5"/>
              <a:t>Outcomes</a:t>
            </a:r>
          </a:p>
        </p:txBody>
      </p:sp>
      <p:sp>
        <p:nvSpPr>
          <p:cNvPr id="3" name="object 3"/>
          <p:cNvSpPr/>
          <p:nvPr/>
        </p:nvSpPr>
        <p:spPr>
          <a:xfrm>
            <a:off x="4724400" y="1371600"/>
            <a:ext cx="4229100" cy="3063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9079" y="1394460"/>
            <a:ext cx="4206240" cy="3040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6575" y="547623"/>
            <a:ext cx="8387715" cy="776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200" spc="5">
                <a:solidFill>
                  <a:srgbClr val="372C83"/>
                </a:solidFill>
                <a:latin typeface="Arial Narrow"/>
                <a:cs typeface="Arial Narrow"/>
              </a:rPr>
              <a:t>30 Days </a:t>
            </a:r>
            <a:r>
              <a:rPr dirty="0" sz="2200" spc="-10">
                <a:solidFill>
                  <a:srgbClr val="372C83"/>
                </a:solidFill>
                <a:latin typeface="Arial Narrow"/>
                <a:cs typeface="Arial Narrow"/>
              </a:rPr>
              <a:t>to </a:t>
            </a:r>
            <a:r>
              <a:rPr dirty="0" sz="2200" spc="10">
                <a:solidFill>
                  <a:srgbClr val="372C83"/>
                </a:solidFill>
                <a:latin typeface="Arial Narrow"/>
                <a:cs typeface="Arial Narrow"/>
              </a:rPr>
              <a:t>6</a:t>
            </a:r>
            <a:r>
              <a:rPr dirty="0" sz="2200" spc="-95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dirty="0" sz="2200">
                <a:solidFill>
                  <a:srgbClr val="372C83"/>
                </a:solidFill>
                <a:latin typeface="Arial Narrow"/>
                <a:cs typeface="Arial Narrow"/>
              </a:rPr>
              <a:t>Months</a:t>
            </a:r>
            <a:endParaRPr sz="2200">
              <a:latin typeface="Arial Narrow"/>
              <a:cs typeface="Arial Narrow"/>
            </a:endParaRPr>
          </a:p>
          <a:p>
            <a:pPr marL="718185">
              <a:lnSpc>
                <a:spcPct val="100000"/>
              </a:lnSpc>
              <a:spcBef>
                <a:spcPts val="1325"/>
              </a:spcBef>
              <a:tabLst>
                <a:tab pos="4511675" algn="l"/>
              </a:tabLst>
            </a:pPr>
            <a:r>
              <a:rPr dirty="0" sz="1600" spc="15" b="1">
                <a:latin typeface="Arial"/>
                <a:cs typeface="Arial"/>
              </a:rPr>
              <a:t>Fatal, </a:t>
            </a:r>
            <a:r>
              <a:rPr dirty="0" sz="1600" spc="30" b="1">
                <a:latin typeface="Arial"/>
                <a:cs typeface="Arial"/>
              </a:rPr>
              <a:t>ICH,</a:t>
            </a:r>
            <a:r>
              <a:rPr dirty="0" sz="1600" spc="-2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Major</a:t>
            </a:r>
            <a:r>
              <a:rPr dirty="0" sz="1600" spc="15" b="1">
                <a:latin typeface="Arial"/>
                <a:cs typeface="Arial"/>
              </a:rPr>
              <a:t> Bleeding	</a:t>
            </a:r>
            <a:r>
              <a:rPr dirty="0" sz="1600" spc="25" b="1">
                <a:latin typeface="Arial"/>
                <a:cs typeface="Arial"/>
              </a:rPr>
              <a:t>CV</a:t>
            </a:r>
            <a:r>
              <a:rPr dirty="0" sz="1600" spc="-85" b="1">
                <a:latin typeface="Arial"/>
                <a:cs typeface="Arial"/>
              </a:rPr>
              <a:t> </a:t>
            </a:r>
            <a:r>
              <a:rPr dirty="0" sz="1600" spc="20" b="1">
                <a:latin typeface="Arial"/>
                <a:cs typeface="Arial"/>
              </a:rPr>
              <a:t>Death,</a:t>
            </a:r>
            <a:r>
              <a:rPr dirty="0" sz="1600" spc="-120" b="1">
                <a:latin typeface="Arial"/>
                <a:cs typeface="Arial"/>
              </a:rPr>
              <a:t> </a:t>
            </a:r>
            <a:r>
              <a:rPr dirty="0" sz="1600" spc="15" b="1">
                <a:latin typeface="Arial"/>
                <a:cs typeface="Arial"/>
              </a:rPr>
              <a:t>Stroke,</a:t>
            </a:r>
            <a:r>
              <a:rPr dirty="0" sz="1600" spc="-114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MI,</a:t>
            </a:r>
            <a:r>
              <a:rPr dirty="0" sz="1600" spc="60" b="1">
                <a:latin typeface="Arial"/>
                <a:cs typeface="Arial"/>
              </a:rPr>
              <a:t> </a:t>
            </a:r>
            <a:r>
              <a:rPr dirty="0" sz="1600" spc="15" b="1">
                <a:latin typeface="Arial"/>
                <a:cs typeface="Arial"/>
              </a:rPr>
              <a:t>Stent</a:t>
            </a:r>
            <a:r>
              <a:rPr dirty="0" sz="1600" spc="-85" b="1">
                <a:latin typeface="Arial"/>
                <a:cs typeface="Arial"/>
              </a:rPr>
              <a:t> </a:t>
            </a:r>
            <a:r>
              <a:rPr dirty="0" sz="1600" spc="15" b="1">
                <a:latin typeface="Arial"/>
                <a:cs typeface="Arial"/>
              </a:rPr>
              <a:t>Thrombosis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01320"/>
            <a:ext cx="1597025" cy="45593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800" spc="5"/>
              <a:t>Limitations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13677" y="1107757"/>
            <a:ext cx="8669020" cy="324866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>
                <a:latin typeface="Arial Narrow"/>
                <a:cs typeface="Arial Narrow"/>
              </a:rPr>
              <a:t>Patients</a:t>
            </a:r>
            <a:r>
              <a:rPr dirty="0" sz="2200" spc="-20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received</a:t>
            </a:r>
            <a:r>
              <a:rPr dirty="0" sz="2200" spc="-135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aspirin</a:t>
            </a:r>
            <a:r>
              <a:rPr dirty="0" sz="2200" spc="-75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prior</a:t>
            </a:r>
            <a:r>
              <a:rPr dirty="0" sz="2200" spc="-85">
                <a:latin typeface="Arial Narrow"/>
                <a:cs typeface="Arial Narrow"/>
              </a:rPr>
              <a:t> </a:t>
            </a:r>
            <a:r>
              <a:rPr dirty="0" sz="2200" spc="-10">
                <a:latin typeface="Arial Narrow"/>
                <a:cs typeface="Arial Narrow"/>
              </a:rPr>
              <a:t>to</a:t>
            </a:r>
            <a:r>
              <a:rPr dirty="0" sz="2200" spc="45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randomization</a:t>
            </a:r>
            <a:r>
              <a:rPr dirty="0" sz="2200" spc="-195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(median</a:t>
            </a:r>
            <a:r>
              <a:rPr dirty="0" sz="2200" spc="-75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6</a:t>
            </a:r>
            <a:r>
              <a:rPr dirty="0" sz="2200" spc="-15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days)</a:t>
            </a:r>
            <a:r>
              <a:rPr dirty="0" sz="2200" spc="-25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in</a:t>
            </a:r>
            <a:r>
              <a:rPr dirty="0" sz="2200" spc="-7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both</a:t>
            </a:r>
            <a:r>
              <a:rPr dirty="0" sz="2200" spc="-1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arms</a:t>
            </a:r>
            <a:r>
              <a:rPr dirty="0" sz="2200" spc="-30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and</a:t>
            </a:r>
            <a:endParaRPr sz="22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200">
                <a:latin typeface="Arial Narrow"/>
                <a:cs typeface="Arial Narrow"/>
              </a:rPr>
              <a:t>this</a:t>
            </a:r>
            <a:r>
              <a:rPr dirty="0" sz="2200" spc="-35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could</a:t>
            </a:r>
            <a:r>
              <a:rPr dirty="0" sz="2200" spc="-80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have</a:t>
            </a:r>
            <a:r>
              <a:rPr dirty="0" sz="2200" spc="-80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influenced</a:t>
            </a:r>
            <a:r>
              <a:rPr dirty="0" sz="2200" spc="-135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subsequent</a:t>
            </a:r>
            <a:r>
              <a:rPr dirty="0" sz="2200" spc="-105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bleeding</a:t>
            </a:r>
            <a:r>
              <a:rPr dirty="0" sz="2200" spc="-195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or</a:t>
            </a:r>
            <a:r>
              <a:rPr dirty="0" sz="2200" spc="-25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ischemic</a:t>
            </a:r>
            <a:r>
              <a:rPr dirty="0" sz="2200" spc="-9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outcomes</a:t>
            </a:r>
            <a:endParaRPr sz="2200">
              <a:latin typeface="Arial Narrow"/>
              <a:cs typeface="Arial Narrow"/>
            </a:endParaRPr>
          </a:p>
          <a:p>
            <a:pPr marL="355600" marR="563245" indent="-343535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15">
                <a:latin typeface="Arial Narrow"/>
                <a:cs typeface="Arial Narrow"/>
              </a:rPr>
              <a:t>The</a:t>
            </a:r>
            <a:r>
              <a:rPr dirty="0" sz="2200" spc="-7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severe,</a:t>
            </a:r>
            <a:r>
              <a:rPr dirty="0" sz="2200" spc="-4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intermediate,</a:t>
            </a:r>
            <a:r>
              <a:rPr dirty="0" sz="2200" spc="-160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and</a:t>
            </a:r>
            <a:r>
              <a:rPr dirty="0" sz="2200" spc="-20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broad</a:t>
            </a:r>
            <a:r>
              <a:rPr dirty="0" sz="2200" spc="-7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composite</a:t>
            </a:r>
            <a:r>
              <a:rPr dirty="0" sz="2200" spc="-75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bleeding</a:t>
            </a:r>
            <a:r>
              <a:rPr dirty="0" sz="2200" spc="-195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and</a:t>
            </a:r>
            <a:r>
              <a:rPr dirty="0" sz="2200" spc="-15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ischemic</a:t>
            </a:r>
            <a:r>
              <a:rPr dirty="0" sz="2200" spc="-90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event  </a:t>
            </a:r>
            <a:r>
              <a:rPr dirty="0" sz="2200">
                <a:latin typeface="Arial Narrow"/>
                <a:cs typeface="Arial Narrow"/>
              </a:rPr>
              <a:t>outcomes</a:t>
            </a:r>
            <a:r>
              <a:rPr dirty="0" sz="2200" spc="-90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may</a:t>
            </a:r>
            <a:r>
              <a:rPr dirty="0" sz="2200" spc="-30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not</a:t>
            </a:r>
            <a:r>
              <a:rPr dirty="0" sz="2200" spc="-50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be</a:t>
            </a:r>
            <a:r>
              <a:rPr dirty="0" sz="2200" spc="-15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of</a:t>
            </a:r>
            <a:r>
              <a:rPr dirty="0" sz="2200" spc="-4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completely</a:t>
            </a:r>
            <a:r>
              <a:rPr dirty="0" sz="2200" spc="-95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comparable</a:t>
            </a:r>
            <a:r>
              <a:rPr dirty="0" sz="2200" spc="-140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severity</a:t>
            </a:r>
            <a:endParaRPr sz="2200">
              <a:latin typeface="Arial Narrow"/>
              <a:cs typeface="Arial Narrow"/>
            </a:endParaRPr>
          </a:p>
          <a:p>
            <a:pPr marL="355600" marR="5080" indent="-343535">
              <a:lnSpc>
                <a:spcPct val="100000"/>
              </a:lnSpc>
              <a:spcBef>
                <a:spcPts val="48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15">
                <a:latin typeface="Arial Narrow"/>
                <a:cs typeface="Arial Narrow"/>
              </a:rPr>
              <a:t>This</a:t>
            </a:r>
            <a:r>
              <a:rPr dirty="0" sz="2200" spc="-95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is</a:t>
            </a:r>
            <a:r>
              <a:rPr dirty="0" sz="2200" spc="-35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a</a:t>
            </a:r>
            <a:r>
              <a:rPr dirty="0" sz="2200" spc="-20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post-hoc</a:t>
            </a:r>
            <a:r>
              <a:rPr dirty="0" sz="2200" spc="-95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secondary</a:t>
            </a:r>
            <a:r>
              <a:rPr dirty="0" sz="2200" spc="-90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analysis</a:t>
            </a:r>
            <a:r>
              <a:rPr dirty="0" sz="2200" spc="-95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and</a:t>
            </a:r>
            <a:r>
              <a:rPr dirty="0" sz="2200" spc="-80">
                <a:latin typeface="Arial Narrow"/>
                <a:cs typeface="Arial Narrow"/>
              </a:rPr>
              <a:t> </a:t>
            </a:r>
            <a:r>
              <a:rPr dirty="0" sz="2200" spc="-5">
                <a:latin typeface="Arial Narrow"/>
                <a:cs typeface="Arial Narrow"/>
              </a:rPr>
              <a:t>the</a:t>
            </a:r>
            <a:r>
              <a:rPr dirty="0" sz="2200" spc="-15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analysis</a:t>
            </a:r>
            <a:r>
              <a:rPr dirty="0" sz="2200" spc="-90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plan,</a:t>
            </a:r>
            <a:r>
              <a:rPr dirty="0" sz="2200" spc="-110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composite</a:t>
            </a:r>
            <a:r>
              <a:rPr dirty="0" sz="2200" spc="-80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outcomes,  </a:t>
            </a:r>
            <a:r>
              <a:rPr dirty="0" sz="2200" spc="10">
                <a:latin typeface="Arial Narrow"/>
                <a:cs typeface="Arial Narrow"/>
              </a:rPr>
              <a:t>and </a:t>
            </a:r>
            <a:r>
              <a:rPr dirty="0" sz="2200" spc="-5">
                <a:latin typeface="Arial Narrow"/>
                <a:cs typeface="Arial Narrow"/>
              </a:rPr>
              <a:t>time </a:t>
            </a:r>
            <a:r>
              <a:rPr dirty="0" sz="2200" spc="10">
                <a:latin typeface="Arial Narrow"/>
                <a:cs typeface="Arial Narrow"/>
              </a:rPr>
              <a:t>windows </a:t>
            </a:r>
            <a:r>
              <a:rPr dirty="0" sz="2200">
                <a:latin typeface="Arial Narrow"/>
                <a:cs typeface="Arial Narrow"/>
              </a:rPr>
              <a:t>(randomization </a:t>
            </a:r>
            <a:r>
              <a:rPr dirty="0" sz="2200" spc="-10">
                <a:latin typeface="Arial Narrow"/>
                <a:cs typeface="Arial Narrow"/>
              </a:rPr>
              <a:t>to </a:t>
            </a:r>
            <a:r>
              <a:rPr dirty="0" sz="2200" spc="5">
                <a:latin typeface="Arial Narrow"/>
                <a:cs typeface="Arial Narrow"/>
              </a:rPr>
              <a:t>30 days </a:t>
            </a:r>
            <a:r>
              <a:rPr dirty="0" sz="2200" spc="10">
                <a:latin typeface="Arial Narrow"/>
                <a:cs typeface="Arial Narrow"/>
              </a:rPr>
              <a:t>and </a:t>
            </a:r>
            <a:r>
              <a:rPr dirty="0" sz="2200" spc="5">
                <a:latin typeface="Arial Narrow"/>
                <a:cs typeface="Arial Narrow"/>
              </a:rPr>
              <a:t>30 </a:t>
            </a:r>
            <a:r>
              <a:rPr dirty="0" sz="2200" spc="10">
                <a:latin typeface="Arial Narrow"/>
                <a:cs typeface="Arial Narrow"/>
              </a:rPr>
              <a:t>day </a:t>
            </a:r>
            <a:r>
              <a:rPr dirty="0" sz="2200" spc="-10">
                <a:latin typeface="Arial Narrow"/>
                <a:cs typeface="Arial Narrow"/>
              </a:rPr>
              <a:t>to </a:t>
            </a:r>
            <a:r>
              <a:rPr dirty="0" sz="2200" spc="10">
                <a:latin typeface="Arial Narrow"/>
                <a:cs typeface="Arial Narrow"/>
              </a:rPr>
              <a:t>6 </a:t>
            </a:r>
            <a:r>
              <a:rPr dirty="0" sz="2200">
                <a:latin typeface="Arial Narrow"/>
                <a:cs typeface="Arial Narrow"/>
              </a:rPr>
              <a:t>months) </a:t>
            </a:r>
            <a:r>
              <a:rPr dirty="0" sz="2200" spc="5">
                <a:latin typeface="Arial Narrow"/>
                <a:cs typeface="Arial Narrow"/>
              </a:rPr>
              <a:t>were  developed</a:t>
            </a:r>
            <a:r>
              <a:rPr dirty="0" sz="2200" spc="-135">
                <a:latin typeface="Arial Narrow"/>
                <a:cs typeface="Arial Narrow"/>
              </a:rPr>
              <a:t> </a:t>
            </a:r>
            <a:r>
              <a:rPr dirty="0" sz="2200" spc="-10">
                <a:latin typeface="Arial Narrow"/>
                <a:cs typeface="Arial Narrow"/>
              </a:rPr>
              <a:t>after</a:t>
            </a:r>
            <a:r>
              <a:rPr dirty="0" sz="2200" spc="-25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seeing</a:t>
            </a:r>
            <a:r>
              <a:rPr dirty="0" sz="2200" spc="-75">
                <a:latin typeface="Arial Narrow"/>
                <a:cs typeface="Arial Narrow"/>
              </a:rPr>
              <a:t> </a:t>
            </a:r>
            <a:r>
              <a:rPr dirty="0" sz="2200" spc="-5">
                <a:latin typeface="Arial Narrow"/>
                <a:cs typeface="Arial Narrow"/>
              </a:rPr>
              <a:t>the</a:t>
            </a:r>
            <a:r>
              <a:rPr dirty="0" sz="2200" spc="-15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initial</a:t>
            </a:r>
            <a:r>
              <a:rPr dirty="0" sz="2200" spc="-185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AUGUSTUS</a:t>
            </a:r>
            <a:r>
              <a:rPr dirty="0" sz="2200" spc="-15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results</a:t>
            </a:r>
            <a:endParaRPr sz="2200">
              <a:latin typeface="Arial Narrow"/>
              <a:cs typeface="Arial Narrow"/>
            </a:endParaRPr>
          </a:p>
          <a:p>
            <a:pPr marL="355600" marR="472440" indent="-34353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15">
                <a:latin typeface="Arial Narrow"/>
                <a:cs typeface="Arial Narrow"/>
              </a:rPr>
              <a:t>The</a:t>
            </a:r>
            <a:r>
              <a:rPr dirty="0" sz="2200" spc="-70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number</a:t>
            </a:r>
            <a:r>
              <a:rPr dirty="0" sz="2200" spc="-70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of</a:t>
            </a:r>
            <a:r>
              <a:rPr dirty="0" sz="2200" spc="-4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events</a:t>
            </a:r>
            <a:r>
              <a:rPr dirty="0" sz="2200" spc="-30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is</a:t>
            </a:r>
            <a:r>
              <a:rPr dirty="0" sz="2200" spc="-30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small,</a:t>
            </a:r>
            <a:r>
              <a:rPr dirty="0" sz="2200" spc="-4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particularly</a:t>
            </a:r>
            <a:r>
              <a:rPr dirty="0" sz="2200" spc="-150">
                <a:latin typeface="Arial Narrow"/>
                <a:cs typeface="Arial Narrow"/>
              </a:rPr>
              <a:t> </a:t>
            </a:r>
            <a:r>
              <a:rPr dirty="0" sz="2200" spc="-5">
                <a:latin typeface="Arial Narrow"/>
                <a:cs typeface="Arial Narrow"/>
              </a:rPr>
              <a:t>for</a:t>
            </a:r>
            <a:r>
              <a:rPr dirty="0" sz="2200" spc="-20">
                <a:latin typeface="Arial Narrow"/>
                <a:cs typeface="Arial Narrow"/>
              </a:rPr>
              <a:t> </a:t>
            </a:r>
            <a:r>
              <a:rPr dirty="0" sz="2200" spc="-5">
                <a:latin typeface="Arial Narrow"/>
                <a:cs typeface="Arial Narrow"/>
              </a:rPr>
              <a:t>the </a:t>
            </a:r>
            <a:r>
              <a:rPr dirty="0" sz="2200">
                <a:latin typeface="Arial Narrow"/>
                <a:cs typeface="Arial Narrow"/>
              </a:rPr>
              <a:t>more</a:t>
            </a:r>
            <a:r>
              <a:rPr dirty="0" sz="2200" spc="-1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severe</a:t>
            </a:r>
            <a:r>
              <a:rPr dirty="0" sz="2200" spc="-7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outcomes</a:t>
            </a:r>
            <a:r>
              <a:rPr dirty="0" sz="2200" spc="-25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and  when</a:t>
            </a:r>
            <a:r>
              <a:rPr dirty="0" sz="2200" spc="-65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subdivided</a:t>
            </a:r>
            <a:r>
              <a:rPr dirty="0" sz="2200" spc="-135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by</a:t>
            </a:r>
            <a:r>
              <a:rPr dirty="0" sz="2200" spc="-30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time</a:t>
            </a:r>
            <a:r>
              <a:rPr dirty="0" sz="2200" spc="-20">
                <a:latin typeface="Arial Narrow"/>
                <a:cs typeface="Arial Narrow"/>
              </a:rPr>
              <a:t> </a:t>
            </a:r>
            <a:r>
              <a:rPr dirty="0" sz="2200" spc="-5">
                <a:latin typeface="Arial Narrow"/>
                <a:cs typeface="Arial Narrow"/>
              </a:rPr>
              <a:t>window,</a:t>
            </a:r>
            <a:r>
              <a:rPr dirty="0" sz="2200" spc="-110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creating</a:t>
            </a:r>
            <a:r>
              <a:rPr dirty="0" sz="2200" spc="-75">
                <a:latin typeface="Arial Narrow"/>
                <a:cs typeface="Arial Narrow"/>
              </a:rPr>
              <a:t> </a:t>
            </a:r>
            <a:r>
              <a:rPr dirty="0" sz="2200" spc="-5">
                <a:latin typeface="Arial Narrow"/>
                <a:cs typeface="Arial Narrow"/>
              </a:rPr>
              <a:t>the</a:t>
            </a:r>
            <a:r>
              <a:rPr dirty="0" sz="2200" spc="-1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potential</a:t>
            </a:r>
            <a:r>
              <a:rPr dirty="0" sz="2200" spc="-125">
                <a:latin typeface="Arial Narrow"/>
                <a:cs typeface="Arial Narrow"/>
              </a:rPr>
              <a:t> </a:t>
            </a:r>
            <a:r>
              <a:rPr dirty="0" sz="2200" spc="-5">
                <a:latin typeface="Arial Narrow"/>
                <a:cs typeface="Arial Narrow"/>
              </a:rPr>
              <a:t>for</a:t>
            </a:r>
            <a:r>
              <a:rPr dirty="0" sz="2200" spc="35">
                <a:latin typeface="Arial Narrow"/>
                <a:cs typeface="Arial Narrow"/>
              </a:rPr>
              <a:t> </a:t>
            </a:r>
            <a:r>
              <a:rPr dirty="0" sz="2200" spc="-5">
                <a:latin typeface="Arial Narrow"/>
                <a:cs typeface="Arial Narrow"/>
              </a:rPr>
              <a:t>type</a:t>
            </a:r>
            <a:r>
              <a:rPr dirty="0" sz="2200" spc="-15">
                <a:latin typeface="Arial Narrow"/>
                <a:cs typeface="Arial Narrow"/>
              </a:rPr>
              <a:t> </a:t>
            </a:r>
            <a:r>
              <a:rPr dirty="0" sz="2200" spc="-10">
                <a:latin typeface="Arial Narrow"/>
                <a:cs typeface="Arial Narrow"/>
              </a:rPr>
              <a:t>II</a:t>
            </a:r>
            <a:r>
              <a:rPr dirty="0" sz="2200" spc="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error</a:t>
            </a:r>
            <a:endParaRPr sz="2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01320"/>
            <a:ext cx="1795145" cy="45593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800" spc="10"/>
              <a:t>Conclusions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69557" y="1018286"/>
            <a:ext cx="8603615" cy="34067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937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93700" algn="l"/>
                <a:tab pos="394335" algn="l"/>
              </a:tabLst>
            </a:pPr>
            <a:r>
              <a:rPr dirty="0" sz="2400" spc="-10">
                <a:latin typeface="Arial Narrow"/>
                <a:cs typeface="Arial Narrow"/>
              </a:rPr>
              <a:t>Among </a:t>
            </a:r>
            <a:r>
              <a:rPr dirty="0" sz="2400" spc="-15">
                <a:latin typeface="Arial Narrow"/>
                <a:cs typeface="Arial Narrow"/>
              </a:rPr>
              <a:t>patients </a:t>
            </a:r>
            <a:r>
              <a:rPr dirty="0" sz="2400" spc="-5">
                <a:latin typeface="Arial Narrow"/>
                <a:cs typeface="Arial Narrow"/>
              </a:rPr>
              <a:t>with </a:t>
            </a:r>
            <a:r>
              <a:rPr dirty="0" sz="2400" spc="-10">
                <a:latin typeface="Arial Narrow"/>
                <a:cs typeface="Arial Narrow"/>
              </a:rPr>
              <a:t>atrial </a:t>
            </a:r>
            <a:r>
              <a:rPr dirty="0" sz="2400" spc="-15">
                <a:latin typeface="Arial Narrow"/>
                <a:cs typeface="Arial Narrow"/>
              </a:rPr>
              <a:t>fibrillation and </a:t>
            </a:r>
            <a:r>
              <a:rPr dirty="0" sz="2400">
                <a:latin typeface="Arial Narrow"/>
                <a:cs typeface="Arial Narrow"/>
              </a:rPr>
              <a:t>a </a:t>
            </a:r>
            <a:r>
              <a:rPr dirty="0" sz="2400" spc="-15">
                <a:latin typeface="Arial Narrow"/>
                <a:cs typeface="Arial Narrow"/>
              </a:rPr>
              <a:t>recent </a:t>
            </a:r>
            <a:r>
              <a:rPr dirty="0" sz="2400" spc="5">
                <a:latin typeface="Arial Narrow"/>
                <a:cs typeface="Arial Narrow"/>
              </a:rPr>
              <a:t>ACS </a:t>
            </a:r>
            <a:r>
              <a:rPr dirty="0" sz="2400" spc="-10">
                <a:latin typeface="Arial Narrow"/>
                <a:cs typeface="Arial Narrow"/>
              </a:rPr>
              <a:t>or </a:t>
            </a:r>
            <a:r>
              <a:rPr dirty="0" sz="2400" spc="5">
                <a:latin typeface="Arial Narrow"/>
                <a:cs typeface="Arial Narrow"/>
              </a:rPr>
              <a:t>PCI </a:t>
            </a:r>
            <a:r>
              <a:rPr dirty="0" sz="2400" spc="-20">
                <a:latin typeface="Arial Narrow"/>
                <a:cs typeface="Arial Narrow"/>
              </a:rPr>
              <a:t>receiving</a:t>
            </a:r>
            <a:r>
              <a:rPr dirty="0" sz="2400" spc="13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</a:t>
            </a:r>
            <a:endParaRPr sz="2400">
              <a:latin typeface="Arial Narrow"/>
              <a:cs typeface="Arial Narrow"/>
            </a:endParaRPr>
          </a:p>
          <a:p>
            <a:pPr marL="39370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latin typeface="Arial Narrow"/>
                <a:cs typeface="Arial Narrow"/>
              </a:rPr>
              <a:t>P2Y</a:t>
            </a:r>
            <a:r>
              <a:rPr dirty="0" baseline="-19097" sz="2400" spc="-7">
                <a:latin typeface="Arial Narrow"/>
                <a:cs typeface="Arial Narrow"/>
              </a:rPr>
              <a:t>12 </a:t>
            </a:r>
            <a:r>
              <a:rPr dirty="0" sz="2400" spc="-15">
                <a:latin typeface="Arial Narrow"/>
                <a:cs typeface="Arial Narrow"/>
              </a:rPr>
              <a:t>inhibitor </a:t>
            </a:r>
            <a:r>
              <a:rPr dirty="0" sz="2400" spc="-10">
                <a:latin typeface="Arial Narrow"/>
                <a:cs typeface="Arial Narrow"/>
              </a:rPr>
              <a:t>and oral </a:t>
            </a:r>
            <a:r>
              <a:rPr dirty="0" sz="2400" spc="-15">
                <a:latin typeface="Arial Narrow"/>
                <a:cs typeface="Arial Narrow"/>
              </a:rPr>
              <a:t>anticoagulation </a:t>
            </a:r>
            <a:r>
              <a:rPr dirty="0" sz="2400" spc="-5">
                <a:latin typeface="Arial Narrow"/>
                <a:cs typeface="Arial Narrow"/>
              </a:rPr>
              <a:t>with </a:t>
            </a:r>
            <a:r>
              <a:rPr dirty="0" sz="2400" spc="-15">
                <a:latin typeface="Arial Narrow"/>
                <a:cs typeface="Arial Narrow"/>
              </a:rPr>
              <a:t>apixaban </a:t>
            </a:r>
            <a:r>
              <a:rPr dirty="0" sz="2400" spc="-10">
                <a:latin typeface="Arial Narrow"/>
                <a:cs typeface="Arial Narrow"/>
              </a:rPr>
              <a:t>or</a:t>
            </a:r>
            <a:r>
              <a:rPr dirty="0" sz="2400" spc="50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warfarin…</a:t>
            </a:r>
            <a:endParaRPr sz="2400">
              <a:latin typeface="Arial Narrow"/>
              <a:cs typeface="Arial Narrow"/>
            </a:endParaRPr>
          </a:p>
          <a:p>
            <a:pPr algn="r" lvl="1" marL="289560" marR="196850" indent="-289560">
              <a:lnSpc>
                <a:spcPct val="100000"/>
              </a:lnSpc>
              <a:spcBef>
                <a:spcPts val="560"/>
              </a:spcBef>
              <a:buFont typeface="Arial"/>
              <a:buChar char="–"/>
              <a:tabLst>
                <a:tab pos="289560" algn="l"/>
                <a:tab pos="290195" algn="l"/>
              </a:tabLst>
            </a:pPr>
            <a:r>
              <a:rPr dirty="0" sz="2200" spc="15">
                <a:latin typeface="Arial Narrow"/>
                <a:cs typeface="Arial Narrow"/>
              </a:rPr>
              <a:t>The</a:t>
            </a:r>
            <a:r>
              <a:rPr dirty="0" sz="2200" spc="-75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use</a:t>
            </a:r>
            <a:r>
              <a:rPr dirty="0" sz="2200" spc="-15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of</a:t>
            </a:r>
            <a:r>
              <a:rPr dirty="0" sz="2200" spc="-50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aspirin</a:t>
            </a:r>
            <a:r>
              <a:rPr dirty="0" sz="2200" spc="-80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acutely</a:t>
            </a:r>
            <a:r>
              <a:rPr dirty="0" sz="2200" spc="-95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and</a:t>
            </a:r>
            <a:r>
              <a:rPr dirty="0" sz="2200" spc="-80">
                <a:latin typeface="Arial Narrow"/>
                <a:cs typeface="Arial Narrow"/>
              </a:rPr>
              <a:t> </a:t>
            </a:r>
            <a:r>
              <a:rPr dirty="0" sz="2200" spc="-5">
                <a:latin typeface="Arial Narrow"/>
                <a:cs typeface="Arial Narrow"/>
              </a:rPr>
              <a:t>for</a:t>
            </a:r>
            <a:r>
              <a:rPr dirty="0" sz="2200" spc="30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up</a:t>
            </a:r>
            <a:r>
              <a:rPr dirty="0" sz="2200" spc="-80">
                <a:latin typeface="Arial Narrow"/>
                <a:cs typeface="Arial Narrow"/>
              </a:rPr>
              <a:t> </a:t>
            </a:r>
            <a:r>
              <a:rPr dirty="0" sz="2200" spc="-10">
                <a:latin typeface="Arial Narrow"/>
                <a:cs typeface="Arial Narrow"/>
              </a:rPr>
              <a:t>to</a:t>
            </a:r>
            <a:r>
              <a:rPr dirty="0" sz="2200" spc="65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approximately</a:t>
            </a:r>
            <a:r>
              <a:rPr dirty="0" sz="2200" spc="-155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30</a:t>
            </a:r>
            <a:r>
              <a:rPr dirty="0" sz="2200" spc="-55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days</a:t>
            </a:r>
            <a:r>
              <a:rPr dirty="0" sz="2200" spc="-30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results</a:t>
            </a:r>
            <a:r>
              <a:rPr dirty="0" sz="2200" spc="-35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in</a:t>
            </a:r>
            <a:r>
              <a:rPr dirty="0" sz="2200" spc="-80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an</a:t>
            </a:r>
            <a:endParaRPr sz="2200">
              <a:latin typeface="Arial Narrow"/>
              <a:cs typeface="Arial Narrow"/>
            </a:endParaRPr>
          </a:p>
          <a:p>
            <a:pPr algn="r" marR="252095">
              <a:lnSpc>
                <a:spcPct val="100000"/>
              </a:lnSpc>
              <a:spcBef>
                <a:spcPts val="5"/>
              </a:spcBef>
            </a:pPr>
            <a:r>
              <a:rPr dirty="0" sz="2200" spc="10">
                <a:latin typeface="Arial Narrow"/>
                <a:cs typeface="Arial Narrow"/>
              </a:rPr>
              <a:t>equal</a:t>
            </a:r>
            <a:r>
              <a:rPr dirty="0" sz="2200" spc="-60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increase</a:t>
            </a:r>
            <a:r>
              <a:rPr dirty="0" sz="2200" spc="-125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in</a:t>
            </a:r>
            <a:r>
              <a:rPr dirty="0" sz="2200" spc="-1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severe</a:t>
            </a:r>
            <a:r>
              <a:rPr dirty="0" sz="2200" spc="-80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bleeding</a:t>
            </a:r>
            <a:r>
              <a:rPr dirty="0" sz="2200" spc="-130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and</a:t>
            </a:r>
            <a:r>
              <a:rPr dirty="0" sz="2200" spc="-80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reduction</a:t>
            </a:r>
            <a:r>
              <a:rPr dirty="0" sz="2200" spc="-70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in</a:t>
            </a:r>
            <a:r>
              <a:rPr dirty="0" sz="2200" spc="-1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severe</a:t>
            </a:r>
            <a:r>
              <a:rPr dirty="0" sz="2200" spc="-75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ischemic</a:t>
            </a:r>
            <a:r>
              <a:rPr dirty="0" sz="2200" spc="-35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events</a:t>
            </a:r>
            <a:endParaRPr sz="2200">
              <a:latin typeface="Arial Narrow"/>
              <a:cs typeface="Arial Narrow"/>
            </a:endParaRPr>
          </a:p>
          <a:p>
            <a:pPr lvl="1" marL="798195" indent="-290195">
              <a:lnSpc>
                <a:spcPct val="100000"/>
              </a:lnSpc>
              <a:spcBef>
                <a:spcPts val="484"/>
              </a:spcBef>
              <a:buFont typeface="Arial"/>
              <a:buChar char="–"/>
              <a:tabLst>
                <a:tab pos="797560" algn="l"/>
                <a:tab pos="798195" algn="l"/>
              </a:tabLst>
            </a:pPr>
            <a:r>
              <a:rPr dirty="0" sz="2200" spc="-10">
                <a:latin typeface="Arial Narrow"/>
                <a:cs typeface="Arial Narrow"/>
              </a:rPr>
              <a:t>After</a:t>
            </a:r>
            <a:r>
              <a:rPr dirty="0" sz="2200" spc="35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30</a:t>
            </a:r>
            <a:r>
              <a:rPr dirty="0" sz="2200" spc="-70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days,</a:t>
            </a:r>
            <a:r>
              <a:rPr dirty="0" sz="2200" spc="-45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aspirin</a:t>
            </a:r>
            <a:r>
              <a:rPr dirty="0" sz="2200" spc="-95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continues</a:t>
            </a:r>
            <a:r>
              <a:rPr dirty="0" sz="2200" spc="-75">
                <a:latin typeface="Arial Narrow"/>
                <a:cs typeface="Arial Narrow"/>
              </a:rPr>
              <a:t> </a:t>
            </a:r>
            <a:r>
              <a:rPr dirty="0" sz="2200" spc="-10">
                <a:latin typeface="Arial Narrow"/>
                <a:cs typeface="Arial Narrow"/>
              </a:rPr>
              <a:t>to</a:t>
            </a:r>
            <a:r>
              <a:rPr dirty="0" sz="2200" spc="-20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increase</a:t>
            </a:r>
            <a:r>
              <a:rPr dirty="0" sz="2200" spc="-75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bleeding</a:t>
            </a:r>
            <a:r>
              <a:rPr dirty="0" sz="2200" spc="-195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without</a:t>
            </a:r>
            <a:r>
              <a:rPr dirty="0" sz="2200" spc="-40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significantly</a:t>
            </a:r>
            <a:endParaRPr sz="2200">
              <a:latin typeface="Arial Narrow"/>
              <a:cs typeface="Arial Narrow"/>
            </a:endParaRPr>
          </a:p>
          <a:p>
            <a:pPr marL="798195">
              <a:lnSpc>
                <a:spcPct val="100000"/>
              </a:lnSpc>
              <a:spcBef>
                <a:spcPts val="5"/>
              </a:spcBef>
            </a:pPr>
            <a:r>
              <a:rPr dirty="0" sz="2200" spc="5">
                <a:latin typeface="Arial Narrow"/>
                <a:cs typeface="Arial Narrow"/>
              </a:rPr>
              <a:t>reducing ischemic</a:t>
            </a:r>
            <a:r>
              <a:rPr dirty="0" sz="2200" spc="-21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events</a:t>
            </a:r>
            <a:endParaRPr sz="2200">
              <a:latin typeface="Arial Narrow"/>
              <a:cs typeface="Arial Narrow"/>
            </a:endParaRPr>
          </a:p>
          <a:p>
            <a:pPr marL="393700" marR="55880" indent="-34353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393700" algn="l"/>
                <a:tab pos="394335" algn="l"/>
              </a:tabLst>
            </a:pPr>
            <a:r>
              <a:rPr dirty="0" sz="2400" spc="-15">
                <a:latin typeface="Arial Narrow"/>
                <a:cs typeface="Arial Narrow"/>
              </a:rPr>
              <a:t>These results should </a:t>
            </a:r>
            <a:r>
              <a:rPr dirty="0" sz="2400" spc="-10">
                <a:latin typeface="Arial Narrow"/>
                <a:cs typeface="Arial Narrow"/>
              </a:rPr>
              <a:t>inform </a:t>
            </a:r>
            <a:r>
              <a:rPr dirty="0" sz="2400" spc="-15">
                <a:latin typeface="Arial Narrow"/>
                <a:cs typeface="Arial Narrow"/>
              </a:rPr>
              <a:t>patient-centric, shared </a:t>
            </a:r>
            <a:r>
              <a:rPr dirty="0" sz="2400" spc="-20">
                <a:latin typeface="Arial Narrow"/>
                <a:cs typeface="Arial Narrow"/>
              </a:rPr>
              <a:t>decision making  </a:t>
            </a:r>
            <a:r>
              <a:rPr dirty="0" sz="2400" spc="-10">
                <a:latin typeface="Arial Narrow"/>
                <a:cs typeface="Arial Narrow"/>
              </a:rPr>
              <a:t>regarding the </a:t>
            </a:r>
            <a:r>
              <a:rPr dirty="0" sz="2400" spc="-15">
                <a:latin typeface="Arial Narrow"/>
                <a:cs typeface="Arial Narrow"/>
              </a:rPr>
              <a:t>ideal duration </a:t>
            </a:r>
            <a:r>
              <a:rPr dirty="0" sz="2400" spc="-10">
                <a:latin typeface="Arial Narrow"/>
                <a:cs typeface="Arial Narrow"/>
              </a:rPr>
              <a:t>of </a:t>
            </a:r>
            <a:r>
              <a:rPr dirty="0" sz="2400" spc="-15">
                <a:latin typeface="Arial Narrow"/>
                <a:cs typeface="Arial Narrow"/>
              </a:rPr>
              <a:t>aspirin </a:t>
            </a:r>
            <a:r>
              <a:rPr dirty="0" sz="2400" spc="-10">
                <a:latin typeface="Arial Narrow"/>
                <a:cs typeface="Arial Narrow"/>
              </a:rPr>
              <a:t>after an </a:t>
            </a:r>
            <a:r>
              <a:rPr dirty="0" sz="2400" spc="5">
                <a:latin typeface="Arial Narrow"/>
                <a:cs typeface="Arial Narrow"/>
              </a:rPr>
              <a:t>ACS </a:t>
            </a:r>
            <a:r>
              <a:rPr dirty="0" sz="2400" spc="-10">
                <a:latin typeface="Arial Narrow"/>
                <a:cs typeface="Arial Narrow"/>
              </a:rPr>
              <a:t>or </a:t>
            </a:r>
            <a:r>
              <a:rPr dirty="0" sz="2400" spc="5">
                <a:latin typeface="Arial Narrow"/>
                <a:cs typeface="Arial Narrow"/>
              </a:rPr>
              <a:t>PCI </a:t>
            </a:r>
            <a:r>
              <a:rPr dirty="0" sz="2400" spc="-10">
                <a:latin typeface="Arial Narrow"/>
                <a:cs typeface="Arial Narrow"/>
              </a:rPr>
              <a:t>in </a:t>
            </a:r>
            <a:r>
              <a:rPr dirty="0" sz="2400" spc="-15">
                <a:latin typeface="Arial Narrow"/>
                <a:cs typeface="Arial Narrow"/>
              </a:rPr>
              <a:t>patients </a:t>
            </a:r>
            <a:r>
              <a:rPr dirty="0" sz="2400" spc="-5">
                <a:latin typeface="Arial Narrow"/>
                <a:cs typeface="Arial Narrow"/>
              </a:rPr>
              <a:t>with  </a:t>
            </a:r>
            <a:r>
              <a:rPr dirty="0" sz="2400" spc="-10">
                <a:latin typeface="Arial Narrow"/>
                <a:cs typeface="Arial Narrow"/>
              </a:rPr>
              <a:t>atrial </a:t>
            </a:r>
            <a:r>
              <a:rPr dirty="0" sz="2400" spc="-15">
                <a:latin typeface="Arial Narrow"/>
                <a:cs typeface="Arial Narrow"/>
              </a:rPr>
              <a:t>fibrillation </a:t>
            </a:r>
            <a:r>
              <a:rPr dirty="0" sz="2400" spc="-20">
                <a:latin typeface="Arial Narrow"/>
                <a:cs typeface="Arial Narrow"/>
              </a:rPr>
              <a:t>receiving </a:t>
            </a:r>
            <a:r>
              <a:rPr dirty="0" sz="2400" spc="-5">
                <a:latin typeface="Arial Narrow"/>
                <a:cs typeface="Arial Narrow"/>
              </a:rPr>
              <a:t>oral</a:t>
            </a:r>
            <a:r>
              <a:rPr dirty="0" sz="2400" spc="-105">
                <a:latin typeface="Arial Narrow"/>
                <a:cs typeface="Arial Narrow"/>
              </a:rPr>
              <a:t> </a:t>
            </a:r>
            <a:r>
              <a:rPr dirty="0" sz="2400" spc="-20">
                <a:latin typeface="Arial Narrow"/>
                <a:cs typeface="Arial Narrow"/>
              </a:rPr>
              <a:t>anticoagulation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057" y="2253932"/>
            <a:ext cx="8425815" cy="17379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12700" marR="5080" indent="15240">
              <a:lnSpc>
                <a:spcPct val="100000"/>
              </a:lnSpc>
              <a:spcBef>
                <a:spcPts val="120"/>
              </a:spcBef>
            </a:pPr>
            <a:r>
              <a:rPr dirty="0" sz="2800" spc="20" b="1">
                <a:latin typeface="Arial Narrow"/>
                <a:cs typeface="Arial Narrow"/>
              </a:rPr>
              <a:t>The </a:t>
            </a:r>
            <a:r>
              <a:rPr dirty="0" sz="2800" spc="5" b="1">
                <a:latin typeface="Arial Narrow"/>
                <a:cs typeface="Arial Narrow"/>
              </a:rPr>
              <a:t>Risk / Benefit </a:t>
            </a:r>
            <a:r>
              <a:rPr dirty="0" sz="2800" spc="-5" b="1">
                <a:latin typeface="Arial Narrow"/>
                <a:cs typeface="Arial Narrow"/>
              </a:rPr>
              <a:t>Tradeoff </a:t>
            </a:r>
            <a:r>
              <a:rPr dirty="0" sz="2800" spc="20" b="1">
                <a:latin typeface="Arial Narrow"/>
                <a:cs typeface="Arial Narrow"/>
              </a:rPr>
              <a:t>of </a:t>
            </a:r>
            <a:r>
              <a:rPr dirty="0" sz="2800" spc="5" b="1">
                <a:latin typeface="Arial Narrow"/>
                <a:cs typeface="Arial Narrow"/>
              </a:rPr>
              <a:t>Antithrombotic </a:t>
            </a:r>
            <a:r>
              <a:rPr dirty="0" sz="2800" spc="10" b="1">
                <a:latin typeface="Arial Narrow"/>
                <a:cs typeface="Arial Narrow"/>
              </a:rPr>
              <a:t>Therapy </a:t>
            </a:r>
            <a:r>
              <a:rPr dirty="0" sz="2800" spc="15" b="1">
                <a:latin typeface="Arial Narrow"/>
                <a:cs typeface="Arial Narrow"/>
              </a:rPr>
              <a:t>in  </a:t>
            </a:r>
            <a:r>
              <a:rPr dirty="0" sz="2800" spc="5" b="1">
                <a:latin typeface="Arial Narrow"/>
                <a:cs typeface="Arial Narrow"/>
              </a:rPr>
              <a:t>Patients</a:t>
            </a:r>
            <a:r>
              <a:rPr dirty="0" sz="2800" spc="-130" b="1">
                <a:latin typeface="Arial Narrow"/>
                <a:cs typeface="Arial Narrow"/>
              </a:rPr>
              <a:t> </a:t>
            </a:r>
            <a:r>
              <a:rPr dirty="0" sz="2800" spc="10" b="1">
                <a:latin typeface="Arial Narrow"/>
                <a:cs typeface="Arial Narrow"/>
              </a:rPr>
              <a:t>with</a:t>
            </a:r>
            <a:r>
              <a:rPr dirty="0" sz="2800" spc="-135" b="1">
                <a:latin typeface="Arial Narrow"/>
                <a:cs typeface="Arial Narrow"/>
              </a:rPr>
              <a:t> </a:t>
            </a:r>
            <a:r>
              <a:rPr dirty="0" sz="2800" spc="5" b="1">
                <a:latin typeface="Arial Narrow"/>
                <a:cs typeface="Arial Narrow"/>
              </a:rPr>
              <a:t>Atrial</a:t>
            </a:r>
            <a:r>
              <a:rPr dirty="0" sz="2800" spc="-85" b="1">
                <a:latin typeface="Arial Narrow"/>
                <a:cs typeface="Arial Narrow"/>
              </a:rPr>
              <a:t> </a:t>
            </a:r>
            <a:r>
              <a:rPr dirty="0" sz="2800" spc="10" b="1">
                <a:latin typeface="Arial Narrow"/>
                <a:cs typeface="Arial Narrow"/>
              </a:rPr>
              <a:t>Fibrillation</a:t>
            </a:r>
            <a:r>
              <a:rPr dirty="0" sz="2800" spc="-195" b="1">
                <a:latin typeface="Arial Narrow"/>
                <a:cs typeface="Arial Narrow"/>
              </a:rPr>
              <a:t> </a:t>
            </a:r>
            <a:r>
              <a:rPr dirty="0" sz="2800" spc="5" b="1">
                <a:latin typeface="Arial Narrow"/>
                <a:cs typeface="Arial Narrow"/>
              </a:rPr>
              <a:t>Early</a:t>
            </a:r>
            <a:r>
              <a:rPr dirty="0" sz="2800" spc="-70" b="1">
                <a:latin typeface="Arial Narrow"/>
                <a:cs typeface="Arial Narrow"/>
              </a:rPr>
              <a:t> </a:t>
            </a:r>
            <a:r>
              <a:rPr dirty="0" sz="2800" spc="5" b="1">
                <a:latin typeface="Arial Narrow"/>
                <a:cs typeface="Arial Narrow"/>
              </a:rPr>
              <a:t>and</a:t>
            </a:r>
            <a:r>
              <a:rPr dirty="0" sz="2800" spc="-10" b="1">
                <a:latin typeface="Arial Narrow"/>
                <a:cs typeface="Arial Narrow"/>
              </a:rPr>
              <a:t> </a:t>
            </a:r>
            <a:r>
              <a:rPr dirty="0" sz="2800" spc="5" b="1">
                <a:latin typeface="Arial Narrow"/>
                <a:cs typeface="Arial Narrow"/>
              </a:rPr>
              <a:t>Late</a:t>
            </a:r>
            <a:r>
              <a:rPr dirty="0" sz="2800" spc="-130" b="1">
                <a:latin typeface="Arial Narrow"/>
                <a:cs typeface="Arial Narrow"/>
              </a:rPr>
              <a:t> </a:t>
            </a:r>
            <a:r>
              <a:rPr dirty="0" sz="2800" spc="5" b="1">
                <a:latin typeface="Arial Narrow"/>
                <a:cs typeface="Arial Narrow"/>
              </a:rPr>
              <a:t>After</a:t>
            </a:r>
            <a:r>
              <a:rPr dirty="0" sz="2800" spc="-100" b="1">
                <a:latin typeface="Arial Narrow"/>
                <a:cs typeface="Arial Narrow"/>
              </a:rPr>
              <a:t> </a:t>
            </a:r>
            <a:r>
              <a:rPr dirty="0" sz="2800" spc="-5" b="1">
                <a:latin typeface="Arial Narrow"/>
                <a:cs typeface="Arial Narrow"/>
              </a:rPr>
              <a:t>an</a:t>
            </a:r>
            <a:r>
              <a:rPr dirty="0" sz="2800" spc="-70" b="1">
                <a:latin typeface="Arial Narrow"/>
                <a:cs typeface="Arial Narrow"/>
              </a:rPr>
              <a:t> </a:t>
            </a:r>
            <a:r>
              <a:rPr dirty="0" sz="2800" spc="10" b="1">
                <a:latin typeface="Arial Narrow"/>
                <a:cs typeface="Arial Narrow"/>
              </a:rPr>
              <a:t>Acute  Coronary</a:t>
            </a:r>
            <a:r>
              <a:rPr dirty="0" sz="2800" spc="-180" b="1">
                <a:latin typeface="Arial Narrow"/>
                <a:cs typeface="Arial Narrow"/>
              </a:rPr>
              <a:t> </a:t>
            </a:r>
            <a:r>
              <a:rPr dirty="0" sz="2800" spc="10" b="1">
                <a:latin typeface="Arial Narrow"/>
                <a:cs typeface="Arial Narrow"/>
              </a:rPr>
              <a:t>Syndrome</a:t>
            </a:r>
            <a:r>
              <a:rPr dirty="0" sz="2800" spc="-114" b="1">
                <a:latin typeface="Arial Narrow"/>
                <a:cs typeface="Arial Narrow"/>
              </a:rPr>
              <a:t> </a:t>
            </a:r>
            <a:r>
              <a:rPr dirty="0" sz="2800" spc="15" b="1">
                <a:latin typeface="Arial Narrow"/>
                <a:cs typeface="Arial Narrow"/>
              </a:rPr>
              <a:t>or</a:t>
            </a:r>
            <a:r>
              <a:rPr dirty="0" sz="2800" spc="-25" b="1">
                <a:latin typeface="Arial Narrow"/>
                <a:cs typeface="Arial Narrow"/>
              </a:rPr>
              <a:t> </a:t>
            </a:r>
            <a:r>
              <a:rPr dirty="0" sz="2800" spc="5" b="1">
                <a:latin typeface="Arial Narrow"/>
                <a:cs typeface="Arial Narrow"/>
              </a:rPr>
              <a:t>Percutaneous</a:t>
            </a:r>
            <a:r>
              <a:rPr dirty="0" sz="2800" spc="-180" b="1">
                <a:latin typeface="Arial Narrow"/>
                <a:cs typeface="Arial Narrow"/>
              </a:rPr>
              <a:t> </a:t>
            </a:r>
            <a:r>
              <a:rPr dirty="0" sz="2800" spc="10" b="1">
                <a:latin typeface="Arial Narrow"/>
                <a:cs typeface="Arial Narrow"/>
              </a:rPr>
              <a:t>Coronary</a:t>
            </a:r>
            <a:r>
              <a:rPr dirty="0" sz="2800" spc="-175" b="1">
                <a:latin typeface="Arial Narrow"/>
                <a:cs typeface="Arial Narrow"/>
              </a:rPr>
              <a:t> </a:t>
            </a:r>
            <a:r>
              <a:rPr dirty="0" sz="2800" spc="5" b="1">
                <a:latin typeface="Arial Narrow"/>
                <a:cs typeface="Arial Narrow"/>
              </a:rPr>
              <a:t>Intervention:  </a:t>
            </a:r>
            <a:r>
              <a:rPr dirty="0" sz="2800" spc="15" b="1">
                <a:latin typeface="Arial Narrow"/>
                <a:cs typeface="Arial Narrow"/>
              </a:rPr>
              <a:t>Insights from</a:t>
            </a:r>
            <a:r>
              <a:rPr dirty="0" sz="2800" spc="-375" b="1">
                <a:latin typeface="Arial Narrow"/>
                <a:cs typeface="Arial Narrow"/>
              </a:rPr>
              <a:t> </a:t>
            </a:r>
            <a:r>
              <a:rPr dirty="0" sz="2800" spc="20" b="1">
                <a:latin typeface="Arial Narrow"/>
                <a:cs typeface="Arial Narrow"/>
              </a:rPr>
              <a:t>AUGUSTUS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84960" y="525780"/>
            <a:ext cx="5928360" cy="1287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4037" y="366648"/>
            <a:ext cx="1690370" cy="45593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800" spc="15"/>
              <a:t>D</a:t>
            </a:r>
            <a:r>
              <a:rPr dirty="0" sz="2800" spc="15"/>
              <a:t>i</a:t>
            </a:r>
            <a:r>
              <a:rPr dirty="0" sz="2800" spc="-20"/>
              <a:t>sc</a:t>
            </a:r>
            <a:r>
              <a:rPr dirty="0" sz="2800" spc="15"/>
              <a:t>l</a:t>
            </a:r>
            <a:r>
              <a:rPr dirty="0" sz="2800" spc="35"/>
              <a:t>o</a:t>
            </a:r>
            <a:r>
              <a:rPr dirty="0" sz="2800" spc="-20"/>
              <a:t>s</a:t>
            </a:r>
            <a:r>
              <a:rPr dirty="0" sz="2800" spc="35"/>
              <a:t>u</a:t>
            </a:r>
            <a:r>
              <a:rPr dirty="0" sz="2800" spc="5"/>
              <a:t>r</a:t>
            </a:r>
            <a:r>
              <a:rPr dirty="0" sz="2800" spc="-20"/>
              <a:t>e</a:t>
            </a:r>
            <a:r>
              <a:rPr dirty="0" sz="2800" spc="10"/>
              <a:t>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63892" y="990209"/>
            <a:ext cx="7598409" cy="3478529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100" spc="15" b="1">
                <a:latin typeface="Arial Narrow"/>
                <a:cs typeface="Arial Narrow"/>
              </a:rPr>
              <a:t>The</a:t>
            </a:r>
            <a:r>
              <a:rPr dirty="0" sz="2100" spc="-125" b="1">
                <a:latin typeface="Arial Narrow"/>
                <a:cs typeface="Arial Narrow"/>
              </a:rPr>
              <a:t> </a:t>
            </a:r>
            <a:r>
              <a:rPr dirty="0" sz="2100" spc="5" b="1">
                <a:latin typeface="Arial Narrow"/>
                <a:cs typeface="Arial Narrow"/>
              </a:rPr>
              <a:t>AUGUSTUS</a:t>
            </a:r>
            <a:r>
              <a:rPr dirty="0" sz="2100" spc="-130" b="1">
                <a:latin typeface="Arial Narrow"/>
                <a:cs typeface="Arial Narrow"/>
              </a:rPr>
              <a:t> </a:t>
            </a:r>
            <a:r>
              <a:rPr dirty="0" sz="2100" b="1">
                <a:latin typeface="Arial Narrow"/>
                <a:cs typeface="Arial Narrow"/>
              </a:rPr>
              <a:t>trial </a:t>
            </a:r>
            <a:r>
              <a:rPr dirty="0" sz="2100" spc="5" b="1">
                <a:latin typeface="Arial Narrow"/>
                <a:cs typeface="Arial Narrow"/>
              </a:rPr>
              <a:t>and</a:t>
            </a:r>
            <a:r>
              <a:rPr dirty="0" sz="2100" spc="-35" b="1">
                <a:latin typeface="Arial Narrow"/>
                <a:cs typeface="Arial Narrow"/>
              </a:rPr>
              <a:t> </a:t>
            </a:r>
            <a:r>
              <a:rPr dirty="0" sz="2100" spc="5" b="1">
                <a:latin typeface="Arial Narrow"/>
                <a:cs typeface="Arial Narrow"/>
              </a:rPr>
              <a:t>these</a:t>
            </a:r>
            <a:r>
              <a:rPr dirty="0" sz="2100" spc="-60" b="1">
                <a:latin typeface="Arial Narrow"/>
                <a:cs typeface="Arial Narrow"/>
              </a:rPr>
              <a:t> </a:t>
            </a:r>
            <a:r>
              <a:rPr dirty="0" sz="2100" b="1">
                <a:latin typeface="Arial Narrow"/>
                <a:cs typeface="Arial Narrow"/>
              </a:rPr>
              <a:t>analyses</a:t>
            </a:r>
            <a:r>
              <a:rPr dirty="0" sz="2100" spc="-5" b="1">
                <a:latin typeface="Arial Narrow"/>
                <a:cs typeface="Arial Narrow"/>
              </a:rPr>
              <a:t> </a:t>
            </a:r>
            <a:r>
              <a:rPr dirty="0" sz="2100" spc="-10" b="1">
                <a:latin typeface="Arial Narrow"/>
                <a:cs typeface="Arial Narrow"/>
              </a:rPr>
              <a:t>were</a:t>
            </a:r>
            <a:r>
              <a:rPr dirty="0" sz="2100" b="1">
                <a:latin typeface="Arial Narrow"/>
                <a:cs typeface="Arial Narrow"/>
              </a:rPr>
              <a:t> </a:t>
            </a:r>
            <a:r>
              <a:rPr dirty="0" sz="2100" spc="10" b="1">
                <a:latin typeface="Arial Narrow"/>
                <a:cs typeface="Arial Narrow"/>
              </a:rPr>
              <a:t>funded</a:t>
            </a:r>
            <a:r>
              <a:rPr dirty="0" sz="2100" spc="-100" b="1">
                <a:latin typeface="Arial Narrow"/>
                <a:cs typeface="Arial Narrow"/>
              </a:rPr>
              <a:t> </a:t>
            </a:r>
            <a:r>
              <a:rPr dirty="0" sz="2100" spc="10" b="1">
                <a:latin typeface="Arial Narrow"/>
                <a:cs typeface="Arial Narrow"/>
              </a:rPr>
              <a:t>by</a:t>
            </a:r>
            <a:r>
              <a:rPr dirty="0" sz="2100" spc="-60" b="1">
                <a:latin typeface="Arial Narrow"/>
                <a:cs typeface="Arial Narrow"/>
              </a:rPr>
              <a:t> </a:t>
            </a:r>
            <a:r>
              <a:rPr dirty="0" sz="2100" spc="15" b="1">
                <a:latin typeface="Arial Narrow"/>
                <a:cs typeface="Arial Narrow"/>
              </a:rPr>
              <a:t>the</a:t>
            </a:r>
            <a:r>
              <a:rPr dirty="0" sz="2100" spc="-65" b="1">
                <a:latin typeface="Arial Narrow"/>
                <a:cs typeface="Arial Narrow"/>
              </a:rPr>
              <a:t> </a:t>
            </a:r>
            <a:r>
              <a:rPr dirty="0" sz="2100" spc="15" b="1">
                <a:latin typeface="Arial Narrow"/>
                <a:cs typeface="Arial Narrow"/>
              </a:rPr>
              <a:t>Bristol-</a:t>
            </a:r>
            <a:endParaRPr sz="21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  <a:spcBef>
                <a:spcPts val="484"/>
              </a:spcBef>
            </a:pPr>
            <a:r>
              <a:rPr dirty="0" sz="2100" spc="-5" b="1">
                <a:latin typeface="Arial Narrow"/>
                <a:cs typeface="Arial Narrow"/>
              </a:rPr>
              <a:t>Myers </a:t>
            </a:r>
            <a:r>
              <a:rPr dirty="0" sz="2100" spc="5" b="1">
                <a:latin typeface="Arial Narrow"/>
                <a:cs typeface="Arial Narrow"/>
              </a:rPr>
              <a:t>Squibb/Pfizer</a:t>
            </a:r>
            <a:r>
              <a:rPr dirty="0" sz="2100" spc="-190" b="1">
                <a:latin typeface="Arial Narrow"/>
                <a:cs typeface="Arial Narrow"/>
              </a:rPr>
              <a:t> </a:t>
            </a:r>
            <a:r>
              <a:rPr dirty="0" sz="2100" b="1">
                <a:latin typeface="Arial Narrow"/>
                <a:cs typeface="Arial Narrow"/>
              </a:rPr>
              <a:t>Alliance</a:t>
            </a:r>
            <a:endParaRPr sz="2100">
              <a:latin typeface="Arial Narrow"/>
              <a:cs typeface="Arial Narrow"/>
            </a:endParaRPr>
          </a:p>
          <a:p>
            <a:pPr marL="355600" indent="-343535">
              <a:lnSpc>
                <a:spcPct val="100000"/>
              </a:lnSpc>
              <a:spcBef>
                <a:spcPts val="14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100" spc="-5" b="1">
                <a:latin typeface="Arial Narrow"/>
                <a:cs typeface="Arial Narrow"/>
              </a:rPr>
              <a:t>Research </a:t>
            </a:r>
            <a:r>
              <a:rPr dirty="0" sz="2100" spc="10" b="1">
                <a:latin typeface="Arial Narrow"/>
                <a:cs typeface="Arial Narrow"/>
              </a:rPr>
              <a:t>support: </a:t>
            </a:r>
            <a:r>
              <a:rPr dirty="0" sz="2100" spc="-5">
                <a:latin typeface="Arial Narrow"/>
                <a:cs typeface="Arial Narrow"/>
              </a:rPr>
              <a:t>Boehringer </a:t>
            </a:r>
            <a:r>
              <a:rPr dirty="0" sz="2100" spc="-10">
                <a:latin typeface="Arial Narrow"/>
                <a:cs typeface="Arial Narrow"/>
              </a:rPr>
              <a:t>Ingelheim, </a:t>
            </a:r>
            <a:r>
              <a:rPr dirty="0" sz="2100" spc="-5">
                <a:latin typeface="Arial Narrow"/>
                <a:cs typeface="Arial Narrow"/>
              </a:rPr>
              <a:t>Bristol-Myers Squibb,</a:t>
            </a:r>
            <a:r>
              <a:rPr dirty="0" sz="2100" spc="110">
                <a:latin typeface="Arial Narrow"/>
                <a:cs typeface="Arial Narrow"/>
              </a:rPr>
              <a:t> </a:t>
            </a:r>
            <a:r>
              <a:rPr dirty="0" sz="2100" spc="-5">
                <a:latin typeface="Arial Narrow"/>
                <a:cs typeface="Arial Narrow"/>
              </a:rPr>
              <a:t>CryoLife,</a:t>
            </a:r>
            <a:endParaRPr sz="21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  <a:spcBef>
                <a:spcPts val="484"/>
              </a:spcBef>
            </a:pPr>
            <a:r>
              <a:rPr dirty="0" sz="2100">
                <a:latin typeface="Arial Narrow"/>
                <a:cs typeface="Arial Narrow"/>
              </a:rPr>
              <a:t>CSL </a:t>
            </a:r>
            <a:r>
              <a:rPr dirty="0" sz="2100" spc="-5">
                <a:latin typeface="Arial Narrow"/>
                <a:cs typeface="Arial Narrow"/>
              </a:rPr>
              <a:t>Behring, </a:t>
            </a:r>
            <a:r>
              <a:rPr dirty="0" sz="2100" spc="-15">
                <a:latin typeface="Arial Narrow"/>
                <a:cs typeface="Arial Narrow"/>
              </a:rPr>
              <a:t>Glaxosmithkline, </a:t>
            </a:r>
            <a:r>
              <a:rPr dirty="0" sz="2100" spc="5">
                <a:latin typeface="Arial Narrow"/>
                <a:cs typeface="Arial Narrow"/>
              </a:rPr>
              <a:t>US FDA, US NIH, </a:t>
            </a:r>
            <a:r>
              <a:rPr dirty="0" sz="2100" spc="-35">
                <a:latin typeface="Arial Narrow"/>
                <a:cs typeface="Arial Narrow"/>
              </a:rPr>
              <a:t>XaTek</a:t>
            </a:r>
            <a:endParaRPr sz="2100">
              <a:latin typeface="Arial Narrow"/>
              <a:cs typeface="Arial Narrow"/>
            </a:endParaRPr>
          </a:p>
          <a:p>
            <a:pPr algn="r" marL="342900" marR="94615" indent="-342900">
              <a:lnSpc>
                <a:spcPct val="100000"/>
              </a:lnSpc>
              <a:spcBef>
                <a:spcPts val="1385"/>
              </a:spcBef>
              <a:buFont typeface="Arial"/>
              <a:buChar char="•"/>
              <a:tabLst>
                <a:tab pos="342900" algn="l"/>
                <a:tab pos="356235" algn="l"/>
              </a:tabLst>
            </a:pPr>
            <a:r>
              <a:rPr dirty="0" sz="2100" spc="15" b="1">
                <a:latin typeface="Arial Narrow"/>
                <a:cs typeface="Arial Narrow"/>
              </a:rPr>
              <a:t>Consultant</a:t>
            </a:r>
            <a:r>
              <a:rPr dirty="0" sz="2100" spc="15">
                <a:latin typeface="Arial Narrow"/>
                <a:cs typeface="Arial Narrow"/>
              </a:rPr>
              <a:t>: </a:t>
            </a:r>
            <a:r>
              <a:rPr dirty="0" sz="2100" spc="-10">
                <a:latin typeface="Arial Narrow"/>
                <a:cs typeface="Arial Narrow"/>
              </a:rPr>
              <a:t>AbbVie, </a:t>
            </a:r>
            <a:r>
              <a:rPr dirty="0" sz="2100" spc="-25">
                <a:latin typeface="Arial Narrow"/>
                <a:cs typeface="Arial Narrow"/>
              </a:rPr>
              <a:t>Bayer, </a:t>
            </a:r>
            <a:r>
              <a:rPr dirty="0" sz="2100" spc="-5">
                <a:latin typeface="Arial Narrow"/>
                <a:cs typeface="Arial Narrow"/>
              </a:rPr>
              <a:t>Bristol-Myers Squibb, CryoLife, </a:t>
            </a:r>
            <a:r>
              <a:rPr dirty="0" sz="2100">
                <a:latin typeface="Arial Narrow"/>
                <a:cs typeface="Arial Narrow"/>
              </a:rPr>
              <a:t>CSL</a:t>
            </a:r>
            <a:r>
              <a:rPr dirty="0" sz="2100" spc="-175">
                <a:latin typeface="Arial Narrow"/>
                <a:cs typeface="Arial Narrow"/>
              </a:rPr>
              <a:t> </a:t>
            </a:r>
            <a:r>
              <a:rPr dirty="0" sz="2100">
                <a:latin typeface="Arial Narrow"/>
                <a:cs typeface="Arial Narrow"/>
              </a:rPr>
              <a:t>Behring,</a:t>
            </a:r>
            <a:endParaRPr sz="2100">
              <a:latin typeface="Arial Narrow"/>
              <a:cs typeface="Arial Narrow"/>
            </a:endParaRPr>
          </a:p>
          <a:p>
            <a:pPr algn="r" marR="66675">
              <a:lnSpc>
                <a:spcPct val="100000"/>
              </a:lnSpc>
              <a:spcBef>
                <a:spcPts val="545"/>
              </a:spcBef>
            </a:pPr>
            <a:r>
              <a:rPr dirty="0" sz="2100" spc="-5">
                <a:latin typeface="Arial Narrow"/>
                <a:cs typeface="Arial Narrow"/>
              </a:rPr>
              <a:t>Novo Nordisk, </a:t>
            </a:r>
            <a:r>
              <a:rPr dirty="0" sz="2100" spc="-25">
                <a:latin typeface="Arial Narrow"/>
                <a:cs typeface="Arial Narrow"/>
              </a:rPr>
              <a:t>Pfizer, </a:t>
            </a:r>
            <a:r>
              <a:rPr dirty="0" sz="2100" spc="-5">
                <a:latin typeface="Arial Narrow"/>
                <a:cs typeface="Arial Narrow"/>
              </a:rPr>
              <a:t>Portola, Quantum </a:t>
            </a:r>
            <a:r>
              <a:rPr dirty="0" sz="2100" spc="-10">
                <a:latin typeface="Arial Narrow"/>
                <a:cs typeface="Arial Narrow"/>
              </a:rPr>
              <a:t>Genomics, </a:t>
            </a:r>
            <a:r>
              <a:rPr dirty="0" sz="2100" spc="5">
                <a:latin typeface="Arial Narrow"/>
                <a:cs typeface="Arial Narrow"/>
              </a:rPr>
              <a:t>US </a:t>
            </a:r>
            <a:r>
              <a:rPr dirty="0" sz="2100" spc="-50">
                <a:latin typeface="Arial Narrow"/>
                <a:cs typeface="Arial Narrow"/>
              </a:rPr>
              <a:t>VA, </a:t>
            </a:r>
            <a:r>
              <a:rPr dirty="0" sz="2100" spc="-35">
                <a:latin typeface="Arial Narrow"/>
                <a:cs typeface="Arial Narrow"/>
              </a:rPr>
              <a:t>XaTek,</a:t>
            </a:r>
            <a:r>
              <a:rPr dirty="0" sz="2100" spc="215">
                <a:latin typeface="Arial Narrow"/>
                <a:cs typeface="Arial Narrow"/>
              </a:rPr>
              <a:t> </a:t>
            </a:r>
            <a:r>
              <a:rPr dirty="0" sz="2100">
                <a:latin typeface="Arial Narrow"/>
                <a:cs typeface="Arial Narrow"/>
              </a:rPr>
              <a:t>Zafgen</a:t>
            </a:r>
            <a:endParaRPr sz="2100">
              <a:latin typeface="Arial Narrow"/>
              <a:cs typeface="Arial Narrow"/>
            </a:endParaRPr>
          </a:p>
          <a:p>
            <a:pPr marL="2102485" marR="1276985" indent="-389255">
              <a:lnSpc>
                <a:spcPct val="120600"/>
              </a:lnSpc>
              <a:spcBef>
                <a:spcPts val="865"/>
              </a:spcBef>
            </a:pPr>
            <a:r>
              <a:rPr dirty="0" sz="2200" b="1">
                <a:latin typeface="Arial Narrow"/>
                <a:cs typeface="Arial Narrow"/>
              </a:rPr>
              <a:t>Conflict-of-interest </a:t>
            </a:r>
            <a:r>
              <a:rPr dirty="0" sz="2200" spc="10" b="1">
                <a:latin typeface="Arial Narrow"/>
                <a:cs typeface="Arial Narrow"/>
              </a:rPr>
              <a:t>disclosures </a:t>
            </a:r>
            <a:r>
              <a:rPr dirty="0" sz="2200" spc="-5">
                <a:latin typeface="Arial Narrow"/>
                <a:cs typeface="Arial Narrow"/>
              </a:rPr>
              <a:t>available</a:t>
            </a:r>
            <a:r>
              <a:rPr dirty="0" sz="2200" spc="-380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at  </a:t>
            </a:r>
            <a:r>
              <a:rPr dirty="0" sz="2200" spc="-10">
                <a:latin typeface="Arial Narrow"/>
                <a:cs typeface="Arial Narrow"/>
                <a:hlinkClick r:id="rId2"/>
              </a:rPr>
              <a:t>http://www.dcri.duke.edu/research/coi</a:t>
            </a:r>
            <a:endParaRPr sz="2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959" y="195516"/>
            <a:ext cx="3404870" cy="45593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800" spc="20"/>
              <a:t>AUGUSTUS </a:t>
            </a:r>
            <a:r>
              <a:rPr dirty="0" sz="2800" spc="-20"/>
              <a:t>Trial</a:t>
            </a:r>
            <a:r>
              <a:rPr dirty="0" sz="2800" spc="-310"/>
              <a:t> </a:t>
            </a:r>
            <a:r>
              <a:rPr dirty="0" sz="2800" spc="5"/>
              <a:t>Design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82627"/>
            <a:ext cx="9144000" cy="760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575" y="360679"/>
            <a:ext cx="1743710" cy="45593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800" spc="10"/>
              <a:t>B</a:t>
            </a:r>
            <a:r>
              <a:rPr dirty="0" sz="2800" spc="-10"/>
              <a:t>a</a:t>
            </a:r>
            <a:r>
              <a:rPr dirty="0" sz="2800" spc="-20"/>
              <a:t>ck</a:t>
            </a:r>
            <a:r>
              <a:rPr dirty="0" sz="2800" spc="30"/>
              <a:t>g</a:t>
            </a:r>
            <a:r>
              <a:rPr dirty="0" sz="2800" spc="5"/>
              <a:t>r</a:t>
            </a:r>
            <a:r>
              <a:rPr dirty="0" sz="2800" spc="30"/>
              <a:t>oun</a:t>
            </a:r>
            <a:r>
              <a:rPr dirty="0" sz="2800" spc="10"/>
              <a:t>d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313690" y="1259903"/>
            <a:ext cx="8414385" cy="3073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3700" marR="558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93700" algn="l"/>
                <a:tab pos="394335" algn="l"/>
              </a:tabLst>
            </a:pPr>
            <a:r>
              <a:rPr dirty="0" sz="2400" spc="5">
                <a:latin typeface="Arial Narrow"/>
                <a:cs typeface="Arial Narrow"/>
              </a:rPr>
              <a:t>AUGUSTUS </a:t>
            </a:r>
            <a:r>
              <a:rPr dirty="0" sz="2400" spc="-15">
                <a:latin typeface="Arial Narrow"/>
                <a:cs typeface="Arial Narrow"/>
              </a:rPr>
              <a:t>demonstrated </a:t>
            </a:r>
            <a:r>
              <a:rPr dirty="0" sz="2400" spc="-10">
                <a:latin typeface="Arial Narrow"/>
                <a:cs typeface="Arial Narrow"/>
              </a:rPr>
              <a:t>that, in </a:t>
            </a:r>
            <a:r>
              <a:rPr dirty="0" sz="2400" spc="-15">
                <a:latin typeface="Arial Narrow"/>
                <a:cs typeface="Arial Narrow"/>
              </a:rPr>
              <a:t>patients </a:t>
            </a:r>
            <a:r>
              <a:rPr dirty="0" sz="2400" spc="-5">
                <a:latin typeface="Arial Narrow"/>
                <a:cs typeface="Arial Narrow"/>
              </a:rPr>
              <a:t>with </a:t>
            </a:r>
            <a:r>
              <a:rPr dirty="0" sz="2400" spc="-10">
                <a:latin typeface="Arial Narrow"/>
                <a:cs typeface="Arial Narrow"/>
              </a:rPr>
              <a:t>atrial </a:t>
            </a:r>
            <a:r>
              <a:rPr dirty="0" sz="2400" spc="-15">
                <a:latin typeface="Arial Narrow"/>
                <a:cs typeface="Arial Narrow"/>
              </a:rPr>
              <a:t>fibrillation </a:t>
            </a:r>
            <a:r>
              <a:rPr dirty="0" sz="2400" spc="-20">
                <a:latin typeface="Arial Narrow"/>
                <a:cs typeface="Arial Narrow"/>
              </a:rPr>
              <a:t>and  </a:t>
            </a:r>
            <a:r>
              <a:rPr dirty="0" sz="2400" spc="-15">
                <a:latin typeface="Arial Narrow"/>
                <a:cs typeface="Arial Narrow"/>
              </a:rPr>
              <a:t>recent </a:t>
            </a:r>
            <a:r>
              <a:rPr dirty="0" sz="2400" spc="5">
                <a:latin typeface="Arial Narrow"/>
                <a:cs typeface="Arial Narrow"/>
              </a:rPr>
              <a:t>ACS </a:t>
            </a:r>
            <a:r>
              <a:rPr dirty="0" sz="2400" spc="-10">
                <a:latin typeface="Arial Narrow"/>
                <a:cs typeface="Arial Narrow"/>
              </a:rPr>
              <a:t>or </a:t>
            </a:r>
            <a:r>
              <a:rPr dirty="0" sz="2400" spc="5">
                <a:latin typeface="Arial Narrow"/>
                <a:cs typeface="Arial Narrow"/>
              </a:rPr>
              <a:t>PCI </a:t>
            </a:r>
            <a:r>
              <a:rPr dirty="0" sz="2400" spc="-10">
                <a:latin typeface="Arial Narrow"/>
                <a:cs typeface="Arial Narrow"/>
              </a:rPr>
              <a:t>on </a:t>
            </a:r>
            <a:r>
              <a:rPr dirty="0" sz="2400">
                <a:latin typeface="Arial Narrow"/>
                <a:cs typeface="Arial Narrow"/>
              </a:rPr>
              <a:t>a P2Y</a:t>
            </a:r>
            <a:r>
              <a:rPr dirty="0" baseline="-19097" sz="2400">
                <a:latin typeface="Arial Narrow"/>
                <a:cs typeface="Arial Narrow"/>
              </a:rPr>
              <a:t>12 </a:t>
            </a:r>
            <a:r>
              <a:rPr dirty="0" sz="2400" spc="-15">
                <a:latin typeface="Arial Narrow"/>
                <a:cs typeface="Arial Narrow"/>
              </a:rPr>
              <a:t>inhibitor </a:t>
            </a:r>
            <a:r>
              <a:rPr dirty="0" sz="2400" spc="-10">
                <a:latin typeface="Arial Narrow"/>
                <a:cs typeface="Arial Narrow"/>
              </a:rPr>
              <a:t>and oral </a:t>
            </a:r>
            <a:r>
              <a:rPr dirty="0" sz="2400" spc="-15">
                <a:latin typeface="Arial Narrow"/>
                <a:cs typeface="Arial Narrow"/>
              </a:rPr>
              <a:t>anticoagulant (apixaban  </a:t>
            </a:r>
            <a:r>
              <a:rPr dirty="0" sz="2400" spc="-10">
                <a:latin typeface="Arial Narrow"/>
                <a:cs typeface="Arial Narrow"/>
              </a:rPr>
              <a:t>or warfarin), </a:t>
            </a:r>
            <a:r>
              <a:rPr dirty="0" sz="2400" spc="-20">
                <a:latin typeface="Arial Narrow"/>
                <a:cs typeface="Arial Narrow"/>
              </a:rPr>
              <a:t>placebo </a:t>
            </a:r>
            <a:r>
              <a:rPr dirty="0" sz="2400" spc="-15">
                <a:latin typeface="Arial Narrow"/>
                <a:cs typeface="Arial Narrow"/>
              </a:rPr>
              <a:t>resulted </a:t>
            </a:r>
            <a:r>
              <a:rPr dirty="0" sz="2400" spc="-10">
                <a:latin typeface="Arial Narrow"/>
                <a:cs typeface="Arial Narrow"/>
              </a:rPr>
              <a:t>in </a:t>
            </a:r>
            <a:r>
              <a:rPr dirty="0" sz="2400" spc="-20">
                <a:latin typeface="Arial Narrow"/>
                <a:cs typeface="Arial Narrow"/>
              </a:rPr>
              <a:t>significantly less bleeding </a:t>
            </a:r>
            <a:r>
              <a:rPr dirty="0" sz="2400" spc="-15">
                <a:latin typeface="Arial Narrow"/>
                <a:cs typeface="Arial Narrow"/>
              </a:rPr>
              <a:t>than</a:t>
            </a:r>
            <a:r>
              <a:rPr dirty="0" sz="2400" spc="459">
                <a:latin typeface="Arial Narrow"/>
                <a:cs typeface="Arial Narrow"/>
              </a:rPr>
              <a:t> </a:t>
            </a:r>
            <a:r>
              <a:rPr dirty="0" sz="2400" spc="-15">
                <a:latin typeface="Arial Narrow"/>
                <a:cs typeface="Arial Narrow"/>
              </a:rPr>
              <a:t>aspirin</a:t>
            </a:r>
            <a:endParaRPr sz="2400">
              <a:latin typeface="Arial Narrow"/>
              <a:cs typeface="Arial Narrow"/>
            </a:endParaRPr>
          </a:p>
          <a:p>
            <a:pPr marL="393700" indent="-34353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393700" algn="l"/>
                <a:tab pos="394335" algn="l"/>
              </a:tabLst>
            </a:pPr>
            <a:r>
              <a:rPr dirty="0" sz="2400" spc="-10">
                <a:latin typeface="Arial Narrow"/>
                <a:cs typeface="Arial Narrow"/>
              </a:rPr>
              <a:t>There </a:t>
            </a:r>
            <a:r>
              <a:rPr dirty="0" sz="2400" spc="-5">
                <a:latin typeface="Arial Narrow"/>
                <a:cs typeface="Arial Narrow"/>
              </a:rPr>
              <a:t>was </a:t>
            </a:r>
            <a:r>
              <a:rPr dirty="0" sz="2400" spc="-10">
                <a:latin typeface="Arial Narrow"/>
                <a:cs typeface="Arial Narrow"/>
              </a:rPr>
              <a:t>no </a:t>
            </a:r>
            <a:r>
              <a:rPr dirty="0" sz="2400" spc="-20">
                <a:latin typeface="Arial Narrow"/>
                <a:cs typeface="Arial Narrow"/>
              </a:rPr>
              <a:t>significant difference </a:t>
            </a:r>
            <a:r>
              <a:rPr dirty="0" sz="2400" spc="-10">
                <a:latin typeface="Arial Narrow"/>
                <a:cs typeface="Arial Narrow"/>
              </a:rPr>
              <a:t>between </a:t>
            </a:r>
            <a:r>
              <a:rPr dirty="0" sz="2400" spc="-15">
                <a:latin typeface="Arial Narrow"/>
                <a:cs typeface="Arial Narrow"/>
              </a:rPr>
              <a:t>patients </a:t>
            </a:r>
            <a:r>
              <a:rPr dirty="0" sz="2400" spc="-20">
                <a:latin typeface="Arial Narrow"/>
                <a:cs typeface="Arial Narrow"/>
              </a:rPr>
              <a:t>assigned</a:t>
            </a:r>
            <a:r>
              <a:rPr dirty="0" sz="2400" spc="-180">
                <a:latin typeface="Arial Narrow"/>
                <a:cs typeface="Arial Narrow"/>
              </a:rPr>
              <a:t> </a:t>
            </a:r>
            <a:r>
              <a:rPr dirty="0" sz="2400" spc="-15">
                <a:latin typeface="Arial Narrow"/>
                <a:cs typeface="Arial Narrow"/>
              </a:rPr>
              <a:t>aspirin</a:t>
            </a:r>
            <a:endParaRPr sz="2400">
              <a:latin typeface="Arial Narrow"/>
              <a:cs typeface="Arial Narrow"/>
            </a:endParaRPr>
          </a:p>
          <a:p>
            <a:pPr marL="393700">
              <a:lnSpc>
                <a:spcPct val="100000"/>
              </a:lnSpc>
              <a:spcBef>
                <a:spcPts val="5"/>
              </a:spcBef>
            </a:pPr>
            <a:r>
              <a:rPr dirty="0" sz="2400" spc="-15">
                <a:latin typeface="Arial Narrow"/>
                <a:cs typeface="Arial Narrow"/>
              </a:rPr>
              <a:t>and </a:t>
            </a:r>
            <a:r>
              <a:rPr dirty="0" sz="2400" spc="-20">
                <a:latin typeface="Arial Narrow"/>
                <a:cs typeface="Arial Narrow"/>
              </a:rPr>
              <a:t>placebo </a:t>
            </a:r>
            <a:r>
              <a:rPr dirty="0" sz="2400" spc="-10">
                <a:latin typeface="Arial Narrow"/>
                <a:cs typeface="Arial Narrow"/>
              </a:rPr>
              <a:t>in the </a:t>
            </a:r>
            <a:r>
              <a:rPr dirty="0" sz="2400" spc="-20">
                <a:latin typeface="Arial Narrow"/>
                <a:cs typeface="Arial Narrow"/>
              </a:rPr>
              <a:t>secondary outcomes </a:t>
            </a:r>
            <a:r>
              <a:rPr dirty="0" sz="2400" spc="-10">
                <a:latin typeface="Arial Narrow"/>
                <a:cs typeface="Arial Narrow"/>
              </a:rPr>
              <a:t>of the </a:t>
            </a:r>
            <a:r>
              <a:rPr dirty="0" sz="2400" spc="-20">
                <a:latin typeface="Arial Narrow"/>
                <a:cs typeface="Arial Narrow"/>
              </a:rPr>
              <a:t>composites</a:t>
            </a:r>
            <a:r>
              <a:rPr dirty="0" sz="2400" spc="-18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of…</a:t>
            </a:r>
            <a:endParaRPr sz="2400">
              <a:latin typeface="Arial Narrow"/>
              <a:cs typeface="Arial Narrow"/>
            </a:endParaRPr>
          </a:p>
          <a:p>
            <a:pPr lvl="1" marL="798195" indent="-290195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797560" algn="l"/>
                <a:tab pos="798195" algn="l"/>
              </a:tabLst>
            </a:pPr>
            <a:r>
              <a:rPr dirty="0" sz="2200">
                <a:latin typeface="Arial Narrow"/>
                <a:cs typeface="Arial Narrow"/>
              </a:rPr>
              <a:t>death </a:t>
            </a:r>
            <a:r>
              <a:rPr dirty="0" sz="2200" spc="5">
                <a:latin typeface="Arial Narrow"/>
                <a:cs typeface="Arial Narrow"/>
              </a:rPr>
              <a:t>or</a:t>
            </a:r>
            <a:r>
              <a:rPr dirty="0" sz="2200" spc="-110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hospitalization</a:t>
            </a:r>
            <a:endParaRPr sz="2200">
              <a:latin typeface="Arial Narrow"/>
              <a:cs typeface="Arial Narrow"/>
            </a:endParaRPr>
          </a:p>
          <a:p>
            <a:pPr lvl="1" marL="798195" indent="-290195">
              <a:lnSpc>
                <a:spcPct val="100000"/>
              </a:lnSpc>
              <a:spcBef>
                <a:spcPts val="545"/>
              </a:spcBef>
              <a:buFont typeface="Arial"/>
              <a:buChar char="–"/>
              <a:tabLst>
                <a:tab pos="797560" algn="l"/>
                <a:tab pos="798195" algn="l"/>
              </a:tabLst>
            </a:pPr>
            <a:r>
              <a:rPr dirty="0" sz="2200" spc="5">
                <a:latin typeface="Arial Narrow"/>
                <a:cs typeface="Arial Narrow"/>
              </a:rPr>
              <a:t>ischemic</a:t>
            </a:r>
            <a:r>
              <a:rPr dirty="0" sz="2200" spc="-9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events</a:t>
            </a:r>
            <a:r>
              <a:rPr dirty="0" sz="2200" spc="-30">
                <a:latin typeface="Arial Narrow"/>
                <a:cs typeface="Arial Narrow"/>
              </a:rPr>
              <a:t> </a:t>
            </a:r>
            <a:r>
              <a:rPr dirty="0" sz="2200" spc="-5">
                <a:latin typeface="Arial Narrow"/>
                <a:cs typeface="Arial Narrow"/>
              </a:rPr>
              <a:t>[death,</a:t>
            </a:r>
            <a:r>
              <a:rPr dirty="0" sz="2200" spc="-40">
                <a:latin typeface="Arial Narrow"/>
                <a:cs typeface="Arial Narrow"/>
              </a:rPr>
              <a:t> </a:t>
            </a:r>
            <a:r>
              <a:rPr dirty="0" sz="2200" spc="-5">
                <a:latin typeface="Arial Narrow"/>
                <a:cs typeface="Arial Narrow"/>
              </a:rPr>
              <a:t>stroke,</a:t>
            </a:r>
            <a:r>
              <a:rPr dirty="0" sz="2200" spc="-4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myocardial</a:t>
            </a:r>
            <a:r>
              <a:rPr dirty="0" sz="2200" spc="-12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infarction,</a:t>
            </a:r>
            <a:r>
              <a:rPr dirty="0" sz="2200" spc="-4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stent</a:t>
            </a:r>
            <a:r>
              <a:rPr dirty="0" sz="2200" spc="-4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thrombosis</a:t>
            </a:r>
            <a:endParaRPr sz="2200">
              <a:latin typeface="Arial Narrow"/>
              <a:cs typeface="Arial Narrow"/>
            </a:endParaRPr>
          </a:p>
          <a:p>
            <a:pPr marL="797560">
              <a:lnSpc>
                <a:spcPct val="100000"/>
              </a:lnSpc>
            </a:pPr>
            <a:r>
              <a:rPr dirty="0" sz="2200">
                <a:latin typeface="Arial Narrow"/>
                <a:cs typeface="Arial Narrow"/>
              </a:rPr>
              <a:t>(definite </a:t>
            </a:r>
            <a:r>
              <a:rPr dirty="0" sz="2200" spc="5">
                <a:latin typeface="Arial Narrow"/>
                <a:cs typeface="Arial Narrow"/>
              </a:rPr>
              <a:t>or probable), or urgent</a:t>
            </a:r>
            <a:r>
              <a:rPr dirty="0" sz="2200" spc="-360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revascularization]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6719" y="1051015"/>
            <a:ext cx="8717280" cy="1190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1009" y="1085850"/>
            <a:ext cx="8682990" cy="0"/>
          </a:xfrm>
          <a:custGeom>
            <a:avLst/>
            <a:gdLst/>
            <a:ahLst/>
            <a:cxnLst/>
            <a:rect l="l" t="t" r="r" b="b"/>
            <a:pathLst>
              <a:path w="8682990" h="0">
                <a:moveTo>
                  <a:pt x="0" y="0"/>
                </a:moveTo>
                <a:lnTo>
                  <a:pt x="8682989" y="0"/>
                </a:lnTo>
              </a:path>
            </a:pathLst>
          </a:custGeom>
          <a:ln w="45720">
            <a:solidFill>
              <a:srgbClr val="372C8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1009" y="1108710"/>
            <a:ext cx="8682990" cy="0"/>
          </a:xfrm>
          <a:custGeom>
            <a:avLst/>
            <a:gdLst/>
            <a:ahLst/>
            <a:cxnLst/>
            <a:rect l="l" t="t" r="r" b="b"/>
            <a:pathLst>
              <a:path w="8682990" h="0">
                <a:moveTo>
                  <a:pt x="0" y="0"/>
                </a:moveTo>
                <a:lnTo>
                  <a:pt x="8682989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1009" y="1062989"/>
            <a:ext cx="8682990" cy="45720"/>
          </a:xfrm>
          <a:custGeom>
            <a:avLst/>
            <a:gdLst/>
            <a:ahLst/>
            <a:cxnLst/>
            <a:rect l="l" t="t" r="r" b="b"/>
            <a:pathLst>
              <a:path w="8682990" h="45719">
                <a:moveTo>
                  <a:pt x="8682989" y="0"/>
                </a:moveTo>
                <a:lnTo>
                  <a:pt x="0" y="0"/>
                </a:lnTo>
                <a:lnTo>
                  <a:pt x="0" y="4572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354954" y="4763134"/>
            <a:ext cx="348043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5">
                <a:solidFill>
                  <a:srgbClr val="FFFFFF"/>
                </a:solidFill>
                <a:latin typeface="Calibri"/>
                <a:cs typeface="Calibri"/>
              </a:rPr>
              <a:t>Lopes </a:t>
            </a:r>
            <a:r>
              <a:rPr dirty="0" sz="1350" spc="-25">
                <a:solidFill>
                  <a:srgbClr val="FFFFFF"/>
                </a:solidFill>
                <a:latin typeface="Calibri"/>
                <a:cs typeface="Calibri"/>
              </a:rPr>
              <a:t>RD, </a:t>
            </a:r>
            <a:r>
              <a:rPr dirty="0" sz="1350" spc="-5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al. </a:t>
            </a:r>
            <a:r>
              <a:rPr dirty="0" sz="1350" spc="2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dirty="0" sz="1350" spc="10">
                <a:solidFill>
                  <a:srgbClr val="FFFFFF"/>
                </a:solidFill>
                <a:latin typeface="Calibri"/>
                <a:cs typeface="Calibri"/>
              </a:rPr>
              <a:t>Engl J </a:t>
            </a:r>
            <a:r>
              <a:rPr dirty="0" sz="1350" spc="15">
                <a:solidFill>
                  <a:srgbClr val="FFFFFF"/>
                </a:solidFill>
                <a:latin typeface="Calibri"/>
                <a:cs typeface="Calibri"/>
              </a:rPr>
              <a:t>Med</a:t>
            </a:r>
            <a:r>
              <a:rPr dirty="0" sz="13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spc="25">
                <a:solidFill>
                  <a:srgbClr val="FFFFFF"/>
                </a:solidFill>
                <a:latin typeface="Calibri"/>
                <a:cs typeface="Calibri"/>
              </a:rPr>
              <a:t>2019;380:1509-24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01320"/>
            <a:ext cx="5789930" cy="45593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800"/>
              <a:t>Ischemic </a:t>
            </a:r>
            <a:r>
              <a:rPr dirty="0" sz="2800" spc="5"/>
              <a:t>Events With </a:t>
            </a:r>
            <a:r>
              <a:rPr dirty="0" sz="2800"/>
              <a:t>Placebo </a:t>
            </a:r>
            <a:r>
              <a:rPr dirty="0" sz="2800" spc="-15"/>
              <a:t>vs.</a:t>
            </a:r>
            <a:r>
              <a:rPr dirty="0" sz="2800" spc="-305"/>
              <a:t> </a:t>
            </a:r>
            <a:r>
              <a:rPr dirty="0" sz="2800" spc="10"/>
              <a:t>Aspirin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6575" y="1002982"/>
            <a:ext cx="7691120" cy="1032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10">
                <a:latin typeface="Arial Narrow"/>
                <a:cs typeface="Arial Narrow"/>
              </a:rPr>
              <a:t>Though not </a:t>
            </a:r>
            <a:r>
              <a:rPr dirty="0" sz="2400" spc="-15">
                <a:latin typeface="Arial Narrow"/>
                <a:cs typeface="Arial Narrow"/>
              </a:rPr>
              <a:t>statistically significant, </a:t>
            </a:r>
            <a:r>
              <a:rPr dirty="0" sz="2400" spc="-10">
                <a:latin typeface="Arial Narrow"/>
                <a:cs typeface="Arial Narrow"/>
              </a:rPr>
              <a:t>there </a:t>
            </a:r>
            <a:r>
              <a:rPr dirty="0" sz="2400">
                <a:latin typeface="Arial Narrow"/>
                <a:cs typeface="Arial Narrow"/>
              </a:rPr>
              <a:t>were </a:t>
            </a:r>
            <a:r>
              <a:rPr dirty="0" sz="2400" spc="-15">
                <a:latin typeface="Arial Narrow"/>
                <a:cs typeface="Arial Narrow"/>
              </a:rPr>
              <a:t>numerically </a:t>
            </a:r>
            <a:r>
              <a:rPr dirty="0" sz="2400" spc="-10">
                <a:latin typeface="Arial Narrow"/>
                <a:cs typeface="Arial Narrow"/>
              </a:rPr>
              <a:t>more</a:t>
            </a:r>
            <a:r>
              <a:rPr dirty="0" sz="2400" spc="-250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of</a:t>
            </a:r>
            <a:endParaRPr sz="24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400" spc="-15">
                <a:latin typeface="Arial Narrow"/>
                <a:cs typeface="Arial Narrow"/>
              </a:rPr>
              <a:t>some ischemic events </a:t>
            </a:r>
            <a:r>
              <a:rPr dirty="0" sz="2400" spc="-10">
                <a:latin typeface="Arial Narrow"/>
                <a:cs typeface="Arial Narrow"/>
              </a:rPr>
              <a:t>in </a:t>
            </a:r>
            <a:r>
              <a:rPr dirty="0" sz="2400" spc="-15">
                <a:latin typeface="Arial Narrow"/>
                <a:cs typeface="Arial Narrow"/>
              </a:rPr>
              <a:t>patients assigned placebo</a:t>
            </a:r>
            <a:r>
              <a:rPr dirty="0" sz="2400" spc="-210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than </a:t>
            </a:r>
            <a:r>
              <a:rPr dirty="0" sz="2400" spc="-15">
                <a:latin typeface="Arial Narrow"/>
                <a:cs typeface="Arial Narrow"/>
              </a:rPr>
              <a:t>aspirin:</a:t>
            </a:r>
            <a:endParaRPr sz="2400">
              <a:latin typeface="Arial Narrow"/>
              <a:cs typeface="Arial Narrow"/>
            </a:endParaRPr>
          </a:p>
          <a:p>
            <a:pPr marL="4679315">
              <a:lnSpc>
                <a:spcPct val="100000"/>
              </a:lnSpc>
              <a:spcBef>
                <a:spcPts val="5"/>
              </a:spcBef>
              <a:tabLst>
                <a:tab pos="5160010" algn="l"/>
                <a:tab pos="6257925" algn="l"/>
                <a:tab pos="7317740" algn="l"/>
              </a:tabLst>
            </a:pPr>
            <a:r>
              <a:rPr dirty="0" u="heavy" sz="1800">
                <a:uFill>
                  <a:solidFill>
                    <a:srgbClr val="4F81BC"/>
                  </a:solidFill>
                </a:uFill>
                <a:latin typeface="Arial Narrow"/>
                <a:cs typeface="Arial Narrow"/>
              </a:rPr>
              <a:t> </a:t>
            </a:r>
            <a:r>
              <a:rPr dirty="0" u="heavy" sz="1800">
                <a:uFill>
                  <a:solidFill>
                    <a:srgbClr val="4F81BC"/>
                  </a:solidFill>
                </a:uFill>
                <a:latin typeface="Arial Narrow"/>
                <a:cs typeface="Arial Narrow"/>
              </a:rPr>
              <a:t>	</a:t>
            </a:r>
            <a:r>
              <a:rPr dirty="0" u="heavy" sz="1800" spc="-15">
                <a:uFill>
                  <a:solidFill>
                    <a:srgbClr val="4F81BC"/>
                  </a:solidFill>
                </a:uFill>
                <a:latin typeface="Arial Narrow"/>
                <a:cs typeface="Arial Narrow"/>
              </a:rPr>
              <a:t>Aspirin	</a:t>
            </a:r>
            <a:r>
              <a:rPr dirty="0" u="heavy" sz="1800" spc="-5">
                <a:uFill>
                  <a:solidFill>
                    <a:srgbClr val="4F81BC"/>
                  </a:solidFill>
                </a:uFill>
                <a:latin typeface="Arial Narrow"/>
                <a:cs typeface="Arial Narrow"/>
              </a:rPr>
              <a:t>Placebo	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9965" y="2010092"/>
            <a:ext cx="2009139" cy="1124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 Narrow"/>
                <a:cs typeface="Arial Narrow"/>
              </a:rPr>
              <a:t>72 </a:t>
            </a:r>
            <a:r>
              <a:rPr dirty="0" sz="1800" spc="10">
                <a:latin typeface="Arial Narrow"/>
                <a:cs typeface="Arial Narrow"/>
              </a:rPr>
              <a:t>(3.1%) </a:t>
            </a:r>
            <a:r>
              <a:rPr dirty="0" sz="1800" spc="-20">
                <a:latin typeface="Arial Narrow"/>
                <a:cs typeface="Arial Narrow"/>
              </a:rPr>
              <a:t>vs. </a:t>
            </a:r>
            <a:r>
              <a:rPr dirty="0" sz="1800" spc="5">
                <a:latin typeface="Arial Narrow"/>
                <a:cs typeface="Arial Narrow"/>
              </a:rPr>
              <a:t>79</a:t>
            </a:r>
            <a:r>
              <a:rPr dirty="0" sz="1800" spc="-145">
                <a:latin typeface="Arial Narrow"/>
                <a:cs typeface="Arial Narrow"/>
              </a:rPr>
              <a:t> </a:t>
            </a:r>
            <a:r>
              <a:rPr dirty="0" sz="1800" spc="10">
                <a:latin typeface="Arial Narrow"/>
                <a:cs typeface="Arial Narrow"/>
              </a:rPr>
              <a:t>(3.4%)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5">
                <a:latin typeface="Arial Narrow"/>
                <a:cs typeface="Arial Narrow"/>
              </a:rPr>
              <a:t>53 </a:t>
            </a:r>
            <a:r>
              <a:rPr dirty="0" sz="1800" spc="10">
                <a:latin typeface="Arial Narrow"/>
                <a:cs typeface="Arial Narrow"/>
              </a:rPr>
              <a:t>(2.3%) </a:t>
            </a:r>
            <a:r>
              <a:rPr dirty="0" sz="1800" spc="-20">
                <a:latin typeface="Arial Narrow"/>
                <a:cs typeface="Arial Narrow"/>
              </a:rPr>
              <a:t>vs. </a:t>
            </a:r>
            <a:r>
              <a:rPr dirty="0" sz="1800" spc="5">
                <a:latin typeface="Arial Narrow"/>
                <a:cs typeface="Arial Narrow"/>
              </a:rPr>
              <a:t>58</a:t>
            </a:r>
            <a:r>
              <a:rPr dirty="0" sz="1800" spc="-145">
                <a:latin typeface="Arial Narrow"/>
                <a:cs typeface="Arial Narrow"/>
              </a:rPr>
              <a:t> </a:t>
            </a:r>
            <a:r>
              <a:rPr dirty="0" sz="1800" spc="10">
                <a:latin typeface="Arial Narrow"/>
                <a:cs typeface="Arial Narrow"/>
              </a:rPr>
              <a:t>(2.5%)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5">
                <a:latin typeface="Arial Narrow"/>
                <a:cs typeface="Arial Narrow"/>
              </a:rPr>
              <a:t>20 </a:t>
            </a:r>
            <a:r>
              <a:rPr dirty="0" sz="1800" spc="10">
                <a:latin typeface="Arial Narrow"/>
                <a:cs typeface="Arial Narrow"/>
              </a:rPr>
              <a:t>(0.9%) </a:t>
            </a:r>
            <a:r>
              <a:rPr dirty="0" sz="1800" spc="-15">
                <a:latin typeface="Arial Narrow"/>
                <a:cs typeface="Arial Narrow"/>
              </a:rPr>
              <a:t>vs. </a:t>
            </a:r>
            <a:r>
              <a:rPr dirty="0" sz="1800" spc="5">
                <a:latin typeface="Arial Narrow"/>
                <a:cs typeface="Arial Narrow"/>
              </a:rPr>
              <a:t>19</a:t>
            </a:r>
            <a:r>
              <a:rPr dirty="0" sz="1800" spc="-140">
                <a:latin typeface="Arial Narrow"/>
                <a:cs typeface="Arial Narrow"/>
              </a:rPr>
              <a:t> </a:t>
            </a:r>
            <a:r>
              <a:rPr dirty="0" sz="1800" spc="10">
                <a:latin typeface="Arial Narrow"/>
                <a:cs typeface="Arial Narrow"/>
              </a:rPr>
              <a:t>(0.8%)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dirty="0" sz="1800" spc="-55">
                <a:latin typeface="Arial Narrow"/>
                <a:cs typeface="Arial Narrow"/>
              </a:rPr>
              <a:t>11 </a:t>
            </a:r>
            <a:r>
              <a:rPr dirty="0" sz="1800" spc="10">
                <a:latin typeface="Arial Narrow"/>
                <a:cs typeface="Arial Narrow"/>
              </a:rPr>
              <a:t>(0.5%) </a:t>
            </a:r>
            <a:r>
              <a:rPr dirty="0" sz="1800" spc="-15">
                <a:latin typeface="Arial Narrow"/>
                <a:cs typeface="Arial Narrow"/>
              </a:rPr>
              <a:t>vs. </a:t>
            </a:r>
            <a:r>
              <a:rPr dirty="0" sz="1800" spc="5">
                <a:latin typeface="Arial Narrow"/>
                <a:cs typeface="Arial Narrow"/>
              </a:rPr>
              <a:t>21</a:t>
            </a:r>
            <a:r>
              <a:rPr dirty="0" sz="1800" spc="-20">
                <a:latin typeface="Arial Narrow"/>
                <a:cs typeface="Arial Narrow"/>
              </a:rPr>
              <a:t> </a:t>
            </a:r>
            <a:r>
              <a:rPr dirty="0" sz="1800" spc="10">
                <a:latin typeface="Arial Narrow"/>
                <a:cs typeface="Arial Narrow"/>
              </a:rPr>
              <a:t>(0.9%)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4092" y="2010092"/>
            <a:ext cx="3519804" cy="1673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2260" indent="-290195">
              <a:lnSpc>
                <a:spcPct val="100000"/>
              </a:lnSpc>
              <a:spcBef>
                <a:spcPts val="100"/>
              </a:spcBef>
              <a:buFont typeface="Arial"/>
              <a:buChar char="–"/>
              <a:tabLst>
                <a:tab pos="302260" algn="l"/>
                <a:tab pos="302895" algn="l"/>
              </a:tabLst>
            </a:pPr>
            <a:r>
              <a:rPr dirty="0" sz="1800" spc="10">
                <a:latin typeface="Arial Narrow"/>
                <a:cs typeface="Arial Narrow"/>
              </a:rPr>
              <a:t>Death</a:t>
            </a:r>
            <a:endParaRPr sz="1800">
              <a:latin typeface="Arial Narrow"/>
              <a:cs typeface="Arial Narrow"/>
            </a:endParaRPr>
          </a:p>
          <a:p>
            <a:pPr marL="302260" indent="-29019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302260" algn="l"/>
                <a:tab pos="302895" algn="l"/>
              </a:tabLst>
            </a:pPr>
            <a:r>
              <a:rPr dirty="0" sz="1800" spc="-5">
                <a:latin typeface="Arial Narrow"/>
                <a:cs typeface="Arial Narrow"/>
              </a:rPr>
              <a:t>Cardiovascular</a:t>
            </a:r>
            <a:r>
              <a:rPr dirty="0" sz="1800" spc="-10">
                <a:latin typeface="Arial Narrow"/>
                <a:cs typeface="Arial Narrow"/>
              </a:rPr>
              <a:t> </a:t>
            </a:r>
            <a:r>
              <a:rPr dirty="0" sz="1800" spc="10">
                <a:latin typeface="Arial Narrow"/>
                <a:cs typeface="Arial Narrow"/>
              </a:rPr>
              <a:t>Death</a:t>
            </a:r>
            <a:endParaRPr sz="1800">
              <a:latin typeface="Arial Narrow"/>
              <a:cs typeface="Arial Narrow"/>
            </a:endParaRPr>
          </a:p>
          <a:p>
            <a:pPr marL="302260" indent="-29019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302260" algn="l"/>
                <a:tab pos="302895" algn="l"/>
              </a:tabLst>
            </a:pPr>
            <a:r>
              <a:rPr dirty="0" sz="1800" spc="-10">
                <a:latin typeface="Arial Narrow"/>
                <a:cs typeface="Arial Narrow"/>
              </a:rPr>
              <a:t>Stroke</a:t>
            </a:r>
            <a:endParaRPr sz="1800">
              <a:latin typeface="Arial Narrow"/>
              <a:cs typeface="Arial Narrow"/>
            </a:endParaRPr>
          </a:p>
          <a:p>
            <a:pPr marL="302260" indent="-290195">
              <a:lnSpc>
                <a:spcPct val="100000"/>
              </a:lnSpc>
              <a:buFont typeface="Arial"/>
              <a:buChar char="–"/>
              <a:tabLst>
                <a:tab pos="302260" algn="l"/>
                <a:tab pos="302895" algn="l"/>
              </a:tabLst>
            </a:pPr>
            <a:r>
              <a:rPr dirty="0" sz="1800">
                <a:latin typeface="Arial Narrow"/>
                <a:cs typeface="Arial Narrow"/>
              </a:rPr>
              <a:t>Stent </a:t>
            </a:r>
            <a:r>
              <a:rPr dirty="0" sz="1800" spc="-5">
                <a:latin typeface="Arial Narrow"/>
                <a:cs typeface="Arial Narrow"/>
              </a:rPr>
              <a:t>thrombosis (definite </a:t>
            </a:r>
            <a:r>
              <a:rPr dirty="0" sz="1800" spc="5">
                <a:latin typeface="Arial Narrow"/>
                <a:cs typeface="Arial Narrow"/>
              </a:rPr>
              <a:t>or</a:t>
            </a:r>
            <a:r>
              <a:rPr dirty="0" sz="1800" spc="-30">
                <a:latin typeface="Arial Narrow"/>
                <a:cs typeface="Arial Narrow"/>
              </a:rPr>
              <a:t> </a:t>
            </a:r>
            <a:r>
              <a:rPr dirty="0" sz="1800" spc="10">
                <a:latin typeface="Arial Narrow"/>
                <a:cs typeface="Arial Narrow"/>
              </a:rPr>
              <a:t>probable)</a:t>
            </a:r>
            <a:endParaRPr sz="1800">
              <a:latin typeface="Arial Narrow"/>
              <a:cs typeface="Arial Narrow"/>
            </a:endParaRPr>
          </a:p>
          <a:p>
            <a:pPr marL="302260" indent="-29019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302260" algn="l"/>
                <a:tab pos="302895" algn="l"/>
              </a:tabLst>
            </a:pPr>
            <a:r>
              <a:rPr dirty="0" sz="1800" spc="-10">
                <a:latin typeface="Arial Narrow"/>
                <a:cs typeface="Arial Narrow"/>
              </a:rPr>
              <a:t>Myocardial</a:t>
            </a:r>
            <a:r>
              <a:rPr dirty="0" sz="1800" spc="50">
                <a:latin typeface="Arial Narrow"/>
                <a:cs typeface="Arial Narrow"/>
              </a:rPr>
              <a:t> </a:t>
            </a:r>
            <a:r>
              <a:rPr dirty="0" sz="1800" spc="-5">
                <a:latin typeface="Arial Narrow"/>
                <a:cs typeface="Arial Narrow"/>
              </a:rPr>
              <a:t>infarction</a:t>
            </a:r>
            <a:endParaRPr sz="1800">
              <a:latin typeface="Arial Narrow"/>
              <a:cs typeface="Arial Narrow"/>
            </a:endParaRPr>
          </a:p>
          <a:p>
            <a:pPr marL="302260" indent="-290195">
              <a:lnSpc>
                <a:spcPct val="100000"/>
              </a:lnSpc>
              <a:buFont typeface="Arial"/>
              <a:buChar char="–"/>
              <a:tabLst>
                <a:tab pos="302260" algn="l"/>
                <a:tab pos="302895" algn="l"/>
              </a:tabLst>
            </a:pPr>
            <a:r>
              <a:rPr dirty="0" sz="1800" spc="5">
                <a:latin typeface="Arial Narrow"/>
                <a:cs typeface="Arial Narrow"/>
              </a:rPr>
              <a:t>Urgent</a:t>
            </a:r>
            <a:r>
              <a:rPr dirty="0" sz="1800" spc="-40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revascularization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9965" y="3109023"/>
            <a:ext cx="200850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 Narrow"/>
                <a:cs typeface="Arial Narrow"/>
              </a:rPr>
              <a:t>68 </a:t>
            </a:r>
            <a:r>
              <a:rPr dirty="0" sz="1800" spc="10">
                <a:latin typeface="Arial Narrow"/>
                <a:cs typeface="Arial Narrow"/>
              </a:rPr>
              <a:t>(2.9%) </a:t>
            </a:r>
            <a:r>
              <a:rPr dirty="0" sz="1800" spc="-15">
                <a:latin typeface="Arial Narrow"/>
                <a:cs typeface="Arial Narrow"/>
              </a:rPr>
              <a:t>vs. </a:t>
            </a:r>
            <a:r>
              <a:rPr dirty="0" sz="1800" spc="5">
                <a:latin typeface="Arial Narrow"/>
                <a:cs typeface="Arial Narrow"/>
              </a:rPr>
              <a:t>84</a:t>
            </a:r>
            <a:r>
              <a:rPr dirty="0" sz="1800" spc="-165">
                <a:latin typeface="Arial Narrow"/>
                <a:cs typeface="Arial Narrow"/>
              </a:rPr>
              <a:t> </a:t>
            </a:r>
            <a:r>
              <a:rPr dirty="0" sz="1800" spc="15">
                <a:latin typeface="Arial Narrow"/>
                <a:cs typeface="Arial Narrow"/>
              </a:rPr>
              <a:t>(3.6%)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5">
                <a:latin typeface="Arial Narrow"/>
                <a:cs typeface="Arial Narrow"/>
              </a:rPr>
              <a:t>37 </a:t>
            </a:r>
            <a:r>
              <a:rPr dirty="0" sz="1800" spc="10">
                <a:latin typeface="Arial Narrow"/>
                <a:cs typeface="Arial Narrow"/>
              </a:rPr>
              <a:t>(1.6%) </a:t>
            </a:r>
            <a:r>
              <a:rPr dirty="0" sz="1800" spc="-15">
                <a:latin typeface="Arial Narrow"/>
                <a:cs typeface="Arial Narrow"/>
              </a:rPr>
              <a:t>vs. </a:t>
            </a:r>
            <a:r>
              <a:rPr dirty="0" sz="1800" spc="5">
                <a:latin typeface="Arial Narrow"/>
                <a:cs typeface="Arial Narrow"/>
              </a:rPr>
              <a:t>47</a:t>
            </a:r>
            <a:r>
              <a:rPr dirty="0" sz="1800" spc="-165">
                <a:latin typeface="Arial Narrow"/>
                <a:cs typeface="Arial Narrow"/>
              </a:rPr>
              <a:t> </a:t>
            </a:r>
            <a:r>
              <a:rPr dirty="0" sz="1800" spc="15">
                <a:latin typeface="Arial Narrow"/>
                <a:cs typeface="Arial Narrow"/>
              </a:rPr>
              <a:t>(2.0%)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575" y="3658552"/>
            <a:ext cx="8298815" cy="1400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3530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15">
                <a:latin typeface="Arial Narrow"/>
                <a:cs typeface="Arial Narrow"/>
              </a:rPr>
              <a:t>Analysis </a:t>
            </a:r>
            <a:r>
              <a:rPr dirty="0" sz="2400" spc="-10">
                <a:latin typeface="Arial Narrow"/>
                <a:cs typeface="Arial Narrow"/>
              </a:rPr>
              <a:t>of the </a:t>
            </a:r>
            <a:r>
              <a:rPr dirty="0" sz="2400" spc="-15">
                <a:latin typeface="Arial Narrow"/>
                <a:cs typeface="Arial Narrow"/>
              </a:rPr>
              <a:t>stent thrombosis events suggested </a:t>
            </a:r>
            <a:r>
              <a:rPr dirty="0" sz="2400" spc="-10">
                <a:latin typeface="Arial Narrow"/>
                <a:cs typeface="Arial Narrow"/>
              </a:rPr>
              <a:t>that </a:t>
            </a:r>
            <a:r>
              <a:rPr dirty="0" sz="2400" spc="-15">
                <a:latin typeface="Arial Narrow"/>
                <a:cs typeface="Arial Narrow"/>
              </a:rPr>
              <a:t>most </a:t>
            </a:r>
            <a:r>
              <a:rPr dirty="0" sz="2400" spc="-10">
                <a:latin typeface="Arial Narrow"/>
                <a:cs typeface="Arial Narrow"/>
              </a:rPr>
              <a:t>of the  </a:t>
            </a:r>
            <a:r>
              <a:rPr dirty="0" sz="2400" spc="-15">
                <a:latin typeface="Arial Narrow"/>
                <a:cs typeface="Arial Narrow"/>
              </a:rPr>
              <a:t>increased </a:t>
            </a:r>
            <a:r>
              <a:rPr dirty="0" sz="2400" spc="-10">
                <a:latin typeface="Arial Narrow"/>
                <a:cs typeface="Arial Narrow"/>
              </a:rPr>
              <a:t>risk </a:t>
            </a:r>
            <a:r>
              <a:rPr dirty="0" sz="2400">
                <a:latin typeface="Arial Narrow"/>
                <a:cs typeface="Arial Narrow"/>
              </a:rPr>
              <a:t>was </a:t>
            </a:r>
            <a:r>
              <a:rPr dirty="0" sz="2400" spc="-30">
                <a:latin typeface="Arial Narrow"/>
                <a:cs typeface="Arial Narrow"/>
              </a:rPr>
              <a:t>early, </a:t>
            </a:r>
            <a:r>
              <a:rPr dirty="0" sz="2400" spc="-10">
                <a:latin typeface="Arial Narrow"/>
                <a:cs typeface="Arial Narrow"/>
              </a:rPr>
              <a:t>within 30 </a:t>
            </a:r>
            <a:r>
              <a:rPr dirty="0" sz="2400" spc="-15">
                <a:latin typeface="Arial Narrow"/>
                <a:cs typeface="Arial Narrow"/>
              </a:rPr>
              <a:t>days </a:t>
            </a:r>
            <a:r>
              <a:rPr dirty="0" sz="2400" spc="-10">
                <a:latin typeface="Arial Narrow"/>
                <a:cs typeface="Arial Narrow"/>
              </a:rPr>
              <a:t>of</a:t>
            </a:r>
            <a:r>
              <a:rPr dirty="0" sz="2400" spc="45">
                <a:latin typeface="Arial Narrow"/>
                <a:cs typeface="Arial Narrow"/>
              </a:rPr>
              <a:t> </a:t>
            </a:r>
            <a:r>
              <a:rPr dirty="0" sz="2400" spc="-15">
                <a:latin typeface="Arial Narrow"/>
                <a:cs typeface="Arial Narrow"/>
              </a:rPr>
              <a:t>randomization</a:t>
            </a:r>
            <a:endParaRPr sz="2400">
              <a:latin typeface="Arial Narrow"/>
              <a:cs typeface="Arial Narrow"/>
            </a:endParaRPr>
          </a:p>
          <a:p>
            <a:pPr marL="4831080" marR="5080">
              <a:lnSpc>
                <a:spcPct val="103899"/>
              </a:lnSpc>
              <a:spcBef>
                <a:spcPts val="1689"/>
              </a:spcBef>
            </a:pPr>
            <a:r>
              <a:rPr dirty="0" sz="1350" spc="5">
                <a:solidFill>
                  <a:srgbClr val="FFFFFF"/>
                </a:solidFill>
                <a:latin typeface="Calibri"/>
                <a:cs typeface="Calibri"/>
              </a:rPr>
              <a:t>Lopes </a:t>
            </a:r>
            <a:r>
              <a:rPr dirty="0" sz="1350" spc="-25">
                <a:solidFill>
                  <a:srgbClr val="FFFFFF"/>
                </a:solidFill>
                <a:latin typeface="Calibri"/>
                <a:cs typeface="Calibri"/>
              </a:rPr>
              <a:t>RD, </a:t>
            </a:r>
            <a:r>
              <a:rPr dirty="0" sz="1350" spc="-5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al. </a:t>
            </a:r>
            <a:r>
              <a:rPr dirty="0" sz="1350" spc="2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dirty="0" sz="1350" spc="10">
                <a:solidFill>
                  <a:srgbClr val="FFFFFF"/>
                </a:solidFill>
                <a:latin typeface="Calibri"/>
                <a:cs typeface="Calibri"/>
              </a:rPr>
              <a:t>Engl J </a:t>
            </a:r>
            <a:r>
              <a:rPr dirty="0" sz="1350" spc="15">
                <a:solidFill>
                  <a:srgbClr val="FFFFFF"/>
                </a:solidFill>
                <a:latin typeface="Calibri"/>
                <a:cs typeface="Calibri"/>
              </a:rPr>
              <a:t>Med </a:t>
            </a:r>
            <a:r>
              <a:rPr dirty="0" sz="1350" spc="25">
                <a:solidFill>
                  <a:srgbClr val="FFFFFF"/>
                </a:solidFill>
                <a:latin typeface="Calibri"/>
                <a:cs typeface="Calibri"/>
              </a:rPr>
              <a:t>2019;380:1509-24  </a:t>
            </a:r>
            <a:r>
              <a:rPr dirty="0" sz="1350" spc="5">
                <a:solidFill>
                  <a:srgbClr val="FFFFFF"/>
                </a:solidFill>
                <a:latin typeface="Calibri"/>
                <a:cs typeface="Calibri"/>
              </a:rPr>
              <a:t>Lopes </a:t>
            </a:r>
            <a:r>
              <a:rPr dirty="0" sz="1350" spc="-25">
                <a:solidFill>
                  <a:srgbClr val="FFFFFF"/>
                </a:solidFill>
                <a:latin typeface="Calibri"/>
                <a:cs typeface="Calibri"/>
              </a:rPr>
              <a:t>RD, </a:t>
            </a:r>
            <a:r>
              <a:rPr dirty="0" sz="1350" spc="-5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al. </a:t>
            </a:r>
            <a:r>
              <a:rPr dirty="0" sz="1350" spc="5">
                <a:solidFill>
                  <a:srgbClr val="FFFFFF"/>
                </a:solidFill>
                <a:latin typeface="Calibri"/>
                <a:cs typeface="Calibri"/>
              </a:rPr>
              <a:t>Circulation </a:t>
            </a:r>
            <a:r>
              <a:rPr dirty="0" sz="1350" spc="25">
                <a:solidFill>
                  <a:srgbClr val="FFFFFF"/>
                </a:solidFill>
                <a:latin typeface="Calibri"/>
                <a:cs typeface="Calibri"/>
              </a:rPr>
              <a:t>2020;</a:t>
            </a:r>
            <a:r>
              <a:rPr dirty="0" sz="1350" spc="-2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spc="30">
                <a:solidFill>
                  <a:srgbClr val="FFFFFF"/>
                </a:solidFill>
                <a:latin typeface="Calibri"/>
                <a:cs typeface="Calibri"/>
              </a:rPr>
              <a:t>141:781-783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58740" y="1981200"/>
            <a:ext cx="2754630" cy="133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7240" y="2819400"/>
            <a:ext cx="6976109" cy="9410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2010" y="2861310"/>
            <a:ext cx="6850380" cy="815340"/>
          </a:xfrm>
          <a:custGeom>
            <a:avLst/>
            <a:gdLst/>
            <a:ahLst/>
            <a:cxnLst/>
            <a:rect l="l" t="t" r="r" b="b"/>
            <a:pathLst>
              <a:path w="6850380" h="815339">
                <a:moveTo>
                  <a:pt x="0" y="815339"/>
                </a:moveTo>
                <a:lnTo>
                  <a:pt x="6850380" y="815339"/>
                </a:lnTo>
                <a:lnTo>
                  <a:pt x="6850380" y="0"/>
                </a:lnTo>
                <a:lnTo>
                  <a:pt x="0" y="0"/>
                </a:lnTo>
                <a:lnTo>
                  <a:pt x="0" y="815339"/>
                </a:lnTo>
                <a:close/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252" y="401320"/>
            <a:ext cx="6731000" cy="45593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800" spc="-5"/>
              <a:t>Tradeoff Between </a:t>
            </a:r>
            <a:r>
              <a:rPr dirty="0" sz="2800" spc="10"/>
              <a:t>Bleeding </a:t>
            </a:r>
            <a:r>
              <a:rPr dirty="0" sz="2800" spc="5"/>
              <a:t>and </a:t>
            </a:r>
            <a:r>
              <a:rPr dirty="0" sz="2800"/>
              <a:t>Ischemic</a:t>
            </a:r>
            <a:r>
              <a:rPr dirty="0" sz="2800" spc="-395"/>
              <a:t> </a:t>
            </a:r>
            <a:r>
              <a:rPr dirty="0" sz="2800" spc="5"/>
              <a:t>Events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69252" y="1234757"/>
            <a:ext cx="3801110" cy="258699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316230">
              <a:lnSpc>
                <a:spcPct val="102800"/>
              </a:lnSpc>
              <a:spcBef>
                <a:spcPts val="65"/>
              </a:spcBef>
            </a:pPr>
            <a:r>
              <a:rPr dirty="0" sz="1950" spc="15">
                <a:latin typeface="Arial Narrow"/>
                <a:cs typeface="Arial Narrow"/>
              </a:rPr>
              <a:t>There </a:t>
            </a:r>
            <a:r>
              <a:rPr dirty="0" sz="1950" spc="5">
                <a:latin typeface="Arial Narrow"/>
                <a:cs typeface="Arial Narrow"/>
              </a:rPr>
              <a:t>is </a:t>
            </a:r>
            <a:r>
              <a:rPr dirty="0" sz="1950" spc="10">
                <a:latin typeface="Arial Narrow"/>
                <a:cs typeface="Arial Narrow"/>
              </a:rPr>
              <a:t>a </a:t>
            </a:r>
            <a:r>
              <a:rPr dirty="0" sz="1950" spc="15">
                <a:latin typeface="Arial Narrow"/>
                <a:cs typeface="Arial Narrow"/>
              </a:rPr>
              <a:t>temporal component </a:t>
            </a:r>
            <a:r>
              <a:rPr dirty="0" sz="1950" spc="20">
                <a:latin typeface="Arial Narrow"/>
                <a:cs typeface="Arial Narrow"/>
              </a:rPr>
              <a:t>to </a:t>
            </a:r>
            <a:r>
              <a:rPr dirty="0" sz="1950" spc="15">
                <a:latin typeface="Arial Narrow"/>
                <a:cs typeface="Arial Narrow"/>
              </a:rPr>
              <a:t>the  </a:t>
            </a:r>
            <a:r>
              <a:rPr dirty="0" sz="1950" spc="10">
                <a:latin typeface="Arial Narrow"/>
                <a:cs typeface="Arial Narrow"/>
              </a:rPr>
              <a:t>balance </a:t>
            </a:r>
            <a:r>
              <a:rPr dirty="0" sz="1950" spc="5">
                <a:latin typeface="Arial Narrow"/>
                <a:cs typeface="Arial Narrow"/>
              </a:rPr>
              <a:t>of bleeding </a:t>
            </a:r>
            <a:r>
              <a:rPr dirty="0" sz="1950" spc="10">
                <a:latin typeface="Arial Narrow"/>
                <a:cs typeface="Arial Narrow"/>
              </a:rPr>
              <a:t>and </a:t>
            </a:r>
            <a:r>
              <a:rPr dirty="0" sz="1950" spc="15">
                <a:latin typeface="Arial Narrow"/>
                <a:cs typeface="Arial Narrow"/>
              </a:rPr>
              <a:t>ischemic</a:t>
            </a:r>
            <a:r>
              <a:rPr dirty="0" sz="1950" spc="95">
                <a:latin typeface="Arial Narrow"/>
                <a:cs typeface="Arial Narrow"/>
              </a:rPr>
              <a:t> </a:t>
            </a:r>
            <a:r>
              <a:rPr dirty="0" sz="1950" spc="15">
                <a:latin typeface="Arial Narrow"/>
                <a:cs typeface="Arial Narrow"/>
              </a:rPr>
              <a:t>risk</a:t>
            </a:r>
            <a:endParaRPr sz="1950">
              <a:latin typeface="Arial Narrow"/>
              <a:cs typeface="Arial Narrow"/>
            </a:endParaRPr>
          </a:p>
          <a:p>
            <a:pPr marL="355600" marR="5080" indent="-343535">
              <a:lnSpc>
                <a:spcPct val="102699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950" spc="15">
                <a:latin typeface="Arial Narrow"/>
                <a:cs typeface="Arial Narrow"/>
              </a:rPr>
              <a:t>Recurrent ischemic events  (specifically stent thrombosis) tend </a:t>
            </a:r>
            <a:r>
              <a:rPr dirty="0" sz="1950" spc="20">
                <a:latin typeface="Arial Narrow"/>
                <a:cs typeface="Arial Narrow"/>
              </a:rPr>
              <a:t>to  occur </a:t>
            </a:r>
            <a:r>
              <a:rPr dirty="0" sz="1950" spc="5">
                <a:latin typeface="Arial Narrow"/>
                <a:cs typeface="Arial Narrow"/>
              </a:rPr>
              <a:t>early </a:t>
            </a:r>
            <a:r>
              <a:rPr dirty="0" sz="1950" spc="15">
                <a:latin typeface="Arial Narrow"/>
                <a:cs typeface="Arial Narrow"/>
              </a:rPr>
              <a:t>after</a:t>
            </a:r>
            <a:r>
              <a:rPr dirty="0" sz="1950" spc="-100">
                <a:latin typeface="Arial Narrow"/>
                <a:cs typeface="Arial Narrow"/>
              </a:rPr>
              <a:t> </a:t>
            </a:r>
            <a:r>
              <a:rPr dirty="0" sz="1950" spc="25">
                <a:latin typeface="Arial Narrow"/>
                <a:cs typeface="Arial Narrow"/>
              </a:rPr>
              <a:t>ACS/PCI</a:t>
            </a:r>
            <a:endParaRPr sz="1950">
              <a:latin typeface="Arial Narrow"/>
              <a:cs typeface="Arial Narrow"/>
            </a:endParaRPr>
          </a:p>
          <a:p>
            <a:pPr marL="355600" marR="365760" indent="-343535">
              <a:lnSpc>
                <a:spcPct val="102699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950" spc="10">
                <a:latin typeface="Arial Narrow"/>
                <a:cs typeface="Arial Narrow"/>
              </a:rPr>
              <a:t>Bleeding </a:t>
            </a:r>
            <a:r>
              <a:rPr dirty="0" sz="1950" spc="15">
                <a:latin typeface="Arial Narrow"/>
                <a:cs typeface="Arial Narrow"/>
              </a:rPr>
              <a:t>risk </a:t>
            </a:r>
            <a:r>
              <a:rPr dirty="0" sz="1950" spc="5">
                <a:latin typeface="Arial Narrow"/>
                <a:cs typeface="Arial Narrow"/>
              </a:rPr>
              <a:t>is </a:t>
            </a:r>
            <a:r>
              <a:rPr dirty="0" sz="1950" spc="15">
                <a:latin typeface="Arial Narrow"/>
                <a:cs typeface="Arial Narrow"/>
              </a:rPr>
              <a:t>cumulative </a:t>
            </a:r>
            <a:r>
              <a:rPr dirty="0" sz="1950" spc="10">
                <a:latin typeface="Arial Narrow"/>
                <a:cs typeface="Arial Narrow"/>
              </a:rPr>
              <a:t>and </a:t>
            </a:r>
            <a:r>
              <a:rPr dirty="0" sz="1950">
                <a:latin typeface="Arial Narrow"/>
                <a:cs typeface="Arial Narrow"/>
              </a:rPr>
              <a:t>is  </a:t>
            </a:r>
            <a:r>
              <a:rPr dirty="0" sz="1950" spc="5">
                <a:latin typeface="Arial Narrow"/>
                <a:cs typeface="Arial Narrow"/>
              </a:rPr>
              <a:t>higher </a:t>
            </a:r>
            <a:r>
              <a:rPr dirty="0" sz="1950" spc="20">
                <a:latin typeface="Arial Narrow"/>
                <a:cs typeface="Arial Narrow"/>
              </a:rPr>
              <a:t>with </a:t>
            </a:r>
            <a:r>
              <a:rPr dirty="0" sz="1950" spc="10">
                <a:latin typeface="Arial Narrow"/>
                <a:cs typeface="Arial Narrow"/>
              </a:rPr>
              <a:t>long-term, potent  antithrombotic</a:t>
            </a:r>
            <a:r>
              <a:rPr dirty="0" sz="1950" spc="-5">
                <a:latin typeface="Arial Narrow"/>
                <a:cs typeface="Arial Narrow"/>
              </a:rPr>
              <a:t> </a:t>
            </a:r>
            <a:r>
              <a:rPr dirty="0" sz="1950" spc="10">
                <a:latin typeface="Arial Narrow"/>
                <a:cs typeface="Arial Narrow"/>
              </a:rPr>
              <a:t>therapy</a:t>
            </a:r>
            <a:endParaRPr sz="195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84789" y="1232951"/>
            <a:ext cx="3988289" cy="31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678804" y="4745672"/>
            <a:ext cx="316801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10">
                <a:solidFill>
                  <a:srgbClr val="FFFFFF"/>
                </a:solidFill>
                <a:latin typeface="Calibri"/>
                <a:cs typeface="Calibri"/>
              </a:rPr>
              <a:t>Schomig </a:t>
            </a: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A, </a:t>
            </a:r>
            <a:r>
              <a:rPr dirty="0" sz="1350" spc="-5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al. Heart</a:t>
            </a:r>
            <a:r>
              <a:rPr dirty="0" sz="1350" spc="2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spc="25">
                <a:solidFill>
                  <a:srgbClr val="FFFFFF"/>
                </a:solidFill>
                <a:latin typeface="Calibri"/>
                <a:cs typeface="Calibri"/>
              </a:rPr>
              <a:t>2009;95:1280–1285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01320"/>
            <a:ext cx="1346200" cy="45593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800"/>
              <a:t>Objective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6575" y="1232534"/>
            <a:ext cx="8035925" cy="272415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 marR="209550">
              <a:lnSpc>
                <a:spcPts val="2830"/>
              </a:lnSpc>
              <a:spcBef>
                <a:spcPts val="420"/>
              </a:spcBef>
            </a:pPr>
            <a:r>
              <a:rPr dirty="0" sz="2550" spc="20">
                <a:latin typeface="Arial Narrow"/>
                <a:cs typeface="Arial Narrow"/>
              </a:rPr>
              <a:t>Assuming</a:t>
            </a:r>
            <a:r>
              <a:rPr dirty="0" sz="2550" spc="-25">
                <a:latin typeface="Arial Narrow"/>
                <a:cs typeface="Arial Narrow"/>
              </a:rPr>
              <a:t> </a:t>
            </a:r>
            <a:r>
              <a:rPr dirty="0" sz="2550" spc="20">
                <a:latin typeface="Arial Narrow"/>
                <a:cs typeface="Arial Narrow"/>
              </a:rPr>
              <a:t>that</a:t>
            </a:r>
            <a:r>
              <a:rPr dirty="0" sz="2550" spc="-35">
                <a:latin typeface="Arial Narrow"/>
                <a:cs typeface="Arial Narrow"/>
              </a:rPr>
              <a:t> </a:t>
            </a:r>
            <a:r>
              <a:rPr dirty="0" sz="2550" spc="20">
                <a:latin typeface="Arial Narrow"/>
                <a:cs typeface="Arial Narrow"/>
              </a:rPr>
              <a:t>there</a:t>
            </a:r>
            <a:r>
              <a:rPr dirty="0" sz="2550" spc="-25">
                <a:latin typeface="Arial Narrow"/>
                <a:cs typeface="Arial Narrow"/>
              </a:rPr>
              <a:t> </a:t>
            </a:r>
            <a:r>
              <a:rPr dirty="0" sz="2550" spc="15">
                <a:latin typeface="Arial Narrow"/>
                <a:cs typeface="Arial Narrow"/>
              </a:rPr>
              <a:t>might</a:t>
            </a:r>
            <a:r>
              <a:rPr dirty="0" sz="2550" spc="-35">
                <a:latin typeface="Arial Narrow"/>
                <a:cs typeface="Arial Narrow"/>
              </a:rPr>
              <a:t> </a:t>
            </a:r>
            <a:r>
              <a:rPr dirty="0" sz="2550" spc="20">
                <a:latin typeface="Arial Narrow"/>
                <a:cs typeface="Arial Narrow"/>
              </a:rPr>
              <a:t>be</a:t>
            </a:r>
            <a:r>
              <a:rPr dirty="0" sz="2550" spc="35">
                <a:latin typeface="Arial Narrow"/>
                <a:cs typeface="Arial Narrow"/>
              </a:rPr>
              <a:t> </a:t>
            </a:r>
            <a:r>
              <a:rPr dirty="0" sz="2550" spc="15">
                <a:latin typeface="Arial Narrow"/>
                <a:cs typeface="Arial Narrow"/>
              </a:rPr>
              <a:t>a</a:t>
            </a:r>
            <a:r>
              <a:rPr dirty="0" sz="2550" spc="-25">
                <a:latin typeface="Arial Narrow"/>
                <a:cs typeface="Arial Narrow"/>
              </a:rPr>
              <a:t> </a:t>
            </a:r>
            <a:r>
              <a:rPr dirty="0" sz="2550" spc="20">
                <a:latin typeface="Arial Narrow"/>
                <a:cs typeface="Arial Narrow"/>
              </a:rPr>
              <a:t>risk/benefit</a:t>
            </a:r>
            <a:r>
              <a:rPr dirty="0" sz="2550" spc="-95">
                <a:latin typeface="Arial Narrow"/>
                <a:cs typeface="Arial Narrow"/>
              </a:rPr>
              <a:t> </a:t>
            </a:r>
            <a:r>
              <a:rPr dirty="0" sz="2550" spc="20">
                <a:latin typeface="Arial Narrow"/>
                <a:cs typeface="Arial Narrow"/>
              </a:rPr>
              <a:t>trade</a:t>
            </a:r>
            <a:r>
              <a:rPr dirty="0" sz="2550" spc="-25">
                <a:latin typeface="Arial Narrow"/>
                <a:cs typeface="Arial Narrow"/>
              </a:rPr>
              <a:t> </a:t>
            </a:r>
            <a:r>
              <a:rPr dirty="0" sz="2550" spc="-5">
                <a:latin typeface="Arial Narrow"/>
                <a:cs typeface="Arial Narrow"/>
              </a:rPr>
              <a:t>off</a:t>
            </a:r>
            <a:r>
              <a:rPr dirty="0" sz="2550" spc="-35">
                <a:latin typeface="Arial Narrow"/>
                <a:cs typeface="Arial Narrow"/>
              </a:rPr>
              <a:t> </a:t>
            </a:r>
            <a:r>
              <a:rPr dirty="0" sz="2550" spc="20">
                <a:latin typeface="Arial Narrow"/>
                <a:cs typeface="Arial Narrow"/>
              </a:rPr>
              <a:t>that</a:t>
            </a:r>
            <a:r>
              <a:rPr dirty="0" sz="2550" spc="-35">
                <a:latin typeface="Arial Narrow"/>
                <a:cs typeface="Arial Narrow"/>
              </a:rPr>
              <a:t> </a:t>
            </a:r>
            <a:r>
              <a:rPr dirty="0" sz="2550" spc="25">
                <a:latin typeface="Arial Narrow"/>
                <a:cs typeface="Arial Narrow"/>
              </a:rPr>
              <a:t>changes  over</a:t>
            </a:r>
            <a:r>
              <a:rPr dirty="0" sz="2550" spc="-35">
                <a:latin typeface="Arial Narrow"/>
                <a:cs typeface="Arial Narrow"/>
              </a:rPr>
              <a:t> </a:t>
            </a:r>
            <a:r>
              <a:rPr dirty="0" sz="2550" spc="10">
                <a:latin typeface="Arial Narrow"/>
                <a:cs typeface="Arial Narrow"/>
              </a:rPr>
              <a:t>time...</a:t>
            </a:r>
            <a:endParaRPr sz="25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50">
              <a:latin typeface="Arial Narrow"/>
              <a:cs typeface="Arial Narrow"/>
            </a:endParaRPr>
          </a:p>
          <a:p>
            <a:pPr marL="12700" marR="5080">
              <a:lnSpc>
                <a:spcPct val="92300"/>
              </a:lnSpc>
            </a:pPr>
            <a:r>
              <a:rPr dirty="0" sz="2550" spc="-95">
                <a:latin typeface="Arial Narrow"/>
                <a:cs typeface="Arial Narrow"/>
              </a:rPr>
              <a:t>To </a:t>
            </a:r>
            <a:r>
              <a:rPr dirty="0" sz="2550" spc="25">
                <a:latin typeface="Arial Narrow"/>
                <a:cs typeface="Arial Narrow"/>
              </a:rPr>
              <a:t>explore </a:t>
            </a:r>
            <a:r>
              <a:rPr dirty="0" sz="2550" spc="20">
                <a:latin typeface="Arial Narrow"/>
                <a:cs typeface="Arial Narrow"/>
              </a:rPr>
              <a:t>the </a:t>
            </a:r>
            <a:r>
              <a:rPr dirty="0" sz="2550" spc="30">
                <a:latin typeface="Arial Narrow"/>
                <a:cs typeface="Arial Narrow"/>
              </a:rPr>
              <a:t>balance </a:t>
            </a:r>
            <a:r>
              <a:rPr dirty="0" sz="2550" spc="20">
                <a:latin typeface="Arial Narrow"/>
                <a:cs typeface="Arial Narrow"/>
              </a:rPr>
              <a:t>of risk </a:t>
            </a:r>
            <a:r>
              <a:rPr dirty="0" sz="2550" spc="25">
                <a:latin typeface="Arial Narrow"/>
                <a:cs typeface="Arial Narrow"/>
              </a:rPr>
              <a:t>(bleeding) and benefit </a:t>
            </a:r>
            <a:r>
              <a:rPr dirty="0" sz="2550" spc="20">
                <a:latin typeface="Arial Narrow"/>
                <a:cs typeface="Arial Narrow"/>
              </a:rPr>
              <a:t>(ischemic  </a:t>
            </a:r>
            <a:r>
              <a:rPr dirty="0" sz="2550" spc="25">
                <a:latin typeface="Arial Narrow"/>
                <a:cs typeface="Arial Narrow"/>
              </a:rPr>
              <a:t>events) </a:t>
            </a:r>
            <a:r>
              <a:rPr dirty="0" sz="2550" spc="20">
                <a:latin typeface="Arial Narrow"/>
                <a:cs typeface="Arial Narrow"/>
              </a:rPr>
              <a:t>between randomization </a:t>
            </a:r>
            <a:r>
              <a:rPr dirty="0" sz="2550" spc="25">
                <a:latin typeface="Arial Narrow"/>
                <a:cs typeface="Arial Narrow"/>
              </a:rPr>
              <a:t>and </a:t>
            </a:r>
            <a:r>
              <a:rPr dirty="0" sz="2550" spc="20">
                <a:latin typeface="Arial Narrow"/>
                <a:cs typeface="Arial Narrow"/>
              </a:rPr>
              <a:t>30 </a:t>
            </a:r>
            <a:r>
              <a:rPr dirty="0" sz="2550" spc="25">
                <a:latin typeface="Arial Narrow"/>
                <a:cs typeface="Arial Narrow"/>
              </a:rPr>
              <a:t>days and </a:t>
            </a:r>
            <a:r>
              <a:rPr dirty="0" sz="2550" spc="20">
                <a:latin typeface="Arial Narrow"/>
                <a:cs typeface="Arial Narrow"/>
              </a:rPr>
              <a:t>between 30 </a:t>
            </a:r>
            <a:r>
              <a:rPr dirty="0" sz="2550" spc="25">
                <a:latin typeface="Arial Narrow"/>
                <a:cs typeface="Arial Narrow"/>
              </a:rPr>
              <a:t>days  and </a:t>
            </a:r>
            <a:r>
              <a:rPr dirty="0" sz="2550" spc="15">
                <a:latin typeface="Arial Narrow"/>
                <a:cs typeface="Arial Narrow"/>
              </a:rPr>
              <a:t>6 months, </a:t>
            </a:r>
            <a:r>
              <a:rPr dirty="0" sz="2550" spc="5">
                <a:latin typeface="Arial Narrow"/>
                <a:cs typeface="Arial Narrow"/>
              </a:rPr>
              <a:t>with </a:t>
            </a:r>
            <a:r>
              <a:rPr dirty="0" sz="2550" spc="20">
                <a:latin typeface="Arial Narrow"/>
                <a:cs typeface="Arial Narrow"/>
              </a:rPr>
              <a:t>aspirin </a:t>
            </a:r>
            <a:r>
              <a:rPr dirty="0" sz="2550" spc="25">
                <a:latin typeface="Arial Narrow"/>
                <a:cs typeface="Arial Narrow"/>
              </a:rPr>
              <a:t>and placebo, </a:t>
            </a:r>
            <a:r>
              <a:rPr dirty="0" sz="2550" spc="20">
                <a:latin typeface="Arial Narrow"/>
                <a:cs typeface="Arial Narrow"/>
              </a:rPr>
              <a:t>among patients enrolled</a:t>
            </a:r>
            <a:r>
              <a:rPr dirty="0" sz="2550" spc="-385">
                <a:latin typeface="Arial Narrow"/>
                <a:cs typeface="Arial Narrow"/>
              </a:rPr>
              <a:t> </a:t>
            </a:r>
            <a:r>
              <a:rPr dirty="0" sz="2550" spc="10">
                <a:latin typeface="Arial Narrow"/>
                <a:cs typeface="Arial Narrow"/>
              </a:rPr>
              <a:t>in  AUGUSTUS</a:t>
            </a:r>
            <a:endParaRPr sz="25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01320"/>
            <a:ext cx="4163060" cy="45593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800" spc="15"/>
              <a:t>Composite </a:t>
            </a:r>
            <a:r>
              <a:rPr dirty="0" sz="2800" spc="5"/>
              <a:t>Clinical</a:t>
            </a:r>
            <a:r>
              <a:rPr dirty="0" sz="2800" spc="-335"/>
              <a:t> </a:t>
            </a:r>
            <a:r>
              <a:rPr dirty="0" sz="2800" spc="5"/>
              <a:t>Outcomes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6575" y="1132141"/>
            <a:ext cx="7904480" cy="10356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0"/>
              </a:spcBef>
            </a:pPr>
            <a:r>
              <a:rPr dirty="0" sz="2200" spc="15">
                <a:latin typeface="Arial Narrow"/>
                <a:cs typeface="Arial Narrow"/>
              </a:rPr>
              <a:t>The </a:t>
            </a:r>
            <a:r>
              <a:rPr dirty="0" sz="2200" spc="10">
                <a:latin typeface="Arial Narrow"/>
                <a:cs typeface="Arial Narrow"/>
              </a:rPr>
              <a:t>AUGUSTUS </a:t>
            </a:r>
            <a:r>
              <a:rPr dirty="0" sz="2200">
                <a:latin typeface="Arial Narrow"/>
                <a:cs typeface="Arial Narrow"/>
              </a:rPr>
              <a:t>primary </a:t>
            </a:r>
            <a:r>
              <a:rPr dirty="0" sz="2200" spc="10">
                <a:latin typeface="Arial Narrow"/>
                <a:cs typeface="Arial Narrow"/>
              </a:rPr>
              <a:t>bleeding </a:t>
            </a:r>
            <a:r>
              <a:rPr dirty="0" sz="2200">
                <a:latin typeface="Arial Narrow"/>
                <a:cs typeface="Arial Narrow"/>
              </a:rPr>
              <a:t>(ISTH </a:t>
            </a:r>
            <a:r>
              <a:rPr dirty="0" sz="2200" spc="5">
                <a:latin typeface="Arial Narrow"/>
                <a:cs typeface="Arial Narrow"/>
              </a:rPr>
              <a:t>major or </a:t>
            </a:r>
            <a:r>
              <a:rPr dirty="0" sz="2200" spc="15">
                <a:latin typeface="Arial Narrow"/>
                <a:cs typeface="Arial Narrow"/>
              </a:rPr>
              <a:t>CRNM </a:t>
            </a:r>
            <a:r>
              <a:rPr dirty="0" sz="2200" spc="10">
                <a:latin typeface="Arial Narrow"/>
                <a:cs typeface="Arial Narrow"/>
              </a:rPr>
              <a:t>bleeding) and  </a:t>
            </a:r>
            <a:r>
              <a:rPr dirty="0" sz="2200" spc="5">
                <a:latin typeface="Arial Narrow"/>
                <a:cs typeface="Arial Narrow"/>
              </a:rPr>
              <a:t>secondary</a:t>
            </a:r>
            <a:r>
              <a:rPr dirty="0" sz="2200" spc="-95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ischemic</a:t>
            </a:r>
            <a:r>
              <a:rPr dirty="0" sz="2200" spc="-75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event</a:t>
            </a:r>
            <a:r>
              <a:rPr dirty="0" sz="2200" spc="-100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outcome</a:t>
            </a:r>
            <a:r>
              <a:rPr dirty="0" sz="2200" spc="-10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(death,</a:t>
            </a:r>
            <a:r>
              <a:rPr dirty="0" sz="2200" spc="-110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stroke,</a:t>
            </a:r>
            <a:r>
              <a:rPr dirty="0" sz="2200" spc="10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myocardial</a:t>
            </a:r>
            <a:r>
              <a:rPr dirty="0" sz="2200" spc="-130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infarction,</a:t>
            </a:r>
            <a:r>
              <a:rPr dirty="0" sz="2200" spc="-110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stent  thrombosis,</a:t>
            </a:r>
            <a:r>
              <a:rPr dirty="0" sz="2200" spc="-100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or</a:t>
            </a:r>
            <a:r>
              <a:rPr dirty="0" sz="2200" spc="-20">
                <a:latin typeface="Arial Narrow"/>
                <a:cs typeface="Arial Narrow"/>
              </a:rPr>
              <a:t> </a:t>
            </a:r>
            <a:r>
              <a:rPr dirty="0" sz="2200" spc="5">
                <a:latin typeface="Arial Narrow"/>
                <a:cs typeface="Arial Narrow"/>
              </a:rPr>
              <a:t>urgent</a:t>
            </a:r>
            <a:r>
              <a:rPr dirty="0" sz="2200" spc="-4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revascularization)</a:t>
            </a:r>
            <a:r>
              <a:rPr dirty="0" sz="2200" spc="-180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are</a:t>
            </a:r>
            <a:r>
              <a:rPr dirty="0" sz="2200" spc="-15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not</a:t>
            </a:r>
            <a:r>
              <a:rPr dirty="0" sz="2200" spc="-40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of</a:t>
            </a:r>
            <a:r>
              <a:rPr dirty="0" sz="2200" spc="-40">
                <a:latin typeface="Arial Narrow"/>
                <a:cs typeface="Arial Narrow"/>
              </a:rPr>
              <a:t> </a:t>
            </a:r>
            <a:r>
              <a:rPr dirty="0" sz="2200" spc="10">
                <a:latin typeface="Arial Narrow"/>
                <a:cs typeface="Arial Narrow"/>
              </a:rPr>
              <a:t>comparable</a:t>
            </a:r>
            <a:r>
              <a:rPr dirty="0" sz="2200" spc="-13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severity</a:t>
            </a:r>
            <a:endParaRPr sz="2200">
              <a:latin typeface="Arial Narrow"/>
              <a:cs typeface="Arial Narro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2417" y="2286889"/>
          <a:ext cx="8865870" cy="2030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3990"/>
                <a:gridCol w="3149600"/>
                <a:gridCol w="4252595"/>
              </a:tblGrid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Bleeding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Ischemic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Severe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Fatal, intracranial, 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ISTH</a:t>
                      </a:r>
                      <a:r>
                        <a:rPr dirty="0" sz="1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major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CV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death, 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stent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thrombosis, 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MI,</a:t>
                      </a:r>
                      <a:r>
                        <a:rPr dirty="0" sz="1800" spc="-22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stroke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Intermediate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3041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Fatal, intracranial, 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ISTH 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major,  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bleeding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hospitalization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5187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CV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death, 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stent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thrombosis, 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MI,</a:t>
                      </a:r>
                      <a:r>
                        <a:rPr dirty="0" sz="1800" spc="-2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stroke, 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urgent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revascularization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400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Broad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511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Fatal, intracranial, 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ISTH 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major,  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bleeding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hospitalization,</a:t>
                      </a:r>
                      <a:r>
                        <a:rPr dirty="0" sz="1800" spc="-2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CRNM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1365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CV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death, 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stent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thrombosis, 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MI,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stroke, 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urgent revascularization, CV</a:t>
                      </a:r>
                      <a:r>
                        <a:rPr dirty="0" sz="1800" spc="-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hospitalization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01320"/>
            <a:ext cx="2683510" cy="45593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800"/>
              <a:t>Statistical</a:t>
            </a:r>
            <a:r>
              <a:rPr dirty="0" sz="2800" spc="-170"/>
              <a:t> </a:t>
            </a:r>
            <a:r>
              <a:rPr dirty="0" sz="2800" spc="5"/>
              <a:t>Analysis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6575" y="1336738"/>
            <a:ext cx="7996555" cy="2734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969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15">
                <a:latin typeface="Arial Narrow"/>
                <a:cs typeface="Arial Narrow"/>
              </a:rPr>
              <a:t>Kaplan-Meier method used </a:t>
            </a:r>
            <a:r>
              <a:rPr dirty="0" sz="2400" spc="-5">
                <a:latin typeface="Arial Narrow"/>
                <a:cs typeface="Arial Narrow"/>
              </a:rPr>
              <a:t>to </a:t>
            </a:r>
            <a:r>
              <a:rPr dirty="0" sz="2400" spc="-15">
                <a:latin typeface="Arial Narrow"/>
                <a:cs typeface="Arial Narrow"/>
              </a:rPr>
              <a:t>estimate event probabilities </a:t>
            </a:r>
            <a:r>
              <a:rPr dirty="0" sz="2400" spc="-10">
                <a:latin typeface="Arial Narrow"/>
                <a:cs typeface="Arial Narrow"/>
              </a:rPr>
              <a:t>for </a:t>
            </a:r>
            <a:r>
              <a:rPr dirty="0" sz="2400" spc="-15">
                <a:latin typeface="Arial Narrow"/>
                <a:cs typeface="Arial Narrow"/>
              </a:rPr>
              <a:t>each  composite </a:t>
            </a:r>
            <a:r>
              <a:rPr dirty="0" sz="2400" spc="-20">
                <a:latin typeface="Arial Narrow"/>
                <a:cs typeface="Arial Narrow"/>
              </a:rPr>
              <a:t>bleeding </a:t>
            </a:r>
            <a:r>
              <a:rPr dirty="0" sz="2400" spc="-15">
                <a:latin typeface="Arial Narrow"/>
                <a:cs typeface="Arial Narrow"/>
              </a:rPr>
              <a:t>and </a:t>
            </a:r>
            <a:r>
              <a:rPr dirty="0" sz="2400" spc="-20">
                <a:latin typeface="Arial Narrow"/>
                <a:cs typeface="Arial Narrow"/>
              </a:rPr>
              <a:t>ischemic outcome </a:t>
            </a:r>
            <a:r>
              <a:rPr dirty="0" sz="2400" spc="-5">
                <a:latin typeface="Arial Narrow"/>
                <a:cs typeface="Arial Narrow"/>
              </a:rPr>
              <a:t>from </a:t>
            </a:r>
            <a:r>
              <a:rPr dirty="0" sz="2400" spc="-15">
                <a:latin typeface="Arial Narrow"/>
                <a:cs typeface="Arial Narrow"/>
              </a:rPr>
              <a:t>randomization </a:t>
            </a:r>
            <a:r>
              <a:rPr dirty="0" sz="2400" spc="-5">
                <a:latin typeface="Arial Narrow"/>
                <a:cs typeface="Arial Narrow"/>
              </a:rPr>
              <a:t>to </a:t>
            </a:r>
            <a:r>
              <a:rPr dirty="0" sz="2400" spc="-10">
                <a:latin typeface="Arial Narrow"/>
                <a:cs typeface="Arial Narrow"/>
              </a:rPr>
              <a:t>30  </a:t>
            </a:r>
            <a:r>
              <a:rPr dirty="0" sz="2400" spc="-15">
                <a:latin typeface="Arial Narrow"/>
                <a:cs typeface="Arial Narrow"/>
              </a:rPr>
              <a:t>days </a:t>
            </a:r>
            <a:r>
              <a:rPr dirty="0" sz="2400" spc="-10">
                <a:latin typeface="Arial Narrow"/>
                <a:cs typeface="Arial Narrow"/>
              </a:rPr>
              <a:t>and </a:t>
            </a:r>
            <a:r>
              <a:rPr dirty="0" sz="2400" spc="-5">
                <a:latin typeface="Arial Narrow"/>
                <a:cs typeface="Arial Narrow"/>
              </a:rPr>
              <a:t>from </a:t>
            </a:r>
            <a:r>
              <a:rPr dirty="0" sz="2400" spc="-10">
                <a:latin typeface="Arial Narrow"/>
                <a:cs typeface="Arial Narrow"/>
              </a:rPr>
              <a:t>30 </a:t>
            </a:r>
            <a:r>
              <a:rPr dirty="0" sz="2400" spc="-15">
                <a:latin typeface="Arial Narrow"/>
                <a:cs typeface="Arial Narrow"/>
              </a:rPr>
              <a:t>days </a:t>
            </a:r>
            <a:r>
              <a:rPr dirty="0" sz="2400" spc="-5">
                <a:latin typeface="Arial Narrow"/>
                <a:cs typeface="Arial Narrow"/>
              </a:rPr>
              <a:t>to </a:t>
            </a:r>
            <a:r>
              <a:rPr dirty="0" sz="2400">
                <a:latin typeface="Arial Narrow"/>
                <a:cs typeface="Arial Narrow"/>
              </a:rPr>
              <a:t>6</a:t>
            </a:r>
            <a:r>
              <a:rPr dirty="0" sz="2400" spc="254">
                <a:latin typeface="Arial Narrow"/>
                <a:cs typeface="Arial Narrow"/>
              </a:rPr>
              <a:t> </a:t>
            </a:r>
            <a:r>
              <a:rPr dirty="0" sz="2400" spc="-15">
                <a:latin typeface="Arial Narrow"/>
                <a:cs typeface="Arial Narrow"/>
              </a:rPr>
              <a:t>months</a:t>
            </a:r>
            <a:endParaRPr sz="2400">
              <a:latin typeface="Arial Narrow"/>
              <a:cs typeface="Arial Narrow"/>
            </a:endParaRPr>
          </a:p>
          <a:p>
            <a:pPr marL="355600" marR="721360" indent="-3429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10">
                <a:latin typeface="Arial Narrow"/>
                <a:cs typeface="Arial Narrow"/>
              </a:rPr>
              <a:t>Absolute </a:t>
            </a:r>
            <a:r>
              <a:rPr dirty="0" sz="2400" spc="-20">
                <a:latin typeface="Arial Narrow"/>
                <a:cs typeface="Arial Narrow"/>
              </a:rPr>
              <a:t>differences </a:t>
            </a:r>
            <a:r>
              <a:rPr dirty="0" sz="2400" spc="-10">
                <a:latin typeface="Arial Narrow"/>
                <a:cs typeface="Arial Narrow"/>
              </a:rPr>
              <a:t>in </a:t>
            </a:r>
            <a:r>
              <a:rPr dirty="0" sz="2400" spc="-15">
                <a:latin typeface="Arial Narrow"/>
                <a:cs typeface="Arial Narrow"/>
              </a:rPr>
              <a:t>bleeding </a:t>
            </a:r>
            <a:r>
              <a:rPr dirty="0" sz="2400" spc="-10">
                <a:latin typeface="Arial Narrow"/>
                <a:cs typeface="Arial Narrow"/>
              </a:rPr>
              <a:t>and </a:t>
            </a:r>
            <a:r>
              <a:rPr dirty="0" sz="2400" spc="-20">
                <a:latin typeface="Arial Narrow"/>
                <a:cs typeface="Arial Narrow"/>
              </a:rPr>
              <a:t>ischemic </a:t>
            </a:r>
            <a:r>
              <a:rPr dirty="0" sz="2400" spc="-15">
                <a:latin typeface="Arial Narrow"/>
                <a:cs typeface="Arial Narrow"/>
              </a:rPr>
              <a:t>events </a:t>
            </a:r>
            <a:r>
              <a:rPr dirty="0" sz="2400" spc="-10">
                <a:latin typeface="Arial Narrow"/>
                <a:cs typeface="Arial Narrow"/>
              </a:rPr>
              <a:t>between  </a:t>
            </a:r>
            <a:r>
              <a:rPr dirty="0" sz="2400" spc="-15">
                <a:latin typeface="Arial Narrow"/>
                <a:cs typeface="Arial Narrow"/>
              </a:rPr>
              <a:t>aspirin </a:t>
            </a:r>
            <a:r>
              <a:rPr dirty="0" sz="2400" spc="-10">
                <a:latin typeface="Arial Narrow"/>
                <a:cs typeface="Arial Narrow"/>
              </a:rPr>
              <a:t>and </a:t>
            </a:r>
            <a:r>
              <a:rPr dirty="0" sz="2400" spc="-15">
                <a:latin typeface="Arial Narrow"/>
                <a:cs typeface="Arial Narrow"/>
              </a:rPr>
              <a:t>placebo </a:t>
            </a:r>
            <a:r>
              <a:rPr dirty="0" sz="2400">
                <a:latin typeface="Arial Narrow"/>
                <a:cs typeface="Arial Narrow"/>
              </a:rPr>
              <a:t>were</a:t>
            </a:r>
            <a:r>
              <a:rPr dirty="0" sz="2400" spc="275">
                <a:latin typeface="Arial Narrow"/>
                <a:cs typeface="Arial Narrow"/>
              </a:rPr>
              <a:t> </a:t>
            </a:r>
            <a:r>
              <a:rPr dirty="0" sz="2400" spc="-15">
                <a:latin typeface="Arial Narrow"/>
                <a:cs typeface="Arial Narrow"/>
              </a:rPr>
              <a:t>compared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 Narrow"/>
                <a:cs typeface="Arial Narrow"/>
              </a:rPr>
              <a:t>All </a:t>
            </a:r>
            <a:r>
              <a:rPr dirty="0" sz="2400" spc="-15">
                <a:latin typeface="Arial Narrow"/>
                <a:cs typeface="Arial Narrow"/>
              </a:rPr>
              <a:t>analyses </a:t>
            </a:r>
            <a:r>
              <a:rPr dirty="0" sz="2400">
                <a:latin typeface="Arial Narrow"/>
                <a:cs typeface="Arial Narrow"/>
              </a:rPr>
              <a:t>were </a:t>
            </a:r>
            <a:r>
              <a:rPr dirty="0" sz="2400" spc="-15">
                <a:latin typeface="Arial Narrow"/>
                <a:cs typeface="Arial Narrow"/>
              </a:rPr>
              <a:t>done using intention-to-treat principle </a:t>
            </a:r>
            <a:r>
              <a:rPr dirty="0" sz="2400" spc="-10">
                <a:latin typeface="Arial Narrow"/>
                <a:cs typeface="Arial Narrow"/>
              </a:rPr>
              <a:t>and</a:t>
            </a:r>
            <a:r>
              <a:rPr dirty="0" sz="2400" spc="-265">
                <a:latin typeface="Arial Narrow"/>
                <a:cs typeface="Arial Narrow"/>
              </a:rPr>
              <a:t> </a:t>
            </a:r>
            <a:r>
              <a:rPr dirty="0" sz="2400" spc="-15">
                <a:latin typeface="Arial Narrow"/>
                <a:cs typeface="Arial Narrow"/>
              </a:rPr>
              <a:t>included</a:t>
            </a:r>
            <a:endParaRPr sz="24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</a:pPr>
            <a:r>
              <a:rPr dirty="0" sz="2400" spc="-10">
                <a:latin typeface="Arial Narrow"/>
                <a:cs typeface="Arial Narrow"/>
              </a:rPr>
              <a:t>all </a:t>
            </a:r>
            <a:r>
              <a:rPr dirty="0" sz="2400" spc="-15">
                <a:latin typeface="Arial Narrow"/>
                <a:cs typeface="Arial Narrow"/>
              </a:rPr>
              <a:t>randomized patients and all</a:t>
            </a:r>
            <a:r>
              <a:rPr dirty="0" sz="2400" spc="415">
                <a:latin typeface="Arial Narrow"/>
                <a:cs typeface="Arial Narrow"/>
              </a:rPr>
              <a:t> </a:t>
            </a:r>
            <a:r>
              <a:rPr dirty="0" sz="2400" spc="-15">
                <a:latin typeface="Arial Narrow"/>
                <a:cs typeface="Arial Narrow"/>
              </a:rPr>
              <a:t>events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ANV</dc:creator>
  <dc:title>FileNewTemplate</dc:title>
  <dcterms:created xsi:type="dcterms:W3CDTF">2020-04-03T12:19:31Z</dcterms:created>
  <dcterms:modified xsi:type="dcterms:W3CDTF">2020-04-03T12:19:31Z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2020-03-26T00:00:00Z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2020-04-03T00:00:00Z</vt:filetime>
  </property>
</Properties>
</file>