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1" name="Shape 7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685800" y="2125979"/>
            <a:ext cx="7772400" cy="14401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371600" y="3840479"/>
            <a:ext cx="6400800" cy="17145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xfrm>
            <a:off x="2145410" y="234950"/>
            <a:ext cx="4853178" cy="5130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xfrm>
            <a:off x="330517" y="1077339"/>
            <a:ext cx="8482965" cy="456628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145410" y="234950"/>
            <a:ext cx="4853178" cy="5130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idx="1"/>
          </p:nvPr>
        </p:nvSpPr>
        <p:spPr>
          <a:xfrm>
            <a:off x="330517" y="1077339"/>
            <a:ext cx="8482965" cy="456628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xfrm>
            <a:off x="2145410" y="234950"/>
            <a:ext cx="4853178" cy="5130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half" idx="1"/>
          </p:nvPr>
        </p:nvSpPr>
        <p:spPr>
          <a:xfrm>
            <a:off x="457200" y="1577339"/>
            <a:ext cx="3977641" cy="45262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145410" y="234950"/>
            <a:ext cx="4853178" cy="5130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145410" y="234950"/>
            <a:ext cx="4853178" cy="51308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 descr="bg object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457200" y="274637"/>
            <a:ext cx="8229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419827" y="6377940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rgbClr val="FFFFFF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171717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171717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171717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171717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171717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171717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171717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171717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rgbClr val="171717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jpeg"/><Relationship Id="rId4" Type="http://schemas.openxmlformats.org/officeDocument/2006/relationships/image" Target="../media/image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43020" y="1447800"/>
            <a:ext cx="1457961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object 4" descr="object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10659" y="6131559"/>
            <a:ext cx="1122681" cy="406401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object 5"/>
          <p:cNvSpPr txBox="1"/>
          <p:nvPr>
            <p:ph type="title"/>
          </p:nvPr>
        </p:nvSpPr>
        <p:spPr>
          <a:xfrm>
            <a:off x="1052511" y="2401315"/>
            <a:ext cx="7034532" cy="1489076"/>
          </a:xfrm>
          <a:prstGeom prst="rect">
            <a:avLst/>
          </a:prstGeom>
        </p:spPr>
        <p:txBody>
          <a:bodyPr/>
          <a:lstStyle/>
          <a:p>
            <a:pPr indent="3810" algn="ctr">
              <a:spcBef>
                <a:spcPts val="100"/>
              </a:spcBef>
            </a:pPr>
            <a:r>
              <a:t>DISCO</a:t>
            </a:r>
            <a:r>
              <a:rPr spc="-100"/>
              <a:t> RADIAL</a:t>
            </a:r>
            <a:endParaRPr spc="-100"/>
          </a:p>
          <a:p>
            <a:pPr marR="5080" indent="12700" algn="ctr"/>
            <a:r>
              <a:t>Distal</a:t>
            </a:r>
            <a:r>
              <a:rPr spc="-100"/>
              <a:t> </a:t>
            </a:r>
            <a:r>
              <a:t>versus</a:t>
            </a:r>
            <a:r>
              <a:rPr spc="-100"/>
              <a:t> </a:t>
            </a:r>
            <a:r>
              <a:t>conventional</a:t>
            </a:r>
            <a:r>
              <a:rPr spc="-100"/>
              <a:t> </a:t>
            </a:r>
            <a:r>
              <a:t>radial</a:t>
            </a:r>
            <a:r>
              <a:rPr spc="-100"/>
              <a:t> </a:t>
            </a:r>
            <a:r>
              <a:t>access</a:t>
            </a:r>
            <a:r>
              <a:rPr spc="-200"/>
              <a:t> </a:t>
            </a:r>
            <a:r>
              <a:rPr spc="-100"/>
              <a:t>for </a:t>
            </a:r>
            <a:r>
              <a:t>coronary</a:t>
            </a:r>
            <a:r>
              <a:rPr spc="-100"/>
              <a:t> </a:t>
            </a:r>
            <a:r>
              <a:t>angiography</a:t>
            </a:r>
            <a:r>
              <a:rPr spc="-100"/>
              <a:t> </a:t>
            </a:r>
            <a:r>
              <a:t>and</a:t>
            </a:r>
            <a:r>
              <a:rPr spc="-100"/>
              <a:t> intervention</a:t>
            </a:r>
          </a:p>
        </p:txBody>
      </p:sp>
      <p:sp>
        <p:nvSpPr>
          <p:cNvPr id="77" name="object 6"/>
          <p:cNvSpPr txBox="1"/>
          <p:nvPr/>
        </p:nvSpPr>
        <p:spPr>
          <a:xfrm>
            <a:off x="1566163" y="4599063"/>
            <a:ext cx="6486526" cy="1101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3175" algn="ctr">
              <a:spcBef>
                <a:spcPts val="600"/>
              </a:spcBef>
              <a:defRPr sz="2400">
                <a:solidFill>
                  <a:srgbClr val="FFFFFF"/>
                </a:solidFill>
              </a:defRPr>
            </a:pPr>
            <a:r>
              <a:t>Adel Aminian,</a:t>
            </a:r>
            <a:r>
              <a:rPr spc="5"/>
              <a:t> </a:t>
            </a:r>
            <a:r>
              <a:rPr spc="-25"/>
              <a:t>MD</a:t>
            </a:r>
          </a:p>
          <a:p>
            <a:pPr algn="ctr">
              <a:spcBef>
                <a:spcPts val="500"/>
              </a:spcBef>
              <a:defRPr sz="2400">
                <a:solidFill>
                  <a:srgbClr val="FFFFFF"/>
                </a:solidFill>
              </a:defRPr>
            </a:pPr>
            <a:r>
              <a:t>On</a:t>
            </a:r>
            <a:r>
              <a:rPr spc="-40"/>
              <a:t> </a:t>
            </a:r>
            <a:r>
              <a:t>behalf</a:t>
            </a:r>
            <a:r>
              <a:rPr spc="-35"/>
              <a:t> </a:t>
            </a:r>
            <a:r>
              <a:t>of</a:t>
            </a:r>
            <a:r>
              <a:rPr spc="-35"/>
              <a:t> </a:t>
            </a:r>
            <a:r>
              <a:t>Gregory</a:t>
            </a:r>
            <a:r>
              <a:rPr spc="-40"/>
              <a:t> </a:t>
            </a:r>
            <a:r>
              <a:t>Sgueglia,</a:t>
            </a:r>
            <a:r>
              <a:rPr spc="-35"/>
              <a:t> </a:t>
            </a:r>
            <a:r>
              <a:t>Shigeru</a:t>
            </a:r>
            <a:r>
              <a:rPr spc="-35"/>
              <a:t> </a:t>
            </a:r>
            <a:r>
              <a:t>Saito</a:t>
            </a:r>
            <a:r>
              <a:rPr spc="-50"/>
              <a:t> </a:t>
            </a:r>
            <a:r>
              <a:t>and</a:t>
            </a:r>
            <a:r>
              <a:rPr spc="-20"/>
              <a:t> </a:t>
            </a:r>
            <a:r>
              <a:rPr spc="-25"/>
              <a:t>the</a:t>
            </a:r>
          </a:p>
          <a:p>
            <a:pPr algn="ctr">
              <a:defRPr sz="2400">
                <a:solidFill>
                  <a:srgbClr val="FFFFFF"/>
                </a:solidFill>
              </a:defRPr>
            </a:pPr>
            <a:r>
              <a:t>DISCO</a:t>
            </a:r>
            <a:r>
              <a:rPr spc="-50"/>
              <a:t> </a:t>
            </a:r>
            <a:r>
              <a:t>RADIAL</a:t>
            </a:r>
            <a:r>
              <a:rPr spc="-35"/>
              <a:t> </a:t>
            </a:r>
            <a:r>
              <a:rPr spc="-10"/>
              <a:t>investigators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bject 2"/>
          <p:cNvSpPr txBox="1"/>
          <p:nvPr>
            <p:ph type="title"/>
          </p:nvPr>
        </p:nvSpPr>
        <p:spPr>
          <a:xfrm>
            <a:off x="589280" y="234949"/>
            <a:ext cx="8004176" cy="51308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692400" algn="l"/>
              </a:tabLst>
            </a:pPr>
            <a:r>
              <a:t>DISCO</a:t>
            </a:r>
            <a:r>
              <a:rPr spc="-100"/>
              <a:t> RADIAL:</a:t>
            </a:r>
            <a:r>
              <a:t>	BASELINE</a:t>
            </a:r>
            <a:r>
              <a:rPr spc="-100"/>
              <a:t> </a:t>
            </a:r>
            <a:r>
              <a:t>CHARACTERISTICS</a:t>
            </a:r>
            <a:r>
              <a:rPr spc="-100"/>
              <a:t> (ii)</a:t>
            </a:r>
          </a:p>
        </p:txBody>
      </p:sp>
      <p:graphicFrame>
        <p:nvGraphicFramePr>
          <p:cNvPr id="108" name="object 3"/>
          <p:cNvGraphicFramePr/>
          <p:nvPr/>
        </p:nvGraphicFramePr>
        <p:xfrm>
          <a:off x="952652" y="1094358"/>
          <a:ext cx="7470774" cy="458278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065145"/>
                <a:gridCol w="1724025"/>
                <a:gridCol w="1724025"/>
                <a:gridCol w="957578"/>
              </a:tblGrid>
              <a:tr h="843914"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300"/>
                        </a:spcBef>
                        <a:defRPr spc="-25" sz="1600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t>TRA</a:t>
                      </a:r>
                    </a:p>
                    <a:p>
                      <a:pPr indent="635" algn="ctr">
                        <a:defRPr spc="-10" sz="1600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t>N=657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A4B4F"/>
                    </a:solidFill>
                  </a:tcPr>
                </a:tc>
                <a:tc>
                  <a:txBody>
                    <a:bodyPr/>
                    <a:lstStyle/>
                    <a:p>
                      <a:pPr indent="1905" algn="ctr">
                        <a:spcBef>
                          <a:spcPts val="1300"/>
                        </a:spcBef>
                        <a:defRPr spc="-25" sz="1600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t>DRA</a:t>
                      </a:r>
                    </a:p>
                    <a:p>
                      <a:pPr indent="1905" algn="ctr">
                        <a:defRPr spc="-10" sz="1600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t>N=650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675F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9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2540" algn="ctr">
                        <a:defRPr sz="1600">
                          <a:sym typeface="Calibri"/>
                        </a:defRPr>
                      </a:pPr>
                      <a:r>
                        <a:t>P-</a:t>
                      </a:r>
                      <a:r>
                        <a:rPr spc="-10"/>
                        <a:t>value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67359">
                <a:tc>
                  <a:txBody>
                    <a:bodyPr/>
                    <a:lstStyle/>
                    <a:p>
                      <a:pPr indent="44450" algn="l">
                        <a:spcBef>
                          <a:spcPts val="700"/>
                        </a:spcBef>
                        <a:defRPr sz="1600">
                          <a:sym typeface="Calibri"/>
                        </a:defRPr>
                      </a:pPr>
                      <a:r>
                        <a:t>Hemoglobin,</a:t>
                      </a:r>
                      <a:r>
                        <a:rPr spc="-20"/>
                        <a:t> </a:t>
                      </a:r>
                      <a:r>
                        <a:rPr spc="-25"/>
                        <a:t>g/L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defRPr spc="-10" sz="1600">
                          <a:sym typeface="Calibri"/>
                        </a:defRPr>
                      </a:pPr>
                      <a:r>
                        <a:t>139.3</a:t>
                      </a:r>
                      <a:r>
                        <a:rPr b="1"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t>16.9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defRPr spc="-10" sz="1600">
                          <a:sym typeface="Calibri"/>
                        </a:defRPr>
                      </a:pPr>
                      <a:r>
                        <a:t>139.7</a:t>
                      </a:r>
                      <a:r>
                        <a:rPr b="1"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t>17.3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</a:pPr>
                      <a:r>
                        <a:rPr spc="-20" sz="1600">
                          <a:sym typeface="Calibri"/>
                        </a:rPr>
                        <a:t>0.63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</a:tr>
              <a:tr h="467359">
                <a:tc>
                  <a:txBody>
                    <a:bodyPr/>
                    <a:lstStyle/>
                    <a:p>
                      <a:pPr indent="44450" algn="l">
                        <a:spcBef>
                          <a:spcPts val="700"/>
                        </a:spcBef>
                        <a:defRPr sz="1600">
                          <a:sym typeface="Calibri"/>
                        </a:defRPr>
                      </a:pPr>
                      <a:r>
                        <a:t>Serum</a:t>
                      </a:r>
                      <a:r>
                        <a:rPr spc="-15"/>
                        <a:t> </a:t>
                      </a:r>
                      <a:r>
                        <a:t>creatinine,</a:t>
                      </a:r>
                      <a:r>
                        <a:rPr spc="-20"/>
                        <a:t> </a:t>
                      </a:r>
                      <a:r>
                        <a:rPr spc="-10"/>
                        <a:t>µmol/L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spcBef>
                          <a:spcPts val="800"/>
                        </a:spcBef>
                        <a:defRPr spc="-10" sz="1600">
                          <a:sym typeface="Calibri"/>
                        </a:defRPr>
                      </a:pPr>
                      <a:r>
                        <a:t>87.8</a:t>
                      </a:r>
                      <a:r>
                        <a:rPr b="1"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t>27.1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indent="2540" algn="ctr">
                        <a:spcBef>
                          <a:spcPts val="800"/>
                        </a:spcBef>
                        <a:defRPr spc="-10" sz="1600">
                          <a:sym typeface="Calibri"/>
                        </a:defRPr>
                      </a:pPr>
                      <a:r>
                        <a:t>88.1</a:t>
                      </a:r>
                      <a:r>
                        <a:rPr b="1"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t>27.1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</a:pPr>
                      <a:r>
                        <a:rPr spc="-20" sz="1600">
                          <a:sym typeface="Calibri"/>
                        </a:rPr>
                        <a:t>0.82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467359">
                <a:tc>
                  <a:txBody>
                    <a:bodyPr/>
                    <a:lstStyle/>
                    <a:p>
                      <a:pPr indent="44450" algn="l">
                        <a:spcBef>
                          <a:spcPts val="700"/>
                        </a:spcBef>
                        <a:defRPr spc="-10" sz="1600">
                          <a:sym typeface="Calibri"/>
                        </a:defRPr>
                      </a:pPr>
                      <a:r>
                        <a:t>Antiplatelet</a:t>
                      </a:r>
                      <a:r>
                        <a:rPr spc="-35"/>
                        <a:t> </a:t>
                      </a:r>
                      <a:r>
                        <a:rPr spc="0"/>
                        <a:t>medication,</a:t>
                      </a:r>
                      <a:r>
                        <a:rPr spc="-30"/>
                        <a:t> </a:t>
                      </a:r>
                      <a:r>
                        <a:rPr spc="-50"/>
                        <a:t>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467359">
                <a:tc>
                  <a:txBody>
                    <a:bodyPr/>
                    <a:lstStyle/>
                    <a:p>
                      <a:pPr algn="l">
                        <a:spcBef>
                          <a:spcPts val="700"/>
                        </a:spcBef>
                      </a:pPr>
                      <a:r>
                        <a:rPr spc="-10" sz="1600">
                          <a:sym typeface="Calibri"/>
                        </a:rPr>
                        <a:t>Aspirin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</a:pPr>
                      <a:r>
                        <a:rPr spc="-20" sz="1600">
                          <a:sym typeface="Calibri"/>
                        </a:rPr>
                        <a:t>69.3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</a:pPr>
                      <a:r>
                        <a:rPr spc="-20" sz="1600">
                          <a:sym typeface="Calibri"/>
                        </a:rPr>
                        <a:t>63.7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</a:pPr>
                      <a:r>
                        <a:rPr spc="-10" sz="1600">
                          <a:sym typeface="Calibri"/>
                        </a:rPr>
                        <a:t>0.033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467359">
                <a:tc>
                  <a:txBody>
                    <a:bodyPr/>
                    <a:lstStyle/>
                    <a:p>
                      <a:pPr algn="l">
                        <a:spcBef>
                          <a:spcPts val="700"/>
                        </a:spcBef>
                      </a:pPr>
                      <a:r>
                        <a:rPr spc="-10" sz="1600">
                          <a:sym typeface="Calibri"/>
                        </a:rPr>
                        <a:t>Clopidogrel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</a:pPr>
                      <a:r>
                        <a:rPr spc="-20" sz="1600">
                          <a:sym typeface="Calibri"/>
                        </a:rPr>
                        <a:t>21.8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</a:pPr>
                      <a:r>
                        <a:rPr spc="-20" sz="1600">
                          <a:sym typeface="Calibri"/>
                        </a:rPr>
                        <a:t>23.1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</a:pPr>
                      <a:r>
                        <a:rPr spc="-20" sz="1600">
                          <a:sym typeface="Calibri"/>
                        </a:rPr>
                        <a:t>0.57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467359">
                <a:tc>
                  <a:txBody>
                    <a:bodyPr/>
                    <a:lstStyle/>
                    <a:p>
                      <a:pPr algn="l">
                        <a:spcBef>
                          <a:spcPts val="700"/>
                        </a:spcBef>
                      </a:pPr>
                      <a:r>
                        <a:rPr spc="-10" sz="1600">
                          <a:sym typeface="Calibri"/>
                        </a:rPr>
                        <a:t>Ticagrelor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</a:pPr>
                      <a:r>
                        <a:rPr spc="-25" sz="1600">
                          <a:sym typeface="Calibri"/>
                        </a:rPr>
                        <a:t>7.8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</a:pPr>
                      <a:r>
                        <a:rPr spc="-25" sz="1600">
                          <a:sym typeface="Calibri"/>
                        </a:rPr>
                        <a:t>6.0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</a:pPr>
                      <a:r>
                        <a:rPr spc="-20" sz="1600">
                          <a:sym typeface="Calibri"/>
                        </a:rPr>
                        <a:t>0.21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467359">
                <a:tc>
                  <a:txBody>
                    <a:bodyPr/>
                    <a:lstStyle/>
                    <a:p>
                      <a:pPr algn="l">
                        <a:spcBef>
                          <a:spcPts val="700"/>
                        </a:spcBef>
                      </a:pPr>
                      <a:r>
                        <a:rPr spc="-10" sz="1600">
                          <a:sym typeface="Calibri"/>
                        </a:rPr>
                        <a:t>Prasugrel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</a:pPr>
                      <a:r>
                        <a:rPr spc="-25" sz="1600">
                          <a:sym typeface="Calibri"/>
                        </a:rPr>
                        <a:t>5.0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</a:pPr>
                      <a:r>
                        <a:rPr spc="-25" sz="1600">
                          <a:sym typeface="Calibri"/>
                        </a:rPr>
                        <a:t>3.7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</a:pPr>
                      <a:r>
                        <a:rPr spc="-20" sz="1600">
                          <a:sym typeface="Calibri"/>
                        </a:rPr>
                        <a:t>0.24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467359">
                <a:tc>
                  <a:txBody>
                    <a:bodyPr/>
                    <a:lstStyle/>
                    <a:p>
                      <a:pPr indent="44450" algn="l">
                        <a:spcBef>
                          <a:spcPts val="700"/>
                        </a:spcBef>
                        <a:defRPr sz="1600">
                          <a:sym typeface="Calibri"/>
                        </a:defRPr>
                      </a:pPr>
                      <a:r>
                        <a:t>Oral</a:t>
                      </a:r>
                      <a:r>
                        <a:rPr spc="-50"/>
                        <a:t> </a:t>
                      </a:r>
                      <a:r>
                        <a:t>anticoagulants,</a:t>
                      </a:r>
                      <a:r>
                        <a:rPr spc="-85"/>
                        <a:t> </a:t>
                      </a:r>
                      <a:r>
                        <a:rPr spc="-50"/>
                        <a:t>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</a:pPr>
                      <a:r>
                        <a:rPr spc="-20" sz="1600">
                          <a:sym typeface="Calibri"/>
                        </a:rPr>
                        <a:t>13.7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</a:pPr>
                      <a:r>
                        <a:rPr spc="-20" sz="1600">
                          <a:sym typeface="Calibri"/>
                        </a:rPr>
                        <a:t>15.1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</a:pPr>
                      <a:r>
                        <a:rPr spc="-20" sz="1600">
                          <a:sym typeface="Calibri"/>
                        </a:rPr>
                        <a:t>0.48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2"/>
          <p:cNvSpPr txBox="1"/>
          <p:nvPr>
            <p:ph type="title"/>
          </p:nvPr>
        </p:nvSpPr>
        <p:spPr>
          <a:xfrm>
            <a:off x="497839" y="280606"/>
            <a:ext cx="8193407" cy="467995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438400" algn="l"/>
              </a:tabLst>
              <a:defRPr sz="2900"/>
            </a:pPr>
            <a:r>
              <a:t>DISCO</a:t>
            </a:r>
            <a:r>
              <a:rPr spc="-100"/>
              <a:t> RADIAL:</a:t>
            </a:r>
            <a:r>
              <a:t>	PERI-PROCEDURAL</a:t>
            </a:r>
            <a:r>
              <a:rPr spc="-100"/>
              <a:t> CHARACTERISTICS</a:t>
            </a:r>
          </a:p>
        </p:txBody>
      </p:sp>
      <p:graphicFrame>
        <p:nvGraphicFramePr>
          <p:cNvPr id="111" name="object 3"/>
          <p:cNvGraphicFramePr/>
          <p:nvPr/>
        </p:nvGraphicFramePr>
        <p:xfrm>
          <a:off x="1077416" y="1013333"/>
          <a:ext cx="7047232" cy="48768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891155"/>
                <a:gridCol w="1626235"/>
                <a:gridCol w="1626235"/>
                <a:gridCol w="903605"/>
              </a:tblGrid>
              <a:tr h="476250">
                <a:tc>
                  <a:txBody>
                    <a:bodyPr/>
                    <a:lstStyle/>
                    <a:p>
                      <a:pPr algn="l">
                        <a:def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540" algn="ctr">
                        <a:spcBef>
                          <a:spcPts val="300"/>
                        </a:spcBef>
                        <a:defRPr spc="-25" sz="1200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t>TRA</a:t>
                      </a:r>
                    </a:p>
                    <a:p>
                      <a:pPr indent="3175" algn="ctr">
                        <a:defRPr spc="-10" sz="1200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t>N=657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A4B4F"/>
                    </a:solidFill>
                  </a:tcPr>
                </a:tc>
                <a:tc>
                  <a:txBody>
                    <a:bodyPr/>
                    <a:lstStyle/>
                    <a:p>
                      <a:pPr indent="5080" algn="ctr">
                        <a:spcBef>
                          <a:spcPts val="300"/>
                        </a:spcBef>
                        <a:defRPr spc="-25" sz="1200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t>DRA</a:t>
                      </a:r>
                    </a:p>
                    <a:p>
                      <a:pPr indent="3810" algn="ctr">
                        <a:defRPr spc="-10" sz="1200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t>N=650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675F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</a:pPr>
                      <a:r>
                        <a:rPr spc="-10" sz="1200">
                          <a:sym typeface="Calibri"/>
                        </a:rPr>
                        <a:t>P-value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91439" algn="l">
                        <a:spcBef>
                          <a:spcPts val="100"/>
                        </a:spcBef>
                        <a:defRPr sz="1200">
                          <a:sym typeface="Calibri"/>
                        </a:defRPr>
                      </a:pPr>
                      <a:r>
                        <a:t>Right access</a:t>
                      </a:r>
                      <a:r>
                        <a:rPr spc="-55"/>
                        <a:t> </a:t>
                      </a:r>
                      <a:r>
                        <a:t>side,</a:t>
                      </a:r>
                      <a:r>
                        <a:rPr spc="-5"/>
                        <a:t> </a:t>
                      </a:r>
                      <a:r>
                        <a:rPr spc="-50"/>
                        <a:t>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200">
                          <a:sym typeface="Calibri"/>
                        </a:rPr>
                        <a:t>80.5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200">
                          <a:sym typeface="Calibri"/>
                        </a:rPr>
                        <a:t>80.8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spc="-20" sz="1200">
                          <a:sym typeface="Calibri"/>
                        </a:rPr>
                        <a:t>0.90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91439" algn="l">
                        <a:spcBef>
                          <a:spcPts val="100"/>
                        </a:spcBef>
                        <a:defRPr sz="1200">
                          <a:sym typeface="Calibri"/>
                        </a:defRPr>
                      </a:pPr>
                      <a:r>
                        <a:t>Diagnostic</a:t>
                      </a:r>
                      <a:r>
                        <a:rPr spc="-35"/>
                        <a:t> </a:t>
                      </a:r>
                      <a:r>
                        <a:t>angiography</a:t>
                      </a:r>
                      <a:r>
                        <a:rPr spc="-20"/>
                        <a:t> </a:t>
                      </a:r>
                      <a:r>
                        <a:rPr spc="-10"/>
                        <a:t>only,</a:t>
                      </a:r>
                      <a:r>
                        <a:rPr spc="-20"/>
                        <a:t> </a:t>
                      </a:r>
                      <a:r>
                        <a:rPr spc="-50"/>
                        <a:t>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200">
                          <a:sym typeface="Calibri"/>
                        </a:rPr>
                        <a:t>62.7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200">
                          <a:sym typeface="Calibri"/>
                        </a:rPr>
                        <a:t>63.5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spc="-20" sz="1200">
                          <a:sym typeface="Calibri"/>
                        </a:rPr>
                        <a:t>0.76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indent="91439" algn="l">
                        <a:spcBef>
                          <a:spcPts val="100"/>
                        </a:spcBef>
                        <a:defRPr sz="1200">
                          <a:sym typeface="Calibri"/>
                        </a:defRPr>
                      </a:pPr>
                      <a:r>
                        <a:t>PCI,</a:t>
                      </a:r>
                      <a:r>
                        <a:rPr spc="-5"/>
                        <a:t> </a:t>
                      </a:r>
                      <a:r>
                        <a:rPr spc="-50"/>
                        <a:t>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200">
                          <a:sym typeface="Calibri"/>
                        </a:rPr>
                        <a:t>37.3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200">
                          <a:sym typeface="Calibri"/>
                        </a:rPr>
                        <a:t>36.5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spc="-20" sz="1200">
                          <a:sym typeface="Calibri"/>
                        </a:rPr>
                        <a:t>0.76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91439" algn="l">
                        <a:spcBef>
                          <a:spcPts val="100"/>
                        </a:spcBef>
                        <a:defRPr spc="-10" sz="1200">
                          <a:sym typeface="Calibri"/>
                        </a:defRPr>
                      </a:pPr>
                      <a:r>
                        <a:t>Cross-</a:t>
                      </a:r>
                      <a:r>
                        <a:rPr spc="0"/>
                        <a:t>over</a:t>
                      </a:r>
                      <a:r>
                        <a:t> rate,</a:t>
                      </a:r>
                      <a:r>
                        <a:rPr spc="-30"/>
                        <a:t> </a:t>
                      </a:r>
                      <a:r>
                        <a:rPr spc="-50"/>
                        <a:t>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spc="-25" sz="1200">
                          <a:sym typeface="Calibri"/>
                        </a:rPr>
                        <a:t>3.5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spc="-25" sz="1200">
                          <a:sym typeface="Calibri"/>
                        </a:rPr>
                        <a:t>7.4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spc="-10" sz="1200">
                          <a:sym typeface="Calibri"/>
                        </a:rPr>
                        <a:t>0.002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indent="222250" algn="l">
                        <a:lnSpc>
                          <a:spcPts val="1300"/>
                        </a:lnSpc>
                        <a:defRPr spc="-30" sz="1200">
                          <a:sym typeface="Calibri"/>
                        </a:defRPr>
                      </a:pPr>
                      <a:r>
                        <a:t>To</a:t>
                      </a:r>
                      <a:r>
                        <a:rPr spc="-15"/>
                        <a:t> </a:t>
                      </a:r>
                      <a:r>
                        <a:rPr spc="0"/>
                        <a:t>the</a:t>
                      </a:r>
                      <a:r>
                        <a:rPr spc="-10"/>
                        <a:t> </a:t>
                      </a:r>
                      <a:r>
                        <a:rPr spc="0"/>
                        <a:t>other</a:t>
                      </a:r>
                      <a:r>
                        <a:rPr spc="5"/>
                        <a:t> </a:t>
                      </a:r>
                      <a:r>
                        <a:rPr spc="0"/>
                        <a:t>access,</a:t>
                      </a:r>
                      <a:r>
                        <a:t> </a:t>
                      </a:r>
                      <a:r>
                        <a:rPr spc="0"/>
                        <a:t>same</a:t>
                      </a:r>
                      <a:r>
                        <a:rPr spc="-50"/>
                        <a:t> </a:t>
                      </a:r>
                      <a:r>
                        <a:rPr spc="-20"/>
                        <a:t>side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pc="-25" sz="1200">
                          <a:sym typeface="Calibri"/>
                        </a:rPr>
                        <a:t>0.2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pc="-25" sz="1200">
                          <a:sym typeface="Calibri"/>
                        </a:rPr>
                        <a:t>4.6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indent="222250" algn="l">
                        <a:lnSpc>
                          <a:spcPts val="1300"/>
                        </a:lnSpc>
                        <a:defRPr spc="-30" sz="1200">
                          <a:sym typeface="Calibri"/>
                        </a:defRPr>
                      </a:pPr>
                      <a:r>
                        <a:t>To</a:t>
                      </a:r>
                      <a:r>
                        <a:rPr spc="-20"/>
                        <a:t> </a:t>
                      </a:r>
                      <a:r>
                        <a:rPr spc="0"/>
                        <a:t>the</a:t>
                      </a:r>
                      <a:r>
                        <a:rPr spc="-15"/>
                        <a:t> </a:t>
                      </a:r>
                      <a:r>
                        <a:rPr spc="0"/>
                        <a:t>other</a:t>
                      </a:r>
                      <a:r>
                        <a:rPr spc="5"/>
                        <a:t> </a:t>
                      </a:r>
                      <a:r>
                        <a:rPr spc="0"/>
                        <a:t>access,</a:t>
                      </a:r>
                      <a:r>
                        <a:rPr spc="-35"/>
                        <a:t> </a:t>
                      </a:r>
                      <a:r>
                        <a:rPr spc="0"/>
                        <a:t>other</a:t>
                      </a:r>
                      <a:r>
                        <a:rPr spc="-15"/>
                        <a:t> </a:t>
                      </a:r>
                      <a:r>
                        <a:rPr spc="-20"/>
                        <a:t>side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pc="-25" sz="1200">
                          <a:sym typeface="Calibri"/>
                        </a:rPr>
                        <a:t>0.0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pc="-25" sz="1200">
                          <a:sym typeface="Calibri"/>
                        </a:rPr>
                        <a:t>0.3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indent="222250" algn="l">
                        <a:lnSpc>
                          <a:spcPts val="1300"/>
                        </a:lnSpc>
                        <a:defRPr spc="-30" sz="1200">
                          <a:sym typeface="Calibri"/>
                        </a:defRPr>
                      </a:pPr>
                      <a:r>
                        <a:t>To</a:t>
                      </a:r>
                      <a:r>
                        <a:rPr spc="-15"/>
                        <a:t> </a:t>
                      </a:r>
                      <a:r>
                        <a:rPr spc="0"/>
                        <a:t>the</a:t>
                      </a:r>
                      <a:r>
                        <a:rPr spc="-10"/>
                        <a:t> </a:t>
                      </a:r>
                      <a:r>
                        <a:rPr spc="0"/>
                        <a:t>other</a:t>
                      </a:r>
                      <a:r>
                        <a:rPr spc="10"/>
                        <a:t> </a:t>
                      </a:r>
                      <a:r>
                        <a:rPr spc="0"/>
                        <a:t>side,</a:t>
                      </a:r>
                      <a:r>
                        <a:rPr spc="-15"/>
                        <a:t> </a:t>
                      </a:r>
                      <a:r>
                        <a:rPr spc="0"/>
                        <a:t>same</a:t>
                      </a:r>
                      <a:r>
                        <a:rPr spc="-25"/>
                        <a:t> </a:t>
                      </a:r>
                      <a:r>
                        <a:rPr spc="-10"/>
                        <a:t>access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pc="-25" sz="1200">
                          <a:sym typeface="Calibri"/>
                        </a:rPr>
                        <a:t>1.5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pc="-25" sz="1200">
                          <a:sym typeface="Calibri"/>
                        </a:rPr>
                        <a:t>0.5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indent="222250" algn="l">
                        <a:lnSpc>
                          <a:spcPts val="1300"/>
                        </a:lnSpc>
                        <a:defRPr spc="-30" sz="1200">
                          <a:sym typeface="Calibri"/>
                        </a:defRPr>
                      </a:pPr>
                      <a:r>
                        <a:t>To</a:t>
                      </a:r>
                      <a:r>
                        <a:rPr spc="-20"/>
                        <a:t> </a:t>
                      </a:r>
                      <a:r>
                        <a:rPr spc="0"/>
                        <a:t>ulnar</a:t>
                      </a:r>
                      <a:r>
                        <a:rPr spc="-15"/>
                        <a:t> </a:t>
                      </a:r>
                      <a:r>
                        <a:rPr spc="0"/>
                        <a:t>or</a:t>
                      </a:r>
                      <a:r>
                        <a:rPr spc="5"/>
                        <a:t> </a:t>
                      </a:r>
                      <a:r>
                        <a:rPr spc="-10"/>
                        <a:t>brachial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pc="-25" sz="1200">
                          <a:sym typeface="Calibri"/>
                        </a:rPr>
                        <a:t>0.3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pc="-25" sz="1200">
                          <a:sym typeface="Calibri"/>
                        </a:rPr>
                        <a:t>0.2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indent="222250" algn="l">
                        <a:lnSpc>
                          <a:spcPts val="1300"/>
                        </a:lnSpc>
                        <a:defRPr spc="-35" sz="1200">
                          <a:sym typeface="Calibri"/>
                        </a:defRPr>
                      </a:pPr>
                      <a:r>
                        <a:t>To</a:t>
                      </a:r>
                      <a:r>
                        <a:rPr spc="-30"/>
                        <a:t> </a:t>
                      </a:r>
                      <a:r>
                        <a:rPr spc="-10"/>
                        <a:t>femoral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pc="-25" sz="1200">
                          <a:sym typeface="Calibri"/>
                        </a:rPr>
                        <a:t>1.5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pc="-25" sz="1200">
                          <a:sym typeface="Calibri"/>
                        </a:rPr>
                        <a:t>1.9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91439" algn="l">
                        <a:spcBef>
                          <a:spcPts val="100"/>
                        </a:spcBef>
                        <a:defRPr sz="1200">
                          <a:sym typeface="Calibri"/>
                        </a:defRPr>
                      </a:pPr>
                      <a:r>
                        <a:t>Median sheath</a:t>
                      </a:r>
                      <a:r>
                        <a:rPr spc="-10"/>
                        <a:t> </a:t>
                      </a:r>
                      <a:r>
                        <a:t>insertion</a:t>
                      </a:r>
                      <a:r>
                        <a:rPr spc="-15"/>
                        <a:t> </a:t>
                      </a:r>
                      <a:r>
                        <a:t>time,</a:t>
                      </a:r>
                      <a:r>
                        <a:rPr spc="-15"/>
                        <a:t> </a:t>
                      </a:r>
                      <a:r>
                        <a:rPr spc="-25"/>
                        <a:t>min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defRPr sz="1200">
                          <a:sym typeface="Calibri"/>
                        </a:defRPr>
                      </a:pPr>
                      <a:r>
                        <a:t>1 </a:t>
                      </a:r>
                      <a:r>
                        <a:rPr spc="-10"/>
                        <a:t>(1-</a:t>
                      </a:r>
                      <a:r>
                        <a:rPr spc="-25"/>
                        <a:t>3)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defRPr sz="1200">
                          <a:sym typeface="Calibri"/>
                        </a:defRPr>
                      </a:pPr>
                      <a:r>
                        <a:t>2 </a:t>
                      </a:r>
                      <a:r>
                        <a:rPr spc="-10"/>
                        <a:t>(1-</a:t>
                      </a:r>
                      <a:r>
                        <a:rPr spc="-25"/>
                        <a:t>4)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10" sz="1200">
                          <a:sym typeface="Calibri"/>
                        </a:rPr>
                        <a:t>&lt;0.001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91439" algn="l">
                        <a:spcBef>
                          <a:spcPts val="100"/>
                        </a:spcBef>
                        <a:defRPr spc="-10" sz="1200">
                          <a:sym typeface="Calibri"/>
                        </a:defRPr>
                      </a:pPr>
                      <a:r>
                        <a:t>6-</a:t>
                      </a:r>
                      <a:r>
                        <a:rPr spc="0"/>
                        <a:t>Fr</a:t>
                      </a:r>
                      <a:r>
                        <a:rPr spc="-30"/>
                        <a:t> </a:t>
                      </a:r>
                      <a:r>
                        <a:rPr spc="0"/>
                        <a:t>slender</a:t>
                      </a:r>
                      <a:r>
                        <a:rPr spc="-5"/>
                        <a:t> </a:t>
                      </a:r>
                      <a:r>
                        <a:rPr spc="0"/>
                        <a:t>introducer</a:t>
                      </a:r>
                      <a:r>
                        <a:rPr spc="25"/>
                        <a:t> </a:t>
                      </a:r>
                      <a:r>
                        <a:rPr spc="0"/>
                        <a:t>sheath</a:t>
                      </a:r>
                      <a:r>
                        <a:rPr spc="-20"/>
                        <a:t> </a:t>
                      </a:r>
                      <a:r>
                        <a:rPr spc="0"/>
                        <a:t>used,</a:t>
                      </a:r>
                      <a:r>
                        <a:t> </a:t>
                      </a:r>
                      <a:r>
                        <a:rPr spc="-50"/>
                        <a:t>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200">
                          <a:sym typeface="Calibri"/>
                        </a:rPr>
                        <a:t>99.4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200">
                          <a:sym typeface="Calibri"/>
                        </a:rPr>
                        <a:t>99.7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</a:pPr>
                      <a:r>
                        <a:rPr spc="-20" sz="1200">
                          <a:sym typeface="Calibri"/>
                        </a:rPr>
                        <a:t>0.69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91439" algn="l">
                        <a:spcBef>
                          <a:spcPts val="100"/>
                        </a:spcBef>
                        <a:defRPr sz="1200">
                          <a:sym typeface="Calibri"/>
                        </a:defRPr>
                      </a:pPr>
                      <a:r>
                        <a:t>Median</a:t>
                      </a:r>
                      <a:r>
                        <a:rPr spc="-5"/>
                        <a:t> </a:t>
                      </a:r>
                      <a:r>
                        <a:rPr spc="-10"/>
                        <a:t>procedure</a:t>
                      </a:r>
                      <a:r>
                        <a:rPr spc="20"/>
                        <a:t> </a:t>
                      </a:r>
                      <a:r>
                        <a:t>time,</a:t>
                      </a:r>
                      <a:r>
                        <a:rPr spc="-25"/>
                        <a:t> min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95300" algn="l">
                        <a:spcBef>
                          <a:spcPts val="200"/>
                        </a:spcBef>
                        <a:defRPr sz="1200">
                          <a:sym typeface="Calibri"/>
                        </a:defRPr>
                      </a:pPr>
                      <a:r>
                        <a:t>24</a:t>
                      </a:r>
                      <a:r>
                        <a:rPr spc="20"/>
                        <a:t> </a:t>
                      </a:r>
                      <a:r>
                        <a:rPr spc="-10"/>
                        <a:t>(14-</a:t>
                      </a:r>
                      <a:r>
                        <a:rPr spc="-25"/>
                        <a:t>42)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indent="1270" algn="ctr">
                        <a:spcBef>
                          <a:spcPts val="200"/>
                        </a:spcBef>
                        <a:defRPr sz="1200">
                          <a:sym typeface="Calibri"/>
                        </a:defRPr>
                      </a:pPr>
                      <a:r>
                        <a:t>27</a:t>
                      </a:r>
                      <a:r>
                        <a:rPr spc="20"/>
                        <a:t> </a:t>
                      </a:r>
                      <a:r>
                        <a:rPr spc="-10"/>
                        <a:t>(15-</a:t>
                      </a:r>
                      <a:r>
                        <a:rPr spc="-25"/>
                        <a:t>45)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200">
                          <a:sym typeface="Calibri"/>
                        </a:rPr>
                        <a:t>0.12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indent="91439" algn="l">
                        <a:spcBef>
                          <a:spcPts val="100"/>
                        </a:spcBef>
                        <a:defRPr sz="1200">
                          <a:sym typeface="Calibri"/>
                        </a:defRPr>
                      </a:pPr>
                      <a:r>
                        <a:t>Contrast</a:t>
                      </a:r>
                      <a:r>
                        <a:rPr spc="-55"/>
                        <a:t> </a:t>
                      </a:r>
                      <a:r>
                        <a:t>volume,</a:t>
                      </a:r>
                      <a:r>
                        <a:rPr spc="-45"/>
                        <a:t> </a:t>
                      </a:r>
                      <a:r>
                        <a:rPr spc="-25"/>
                        <a:t>mL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</a:pPr>
                      <a:r>
                        <a:rPr spc="-10" sz="1200">
                          <a:sym typeface="Calibri"/>
                        </a:rPr>
                        <a:t>95.2±73.1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indent="1905" algn="ctr">
                        <a:spcBef>
                          <a:spcPts val="200"/>
                        </a:spcBef>
                        <a:defRPr sz="1200">
                          <a:sym typeface="Calibri"/>
                        </a:defRPr>
                      </a:pPr>
                      <a:r>
                        <a:t>91.8</a:t>
                      </a:r>
                      <a:r>
                        <a:rPr spc="15"/>
                        <a:t> </a:t>
                      </a:r>
                      <a:r>
                        <a:rPr spc="-20"/>
                        <a:t>±65.0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200">
                          <a:sym typeface="Calibri"/>
                        </a:rPr>
                        <a:t>0.44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91439" algn="l">
                        <a:spcBef>
                          <a:spcPts val="100"/>
                        </a:spcBef>
                        <a:defRPr sz="1200">
                          <a:sym typeface="Calibri"/>
                        </a:defRPr>
                      </a:pPr>
                      <a:r>
                        <a:t>Radiation</a:t>
                      </a:r>
                      <a:r>
                        <a:rPr spc="-20"/>
                        <a:t> </a:t>
                      </a:r>
                      <a:r>
                        <a:t>dose,</a:t>
                      </a:r>
                      <a:r>
                        <a:rPr spc="10"/>
                        <a:t> </a:t>
                      </a:r>
                      <a:r>
                        <a:rPr spc="-25"/>
                        <a:t>mGy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</a:pPr>
                      <a:r>
                        <a:rPr spc="-10" sz="1200">
                          <a:sym typeface="Calibri"/>
                        </a:rPr>
                        <a:t>1222±2846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10" sz="1200">
                          <a:sym typeface="Calibri"/>
                        </a:rPr>
                        <a:t>1298±3143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200">
                          <a:sym typeface="Calibri"/>
                        </a:rPr>
                        <a:t>0.70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indent="91439" algn="l">
                        <a:spcBef>
                          <a:spcPts val="100"/>
                        </a:spcBef>
                        <a:defRPr spc="-10" sz="1200">
                          <a:sym typeface="Calibri"/>
                        </a:defRPr>
                      </a:pPr>
                      <a:r>
                        <a:t>Activated </a:t>
                      </a:r>
                      <a:r>
                        <a:rPr spc="0"/>
                        <a:t>clotting</a:t>
                      </a:r>
                      <a:r>
                        <a:rPr spc="5"/>
                        <a:t> </a:t>
                      </a:r>
                      <a:r>
                        <a:rPr spc="0"/>
                        <a:t>time,</a:t>
                      </a:r>
                      <a:r>
                        <a:rPr spc="5"/>
                        <a:t> </a:t>
                      </a:r>
                      <a:r>
                        <a:rPr spc="-25"/>
                        <a:t>sec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10" sz="1200">
                          <a:sym typeface="Calibri"/>
                        </a:rPr>
                        <a:t>250±87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10" sz="1200">
                          <a:sym typeface="Calibri"/>
                        </a:rPr>
                        <a:t>247±87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200">
                          <a:sym typeface="Calibri"/>
                        </a:rPr>
                        <a:t>0.63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indent="91439" algn="l">
                        <a:spcBef>
                          <a:spcPts val="100"/>
                        </a:spcBef>
                        <a:defRPr sz="1200">
                          <a:sym typeface="Calibri"/>
                        </a:defRPr>
                      </a:pPr>
                      <a:r>
                        <a:t>Closure</a:t>
                      </a:r>
                      <a:r>
                        <a:rPr spc="-30"/>
                        <a:t> </a:t>
                      </a:r>
                      <a:r>
                        <a:rPr spc="-10"/>
                        <a:t>device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10" sz="1200">
                          <a:sym typeface="Calibri"/>
                        </a:rPr>
                        <a:t>&lt;0.001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indent="269240" algn="l">
                        <a:spcBef>
                          <a:spcPts val="200"/>
                        </a:spcBef>
                        <a:defRPr sz="1200">
                          <a:sym typeface="Calibri"/>
                        </a:defRPr>
                      </a:pPr>
                      <a:r>
                        <a:t>Selective</a:t>
                      </a:r>
                      <a:r>
                        <a:rPr spc="-60"/>
                        <a:t> </a:t>
                      </a:r>
                      <a:r>
                        <a:t>compression</a:t>
                      </a:r>
                      <a:r>
                        <a:rPr spc="-35"/>
                        <a:t> </a:t>
                      </a:r>
                      <a:r>
                        <a:rPr spc="-10"/>
                        <a:t>device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200">
                          <a:sym typeface="Calibri"/>
                        </a:rPr>
                        <a:t>99.2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200">
                          <a:sym typeface="Calibri"/>
                        </a:rPr>
                        <a:t>88.0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266065">
                <a:tc>
                  <a:txBody>
                    <a:bodyPr/>
                    <a:lstStyle/>
                    <a:p>
                      <a:pPr algn="l">
                        <a:spcBef>
                          <a:spcPts val="200"/>
                        </a:spcBef>
                      </a:pPr>
                      <a:r>
                        <a:rPr spc="-10" sz="1200">
                          <a:sym typeface="Calibri"/>
                        </a:rPr>
                        <a:t>Bandage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5" sz="1200">
                          <a:sym typeface="Calibri"/>
                        </a:rPr>
                        <a:t>0.8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200">
                          <a:sym typeface="Calibri"/>
                        </a:rPr>
                        <a:t>12.0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object 2"/>
          <p:cNvSpPr txBox="1"/>
          <p:nvPr>
            <p:ph type="title"/>
          </p:nvPr>
        </p:nvSpPr>
        <p:spPr>
          <a:xfrm>
            <a:off x="1763140" y="234949"/>
            <a:ext cx="5665472" cy="51308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692400" algn="l"/>
              </a:tabLst>
            </a:pPr>
            <a:r>
              <a:t>DISCO</a:t>
            </a:r>
            <a:r>
              <a:rPr spc="-100"/>
              <a:t> RADIAL:</a:t>
            </a:r>
            <a:r>
              <a:t>	Primary</a:t>
            </a:r>
            <a:r>
              <a:rPr spc="-100"/>
              <a:t> Endpoint</a:t>
            </a:r>
          </a:p>
        </p:txBody>
      </p:sp>
      <p:pic>
        <p:nvPicPr>
          <p:cNvPr id="114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8560" y="1844038"/>
            <a:ext cx="2992119" cy="3449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object 4" descr="object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64100" y="1844038"/>
            <a:ext cx="2816860" cy="326644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object 5"/>
          <p:cNvSpPr txBox="1"/>
          <p:nvPr/>
        </p:nvSpPr>
        <p:spPr>
          <a:xfrm>
            <a:off x="3345179" y="1140460"/>
            <a:ext cx="2367281" cy="320080"/>
          </a:xfrm>
          <a:prstGeom prst="rect">
            <a:avLst/>
          </a:prstGeom>
          <a:solidFill>
            <a:srgbClr val="5B9BD4"/>
          </a:solidFill>
          <a:ln w="19050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27965">
              <a:spcBef>
                <a:spcPts val="200"/>
              </a:spcBef>
              <a:defRPr sz="2400">
                <a:solidFill>
                  <a:srgbClr val="FFFFFF"/>
                </a:solidFill>
              </a:defRPr>
            </a:pPr>
            <a:r>
              <a:t>FOREARM</a:t>
            </a:r>
            <a:r>
              <a:rPr spc="-90"/>
              <a:t> </a:t>
            </a:r>
            <a:r>
              <a:rPr spc="-25"/>
              <a:t>RAO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object 2"/>
          <p:cNvSpPr txBox="1"/>
          <p:nvPr>
            <p:ph type="title"/>
          </p:nvPr>
        </p:nvSpPr>
        <p:spPr>
          <a:xfrm>
            <a:off x="1117599" y="234949"/>
            <a:ext cx="6953886" cy="51308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692400" algn="l"/>
              </a:tabLst>
            </a:pPr>
            <a:r>
              <a:t>DISCO</a:t>
            </a:r>
            <a:r>
              <a:rPr spc="-100"/>
              <a:t> RADIAL:</a:t>
            </a:r>
            <a:r>
              <a:t>	Key</a:t>
            </a:r>
            <a:r>
              <a:rPr spc="-100"/>
              <a:t> </a:t>
            </a:r>
            <a:r>
              <a:t>Secondary</a:t>
            </a:r>
            <a:r>
              <a:rPr spc="-100"/>
              <a:t> Endpoints</a:t>
            </a:r>
          </a:p>
        </p:txBody>
      </p:sp>
      <p:graphicFrame>
        <p:nvGraphicFramePr>
          <p:cNvPr id="119" name="object 3"/>
          <p:cNvGraphicFramePr/>
          <p:nvPr/>
        </p:nvGraphicFramePr>
        <p:xfrm>
          <a:off x="79711" y="929638"/>
          <a:ext cx="8971913" cy="507365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870835"/>
                <a:gridCol w="1202055"/>
                <a:gridCol w="1154429"/>
                <a:gridCol w="715010"/>
                <a:gridCol w="1178560"/>
                <a:gridCol w="1116965"/>
                <a:gridCol w="734059"/>
              </a:tblGrid>
              <a:tr h="807720">
                <a:tc>
                  <a:txBody>
                    <a:bodyPr/>
                    <a:lstStyle/>
                    <a:p>
                      <a:pPr algn="l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806450" algn="l">
                        <a:defRPr sz="1600">
                          <a:sym typeface="Calibri"/>
                        </a:defRPr>
                      </a:pPr>
                      <a:r>
                        <a:t>Intention</a:t>
                      </a:r>
                      <a:r>
                        <a:rPr spc="-55"/>
                        <a:t> </a:t>
                      </a:r>
                      <a:r>
                        <a:t>to</a:t>
                      </a:r>
                      <a:r>
                        <a:rPr spc="-45"/>
                        <a:t> </a:t>
                      </a:r>
                      <a:r>
                        <a:rPr spc="-20"/>
                        <a:t>treat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 hMerge="1">
                  <a:tcPr/>
                </a:tc>
                <a:tc hMerge="1">
                  <a:tcPr/>
                </a:tc>
                <a:tc gridSpan="3"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990600" algn="l">
                        <a:defRPr spc="-10" sz="1600">
                          <a:sym typeface="Calibri"/>
                        </a:defRPr>
                      </a:pPr>
                      <a:r>
                        <a:t>Per-protocol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 hMerge="1">
                  <a:tcPr/>
                </a:tc>
                <a:tc hMerge="1">
                  <a:tcPr/>
                </a:tc>
              </a:tr>
              <a:tr h="807720">
                <a:tc>
                  <a:txBody>
                    <a:bodyPr/>
                    <a:lstStyle/>
                    <a:p>
                      <a:pPr algn="l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marR="354965" indent="453390" algn="l">
                        <a:defRPr spc="-25" sz="1400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t>TRA </a:t>
                      </a:r>
                      <a:r>
                        <a:rPr spc="-10"/>
                        <a:t>N=657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A4B4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marR="330200" indent="418465" algn="l">
                        <a:defRPr spc="-25" sz="1400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t>DRA </a:t>
                      </a:r>
                      <a:r>
                        <a:rPr spc="-20"/>
                        <a:t>N=650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675F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635" algn="ctr">
                        <a:lnSpc>
                          <a:spcPts val="1500"/>
                        </a:lnSpc>
                        <a:defRPr spc="-25" sz="1400">
                          <a:sym typeface="Calibri"/>
                        </a:defRPr>
                      </a:pPr>
                      <a:r>
                        <a:t>P-</a:t>
                      </a:r>
                    </a:p>
                    <a:p>
                      <a:pPr indent="2540" algn="ctr">
                        <a:lnSpc>
                          <a:spcPts val="1500"/>
                        </a:lnSpc>
                        <a:defRPr spc="-10" sz="1400">
                          <a:sym typeface="Calibri"/>
                        </a:defRPr>
                      </a:pPr>
                      <a:r>
                        <a:t>value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marR="341629" indent="443865" algn="l">
                        <a:defRPr spc="-25" sz="1400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t>TRA </a:t>
                      </a:r>
                      <a:r>
                        <a:rPr spc="-20"/>
                        <a:t>N=622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A4B4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2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marR="309879" indent="401320" algn="l">
                        <a:defRPr spc="-25" sz="1400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t>DRA </a:t>
                      </a:r>
                      <a:r>
                        <a:rPr spc="-20"/>
                        <a:t>N=596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675F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  <a:p>
                      <a:pPr indent="5080" algn="ctr">
                        <a:defRPr spc="-10" sz="1400">
                          <a:sym typeface="Calibri"/>
                        </a:defRPr>
                      </a:pPr>
                      <a:r>
                        <a:t>P-value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indent="43815" algn="l">
                        <a:spcBef>
                          <a:spcPts val="800"/>
                        </a:spcBef>
                        <a:defRPr sz="1400">
                          <a:sym typeface="Calibri"/>
                        </a:defRPr>
                      </a:pPr>
                      <a:r>
                        <a:t>Radial</a:t>
                      </a:r>
                      <a:r>
                        <a:rPr spc="-25"/>
                        <a:t> </a:t>
                      </a:r>
                      <a:r>
                        <a:t>artery</a:t>
                      </a:r>
                      <a:r>
                        <a:rPr spc="10"/>
                        <a:t> </a:t>
                      </a:r>
                      <a:r>
                        <a:t>spasms,</a:t>
                      </a:r>
                      <a:r>
                        <a:rPr spc="-10"/>
                        <a:t> </a:t>
                      </a:r>
                      <a:r>
                        <a:rPr spc="-50"/>
                        <a:t>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pc="-25" sz="1400">
                          <a:sym typeface="Calibri"/>
                        </a:rPr>
                        <a:t>2.7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pc="-25" sz="1400">
                          <a:sym typeface="Calibri"/>
                        </a:rPr>
                        <a:t>5.4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pc="-10" sz="1400">
                          <a:sym typeface="Calibri"/>
                        </a:rPr>
                        <a:t>0.015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pc="-25" sz="1400">
                          <a:sym typeface="Calibri"/>
                        </a:rPr>
                        <a:t>2.1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pc="-25" sz="1400">
                          <a:sym typeface="Calibri"/>
                        </a:rPr>
                        <a:t>4.4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pc="-10" sz="1400">
                          <a:sym typeface="Calibri"/>
                        </a:rPr>
                        <a:t>0.024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indent="43815" algn="l">
                        <a:spcBef>
                          <a:spcPts val="800"/>
                        </a:spcBef>
                        <a:defRPr sz="1400">
                          <a:sym typeface="Calibri"/>
                        </a:defRPr>
                      </a:pPr>
                      <a:r>
                        <a:t>Pain,</a:t>
                      </a:r>
                      <a:r>
                        <a:rPr spc="5"/>
                        <a:t> </a:t>
                      </a:r>
                      <a:r>
                        <a:t>Median</a:t>
                      </a:r>
                      <a:r>
                        <a:rPr spc="-20"/>
                        <a:t> </a:t>
                      </a:r>
                      <a:r>
                        <a:t>Visual</a:t>
                      </a:r>
                      <a:r>
                        <a:rPr spc="-5"/>
                        <a:t> </a:t>
                      </a:r>
                      <a:r>
                        <a:t>Analogue</a:t>
                      </a:r>
                      <a:r>
                        <a:rPr spc="-20"/>
                        <a:t> Scale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Bef>
                          <a:spcPts val="800"/>
                        </a:spcBef>
                        <a:defRPr sz="1400">
                          <a:sym typeface="Calibri"/>
                        </a:defRPr>
                      </a:pPr>
                      <a:r>
                        <a:t>2</a:t>
                      </a:r>
                      <a:r>
                        <a:rPr spc="-5"/>
                        <a:t> </a:t>
                      </a:r>
                      <a:r>
                        <a:rPr spc="-10"/>
                        <a:t>(0-</a:t>
                      </a:r>
                      <a:r>
                        <a:rPr spc="-25"/>
                        <a:t>3)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defRPr sz="1400">
                          <a:sym typeface="Calibri"/>
                        </a:defRPr>
                      </a:pPr>
                      <a:r>
                        <a:t>2</a:t>
                      </a:r>
                      <a:r>
                        <a:rPr spc="-10"/>
                        <a:t> (0-</a:t>
                      </a:r>
                      <a:r>
                        <a:rPr spc="-25"/>
                        <a:t>4)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pc="-10" sz="1400">
                          <a:sym typeface="Calibri"/>
                        </a:rPr>
                        <a:t>0.067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05" algn="ctr">
                        <a:spcBef>
                          <a:spcPts val="800"/>
                        </a:spcBef>
                        <a:defRPr sz="1400">
                          <a:sym typeface="Calibri"/>
                        </a:defRPr>
                      </a:pPr>
                      <a:r>
                        <a:t>2</a:t>
                      </a:r>
                      <a:r>
                        <a:rPr spc="-10"/>
                        <a:t> (0-</a:t>
                      </a:r>
                      <a:r>
                        <a:rPr spc="-25"/>
                        <a:t>3)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Bef>
                          <a:spcPts val="800"/>
                        </a:spcBef>
                        <a:defRPr sz="1400">
                          <a:sym typeface="Calibri"/>
                        </a:defRPr>
                      </a:pPr>
                      <a:r>
                        <a:t>2</a:t>
                      </a:r>
                      <a:r>
                        <a:rPr spc="-10"/>
                        <a:t> (0-</a:t>
                      </a:r>
                      <a:r>
                        <a:rPr spc="-25"/>
                        <a:t>4)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pc="-10" sz="1400">
                          <a:sym typeface="Calibri"/>
                        </a:rPr>
                        <a:t>0.045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indent="43815" algn="l">
                        <a:spcBef>
                          <a:spcPts val="800"/>
                        </a:spcBef>
                        <a:defRPr sz="1400">
                          <a:sym typeface="Calibri"/>
                        </a:defRPr>
                      </a:pPr>
                      <a:r>
                        <a:t>Median</a:t>
                      </a:r>
                      <a:r>
                        <a:rPr spc="-40"/>
                        <a:t> </a:t>
                      </a:r>
                      <a:r>
                        <a:t>hemostasis</a:t>
                      </a:r>
                      <a:r>
                        <a:rPr spc="5"/>
                        <a:t> </a:t>
                      </a:r>
                      <a:r>
                        <a:t>time,</a:t>
                      </a:r>
                      <a:r>
                        <a:rPr spc="-15"/>
                        <a:t> </a:t>
                      </a:r>
                      <a:r>
                        <a:rPr spc="-25"/>
                        <a:t>min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Bef>
                          <a:spcPts val="800"/>
                        </a:spcBef>
                        <a:defRPr sz="1400">
                          <a:sym typeface="Calibri"/>
                        </a:defRPr>
                      </a:pPr>
                      <a:r>
                        <a:t>180</a:t>
                      </a:r>
                      <a:r>
                        <a:rPr spc="10"/>
                        <a:t> </a:t>
                      </a:r>
                      <a:r>
                        <a:rPr spc="-10"/>
                        <a:t>(134–292)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defRPr sz="1400">
                          <a:sym typeface="Calibri"/>
                        </a:defRPr>
                      </a:pPr>
                      <a:r>
                        <a:t>153</a:t>
                      </a:r>
                      <a:r>
                        <a:rPr spc="20"/>
                        <a:t> </a:t>
                      </a:r>
                      <a:r>
                        <a:rPr spc="-10"/>
                        <a:t>(105-</a:t>
                      </a:r>
                      <a:r>
                        <a:rPr spc="-20"/>
                        <a:t>242)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pc="-10" sz="1400">
                          <a:sym typeface="Calibri"/>
                        </a:rPr>
                        <a:t>&lt;0.0001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spcBef>
                          <a:spcPts val="800"/>
                        </a:spcBef>
                        <a:defRPr sz="1400">
                          <a:sym typeface="Calibri"/>
                        </a:defRPr>
                      </a:pPr>
                      <a:r>
                        <a:t>180</a:t>
                      </a:r>
                      <a:r>
                        <a:rPr spc="15"/>
                        <a:t> </a:t>
                      </a:r>
                      <a:r>
                        <a:rPr spc="-10"/>
                        <a:t>(130-</a:t>
                      </a:r>
                      <a:r>
                        <a:rPr spc="-20"/>
                        <a:t>292)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indent="3810" algn="ctr">
                        <a:spcBef>
                          <a:spcPts val="800"/>
                        </a:spcBef>
                        <a:defRPr sz="1400">
                          <a:sym typeface="Calibri"/>
                        </a:defRPr>
                      </a:pPr>
                      <a:r>
                        <a:t>148</a:t>
                      </a:r>
                      <a:r>
                        <a:rPr spc="20"/>
                        <a:t> </a:t>
                      </a:r>
                      <a:r>
                        <a:rPr spc="-10"/>
                        <a:t>(101-</a:t>
                      </a:r>
                      <a:r>
                        <a:rPr spc="-20"/>
                        <a:t>240)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pc="-10" sz="1400">
                          <a:sym typeface="Calibri"/>
                        </a:rPr>
                        <a:t>&lt;0.0001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indent="43815" algn="l">
                        <a:spcBef>
                          <a:spcPts val="800"/>
                        </a:spcBef>
                        <a:defRPr sz="1400">
                          <a:sym typeface="Calibri"/>
                        </a:defRPr>
                      </a:pPr>
                      <a:r>
                        <a:t>Patent</a:t>
                      </a:r>
                      <a:r>
                        <a:rPr spc="-30"/>
                        <a:t> </a:t>
                      </a:r>
                      <a:r>
                        <a:t>haemostasis</a:t>
                      </a:r>
                      <a:r>
                        <a:rPr spc="-20"/>
                        <a:t> </a:t>
                      </a:r>
                      <a:r>
                        <a:t>achieved*,</a:t>
                      </a:r>
                      <a:r>
                        <a:rPr spc="-75"/>
                        <a:t> </a:t>
                      </a:r>
                      <a:r>
                        <a:rPr spc="-50"/>
                        <a:t>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pc="-20" sz="1400">
                          <a:sym typeface="Calibri"/>
                        </a:rPr>
                        <a:t>94.4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pc="-25" sz="1400">
                          <a:sym typeface="Calibri"/>
                        </a:rPr>
                        <a:t>NA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z="1400">
                          <a:sym typeface="Calibri"/>
                        </a:rPr>
                        <a:t>-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pc="-20" sz="1400">
                          <a:sym typeface="Calibri"/>
                        </a:rPr>
                        <a:t>95.3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pc="-25" sz="1400">
                          <a:sym typeface="Calibri"/>
                        </a:rPr>
                        <a:t>NA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</a:pPr>
                      <a:r>
                        <a:rPr sz="1400">
                          <a:sym typeface="Calibri"/>
                        </a:rPr>
                        <a:t>-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indent="43815" algn="l">
                        <a:spcBef>
                          <a:spcPts val="1000"/>
                        </a:spcBef>
                        <a:defRPr sz="1400">
                          <a:sym typeface="Calibri"/>
                        </a:defRPr>
                      </a:pPr>
                      <a:r>
                        <a:t>Bleeding, </a:t>
                      </a:r>
                      <a:r>
                        <a:rPr spc="-50"/>
                        <a:t>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pc="-25" sz="1400">
                          <a:sym typeface="Calibri"/>
                        </a:rPr>
                        <a:t>5.5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pc="-25" sz="1400">
                          <a:sym typeface="Calibri"/>
                        </a:rPr>
                        <a:t>6.8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pc="-20" sz="1400">
                          <a:sym typeface="Calibri"/>
                        </a:rPr>
                        <a:t>0.33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pc="-25" sz="1400">
                          <a:sym typeface="Calibri"/>
                        </a:rPr>
                        <a:t>5.5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pc="-25" sz="1400">
                          <a:sym typeface="Calibri"/>
                        </a:rPr>
                        <a:t>5.7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pc="-20" sz="1400">
                          <a:sym typeface="Calibri"/>
                        </a:rPr>
                        <a:t>0.86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indent="175895" algn="l">
                        <a:spcBef>
                          <a:spcPts val="1000"/>
                        </a:spcBef>
                        <a:defRPr sz="1400">
                          <a:sym typeface="Calibri"/>
                        </a:defRPr>
                      </a:pPr>
                      <a:r>
                        <a:t>Puncture</a:t>
                      </a:r>
                      <a:r>
                        <a:rPr spc="-60"/>
                        <a:t> </a:t>
                      </a:r>
                      <a:r>
                        <a:rPr spc="-10"/>
                        <a:t>site-</a:t>
                      </a:r>
                      <a:r>
                        <a:t>related </a:t>
                      </a:r>
                      <a:r>
                        <a:rPr spc="-10"/>
                        <a:t>bleeding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pc="-25" sz="1400">
                          <a:sym typeface="Calibri"/>
                        </a:rPr>
                        <a:t>5.2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pc="-25" sz="1400">
                          <a:sym typeface="Calibri"/>
                        </a:rPr>
                        <a:t>6.8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pc="-20" sz="1400">
                          <a:sym typeface="Calibri"/>
                        </a:rPr>
                        <a:t>0.22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pc="-25" sz="1400">
                          <a:sym typeface="Calibri"/>
                        </a:rPr>
                        <a:t>5.1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pc="-25" sz="1400">
                          <a:sym typeface="Calibri"/>
                        </a:rPr>
                        <a:t>5.7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pc="-20" sz="1400">
                          <a:sym typeface="Calibri"/>
                        </a:rPr>
                        <a:t>0.67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indent="43815" algn="l">
                        <a:spcBef>
                          <a:spcPts val="1000"/>
                        </a:spcBef>
                        <a:defRPr spc="-10" sz="1400">
                          <a:sym typeface="Calibri"/>
                        </a:defRPr>
                      </a:pPr>
                      <a:r>
                        <a:t>Vascular</a:t>
                      </a:r>
                      <a:r>
                        <a:rPr spc="-50"/>
                        <a:t> </a:t>
                      </a:r>
                      <a:r>
                        <a:rPr spc="0"/>
                        <a:t>complications,</a:t>
                      </a:r>
                      <a:r>
                        <a:rPr spc="-20"/>
                        <a:t> </a:t>
                      </a:r>
                      <a:r>
                        <a:rPr spc="-50"/>
                        <a:t>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pc="-25" sz="1400">
                          <a:sym typeface="Calibri"/>
                        </a:rPr>
                        <a:t>1.2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pc="-25" sz="1400">
                          <a:sym typeface="Calibri"/>
                        </a:rPr>
                        <a:t>1.1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pc="-20" sz="1400">
                          <a:sym typeface="Calibri"/>
                        </a:rPr>
                        <a:t>0.81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pc="-25" sz="1400">
                          <a:sym typeface="Calibri"/>
                        </a:rPr>
                        <a:t>0.5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pc="-25" sz="1400">
                          <a:sym typeface="Calibri"/>
                        </a:rPr>
                        <a:t>0.5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</a:pPr>
                      <a:r>
                        <a:rPr spc="-20" sz="1400">
                          <a:sym typeface="Calibri"/>
                        </a:rPr>
                        <a:t>0.99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object 2"/>
          <p:cNvSpPr txBox="1"/>
          <p:nvPr>
            <p:ph type="title"/>
          </p:nvPr>
        </p:nvSpPr>
        <p:spPr>
          <a:xfrm>
            <a:off x="2145410" y="234949"/>
            <a:ext cx="4853178" cy="513082"/>
          </a:xfrm>
          <a:prstGeom prst="rect">
            <a:avLst/>
          </a:prstGeom>
        </p:spPr>
        <p:txBody>
          <a:bodyPr/>
          <a:lstStyle/>
          <a:p>
            <a:pPr indent="56514">
              <a:spcBef>
                <a:spcPts val="100"/>
              </a:spcBef>
              <a:tabLst>
                <a:tab pos="2743200" algn="l"/>
              </a:tabLst>
            </a:pPr>
            <a:r>
              <a:t>DISCO</a:t>
            </a:r>
            <a:r>
              <a:rPr spc="-100"/>
              <a:t> RADIAL:</a:t>
            </a:r>
            <a:r>
              <a:t>	Key</a:t>
            </a:r>
            <a:r>
              <a:rPr spc="-100"/>
              <a:t> Findings</a:t>
            </a:r>
          </a:p>
        </p:txBody>
      </p:sp>
      <p:pic>
        <p:nvPicPr>
          <p:cNvPr id="122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1620" y="1000760"/>
            <a:ext cx="2755901" cy="4986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object 4" descr="object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68700" y="2166620"/>
            <a:ext cx="2613661" cy="3014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object 5" descr="object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87159" y="2166620"/>
            <a:ext cx="2438400" cy="2839719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object 6"/>
          <p:cNvSpPr txBox="1"/>
          <p:nvPr/>
        </p:nvSpPr>
        <p:spPr>
          <a:xfrm>
            <a:off x="5674359" y="1480819"/>
            <a:ext cx="1628140" cy="260698"/>
          </a:xfrm>
          <a:prstGeom prst="rect">
            <a:avLst/>
          </a:prstGeom>
          <a:solidFill>
            <a:srgbClr val="5B9BD4"/>
          </a:solidFill>
          <a:ln w="19050"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91439">
              <a:spcBef>
                <a:spcPts val="200"/>
              </a:spcBef>
              <a:defRPr>
                <a:solidFill>
                  <a:srgbClr val="FFFFFF"/>
                </a:solidFill>
              </a:defRPr>
            </a:pPr>
            <a:r>
              <a:t>FOREARM</a:t>
            </a:r>
            <a:r>
              <a:rPr spc="-50"/>
              <a:t> </a:t>
            </a:r>
            <a:r>
              <a:rPr spc="-25"/>
              <a:t>RAO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object 2"/>
          <p:cNvSpPr txBox="1"/>
          <p:nvPr>
            <p:ph type="title"/>
          </p:nvPr>
        </p:nvSpPr>
        <p:spPr>
          <a:xfrm>
            <a:off x="2145410" y="234949"/>
            <a:ext cx="4853178" cy="513082"/>
          </a:xfrm>
          <a:prstGeom prst="rect">
            <a:avLst/>
          </a:prstGeom>
        </p:spPr>
        <p:txBody>
          <a:bodyPr/>
          <a:lstStyle/>
          <a:p>
            <a:pPr indent="56514">
              <a:spcBef>
                <a:spcPts val="100"/>
              </a:spcBef>
              <a:tabLst>
                <a:tab pos="2743200" algn="l"/>
              </a:tabLst>
            </a:pPr>
            <a:r>
              <a:t>DISCO</a:t>
            </a:r>
            <a:r>
              <a:rPr spc="-100"/>
              <a:t> RADIAL:</a:t>
            </a:r>
            <a:r>
              <a:t>	Key</a:t>
            </a:r>
            <a:r>
              <a:rPr spc="-100"/>
              <a:t> Findings</a:t>
            </a:r>
          </a:p>
        </p:txBody>
      </p:sp>
      <p:grpSp>
        <p:nvGrpSpPr>
          <p:cNvPr id="131" name="object 3"/>
          <p:cNvGrpSpPr/>
          <p:nvPr/>
        </p:nvGrpSpPr>
        <p:grpSpPr>
          <a:xfrm>
            <a:off x="-1" y="1120139"/>
            <a:ext cx="9144001" cy="4958079"/>
            <a:chOff x="0" y="0"/>
            <a:chExt cx="9143999" cy="4958078"/>
          </a:xfrm>
        </p:grpSpPr>
        <p:pic>
          <p:nvPicPr>
            <p:cNvPr id="128" name="object 4" descr="object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144000" cy="40436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9" name="object 5"/>
            <p:cNvSpPr/>
            <p:nvPr/>
          </p:nvSpPr>
          <p:spPr>
            <a:xfrm>
              <a:off x="838199" y="4043679"/>
              <a:ext cx="1501142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7511" y="5400"/>
                  </a:lnTo>
                  <a:lnTo>
                    <a:pt x="9155" y="5400"/>
                  </a:lnTo>
                  <a:lnTo>
                    <a:pt x="9155" y="7566"/>
                  </a:lnTo>
                  <a:lnTo>
                    <a:pt x="0" y="756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7566"/>
                  </a:lnTo>
                  <a:lnTo>
                    <a:pt x="12445" y="7566"/>
                  </a:lnTo>
                  <a:lnTo>
                    <a:pt x="12445" y="5400"/>
                  </a:lnTo>
                  <a:lnTo>
                    <a:pt x="14089" y="54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0" name="object 6"/>
            <p:cNvSpPr/>
            <p:nvPr/>
          </p:nvSpPr>
          <p:spPr>
            <a:xfrm>
              <a:off x="838199" y="4043679"/>
              <a:ext cx="1501142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566"/>
                  </a:moveTo>
                  <a:lnTo>
                    <a:pt x="9155" y="7566"/>
                  </a:lnTo>
                  <a:lnTo>
                    <a:pt x="9155" y="5400"/>
                  </a:lnTo>
                  <a:lnTo>
                    <a:pt x="7511" y="5400"/>
                  </a:lnTo>
                  <a:lnTo>
                    <a:pt x="10800" y="0"/>
                  </a:lnTo>
                  <a:lnTo>
                    <a:pt x="14089" y="5400"/>
                  </a:lnTo>
                  <a:lnTo>
                    <a:pt x="12445" y="5400"/>
                  </a:lnTo>
                  <a:lnTo>
                    <a:pt x="12445" y="7566"/>
                  </a:lnTo>
                  <a:lnTo>
                    <a:pt x="21600" y="756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7566"/>
                  </a:lnTo>
                  <a:close/>
                </a:path>
              </a:pathLst>
            </a:custGeom>
            <a:noFill/>
            <a:ln w="412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32" name="object 7"/>
          <p:cNvSpPr txBox="1"/>
          <p:nvPr/>
        </p:nvSpPr>
        <p:spPr>
          <a:xfrm>
            <a:off x="1044256" y="5493384"/>
            <a:ext cx="1089026" cy="533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2540" algn="ctr">
              <a:spcBef>
                <a:spcPts val="100"/>
              </a:spcBef>
              <a:defRPr spc="-20"/>
            </a:pPr>
            <a:r>
              <a:t>More</a:t>
            </a:r>
          </a:p>
          <a:p>
            <a:pPr algn="ctr">
              <a:defRPr spc="-10"/>
            </a:pPr>
            <a:r>
              <a:t>demanding</a:t>
            </a:r>
          </a:p>
        </p:txBody>
      </p:sp>
      <p:grpSp>
        <p:nvGrpSpPr>
          <p:cNvPr id="135" name="object 8"/>
          <p:cNvGrpSpPr/>
          <p:nvPr/>
        </p:nvGrpSpPr>
        <p:grpSpPr>
          <a:xfrm>
            <a:off x="3820158" y="5163820"/>
            <a:ext cx="1503682" cy="914400"/>
            <a:chOff x="0" y="0"/>
            <a:chExt cx="1503680" cy="914399"/>
          </a:xfrm>
        </p:grpSpPr>
        <p:sp>
          <p:nvSpPr>
            <p:cNvPr id="133" name="object 9"/>
            <p:cNvSpPr/>
            <p:nvPr/>
          </p:nvSpPr>
          <p:spPr>
            <a:xfrm>
              <a:off x="0" y="0"/>
              <a:ext cx="1503681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7516" y="5400"/>
                  </a:lnTo>
                  <a:lnTo>
                    <a:pt x="9158" y="5400"/>
                  </a:lnTo>
                  <a:lnTo>
                    <a:pt x="9158" y="7566"/>
                  </a:lnTo>
                  <a:lnTo>
                    <a:pt x="0" y="756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7566"/>
                  </a:lnTo>
                  <a:lnTo>
                    <a:pt x="12442" y="7566"/>
                  </a:lnTo>
                  <a:lnTo>
                    <a:pt x="12442" y="5400"/>
                  </a:lnTo>
                  <a:lnTo>
                    <a:pt x="14084" y="54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4" name="object 10"/>
            <p:cNvSpPr/>
            <p:nvPr/>
          </p:nvSpPr>
          <p:spPr>
            <a:xfrm>
              <a:off x="0" y="0"/>
              <a:ext cx="1503681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566"/>
                  </a:moveTo>
                  <a:lnTo>
                    <a:pt x="9158" y="7566"/>
                  </a:lnTo>
                  <a:lnTo>
                    <a:pt x="9158" y="5400"/>
                  </a:lnTo>
                  <a:lnTo>
                    <a:pt x="7516" y="5400"/>
                  </a:lnTo>
                  <a:lnTo>
                    <a:pt x="10800" y="0"/>
                  </a:lnTo>
                  <a:lnTo>
                    <a:pt x="14084" y="5400"/>
                  </a:lnTo>
                  <a:lnTo>
                    <a:pt x="12442" y="5400"/>
                  </a:lnTo>
                  <a:lnTo>
                    <a:pt x="12442" y="7566"/>
                  </a:lnTo>
                  <a:lnTo>
                    <a:pt x="21600" y="756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7566"/>
                  </a:lnTo>
                  <a:close/>
                </a:path>
              </a:pathLst>
            </a:custGeom>
            <a:noFill/>
            <a:ln w="412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36" name="object 11"/>
          <p:cNvSpPr txBox="1"/>
          <p:nvPr/>
        </p:nvSpPr>
        <p:spPr>
          <a:xfrm>
            <a:off x="4070984" y="5631179"/>
            <a:ext cx="1001395" cy="241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</a:pPr>
            <a:r>
              <a:t>No</a:t>
            </a:r>
            <a:r>
              <a:rPr spc="-15"/>
              <a:t> </a:t>
            </a:r>
            <a:r>
              <a:rPr spc="-10"/>
              <a:t>impact</a:t>
            </a:r>
          </a:p>
        </p:txBody>
      </p:sp>
      <p:grpSp>
        <p:nvGrpSpPr>
          <p:cNvPr id="139" name="object 12"/>
          <p:cNvGrpSpPr/>
          <p:nvPr/>
        </p:nvGrpSpPr>
        <p:grpSpPr>
          <a:xfrm>
            <a:off x="6868159" y="5163820"/>
            <a:ext cx="1503682" cy="914400"/>
            <a:chOff x="0" y="0"/>
            <a:chExt cx="1503681" cy="914399"/>
          </a:xfrm>
        </p:grpSpPr>
        <p:sp>
          <p:nvSpPr>
            <p:cNvPr id="137" name="object 13"/>
            <p:cNvSpPr/>
            <p:nvPr/>
          </p:nvSpPr>
          <p:spPr>
            <a:xfrm>
              <a:off x="0" y="0"/>
              <a:ext cx="1503682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7516" y="5400"/>
                  </a:lnTo>
                  <a:lnTo>
                    <a:pt x="9158" y="5400"/>
                  </a:lnTo>
                  <a:lnTo>
                    <a:pt x="9158" y="7566"/>
                  </a:lnTo>
                  <a:lnTo>
                    <a:pt x="0" y="756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7566"/>
                  </a:lnTo>
                  <a:lnTo>
                    <a:pt x="12442" y="7566"/>
                  </a:lnTo>
                  <a:lnTo>
                    <a:pt x="12442" y="5400"/>
                  </a:lnTo>
                  <a:lnTo>
                    <a:pt x="14084" y="54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8" name="object 14"/>
            <p:cNvSpPr/>
            <p:nvPr/>
          </p:nvSpPr>
          <p:spPr>
            <a:xfrm>
              <a:off x="0" y="0"/>
              <a:ext cx="1503682" cy="914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566"/>
                  </a:moveTo>
                  <a:lnTo>
                    <a:pt x="9158" y="7566"/>
                  </a:lnTo>
                  <a:lnTo>
                    <a:pt x="9158" y="5400"/>
                  </a:lnTo>
                  <a:lnTo>
                    <a:pt x="7516" y="5400"/>
                  </a:lnTo>
                  <a:lnTo>
                    <a:pt x="10800" y="0"/>
                  </a:lnTo>
                  <a:lnTo>
                    <a:pt x="14084" y="5400"/>
                  </a:lnTo>
                  <a:lnTo>
                    <a:pt x="12442" y="5400"/>
                  </a:lnTo>
                  <a:lnTo>
                    <a:pt x="12442" y="7566"/>
                  </a:lnTo>
                  <a:lnTo>
                    <a:pt x="21600" y="756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7566"/>
                  </a:lnTo>
                  <a:close/>
                </a:path>
              </a:pathLst>
            </a:custGeom>
            <a:noFill/>
            <a:ln w="41275" cap="flat">
              <a:solidFill>
                <a:srgbClr val="FF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40" name="object 15"/>
          <p:cNvSpPr txBox="1"/>
          <p:nvPr/>
        </p:nvSpPr>
        <p:spPr>
          <a:xfrm>
            <a:off x="7325614" y="5631179"/>
            <a:ext cx="589281" cy="241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indent="12700">
              <a:spcBef>
                <a:spcPts val="100"/>
              </a:spcBef>
              <a:defRPr spc="-10"/>
            </a:lvl1pPr>
          </a:lstStyle>
          <a:p>
            <a:pPr/>
            <a:r>
              <a:t>Easier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object 2"/>
          <p:cNvSpPr txBox="1"/>
          <p:nvPr>
            <p:ph type="title"/>
          </p:nvPr>
        </p:nvSpPr>
        <p:spPr>
          <a:xfrm>
            <a:off x="2281301" y="342645"/>
            <a:ext cx="4625976" cy="51308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</a:pPr>
            <a:r>
              <a:t>DISCO</a:t>
            </a:r>
            <a:r>
              <a:rPr spc="-100"/>
              <a:t> </a:t>
            </a:r>
            <a:r>
              <a:t>RADIAL:</a:t>
            </a:r>
            <a:r>
              <a:rPr spc="-100"/>
              <a:t> Conclusions</a:t>
            </a:r>
          </a:p>
        </p:txBody>
      </p:sp>
      <p:sp>
        <p:nvSpPr>
          <p:cNvPr id="143" name="object 3"/>
          <p:cNvSpPr txBox="1"/>
          <p:nvPr>
            <p:ph type="body" idx="1"/>
          </p:nvPr>
        </p:nvSpPr>
        <p:spPr>
          <a:xfrm>
            <a:off x="330516" y="1077340"/>
            <a:ext cx="8482966" cy="4566285"/>
          </a:xfrm>
          <a:prstGeom prst="rect">
            <a:avLst/>
          </a:prstGeom>
        </p:spPr>
        <p:txBody>
          <a:bodyPr/>
          <a:lstStyle/>
          <a:p>
            <a:pPr marL="326390" marR="89535" indent="-304800">
              <a:lnSpc>
                <a:spcPct val="80200"/>
              </a:lnSpc>
              <a:spcBef>
                <a:spcPts val="600"/>
              </a:spcBef>
              <a:buSzPct val="100000"/>
              <a:buFont typeface="Arial"/>
              <a:buChar char="•"/>
              <a:tabLst>
                <a:tab pos="317500" algn="l"/>
                <a:tab pos="317500" algn="l"/>
              </a:tabLst>
            </a:pPr>
            <a:r>
              <a:t>Results</a:t>
            </a:r>
            <a:r>
              <a:rPr spc="-100"/>
              <a:t> </a:t>
            </a:r>
            <a:r>
              <a:t>from</a:t>
            </a:r>
            <a:r>
              <a:rPr spc="-100"/>
              <a:t> </a:t>
            </a:r>
            <a:r>
              <a:t>the</a:t>
            </a:r>
            <a:r>
              <a:rPr spc="-100"/>
              <a:t> </a:t>
            </a:r>
            <a:r>
              <a:t>large,</a:t>
            </a:r>
            <a:r>
              <a:rPr spc="-100"/>
              <a:t> </a:t>
            </a:r>
            <a:r>
              <a:t>international,</a:t>
            </a:r>
            <a:r>
              <a:rPr spc="-100"/>
              <a:t> </a:t>
            </a:r>
            <a:r>
              <a:t>multicenter</a:t>
            </a:r>
            <a:r>
              <a:rPr spc="-100"/>
              <a:t> </a:t>
            </a:r>
            <a:r>
              <a:t>DISCO</a:t>
            </a:r>
            <a:r>
              <a:rPr spc="-100"/>
              <a:t> RADIAL </a:t>
            </a:r>
            <a:r>
              <a:t>randomized</a:t>
            </a:r>
            <a:r>
              <a:rPr spc="-100"/>
              <a:t> </a:t>
            </a:r>
            <a:r>
              <a:t>controlled</a:t>
            </a:r>
            <a:r>
              <a:rPr spc="-100"/>
              <a:t> </a:t>
            </a:r>
            <a:r>
              <a:t>trial</a:t>
            </a:r>
            <a:r>
              <a:rPr spc="-100"/>
              <a:t> </a:t>
            </a:r>
            <a:r>
              <a:t>showed</a:t>
            </a:r>
            <a:r>
              <a:rPr spc="-100"/>
              <a:t> </a:t>
            </a:r>
            <a:r>
              <a:t>equally</a:t>
            </a:r>
            <a:r>
              <a:rPr spc="-100"/>
              <a:t> </a:t>
            </a:r>
            <a:r>
              <a:t>very</a:t>
            </a:r>
            <a:r>
              <a:rPr spc="-100"/>
              <a:t> </a:t>
            </a:r>
            <a:r>
              <a:t>low</a:t>
            </a:r>
            <a:r>
              <a:rPr spc="-100"/>
              <a:t> </a:t>
            </a:r>
            <a:r>
              <a:t>incidence</a:t>
            </a:r>
            <a:r>
              <a:rPr spc="-100"/>
              <a:t> of </a:t>
            </a:r>
            <a:r>
              <a:t>forearm</a:t>
            </a:r>
            <a:r>
              <a:rPr spc="-100"/>
              <a:t> </a:t>
            </a:r>
            <a:r>
              <a:t>RAO</a:t>
            </a:r>
            <a:r>
              <a:rPr spc="-100"/>
              <a:t> </a:t>
            </a:r>
            <a:r>
              <a:t>for</a:t>
            </a:r>
            <a:r>
              <a:rPr spc="-100"/>
              <a:t> </a:t>
            </a:r>
            <a:r>
              <a:t>DRA</a:t>
            </a:r>
            <a:r>
              <a:rPr spc="-100"/>
              <a:t> </a:t>
            </a:r>
            <a:r>
              <a:t>and</a:t>
            </a:r>
            <a:r>
              <a:rPr spc="-100"/>
              <a:t> conventional TRA.</a:t>
            </a:r>
            <a:endParaRPr spc="-100"/>
          </a:p>
          <a:p>
            <a:pPr marL="326390" marR="969010" indent="-304800">
              <a:lnSpc>
                <a:spcPct val="79900"/>
              </a:lnSpc>
              <a:spcBef>
                <a:spcPts val="1300"/>
              </a:spcBef>
              <a:buSzPct val="100000"/>
              <a:buFont typeface="Arial"/>
              <a:buChar char="•"/>
              <a:tabLst>
                <a:tab pos="317500" algn="l"/>
                <a:tab pos="317500" algn="l"/>
              </a:tabLst>
            </a:pPr>
            <a:r>
              <a:t>These</a:t>
            </a:r>
            <a:r>
              <a:rPr spc="-100"/>
              <a:t> </a:t>
            </a:r>
            <a:r>
              <a:t>results</a:t>
            </a:r>
            <a:r>
              <a:rPr spc="-100"/>
              <a:t> </a:t>
            </a:r>
            <a:r>
              <a:t>establish</a:t>
            </a:r>
            <a:r>
              <a:rPr spc="-100"/>
              <a:t> </a:t>
            </a:r>
            <a:r>
              <a:t>compliance</a:t>
            </a:r>
            <a:r>
              <a:rPr spc="-100"/>
              <a:t> </a:t>
            </a:r>
            <a:r>
              <a:t>to</a:t>
            </a:r>
            <a:r>
              <a:rPr spc="-100"/>
              <a:t> </a:t>
            </a:r>
            <a:r>
              <a:t>best</a:t>
            </a:r>
            <a:r>
              <a:rPr spc="-100"/>
              <a:t> practice recommendations </a:t>
            </a:r>
            <a:r>
              <a:t>for</a:t>
            </a:r>
            <a:r>
              <a:rPr spc="-100"/>
              <a:t> </a:t>
            </a:r>
            <a:r>
              <a:t>RAO</a:t>
            </a:r>
            <a:r>
              <a:rPr spc="-100"/>
              <a:t> </a:t>
            </a:r>
            <a:r>
              <a:t>avoidance</a:t>
            </a:r>
            <a:r>
              <a:rPr spc="-100"/>
              <a:t> </a:t>
            </a:r>
            <a:r>
              <a:t>as</a:t>
            </a:r>
            <a:r>
              <a:rPr spc="-100"/>
              <a:t> </a:t>
            </a:r>
            <a:r>
              <a:t>a</a:t>
            </a:r>
            <a:r>
              <a:rPr spc="-100"/>
              <a:t> </a:t>
            </a:r>
            <a:r>
              <a:t>mandatory</a:t>
            </a:r>
            <a:r>
              <a:rPr spc="-100"/>
              <a:t> new reference </a:t>
            </a:r>
            <a:r>
              <a:t>in</a:t>
            </a:r>
            <a:r>
              <a:rPr spc="-100"/>
              <a:t> </a:t>
            </a:r>
            <a:r>
              <a:t>TR</a:t>
            </a:r>
            <a:r>
              <a:rPr spc="-100"/>
              <a:t> practice.</a:t>
            </a:r>
            <a:endParaRPr spc="-100"/>
          </a:p>
          <a:p>
            <a:pPr marL="326390" marR="272415" indent="-304800">
              <a:lnSpc>
                <a:spcPct val="79900"/>
              </a:lnSpc>
              <a:spcBef>
                <a:spcPts val="1300"/>
              </a:spcBef>
              <a:buSzPct val="100000"/>
              <a:buFont typeface="Arial"/>
              <a:buChar char="•"/>
              <a:tabLst>
                <a:tab pos="317500" algn="l"/>
                <a:tab pos="317500" algn="l"/>
              </a:tabLst>
            </a:pPr>
            <a:r>
              <a:t>At</a:t>
            </a:r>
            <a:r>
              <a:rPr spc="-100"/>
              <a:t> </a:t>
            </a:r>
            <a:r>
              <a:t>the</a:t>
            </a:r>
            <a:r>
              <a:rPr spc="-100"/>
              <a:t> </a:t>
            </a:r>
            <a:r>
              <a:t>same</a:t>
            </a:r>
            <a:r>
              <a:rPr spc="-100"/>
              <a:t> </a:t>
            </a:r>
            <a:r>
              <a:t>time,</a:t>
            </a:r>
            <a:r>
              <a:rPr spc="-100"/>
              <a:t> </a:t>
            </a:r>
            <a:r>
              <a:t>distal</a:t>
            </a:r>
            <a:r>
              <a:rPr spc="-100"/>
              <a:t> </a:t>
            </a:r>
            <a:r>
              <a:t>radial</a:t>
            </a:r>
            <a:r>
              <a:rPr spc="-100"/>
              <a:t> </a:t>
            </a:r>
            <a:r>
              <a:t>artery</a:t>
            </a:r>
            <a:r>
              <a:rPr spc="-100"/>
              <a:t> </a:t>
            </a:r>
            <a:r>
              <a:t>arises</a:t>
            </a:r>
            <a:r>
              <a:rPr spc="-100"/>
              <a:t> </a:t>
            </a:r>
            <a:r>
              <a:t>as</a:t>
            </a:r>
            <a:r>
              <a:rPr spc="-100"/>
              <a:t> </a:t>
            </a:r>
            <a:r>
              <a:t>a</a:t>
            </a:r>
            <a:r>
              <a:rPr spc="-100"/>
              <a:t> </a:t>
            </a:r>
            <a:r>
              <a:t>valid</a:t>
            </a:r>
            <a:r>
              <a:rPr spc="-100"/>
              <a:t> alternative </a:t>
            </a:r>
            <a:r>
              <a:t>associated</a:t>
            </a:r>
            <a:r>
              <a:rPr spc="-100"/>
              <a:t> </a:t>
            </a:r>
            <a:r>
              <a:t>with</a:t>
            </a:r>
            <a:r>
              <a:rPr spc="-100"/>
              <a:t> </a:t>
            </a:r>
            <a:r>
              <a:t>higher</a:t>
            </a:r>
            <a:r>
              <a:rPr spc="-100"/>
              <a:t> cross-</a:t>
            </a:r>
            <a:r>
              <a:t>over</a:t>
            </a:r>
            <a:r>
              <a:rPr spc="-100"/>
              <a:t> </a:t>
            </a:r>
            <a:r>
              <a:t>rates,</a:t>
            </a:r>
            <a:r>
              <a:rPr spc="-100"/>
              <a:t> </a:t>
            </a:r>
            <a:r>
              <a:t>but</a:t>
            </a:r>
            <a:r>
              <a:rPr spc="-100"/>
              <a:t> </a:t>
            </a:r>
            <a:r>
              <a:t>with</a:t>
            </a:r>
            <a:r>
              <a:rPr spc="-100"/>
              <a:t> </a:t>
            </a:r>
            <a:r>
              <a:t>a</a:t>
            </a:r>
            <a:r>
              <a:rPr spc="-100"/>
              <a:t> </a:t>
            </a:r>
            <a:r>
              <a:t>simpler</a:t>
            </a:r>
            <a:r>
              <a:rPr spc="-100"/>
              <a:t> and </a:t>
            </a:r>
            <a:r>
              <a:t>shorter</a:t>
            </a:r>
            <a:r>
              <a:rPr spc="-100"/>
              <a:t> </a:t>
            </a:r>
            <a:r>
              <a:t>hemostasis</a:t>
            </a:r>
            <a:r>
              <a:rPr spc="-100"/>
              <a:t> process.</a:t>
            </a:r>
            <a:endParaRPr spc="-100"/>
          </a:p>
          <a:p>
            <a:pPr marL="326390" marR="5080" indent="-304800">
              <a:lnSpc>
                <a:spcPct val="80200"/>
              </a:lnSpc>
              <a:spcBef>
                <a:spcPts val="1200"/>
              </a:spcBef>
              <a:buSzPct val="100000"/>
              <a:buFont typeface="Arial"/>
              <a:buChar char="•"/>
              <a:tabLst>
                <a:tab pos="317500" algn="l"/>
                <a:tab pos="317500" algn="l"/>
              </a:tabLst>
            </a:pPr>
            <a:r>
              <a:t>Further</a:t>
            </a:r>
            <a:r>
              <a:rPr spc="-100"/>
              <a:t> </a:t>
            </a:r>
            <a:r>
              <a:t>study</a:t>
            </a:r>
            <a:r>
              <a:rPr spc="-100"/>
              <a:t> </a:t>
            </a:r>
            <a:r>
              <a:t>is</a:t>
            </a:r>
            <a:r>
              <a:rPr spc="-100"/>
              <a:t> </a:t>
            </a:r>
            <a:r>
              <a:t>required</a:t>
            </a:r>
            <a:r>
              <a:rPr spc="-100"/>
              <a:t> </a:t>
            </a:r>
            <a:r>
              <a:t>to</a:t>
            </a:r>
            <a:r>
              <a:rPr spc="-100"/>
              <a:t> </a:t>
            </a:r>
            <a:r>
              <a:t>determine</a:t>
            </a:r>
            <a:r>
              <a:rPr spc="-100"/>
              <a:t> </a:t>
            </a:r>
            <a:r>
              <a:t>whether</a:t>
            </a:r>
            <a:r>
              <a:rPr spc="-100"/>
              <a:t> </a:t>
            </a:r>
            <a:r>
              <a:t>such</a:t>
            </a:r>
            <a:r>
              <a:rPr spc="-100"/>
              <a:t> </a:t>
            </a:r>
            <a:r>
              <a:t>a</a:t>
            </a:r>
            <a:r>
              <a:rPr spc="-100"/>
              <a:t> strict </a:t>
            </a:r>
            <a:r>
              <a:t>fulfilment</a:t>
            </a:r>
            <a:r>
              <a:rPr spc="-100"/>
              <a:t> </a:t>
            </a:r>
            <a:r>
              <a:t>of</a:t>
            </a:r>
            <a:r>
              <a:rPr spc="-100"/>
              <a:t> conventional </a:t>
            </a:r>
            <a:r>
              <a:t>TRA</a:t>
            </a:r>
            <a:r>
              <a:rPr spc="-100"/>
              <a:t> </a:t>
            </a:r>
            <a:r>
              <a:t>to</a:t>
            </a:r>
            <a:r>
              <a:rPr spc="-100"/>
              <a:t> </a:t>
            </a:r>
            <a:r>
              <a:t>best</a:t>
            </a:r>
            <a:r>
              <a:rPr spc="-100"/>
              <a:t> </a:t>
            </a:r>
            <a:r>
              <a:t>RAO</a:t>
            </a:r>
            <a:r>
              <a:rPr spc="-100"/>
              <a:t> </a:t>
            </a:r>
            <a:r>
              <a:t>prevention</a:t>
            </a:r>
            <a:r>
              <a:rPr spc="-100"/>
              <a:t> </a:t>
            </a:r>
            <a:r>
              <a:t>practices</a:t>
            </a:r>
            <a:r>
              <a:rPr spc="-100"/>
              <a:t> is </a:t>
            </a:r>
            <a:r>
              <a:t>maintained</a:t>
            </a:r>
            <a:r>
              <a:rPr spc="-100"/>
              <a:t> </a:t>
            </a:r>
            <a:r>
              <a:t>in</a:t>
            </a:r>
            <a:r>
              <a:rPr spc="-100"/>
              <a:t> real-</a:t>
            </a:r>
            <a:r>
              <a:t>world</a:t>
            </a:r>
            <a:r>
              <a:rPr spc="-100"/>
              <a:t> settings.</a:t>
            </a:r>
            <a:endParaRPr spc="-100"/>
          </a:p>
          <a:p>
            <a:pPr marL="326390" indent="-304800">
              <a:spcBef>
                <a:spcPts val="700"/>
              </a:spcBef>
              <a:buSzPct val="100000"/>
              <a:buFont typeface="Arial"/>
              <a:buChar char="•"/>
              <a:tabLst>
                <a:tab pos="317500" algn="l"/>
                <a:tab pos="317500" algn="l"/>
              </a:tabLst>
            </a:pPr>
            <a:r>
              <a:t>Also,</a:t>
            </a:r>
            <a:r>
              <a:rPr spc="-100"/>
              <a:t> </a:t>
            </a:r>
            <a:r>
              <a:t>predictors</a:t>
            </a:r>
            <a:r>
              <a:rPr spc="-100"/>
              <a:t> </a:t>
            </a:r>
            <a:r>
              <a:t>of</a:t>
            </a:r>
            <a:r>
              <a:rPr spc="-100"/>
              <a:t> </a:t>
            </a:r>
            <a:r>
              <a:t>distal</a:t>
            </a:r>
            <a:r>
              <a:rPr spc="-100"/>
              <a:t> </a:t>
            </a:r>
            <a:r>
              <a:t>radial</a:t>
            </a:r>
            <a:r>
              <a:rPr spc="-100"/>
              <a:t> </a:t>
            </a:r>
            <a:r>
              <a:t>access</a:t>
            </a:r>
            <a:r>
              <a:rPr spc="-100"/>
              <a:t> </a:t>
            </a:r>
            <a:r>
              <a:t>failure</a:t>
            </a:r>
            <a:r>
              <a:rPr spc="-100"/>
              <a:t> </a:t>
            </a:r>
            <a:r>
              <a:t>are</a:t>
            </a:r>
            <a:r>
              <a:rPr spc="-100"/>
              <a:t> </a:t>
            </a:r>
            <a:r>
              <a:t>to</a:t>
            </a:r>
            <a:r>
              <a:rPr spc="-100"/>
              <a:t> </a:t>
            </a:r>
            <a:r>
              <a:t>be</a:t>
            </a:r>
            <a:r>
              <a:rPr spc="-100"/>
              <a:t> explored.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object 3"/>
          <p:cNvSpPr txBox="1"/>
          <p:nvPr>
            <p:ph type="title"/>
          </p:nvPr>
        </p:nvSpPr>
        <p:spPr>
          <a:xfrm>
            <a:off x="2746374" y="342645"/>
            <a:ext cx="3691256" cy="51308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</a:pPr>
            <a:r>
              <a:t>PUBLISHED</a:t>
            </a:r>
            <a:r>
              <a:rPr spc="-100"/>
              <a:t> </a:t>
            </a:r>
            <a:r>
              <a:t>IN</a:t>
            </a:r>
            <a:r>
              <a:rPr spc="-100"/>
              <a:t> </a:t>
            </a:r>
            <a:r>
              <a:t>JACC</a:t>
            </a:r>
            <a:r>
              <a:rPr spc="-100"/>
              <a:t> CI</a:t>
            </a:r>
          </a:p>
        </p:txBody>
      </p:sp>
      <p:grpSp>
        <p:nvGrpSpPr>
          <p:cNvPr id="149" name="object 4"/>
          <p:cNvGrpSpPr/>
          <p:nvPr/>
        </p:nvGrpSpPr>
        <p:grpSpPr>
          <a:xfrm>
            <a:off x="1998978" y="911859"/>
            <a:ext cx="5189222" cy="5229862"/>
            <a:chOff x="0" y="0"/>
            <a:chExt cx="5189220" cy="5229860"/>
          </a:xfrm>
        </p:grpSpPr>
        <p:pic>
          <p:nvPicPr>
            <p:cNvPr id="147" name="object 5" descr="object 5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5189221" cy="28270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" name="object 6" descr="object 6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2827019"/>
              <a:ext cx="4927601" cy="24028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object 2" descr="object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object 3" descr="object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96640" y="2471420"/>
            <a:ext cx="1950720" cy="82042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object 4"/>
          <p:cNvSpPr txBox="1"/>
          <p:nvPr>
            <p:ph type="title"/>
          </p:nvPr>
        </p:nvSpPr>
        <p:spPr>
          <a:xfrm>
            <a:off x="3486403" y="3688015"/>
            <a:ext cx="2169796" cy="452756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 sz="2800"/>
            </a:lvl1pPr>
          </a:lstStyle>
          <a:p>
            <a:pPr/>
            <a:r>
              <a:t>PCRonline.com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bject 2"/>
          <p:cNvSpPr txBox="1"/>
          <p:nvPr>
            <p:ph type="title"/>
          </p:nvPr>
        </p:nvSpPr>
        <p:spPr>
          <a:xfrm>
            <a:off x="340042" y="234949"/>
            <a:ext cx="4763135" cy="51308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</a:pPr>
            <a:r>
              <a:t>Potential</a:t>
            </a:r>
            <a:r>
              <a:rPr spc="-100"/>
              <a:t> </a:t>
            </a:r>
            <a:r>
              <a:t>conflicts</a:t>
            </a:r>
            <a:r>
              <a:rPr spc="-100"/>
              <a:t> </a:t>
            </a:r>
            <a:r>
              <a:t>of</a:t>
            </a:r>
            <a:r>
              <a:rPr spc="-100"/>
              <a:t> interest</a:t>
            </a:r>
          </a:p>
        </p:txBody>
      </p:sp>
      <p:sp>
        <p:nvSpPr>
          <p:cNvPr id="80" name="object 3"/>
          <p:cNvSpPr txBox="1"/>
          <p:nvPr/>
        </p:nvSpPr>
        <p:spPr>
          <a:xfrm>
            <a:off x="485457" y="1350897"/>
            <a:ext cx="7002144" cy="1689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2000"/>
            </a:pPr>
            <a:r>
              <a:t>Speaker's</a:t>
            </a:r>
            <a:r>
              <a:rPr spc="4"/>
              <a:t> </a:t>
            </a:r>
            <a:r>
              <a:t>name</a:t>
            </a:r>
            <a:r>
              <a:rPr spc="-35"/>
              <a:t> </a:t>
            </a:r>
            <a:r>
              <a:t>:</a:t>
            </a:r>
            <a:r>
              <a:rPr spc="-39"/>
              <a:t> </a:t>
            </a:r>
            <a:r>
              <a:t>Adel</a:t>
            </a:r>
            <a:r>
              <a:rPr spc="-39"/>
              <a:t> </a:t>
            </a:r>
            <a:r>
              <a:rPr spc="-9"/>
              <a:t>Aminian</a:t>
            </a:r>
          </a:p>
          <a:p>
            <a:pPr>
              <a:defRPr sz="1200"/>
            </a:pPr>
          </a:p>
          <a:p>
            <a:pPr indent="61593">
              <a:defRPr spc="525" sz="2000"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☑</a:t>
            </a:r>
            <a:r>
              <a:rPr spc="-130"/>
              <a:t> </a:t>
            </a:r>
            <a:r>
              <a:rPr spc="0"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spc="-39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pc="0"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spc="-15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pc="0"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spc="-55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pc="0">
                <a:latin typeface="Calibri"/>
                <a:ea typeface="Calibri"/>
                <a:cs typeface="Calibri"/>
                <a:sym typeface="Calibri"/>
              </a:rPr>
              <a:t>following</a:t>
            </a:r>
            <a:r>
              <a:rPr spc="-6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pc="0">
                <a:latin typeface="Calibri"/>
                <a:ea typeface="Calibri"/>
                <a:cs typeface="Calibri"/>
                <a:sym typeface="Calibri"/>
              </a:rPr>
              <a:t>potential</a:t>
            </a:r>
            <a:r>
              <a:rPr spc="-5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pc="0">
                <a:latin typeface="Calibri"/>
                <a:ea typeface="Calibri"/>
                <a:cs typeface="Calibri"/>
                <a:sym typeface="Calibri"/>
              </a:rPr>
              <a:t>conflicts</a:t>
            </a:r>
            <a:r>
              <a:rPr spc="-25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pc="0"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spc="-5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pc="0">
                <a:latin typeface="Calibri"/>
                <a:ea typeface="Calibri"/>
                <a:cs typeface="Calibri"/>
                <a:sym typeface="Calibri"/>
              </a:rPr>
              <a:t>interest</a:t>
            </a:r>
            <a:r>
              <a:rPr spc="-3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pc="0"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spc="-35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spc="-9">
                <a:latin typeface="Calibri"/>
                <a:ea typeface="Calibri"/>
                <a:cs typeface="Calibri"/>
                <a:sym typeface="Calibri"/>
              </a:rPr>
              <a:t>declare:</a:t>
            </a:r>
          </a:p>
          <a:p>
            <a:pPr indent="61593">
              <a:lnSpc>
                <a:spcPts val="2200"/>
              </a:lnSpc>
              <a:spcBef>
                <a:spcPts val="1900"/>
              </a:spcBef>
              <a:defRPr sz="2000"/>
            </a:pPr>
            <a:r>
              <a:t>Receipt</a:t>
            </a:r>
            <a:r>
              <a:rPr spc="-30"/>
              <a:t> </a:t>
            </a:r>
            <a:r>
              <a:t>of</a:t>
            </a:r>
            <a:r>
              <a:rPr spc="-50"/>
              <a:t> </a:t>
            </a:r>
            <a:r>
              <a:t>honoraria</a:t>
            </a:r>
            <a:r>
              <a:rPr spc="-55"/>
              <a:t> </a:t>
            </a:r>
            <a:r>
              <a:t>or</a:t>
            </a:r>
            <a:r>
              <a:rPr spc="-35"/>
              <a:t> </a:t>
            </a:r>
            <a:r>
              <a:t>consultation</a:t>
            </a:r>
            <a:r>
              <a:rPr spc="-50"/>
              <a:t> </a:t>
            </a:r>
            <a:r>
              <a:t>fees:</a:t>
            </a:r>
            <a:r>
              <a:rPr spc="-25"/>
              <a:t> </a:t>
            </a:r>
            <a:r>
              <a:t>Abbott,</a:t>
            </a:r>
            <a:r>
              <a:rPr spc="-75"/>
              <a:t> </a:t>
            </a:r>
            <a:r>
              <a:t>Boston</a:t>
            </a:r>
            <a:r>
              <a:rPr spc="-50"/>
              <a:t> </a:t>
            </a:r>
            <a:r>
              <a:rPr spc="-9"/>
              <a:t>Scientific,</a:t>
            </a:r>
          </a:p>
          <a:p>
            <a:pPr indent="61593">
              <a:lnSpc>
                <a:spcPts val="2200"/>
              </a:lnSpc>
              <a:defRPr spc="-19" sz="2000"/>
            </a:pPr>
            <a:r>
              <a:t>Terumo</a:t>
            </a:r>
            <a:r>
              <a:rPr spc="-75"/>
              <a:t> </a:t>
            </a:r>
            <a:r>
              <a:rPr spc="0"/>
              <a:t>Interventional</a:t>
            </a:r>
            <a:r>
              <a:rPr spc="-70"/>
              <a:t> </a:t>
            </a:r>
            <a:r>
              <a:rPr spc="-9"/>
              <a:t>Systems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bject 2"/>
          <p:cNvSpPr txBox="1"/>
          <p:nvPr>
            <p:ph type="title"/>
          </p:nvPr>
        </p:nvSpPr>
        <p:spPr>
          <a:xfrm>
            <a:off x="3363595" y="234949"/>
            <a:ext cx="2459355" cy="513082"/>
          </a:xfrm>
          <a:prstGeom prst="rect">
            <a:avLst/>
          </a:prstGeom>
        </p:spPr>
        <p:txBody>
          <a:bodyPr/>
          <a:lstStyle>
            <a:lvl1pPr indent="12700">
              <a:spcBef>
                <a:spcPts val="100"/>
              </a:spcBef>
              <a:defRPr spc="-100"/>
            </a:lvl1pPr>
          </a:lstStyle>
          <a:p>
            <a:pPr/>
            <a:r>
              <a:t>BACKGROUND</a:t>
            </a:r>
          </a:p>
        </p:txBody>
      </p:sp>
      <p:sp>
        <p:nvSpPr>
          <p:cNvPr id="83" name="object 3"/>
          <p:cNvSpPr txBox="1"/>
          <p:nvPr/>
        </p:nvSpPr>
        <p:spPr>
          <a:xfrm>
            <a:off x="340041" y="1162430"/>
            <a:ext cx="8507732" cy="4501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17500" marR="84455" indent="-304800" algn="just">
              <a:lnSpc>
                <a:spcPct val="80200"/>
              </a:lnSpc>
              <a:spcBef>
                <a:spcPts val="600"/>
              </a:spcBef>
              <a:buSzPct val="100000"/>
              <a:buFont typeface="Arial"/>
              <a:buChar char="•"/>
              <a:tabLst>
                <a:tab pos="317500" algn="l"/>
              </a:tabLst>
              <a:defRPr spc="-20" sz="2400">
                <a:solidFill>
                  <a:srgbClr val="171717"/>
                </a:solidFill>
              </a:defRPr>
            </a:pPr>
            <a:r>
              <a:t>Transradial</a:t>
            </a:r>
            <a:r>
              <a:rPr spc="-50"/>
              <a:t> </a:t>
            </a:r>
            <a:r>
              <a:rPr spc="0"/>
              <a:t>access</a:t>
            </a:r>
            <a:r>
              <a:rPr spc="-35"/>
              <a:t> </a:t>
            </a:r>
            <a:r>
              <a:rPr spc="0"/>
              <a:t>(TRA)</a:t>
            </a:r>
            <a:r>
              <a:rPr spc="505"/>
              <a:t> </a:t>
            </a:r>
            <a:r>
              <a:rPr spc="0"/>
              <a:t>is</a:t>
            </a:r>
            <a:r>
              <a:rPr spc="-30"/>
              <a:t> </a:t>
            </a:r>
            <a:r>
              <a:rPr spc="0"/>
              <a:t>the</a:t>
            </a:r>
            <a:r>
              <a:t> </a:t>
            </a:r>
            <a:r>
              <a:rPr spc="0"/>
              <a:t>recommended</a:t>
            </a:r>
            <a:r>
              <a:rPr spc="-35"/>
              <a:t> </a:t>
            </a:r>
            <a:r>
              <a:rPr spc="0"/>
              <a:t>access</a:t>
            </a:r>
            <a:r>
              <a:rPr spc="-15"/>
              <a:t> </a:t>
            </a:r>
            <a:r>
              <a:rPr spc="0"/>
              <a:t>for</a:t>
            </a:r>
            <a:r>
              <a:rPr spc="-25"/>
              <a:t> </a:t>
            </a:r>
            <a:r>
              <a:rPr spc="-10"/>
              <a:t>coronary </a:t>
            </a:r>
            <a:r>
              <a:rPr spc="0"/>
              <a:t>procedures</a:t>
            </a:r>
            <a:r>
              <a:rPr spc="-85"/>
              <a:t> </a:t>
            </a:r>
            <a:r>
              <a:rPr spc="0"/>
              <a:t>owing</a:t>
            </a:r>
            <a:r>
              <a:rPr spc="-85"/>
              <a:t> </a:t>
            </a:r>
            <a:r>
              <a:rPr spc="0"/>
              <a:t>to</a:t>
            </a:r>
            <a:r>
              <a:rPr spc="-75"/>
              <a:t> </a:t>
            </a:r>
            <a:r>
              <a:rPr spc="0"/>
              <a:t>increased</a:t>
            </a:r>
            <a:r>
              <a:rPr spc="-65"/>
              <a:t> </a:t>
            </a:r>
            <a:r>
              <a:rPr spc="0"/>
              <a:t>safety</a:t>
            </a:r>
            <a:r>
              <a:rPr spc="-55"/>
              <a:t> </a:t>
            </a:r>
            <a:r>
              <a:rPr spc="0"/>
              <a:t>(ESC/EACTS,</a:t>
            </a:r>
            <a:r>
              <a:rPr spc="-65"/>
              <a:t> </a:t>
            </a:r>
            <a:r>
              <a:rPr spc="-10"/>
              <a:t>ACC/AHA/SCAI guidelines)</a:t>
            </a:r>
          </a:p>
          <a:p>
            <a:pPr marL="317500" indent="-304800" algn="just">
              <a:lnSpc>
                <a:spcPts val="2500"/>
              </a:lnSpc>
              <a:spcBef>
                <a:spcPts val="700"/>
              </a:spcBef>
              <a:buSzPct val="100000"/>
              <a:buFont typeface="Arial"/>
              <a:buChar char="•"/>
              <a:tabLst>
                <a:tab pos="317500" algn="l"/>
              </a:tabLst>
              <a:defRPr sz="2400">
                <a:solidFill>
                  <a:srgbClr val="171717"/>
                </a:solidFill>
              </a:defRPr>
            </a:pPr>
            <a:r>
              <a:t>Radial</a:t>
            </a:r>
            <a:r>
              <a:rPr spc="-40"/>
              <a:t> </a:t>
            </a:r>
            <a:r>
              <a:t>artery</a:t>
            </a:r>
            <a:r>
              <a:rPr spc="-30"/>
              <a:t> </a:t>
            </a:r>
            <a:r>
              <a:t>occlusion</a:t>
            </a:r>
            <a:r>
              <a:rPr spc="-75"/>
              <a:t> </a:t>
            </a:r>
            <a:r>
              <a:t>(RAO)</a:t>
            </a:r>
            <a:r>
              <a:rPr spc="-5"/>
              <a:t> </a:t>
            </a:r>
            <a:r>
              <a:t>is</a:t>
            </a:r>
            <a:r>
              <a:rPr spc="-50"/>
              <a:t> </a:t>
            </a:r>
            <a:r>
              <a:t>the</a:t>
            </a:r>
            <a:r>
              <a:rPr spc="-35"/>
              <a:t> </a:t>
            </a:r>
            <a:r>
              <a:t>most</a:t>
            </a:r>
            <a:r>
              <a:rPr spc="-60"/>
              <a:t> </a:t>
            </a:r>
            <a:r>
              <a:t>frequent</a:t>
            </a:r>
            <a:r>
              <a:rPr spc="-10"/>
              <a:t> </a:t>
            </a:r>
            <a:r>
              <a:t>complication</a:t>
            </a:r>
            <a:r>
              <a:rPr spc="-70"/>
              <a:t> </a:t>
            </a:r>
            <a:r>
              <a:rPr spc="-25"/>
              <a:t>of</a:t>
            </a:r>
          </a:p>
          <a:p>
            <a:pPr indent="317500">
              <a:lnSpc>
                <a:spcPts val="2500"/>
              </a:lnSpc>
              <a:defRPr spc="-25" sz="2400">
                <a:solidFill>
                  <a:srgbClr val="171717"/>
                </a:solidFill>
              </a:defRPr>
            </a:pPr>
            <a:r>
              <a:t>TRA</a:t>
            </a:r>
          </a:p>
          <a:p>
            <a:pPr marL="317500" indent="-304800">
              <a:lnSpc>
                <a:spcPts val="2600"/>
              </a:lnSpc>
              <a:spcBef>
                <a:spcPts val="700"/>
              </a:spcBef>
              <a:buSzPct val="100000"/>
              <a:buFont typeface="Arial"/>
              <a:buChar char="•"/>
              <a:tabLst>
                <a:tab pos="304800" algn="l"/>
                <a:tab pos="317500" algn="l"/>
              </a:tabLst>
              <a:defRPr sz="2400">
                <a:solidFill>
                  <a:srgbClr val="171717"/>
                </a:solidFill>
              </a:defRPr>
            </a:pPr>
            <a:r>
              <a:t>The</a:t>
            </a:r>
            <a:r>
              <a:rPr spc="-15"/>
              <a:t> </a:t>
            </a:r>
            <a:r>
              <a:rPr spc="-10"/>
              <a:t>real-</a:t>
            </a:r>
            <a:r>
              <a:t>world</a:t>
            </a:r>
            <a:r>
              <a:rPr spc="-45"/>
              <a:t> </a:t>
            </a:r>
            <a:r>
              <a:t>reported</a:t>
            </a:r>
            <a:r>
              <a:rPr spc="-20"/>
              <a:t> </a:t>
            </a:r>
            <a:r>
              <a:t>incidence</a:t>
            </a:r>
            <a:r>
              <a:rPr spc="-30"/>
              <a:t> </a:t>
            </a:r>
            <a:r>
              <a:t>of</a:t>
            </a:r>
            <a:r>
              <a:rPr spc="-45"/>
              <a:t> </a:t>
            </a:r>
            <a:r>
              <a:t>RAO</a:t>
            </a:r>
            <a:r>
              <a:rPr spc="5"/>
              <a:t> </a:t>
            </a:r>
            <a:r>
              <a:t>remains</a:t>
            </a:r>
            <a:r>
              <a:rPr spc="-20"/>
              <a:t> </a:t>
            </a:r>
            <a:r>
              <a:t>high,</a:t>
            </a:r>
            <a:r>
              <a:rPr spc="-30"/>
              <a:t> </a:t>
            </a:r>
            <a:r>
              <a:t>with</a:t>
            </a:r>
            <a:r>
              <a:rPr spc="-25"/>
              <a:t> </a:t>
            </a:r>
            <a:r>
              <a:rPr spc="-20"/>
              <a:t>wide</a:t>
            </a:r>
          </a:p>
          <a:p>
            <a:pPr indent="317500">
              <a:lnSpc>
                <a:spcPts val="2600"/>
              </a:lnSpc>
              <a:defRPr sz="2400">
                <a:solidFill>
                  <a:srgbClr val="171717"/>
                </a:solidFill>
              </a:defRPr>
            </a:pPr>
            <a:r>
              <a:t>variability</a:t>
            </a:r>
            <a:r>
              <a:rPr spc="-75"/>
              <a:t> </a:t>
            </a:r>
            <a:r>
              <a:t>in</a:t>
            </a:r>
            <a:r>
              <a:rPr spc="-65"/>
              <a:t> </a:t>
            </a:r>
            <a:r>
              <a:t>the</a:t>
            </a:r>
            <a:r>
              <a:rPr spc="-45"/>
              <a:t> </a:t>
            </a:r>
            <a:r>
              <a:t>uptake</a:t>
            </a:r>
            <a:r>
              <a:rPr spc="-20"/>
              <a:t> </a:t>
            </a:r>
            <a:r>
              <a:t>of</a:t>
            </a:r>
            <a:r>
              <a:rPr spc="-65"/>
              <a:t> </a:t>
            </a:r>
            <a:r>
              <a:t>RAO</a:t>
            </a:r>
            <a:r>
              <a:rPr spc="-30"/>
              <a:t> </a:t>
            </a:r>
            <a:r>
              <a:rPr spc="-10"/>
              <a:t>preventive</a:t>
            </a:r>
            <a:r>
              <a:rPr spc="-30"/>
              <a:t> </a:t>
            </a:r>
            <a:r>
              <a:rPr spc="-10"/>
              <a:t>strategies</a:t>
            </a:r>
          </a:p>
          <a:p>
            <a:pPr marL="317500" indent="-304800">
              <a:lnSpc>
                <a:spcPts val="2500"/>
              </a:lnSpc>
              <a:spcBef>
                <a:spcPts val="700"/>
              </a:spcBef>
              <a:buSzPct val="100000"/>
              <a:buFont typeface="Arial"/>
              <a:buChar char="•"/>
              <a:tabLst>
                <a:tab pos="304800" algn="l"/>
                <a:tab pos="317500" algn="l"/>
              </a:tabLst>
              <a:defRPr spc="-20" sz="2400">
                <a:solidFill>
                  <a:srgbClr val="171717"/>
                </a:solidFill>
              </a:defRPr>
            </a:pPr>
            <a:r>
              <a:t>Recently,</a:t>
            </a:r>
            <a:r>
              <a:rPr spc="-35"/>
              <a:t> </a:t>
            </a:r>
            <a:r>
              <a:rPr spc="0"/>
              <a:t>distal</a:t>
            </a:r>
            <a:r>
              <a:rPr spc="-75"/>
              <a:t> </a:t>
            </a:r>
            <a:r>
              <a:rPr spc="0"/>
              <a:t>radial</a:t>
            </a:r>
            <a:r>
              <a:rPr spc="-35"/>
              <a:t> </a:t>
            </a:r>
            <a:r>
              <a:rPr spc="0"/>
              <a:t>access</a:t>
            </a:r>
            <a:r>
              <a:rPr spc="-45"/>
              <a:t> </a:t>
            </a:r>
            <a:r>
              <a:rPr spc="0"/>
              <a:t>(DRA)</a:t>
            </a:r>
            <a:r>
              <a:rPr spc="-30"/>
              <a:t> </a:t>
            </a:r>
            <a:r>
              <a:rPr spc="0"/>
              <a:t>has</a:t>
            </a:r>
            <a:r>
              <a:rPr spc="-25"/>
              <a:t> </a:t>
            </a:r>
            <a:r>
              <a:rPr spc="0"/>
              <a:t>emerged</a:t>
            </a:r>
            <a:r>
              <a:rPr spc="-30"/>
              <a:t> </a:t>
            </a:r>
            <a:r>
              <a:rPr spc="0"/>
              <a:t>as</a:t>
            </a:r>
            <a:r>
              <a:rPr spc="-35"/>
              <a:t> </a:t>
            </a:r>
            <a:r>
              <a:rPr spc="0"/>
              <a:t>a</a:t>
            </a:r>
            <a:r>
              <a:rPr spc="-25"/>
              <a:t> </a:t>
            </a:r>
            <a:r>
              <a:rPr spc="-10"/>
              <a:t>promising</a:t>
            </a:r>
          </a:p>
          <a:p>
            <a:pPr indent="317500">
              <a:lnSpc>
                <a:spcPts val="2500"/>
              </a:lnSpc>
              <a:defRPr sz="2400">
                <a:solidFill>
                  <a:srgbClr val="171717"/>
                </a:solidFill>
              </a:defRPr>
            </a:pPr>
            <a:r>
              <a:t>alternative</a:t>
            </a:r>
            <a:r>
              <a:rPr spc="-60"/>
              <a:t> </a:t>
            </a:r>
            <a:r>
              <a:t>access</a:t>
            </a:r>
            <a:r>
              <a:rPr spc="-60"/>
              <a:t> </a:t>
            </a:r>
            <a:r>
              <a:t>to</a:t>
            </a:r>
            <a:r>
              <a:rPr spc="-55"/>
              <a:t> </a:t>
            </a:r>
            <a:r>
              <a:t>minimize</a:t>
            </a:r>
            <a:r>
              <a:rPr spc="-70"/>
              <a:t> </a:t>
            </a:r>
            <a:r>
              <a:t>RAO</a:t>
            </a:r>
            <a:r>
              <a:rPr spc="-40"/>
              <a:t> </a:t>
            </a:r>
            <a:r>
              <a:rPr spc="-20"/>
              <a:t>risk</a:t>
            </a:r>
          </a:p>
          <a:p>
            <a:pPr marL="317500" marR="119379" indent="-304800">
              <a:lnSpc>
                <a:spcPct val="80100"/>
              </a:lnSpc>
              <a:spcBef>
                <a:spcPts val="1200"/>
              </a:spcBef>
              <a:buSzPct val="100000"/>
              <a:buFont typeface="Arial"/>
              <a:buChar char="•"/>
              <a:tabLst>
                <a:tab pos="304800" algn="l"/>
                <a:tab pos="317500" algn="l"/>
              </a:tabLst>
              <a:defRPr sz="2400">
                <a:solidFill>
                  <a:srgbClr val="171717"/>
                </a:solidFill>
              </a:defRPr>
            </a:pPr>
            <a:r>
              <a:t>A</a:t>
            </a:r>
            <a:r>
              <a:rPr spc="-35"/>
              <a:t> </a:t>
            </a:r>
            <a:r>
              <a:rPr spc="-25"/>
              <a:t>Large-</a:t>
            </a:r>
            <a:r>
              <a:t>scale,</a:t>
            </a:r>
            <a:r>
              <a:rPr spc="-20"/>
              <a:t> </a:t>
            </a:r>
            <a:r>
              <a:t>international,</a:t>
            </a:r>
            <a:r>
              <a:rPr spc="-45"/>
              <a:t> </a:t>
            </a:r>
            <a:r>
              <a:t>randomized</a:t>
            </a:r>
            <a:r>
              <a:rPr spc="-10"/>
              <a:t> </a:t>
            </a:r>
            <a:r>
              <a:t>trial</a:t>
            </a:r>
            <a:r>
              <a:rPr spc="-50"/>
              <a:t> </a:t>
            </a:r>
            <a:r>
              <a:rPr spc="-10"/>
              <a:t>investigating</a:t>
            </a:r>
            <a:r>
              <a:rPr spc="-75"/>
              <a:t> </a:t>
            </a:r>
            <a:r>
              <a:rPr spc="-25"/>
              <a:t>the </a:t>
            </a:r>
            <a:r>
              <a:t>benefits</a:t>
            </a:r>
            <a:r>
              <a:rPr spc="-55"/>
              <a:t> </a:t>
            </a:r>
            <a:r>
              <a:t>of</a:t>
            </a:r>
            <a:r>
              <a:rPr spc="-30"/>
              <a:t> </a:t>
            </a:r>
            <a:r>
              <a:t>DRA</a:t>
            </a:r>
            <a:r>
              <a:rPr spc="-40"/>
              <a:t> </a:t>
            </a:r>
            <a:r>
              <a:t>with</a:t>
            </a:r>
            <a:r>
              <a:rPr spc="-45"/>
              <a:t> </a:t>
            </a:r>
            <a:r>
              <a:t>respect</a:t>
            </a:r>
            <a:r>
              <a:rPr spc="-25"/>
              <a:t> </a:t>
            </a:r>
            <a:r>
              <a:t>to</a:t>
            </a:r>
            <a:r>
              <a:rPr spc="-35"/>
              <a:t> </a:t>
            </a:r>
            <a:r>
              <a:t>conventional</a:t>
            </a:r>
            <a:r>
              <a:rPr spc="-25"/>
              <a:t> </a:t>
            </a:r>
            <a:r>
              <a:t>TRA</a:t>
            </a:r>
            <a:r>
              <a:rPr spc="-25"/>
              <a:t> </a:t>
            </a:r>
            <a:r>
              <a:rPr spc="-10"/>
              <a:t>providing systematic</a:t>
            </a:r>
            <a:r>
              <a:rPr spc="-100"/>
              <a:t> </a:t>
            </a:r>
            <a:r>
              <a:t>implementation</a:t>
            </a:r>
            <a:r>
              <a:rPr spc="-75"/>
              <a:t> </a:t>
            </a:r>
            <a:r>
              <a:t>of</a:t>
            </a:r>
            <a:r>
              <a:rPr spc="-40"/>
              <a:t> </a:t>
            </a:r>
            <a:r>
              <a:t>best</a:t>
            </a:r>
            <a:r>
              <a:rPr spc="-65"/>
              <a:t> </a:t>
            </a:r>
            <a:r>
              <a:t>practices</a:t>
            </a:r>
            <a:r>
              <a:rPr spc="-55"/>
              <a:t> </a:t>
            </a:r>
            <a:r>
              <a:t>to</a:t>
            </a:r>
            <a:r>
              <a:rPr spc="-35"/>
              <a:t> </a:t>
            </a:r>
            <a:r>
              <a:t>reduce</a:t>
            </a:r>
            <a:r>
              <a:rPr spc="-30"/>
              <a:t> </a:t>
            </a:r>
            <a:r>
              <a:t>RAO</a:t>
            </a:r>
            <a:r>
              <a:rPr spc="-50"/>
              <a:t> </a:t>
            </a:r>
            <a:r>
              <a:t>is</a:t>
            </a:r>
            <a:r>
              <a:rPr spc="-55"/>
              <a:t> </a:t>
            </a:r>
            <a:r>
              <a:rPr spc="-10"/>
              <a:t>still lacking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bject 2"/>
          <p:cNvSpPr txBox="1"/>
          <p:nvPr>
            <p:ph type="title"/>
          </p:nvPr>
        </p:nvSpPr>
        <p:spPr>
          <a:xfrm>
            <a:off x="1231899" y="234949"/>
            <a:ext cx="6725286" cy="51308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</a:pPr>
            <a:r>
              <a:t>DISCO</a:t>
            </a:r>
            <a:r>
              <a:rPr spc="-100"/>
              <a:t> </a:t>
            </a:r>
            <a:r>
              <a:t>RADIAL:</a:t>
            </a:r>
            <a:r>
              <a:rPr spc="-100"/>
              <a:t> </a:t>
            </a:r>
            <a:r>
              <a:t>Objectives</a:t>
            </a:r>
            <a:r>
              <a:rPr spc="-100"/>
              <a:t> </a:t>
            </a:r>
            <a:r>
              <a:t>and</a:t>
            </a:r>
            <a:r>
              <a:rPr spc="-100"/>
              <a:t> Methods</a:t>
            </a:r>
          </a:p>
        </p:txBody>
      </p:sp>
      <p:sp>
        <p:nvSpPr>
          <p:cNvPr id="86" name="object 3"/>
          <p:cNvSpPr txBox="1"/>
          <p:nvPr/>
        </p:nvSpPr>
        <p:spPr>
          <a:xfrm>
            <a:off x="276541" y="1120521"/>
            <a:ext cx="8488682" cy="416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1000" indent="-304800">
              <a:lnSpc>
                <a:spcPts val="2700"/>
              </a:lnSpc>
              <a:spcBef>
                <a:spcPts val="100"/>
              </a:spcBef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pc="-90" sz="2400">
                <a:solidFill>
                  <a:srgbClr val="171717"/>
                </a:solidFill>
              </a:defRPr>
            </a:pPr>
            <a:r>
              <a:t>To</a:t>
            </a:r>
            <a:r>
              <a:rPr spc="-30"/>
              <a:t> </a:t>
            </a:r>
            <a:r>
              <a:rPr spc="0"/>
              <a:t>assess</a:t>
            </a:r>
            <a:r>
              <a:rPr spc="-35"/>
              <a:t> </a:t>
            </a:r>
            <a:r>
              <a:rPr spc="0"/>
              <a:t>the</a:t>
            </a:r>
            <a:r>
              <a:rPr spc="-45"/>
              <a:t> </a:t>
            </a:r>
            <a:r>
              <a:rPr spc="0"/>
              <a:t>superiority</a:t>
            </a:r>
            <a:r>
              <a:rPr spc="-55"/>
              <a:t> </a:t>
            </a:r>
            <a:r>
              <a:rPr spc="0"/>
              <a:t>of</a:t>
            </a:r>
            <a:r>
              <a:rPr spc="-40"/>
              <a:t> </a:t>
            </a:r>
            <a:r>
              <a:rPr spc="0"/>
              <a:t>DRA</a:t>
            </a:r>
            <a:r>
              <a:rPr spc="-45"/>
              <a:t> </a:t>
            </a:r>
            <a:r>
              <a:rPr spc="0"/>
              <a:t>compared</a:t>
            </a:r>
            <a:r>
              <a:rPr spc="-35"/>
              <a:t> </a:t>
            </a:r>
            <a:r>
              <a:rPr spc="0"/>
              <a:t>to</a:t>
            </a:r>
            <a:r>
              <a:rPr spc="-50"/>
              <a:t> </a:t>
            </a:r>
            <a:r>
              <a:rPr spc="0"/>
              <a:t>conventional</a:t>
            </a:r>
            <a:r>
              <a:rPr spc="-35"/>
              <a:t> </a:t>
            </a:r>
            <a:r>
              <a:rPr spc="-25"/>
              <a:t>TRA</a:t>
            </a:r>
          </a:p>
          <a:p>
            <a:pPr indent="381000">
              <a:lnSpc>
                <a:spcPts val="2700"/>
              </a:lnSpc>
              <a:defRPr sz="2400">
                <a:solidFill>
                  <a:srgbClr val="171717"/>
                </a:solidFill>
              </a:defRPr>
            </a:pPr>
            <a:r>
              <a:t>with</a:t>
            </a:r>
            <a:r>
              <a:rPr spc="-75"/>
              <a:t> </a:t>
            </a:r>
            <a:r>
              <a:t>respect</a:t>
            </a:r>
            <a:r>
              <a:rPr spc="-50"/>
              <a:t> </a:t>
            </a:r>
            <a:r>
              <a:t>to</a:t>
            </a:r>
            <a:r>
              <a:rPr spc="-55"/>
              <a:t> </a:t>
            </a:r>
            <a:r>
              <a:t>forearm</a:t>
            </a:r>
            <a:r>
              <a:rPr spc="-40"/>
              <a:t> </a:t>
            </a:r>
            <a:r>
              <a:rPr spc="-20"/>
              <a:t>RAO.</a:t>
            </a:r>
          </a:p>
          <a:p>
            <a:pPr marL="381000" marR="81280" indent="-304800">
              <a:lnSpc>
                <a:spcPct val="90100"/>
              </a:lnSpc>
              <a:spcBef>
                <a:spcPts val="1200"/>
              </a:spcBef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400">
                <a:solidFill>
                  <a:srgbClr val="171717"/>
                </a:solidFill>
              </a:defRPr>
            </a:pPr>
            <a:r>
              <a:t>International,</a:t>
            </a:r>
            <a:r>
              <a:rPr spc="-80"/>
              <a:t> </a:t>
            </a:r>
            <a:r>
              <a:rPr spc="-20"/>
              <a:t>muticenter,</a:t>
            </a:r>
            <a:r>
              <a:rPr spc="-90"/>
              <a:t> </a:t>
            </a:r>
            <a:r>
              <a:t>randomized,</a:t>
            </a:r>
            <a:r>
              <a:rPr spc="-60"/>
              <a:t> </a:t>
            </a:r>
            <a:r>
              <a:t>controlled</a:t>
            </a:r>
            <a:r>
              <a:rPr spc="-65"/>
              <a:t> </a:t>
            </a:r>
            <a:r>
              <a:t>trial</a:t>
            </a:r>
            <a:r>
              <a:rPr spc="-70"/>
              <a:t> </a:t>
            </a:r>
            <a:r>
              <a:t>in</a:t>
            </a:r>
            <a:r>
              <a:rPr spc="-50"/>
              <a:t> </a:t>
            </a:r>
            <a:r>
              <a:rPr spc="-10"/>
              <a:t>which </a:t>
            </a:r>
            <a:r>
              <a:t>patients</a:t>
            </a:r>
            <a:r>
              <a:rPr spc="-75"/>
              <a:t> </a:t>
            </a:r>
            <a:r>
              <a:t>with</a:t>
            </a:r>
            <a:r>
              <a:rPr spc="-75"/>
              <a:t> </a:t>
            </a:r>
            <a:r>
              <a:t>an</a:t>
            </a:r>
            <a:r>
              <a:rPr spc="-50"/>
              <a:t> </a:t>
            </a:r>
            <a:r>
              <a:t>indication</a:t>
            </a:r>
            <a:r>
              <a:rPr spc="-70"/>
              <a:t> </a:t>
            </a:r>
            <a:r>
              <a:t>to</a:t>
            </a:r>
            <a:r>
              <a:rPr spc="-50"/>
              <a:t> </a:t>
            </a:r>
            <a:r>
              <a:t>percutaneous</a:t>
            </a:r>
            <a:r>
              <a:rPr spc="-50"/>
              <a:t> </a:t>
            </a:r>
            <a:r>
              <a:t>coronary</a:t>
            </a:r>
            <a:r>
              <a:rPr spc="-50"/>
              <a:t> </a:t>
            </a:r>
            <a:r>
              <a:rPr spc="-10"/>
              <a:t>procedures </a:t>
            </a:r>
            <a:r>
              <a:t>using</a:t>
            </a:r>
            <a:r>
              <a:rPr spc="-60"/>
              <a:t> </a:t>
            </a:r>
            <a:r>
              <a:t>the</a:t>
            </a:r>
            <a:r>
              <a:rPr spc="-40"/>
              <a:t> </a:t>
            </a:r>
            <a:r>
              <a:t>6Fr</a:t>
            </a:r>
            <a:r>
              <a:rPr spc="-60"/>
              <a:t> </a:t>
            </a:r>
            <a:r>
              <a:t>Glidesheath</a:t>
            </a:r>
            <a:r>
              <a:rPr spc="-55"/>
              <a:t> </a:t>
            </a:r>
            <a:r>
              <a:t>Slender</a:t>
            </a:r>
            <a:r>
              <a:rPr spc="-25"/>
              <a:t> </a:t>
            </a:r>
            <a:r>
              <a:rPr spc="-20"/>
              <a:t>(Terumo)</a:t>
            </a:r>
            <a:r>
              <a:rPr spc="-40"/>
              <a:t> </a:t>
            </a:r>
            <a:r>
              <a:t>were</a:t>
            </a:r>
            <a:r>
              <a:rPr spc="-40"/>
              <a:t> </a:t>
            </a:r>
            <a:r>
              <a:t>randomized</a:t>
            </a:r>
            <a:r>
              <a:rPr spc="-35"/>
              <a:t> </a:t>
            </a:r>
            <a:r>
              <a:rPr spc="-25"/>
              <a:t>to </a:t>
            </a:r>
            <a:r>
              <a:t>DRA</a:t>
            </a:r>
            <a:r>
              <a:rPr spc="-25"/>
              <a:t> </a:t>
            </a:r>
            <a:r>
              <a:t>or</a:t>
            </a:r>
            <a:r>
              <a:rPr spc="-25"/>
              <a:t> </a:t>
            </a:r>
            <a:r>
              <a:t>TRA</a:t>
            </a:r>
            <a:r>
              <a:rPr spc="-30"/>
              <a:t> </a:t>
            </a:r>
            <a:r>
              <a:t>with</a:t>
            </a:r>
            <a:r>
              <a:rPr spc="-45"/>
              <a:t> </a:t>
            </a:r>
            <a:r>
              <a:rPr spc="-10"/>
              <a:t>systematic</a:t>
            </a:r>
            <a:r>
              <a:rPr spc="-50"/>
              <a:t> </a:t>
            </a:r>
            <a:r>
              <a:t>implementation</a:t>
            </a:r>
            <a:r>
              <a:rPr spc="-60"/>
              <a:t> </a:t>
            </a:r>
            <a:r>
              <a:t>of</a:t>
            </a:r>
            <a:r>
              <a:rPr spc="-25"/>
              <a:t> </a:t>
            </a:r>
            <a:r>
              <a:t>best</a:t>
            </a:r>
            <a:r>
              <a:rPr spc="-50"/>
              <a:t> </a:t>
            </a:r>
            <a:r>
              <a:t>practices</a:t>
            </a:r>
            <a:r>
              <a:rPr spc="-35"/>
              <a:t> </a:t>
            </a:r>
            <a:r>
              <a:rPr spc="-25"/>
              <a:t>to </a:t>
            </a:r>
            <a:r>
              <a:t>reduce</a:t>
            </a:r>
            <a:r>
              <a:rPr spc="-55"/>
              <a:t> </a:t>
            </a:r>
            <a:r>
              <a:rPr spc="-20"/>
              <a:t>RAO</a:t>
            </a:r>
            <a:r>
              <a:rPr baseline="24304" spc="-30"/>
              <a:t>1</a:t>
            </a:r>
            <a:r>
              <a:rPr spc="-20"/>
              <a:t>.</a:t>
            </a:r>
          </a:p>
          <a:p>
            <a:pPr marL="381000" indent="-304800">
              <a:lnSpc>
                <a:spcPts val="2700"/>
              </a:lnSpc>
              <a:spcBef>
                <a:spcPts val="1000"/>
              </a:spcBef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400">
                <a:solidFill>
                  <a:srgbClr val="171717"/>
                </a:solidFill>
              </a:defRPr>
            </a:pPr>
            <a:r>
              <a:t>Primary</a:t>
            </a:r>
            <a:r>
              <a:rPr spc="-65"/>
              <a:t> </a:t>
            </a:r>
            <a:r>
              <a:t>endpoint=</a:t>
            </a:r>
            <a:r>
              <a:rPr spc="-25"/>
              <a:t> </a:t>
            </a:r>
            <a:r>
              <a:t>incidence</a:t>
            </a:r>
            <a:r>
              <a:rPr spc="-55"/>
              <a:t> </a:t>
            </a:r>
            <a:r>
              <a:t>of</a:t>
            </a:r>
            <a:r>
              <a:rPr spc="-20"/>
              <a:t> </a:t>
            </a:r>
            <a:r>
              <a:t>forearm RAO</a:t>
            </a:r>
            <a:r>
              <a:rPr spc="-30"/>
              <a:t> </a:t>
            </a:r>
            <a:r>
              <a:t>assessed</a:t>
            </a:r>
            <a:r>
              <a:rPr spc="-30"/>
              <a:t> </a:t>
            </a:r>
            <a:r>
              <a:t>by</a:t>
            </a:r>
            <a:r>
              <a:rPr spc="-15"/>
              <a:t> </a:t>
            </a:r>
            <a:r>
              <a:rPr spc="-25"/>
              <a:t>US-</a:t>
            </a:r>
          </a:p>
          <a:p>
            <a:pPr indent="381000">
              <a:lnSpc>
                <a:spcPts val="2700"/>
              </a:lnSpc>
              <a:defRPr sz="2400">
                <a:solidFill>
                  <a:srgbClr val="171717"/>
                </a:solidFill>
              </a:defRPr>
            </a:pPr>
            <a:r>
              <a:t>Doppler</a:t>
            </a:r>
            <a:r>
              <a:rPr spc="-35"/>
              <a:t> </a:t>
            </a:r>
            <a:r>
              <a:t>at</a:t>
            </a:r>
            <a:r>
              <a:rPr spc="-20"/>
              <a:t> </a:t>
            </a:r>
            <a:r>
              <a:rPr spc="-10"/>
              <a:t>discharge.</a:t>
            </a:r>
          </a:p>
          <a:p>
            <a:pPr marL="381000" indent="-304800">
              <a:lnSpc>
                <a:spcPts val="2700"/>
              </a:lnSpc>
              <a:spcBef>
                <a:spcPts val="1000"/>
              </a:spcBef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400">
                <a:solidFill>
                  <a:srgbClr val="171717"/>
                </a:solidFill>
              </a:defRPr>
            </a:pPr>
            <a:r>
              <a:t>Key</a:t>
            </a:r>
            <a:r>
              <a:rPr spc="-50"/>
              <a:t> </a:t>
            </a:r>
            <a:r>
              <a:t>secondary</a:t>
            </a:r>
            <a:r>
              <a:rPr spc="-45"/>
              <a:t> </a:t>
            </a:r>
            <a:r>
              <a:t>endpoints</a:t>
            </a:r>
            <a:r>
              <a:rPr spc="-50"/>
              <a:t> </a:t>
            </a:r>
            <a:r>
              <a:t>included</a:t>
            </a:r>
            <a:r>
              <a:rPr spc="-50"/>
              <a:t> </a:t>
            </a:r>
            <a:r>
              <a:rPr spc="-10"/>
              <a:t>cross-</a:t>
            </a:r>
            <a:r>
              <a:t>over</a:t>
            </a:r>
            <a:r>
              <a:rPr spc="-35"/>
              <a:t> </a:t>
            </a:r>
            <a:r>
              <a:t>rates,</a:t>
            </a:r>
            <a:r>
              <a:rPr spc="-55"/>
              <a:t> </a:t>
            </a:r>
            <a:r>
              <a:rPr spc="-10"/>
              <a:t>hemostasis</a:t>
            </a:r>
          </a:p>
          <a:p>
            <a:pPr indent="381000">
              <a:lnSpc>
                <a:spcPts val="2700"/>
              </a:lnSpc>
              <a:defRPr sz="2400">
                <a:solidFill>
                  <a:srgbClr val="171717"/>
                </a:solidFill>
              </a:defRPr>
            </a:pPr>
            <a:r>
              <a:t>time,</a:t>
            </a:r>
            <a:r>
              <a:rPr spc="-70"/>
              <a:t> </a:t>
            </a:r>
            <a:r>
              <a:t>spasm</a:t>
            </a:r>
            <a:r>
              <a:rPr spc="-30"/>
              <a:t> </a:t>
            </a:r>
            <a:r>
              <a:t>and</a:t>
            </a:r>
            <a:r>
              <a:rPr spc="-25"/>
              <a:t> </a:t>
            </a:r>
            <a:r>
              <a:t>access-site</a:t>
            </a:r>
            <a:r>
              <a:rPr spc="-65"/>
              <a:t> </a:t>
            </a:r>
            <a:r>
              <a:t>related</a:t>
            </a:r>
            <a:r>
              <a:rPr spc="-30"/>
              <a:t> </a:t>
            </a:r>
            <a:r>
              <a:rPr spc="-10"/>
              <a:t>complications.</a:t>
            </a:r>
          </a:p>
        </p:txBody>
      </p:sp>
      <p:sp>
        <p:nvSpPr>
          <p:cNvPr id="87" name="object 4"/>
          <p:cNvSpPr txBox="1"/>
          <p:nvPr/>
        </p:nvSpPr>
        <p:spPr>
          <a:xfrm>
            <a:off x="2650488" y="5948362"/>
            <a:ext cx="5880101" cy="20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/>
            </a:pPr>
            <a:r>
              <a:t>1.</a:t>
            </a:r>
            <a:r>
              <a:rPr spc="-25"/>
              <a:t> </a:t>
            </a:r>
            <a:r>
              <a:t>Bernat</a:t>
            </a:r>
            <a:r>
              <a:rPr spc="-25"/>
              <a:t> </a:t>
            </a:r>
            <a:r>
              <a:t>I,</a:t>
            </a:r>
            <a:r>
              <a:rPr spc="-15"/>
              <a:t> </a:t>
            </a:r>
            <a:r>
              <a:t>Aminian</a:t>
            </a:r>
            <a:r>
              <a:rPr spc="-25"/>
              <a:t> </a:t>
            </a:r>
            <a:r>
              <a:t>A</a:t>
            </a:r>
            <a:r>
              <a:rPr spc="-5"/>
              <a:t> </a:t>
            </a:r>
            <a:r>
              <a:t>et</a:t>
            </a:r>
            <a:r>
              <a:rPr spc="-40"/>
              <a:t> </a:t>
            </a:r>
            <a:r>
              <a:t>al. JACC</a:t>
            </a:r>
            <a:r>
              <a:rPr spc="-30"/>
              <a:t> </a:t>
            </a:r>
            <a:r>
              <a:t>Cardiovasc</a:t>
            </a:r>
            <a:r>
              <a:rPr spc="-15"/>
              <a:t> </a:t>
            </a:r>
            <a:r>
              <a:rPr spc="-20"/>
              <a:t>Interv.</a:t>
            </a:r>
            <a:r>
              <a:rPr spc="-5"/>
              <a:t> </a:t>
            </a:r>
            <a:r>
              <a:t>2019;12:2235-</a:t>
            </a:r>
            <a:r>
              <a:rPr spc="-20"/>
              <a:t>2246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2"/>
          <p:cNvSpPr txBox="1"/>
          <p:nvPr>
            <p:ph type="title"/>
          </p:nvPr>
        </p:nvSpPr>
        <p:spPr>
          <a:xfrm>
            <a:off x="642619" y="234949"/>
            <a:ext cx="7899401" cy="51308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</a:pPr>
            <a:r>
              <a:t>DISCO</a:t>
            </a:r>
            <a:r>
              <a:rPr spc="-100"/>
              <a:t> </a:t>
            </a:r>
            <a:r>
              <a:t>RADIAL:</a:t>
            </a:r>
            <a:r>
              <a:rPr spc="-100"/>
              <a:t> </a:t>
            </a:r>
            <a:r>
              <a:t>Key</a:t>
            </a:r>
            <a:r>
              <a:rPr spc="-100"/>
              <a:t> </a:t>
            </a:r>
            <a:r>
              <a:t>Inlusion/Exclusion</a:t>
            </a:r>
            <a:r>
              <a:rPr spc="-100"/>
              <a:t> Criterias</a:t>
            </a:r>
          </a:p>
        </p:txBody>
      </p:sp>
      <p:sp>
        <p:nvSpPr>
          <p:cNvPr id="90" name="object 3"/>
          <p:cNvSpPr txBox="1"/>
          <p:nvPr/>
        </p:nvSpPr>
        <p:spPr>
          <a:xfrm>
            <a:off x="340042" y="1120337"/>
            <a:ext cx="8481695" cy="4009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100"/>
              </a:spcBef>
              <a:defRPr sz="2400">
                <a:solidFill>
                  <a:srgbClr val="171717"/>
                </a:solidFill>
              </a:defRPr>
            </a:pPr>
            <a:r>
              <a:t>Inclusion</a:t>
            </a:r>
            <a:r>
              <a:rPr spc="-35"/>
              <a:t> </a:t>
            </a:r>
            <a:r>
              <a:rPr spc="-10"/>
              <a:t>criteria</a:t>
            </a:r>
          </a:p>
          <a:p>
            <a:pPr marL="317500" indent="-304800">
              <a:spcBef>
                <a:spcPts val="1000"/>
              </a:spcBef>
              <a:buSzPct val="100000"/>
              <a:buFont typeface="Arial"/>
              <a:buChar char="•"/>
              <a:tabLst>
                <a:tab pos="304800" algn="l"/>
                <a:tab pos="317500" algn="l"/>
              </a:tabLst>
              <a:defRPr sz="2400">
                <a:solidFill>
                  <a:srgbClr val="171717"/>
                </a:solidFill>
              </a:defRPr>
            </a:pPr>
            <a:r>
              <a:t>Patient</a:t>
            </a:r>
            <a:r>
              <a:rPr spc="-100"/>
              <a:t> </a:t>
            </a:r>
            <a:r>
              <a:t>is</a:t>
            </a:r>
            <a:r>
              <a:rPr spc="-90"/>
              <a:t> </a:t>
            </a:r>
            <a:r>
              <a:t>undergoing</a:t>
            </a:r>
            <a:r>
              <a:rPr spc="-60"/>
              <a:t> </a:t>
            </a:r>
            <a:r>
              <a:t>diagnostic</a:t>
            </a:r>
            <a:r>
              <a:rPr spc="-80"/>
              <a:t> </a:t>
            </a:r>
            <a:r>
              <a:t>coronary</a:t>
            </a:r>
            <a:r>
              <a:rPr spc="-55"/>
              <a:t> </a:t>
            </a:r>
            <a:r>
              <a:rPr spc="-10"/>
              <a:t>angiography</a:t>
            </a:r>
            <a:r>
              <a:rPr spc="-75"/>
              <a:t> </a:t>
            </a:r>
            <a:r>
              <a:t>and/or</a:t>
            </a:r>
            <a:r>
              <a:rPr spc="-60"/>
              <a:t> </a:t>
            </a:r>
            <a:r>
              <a:rPr spc="-20"/>
              <a:t>PCI.</a:t>
            </a:r>
          </a:p>
          <a:p>
            <a:pPr marL="317500" indent="-304800">
              <a:spcBef>
                <a:spcPts val="1000"/>
              </a:spcBef>
              <a:buSzPct val="100000"/>
              <a:buFont typeface="Arial"/>
              <a:buChar char="•"/>
              <a:tabLst>
                <a:tab pos="304800" algn="l"/>
                <a:tab pos="317500" algn="l"/>
              </a:tabLst>
              <a:defRPr sz="2400">
                <a:solidFill>
                  <a:srgbClr val="171717"/>
                </a:solidFill>
              </a:defRPr>
            </a:pPr>
            <a:r>
              <a:t>Patient</a:t>
            </a:r>
            <a:r>
              <a:rPr spc="-60"/>
              <a:t> </a:t>
            </a:r>
            <a:r>
              <a:t>is</a:t>
            </a:r>
            <a:r>
              <a:rPr spc="-45"/>
              <a:t> </a:t>
            </a:r>
            <a:r>
              <a:t>suitable</a:t>
            </a:r>
            <a:r>
              <a:rPr spc="-35"/>
              <a:t> </a:t>
            </a:r>
            <a:r>
              <a:t>for</a:t>
            </a:r>
            <a:r>
              <a:rPr spc="-15"/>
              <a:t> </a:t>
            </a:r>
            <a:r>
              <a:t>both</a:t>
            </a:r>
            <a:r>
              <a:rPr spc="-30"/>
              <a:t> </a:t>
            </a:r>
            <a:r>
              <a:t>DRA</a:t>
            </a:r>
            <a:r>
              <a:rPr spc="-40"/>
              <a:t> </a:t>
            </a:r>
            <a:r>
              <a:t>and</a:t>
            </a:r>
            <a:r>
              <a:rPr spc="-30"/>
              <a:t> </a:t>
            </a:r>
            <a:r>
              <a:t>TRA</a:t>
            </a:r>
            <a:r>
              <a:rPr spc="-35"/>
              <a:t> </a:t>
            </a:r>
            <a:r>
              <a:t>using</a:t>
            </a:r>
            <a:r>
              <a:rPr spc="-30"/>
              <a:t> </a:t>
            </a:r>
            <a:r>
              <a:t>6Fr</a:t>
            </a:r>
            <a:r>
              <a:rPr spc="-25"/>
              <a:t> </a:t>
            </a:r>
            <a:r>
              <a:rPr spc="-20"/>
              <a:t>GSS.</a:t>
            </a:r>
          </a:p>
          <a:p>
            <a:pPr>
              <a:buClr>
                <a:srgbClr val="171717"/>
              </a:buClr>
              <a:buSzPct val="100000"/>
              <a:buFont typeface="Arial"/>
              <a:buChar char="•"/>
              <a:defRPr sz="3400"/>
            </a:pPr>
          </a:p>
          <a:p>
            <a:pPr indent="12700">
              <a:defRPr sz="2400">
                <a:solidFill>
                  <a:srgbClr val="171717"/>
                </a:solidFill>
              </a:defRPr>
            </a:pPr>
            <a:r>
              <a:t>Exclusion</a:t>
            </a:r>
            <a:r>
              <a:rPr spc="-95"/>
              <a:t> </a:t>
            </a:r>
            <a:r>
              <a:rPr spc="-10"/>
              <a:t>criteria</a:t>
            </a:r>
          </a:p>
          <a:p>
            <a:pPr marL="317500" indent="-304800">
              <a:spcBef>
                <a:spcPts val="1000"/>
              </a:spcBef>
              <a:buSzPct val="100000"/>
              <a:buFont typeface="Arial"/>
              <a:buChar char="•"/>
              <a:tabLst>
                <a:tab pos="304800" algn="l"/>
                <a:tab pos="317500" algn="l"/>
              </a:tabLst>
              <a:defRPr sz="2400">
                <a:solidFill>
                  <a:srgbClr val="171717"/>
                </a:solidFill>
              </a:defRPr>
            </a:pPr>
            <a:r>
              <a:t>Patients</a:t>
            </a:r>
            <a:r>
              <a:rPr spc="-80"/>
              <a:t> </a:t>
            </a:r>
            <a:r>
              <a:t>on</a:t>
            </a:r>
            <a:r>
              <a:rPr spc="-55"/>
              <a:t> </a:t>
            </a:r>
            <a:r>
              <a:t>chronic</a:t>
            </a:r>
            <a:r>
              <a:rPr spc="-65"/>
              <a:t> </a:t>
            </a:r>
            <a:r>
              <a:rPr spc="-10"/>
              <a:t>hemodialysis.</a:t>
            </a:r>
          </a:p>
          <a:p>
            <a:pPr marL="317500" indent="-304800">
              <a:lnSpc>
                <a:spcPts val="2700"/>
              </a:lnSpc>
              <a:spcBef>
                <a:spcPts val="1000"/>
              </a:spcBef>
              <a:buSzPct val="100000"/>
              <a:buFont typeface="Arial"/>
              <a:buChar char="•"/>
              <a:tabLst>
                <a:tab pos="304800" algn="l"/>
                <a:tab pos="317500" algn="l"/>
              </a:tabLst>
              <a:defRPr sz="2400">
                <a:solidFill>
                  <a:srgbClr val="171717"/>
                </a:solidFill>
              </a:defRPr>
            </a:pPr>
            <a:r>
              <a:t>Patients</a:t>
            </a:r>
            <a:r>
              <a:rPr spc="-85"/>
              <a:t> </a:t>
            </a:r>
            <a:r>
              <a:t>presenting</a:t>
            </a:r>
            <a:r>
              <a:rPr spc="-80"/>
              <a:t> </a:t>
            </a:r>
            <a:r>
              <a:t>with</a:t>
            </a:r>
            <a:r>
              <a:rPr spc="-90"/>
              <a:t> </a:t>
            </a:r>
            <a:r>
              <a:rPr spc="-20"/>
              <a:t>ST-</a:t>
            </a:r>
            <a:r>
              <a:t>elevated</a:t>
            </a:r>
            <a:r>
              <a:rPr spc="-25"/>
              <a:t> </a:t>
            </a:r>
            <a:r>
              <a:rPr spc="-10"/>
              <a:t>myocardial</a:t>
            </a:r>
            <a:r>
              <a:rPr spc="-75"/>
              <a:t> </a:t>
            </a:r>
            <a:r>
              <a:rPr spc="-10"/>
              <a:t>infarction</a:t>
            </a:r>
          </a:p>
          <a:p>
            <a:pPr indent="317500">
              <a:lnSpc>
                <a:spcPts val="2700"/>
              </a:lnSpc>
              <a:defRPr spc="-10" sz="2400">
                <a:solidFill>
                  <a:srgbClr val="171717"/>
                </a:solidFill>
              </a:defRPr>
            </a:pPr>
            <a:r>
              <a:t>(STEMI).</a:t>
            </a:r>
          </a:p>
          <a:p>
            <a:pPr marL="317500" indent="-304800">
              <a:spcBef>
                <a:spcPts val="1000"/>
              </a:spcBef>
              <a:buSzPct val="100000"/>
              <a:buFont typeface="Arial"/>
              <a:buChar char="•"/>
              <a:tabLst>
                <a:tab pos="304800" algn="l"/>
                <a:tab pos="317500" algn="l"/>
              </a:tabLst>
              <a:defRPr sz="2400">
                <a:solidFill>
                  <a:srgbClr val="171717"/>
                </a:solidFill>
              </a:defRPr>
            </a:pPr>
            <a:r>
              <a:t>CTO</a:t>
            </a:r>
            <a:r>
              <a:rPr spc="-55"/>
              <a:t> </a:t>
            </a:r>
            <a:r>
              <a:rPr spc="-10"/>
              <a:t>recanalization</a:t>
            </a:r>
            <a:r>
              <a:rPr spc="-40"/>
              <a:t> </a:t>
            </a:r>
            <a:r>
              <a:rPr spc="-10"/>
              <a:t>procedures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ject 2"/>
          <p:cNvSpPr txBox="1"/>
          <p:nvPr>
            <p:ph type="title"/>
          </p:nvPr>
        </p:nvSpPr>
        <p:spPr>
          <a:xfrm>
            <a:off x="1618360" y="234949"/>
            <a:ext cx="5950587" cy="51308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</a:pPr>
            <a:r>
              <a:t>DISCO</a:t>
            </a:r>
            <a:r>
              <a:rPr spc="-100"/>
              <a:t> </a:t>
            </a:r>
            <a:r>
              <a:t>RADIAL:</a:t>
            </a:r>
            <a:r>
              <a:rPr spc="-100"/>
              <a:t> Operators Selection</a:t>
            </a:r>
          </a:p>
        </p:txBody>
      </p:sp>
      <p:sp>
        <p:nvSpPr>
          <p:cNvPr id="93" name="object 3"/>
          <p:cNvSpPr txBox="1"/>
          <p:nvPr/>
        </p:nvSpPr>
        <p:spPr>
          <a:xfrm>
            <a:off x="340041" y="1120337"/>
            <a:ext cx="8387082" cy="2942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100"/>
              </a:spcBef>
              <a:defRPr sz="2400">
                <a:solidFill>
                  <a:srgbClr val="171717"/>
                </a:solidFill>
              </a:defRPr>
            </a:pPr>
            <a:r>
              <a:t>Single</a:t>
            </a:r>
            <a:r>
              <a:rPr spc="-50"/>
              <a:t> </a:t>
            </a:r>
            <a:r>
              <a:rPr spc="-10"/>
              <a:t>operators</a:t>
            </a:r>
            <a:r>
              <a:rPr spc="-40"/>
              <a:t> </a:t>
            </a:r>
            <a:r>
              <a:t>qualified</a:t>
            </a:r>
            <a:r>
              <a:rPr spc="-45"/>
              <a:t> </a:t>
            </a:r>
            <a:r>
              <a:t>for</a:t>
            </a:r>
            <a:r>
              <a:rPr spc="-40"/>
              <a:t> </a:t>
            </a:r>
            <a:r>
              <a:t>the</a:t>
            </a:r>
            <a:r>
              <a:rPr spc="-40"/>
              <a:t> </a:t>
            </a:r>
            <a:r>
              <a:t>study</a:t>
            </a:r>
            <a:r>
              <a:rPr spc="-45"/>
              <a:t> </a:t>
            </a:r>
            <a:r>
              <a:rPr spc="-10"/>
              <a:t>providing:</a:t>
            </a:r>
          </a:p>
          <a:p>
            <a:pPr marL="469900" indent="-457834">
              <a:lnSpc>
                <a:spcPts val="2700"/>
              </a:lnSpc>
              <a:spcBef>
                <a:spcPts val="1000"/>
              </a:spcBef>
              <a:buSzPct val="100000"/>
              <a:buAutoNum type="arabicParenR" startAt="1"/>
              <a:tabLst>
                <a:tab pos="469900" algn="l"/>
                <a:tab pos="469900" algn="l"/>
              </a:tabLst>
              <a:defRPr sz="2400">
                <a:solidFill>
                  <a:srgbClr val="171717"/>
                </a:solidFill>
              </a:defRPr>
            </a:pPr>
            <a:r>
              <a:t>They</a:t>
            </a:r>
            <a:r>
              <a:rPr spc="-40"/>
              <a:t> </a:t>
            </a:r>
            <a:r>
              <a:t>were</a:t>
            </a:r>
            <a:r>
              <a:rPr spc="-50"/>
              <a:t> </a:t>
            </a:r>
            <a:r>
              <a:t>experienced</a:t>
            </a:r>
            <a:r>
              <a:rPr spc="-80"/>
              <a:t> </a:t>
            </a:r>
            <a:r>
              <a:rPr spc="-10"/>
              <a:t>operators</a:t>
            </a:r>
            <a:r>
              <a:rPr spc="-50"/>
              <a:t> </a:t>
            </a:r>
            <a:r>
              <a:t>regularly</a:t>
            </a:r>
            <a:r>
              <a:rPr spc="-55"/>
              <a:t> </a:t>
            </a:r>
            <a:r>
              <a:t>performing</a:t>
            </a:r>
            <a:r>
              <a:rPr spc="-25"/>
              <a:t> </a:t>
            </a:r>
            <a:r>
              <a:t>TR</a:t>
            </a:r>
            <a:r>
              <a:rPr spc="-40"/>
              <a:t> </a:t>
            </a:r>
            <a:r>
              <a:t>PCI</a:t>
            </a:r>
            <a:r>
              <a:rPr spc="-75"/>
              <a:t> </a:t>
            </a:r>
            <a:r>
              <a:rPr spc="-25"/>
              <a:t>in</a:t>
            </a:r>
          </a:p>
          <a:p>
            <a:pPr indent="469900">
              <a:lnSpc>
                <a:spcPts val="2700"/>
              </a:lnSpc>
              <a:defRPr sz="2400">
                <a:solidFill>
                  <a:srgbClr val="171717"/>
                </a:solidFill>
              </a:defRPr>
            </a:pPr>
            <a:r>
              <a:t>the</a:t>
            </a:r>
            <a:r>
              <a:rPr spc="-30"/>
              <a:t> </a:t>
            </a:r>
            <a:r>
              <a:t>whole</a:t>
            </a:r>
            <a:r>
              <a:rPr spc="-30"/>
              <a:t> </a:t>
            </a:r>
            <a:r>
              <a:t>spectrum</a:t>
            </a:r>
            <a:r>
              <a:rPr spc="-40"/>
              <a:t> </a:t>
            </a:r>
            <a:r>
              <a:t>of</a:t>
            </a:r>
            <a:r>
              <a:rPr spc="-25"/>
              <a:t> </a:t>
            </a:r>
            <a:r>
              <a:t>coronary</a:t>
            </a:r>
            <a:r>
              <a:rPr spc="-25"/>
              <a:t> </a:t>
            </a:r>
            <a:r>
              <a:t>artery</a:t>
            </a:r>
            <a:r>
              <a:rPr spc="-5"/>
              <a:t> </a:t>
            </a:r>
            <a:r>
              <a:rPr spc="-10"/>
              <a:t>disease</a:t>
            </a:r>
          </a:p>
          <a:p>
            <a:pPr>
              <a:defRPr sz="3400"/>
            </a:pPr>
          </a:p>
          <a:p>
            <a:pPr marL="469900" indent="-457834">
              <a:buSzPct val="100000"/>
              <a:buAutoNum type="arabicParenR" startAt="2"/>
              <a:tabLst>
                <a:tab pos="469900" algn="l"/>
                <a:tab pos="469900" algn="l"/>
              </a:tabLst>
              <a:defRPr sz="2400">
                <a:solidFill>
                  <a:srgbClr val="171717"/>
                </a:solidFill>
              </a:defRPr>
            </a:pPr>
            <a:r>
              <a:t>They</a:t>
            </a:r>
            <a:r>
              <a:rPr spc="-20"/>
              <a:t> </a:t>
            </a:r>
            <a:r>
              <a:t>were</a:t>
            </a:r>
            <a:r>
              <a:rPr spc="-25"/>
              <a:t> </a:t>
            </a:r>
            <a:r>
              <a:t>fully</a:t>
            </a:r>
            <a:r>
              <a:rPr spc="-55"/>
              <a:t> </a:t>
            </a:r>
            <a:r>
              <a:t>independent</a:t>
            </a:r>
            <a:r>
              <a:rPr spc="-30"/>
              <a:t> </a:t>
            </a:r>
            <a:r>
              <a:t>with </a:t>
            </a:r>
            <a:r>
              <a:rPr spc="-25"/>
              <a:t>DRA</a:t>
            </a:r>
          </a:p>
          <a:p>
            <a:pPr>
              <a:buClr>
                <a:srgbClr val="171717"/>
              </a:buClr>
              <a:buSzPct val="100000"/>
              <a:buAutoNum type="arabicParenR" startAt="2"/>
              <a:defRPr sz="3400"/>
            </a:pPr>
          </a:p>
          <a:p>
            <a:pPr marL="469900" indent="-457834">
              <a:buSzPct val="100000"/>
              <a:buAutoNum type="arabicParenR" startAt="3"/>
              <a:tabLst>
                <a:tab pos="469900" algn="l"/>
                <a:tab pos="469900" algn="l"/>
              </a:tabLst>
              <a:defRPr sz="2400">
                <a:solidFill>
                  <a:srgbClr val="171717"/>
                </a:solidFill>
              </a:defRPr>
            </a:pPr>
            <a:r>
              <a:t>They</a:t>
            </a:r>
            <a:r>
              <a:rPr spc="-25"/>
              <a:t> </a:t>
            </a:r>
            <a:r>
              <a:t>had</a:t>
            </a:r>
            <a:r>
              <a:rPr spc="-25"/>
              <a:t> </a:t>
            </a:r>
            <a:r>
              <a:t>performed</a:t>
            </a:r>
            <a:r>
              <a:rPr spc="-35"/>
              <a:t> </a:t>
            </a:r>
            <a:r>
              <a:t>a</a:t>
            </a:r>
            <a:r>
              <a:rPr spc="-50"/>
              <a:t> </a:t>
            </a:r>
            <a:r>
              <a:t>minimum</a:t>
            </a:r>
            <a:r>
              <a:rPr spc="-75"/>
              <a:t> </a:t>
            </a:r>
            <a:r>
              <a:t>of</a:t>
            </a:r>
            <a:r>
              <a:rPr spc="-35"/>
              <a:t> </a:t>
            </a:r>
            <a:r>
              <a:t>100</a:t>
            </a:r>
            <a:r>
              <a:rPr spc="-55"/>
              <a:t> </a:t>
            </a:r>
            <a:r>
              <a:t>procedures</a:t>
            </a:r>
            <a:r>
              <a:rPr spc="-30"/>
              <a:t> </a:t>
            </a:r>
            <a:r>
              <a:t>by</a:t>
            </a:r>
            <a:r>
              <a:rPr spc="-25"/>
              <a:t> </a:t>
            </a:r>
            <a:r>
              <a:rPr spc="-20"/>
              <a:t>DRA.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ject 2"/>
          <p:cNvSpPr txBox="1"/>
          <p:nvPr>
            <p:ph type="title"/>
          </p:nvPr>
        </p:nvSpPr>
        <p:spPr>
          <a:xfrm>
            <a:off x="462279" y="0"/>
            <a:ext cx="8263257" cy="866775"/>
          </a:xfrm>
          <a:prstGeom prst="rect">
            <a:avLst/>
          </a:prstGeom>
        </p:spPr>
        <p:txBody>
          <a:bodyPr/>
          <a:lstStyle/>
          <a:p>
            <a:pPr marL="289559" marR="5080" indent="-276859">
              <a:lnSpc>
                <a:spcPts val="3100"/>
              </a:lnSpc>
              <a:spcBef>
                <a:spcPts val="400"/>
              </a:spcBef>
              <a:defRPr sz="2900"/>
            </a:pPr>
            <a:r>
              <a:t>DISCO</a:t>
            </a:r>
            <a:r>
              <a:rPr spc="-100"/>
              <a:t> </a:t>
            </a:r>
            <a:r>
              <a:t>RADIAL: sample</a:t>
            </a:r>
            <a:r>
              <a:rPr spc="-100"/>
              <a:t> </a:t>
            </a:r>
            <a:r>
              <a:t>size</a:t>
            </a:r>
            <a:r>
              <a:rPr spc="-100"/>
              <a:t> </a:t>
            </a:r>
            <a:r>
              <a:t>and</a:t>
            </a:r>
            <a:r>
              <a:rPr spc="-100"/>
              <a:t> </a:t>
            </a:r>
            <a:r>
              <a:t>power</a:t>
            </a:r>
            <a:r>
              <a:rPr spc="-100"/>
              <a:t> </a:t>
            </a:r>
            <a:r>
              <a:t>analysis</a:t>
            </a:r>
            <a:r>
              <a:rPr spc="-100"/>
              <a:t> </a:t>
            </a:r>
            <a:r>
              <a:t>for</a:t>
            </a:r>
            <a:r>
              <a:rPr spc="-100"/>
              <a:t> the </a:t>
            </a:r>
            <a:r>
              <a:t>primary</a:t>
            </a:r>
            <a:r>
              <a:rPr spc="-100"/>
              <a:t> </a:t>
            </a:r>
            <a:r>
              <a:t>endpoint</a:t>
            </a:r>
            <a:r>
              <a:rPr spc="-100"/>
              <a:t> </a:t>
            </a:r>
            <a:r>
              <a:t>(forearm</a:t>
            </a:r>
            <a:r>
              <a:rPr spc="-100"/>
              <a:t> </a:t>
            </a:r>
            <a:r>
              <a:t>RAO):</a:t>
            </a:r>
            <a:r>
              <a:rPr spc="-100"/>
              <a:t> </a:t>
            </a:r>
            <a:r>
              <a:t>superiority</a:t>
            </a:r>
            <a:r>
              <a:rPr spc="-100"/>
              <a:t> trial!</a:t>
            </a:r>
          </a:p>
        </p:txBody>
      </p:sp>
      <p:sp>
        <p:nvSpPr>
          <p:cNvPr id="96" name="object 3"/>
          <p:cNvSpPr txBox="1"/>
          <p:nvPr/>
        </p:nvSpPr>
        <p:spPr>
          <a:xfrm>
            <a:off x="276541" y="1120521"/>
            <a:ext cx="8517892" cy="3805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81000" indent="-304800">
              <a:lnSpc>
                <a:spcPts val="2700"/>
              </a:lnSpc>
              <a:spcBef>
                <a:spcPts val="100"/>
              </a:spcBef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400">
                <a:solidFill>
                  <a:srgbClr val="171717"/>
                </a:solidFill>
              </a:defRPr>
            </a:pPr>
            <a:r>
              <a:t>The</a:t>
            </a:r>
            <a:r>
              <a:rPr spc="-20"/>
              <a:t> </a:t>
            </a:r>
            <a:r>
              <a:t>assumption</a:t>
            </a:r>
            <a:r>
              <a:rPr spc="-30"/>
              <a:t> </a:t>
            </a:r>
            <a:r>
              <a:t>was</a:t>
            </a:r>
            <a:r>
              <a:rPr spc="-30"/>
              <a:t> </a:t>
            </a:r>
            <a:r>
              <a:t>that</a:t>
            </a:r>
            <a:r>
              <a:rPr spc="-30"/>
              <a:t> </a:t>
            </a:r>
            <a:r>
              <a:t>3.5%</a:t>
            </a:r>
            <a:r>
              <a:rPr spc="-45"/>
              <a:t> </a:t>
            </a:r>
            <a:r>
              <a:t>of</a:t>
            </a:r>
            <a:r>
              <a:rPr spc="-25"/>
              <a:t> </a:t>
            </a:r>
            <a:r>
              <a:t>TRA</a:t>
            </a:r>
            <a:r>
              <a:rPr spc="-30"/>
              <a:t> </a:t>
            </a:r>
            <a:r>
              <a:t>patients</a:t>
            </a:r>
            <a:r>
              <a:rPr spc="-40"/>
              <a:t> </a:t>
            </a:r>
            <a:r>
              <a:t>would</a:t>
            </a:r>
            <a:r>
              <a:rPr spc="-30"/>
              <a:t> </a:t>
            </a:r>
            <a:r>
              <a:rPr spc="-10"/>
              <a:t>experience</a:t>
            </a:r>
          </a:p>
          <a:p>
            <a:pPr indent="381000">
              <a:lnSpc>
                <a:spcPts val="2700"/>
              </a:lnSpc>
              <a:defRPr sz="2400">
                <a:solidFill>
                  <a:srgbClr val="171717"/>
                </a:solidFill>
              </a:defRPr>
            </a:pPr>
            <a:r>
              <a:t>a</a:t>
            </a:r>
            <a:r>
              <a:rPr spc="-40"/>
              <a:t> </a:t>
            </a:r>
            <a:r>
              <a:t>RAO</a:t>
            </a:r>
            <a:r>
              <a:rPr spc="-25"/>
              <a:t> </a:t>
            </a:r>
            <a:r>
              <a:t>based</a:t>
            </a:r>
            <a:r>
              <a:rPr spc="-40"/>
              <a:t> </a:t>
            </a:r>
            <a:r>
              <a:t>on</a:t>
            </a:r>
            <a:r>
              <a:rPr spc="-35"/>
              <a:t> </a:t>
            </a:r>
            <a:r>
              <a:t>the</a:t>
            </a:r>
            <a:r>
              <a:rPr spc="-30"/>
              <a:t> </a:t>
            </a:r>
            <a:r>
              <a:t>RAP</a:t>
            </a:r>
            <a:r>
              <a:rPr spc="-30"/>
              <a:t> </a:t>
            </a:r>
            <a:r>
              <a:t>and</a:t>
            </a:r>
            <a:r>
              <a:rPr spc="-15"/>
              <a:t> </a:t>
            </a:r>
            <a:r>
              <a:rPr spc="-30"/>
              <a:t>BEAT</a:t>
            </a:r>
            <a:r>
              <a:rPr spc="-40"/>
              <a:t> </a:t>
            </a:r>
            <a:r>
              <a:t>study</a:t>
            </a:r>
            <a:r>
              <a:rPr baseline="24304"/>
              <a:t>2</a:t>
            </a:r>
            <a:r>
              <a:rPr baseline="24304" spc="240"/>
              <a:t> </a:t>
            </a:r>
            <a:r>
              <a:t>and</a:t>
            </a:r>
            <a:r>
              <a:rPr spc="-35"/>
              <a:t> </a:t>
            </a:r>
            <a:r>
              <a:t>1.0%</a:t>
            </a:r>
            <a:r>
              <a:rPr spc="-50"/>
              <a:t> </a:t>
            </a:r>
            <a:r>
              <a:t>for</a:t>
            </a:r>
            <a:r>
              <a:rPr spc="-35"/>
              <a:t> </a:t>
            </a:r>
            <a:r>
              <a:rPr spc="-20"/>
              <a:t>DRA.</a:t>
            </a:r>
          </a:p>
          <a:p>
            <a:pPr marL="381000" marR="81280" indent="-304800">
              <a:lnSpc>
                <a:spcPct val="90100"/>
              </a:lnSpc>
              <a:spcBef>
                <a:spcPts val="1200"/>
              </a:spcBef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400">
                <a:solidFill>
                  <a:srgbClr val="171717"/>
                </a:solidFill>
              </a:defRPr>
            </a:pPr>
            <a:r>
              <a:t>For</a:t>
            </a:r>
            <a:r>
              <a:rPr spc="-20"/>
              <a:t> </a:t>
            </a:r>
            <a:r>
              <a:t>a</a:t>
            </a:r>
            <a:r>
              <a:rPr spc="-15"/>
              <a:t> </a:t>
            </a:r>
            <a:r>
              <a:rPr spc="-10"/>
              <a:t>statistical</a:t>
            </a:r>
            <a:r>
              <a:rPr spc="-70"/>
              <a:t> </a:t>
            </a:r>
            <a:r>
              <a:t>power</a:t>
            </a:r>
            <a:r>
              <a:rPr spc="-30"/>
              <a:t> </a:t>
            </a:r>
            <a:r>
              <a:t>of</a:t>
            </a:r>
            <a:r>
              <a:rPr spc="-20"/>
              <a:t> </a:t>
            </a:r>
            <a:r>
              <a:t>80%</a:t>
            </a:r>
            <a:r>
              <a:rPr spc="-25"/>
              <a:t> </a:t>
            </a:r>
            <a:r>
              <a:t>and</a:t>
            </a:r>
            <a:r>
              <a:rPr spc="-20"/>
              <a:t> </a:t>
            </a:r>
            <a:r>
              <a:t>a</a:t>
            </a:r>
            <a:r>
              <a:rPr spc="-10"/>
              <a:t> </a:t>
            </a:r>
            <a:r>
              <a:t>2-sided</a:t>
            </a:r>
            <a:r>
              <a:rPr spc="-35"/>
              <a:t> </a:t>
            </a:r>
            <a:r>
              <a:t>alpha</a:t>
            </a:r>
            <a:r>
              <a:rPr spc="-25"/>
              <a:t> </a:t>
            </a:r>
            <a:r>
              <a:t>error</a:t>
            </a:r>
            <a:r>
              <a:rPr spc="-20"/>
              <a:t> </a:t>
            </a:r>
            <a:r>
              <a:t>of</a:t>
            </a:r>
            <a:r>
              <a:rPr spc="-10"/>
              <a:t> 0.05, </a:t>
            </a:r>
            <a:r>
              <a:t>assuming</a:t>
            </a:r>
            <a:r>
              <a:rPr spc="-30"/>
              <a:t> </a:t>
            </a:r>
            <a:r>
              <a:t>a</a:t>
            </a:r>
            <a:r>
              <a:rPr spc="-25"/>
              <a:t> </a:t>
            </a:r>
            <a:r>
              <a:rPr spc="-20"/>
              <a:t>cross-</a:t>
            </a:r>
            <a:r>
              <a:t>over</a:t>
            </a:r>
            <a:r>
              <a:rPr spc="-15"/>
              <a:t> </a:t>
            </a:r>
            <a:r>
              <a:t>rate</a:t>
            </a:r>
            <a:r>
              <a:rPr spc="-30"/>
              <a:t> </a:t>
            </a:r>
            <a:r>
              <a:t>of</a:t>
            </a:r>
            <a:r>
              <a:rPr spc="-20"/>
              <a:t> </a:t>
            </a:r>
            <a:r>
              <a:t>10%</a:t>
            </a:r>
            <a:r>
              <a:rPr spc="-35"/>
              <a:t> </a:t>
            </a:r>
            <a:r>
              <a:t>and</a:t>
            </a:r>
            <a:r>
              <a:rPr spc="-5"/>
              <a:t> </a:t>
            </a:r>
            <a:r>
              <a:t>a</a:t>
            </a:r>
            <a:r>
              <a:rPr spc="-25"/>
              <a:t> drop-</a:t>
            </a:r>
            <a:r>
              <a:t>out</a:t>
            </a:r>
            <a:r>
              <a:rPr spc="-30"/>
              <a:t> </a:t>
            </a:r>
            <a:r>
              <a:t>rate</a:t>
            </a:r>
            <a:r>
              <a:rPr spc="-15"/>
              <a:t> </a:t>
            </a:r>
            <a:r>
              <a:t>of</a:t>
            </a:r>
            <a:r>
              <a:rPr spc="-20"/>
              <a:t> </a:t>
            </a:r>
            <a:r>
              <a:t>5%,</a:t>
            </a:r>
            <a:r>
              <a:rPr spc="-40"/>
              <a:t> </a:t>
            </a:r>
            <a:r>
              <a:rPr spc="-25"/>
              <a:t>648 </a:t>
            </a:r>
            <a:r>
              <a:t>patients</a:t>
            </a:r>
            <a:r>
              <a:rPr spc="-30"/>
              <a:t> </a:t>
            </a:r>
            <a:r>
              <a:t>per</a:t>
            </a:r>
            <a:r>
              <a:rPr spc="-30"/>
              <a:t> </a:t>
            </a:r>
            <a:r>
              <a:t>group</a:t>
            </a:r>
            <a:r>
              <a:rPr spc="-35"/>
              <a:t> </a:t>
            </a:r>
            <a:r>
              <a:t>were</a:t>
            </a:r>
            <a:r>
              <a:rPr spc="-25"/>
              <a:t> </a:t>
            </a:r>
            <a:r>
              <a:t>needed.</a:t>
            </a:r>
            <a:r>
              <a:rPr spc="-35"/>
              <a:t> </a:t>
            </a:r>
            <a:r>
              <a:t>The</a:t>
            </a:r>
            <a:r>
              <a:rPr spc="-15"/>
              <a:t> </a:t>
            </a:r>
            <a:r>
              <a:t>total</a:t>
            </a:r>
            <a:r>
              <a:rPr spc="-45"/>
              <a:t> </a:t>
            </a:r>
            <a:r>
              <a:t>sample</a:t>
            </a:r>
            <a:r>
              <a:rPr spc="-25"/>
              <a:t> </a:t>
            </a:r>
            <a:r>
              <a:t>size</a:t>
            </a:r>
            <a:r>
              <a:rPr spc="-25"/>
              <a:t> was </a:t>
            </a:r>
            <a:r>
              <a:t>therefore</a:t>
            </a:r>
            <a:r>
              <a:rPr spc="-40"/>
              <a:t> </a:t>
            </a:r>
            <a:r>
              <a:t>set</a:t>
            </a:r>
            <a:r>
              <a:rPr spc="-50"/>
              <a:t> </a:t>
            </a:r>
            <a:r>
              <a:t>to</a:t>
            </a:r>
            <a:r>
              <a:rPr spc="-55"/>
              <a:t> </a:t>
            </a:r>
            <a:r>
              <a:t>1300</a:t>
            </a:r>
            <a:r>
              <a:rPr spc="-75"/>
              <a:t> </a:t>
            </a:r>
            <a:r>
              <a:rPr spc="-10"/>
              <a:t>patients.</a:t>
            </a:r>
          </a:p>
          <a:p>
            <a:pPr marL="381000" marR="937260" indent="-304800">
              <a:lnSpc>
                <a:spcPts val="2500"/>
              </a:lnSpc>
              <a:spcBef>
                <a:spcPts val="1300"/>
              </a:spcBef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400">
                <a:solidFill>
                  <a:srgbClr val="171717"/>
                </a:solidFill>
              </a:defRPr>
            </a:pPr>
            <a:r>
              <a:t>The</a:t>
            </a:r>
            <a:r>
              <a:rPr spc="-10"/>
              <a:t> </a:t>
            </a:r>
            <a:r>
              <a:t>primary</a:t>
            </a:r>
            <a:r>
              <a:rPr spc="-40"/>
              <a:t> </a:t>
            </a:r>
            <a:r>
              <a:t>endpoint</a:t>
            </a:r>
            <a:r>
              <a:rPr spc="-15"/>
              <a:t> </a:t>
            </a:r>
            <a:r>
              <a:t>analysis</a:t>
            </a:r>
            <a:r>
              <a:rPr spc="-20"/>
              <a:t> </a:t>
            </a:r>
            <a:r>
              <a:t>has</a:t>
            </a:r>
            <a:r>
              <a:rPr spc="-20"/>
              <a:t> </a:t>
            </a:r>
            <a:r>
              <a:t>been</a:t>
            </a:r>
            <a:r>
              <a:rPr spc="-20"/>
              <a:t> </a:t>
            </a:r>
            <a:r>
              <a:t>performed</a:t>
            </a:r>
            <a:r>
              <a:rPr spc="-20"/>
              <a:t> </a:t>
            </a:r>
            <a:r>
              <a:t>on </a:t>
            </a:r>
            <a:r>
              <a:rPr spc="-25"/>
              <a:t>the </a:t>
            </a:r>
            <a:r>
              <a:rPr spc="-10"/>
              <a:t>intention-</a:t>
            </a:r>
            <a:r>
              <a:rPr spc="-20"/>
              <a:t>to-</a:t>
            </a:r>
            <a:r>
              <a:t>treat</a:t>
            </a:r>
            <a:r>
              <a:rPr spc="-50"/>
              <a:t> </a:t>
            </a:r>
            <a:r>
              <a:t>(ITT)</a:t>
            </a:r>
            <a:r>
              <a:rPr spc="20"/>
              <a:t> </a:t>
            </a:r>
            <a:r>
              <a:rPr spc="-10"/>
              <a:t>population</a:t>
            </a:r>
          </a:p>
          <a:p>
            <a:pPr marL="381000" marR="196214" indent="-304800">
              <a:lnSpc>
                <a:spcPts val="2500"/>
              </a:lnSpc>
              <a:spcBef>
                <a:spcPts val="1300"/>
              </a:spcBef>
              <a:buSzPct val="100000"/>
              <a:buFont typeface="Arial"/>
              <a:buChar char="•"/>
              <a:tabLst>
                <a:tab pos="368300" algn="l"/>
                <a:tab pos="381000" algn="l"/>
              </a:tabLst>
              <a:defRPr sz="2400">
                <a:solidFill>
                  <a:srgbClr val="171717"/>
                </a:solidFill>
              </a:defRPr>
            </a:pPr>
            <a:r>
              <a:t>The</a:t>
            </a:r>
            <a:r>
              <a:rPr spc="-35"/>
              <a:t> </a:t>
            </a:r>
            <a:r>
              <a:t>per-protocol</a:t>
            </a:r>
            <a:r>
              <a:rPr spc="-70"/>
              <a:t> </a:t>
            </a:r>
            <a:r>
              <a:t>analysis</a:t>
            </a:r>
            <a:r>
              <a:rPr spc="-55"/>
              <a:t> </a:t>
            </a:r>
            <a:r>
              <a:t>excluded</a:t>
            </a:r>
            <a:r>
              <a:rPr spc="-65"/>
              <a:t> </a:t>
            </a:r>
            <a:r>
              <a:t>patients</a:t>
            </a:r>
            <a:r>
              <a:rPr spc="-70"/>
              <a:t> </a:t>
            </a:r>
            <a:r>
              <a:t>who</a:t>
            </a:r>
            <a:r>
              <a:rPr spc="-50"/>
              <a:t> </a:t>
            </a:r>
            <a:r>
              <a:t>crossed</a:t>
            </a:r>
            <a:r>
              <a:rPr spc="-55"/>
              <a:t> </a:t>
            </a:r>
            <a:r>
              <a:t>over</a:t>
            </a:r>
            <a:r>
              <a:rPr spc="-45"/>
              <a:t> </a:t>
            </a:r>
            <a:r>
              <a:rPr spc="-25"/>
              <a:t>or </a:t>
            </a:r>
            <a:r>
              <a:t>had</a:t>
            </a:r>
            <a:r>
              <a:rPr spc="-15"/>
              <a:t> </a:t>
            </a:r>
            <a:r>
              <a:t>major</a:t>
            </a:r>
            <a:r>
              <a:rPr spc="-25"/>
              <a:t> </a:t>
            </a:r>
            <a:r>
              <a:t>violations</a:t>
            </a:r>
            <a:r>
              <a:rPr spc="-20"/>
              <a:t> </a:t>
            </a:r>
            <a:r>
              <a:t>to</a:t>
            </a:r>
            <a:r>
              <a:rPr spc="-15"/>
              <a:t> </a:t>
            </a:r>
            <a:r>
              <a:t>the</a:t>
            </a:r>
            <a:r>
              <a:rPr spc="-15"/>
              <a:t> </a:t>
            </a:r>
            <a:r>
              <a:t>study</a:t>
            </a:r>
            <a:r>
              <a:rPr spc="-10"/>
              <a:t> protocol.</a:t>
            </a:r>
          </a:p>
        </p:txBody>
      </p:sp>
      <p:sp>
        <p:nvSpPr>
          <p:cNvPr id="97" name="object 4"/>
          <p:cNvSpPr txBox="1"/>
          <p:nvPr/>
        </p:nvSpPr>
        <p:spPr>
          <a:xfrm>
            <a:off x="3296664" y="5948362"/>
            <a:ext cx="5339717" cy="209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600"/>
            </a:pPr>
            <a:r>
              <a:t>2.</a:t>
            </a:r>
            <a:r>
              <a:rPr spc="-10"/>
              <a:t> </a:t>
            </a:r>
            <a:r>
              <a:t>Aminian</a:t>
            </a:r>
            <a:r>
              <a:rPr spc="-5"/>
              <a:t> </a:t>
            </a:r>
            <a:r>
              <a:t>A, Saito</a:t>
            </a:r>
            <a:r>
              <a:rPr spc="15"/>
              <a:t> </a:t>
            </a:r>
            <a:r>
              <a:t>S et</a:t>
            </a:r>
            <a:r>
              <a:rPr spc="-25"/>
              <a:t> </a:t>
            </a:r>
            <a:r>
              <a:t>al.</a:t>
            </a:r>
            <a:r>
              <a:rPr spc="15"/>
              <a:t> </a:t>
            </a:r>
            <a:r>
              <a:rPr spc="-10"/>
              <a:t>EuroIntervention.</a:t>
            </a:r>
            <a:r>
              <a:rPr spc="10"/>
              <a:t> </a:t>
            </a:r>
            <a:r>
              <a:t>2017;13:e549-</a:t>
            </a:r>
            <a:r>
              <a:rPr spc="-20"/>
              <a:t>e556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2"/>
          <p:cNvSpPr txBox="1"/>
          <p:nvPr>
            <p:ph type="title"/>
          </p:nvPr>
        </p:nvSpPr>
        <p:spPr>
          <a:xfrm>
            <a:off x="1618360" y="234949"/>
            <a:ext cx="5950587" cy="51308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</a:pPr>
            <a:r>
              <a:t>DISCO</a:t>
            </a:r>
            <a:r>
              <a:rPr spc="-100"/>
              <a:t> </a:t>
            </a:r>
            <a:r>
              <a:t>RADIAL:</a:t>
            </a:r>
            <a:r>
              <a:rPr spc="-100"/>
              <a:t> </a:t>
            </a:r>
            <a:r>
              <a:t>STUDY</a:t>
            </a:r>
            <a:r>
              <a:rPr spc="-100"/>
              <a:t> FLOWCHART</a:t>
            </a:r>
          </a:p>
        </p:txBody>
      </p:sp>
      <p:pic>
        <p:nvPicPr>
          <p:cNvPr id="100" name="object 3" descr="object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2620" y="1051560"/>
            <a:ext cx="4472940" cy="499364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object 4"/>
          <p:cNvSpPr txBox="1"/>
          <p:nvPr/>
        </p:nvSpPr>
        <p:spPr>
          <a:xfrm>
            <a:off x="261619" y="1125219"/>
            <a:ext cx="3843022" cy="198884"/>
          </a:xfrm>
          <a:prstGeom prst="rect">
            <a:avLst/>
          </a:prstGeom>
          <a:solidFill>
            <a:srgbClr val="003E3E"/>
          </a:solidFill>
          <a:ln>
            <a:solidFill>
              <a:srgbClr val="4471C4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90805">
              <a:spcBef>
                <a:spcPts val="200"/>
              </a:spcBef>
              <a:defRPr sz="1400">
                <a:solidFill>
                  <a:srgbClr val="FFFFFF"/>
                </a:solidFill>
              </a:defRPr>
            </a:pPr>
            <a:r>
              <a:t>15</a:t>
            </a:r>
            <a:r>
              <a:rPr spc="-30"/>
              <a:t> </a:t>
            </a:r>
            <a:r>
              <a:t>participating</a:t>
            </a:r>
            <a:r>
              <a:rPr spc="-5"/>
              <a:t> </a:t>
            </a:r>
            <a:r>
              <a:t>centres</a:t>
            </a:r>
            <a:r>
              <a:rPr spc="-10"/>
              <a:t> </a:t>
            </a:r>
            <a:r>
              <a:t>across</a:t>
            </a:r>
            <a:r>
              <a:rPr spc="-35"/>
              <a:t> </a:t>
            </a:r>
            <a:r>
              <a:t>Europe</a:t>
            </a:r>
            <a:r>
              <a:rPr spc="-20"/>
              <a:t> </a:t>
            </a:r>
            <a:r>
              <a:t>and</a:t>
            </a:r>
            <a:r>
              <a:rPr spc="-40"/>
              <a:t> </a:t>
            </a:r>
            <a:r>
              <a:rPr spc="-10"/>
              <a:t>Japan</a:t>
            </a:r>
          </a:p>
        </p:txBody>
      </p:sp>
      <p:pic>
        <p:nvPicPr>
          <p:cNvPr id="102" name="object 5" descr="object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1620" y="1678938"/>
            <a:ext cx="3919221" cy="3378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object 2"/>
          <p:cNvSpPr txBox="1"/>
          <p:nvPr>
            <p:ph type="title"/>
          </p:nvPr>
        </p:nvSpPr>
        <p:spPr>
          <a:xfrm>
            <a:off x="640080" y="234949"/>
            <a:ext cx="7907019" cy="513082"/>
          </a:xfrm>
          <a:prstGeom prst="rect">
            <a:avLst/>
          </a:prstGeom>
        </p:spPr>
        <p:txBody>
          <a:bodyPr/>
          <a:lstStyle/>
          <a:p>
            <a:pPr indent="12700">
              <a:spcBef>
                <a:spcPts val="100"/>
              </a:spcBef>
              <a:tabLst>
                <a:tab pos="2692400" algn="l"/>
              </a:tabLst>
            </a:pPr>
            <a:r>
              <a:t>DISCO</a:t>
            </a:r>
            <a:r>
              <a:rPr spc="-100"/>
              <a:t> RADIAL:</a:t>
            </a:r>
            <a:r>
              <a:t>	BASELINE</a:t>
            </a:r>
            <a:r>
              <a:rPr spc="-100"/>
              <a:t> </a:t>
            </a:r>
            <a:r>
              <a:t>CHARACTERISTICS</a:t>
            </a:r>
            <a:r>
              <a:rPr spc="-100"/>
              <a:t> (i)</a:t>
            </a:r>
          </a:p>
        </p:txBody>
      </p:sp>
      <p:graphicFrame>
        <p:nvGraphicFramePr>
          <p:cNvPr id="105" name="object 3"/>
          <p:cNvGraphicFramePr/>
          <p:nvPr/>
        </p:nvGraphicFramePr>
        <p:xfrm>
          <a:off x="941945" y="892555"/>
          <a:ext cx="7019291" cy="526923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879725"/>
                <a:gridCol w="1619885"/>
                <a:gridCol w="1619885"/>
                <a:gridCol w="899795"/>
              </a:tblGrid>
              <a:tr h="579120">
                <a:tc>
                  <a:txBody>
                    <a:bodyPr/>
                    <a:lstStyle/>
                    <a:p>
                      <a:pPr algn="l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905" algn="ctr">
                        <a:spcBef>
                          <a:spcPts val="200"/>
                        </a:spcBef>
                        <a:defRPr spc="-25" sz="1600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t>TRA</a:t>
                      </a:r>
                    </a:p>
                    <a:p>
                      <a:pPr indent="1270" algn="ctr">
                        <a:defRPr spc="-10" sz="1600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t>N=657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4A4B4F"/>
                    </a:solidFill>
                  </a:tcPr>
                </a:tc>
                <a:tc>
                  <a:txBody>
                    <a:bodyPr/>
                    <a:lstStyle/>
                    <a:p>
                      <a:pPr indent="3175" algn="ctr">
                        <a:spcBef>
                          <a:spcPts val="200"/>
                        </a:spcBef>
                        <a:defRPr spc="-25" sz="1600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t>DRA</a:t>
                      </a:r>
                    </a:p>
                    <a:p>
                      <a:pPr indent="2540" algn="ctr">
                        <a:defRPr spc="-10" sz="1600">
                          <a:solidFill>
                            <a:srgbClr val="FFFFFF"/>
                          </a:solidFill>
                          <a:sym typeface="Calibri"/>
                        </a:defRPr>
                      </a:pPr>
                      <a:r>
                        <a:t>N=650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675FA0"/>
                    </a:solidFill>
                  </a:tcPr>
                </a:tc>
                <a:tc>
                  <a:txBody>
                    <a:bodyPr/>
                    <a:lstStyle/>
                    <a:p>
                      <a:pPr indent="4444" algn="ctr">
                        <a:spcBef>
                          <a:spcPts val="1200"/>
                        </a:spcBef>
                        <a:defRPr sz="1600">
                          <a:sym typeface="Calibri"/>
                        </a:defRPr>
                      </a:pPr>
                      <a:r>
                        <a:t>P-</a:t>
                      </a:r>
                      <a:r>
                        <a:rPr spc="-10"/>
                        <a:t>value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indent="91439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t>Age,</a:t>
                      </a:r>
                      <a:r>
                        <a:rPr spc="-20"/>
                        <a:t> </a:t>
                      </a:r>
                      <a:r>
                        <a:rPr spc="-10"/>
                        <a:t>years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aseline="1736" sz="2400">
                          <a:sym typeface="Calibri"/>
                        </a:defRPr>
                      </a:pPr>
                      <a:r>
                        <a:t>68.2</a:t>
                      </a:r>
                      <a:r>
                        <a:rPr spc="-15"/>
                        <a:t> </a:t>
                      </a:r>
                      <a:r>
                        <a:rPr b="1" baseline="0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b="1" baseline="0" spc="-85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pc="-30"/>
                        <a:t>11.1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defRPr baseline="1736" sz="2400">
                          <a:sym typeface="Calibri"/>
                        </a:defRPr>
                      </a:pPr>
                      <a:r>
                        <a:t>68.0</a:t>
                      </a:r>
                      <a:r>
                        <a:rPr spc="-7"/>
                        <a:t> </a:t>
                      </a:r>
                      <a:r>
                        <a:rPr b="1" baseline="0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b="1" baseline="0" spc="-85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pc="-30"/>
                        <a:t>10.7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600">
                          <a:sym typeface="Calibri"/>
                        </a:rPr>
                        <a:t>0.74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solidFill>
                      <a:srgbClr val="FFFFF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indent="91439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t>Male,</a:t>
                      </a:r>
                      <a:r>
                        <a:rPr spc="-15"/>
                        <a:t> </a:t>
                      </a:r>
                      <a:r>
                        <a:rPr spc="-50"/>
                        <a:t>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spc="-20" sz="1600">
                          <a:sym typeface="Calibri"/>
                        </a:rPr>
                        <a:t>71.2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spc="-20" sz="1600">
                          <a:sym typeface="Calibri"/>
                        </a:rPr>
                        <a:t>73.7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600">
                          <a:sym typeface="Calibri"/>
                        </a:rPr>
                        <a:t>0.32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indent="91439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t>Body</a:t>
                      </a:r>
                      <a:r>
                        <a:rPr spc="10"/>
                        <a:t> </a:t>
                      </a:r>
                      <a:r>
                        <a:t>mass</a:t>
                      </a:r>
                      <a:r>
                        <a:rPr spc="-25"/>
                        <a:t> </a:t>
                      </a:r>
                      <a:r>
                        <a:t>index,</a:t>
                      </a:r>
                      <a:r>
                        <a:rPr spc="-20"/>
                        <a:t> kg/m²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" algn="ctr">
                        <a:spcBef>
                          <a:spcPts val="300"/>
                        </a:spcBef>
                        <a:defRPr baseline="1736" sz="2400">
                          <a:sym typeface="Calibri"/>
                        </a:defRPr>
                      </a:pPr>
                      <a:r>
                        <a:t>28.2</a:t>
                      </a:r>
                      <a:r>
                        <a:rPr spc="-15"/>
                        <a:t> </a:t>
                      </a:r>
                      <a:r>
                        <a:rPr b="1" baseline="0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b="1" baseline="0" spc="-85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pc="-37"/>
                        <a:t>5.1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indent="1905" algn="ctr">
                        <a:spcBef>
                          <a:spcPts val="300"/>
                        </a:spcBef>
                        <a:defRPr baseline="1736" sz="2400">
                          <a:sym typeface="Calibri"/>
                        </a:defRPr>
                      </a:pPr>
                      <a:r>
                        <a:t>27.7</a:t>
                      </a:r>
                      <a:r>
                        <a:rPr spc="-15"/>
                        <a:t> </a:t>
                      </a:r>
                      <a:r>
                        <a:rPr b="1" baseline="0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±</a:t>
                      </a:r>
                      <a:r>
                        <a:rPr b="1" baseline="0" spc="-85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pc="-37"/>
                        <a:t>5.1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10" sz="1600">
                          <a:sym typeface="Calibri"/>
                        </a:rPr>
                        <a:t>0.081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indent="91439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t>Current</a:t>
                      </a:r>
                      <a:r>
                        <a:rPr spc="-15"/>
                        <a:t> </a:t>
                      </a:r>
                      <a:r>
                        <a:t>smoking,</a:t>
                      </a:r>
                      <a:r>
                        <a:rPr spc="-30"/>
                        <a:t> </a:t>
                      </a:r>
                      <a:r>
                        <a:rPr spc="-50"/>
                        <a:t>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600">
                          <a:sym typeface="Calibri"/>
                        </a:rPr>
                        <a:t>21.4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600">
                          <a:sym typeface="Calibri"/>
                        </a:rPr>
                        <a:t>22.4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600">
                          <a:sym typeface="Calibri"/>
                        </a:rPr>
                        <a:t>0.68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indent="91439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t>Diabetes,</a:t>
                      </a:r>
                      <a:r>
                        <a:rPr spc="-65"/>
                        <a:t> </a:t>
                      </a:r>
                      <a:r>
                        <a:rPr spc="-50"/>
                        <a:t>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600">
                          <a:sym typeface="Calibri"/>
                        </a:rPr>
                        <a:t>28.9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600">
                          <a:sym typeface="Calibri"/>
                        </a:rPr>
                        <a:t>30.2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600">
                          <a:sym typeface="Calibri"/>
                        </a:rPr>
                        <a:t>0.61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indent="91439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t>Hypertension,</a:t>
                      </a:r>
                      <a:r>
                        <a:rPr spc="-25"/>
                        <a:t> </a:t>
                      </a:r>
                      <a:r>
                        <a:rPr spc="-50"/>
                        <a:t>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600">
                          <a:sym typeface="Calibri"/>
                        </a:rPr>
                        <a:t>79.6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600">
                          <a:sym typeface="Calibri"/>
                        </a:rPr>
                        <a:t>76.7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600">
                          <a:sym typeface="Calibri"/>
                        </a:rPr>
                        <a:t>0.19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indent="91439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t>Previous</a:t>
                      </a:r>
                      <a:r>
                        <a:rPr spc="-20"/>
                        <a:t> </a:t>
                      </a:r>
                      <a:r>
                        <a:t>PCI</a:t>
                      </a:r>
                      <a:r>
                        <a:rPr spc="-25"/>
                        <a:t> </a:t>
                      </a:r>
                      <a:r>
                        <a:t>with</a:t>
                      </a:r>
                      <a:r>
                        <a:rPr spc="-35"/>
                        <a:t> </a:t>
                      </a:r>
                      <a:r>
                        <a:t>radial,</a:t>
                      </a:r>
                      <a:r>
                        <a:rPr spc="-50"/>
                        <a:t> 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600">
                          <a:sym typeface="Calibri"/>
                        </a:rPr>
                        <a:t>34.8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600">
                          <a:sym typeface="Calibri"/>
                        </a:rPr>
                        <a:t>32.8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600">
                          <a:sym typeface="Calibri"/>
                        </a:rPr>
                        <a:t>0.46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indent="91439" algn="l">
                        <a:spcBef>
                          <a:spcPts val="200"/>
                        </a:spcBef>
                        <a:defRPr spc="-10" sz="1600">
                          <a:sym typeface="Calibri"/>
                        </a:defRPr>
                      </a:pPr>
                      <a:r>
                        <a:t>Peripheral</a:t>
                      </a:r>
                      <a:r>
                        <a:rPr spc="-25"/>
                        <a:t> </a:t>
                      </a:r>
                      <a:r>
                        <a:rPr spc="0"/>
                        <a:t>artery</a:t>
                      </a:r>
                      <a:r>
                        <a:rPr spc="5"/>
                        <a:t> </a:t>
                      </a:r>
                      <a:r>
                        <a:rPr spc="0"/>
                        <a:t>disease,</a:t>
                      </a:r>
                      <a:r>
                        <a:rPr spc="-20"/>
                        <a:t> </a:t>
                      </a:r>
                      <a:r>
                        <a:rPr spc="-50"/>
                        <a:t>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600">
                          <a:sym typeface="Calibri"/>
                        </a:rPr>
                        <a:t>10.4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600">
                          <a:sym typeface="Calibri"/>
                        </a:rPr>
                        <a:t>10.5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600">
                          <a:sym typeface="Calibri"/>
                        </a:rPr>
                        <a:t>0.97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indent="91439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t>Chronic</a:t>
                      </a:r>
                      <a:r>
                        <a:rPr spc="-20"/>
                        <a:t> </a:t>
                      </a:r>
                      <a:r>
                        <a:t>coronary</a:t>
                      </a:r>
                      <a:r>
                        <a:rPr spc="-10"/>
                        <a:t> syndrome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indent="269240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t>Silent</a:t>
                      </a:r>
                      <a:r>
                        <a:rPr spc="-40"/>
                        <a:t> </a:t>
                      </a:r>
                      <a:r>
                        <a:t>ischemia,</a:t>
                      </a:r>
                      <a:r>
                        <a:rPr spc="-20"/>
                        <a:t> </a:t>
                      </a:r>
                      <a:r>
                        <a:rPr spc="-50"/>
                        <a:t>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spc="-20" sz="1600">
                          <a:sym typeface="Calibri"/>
                        </a:rPr>
                        <a:t>33.6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spc="-20" sz="1600">
                          <a:sym typeface="Calibri"/>
                        </a:rPr>
                        <a:t>36.3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600">
                          <a:sym typeface="Calibri"/>
                        </a:rPr>
                        <a:t>0.31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indent="269240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t>Stable</a:t>
                      </a:r>
                      <a:r>
                        <a:rPr spc="-35"/>
                        <a:t> </a:t>
                      </a:r>
                      <a:r>
                        <a:t>angina,</a:t>
                      </a:r>
                      <a:r>
                        <a:rPr spc="-25"/>
                        <a:t> </a:t>
                      </a:r>
                      <a:r>
                        <a:rPr spc="-50"/>
                        <a:t>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spc="-20" sz="1600">
                          <a:sym typeface="Calibri"/>
                        </a:rPr>
                        <a:t>50.2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spc="-20" sz="1600">
                          <a:sym typeface="Calibri"/>
                        </a:rPr>
                        <a:t>49.7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600">
                          <a:sym typeface="Calibri"/>
                        </a:rPr>
                        <a:t>0.85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indent="91439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t>Acute</a:t>
                      </a:r>
                      <a:r>
                        <a:rPr spc="-30"/>
                        <a:t> </a:t>
                      </a:r>
                      <a:r>
                        <a:t>coronary</a:t>
                      </a:r>
                      <a:r>
                        <a:rPr spc="15"/>
                        <a:t> </a:t>
                      </a:r>
                      <a:r>
                        <a:rPr spc="-10"/>
                        <a:t>syndrome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7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334645">
                <a:tc>
                  <a:txBody>
                    <a:bodyPr/>
                    <a:lstStyle/>
                    <a:p>
                      <a:pPr indent="269240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t>Unstable</a:t>
                      </a:r>
                      <a:r>
                        <a:rPr spc="-45"/>
                        <a:t> </a:t>
                      </a:r>
                      <a:r>
                        <a:t>angina,</a:t>
                      </a:r>
                      <a:r>
                        <a:rPr spc="-20"/>
                        <a:t> </a:t>
                      </a:r>
                      <a:r>
                        <a:rPr spc="-50"/>
                        <a:t>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spc="-25" sz="1600">
                          <a:sym typeface="Calibri"/>
                        </a:rPr>
                        <a:t>8.7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spc="-25" sz="1600">
                          <a:sym typeface="Calibri"/>
                        </a:rPr>
                        <a:t>7.2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600">
                          <a:sym typeface="Calibri"/>
                        </a:rPr>
                        <a:t>0.33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indent="269240" algn="l">
                        <a:spcBef>
                          <a:spcPts val="200"/>
                        </a:spcBef>
                        <a:defRPr sz="1600">
                          <a:sym typeface="Calibri"/>
                        </a:defRPr>
                      </a:pPr>
                      <a:r>
                        <a:t>NSTEMI,</a:t>
                      </a:r>
                      <a:r>
                        <a:rPr spc="-50"/>
                        <a:t> %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spc="-25" sz="1600">
                          <a:sym typeface="Calibri"/>
                        </a:rPr>
                        <a:t>7.5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7C7C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</a:pPr>
                      <a:r>
                        <a:rPr spc="-25" sz="1600">
                          <a:sym typeface="Calibri"/>
                        </a:rPr>
                        <a:t>6.8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7C5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spc="-20" sz="1600">
                          <a:sym typeface="Calibri"/>
                        </a:rPr>
                        <a:t>0.63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