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2414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702392" y="1290283"/>
            <a:ext cx="4043764" cy="2672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610304" y="4041455"/>
            <a:ext cx="4142393" cy="27145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04359" y="1289930"/>
            <a:ext cx="4115895" cy="26300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201674" y="4005171"/>
            <a:ext cx="4217468" cy="27495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5071" y="195071"/>
            <a:ext cx="1072896" cy="682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124148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761" y="275971"/>
            <a:ext cx="678180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6041" y="1760346"/>
            <a:ext cx="606615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png"/><Relationship Id="rId4" Type="http://schemas.openxmlformats.org/officeDocument/2006/relationships/image" Target="../media/image10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2.png"/><Relationship Id="rId3" Type="http://schemas.openxmlformats.org/officeDocument/2006/relationships/image" Target="../media/image73.png"/><Relationship Id="rId4" Type="http://schemas.openxmlformats.org/officeDocument/2006/relationships/image" Target="../media/image7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5.png"/><Relationship Id="rId3" Type="http://schemas.openxmlformats.org/officeDocument/2006/relationships/image" Target="../media/image76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Relationship Id="rId11" Type="http://schemas.openxmlformats.org/officeDocument/2006/relationships/image" Target="../media/image20.png"/><Relationship Id="rId12" Type="http://schemas.openxmlformats.org/officeDocument/2006/relationships/image" Target="../media/image21.png"/><Relationship Id="rId13" Type="http://schemas.openxmlformats.org/officeDocument/2006/relationships/image" Target="../media/image22.png"/><Relationship Id="rId14" Type="http://schemas.openxmlformats.org/officeDocument/2006/relationships/image" Target="../media/image2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6.png"/><Relationship Id="rId11" Type="http://schemas.openxmlformats.org/officeDocument/2006/relationships/image" Target="../media/image37.png"/><Relationship Id="rId12" Type="http://schemas.openxmlformats.org/officeDocument/2006/relationships/image" Target="../media/image38.png"/><Relationship Id="rId13" Type="http://schemas.openxmlformats.org/officeDocument/2006/relationships/image" Target="../media/image39.png"/><Relationship Id="rId14" Type="http://schemas.openxmlformats.org/officeDocument/2006/relationships/image" Target="../media/image40.png"/><Relationship Id="rId15" Type="http://schemas.openxmlformats.org/officeDocument/2006/relationships/image" Target="../media/image41.png"/><Relationship Id="rId16" Type="http://schemas.openxmlformats.org/officeDocument/2006/relationships/image" Target="../media/image42.png"/><Relationship Id="rId17" Type="http://schemas.openxmlformats.org/officeDocument/2006/relationships/image" Target="../media/image43.png"/><Relationship Id="rId18" Type="http://schemas.openxmlformats.org/officeDocument/2006/relationships/image" Target="../media/image44.png"/><Relationship Id="rId19" Type="http://schemas.openxmlformats.org/officeDocument/2006/relationships/image" Target="../media/image45.png"/><Relationship Id="rId20" Type="http://schemas.openxmlformats.org/officeDocument/2006/relationships/image" Target="../media/image46.png"/><Relationship Id="rId21" Type="http://schemas.openxmlformats.org/officeDocument/2006/relationships/image" Target="../media/image4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9" Type="http://schemas.openxmlformats.org/officeDocument/2006/relationships/image" Target="../media/image55.png"/><Relationship Id="rId10" Type="http://schemas.openxmlformats.org/officeDocument/2006/relationships/image" Target="../media/image56.png"/><Relationship Id="rId11" Type="http://schemas.openxmlformats.org/officeDocument/2006/relationships/image" Target="../media/image57.png"/><Relationship Id="rId12" Type="http://schemas.openxmlformats.org/officeDocument/2006/relationships/image" Target="../media/image58.png"/><Relationship Id="rId13" Type="http://schemas.openxmlformats.org/officeDocument/2006/relationships/image" Target="../media/image59.png"/><Relationship Id="rId14" Type="http://schemas.openxmlformats.org/officeDocument/2006/relationships/image" Target="../media/image60.png"/><Relationship Id="rId15" Type="http://schemas.openxmlformats.org/officeDocument/2006/relationships/image" Target="../media/image61.png"/><Relationship Id="rId16" Type="http://schemas.openxmlformats.org/officeDocument/2006/relationships/image" Target="../media/image62.png"/><Relationship Id="rId17" Type="http://schemas.openxmlformats.org/officeDocument/2006/relationships/image" Target="../media/image63.png"/><Relationship Id="rId18" Type="http://schemas.openxmlformats.org/officeDocument/2006/relationships/image" Target="../media/image64.png"/><Relationship Id="rId19" Type="http://schemas.openxmlformats.org/officeDocument/2006/relationships/image" Target="../media/image65.png"/><Relationship Id="rId20" Type="http://schemas.openxmlformats.org/officeDocument/2006/relationships/image" Target="../media/image66.png"/><Relationship Id="rId21" Type="http://schemas.openxmlformats.org/officeDocument/2006/relationships/image" Target="../media/image67.png"/><Relationship Id="rId22" Type="http://schemas.openxmlformats.org/officeDocument/2006/relationships/image" Target="../media/image68.png"/><Relationship Id="rId23" Type="http://schemas.openxmlformats.org/officeDocument/2006/relationships/image" Target="../media/image69.png"/><Relationship Id="rId24" Type="http://schemas.openxmlformats.org/officeDocument/2006/relationships/image" Target="../media/image70.png"/><Relationship Id="rId25" Type="http://schemas.openxmlformats.org/officeDocument/2006/relationships/image" Target="../media/image7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270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Two </a:t>
            </a:r>
            <a:r>
              <a:rPr dirty="0" spc="-10"/>
              <a:t>year </a:t>
            </a:r>
            <a:r>
              <a:rPr dirty="0" spc="-5"/>
              <a:t>results </a:t>
            </a:r>
            <a:r>
              <a:rPr dirty="0"/>
              <a:t>of </a:t>
            </a:r>
            <a:r>
              <a:rPr dirty="0" spc="-20"/>
              <a:t>COMPARE-ACUTE  </a:t>
            </a:r>
            <a:r>
              <a:rPr dirty="0" spc="-5"/>
              <a:t>Randomised trial </a:t>
            </a:r>
            <a:r>
              <a:rPr dirty="0"/>
              <a:t>of </a:t>
            </a:r>
            <a:r>
              <a:rPr dirty="0" spc="-5"/>
              <a:t>FFR-guided complete  revascularization</a:t>
            </a:r>
          </a:p>
          <a:p>
            <a:pPr algn="ctr">
              <a:lnSpc>
                <a:spcPct val="100000"/>
              </a:lnSpc>
            </a:pPr>
            <a:r>
              <a:rPr dirty="0" spc="-5" i="1">
                <a:latin typeface="Arial"/>
                <a:cs typeface="Arial"/>
              </a:rPr>
              <a:t>versus</a:t>
            </a:r>
          </a:p>
        </p:txBody>
      </p:sp>
      <p:sp>
        <p:nvSpPr>
          <p:cNvPr id="4" name="object 4"/>
          <p:cNvSpPr/>
          <p:nvPr/>
        </p:nvSpPr>
        <p:spPr>
          <a:xfrm>
            <a:off x="1386839" y="4568952"/>
            <a:ext cx="6400800" cy="1452880"/>
          </a:xfrm>
          <a:custGeom>
            <a:avLst/>
            <a:gdLst/>
            <a:ahLst/>
            <a:cxnLst/>
            <a:rect l="l" t="t" r="r" b="b"/>
            <a:pathLst>
              <a:path w="6400800" h="1452879">
                <a:moveTo>
                  <a:pt x="0" y="1452372"/>
                </a:moveTo>
                <a:lnTo>
                  <a:pt x="6400800" y="1452372"/>
                </a:lnTo>
                <a:lnTo>
                  <a:pt x="6400800" y="0"/>
                </a:lnTo>
                <a:lnTo>
                  <a:pt x="0" y="0"/>
                </a:lnTo>
                <a:lnTo>
                  <a:pt x="0" y="1452372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828926" y="3223640"/>
            <a:ext cx="5516245" cy="2800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8486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infarct artery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endParaRPr sz="2400">
              <a:latin typeface="Arial"/>
              <a:cs typeface="Arial"/>
            </a:endParaRPr>
          </a:p>
          <a:p>
            <a:pPr algn="ctr" marL="104139">
              <a:lnSpc>
                <a:spcPct val="100000"/>
              </a:lnSpc>
            </a:pP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endParaRPr sz="2400">
              <a:latin typeface="Arial"/>
              <a:cs typeface="Arial"/>
            </a:endParaRPr>
          </a:p>
          <a:p>
            <a:pPr marL="845819">
              <a:lnSpc>
                <a:spcPct val="100000"/>
              </a:lnSpc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multivessel STEMI</a:t>
            </a:r>
            <a:r>
              <a:rPr dirty="0" sz="2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endParaRPr sz="2400">
              <a:latin typeface="Arial"/>
              <a:cs typeface="Arial"/>
            </a:endParaRPr>
          </a:p>
          <a:p>
            <a:pPr algn="ctr" marL="12700" marR="5080">
              <a:lnSpc>
                <a:spcPct val="120000"/>
              </a:lnSpc>
              <a:spcBef>
                <a:spcPts val="168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On behalf of all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COMPARE-ACUTE</a:t>
            </a:r>
            <a:r>
              <a:rPr dirty="0" sz="20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investigators 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Pieter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Smits</a:t>
            </a:r>
            <a:endParaRPr sz="2000">
              <a:latin typeface="Arial"/>
              <a:cs typeface="Arial"/>
            </a:endParaRPr>
          </a:p>
          <a:p>
            <a:pPr algn="ctr" marL="1156970" marR="1150620" indent="635">
              <a:lnSpc>
                <a:spcPts val="2880"/>
              </a:lnSpc>
              <a:spcBef>
                <a:spcPts val="17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Maasstad Hospital  Rotterdam, The</a:t>
            </a:r>
            <a:r>
              <a:rPr dirty="0" sz="2000" spc="-1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Netherlands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97723" y="6193535"/>
            <a:ext cx="1298448" cy="545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6783" y="6156972"/>
            <a:ext cx="1449318" cy="5821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8265" y="1280102"/>
            <a:ext cx="7826973" cy="4920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2945" y="0"/>
            <a:ext cx="6172835" cy="4679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/>
              <a:t>Primary Endpoint MACCE @ 2</a:t>
            </a:r>
            <a:r>
              <a:rPr dirty="0" sz="2900" spc="-120"/>
              <a:t> </a:t>
            </a:r>
            <a:r>
              <a:rPr dirty="0" sz="2900" spc="-10"/>
              <a:t>year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8244840" y="1813560"/>
            <a:ext cx="757555" cy="3708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111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45"/>
              </a:spcBef>
            </a:pPr>
            <a:r>
              <a:rPr dirty="0" sz="1800">
                <a:latin typeface="Calibri"/>
                <a:cs typeface="Calibri"/>
              </a:rPr>
              <a:t>12.2%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50935" y="2412492"/>
            <a:ext cx="759460" cy="3689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Calibri"/>
                <a:cs typeface="Calibri"/>
              </a:rPr>
              <a:t>26.8%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36764" y="1920214"/>
            <a:ext cx="237832" cy="6949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19059" y="2021585"/>
            <a:ext cx="78105" cy="457834"/>
          </a:xfrm>
          <a:custGeom>
            <a:avLst/>
            <a:gdLst/>
            <a:ahLst/>
            <a:cxnLst/>
            <a:rect l="l" t="t" r="r" b="b"/>
            <a:pathLst>
              <a:path w="78104" h="457835">
                <a:moveTo>
                  <a:pt x="25908" y="379984"/>
                </a:moveTo>
                <a:lnTo>
                  <a:pt x="0" y="379984"/>
                </a:lnTo>
                <a:lnTo>
                  <a:pt x="38862" y="457708"/>
                </a:lnTo>
                <a:lnTo>
                  <a:pt x="71247" y="392938"/>
                </a:lnTo>
                <a:lnTo>
                  <a:pt x="25908" y="392938"/>
                </a:lnTo>
                <a:lnTo>
                  <a:pt x="25908" y="379984"/>
                </a:lnTo>
                <a:close/>
              </a:path>
              <a:path w="78104" h="457835">
                <a:moveTo>
                  <a:pt x="51816" y="64769"/>
                </a:moveTo>
                <a:lnTo>
                  <a:pt x="25908" y="64769"/>
                </a:lnTo>
                <a:lnTo>
                  <a:pt x="25908" y="392938"/>
                </a:lnTo>
                <a:lnTo>
                  <a:pt x="51816" y="392938"/>
                </a:lnTo>
                <a:lnTo>
                  <a:pt x="51816" y="64769"/>
                </a:lnTo>
                <a:close/>
              </a:path>
              <a:path w="78104" h="457835">
                <a:moveTo>
                  <a:pt x="77724" y="379984"/>
                </a:moveTo>
                <a:lnTo>
                  <a:pt x="51816" y="379984"/>
                </a:lnTo>
                <a:lnTo>
                  <a:pt x="51816" y="392938"/>
                </a:lnTo>
                <a:lnTo>
                  <a:pt x="71247" y="392938"/>
                </a:lnTo>
                <a:lnTo>
                  <a:pt x="77724" y="379984"/>
                </a:lnTo>
                <a:close/>
              </a:path>
              <a:path w="78104" h="457835">
                <a:moveTo>
                  <a:pt x="38862" y="0"/>
                </a:moveTo>
                <a:lnTo>
                  <a:pt x="0" y="77724"/>
                </a:lnTo>
                <a:lnTo>
                  <a:pt x="25908" y="77724"/>
                </a:lnTo>
                <a:lnTo>
                  <a:pt x="25908" y="64769"/>
                </a:lnTo>
                <a:lnTo>
                  <a:pt x="71247" y="64769"/>
                </a:lnTo>
                <a:lnTo>
                  <a:pt x="38862" y="0"/>
                </a:lnTo>
                <a:close/>
              </a:path>
              <a:path w="78104" h="457835">
                <a:moveTo>
                  <a:pt x="71247" y="64769"/>
                </a:moveTo>
                <a:lnTo>
                  <a:pt x="51816" y="64769"/>
                </a:lnTo>
                <a:lnTo>
                  <a:pt x="51816" y="77724"/>
                </a:lnTo>
                <a:lnTo>
                  <a:pt x="77724" y="77724"/>
                </a:lnTo>
                <a:lnTo>
                  <a:pt x="71247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15611" y="1836381"/>
            <a:ext cx="237832" cy="5943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97908" y="1937766"/>
            <a:ext cx="78105" cy="356870"/>
          </a:xfrm>
          <a:custGeom>
            <a:avLst/>
            <a:gdLst/>
            <a:ahLst/>
            <a:cxnLst/>
            <a:rect l="l" t="t" r="r" b="b"/>
            <a:pathLst>
              <a:path w="78104" h="356869">
                <a:moveTo>
                  <a:pt x="25907" y="278892"/>
                </a:moveTo>
                <a:lnTo>
                  <a:pt x="0" y="278892"/>
                </a:lnTo>
                <a:lnTo>
                  <a:pt x="38862" y="356616"/>
                </a:lnTo>
                <a:lnTo>
                  <a:pt x="71247" y="291846"/>
                </a:lnTo>
                <a:lnTo>
                  <a:pt x="25907" y="291846"/>
                </a:lnTo>
                <a:lnTo>
                  <a:pt x="25907" y="278892"/>
                </a:lnTo>
                <a:close/>
              </a:path>
              <a:path w="78104" h="356869">
                <a:moveTo>
                  <a:pt x="51815" y="64770"/>
                </a:moveTo>
                <a:lnTo>
                  <a:pt x="25907" y="64770"/>
                </a:lnTo>
                <a:lnTo>
                  <a:pt x="25907" y="291846"/>
                </a:lnTo>
                <a:lnTo>
                  <a:pt x="51815" y="291846"/>
                </a:lnTo>
                <a:lnTo>
                  <a:pt x="51815" y="64770"/>
                </a:lnTo>
                <a:close/>
              </a:path>
              <a:path w="78104" h="356869">
                <a:moveTo>
                  <a:pt x="77724" y="278892"/>
                </a:moveTo>
                <a:lnTo>
                  <a:pt x="51815" y="278892"/>
                </a:lnTo>
                <a:lnTo>
                  <a:pt x="51815" y="291846"/>
                </a:lnTo>
                <a:lnTo>
                  <a:pt x="71247" y="291846"/>
                </a:lnTo>
                <a:lnTo>
                  <a:pt x="77724" y="278892"/>
                </a:lnTo>
                <a:close/>
              </a:path>
              <a:path w="78104" h="356869">
                <a:moveTo>
                  <a:pt x="38862" y="0"/>
                </a:moveTo>
                <a:lnTo>
                  <a:pt x="0" y="77724"/>
                </a:lnTo>
                <a:lnTo>
                  <a:pt x="25907" y="77724"/>
                </a:lnTo>
                <a:lnTo>
                  <a:pt x="25907" y="64770"/>
                </a:lnTo>
                <a:lnTo>
                  <a:pt x="71247" y="64770"/>
                </a:lnTo>
                <a:lnTo>
                  <a:pt x="38862" y="0"/>
                </a:lnTo>
                <a:close/>
              </a:path>
              <a:path w="78104" h="356869">
                <a:moveTo>
                  <a:pt x="71247" y="64770"/>
                </a:moveTo>
                <a:lnTo>
                  <a:pt x="51815" y="64770"/>
                </a:lnTo>
                <a:lnTo>
                  <a:pt x="51815" y="77724"/>
                </a:lnTo>
                <a:lnTo>
                  <a:pt x="77724" y="77724"/>
                </a:lnTo>
                <a:lnTo>
                  <a:pt x="71247" y="647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390132" y="3345179"/>
            <a:ext cx="1663064" cy="8305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265"/>
              </a:spcBef>
            </a:pPr>
            <a:r>
              <a:rPr dirty="0" sz="1600" spc="-5">
                <a:latin typeface="Calibri"/>
                <a:cs typeface="Calibri"/>
              </a:rPr>
              <a:t>HR 0.41</a:t>
            </a:r>
            <a:endParaRPr sz="160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95%CI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(0.29-0.59)</a:t>
            </a:r>
            <a:endParaRPr sz="1600">
              <a:latin typeface="Calibri"/>
              <a:cs typeface="Calibri"/>
            </a:endParaRPr>
          </a:p>
          <a:p>
            <a:pPr algn="ctr" marL="1905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P&lt; </a:t>
            </a:r>
            <a:r>
              <a:rPr dirty="0" sz="1600" spc="-10">
                <a:latin typeface="Calibri"/>
                <a:cs typeface="Calibri"/>
              </a:rPr>
              <a:t>0.0001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23260" y="3383279"/>
            <a:ext cx="1663064" cy="8305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302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260"/>
              </a:spcBef>
            </a:pPr>
            <a:r>
              <a:rPr dirty="0" sz="1600" spc="-5">
                <a:latin typeface="Calibri"/>
                <a:cs typeface="Calibri"/>
              </a:rPr>
              <a:t>HR</a:t>
            </a:r>
            <a:r>
              <a:rPr dirty="0" sz="1600" spc="-10">
                <a:latin typeface="Calibri"/>
                <a:cs typeface="Calibri"/>
              </a:rPr>
              <a:t> 0.35</a:t>
            </a:r>
            <a:endParaRPr sz="16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5"/>
              </a:spcBef>
            </a:pPr>
            <a:r>
              <a:rPr dirty="0" sz="1600" spc="-5">
                <a:latin typeface="Calibri"/>
                <a:cs typeface="Calibri"/>
              </a:rPr>
              <a:t>95%CI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(0.22-0.55)</a:t>
            </a:r>
            <a:endParaRPr sz="1600">
              <a:latin typeface="Calibri"/>
              <a:cs typeface="Calibri"/>
            </a:endParaRPr>
          </a:p>
          <a:p>
            <a:pPr algn="ctr" marL="3175">
              <a:lnSpc>
                <a:spcPct val="100000"/>
              </a:lnSpc>
            </a:pPr>
            <a:r>
              <a:rPr dirty="0" sz="1600" spc="-5">
                <a:latin typeface="Calibri"/>
                <a:cs typeface="Calibri"/>
              </a:rPr>
              <a:t>P&lt; </a:t>
            </a:r>
            <a:r>
              <a:rPr dirty="0" sz="1600" spc="-10">
                <a:latin typeface="Calibri"/>
                <a:cs typeface="Calibri"/>
              </a:rPr>
              <a:t>0.0001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19857" y="389000"/>
            <a:ext cx="6582409" cy="13538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9144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(all cause death, MI,</a:t>
            </a:r>
            <a:r>
              <a:rPr dirty="0" sz="2800" spc="1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revascularization,</a:t>
            </a:r>
            <a:endParaRPr sz="2800">
              <a:latin typeface="Arial"/>
              <a:cs typeface="Arial"/>
            </a:endParaRPr>
          </a:p>
          <a:p>
            <a:pPr algn="r" marR="92710">
              <a:lnSpc>
                <a:spcPts val="3070"/>
              </a:lnSpc>
            </a:pP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rok</a:t>
            </a:r>
            <a:r>
              <a:rPr dirty="0" sz="280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  <a:p>
            <a:pPr algn="r" marR="5080">
              <a:lnSpc>
                <a:spcPts val="1870"/>
              </a:lnSpc>
            </a:pPr>
            <a:r>
              <a:rPr dirty="0" sz="1800">
                <a:latin typeface="Calibri"/>
                <a:cs typeface="Calibri"/>
              </a:rPr>
              <a:t>M</a:t>
            </a:r>
            <a:r>
              <a:rPr dirty="0" sz="1800" spc="-20">
                <a:latin typeface="Calibri"/>
                <a:cs typeface="Calibri"/>
              </a:rPr>
              <a:t>A</a:t>
            </a:r>
            <a:r>
              <a:rPr dirty="0" sz="1800" spc="-5">
                <a:latin typeface="Calibri"/>
                <a:cs typeface="Calibri"/>
              </a:rPr>
              <a:t>CCE</a:t>
            </a:r>
            <a:endParaRPr sz="1800">
              <a:latin typeface="Calibri"/>
              <a:cs typeface="Calibri"/>
            </a:endParaRPr>
          </a:p>
          <a:p>
            <a:pPr algn="r" marR="26797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R</a:t>
            </a:r>
            <a:r>
              <a:rPr dirty="0" sz="1800" spc="-20">
                <a:latin typeface="Calibri"/>
                <a:cs typeface="Calibri"/>
              </a:rPr>
              <a:t>a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-35559" y="6151168"/>
          <a:ext cx="8070215" cy="57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9565"/>
                <a:gridCol w="901699"/>
                <a:gridCol w="1416050"/>
                <a:gridCol w="1564005"/>
                <a:gridCol w="1548765"/>
                <a:gridCol w="1041400"/>
              </a:tblGrid>
              <a:tr h="167005">
                <a:tc>
                  <a:txBody>
                    <a:bodyPr/>
                    <a:lstStyle/>
                    <a:p>
                      <a:pPr marL="127000">
                        <a:lnSpc>
                          <a:spcPts val="1140"/>
                        </a:lnSpc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No. </a:t>
                      </a:r>
                      <a:r>
                        <a:rPr dirty="0" sz="1200" spc="-1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risk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2090">
                <a:tc>
                  <a:txBody>
                    <a:bodyPr/>
                    <a:lstStyle/>
                    <a:p>
                      <a:pPr marL="127000">
                        <a:lnSpc>
                          <a:spcPts val="1260"/>
                        </a:lnSpc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FFR </a:t>
                      </a:r>
                      <a:r>
                        <a:rPr dirty="0" sz="1200" spc="-5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guided</a:t>
                      </a:r>
                      <a:r>
                        <a:rPr dirty="0" sz="1200" spc="-15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complete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5100">
                        <a:lnSpc>
                          <a:spcPts val="1260"/>
                        </a:lnSpc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295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1650">
                        <a:lnSpc>
                          <a:spcPts val="1260"/>
                        </a:lnSpc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281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44525">
                        <a:lnSpc>
                          <a:spcPts val="1260"/>
                        </a:lnSpc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269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ts val="1260"/>
                        </a:lnSpc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260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20650">
                        <a:lnSpc>
                          <a:spcPts val="1260"/>
                        </a:lnSpc>
                      </a:pPr>
                      <a:r>
                        <a:rPr dirty="0" sz="1200" spc="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119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7485">
                <a:tc>
                  <a:txBody>
                    <a:bodyPr/>
                    <a:lstStyle/>
                    <a:p>
                      <a:pPr marL="12700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dirty="0" sz="1200" spc="-5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Culprit lesion</a:t>
                      </a: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 only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marL="14986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590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marL="50165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481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64389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458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441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  <a:tc>
                  <a:txBody>
                    <a:bodyPr/>
                    <a:lstStyle/>
                    <a:p>
                      <a:pPr algn="r" marR="13589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dirty="0" sz="120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203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985"/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3766565" y="1906346"/>
            <a:ext cx="77597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∆</a:t>
            </a:r>
            <a:r>
              <a:rPr dirty="0" sz="1800" spc="-8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12.7%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47509" y="2072132"/>
            <a:ext cx="7753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∆</a:t>
            </a:r>
            <a:r>
              <a:rPr dirty="0" sz="1800" spc="-8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14.6%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0579" y="504266"/>
            <a:ext cx="5339715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MACCE Components</a:t>
            </a:r>
            <a:r>
              <a:rPr dirty="0" spc="-95"/>
              <a:t> </a:t>
            </a:r>
            <a:r>
              <a:rPr dirty="0"/>
              <a:t>Results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5167" y="2537460"/>
            <a:ext cx="1607820" cy="3689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Calibri"/>
                <a:cs typeface="Calibri"/>
              </a:rPr>
              <a:t>All </a:t>
            </a:r>
            <a:r>
              <a:rPr dirty="0" sz="1800" spc="-5">
                <a:latin typeface="Calibri"/>
                <a:cs typeface="Calibri"/>
              </a:rPr>
              <a:t>cause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death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16752" y="2537460"/>
            <a:ext cx="2178050" cy="3689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240"/>
              </a:spcBef>
            </a:pPr>
            <a:r>
              <a:rPr dirty="0" sz="1800" spc="-10">
                <a:latin typeface="Calibri"/>
                <a:cs typeface="Calibri"/>
              </a:rPr>
              <a:t>Myocardial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infarction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19427" y="5426964"/>
            <a:ext cx="1805939" cy="3708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254"/>
              </a:spcBef>
            </a:pPr>
            <a:r>
              <a:rPr dirty="0" sz="1800" spc="-15">
                <a:latin typeface="Calibri"/>
                <a:cs typeface="Calibri"/>
              </a:rPr>
              <a:t>Revascularization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9467" y="5297423"/>
            <a:ext cx="2545080" cy="3708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254"/>
              </a:spcBef>
            </a:pPr>
            <a:r>
              <a:rPr dirty="0" sz="1800" spc="-10">
                <a:latin typeface="Calibri"/>
                <a:cs typeface="Calibri"/>
              </a:rPr>
              <a:t>Cerebrovascular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accident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32578" y="504266"/>
            <a:ext cx="3578860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Endpoints @ 2</a:t>
            </a:r>
            <a:r>
              <a:rPr dirty="0" spc="-65"/>
              <a:t> </a:t>
            </a:r>
            <a:r>
              <a:rPr dirty="0"/>
              <a:t>year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7562" y="1188211"/>
          <a:ext cx="8996045" cy="534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6350"/>
                <a:gridCol w="1841500"/>
                <a:gridCol w="1550670"/>
                <a:gridCol w="693420"/>
                <a:gridCol w="1397634"/>
                <a:gridCol w="948054"/>
              </a:tblGrid>
              <a:tr h="1031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470534" marR="385445" indent="-62865">
                        <a:lnSpc>
                          <a:spcPct val="100600"/>
                        </a:lnSpc>
                        <a:spcBef>
                          <a:spcPts val="100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FFR</a:t>
                      </a:r>
                      <a:r>
                        <a:rPr dirty="0" sz="1800" spc="-8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guided 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Complete 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(n=295)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276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7320" marR="12573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Infarct</a:t>
                      </a:r>
                      <a:r>
                        <a:rPr dirty="0" sz="1800" spc="-7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Artery  Only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(n=590)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32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95%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32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8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32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97790">
                        <a:lnSpc>
                          <a:spcPts val="2170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MACCE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84175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36</a:t>
                      </a:r>
                      <a:r>
                        <a:rPr dirty="0" sz="19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(12.2%)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158</a:t>
                      </a:r>
                      <a:r>
                        <a:rPr dirty="0" sz="1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(26.8%)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0.46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0.33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0.64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2160"/>
                        </a:lnSpc>
                      </a:pPr>
                      <a:r>
                        <a:rPr dirty="0" sz="19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&lt;0.001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10515">
                <a:tc>
                  <a:txBody>
                    <a:bodyPr/>
                    <a:lstStyle/>
                    <a:p>
                      <a:pPr marL="367030">
                        <a:lnSpc>
                          <a:spcPts val="2160"/>
                        </a:lnSpc>
                      </a:pPr>
                      <a:r>
                        <a:rPr dirty="0" sz="1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Death, all</a:t>
                      </a:r>
                      <a:r>
                        <a:rPr dirty="0" sz="19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cause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marL="527050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(2.4%)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16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 (2.7%)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0.88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0.36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2.10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0.77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</a:tr>
              <a:tr h="296545">
                <a:tc>
                  <a:txBody>
                    <a:bodyPr/>
                    <a:lstStyle/>
                    <a:p>
                      <a:pPr marL="692150">
                        <a:lnSpc>
                          <a:spcPts val="2005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Cardiac</a:t>
                      </a:r>
                      <a:r>
                        <a:rPr dirty="0" sz="1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death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marL="52705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(1.4%)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995"/>
                        </a:lnSpc>
                        <a:tabLst>
                          <a:tab pos="297180" algn="l"/>
                        </a:tabLst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6	(1.0%)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1.33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0.38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4.69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0.49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10515">
                <a:tc>
                  <a:txBody>
                    <a:bodyPr/>
                    <a:lstStyle/>
                    <a:p>
                      <a:pPr marL="367030">
                        <a:lnSpc>
                          <a:spcPts val="2160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900" spc="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Infarct.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17830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15</a:t>
                      </a:r>
                      <a:r>
                        <a:rPr dirty="0" sz="19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(5.1%)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41</a:t>
                      </a:r>
                      <a:r>
                        <a:rPr dirty="0" sz="1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(6,9%)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0.73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0.41 -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1.30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216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0.29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D0D7E8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692150">
                        <a:lnSpc>
                          <a:spcPts val="1995"/>
                        </a:lnSpc>
                      </a:pPr>
                      <a:r>
                        <a:rPr dirty="0" sz="1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Spontaneous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45134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9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(4,1%)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29</a:t>
                      </a:r>
                      <a:r>
                        <a:rPr dirty="0" sz="1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(4.9%)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0.83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0.43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1.60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0.57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0D7E8"/>
                    </a:solidFill>
                  </a:tcPr>
                </a:tc>
              </a:tr>
              <a:tr h="310515">
                <a:tc>
                  <a:txBody>
                    <a:bodyPr/>
                    <a:lstStyle/>
                    <a:p>
                      <a:pPr marL="692150">
                        <a:lnSpc>
                          <a:spcPts val="2005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Peri-procedural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marL="58229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(0.7%)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 (2.0%)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0.33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0.08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1.48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0.15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422275">
                        <a:lnSpc>
                          <a:spcPts val="2165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45134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28</a:t>
                      </a:r>
                      <a:r>
                        <a:rPr dirty="0" sz="19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(9.5%)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134</a:t>
                      </a:r>
                      <a:r>
                        <a:rPr dirty="0" sz="1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(22.7%)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0.42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0.29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0.61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2165"/>
                        </a:lnSpc>
                      </a:pPr>
                      <a:r>
                        <a:rPr dirty="0" sz="19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&lt;0.001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638810">
                        <a:lnSpc>
                          <a:spcPts val="1995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PCI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4577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24</a:t>
                      </a:r>
                      <a:r>
                        <a:rPr dirty="0" sz="19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(8.1%)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127</a:t>
                      </a:r>
                      <a:r>
                        <a:rPr dirty="0" sz="1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(21.5%)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0.38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0.25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0.57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995"/>
                        </a:lnSpc>
                      </a:pPr>
                      <a:r>
                        <a:rPr dirty="0" sz="19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&lt;0.001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9ECF4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638810">
                        <a:lnSpc>
                          <a:spcPts val="2005"/>
                        </a:lnSpc>
                      </a:pPr>
                      <a:r>
                        <a:rPr dirty="0" sz="1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CABG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marL="501650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900" spc="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(1.4%)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995"/>
                        </a:lnSpc>
                        <a:tabLst>
                          <a:tab pos="353695" algn="l"/>
                        </a:tabLst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9	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(1.5%)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0.89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0.28 –</a:t>
                      </a:r>
                      <a:r>
                        <a:rPr dirty="0" sz="19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2.86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99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0.84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marL="422275">
                        <a:lnSpc>
                          <a:spcPts val="2180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Cerebrovasc.</a:t>
                      </a:r>
                      <a:r>
                        <a:rPr dirty="0" sz="19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marL="50101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900" spc="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(0.3%)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2165"/>
                        </a:lnSpc>
                        <a:tabLst>
                          <a:tab pos="297815" algn="l"/>
                        </a:tabLst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7	(1.2%)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0.29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0.03–</a:t>
                      </a:r>
                      <a:r>
                        <a:rPr dirty="0" sz="1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2.31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0.24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marL="97790">
                        <a:lnSpc>
                          <a:spcPts val="205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NACE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84810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35</a:t>
                      </a:r>
                      <a:r>
                        <a:rPr dirty="0" sz="19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(11.9%)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198</a:t>
                      </a:r>
                      <a:r>
                        <a:rPr dirty="0" sz="1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(33.6%)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0.26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0.18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0.39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2165"/>
                        </a:lnSpc>
                      </a:pPr>
                      <a:r>
                        <a:rPr dirty="0" sz="19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&lt;0.001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marL="97790">
                        <a:lnSpc>
                          <a:spcPts val="2165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Cardiac </a:t>
                      </a:r>
                      <a:r>
                        <a:rPr dirty="0" sz="1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death +</a:t>
                      </a:r>
                      <a:r>
                        <a:rPr dirty="0" sz="19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45770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22</a:t>
                      </a:r>
                      <a:r>
                        <a:rPr dirty="0" sz="19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(7.5%)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56</a:t>
                      </a:r>
                      <a:r>
                        <a:rPr dirty="0" sz="1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(9.5%)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0.74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0.46</a:t>
                      </a:r>
                      <a:r>
                        <a:rPr dirty="0" sz="19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-1.19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2165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0.21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marL="97790">
                        <a:lnSpc>
                          <a:spcPts val="2170"/>
                        </a:lnSpc>
                      </a:pPr>
                      <a:r>
                        <a:rPr dirty="0" sz="19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9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thrombosis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marL="527050">
                        <a:lnSpc>
                          <a:spcPts val="217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9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(1.4%)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217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latin typeface="Calibri"/>
                          <a:cs typeface="Calibri"/>
                        </a:rPr>
                        <a:t>(1.7%)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ts val="217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0.80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217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0.25 –</a:t>
                      </a:r>
                      <a:r>
                        <a:rPr dirty="0" sz="19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latin typeface="Calibri"/>
                          <a:cs typeface="Calibri"/>
                        </a:rPr>
                        <a:t>2.52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2170"/>
                        </a:lnSpc>
                      </a:pPr>
                      <a:r>
                        <a:rPr dirty="0" sz="1900" spc="-5">
                          <a:latin typeface="Calibri"/>
                          <a:cs typeface="Calibri"/>
                        </a:rPr>
                        <a:t>0.38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96697" y="6570674"/>
            <a:ext cx="67437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NACE </a:t>
            </a:r>
            <a:r>
              <a:rPr dirty="0" sz="1400">
                <a:latin typeface="Calibri"/>
                <a:cs typeface="Calibri"/>
              </a:rPr>
              <a:t>= </a:t>
            </a:r>
            <a:r>
              <a:rPr dirty="0" sz="1400" spc="-10">
                <a:latin typeface="Calibri"/>
                <a:cs typeface="Calibri"/>
              </a:rPr>
              <a:t>cardiac </a:t>
            </a:r>
            <a:r>
              <a:rPr dirty="0" sz="1400" spc="-5">
                <a:latin typeface="Calibri"/>
                <a:cs typeface="Calibri"/>
              </a:rPr>
              <a:t>death, </a:t>
            </a:r>
            <a:r>
              <a:rPr dirty="0" sz="1400" spc="-10">
                <a:latin typeface="Calibri"/>
                <a:cs typeface="Calibri"/>
              </a:rPr>
              <a:t>myocardial infarction, any </a:t>
            </a:r>
            <a:r>
              <a:rPr dirty="0" sz="1400" spc="-5">
                <a:latin typeface="Calibri"/>
                <a:cs typeface="Calibri"/>
              </a:rPr>
              <a:t>revascularization, </a:t>
            </a:r>
            <a:r>
              <a:rPr dirty="0" sz="1400" spc="-15">
                <a:latin typeface="Calibri"/>
                <a:cs typeface="Calibri"/>
              </a:rPr>
              <a:t>stroke </a:t>
            </a:r>
            <a:r>
              <a:rPr dirty="0" sz="1400" spc="-5">
                <a:latin typeface="Calibri"/>
                <a:cs typeface="Calibri"/>
              </a:rPr>
              <a:t>and major</a:t>
            </a:r>
            <a:r>
              <a:rPr dirty="0" sz="1400" spc="16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bleeding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67383"/>
            <a:ext cx="5964935" cy="3515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MACCE </a:t>
            </a:r>
            <a:r>
              <a:rPr dirty="0" spc="-5"/>
              <a:t>sub-analysis by 2 or 3</a:t>
            </a:r>
            <a:r>
              <a:rPr dirty="0" spc="10"/>
              <a:t> </a:t>
            </a:r>
            <a:r>
              <a:rPr dirty="0" spc="-5"/>
              <a:t>vessel</a:t>
            </a:r>
          </a:p>
          <a:p>
            <a:pPr algn="r" marR="6985">
              <a:lnSpc>
                <a:spcPct val="100000"/>
              </a:lnSpc>
            </a:pPr>
            <a:r>
              <a:rPr dirty="0"/>
              <a:t>dise</a:t>
            </a:r>
            <a:r>
              <a:rPr dirty="0" spc="-10"/>
              <a:t>a</a:t>
            </a:r>
            <a:r>
              <a:rPr dirty="0"/>
              <a:t>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19291" y="1210513"/>
            <a:ext cx="11779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MACCE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Rate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28944" y="1569719"/>
            <a:ext cx="759460" cy="3689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Calibri"/>
                <a:cs typeface="Calibri"/>
              </a:rPr>
              <a:t>10.3%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35040" y="2054351"/>
            <a:ext cx="759460" cy="3689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latin typeface="Calibri"/>
                <a:cs typeface="Calibri"/>
              </a:rPr>
              <a:t>23.2%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43673" y="1772158"/>
            <a:ext cx="7785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</a:t>
            </a:r>
            <a:r>
              <a:rPr dirty="0" sz="1800" spc="-5">
                <a:latin typeface="Calibri"/>
                <a:cs typeface="Calibri"/>
              </a:rPr>
              <a:t>&lt;0</a:t>
            </a:r>
            <a:r>
              <a:rPr dirty="0" sz="1800">
                <a:latin typeface="Calibri"/>
                <a:cs typeface="Calibri"/>
              </a:rPr>
              <a:t>.001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10143" y="3933444"/>
            <a:ext cx="759460" cy="3708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175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50"/>
              </a:spcBef>
            </a:pPr>
            <a:r>
              <a:rPr dirty="0" sz="1800">
                <a:latin typeface="Calibri"/>
                <a:cs typeface="Calibri"/>
              </a:rPr>
              <a:t>16.5%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16240" y="4418076"/>
            <a:ext cx="759460" cy="3708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3175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250"/>
              </a:spcBef>
            </a:pPr>
            <a:r>
              <a:rPr dirty="0" sz="1800">
                <a:latin typeface="Calibri"/>
                <a:cs typeface="Calibri"/>
              </a:rPr>
              <a:t>34.0%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89518" y="4892802"/>
            <a:ext cx="7785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</a:t>
            </a:r>
            <a:r>
              <a:rPr dirty="0" sz="1800" spc="-5">
                <a:latin typeface="Calibri"/>
                <a:cs typeface="Calibri"/>
              </a:rPr>
              <a:t>&lt;0</a:t>
            </a:r>
            <a:r>
              <a:rPr dirty="0" sz="1800">
                <a:latin typeface="Calibri"/>
                <a:cs typeface="Calibri"/>
              </a:rPr>
              <a:t>.001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31492" y="3342130"/>
            <a:ext cx="5974080" cy="3515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956550" y="3590925"/>
            <a:ext cx="11772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MACCE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Rate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0723" y="504266"/>
            <a:ext cx="4950460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Revascularization </a:t>
            </a:r>
            <a:r>
              <a:rPr dirty="0"/>
              <a:t>@ 2</a:t>
            </a:r>
            <a:r>
              <a:rPr dirty="0" spc="-30"/>
              <a:t> </a:t>
            </a:r>
            <a:r>
              <a:rPr dirty="0"/>
              <a:t>year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0850" y="1593850"/>
          <a:ext cx="8248650" cy="1394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63944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FFR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guided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complete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2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Infarct-artery-only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39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TLR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(re-stenosis)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08330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5/28	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(18%)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22/120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(18%)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Non-TLR (de-novo)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23/28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(82%)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107/120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(89%)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0850" y="3619246"/>
          <a:ext cx="8248650" cy="1394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FFR </a:t>
                      </a: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guided</a:t>
                      </a:r>
                      <a:r>
                        <a:rPr dirty="0" sz="18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complete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2700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Infarct-artery-only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 marL="13970">
                        <a:lnSpc>
                          <a:spcPct val="100000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revascularization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1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E857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TLR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(re-stenosis)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50"/>
                        </a:spcBef>
                        <a:tabLst>
                          <a:tab pos="608330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7/28	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(25%)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22/179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(12%)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7020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Non-TLR (de-novo)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2/28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(75%)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157/179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 (88%)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317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96354" y="504266"/>
            <a:ext cx="2313305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Conclusions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7055" y="1411986"/>
            <a:ext cx="8333105" cy="4817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3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In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multivessel STEMI patients, FFR-guided complete  revascularization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non-infarct-related lesions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in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the  acute phase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primary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PCI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significantly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reduces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the 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risk of the composite MACCE outcome as compared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to 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a strategy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treatment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the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infarct-related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artery</a:t>
            </a:r>
            <a:r>
              <a:rPr dirty="0" sz="2400" spc="30" b="1">
                <a:solidFill>
                  <a:srgbClr val="235C5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only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235C5F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5600" marR="92075" indent="-342900">
              <a:lnSpc>
                <a:spcPct val="13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This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reduction is sustainable and progressive up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to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2  </a:t>
            </a:r>
            <a:r>
              <a:rPr dirty="0" sz="2400" spc="-10" b="1">
                <a:solidFill>
                  <a:srgbClr val="235C5F"/>
                </a:solidFill>
                <a:latin typeface="Arial"/>
                <a:cs typeface="Arial"/>
              </a:rPr>
              <a:t>year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follow-up and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remains mainly driven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by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the 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decreased need for subsequent revascularization and  is irrespective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the presence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2 or 3 vessel</a:t>
            </a:r>
            <a:r>
              <a:rPr dirty="0" sz="2400" spc="100" b="1">
                <a:solidFill>
                  <a:srgbClr val="235C5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disease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414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5601" y="476757"/>
            <a:ext cx="510730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5">
                <a:latin typeface="Segoe UI Symbol"/>
                <a:cs typeface="Segoe UI Symbol"/>
              </a:rPr>
              <a:t>Potential </a:t>
            </a:r>
            <a:r>
              <a:rPr dirty="0" sz="3200" spc="-5">
                <a:latin typeface="Segoe UI Symbol"/>
                <a:cs typeface="Segoe UI Symbol"/>
              </a:rPr>
              <a:t>conflicts </a:t>
            </a:r>
            <a:r>
              <a:rPr dirty="0" sz="3200" spc="-30">
                <a:latin typeface="Segoe UI Symbol"/>
                <a:cs typeface="Segoe UI Symbol"/>
              </a:rPr>
              <a:t>of</a:t>
            </a:r>
            <a:r>
              <a:rPr dirty="0" sz="3200" spc="-60">
                <a:latin typeface="Segoe UI Symbol"/>
                <a:cs typeface="Segoe UI Symbol"/>
              </a:rPr>
              <a:t> </a:t>
            </a:r>
            <a:r>
              <a:rPr dirty="0" sz="3200" spc="-10">
                <a:latin typeface="Segoe UI Symbol"/>
                <a:cs typeface="Segoe UI Symbol"/>
              </a:rPr>
              <a:t>interest</a:t>
            </a:r>
            <a:endParaRPr sz="3200">
              <a:latin typeface="Segoe UI Symbol"/>
              <a:cs typeface="Segoe UI 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5881" y="1391793"/>
            <a:ext cx="7506334" cy="2343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5">
                <a:solidFill>
                  <a:srgbClr val="2A0946"/>
                </a:solidFill>
                <a:latin typeface="Microsoft YaHei"/>
                <a:cs typeface="Microsoft YaHei"/>
              </a:rPr>
              <a:t>Speaker's </a:t>
            </a:r>
            <a:r>
              <a:rPr dirty="0" sz="2000" spc="-5">
                <a:solidFill>
                  <a:srgbClr val="2A0946"/>
                </a:solidFill>
                <a:latin typeface="Microsoft YaHei"/>
                <a:cs typeface="Microsoft YaHei"/>
              </a:rPr>
              <a:t>name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: </a:t>
            </a:r>
            <a:r>
              <a:rPr dirty="0" sz="2000" spc="-30">
                <a:solidFill>
                  <a:srgbClr val="2A0946"/>
                </a:solidFill>
                <a:latin typeface="Microsoft YaHei"/>
                <a:cs typeface="Microsoft YaHei"/>
              </a:rPr>
              <a:t>Pieter, </a:t>
            </a:r>
            <a:r>
              <a:rPr dirty="0" sz="2000" spc="-5">
                <a:solidFill>
                  <a:srgbClr val="2A0946"/>
                </a:solidFill>
                <a:latin typeface="Microsoft YaHei"/>
                <a:cs typeface="Microsoft YaHei"/>
              </a:rPr>
              <a:t>Smits,</a:t>
            </a:r>
            <a:r>
              <a:rPr dirty="0" sz="2000" spc="5">
                <a:solidFill>
                  <a:srgbClr val="2A0946"/>
                </a:solidFill>
                <a:latin typeface="Microsoft YaHei"/>
                <a:cs typeface="Microsoft YaHei"/>
              </a:rPr>
              <a:t> </a:t>
            </a:r>
            <a:r>
              <a:rPr dirty="0" sz="2000" spc="-15">
                <a:solidFill>
                  <a:srgbClr val="2A0946"/>
                </a:solidFill>
                <a:latin typeface="Microsoft YaHei"/>
                <a:cs typeface="Microsoft YaHei"/>
              </a:rPr>
              <a:t>Rotterdam</a:t>
            </a:r>
            <a:endParaRPr sz="20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675"/>
              </a:spcBef>
            </a:pPr>
            <a:r>
              <a:rPr dirty="0" sz="2000" spc="0">
                <a:solidFill>
                  <a:srgbClr val="2A0946"/>
                </a:solidFill>
                <a:latin typeface="Segoe UI Symbol"/>
                <a:cs typeface="Segoe UI Symbol"/>
              </a:rPr>
              <a:t>☑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I </a:t>
            </a:r>
            <a:r>
              <a:rPr dirty="0" sz="2000" spc="-5">
                <a:solidFill>
                  <a:srgbClr val="2A0946"/>
                </a:solidFill>
                <a:latin typeface="Microsoft YaHei"/>
                <a:cs typeface="Microsoft YaHei"/>
              </a:rPr>
              <a:t>have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the </a:t>
            </a:r>
            <a:r>
              <a:rPr dirty="0" sz="2000" spc="-5">
                <a:solidFill>
                  <a:srgbClr val="2A0946"/>
                </a:solidFill>
                <a:latin typeface="Microsoft YaHei"/>
                <a:cs typeface="Microsoft YaHei"/>
              </a:rPr>
              <a:t>following potential conflicts </a:t>
            </a:r>
            <a:r>
              <a:rPr dirty="0" sz="2000" spc="-20">
                <a:solidFill>
                  <a:srgbClr val="2A0946"/>
                </a:solidFill>
                <a:latin typeface="Microsoft YaHei"/>
                <a:cs typeface="Microsoft YaHei"/>
              </a:rPr>
              <a:t>of </a:t>
            </a:r>
            <a:r>
              <a:rPr dirty="0" sz="2000" spc="-10">
                <a:solidFill>
                  <a:srgbClr val="2A0946"/>
                </a:solidFill>
                <a:latin typeface="Microsoft YaHei"/>
                <a:cs typeface="Microsoft YaHei"/>
              </a:rPr>
              <a:t>interest to</a:t>
            </a:r>
            <a:r>
              <a:rPr dirty="0" sz="2000" spc="80">
                <a:solidFill>
                  <a:srgbClr val="2A0946"/>
                </a:solidFill>
                <a:latin typeface="Microsoft YaHei"/>
                <a:cs typeface="Microsoft YaHei"/>
              </a:rPr>
              <a:t>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report:</a:t>
            </a:r>
            <a:endParaRPr sz="2000">
              <a:latin typeface="Microsoft YaHei"/>
              <a:cs typeface="Microsoft YaHei"/>
            </a:endParaRPr>
          </a:p>
          <a:p>
            <a:pPr marL="824865" marR="779780" indent="-812800">
              <a:lnSpc>
                <a:spcPct val="100000"/>
              </a:lnSpc>
              <a:spcBef>
                <a:spcPts val="1685"/>
              </a:spcBef>
            </a:pPr>
            <a:r>
              <a:rPr dirty="0" sz="2000" spc="-10">
                <a:solidFill>
                  <a:srgbClr val="2A0946"/>
                </a:solidFill>
                <a:latin typeface="Microsoft YaHei"/>
                <a:cs typeface="Microsoft YaHei"/>
              </a:rPr>
              <a:t>Participation </a:t>
            </a:r>
            <a:r>
              <a:rPr dirty="0" sz="2000" spc="-5">
                <a:solidFill>
                  <a:srgbClr val="2A0946"/>
                </a:solidFill>
                <a:latin typeface="Microsoft YaHei"/>
                <a:cs typeface="Microsoft YaHei"/>
              </a:rPr>
              <a:t>in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a </a:t>
            </a:r>
            <a:r>
              <a:rPr dirty="0" sz="2000" spc="-5">
                <a:solidFill>
                  <a:srgbClr val="2A0946"/>
                </a:solidFill>
                <a:latin typeface="Microsoft YaHei"/>
                <a:cs typeface="Microsoft YaHei"/>
              </a:rPr>
              <a:t>company sponsored </a:t>
            </a:r>
            <a:r>
              <a:rPr dirty="0" sz="2000" spc="-175">
                <a:solidFill>
                  <a:srgbClr val="2A0946"/>
                </a:solidFill>
                <a:latin typeface="Microsoft YaHei"/>
                <a:cs typeface="Microsoft YaHei"/>
              </a:rPr>
              <a:t>speaker’s </a:t>
            </a:r>
            <a:r>
              <a:rPr dirty="0" sz="2000" spc="-5">
                <a:solidFill>
                  <a:srgbClr val="2A0946"/>
                </a:solidFill>
                <a:latin typeface="Microsoft YaHei"/>
                <a:cs typeface="Microsoft YaHei"/>
              </a:rPr>
              <a:t>events: 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Abbott</a:t>
            </a:r>
            <a:endParaRPr sz="20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 spc="-10">
                <a:solidFill>
                  <a:srgbClr val="2A0946"/>
                </a:solidFill>
                <a:latin typeface="Microsoft YaHei"/>
                <a:cs typeface="Microsoft YaHei"/>
              </a:rPr>
              <a:t>Receipt </a:t>
            </a:r>
            <a:r>
              <a:rPr dirty="0" sz="2000" spc="-20">
                <a:solidFill>
                  <a:srgbClr val="2A0946"/>
                </a:solidFill>
                <a:latin typeface="Microsoft YaHei"/>
                <a:cs typeface="Microsoft YaHei"/>
              </a:rPr>
              <a:t>of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grants / </a:t>
            </a:r>
            <a:r>
              <a:rPr dirty="0" sz="2000" spc="-10">
                <a:solidFill>
                  <a:srgbClr val="2A0946"/>
                </a:solidFill>
                <a:latin typeface="Microsoft YaHei"/>
                <a:cs typeface="Microsoft YaHei"/>
              </a:rPr>
              <a:t>research </a:t>
            </a:r>
            <a:r>
              <a:rPr dirty="0" sz="2000" spc="0">
                <a:solidFill>
                  <a:srgbClr val="2A0946"/>
                </a:solidFill>
                <a:latin typeface="Microsoft YaHei"/>
                <a:cs typeface="Microsoft YaHei"/>
              </a:rPr>
              <a:t>supports: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Abbott, </a:t>
            </a:r>
            <a:r>
              <a:rPr dirty="0" sz="2000" spc="-30">
                <a:solidFill>
                  <a:srgbClr val="2A0946"/>
                </a:solidFill>
                <a:latin typeface="Microsoft YaHei"/>
                <a:cs typeface="Microsoft YaHei"/>
              </a:rPr>
              <a:t>St.</a:t>
            </a:r>
            <a:r>
              <a:rPr dirty="0" sz="2000" spc="-95">
                <a:solidFill>
                  <a:srgbClr val="2A0946"/>
                </a:solidFill>
                <a:latin typeface="Microsoft YaHei"/>
                <a:cs typeface="Microsoft YaHei"/>
              </a:rPr>
              <a:t> </a:t>
            </a:r>
            <a:r>
              <a:rPr dirty="0" sz="2000">
                <a:solidFill>
                  <a:srgbClr val="2A0946"/>
                </a:solidFill>
                <a:latin typeface="Microsoft YaHei"/>
                <a:cs typeface="Microsoft YaHei"/>
              </a:rPr>
              <a:t>Jude,</a:t>
            </a:r>
            <a:endParaRPr sz="2000">
              <a:latin typeface="Microsoft YaHei"/>
              <a:cs typeface="Microsoft YaHei"/>
            </a:endParaRPr>
          </a:p>
          <a:p>
            <a:pPr marL="824865">
              <a:lnSpc>
                <a:spcPct val="100000"/>
              </a:lnSpc>
            </a:pPr>
            <a:r>
              <a:rPr dirty="0" sz="2000" spc="-40">
                <a:solidFill>
                  <a:srgbClr val="2A0946"/>
                </a:solidFill>
                <a:latin typeface="Microsoft YaHei"/>
                <a:cs typeface="Microsoft YaHei"/>
              </a:rPr>
              <a:t>Terumo</a:t>
            </a:r>
            <a:endParaRPr sz="2000">
              <a:latin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7566" y="457022"/>
            <a:ext cx="252031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latin typeface="Segoe UI Symbol"/>
                <a:cs typeface="Segoe UI Symbol"/>
              </a:rPr>
              <a:t>Introduction</a:t>
            </a:r>
            <a:endParaRPr sz="3600">
              <a:latin typeface="Segoe UI Symbol"/>
              <a:cs typeface="Segoe UI 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785" y="1649730"/>
            <a:ext cx="8024495" cy="44519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3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Approximately 50%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the STEMI patients </a:t>
            </a:r>
            <a:r>
              <a:rPr dirty="0" sz="2400" spc="-10" b="1">
                <a:solidFill>
                  <a:srgbClr val="235C5F"/>
                </a:solidFill>
                <a:latin typeface="Arial"/>
                <a:cs typeface="Arial"/>
              </a:rPr>
              <a:t>have 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multivessel disease at presentation; meaning 50% or 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more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diameter stenosis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in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one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or more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non-infarct-  related arteries</a:t>
            </a:r>
            <a:r>
              <a:rPr dirty="0" sz="2400" spc="0" b="1">
                <a:solidFill>
                  <a:srgbClr val="235C5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(non-IRAs)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235C5F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355600" marR="179705" indent="-342900">
              <a:lnSpc>
                <a:spcPct val="130000"/>
              </a:lnSpc>
              <a:spcBef>
                <a:spcPts val="178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Recent randomized controlled trials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showed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benefit  of complete revascularizaton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(angio </a:t>
            </a:r>
            <a:r>
              <a:rPr dirty="0" sz="2400" spc="-10" b="1">
                <a:solidFill>
                  <a:srgbClr val="235C5F"/>
                </a:solidFill>
                <a:latin typeface="Arial"/>
                <a:cs typeface="Arial"/>
              </a:rPr>
              <a:t>or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FFR guided)  acutely or early staged compared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to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infarct-artery-  only treatment strategy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59623" y="312427"/>
            <a:ext cx="1004282" cy="403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899403" y="5172455"/>
            <a:ext cx="1003300" cy="508000"/>
          </a:xfrm>
          <a:prstGeom prst="rect">
            <a:avLst/>
          </a:prstGeom>
          <a:ln w="9144">
            <a:solidFill>
              <a:srgbClr val="235C5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 marR="88265">
              <a:lnSpc>
                <a:spcPct val="100000"/>
              </a:lnSpc>
              <a:spcBef>
                <a:spcPts val="325"/>
              </a:spcBef>
            </a:pPr>
            <a:r>
              <a:rPr dirty="0" sz="1350" spc="-15" b="1">
                <a:solidFill>
                  <a:srgbClr val="235C5F"/>
                </a:solidFill>
                <a:latin typeface="Arial"/>
                <a:cs typeface="Arial"/>
              </a:rPr>
              <a:t>DANAMI </a:t>
            </a:r>
            <a:r>
              <a:rPr dirty="0" sz="1350" b="1">
                <a:solidFill>
                  <a:srgbClr val="235C5F"/>
                </a:solidFill>
                <a:latin typeface="Arial"/>
                <a:cs typeface="Arial"/>
              </a:rPr>
              <a:t>-  </a:t>
            </a:r>
            <a:r>
              <a:rPr dirty="0" sz="1350" spc="-5" b="1">
                <a:solidFill>
                  <a:srgbClr val="235C5F"/>
                </a:solidFill>
                <a:latin typeface="Arial"/>
                <a:cs typeface="Arial"/>
              </a:rPr>
              <a:t>P</a:t>
            </a:r>
            <a:r>
              <a:rPr dirty="0" sz="1350" b="1">
                <a:solidFill>
                  <a:srgbClr val="235C5F"/>
                </a:solidFill>
                <a:latin typeface="Arial"/>
                <a:cs typeface="Arial"/>
              </a:rPr>
              <a:t>R</a:t>
            </a:r>
            <a:r>
              <a:rPr dirty="0" sz="1350" spc="-10" b="1">
                <a:solidFill>
                  <a:srgbClr val="235C5F"/>
                </a:solidFill>
                <a:latin typeface="Arial"/>
                <a:cs typeface="Arial"/>
              </a:rPr>
              <a:t>I</a:t>
            </a:r>
            <a:r>
              <a:rPr dirty="0" sz="1350" spc="5" b="1">
                <a:solidFill>
                  <a:srgbClr val="235C5F"/>
                </a:solidFill>
                <a:latin typeface="Arial"/>
                <a:cs typeface="Arial"/>
              </a:rPr>
              <a:t>M</a:t>
            </a:r>
            <a:r>
              <a:rPr dirty="0" sz="1350" b="1">
                <a:solidFill>
                  <a:srgbClr val="235C5F"/>
                </a:solidFill>
                <a:latin typeface="Arial"/>
                <a:cs typeface="Arial"/>
              </a:rPr>
              <a:t>U</a:t>
            </a:r>
            <a:r>
              <a:rPr dirty="0" sz="1350" b="1">
                <a:solidFill>
                  <a:srgbClr val="235C5F"/>
                </a:solidFill>
                <a:latin typeface="Arial"/>
                <a:cs typeface="Arial"/>
              </a:rPr>
              <a:t>LTI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38009" y="5503926"/>
            <a:ext cx="561975" cy="635"/>
          </a:xfrm>
          <a:custGeom>
            <a:avLst/>
            <a:gdLst/>
            <a:ahLst/>
            <a:cxnLst/>
            <a:rect l="l" t="t" r="r" b="b"/>
            <a:pathLst>
              <a:path w="561975" h="635">
                <a:moveTo>
                  <a:pt x="0" y="0"/>
                </a:moveTo>
                <a:lnTo>
                  <a:pt x="561467" y="508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428230" y="5270627"/>
            <a:ext cx="134366" cy="231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89271" y="5276722"/>
            <a:ext cx="134365" cy="2277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24071" y="3523488"/>
            <a:ext cx="896619" cy="715010"/>
          </a:xfrm>
          <a:prstGeom prst="rect">
            <a:avLst/>
          </a:prstGeom>
          <a:solidFill>
            <a:srgbClr val="235C5F"/>
          </a:solidFill>
          <a:ln w="9144">
            <a:solidFill>
              <a:srgbClr val="4F81BC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2075" marR="91440">
              <a:lnSpc>
                <a:spcPct val="100000"/>
              </a:lnSpc>
              <a:spcBef>
                <a:spcPts val="315"/>
              </a:spcBef>
            </a:pP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Revasc. 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based</a:t>
            </a:r>
            <a:r>
              <a:rPr dirty="0" sz="1350" spc="-114" i="1">
                <a:solidFill>
                  <a:srgbClr val="FFCC99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on  </a:t>
            </a:r>
            <a:r>
              <a:rPr dirty="0" sz="1350" b="1" i="1">
                <a:solidFill>
                  <a:srgbClr val="FFFF00"/>
                </a:solidFill>
                <a:latin typeface="Arial"/>
                <a:cs typeface="Arial"/>
              </a:rPr>
              <a:t>angio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41164" y="3535679"/>
            <a:ext cx="896619" cy="716280"/>
          </a:xfrm>
          <a:prstGeom prst="rect">
            <a:avLst/>
          </a:prstGeom>
          <a:solidFill>
            <a:srgbClr val="235C5F"/>
          </a:solidFill>
          <a:ln w="9144">
            <a:solidFill>
              <a:srgbClr val="4F81BC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 marR="91440">
              <a:lnSpc>
                <a:spcPct val="100000"/>
              </a:lnSpc>
              <a:spcBef>
                <a:spcPts val="325"/>
              </a:spcBef>
            </a:pP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Revasc. 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based</a:t>
            </a:r>
            <a:r>
              <a:rPr dirty="0" sz="1350" spc="-114" i="1">
                <a:solidFill>
                  <a:srgbClr val="FFCC99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on  </a:t>
            </a:r>
            <a:r>
              <a:rPr dirty="0" sz="1350" b="1" i="1">
                <a:solidFill>
                  <a:srgbClr val="FFFF00"/>
                </a:solidFill>
                <a:latin typeface="Arial"/>
                <a:cs typeface="Arial"/>
              </a:rPr>
              <a:t>FFR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30923" y="3523488"/>
            <a:ext cx="1530350" cy="715010"/>
          </a:xfrm>
          <a:prstGeom prst="rect">
            <a:avLst/>
          </a:prstGeom>
          <a:solidFill>
            <a:srgbClr val="235C5F"/>
          </a:solidFill>
          <a:ln w="9144">
            <a:solidFill>
              <a:srgbClr val="4F81BC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432434">
              <a:lnSpc>
                <a:spcPct val="100000"/>
              </a:lnSpc>
              <a:spcBef>
                <a:spcPts val="315"/>
              </a:spcBef>
            </a:pP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Revasc.</a:t>
            </a:r>
            <a:endParaRPr sz="1350">
              <a:latin typeface="Arial"/>
              <a:cs typeface="Arial"/>
            </a:endParaRPr>
          </a:p>
          <a:p>
            <a:pPr marL="98425" marR="87630" indent="314325">
              <a:lnSpc>
                <a:spcPct val="100000"/>
              </a:lnSpc>
              <a:spcBef>
                <a:spcPts val="5"/>
              </a:spcBef>
            </a:pP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based on  </a:t>
            </a:r>
            <a:r>
              <a:rPr dirty="0" sz="1350" spc="-5" i="1">
                <a:solidFill>
                  <a:srgbClr val="FFCC99"/>
                </a:solidFill>
                <a:latin typeface="Arial"/>
                <a:cs typeface="Arial"/>
              </a:rPr>
              <a:t>Ischemia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/</a:t>
            </a:r>
            <a:r>
              <a:rPr dirty="0" sz="1350" spc="-65" i="1">
                <a:solidFill>
                  <a:srgbClr val="FFCC99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sympt.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0287" y="3523488"/>
            <a:ext cx="896619" cy="715010"/>
          </a:xfrm>
          <a:prstGeom prst="rect">
            <a:avLst/>
          </a:prstGeom>
          <a:solidFill>
            <a:srgbClr val="235C5F"/>
          </a:solidFill>
          <a:ln w="9144">
            <a:solidFill>
              <a:srgbClr val="4F81BC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805" marR="92710">
              <a:lnSpc>
                <a:spcPct val="100000"/>
              </a:lnSpc>
              <a:spcBef>
                <a:spcPts val="315"/>
              </a:spcBef>
            </a:pP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Revasc. 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based</a:t>
            </a:r>
            <a:r>
              <a:rPr dirty="0" sz="1350" spc="-114" i="1">
                <a:solidFill>
                  <a:srgbClr val="FFCC99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on  </a:t>
            </a:r>
            <a:r>
              <a:rPr dirty="0" sz="1350" b="1" i="1">
                <a:solidFill>
                  <a:srgbClr val="FFFF00"/>
                </a:solidFill>
                <a:latin typeface="Arial"/>
                <a:cs typeface="Arial"/>
              </a:rPr>
              <a:t>angio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50135" y="3535679"/>
            <a:ext cx="896619" cy="716280"/>
          </a:xfrm>
          <a:prstGeom prst="rect">
            <a:avLst/>
          </a:prstGeom>
          <a:solidFill>
            <a:srgbClr val="235C5F"/>
          </a:solidFill>
          <a:ln w="9144">
            <a:solidFill>
              <a:srgbClr val="4F81BC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1440" marR="92075">
              <a:lnSpc>
                <a:spcPct val="100000"/>
              </a:lnSpc>
              <a:spcBef>
                <a:spcPts val="325"/>
              </a:spcBef>
            </a:pP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Revasc. 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based</a:t>
            </a:r>
            <a:r>
              <a:rPr dirty="0" sz="1350" spc="-114" i="1">
                <a:solidFill>
                  <a:srgbClr val="FFCC99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FFCC99"/>
                </a:solidFill>
                <a:latin typeface="Arial"/>
                <a:cs typeface="Arial"/>
              </a:rPr>
              <a:t>on  </a:t>
            </a:r>
            <a:r>
              <a:rPr dirty="0" sz="1350" b="1" i="1">
                <a:solidFill>
                  <a:srgbClr val="FFFF00"/>
                </a:solidFill>
                <a:latin typeface="Arial"/>
                <a:cs typeface="Arial"/>
              </a:rPr>
              <a:t>FFR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10767" y="3078098"/>
            <a:ext cx="523240" cy="374015"/>
          </a:xfrm>
          <a:custGeom>
            <a:avLst/>
            <a:gdLst/>
            <a:ahLst/>
            <a:cxnLst/>
            <a:rect l="l" t="t" r="r" b="b"/>
            <a:pathLst>
              <a:path w="523239" h="374014">
                <a:moveTo>
                  <a:pt x="64185" y="249300"/>
                </a:moveTo>
                <a:lnTo>
                  <a:pt x="55537" y="252475"/>
                </a:lnTo>
                <a:lnTo>
                  <a:pt x="52209" y="259841"/>
                </a:lnTo>
                <a:lnTo>
                  <a:pt x="0" y="373761"/>
                </a:lnTo>
                <a:lnTo>
                  <a:pt x="55011" y="369062"/>
                </a:lnTo>
                <a:lnTo>
                  <a:pt x="31826" y="369062"/>
                </a:lnTo>
                <a:lnTo>
                  <a:pt x="15163" y="345439"/>
                </a:lnTo>
                <a:lnTo>
                  <a:pt x="58978" y="314605"/>
                </a:lnTo>
                <a:lnTo>
                  <a:pt x="78536" y="271906"/>
                </a:lnTo>
                <a:lnTo>
                  <a:pt x="81838" y="264540"/>
                </a:lnTo>
                <a:lnTo>
                  <a:pt x="78663" y="256031"/>
                </a:lnTo>
                <a:lnTo>
                  <a:pt x="71424" y="252729"/>
                </a:lnTo>
                <a:lnTo>
                  <a:pt x="64185" y="249300"/>
                </a:lnTo>
                <a:close/>
              </a:path>
              <a:path w="523239" h="374014">
                <a:moveTo>
                  <a:pt x="58978" y="314605"/>
                </a:moveTo>
                <a:lnTo>
                  <a:pt x="15163" y="345439"/>
                </a:lnTo>
                <a:lnTo>
                  <a:pt x="31826" y="369062"/>
                </a:lnTo>
                <a:lnTo>
                  <a:pt x="39948" y="363347"/>
                </a:lnTo>
                <a:lnTo>
                  <a:pt x="36652" y="363347"/>
                </a:lnTo>
                <a:lnTo>
                  <a:pt x="22263" y="342900"/>
                </a:lnTo>
                <a:lnTo>
                  <a:pt x="46994" y="340768"/>
                </a:lnTo>
                <a:lnTo>
                  <a:pt x="58978" y="314605"/>
                </a:lnTo>
                <a:close/>
              </a:path>
              <a:path w="523239" h="374014">
                <a:moveTo>
                  <a:pt x="130479" y="333628"/>
                </a:moveTo>
                <a:lnTo>
                  <a:pt x="75533" y="338309"/>
                </a:lnTo>
                <a:lnTo>
                  <a:pt x="31826" y="369062"/>
                </a:lnTo>
                <a:lnTo>
                  <a:pt x="55011" y="369062"/>
                </a:lnTo>
                <a:lnTo>
                  <a:pt x="132892" y="362458"/>
                </a:lnTo>
                <a:lnTo>
                  <a:pt x="138861" y="355473"/>
                </a:lnTo>
                <a:lnTo>
                  <a:pt x="138099" y="347472"/>
                </a:lnTo>
                <a:lnTo>
                  <a:pt x="137464" y="339471"/>
                </a:lnTo>
                <a:lnTo>
                  <a:pt x="130479" y="333628"/>
                </a:lnTo>
                <a:close/>
              </a:path>
              <a:path w="523239" h="374014">
                <a:moveTo>
                  <a:pt x="46994" y="340768"/>
                </a:moveTo>
                <a:lnTo>
                  <a:pt x="22263" y="342900"/>
                </a:lnTo>
                <a:lnTo>
                  <a:pt x="36652" y="363347"/>
                </a:lnTo>
                <a:lnTo>
                  <a:pt x="46994" y="340768"/>
                </a:lnTo>
                <a:close/>
              </a:path>
              <a:path w="523239" h="374014">
                <a:moveTo>
                  <a:pt x="75533" y="338309"/>
                </a:moveTo>
                <a:lnTo>
                  <a:pt x="46994" y="340768"/>
                </a:lnTo>
                <a:lnTo>
                  <a:pt x="36652" y="363347"/>
                </a:lnTo>
                <a:lnTo>
                  <a:pt x="39948" y="363347"/>
                </a:lnTo>
                <a:lnTo>
                  <a:pt x="75533" y="338309"/>
                </a:lnTo>
                <a:close/>
              </a:path>
              <a:path w="523239" h="374014">
                <a:moveTo>
                  <a:pt x="506018" y="0"/>
                </a:moveTo>
                <a:lnTo>
                  <a:pt x="58978" y="314605"/>
                </a:lnTo>
                <a:lnTo>
                  <a:pt x="46994" y="340768"/>
                </a:lnTo>
                <a:lnTo>
                  <a:pt x="75533" y="338309"/>
                </a:lnTo>
                <a:lnTo>
                  <a:pt x="522782" y="23622"/>
                </a:lnTo>
                <a:lnTo>
                  <a:pt x="50601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28851" y="3077210"/>
            <a:ext cx="466725" cy="392430"/>
          </a:xfrm>
          <a:custGeom>
            <a:avLst/>
            <a:gdLst/>
            <a:ahLst/>
            <a:cxnLst/>
            <a:rect l="l" t="t" r="r" b="b"/>
            <a:pathLst>
              <a:path w="466725" h="392429">
                <a:moveTo>
                  <a:pt x="339851" y="341502"/>
                </a:moveTo>
                <a:lnTo>
                  <a:pt x="332359" y="346837"/>
                </a:lnTo>
                <a:lnTo>
                  <a:pt x="330848" y="355413"/>
                </a:lnTo>
                <a:lnTo>
                  <a:pt x="329692" y="362585"/>
                </a:lnTo>
                <a:lnTo>
                  <a:pt x="335025" y="370077"/>
                </a:lnTo>
                <a:lnTo>
                  <a:pt x="466471" y="392175"/>
                </a:lnTo>
                <a:lnTo>
                  <a:pt x="463849" y="384937"/>
                </a:lnTo>
                <a:lnTo>
                  <a:pt x="435229" y="384937"/>
                </a:lnTo>
                <a:lnTo>
                  <a:pt x="394108" y="350679"/>
                </a:lnTo>
                <a:lnTo>
                  <a:pt x="339851" y="341502"/>
                </a:lnTo>
                <a:close/>
              </a:path>
              <a:path w="466725" h="392429">
                <a:moveTo>
                  <a:pt x="394108" y="350679"/>
                </a:moveTo>
                <a:lnTo>
                  <a:pt x="435229" y="384937"/>
                </a:lnTo>
                <a:lnTo>
                  <a:pt x="440420" y="378713"/>
                </a:lnTo>
                <a:lnTo>
                  <a:pt x="430784" y="378713"/>
                </a:lnTo>
                <a:lnTo>
                  <a:pt x="422328" y="355413"/>
                </a:lnTo>
                <a:lnTo>
                  <a:pt x="394108" y="350679"/>
                </a:lnTo>
                <a:close/>
              </a:path>
              <a:path w="466725" h="392429">
                <a:moveTo>
                  <a:pt x="412750" y="262889"/>
                </a:moveTo>
                <a:lnTo>
                  <a:pt x="405256" y="265684"/>
                </a:lnTo>
                <a:lnTo>
                  <a:pt x="397637" y="268350"/>
                </a:lnTo>
                <a:lnTo>
                  <a:pt x="393826" y="276732"/>
                </a:lnTo>
                <a:lnTo>
                  <a:pt x="396494" y="284225"/>
                </a:lnTo>
                <a:lnTo>
                  <a:pt x="412492" y="328311"/>
                </a:lnTo>
                <a:lnTo>
                  <a:pt x="453771" y="362712"/>
                </a:lnTo>
                <a:lnTo>
                  <a:pt x="435229" y="384937"/>
                </a:lnTo>
                <a:lnTo>
                  <a:pt x="463849" y="384937"/>
                </a:lnTo>
                <a:lnTo>
                  <a:pt x="423799" y="274319"/>
                </a:lnTo>
                <a:lnTo>
                  <a:pt x="421005" y="266826"/>
                </a:lnTo>
                <a:lnTo>
                  <a:pt x="412750" y="262889"/>
                </a:lnTo>
                <a:close/>
              </a:path>
              <a:path w="466725" h="392429">
                <a:moveTo>
                  <a:pt x="422328" y="355413"/>
                </a:moveTo>
                <a:lnTo>
                  <a:pt x="430784" y="378713"/>
                </a:lnTo>
                <a:lnTo>
                  <a:pt x="446913" y="359537"/>
                </a:lnTo>
                <a:lnTo>
                  <a:pt x="422328" y="355413"/>
                </a:lnTo>
                <a:close/>
              </a:path>
              <a:path w="466725" h="392429">
                <a:moveTo>
                  <a:pt x="412492" y="328311"/>
                </a:moveTo>
                <a:lnTo>
                  <a:pt x="422328" y="355413"/>
                </a:lnTo>
                <a:lnTo>
                  <a:pt x="446913" y="359537"/>
                </a:lnTo>
                <a:lnTo>
                  <a:pt x="430784" y="378713"/>
                </a:lnTo>
                <a:lnTo>
                  <a:pt x="440420" y="378713"/>
                </a:lnTo>
                <a:lnTo>
                  <a:pt x="453771" y="362712"/>
                </a:lnTo>
                <a:lnTo>
                  <a:pt x="412492" y="328311"/>
                </a:lnTo>
                <a:close/>
              </a:path>
              <a:path w="466725" h="392429">
                <a:moveTo>
                  <a:pt x="18542" y="0"/>
                </a:moveTo>
                <a:lnTo>
                  <a:pt x="0" y="22351"/>
                </a:lnTo>
                <a:lnTo>
                  <a:pt x="394108" y="350679"/>
                </a:lnTo>
                <a:lnTo>
                  <a:pt x="422328" y="355413"/>
                </a:lnTo>
                <a:lnTo>
                  <a:pt x="412492" y="328311"/>
                </a:lnTo>
                <a:lnTo>
                  <a:pt x="1854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97273" y="3088767"/>
            <a:ext cx="523240" cy="374015"/>
          </a:xfrm>
          <a:custGeom>
            <a:avLst/>
            <a:gdLst/>
            <a:ahLst/>
            <a:cxnLst/>
            <a:rect l="l" t="t" r="r" b="b"/>
            <a:pathLst>
              <a:path w="523239" h="374014">
                <a:moveTo>
                  <a:pt x="64135" y="249300"/>
                </a:moveTo>
                <a:lnTo>
                  <a:pt x="55499" y="252475"/>
                </a:lnTo>
                <a:lnTo>
                  <a:pt x="52197" y="259842"/>
                </a:lnTo>
                <a:lnTo>
                  <a:pt x="0" y="373761"/>
                </a:lnTo>
                <a:lnTo>
                  <a:pt x="54989" y="369062"/>
                </a:lnTo>
                <a:lnTo>
                  <a:pt x="31750" y="369062"/>
                </a:lnTo>
                <a:lnTo>
                  <a:pt x="15112" y="345440"/>
                </a:lnTo>
                <a:lnTo>
                  <a:pt x="58910" y="314617"/>
                </a:lnTo>
                <a:lnTo>
                  <a:pt x="78486" y="271907"/>
                </a:lnTo>
                <a:lnTo>
                  <a:pt x="81787" y="264541"/>
                </a:lnTo>
                <a:lnTo>
                  <a:pt x="78612" y="256032"/>
                </a:lnTo>
                <a:lnTo>
                  <a:pt x="71374" y="252603"/>
                </a:lnTo>
                <a:lnTo>
                  <a:pt x="64135" y="249300"/>
                </a:lnTo>
                <a:close/>
              </a:path>
              <a:path w="523239" h="374014">
                <a:moveTo>
                  <a:pt x="58910" y="314617"/>
                </a:moveTo>
                <a:lnTo>
                  <a:pt x="15112" y="345440"/>
                </a:lnTo>
                <a:lnTo>
                  <a:pt x="31750" y="369062"/>
                </a:lnTo>
                <a:lnTo>
                  <a:pt x="39872" y="363347"/>
                </a:lnTo>
                <a:lnTo>
                  <a:pt x="36575" y="363347"/>
                </a:lnTo>
                <a:lnTo>
                  <a:pt x="22225" y="342773"/>
                </a:lnTo>
                <a:lnTo>
                  <a:pt x="46968" y="340671"/>
                </a:lnTo>
                <a:lnTo>
                  <a:pt x="58910" y="314617"/>
                </a:lnTo>
                <a:close/>
              </a:path>
              <a:path w="523239" h="374014">
                <a:moveTo>
                  <a:pt x="130428" y="333629"/>
                </a:moveTo>
                <a:lnTo>
                  <a:pt x="75551" y="338244"/>
                </a:lnTo>
                <a:lnTo>
                  <a:pt x="31750" y="369062"/>
                </a:lnTo>
                <a:lnTo>
                  <a:pt x="54989" y="369062"/>
                </a:lnTo>
                <a:lnTo>
                  <a:pt x="132841" y="362458"/>
                </a:lnTo>
                <a:lnTo>
                  <a:pt x="138811" y="355473"/>
                </a:lnTo>
                <a:lnTo>
                  <a:pt x="138049" y="347472"/>
                </a:lnTo>
                <a:lnTo>
                  <a:pt x="137413" y="339471"/>
                </a:lnTo>
                <a:lnTo>
                  <a:pt x="130428" y="333629"/>
                </a:lnTo>
                <a:close/>
              </a:path>
              <a:path w="523239" h="374014">
                <a:moveTo>
                  <a:pt x="46968" y="340671"/>
                </a:moveTo>
                <a:lnTo>
                  <a:pt x="22225" y="342773"/>
                </a:lnTo>
                <a:lnTo>
                  <a:pt x="36575" y="363347"/>
                </a:lnTo>
                <a:lnTo>
                  <a:pt x="46968" y="340671"/>
                </a:lnTo>
                <a:close/>
              </a:path>
              <a:path w="523239" h="374014">
                <a:moveTo>
                  <a:pt x="75551" y="338244"/>
                </a:moveTo>
                <a:lnTo>
                  <a:pt x="46968" y="340671"/>
                </a:lnTo>
                <a:lnTo>
                  <a:pt x="36575" y="363347"/>
                </a:lnTo>
                <a:lnTo>
                  <a:pt x="39872" y="363347"/>
                </a:lnTo>
                <a:lnTo>
                  <a:pt x="75551" y="338244"/>
                </a:lnTo>
                <a:close/>
              </a:path>
              <a:path w="523239" h="374014">
                <a:moveTo>
                  <a:pt x="505967" y="0"/>
                </a:moveTo>
                <a:lnTo>
                  <a:pt x="58910" y="314617"/>
                </a:lnTo>
                <a:lnTo>
                  <a:pt x="46968" y="340671"/>
                </a:lnTo>
                <a:lnTo>
                  <a:pt x="75551" y="338244"/>
                </a:lnTo>
                <a:lnTo>
                  <a:pt x="522731" y="23622"/>
                </a:lnTo>
                <a:lnTo>
                  <a:pt x="505967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12259" y="3087877"/>
            <a:ext cx="466725" cy="392430"/>
          </a:xfrm>
          <a:custGeom>
            <a:avLst/>
            <a:gdLst/>
            <a:ahLst/>
            <a:cxnLst/>
            <a:rect l="l" t="t" r="r" b="b"/>
            <a:pathLst>
              <a:path w="466725" h="392429">
                <a:moveTo>
                  <a:pt x="339851" y="341502"/>
                </a:moveTo>
                <a:lnTo>
                  <a:pt x="332358" y="346837"/>
                </a:lnTo>
                <a:lnTo>
                  <a:pt x="330845" y="355430"/>
                </a:lnTo>
                <a:lnTo>
                  <a:pt x="329691" y="362585"/>
                </a:lnTo>
                <a:lnTo>
                  <a:pt x="335025" y="370077"/>
                </a:lnTo>
                <a:lnTo>
                  <a:pt x="466470" y="392175"/>
                </a:lnTo>
                <a:lnTo>
                  <a:pt x="463849" y="384937"/>
                </a:lnTo>
                <a:lnTo>
                  <a:pt x="435228" y="384937"/>
                </a:lnTo>
                <a:lnTo>
                  <a:pt x="394123" y="350692"/>
                </a:lnTo>
                <a:lnTo>
                  <a:pt x="339851" y="341502"/>
                </a:lnTo>
                <a:close/>
              </a:path>
              <a:path w="466725" h="392429">
                <a:moveTo>
                  <a:pt x="394123" y="350692"/>
                </a:moveTo>
                <a:lnTo>
                  <a:pt x="435228" y="384937"/>
                </a:lnTo>
                <a:lnTo>
                  <a:pt x="440420" y="378713"/>
                </a:lnTo>
                <a:lnTo>
                  <a:pt x="430783" y="378713"/>
                </a:lnTo>
                <a:lnTo>
                  <a:pt x="422334" y="355430"/>
                </a:lnTo>
                <a:lnTo>
                  <a:pt x="394123" y="350692"/>
                </a:lnTo>
                <a:close/>
              </a:path>
              <a:path w="466725" h="392429">
                <a:moveTo>
                  <a:pt x="412750" y="262889"/>
                </a:moveTo>
                <a:lnTo>
                  <a:pt x="405256" y="265684"/>
                </a:lnTo>
                <a:lnTo>
                  <a:pt x="397637" y="268350"/>
                </a:lnTo>
                <a:lnTo>
                  <a:pt x="393826" y="276733"/>
                </a:lnTo>
                <a:lnTo>
                  <a:pt x="396493" y="284225"/>
                </a:lnTo>
                <a:lnTo>
                  <a:pt x="412492" y="328311"/>
                </a:lnTo>
                <a:lnTo>
                  <a:pt x="453770" y="362712"/>
                </a:lnTo>
                <a:lnTo>
                  <a:pt x="435228" y="384937"/>
                </a:lnTo>
                <a:lnTo>
                  <a:pt x="463849" y="384937"/>
                </a:lnTo>
                <a:lnTo>
                  <a:pt x="423799" y="274320"/>
                </a:lnTo>
                <a:lnTo>
                  <a:pt x="421004" y="266826"/>
                </a:lnTo>
                <a:lnTo>
                  <a:pt x="412750" y="262889"/>
                </a:lnTo>
                <a:close/>
              </a:path>
              <a:path w="466725" h="392429">
                <a:moveTo>
                  <a:pt x="422334" y="355430"/>
                </a:moveTo>
                <a:lnTo>
                  <a:pt x="430783" y="378713"/>
                </a:lnTo>
                <a:lnTo>
                  <a:pt x="446786" y="359537"/>
                </a:lnTo>
                <a:lnTo>
                  <a:pt x="422334" y="355430"/>
                </a:lnTo>
                <a:close/>
              </a:path>
              <a:path w="466725" h="392429">
                <a:moveTo>
                  <a:pt x="412492" y="328311"/>
                </a:moveTo>
                <a:lnTo>
                  <a:pt x="422334" y="355430"/>
                </a:lnTo>
                <a:lnTo>
                  <a:pt x="446786" y="359537"/>
                </a:lnTo>
                <a:lnTo>
                  <a:pt x="430783" y="378713"/>
                </a:lnTo>
                <a:lnTo>
                  <a:pt x="440420" y="378713"/>
                </a:lnTo>
                <a:lnTo>
                  <a:pt x="453770" y="362712"/>
                </a:lnTo>
                <a:lnTo>
                  <a:pt x="412492" y="328311"/>
                </a:lnTo>
                <a:close/>
              </a:path>
              <a:path w="466725" h="392429">
                <a:moveTo>
                  <a:pt x="18541" y="0"/>
                </a:moveTo>
                <a:lnTo>
                  <a:pt x="0" y="22351"/>
                </a:lnTo>
                <a:lnTo>
                  <a:pt x="394123" y="350692"/>
                </a:lnTo>
                <a:lnTo>
                  <a:pt x="422334" y="355430"/>
                </a:lnTo>
                <a:lnTo>
                  <a:pt x="412492" y="328311"/>
                </a:lnTo>
                <a:lnTo>
                  <a:pt x="1854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29551" y="3091433"/>
            <a:ext cx="134620" cy="432434"/>
          </a:xfrm>
          <a:custGeom>
            <a:avLst/>
            <a:gdLst/>
            <a:ahLst/>
            <a:cxnLst/>
            <a:rect l="l" t="t" r="r" b="b"/>
            <a:pathLst>
              <a:path w="134620" h="432435">
                <a:moveTo>
                  <a:pt x="16128" y="300100"/>
                </a:moveTo>
                <a:lnTo>
                  <a:pt x="9271" y="304164"/>
                </a:lnTo>
                <a:lnTo>
                  <a:pt x="2285" y="308228"/>
                </a:lnTo>
                <a:lnTo>
                  <a:pt x="0" y="316991"/>
                </a:lnTo>
                <a:lnTo>
                  <a:pt x="67182" y="432307"/>
                </a:lnTo>
                <a:lnTo>
                  <a:pt x="83978" y="403478"/>
                </a:lnTo>
                <a:lnTo>
                  <a:pt x="52704" y="403478"/>
                </a:lnTo>
                <a:lnTo>
                  <a:pt x="52704" y="350084"/>
                </a:lnTo>
                <a:lnTo>
                  <a:pt x="28955" y="309371"/>
                </a:lnTo>
                <a:lnTo>
                  <a:pt x="25019" y="302513"/>
                </a:lnTo>
                <a:lnTo>
                  <a:pt x="16128" y="300100"/>
                </a:lnTo>
                <a:close/>
              </a:path>
              <a:path w="134620" h="432435">
                <a:moveTo>
                  <a:pt x="52705" y="350084"/>
                </a:moveTo>
                <a:lnTo>
                  <a:pt x="52704" y="403478"/>
                </a:lnTo>
                <a:lnTo>
                  <a:pt x="81660" y="403478"/>
                </a:lnTo>
                <a:lnTo>
                  <a:pt x="81660" y="396239"/>
                </a:lnTo>
                <a:lnTo>
                  <a:pt x="54737" y="396239"/>
                </a:lnTo>
                <a:lnTo>
                  <a:pt x="67182" y="374904"/>
                </a:lnTo>
                <a:lnTo>
                  <a:pt x="52705" y="350084"/>
                </a:lnTo>
                <a:close/>
              </a:path>
              <a:path w="134620" h="432435">
                <a:moveTo>
                  <a:pt x="118237" y="300100"/>
                </a:moveTo>
                <a:lnTo>
                  <a:pt x="109347" y="302513"/>
                </a:lnTo>
                <a:lnTo>
                  <a:pt x="105409" y="309371"/>
                </a:lnTo>
                <a:lnTo>
                  <a:pt x="81660" y="350084"/>
                </a:lnTo>
                <a:lnTo>
                  <a:pt x="81660" y="403478"/>
                </a:lnTo>
                <a:lnTo>
                  <a:pt x="83978" y="403478"/>
                </a:lnTo>
                <a:lnTo>
                  <a:pt x="134366" y="316991"/>
                </a:lnTo>
                <a:lnTo>
                  <a:pt x="132079" y="308228"/>
                </a:lnTo>
                <a:lnTo>
                  <a:pt x="125095" y="304164"/>
                </a:lnTo>
                <a:lnTo>
                  <a:pt x="118237" y="300100"/>
                </a:lnTo>
                <a:close/>
              </a:path>
              <a:path w="134620" h="432435">
                <a:moveTo>
                  <a:pt x="67182" y="374904"/>
                </a:moveTo>
                <a:lnTo>
                  <a:pt x="54737" y="396239"/>
                </a:lnTo>
                <a:lnTo>
                  <a:pt x="79628" y="396239"/>
                </a:lnTo>
                <a:lnTo>
                  <a:pt x="67182" y="374904"/>
                </a:lnTo>
                <a:close/>
              </a:path>
              <a:path w="134620" h="432435">
                <a:moveTo>
                  <a:pt x="81660" y="350084"/>
                </a:moveTo>
                <a:lnTo>
                  <a:pt x="67182" y="374904"/>
                </a:lnTo>
                <a:lnTo>
                  <a:pt x="79628" y="396239"/>
                </a:lnTo>
                <a:lnTo>
                  <a:pt x="81660" y="396239"/>
                </a:lnTo>
                <a:lnTo>
                  <a:pt x="81660" y="350084"/>
                </a:lnTo>
                <a:close/>
              </a:path>
              <a:path w="134620" h="432435">
                <a:moveTo>
                  <a:pt x="81660" y="0"/>
                </a:moveTo>
                <a:lnTo>
                  <a:pt x="52704" y="0"/>
                </a:lnTo>
                <a:lnTo>
                  <a:pt x="52705" y="350084"/>
                </a:lnTo>
                <a:lnTo>
                  <a:pt x="67182" y="374904"/>
                </a:lnTo>
                <a:lnTo>
                  <a:pt x="81660" y="350084"/>
                </a:lnTo>
                <a:lnTo>
                  <a:pt x="8166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66515" y="251447"/>
            <a:ext cx="2414016" cy="1261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98520" y="132587"/>
            <a:ext cx="2348483" cy="15712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79119" y="1886699"/>
            <a:ext cx="2414016" cy="1261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31291" y="1796795"/>
            <a:ext cx="2706624" cy="14843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66515" y="1886699"/>
            <a:ext cx="2414016" cy="12618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83635" y="1796795"/>
            <a:ext cx="2779776" cy="14843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153911" y="1886699"/>
            <a:ext cx="2414016" cy="12618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978652" y="1796795"/>
            <a:ext cx="2764536" cy="14843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621791" y="271272"/>
          <a:ext cx="7922895" cy="281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1890"/>
                <a:gridCol w="1151890"/>
                <a:gridCol w="482600"/>
                <a:gridCol w="1151890"/>
                <a:gridCol w="1151889"/>
                <a:gridCol w="482600"/>
                <a:gridCol w="1151889"/>
                <a:gridCol w="1151254"/>
              </a:tblGrid>
              <a:tr h="115189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4F81BC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9845">
                        <a:lnSpc>
                          <a:spcPts val="3620"/>
                        </a:lnSpc>
                      </a:pPr>
                      <a:r>
                        <a:rPr dirty="0" sz="3200" spc="-10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MV-STEMI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 algn="ctr" marL="29845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dirty="0" sz="3200" spc="-15" b="1">
                          <a:solidFill>
                            <a:srgbClr val="235C5F"/>
                          </a:solidFill>
                          <a:latin typeface="Calibri"/>
                          <a:cs typeface="Calibri"/>
                        </a:rPr>
                        <a:t>Patients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38100">
                      <a:solidFill>
                        <a:srgbClr val="4F81BC"/>
                      </a:solidFill>
                      <a:prstDash val="solid"/>
                    </a:lnL>
                    <a:lnR w="38100">
                      <a:solidFill>
                        <a:srgbClr val="4F81BC"/>
                      </a:solidFill>
                      <a:prstDash val="solid"/>
                    </a:lnR>
                    <a:lnT w="38100">
                      <a:solidFill>
                        <a:srgbClr val="4F81BC"/>
                      </a:solidFill>
                      <a:prstDash val="solid"/>
                    </a:lnT>
                    <a:lnB w="38100">
                      <a:solidFill>
                        <a:srgbClr val="4F81B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4F81B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130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4F81BC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4F81B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0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8100">
                      <a:solidFill>
                        <a:srgbClr val="4F81BC"/>
                      </a:solidFill>
                      <a:prstDash val="solid"/>
                    </a:lnR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4F81BC"/>
                      </a:solidFill>
                      <a:prstDash val="solid"/>
                    </a:lnL>
                    <a:lnR w="38100">
                      <a:solidFill>
                        <a:srgbClr val="4F81BC"/>
                      </a:solidFill>
                      <a:prstDash val="solid"/>
                    </a:lnR>
                    <a:lnT w="38100">
                      <a:solidFill>
                        <a:srgbClr val="4F81BC"/>
                      </a:solidFill>
                      <a:prstDash val="solid"/>
                    </a:lnT>
                    <a:lnB w="38100">
                      <a:solidFill>
                        <a:srgbClr val="92D0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4F81BC"/>
                      </a:solidFill>
                      <a:prstDash val="solid"/>
                    </a:lnL>
                    <a:lnR w="38100">
                      <a:solidFill>
                        <a:srgbClr val="4F81BC"/>
                      </a:solidFill>
                      <a:prstDash val="solid"/>
                    </a:lnR>
                    <a:lnT w="38100">
                      <a:solidFill>
                        <a:srgbClr val="4F81BC"/>
                      </a:solidFill>
                      <a:prstDash val="solid"/>
                    </a:lnT>
                    <a:lnB w="38100">
                      <a:solidFill>
                        <a:srgbClr val="548ED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4F81BC"/>
                      </a:solidFill>
                      <a:prstDash val="solid"/>
                    </a:lnL>
                    <a:lnB w="38100">
                      <a:solidFill>
                        <a:srgbClr val="548ED4"/>
                      </a:solidFill>
                      <a:prstDash val="solid"/>
                    </a:lnB>
                  </a:tcPr>
                </a:tc>
              </a:tr>
              <a:tr h="1151890">
                <a:tc gridSpan="2">
                  <a:txBody>
                    <a:bodyPr/>
                    <a:lstStyle/>
                    <a:p>
                      <a:pPr algn="ctr" marL="25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3200" spc="-5" b="1">
                          <a:solidFill>
                            <a:srgbClr val="FF6600"/>
                          </a:solidFill>
                          <a:latin typeface="Calibri"/>
                          <a:cs typeface="Calibri"/>
                        </a:rPr>
                        <a:t>Aggressive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 algn="ctr" marL="2730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2800" spc="-5" i="1">
                          <a:solidFill>
                            <a:srgbClr val="FF6600"/>
                          </a:solidFill>
                          <a:latin typeface="Calibri"/>
                          <a:cs typeface="Calibri"/>
                        </a:rPr>
                        <a:t>MV-PCI</a:t>
                      </a:r>
                      <a:r>
                        <a:rPr dirty="0" sz="2800" spc="-40" i="1">
                          <a:solidFill>
                            <a:srgbClr val="FF66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0" i="1">
                          <a:solidFill>
                            <a:srgbClr val="FF6600"/>
                          </a:solidFill>
                          <a:latin typeface="Calibri"/>
                          <a:cs typeface="Calibri"/>
                        </a:rPr>
                        <a:t>acutely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38100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T w="38100">
                      <a:solidFill>
                        <a:srgbClr val="FF0000"/>
                      </a:solidFill>
                      <a:prstDash val="solid"/>
                    </a:lnT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92D05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3200" spc="-15" b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Intermediate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 marL="48260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2800" spc="-5" i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Non-IRA</a:t>
                      </a:r>
                      <a:r>
                        <a:rPr dirty="0" sz="2800" spc="-55" i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15" i="1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staged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38100">
                      <a:solidFill>
                        <a:srgbClr val="92D050"/>
                      </a:solidFill>
                      <a:prstDash val="solid"/>
                    </a:lnL>
                    <a:lnR w="38100">
                      <a:solidFill>
                        <a:srgbClr val="92D050"/>
                      </a:solidFill>
                      <a:prstDash val="solid"/>
                    </a:lnR>
                    <a:lnT w="38100">
                      <a:solidFill>
                        <a:srgbClr val="92D050"/>
                      </a:solidFill>
                      <a:prstDash val="solid"/>
                    </a:lnT>
                    <a:lnB w="38100">
                      <a:solidFill>
                        <a:srgbClr val="92D0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92D050"/>
                      </a:solidFill>
                      <a:prstDash val="solid"/>
                    </a:lnL>
                    <a:lnR w="38100">
                      <a:solidFill>
                        <a:srgbClr val="548ED4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marL="34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3200" spc="-10" b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Conservative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 algn="ctr" marL="34925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dirty="0" sz="2800" spc="-5" i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IRA-only +</a:t>
                      </a:r>
                      <a:r>
                        <a:rPr dirty="0" sz="2800" spc="-40" i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i="1">
                          <a:solidFill>
                            <a:srgbClr val="00AFEF"/>
                          </a:solidFill>
                          <a:latin typeface="Calibri"/>
                          <a:cs typeface="Calibri"/>
                        </a:rPr>
                        <a:t>Rx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38100">
                      <a:solidFill>
                        <a:srgbClr val="548ED4"/>
                      </a:solidFill>
                      <a:prstDash val="solid"/>
                    </a:lnL>
                    <a:lnR w="38100">
                      <a:solidFill>
                        <a:srgbClr val="548ED4"/>
                      </a:solidFill>
                      <a:prstDash val="solid"/>
                    </a:lnR>
                    <a:lnT w="38100">
                      <a:solidFill>
                        <a:srgbClr val="548ED4"/>
                      </a:solidFill>
                      <a:prstDash val="solid"/>
                    </a:lnT>
                    <a:lnB w="38100">
                      <a:solidFill>
                        <a:srgbClr val="548ED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6" name="object 26"/>
          <p:cNvSpPr/>
          <p:nvPr/>
        </p:nvSpPr>
        <p:spPr>
          <a:xfrm>
            <a:off x="5148834" y="5513070"/>
            <a:ext cx="695960" cy="2540"/>
          </a:xfrm>
          <a:custGeom>
            <a:avLst/>
            <a:gdLst/>
            <a:ahLst/>
            <a:cxnLst/>
            <a:rect l="l" t="t" r="r" b="b"/>
            <a:pathLst>
              <a:path w="695960" h="2539">
                <a:moveTo>
                  <a:pt x="0" y="0"/>
                </a:moveTo>
                <a:lnTo>
                  <a:pt x="695578" y="2031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458075" y="5598350"/>
            <a:ext cx="134620" cy="357505"/>
          </a:xfrm>
          <a:custGeom>
            <a:avLst/>
            <a:gdLst/>
            <a:ahLst/>
            <a:cxnLst/>
            <a:rect l="l" t="t" r="r" b="b"/>
            <a:pathLst>
              <a:path w="134620" h="357504">
                <a:moveTo>
                  <a:pt x="66176" y="57383"/>
                </a:moveTo>
                <a:lnTo>
                  <a:pt x="52134" y="82520"/>
                </a:lnTo>
                <a:lnTo>
                  <a:pt x="57023" y="357111"/>
                </a:lnTo>
                <a:lnTo>
                  <a:pt x="85978" y="356590"/>
                </a:lnTo>
                <a:lnTo>
                  <a:pt x="81089" y="81940"/>
                </a:lnTo>
                <a:lnTo>
                  <a:pt x="66176" y="57383"/>
                </a:lnTo>
                <a:close/>
              </a:path>
              <a:path w="134620" h="357504">
                <a:moveTo>
                  <a:pt x="65150" y="0"/>
                </a:moveTo>
                <a:lnTo>
                  <a:pt x="3936" y="109410"/>
                </a:lnTo>
                <a:lnTo>
                  <a:pt x="0" y="116382"/>
                </a:lnTo>
                <a:lnTo>
                  <a:pt x="2540" y="125209"/>
                </a:lnTo>
                <a:lnTo>
                  <a:pt x="16382" y="133019"/>
                </a:lnTo>
                <a:lnTo>
                  <a:pt x="25273" y="130530"/>
                </a:lnTo>
                <a:lnTo>
                  <a:pt x="29209" y="123558"/>
                </a:lnTo>
                <a:lnTo>
                  <a:pt x="52134" y="82520"/>
                </a:lnTo>
                <a:lnTo>
                  <a:pt x="51180" y="28981"/>
                </a:lnTo>
                <a:lnTo>
                  <a:pt x="80136" y="28460"/>
                </a:lnTo>
                <a:lnTo>
                  <a:pt x="82454" y="28460"/>
                </a:lnTo>
                <a:lnTo>
                  <a:pt x="65150" y="0"/>
                </a:lnTo>
                <a:close/>
              </a:path>
              <a:path w="134620" h="357504">
                <a:moveTo>
                  <a:pt x="82454" y="28460"/>
                </a:moveTo>
                <a:lnTo>
                  <a:pt x="80136" y="28460"/>
                </a:lnTo>
                <a:lnTo>
                  <a:pt x="81089" y="81940"/>
                </a:lnTo>
                <a:lnTo>
                  <a:pt x="105536" y="122199"/>
                </a:lnTo>
                <a:lnTo>
                  <a:pt x="109600" y="129031"/>
                </a:lnTo>
                <a:lnTo>
                  <a:pt x="118491" y="131203"/>
                </a:lnTo>
                <a:lnTo>
                  <a:pt x="132206" y="122897"/>
                </a:lnTo>
                <a:lnTo>
                  <a:pt x="134366" y="113995"/>
                </a:lnTo>
                <a:lnTo>
                  <a:pt x="130301" y="107162"/>
                </a:lnTo>
                <a:lnTo>
                  <a:pt x="82454" y="28460"/>
                </a:lnTo>
                <a:close/>
              </a:path>
              <a:path w="134620" h="357504">
                <a:moveTo>
                  <a:pt x="80136" y="28460"/>
                </a:moveTo>
                <a:lnTo>
                  <a:pt x="51180" y="28981"/>
                </a:lnTo>
                <a:lnTo>
                  <a:pt x="52134" y="82520"/>
                </a:lnTo>
                <a:lnTo>
                  <a:pt x="66176" y="57383"/>
                </a:lnTo>
                <a:lnTo>
                  <a:pt x="53340" y="36245"/>
                </a:lnTo>
                <a:lnTo>
                  <a:pt x="78231" y="35801"/>
                </a:lnTo>
                <a:lnTo>
                  <a:pt x="80267" y="35801"/>
                </a:lnTo>
                <a:lnTo>
                  <a:pt x="80136" y="28460"/>
                </a:lnTo>
                <a:close/>
              </a:path>
              <a:path w="134620" h="357504">
                <a:moveTo>
                  <a:pt x="80267" y="35801"/>
                </a:moveTo>
                <a:lnTo>
                  <a:pt x="78231" y="35801"/>
                </a:lnTo>
                <a:lnTo>
                  <a:pt x="66176" y="57383"/>
                </a:lnTo>
                <a:lnTo>
                  <a:pt x="81089" y="81940"/>
                </a:lnTo>
                <a:lnTo>
                  <a:pt x="80267" y="35801"/>
                </a:lnTo>
                <a:close/>
              </a:path>
              <a:path w="134620" h="357504">
                <a:moveTo>
                  <a:pt x="78231" y="35801"/>
                </a:moveTo>
                <a:lnTo>
                  <a:pt x="53340" y="36245"/>
                </a:lnTo>
                <a:lnTo>
                  <a:pt x="66176" y="57383"/>
                </a:lnTo>
                <a:lnTo>
                  <a:pt x="78231" y="35801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95322" y="5942838"/>
            <a:ext cx="1280795" cy="5715"/>
          </a:xfrm>
          <a:custGeom>
            <a:avLst/>
            <a:gdLst/>
            <a:ahLst/>
            <a:cxnLst/>
            <a:rect l="l" t="t" r="r" b="b"/>
            <a:pathLst>
              <a:path w="1280795" h="5714">
                <a:moveTo>
                  <a:pt x="0" y="5206"/>
                </a:moveTo>
                <a:lnTo>
                  <a:pt x="1280414" y="0"/>
                </a:lnTo>
              </a:path>
            </a:pathLst>
          </a:custGeom>
          <a:ln w="28955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47951" y="5547995"/>
            <a:ext cx="134620" cy="384175"/>
          </a:xfrm>
          <a:custGeom>
            <a:avLst/>
            <a:gdLst/>
            <a:ahLst/>
            <a:cxnLst/>
            <a:rect l="l" t="t" r="r" b="b"/>
            <a:pathLst>
              <a:path w="134619" h="384175">
                <a:moveTo>
                  <a:pt x="67183" y="57410"/>
                </a:moveTo>
                <a:lnTo>
                  <a:pt x="52705" y="82236"/>
                </a:lnTo>
                <a:lnTo>
                  <a:pt x="52705" y="384098"/>
                </a:lnTo>
                <a:lnTo>
                  <a:pt x="81661" y="384098"/>
                </a:lnTo>
                <a:lnTo>
                  <a:pt x="81661" y="82236"/>
                </a:lnTo>
                <a:lnTo>
                  <a:pt x="67183" y="57410"/>
                </a:lnTo>
                <a:close/>
              </a:path>
              <a:path w="134619" h="384175">
                <a:moveTo>
                  <a:pt x="67182" y="0"/>
                </a:moveTo>
                <a:lnTo>
                  <a:pt x="4063" y="108369"/>
                </a:lnTo>
                <a:lnTo>
                  <a:pt x="0" y="115277"/>
                </a:lnTo>
                <a:lnTo>
                  <a:pt x="2286" y="124142"/>
                </a:lnTo>
                <a:lnTo>
                  <a:pt x="9271" y="128168"/>
                </a:lnTo>
                <a:lnTo>
                  <a:pt x="16129" y="132194"/>
                </a:lnTo>
                <a:lnTo>
                  <a:pt x="25018" y="129857"/>
                </a:lnTo>
                <a:lnTo>
                  <a:pt x="28956" y="122961"/>
                </a:lnTo>
                <a:lnTo>
                  <a:pt x="52705" y="82236"/>
                </a:lnTo>
                <a:lnTo>
                  <a:pt x="52705" y="28828"/>
                </a:lnTo>
                <a:lnTo>
                  <a:pt x="83974" y="28828"/>
                </a:lnTo>
                <a:lnTo>
                  <a:pt x="67182" y="0"/>
                </a:lnTo>
                <a:close/>
              </a:path>
              <a:path w="134619" h="384175">
                <a:moveTo>
                  <a:pt x="83974" y="28828"/>
                </a:moveTo>
                <a:lnTo>
                  <a:pt x="81661" y="28828"/>
                </a:lnTo>
                <a:lnTo>
                  <a:pt x="81661" y="82236"/>
                </a:lnTo>
                <a:lnTo>
                  <a:pt x="105410" y="122961"/>
                </a:lnTo>
                <a:lnTo>
                  <a:pt x="109347" y="129857"/>
                </a:lnTo>
                <a:lnTo>
                  <a:pt x="118237" y="132194"/>
                </a:lnTo>
                <a:lnTo>
                  <a:pt x="125094" y="128168"/>
                </a:lnTo>
                <a:lnTo>
                  <a:pt x="132080" y="124142"/>
                </a:lnTo>
                <a:lnTo>
                  <a:pt x="134366" y="115277"/>
                </a:lnTo>
                <a:lnTo>
                  <a:pt x="130301" y="108369"/>
                </a:lnTo>
                <a:lnTo>
                  <a:pt x="83974" y="28828"/>
                </a:lnTo>
                <a:close/>
              </a:path>
              <a:path w="134619" h="384175">
                <a:moveTo>
                  <a:pt x="81661" y="28828"/>
                </a:moveTo>
                <a:lnTo>
                  <a:pt x="52705" y="28828"/>
                </a:lnTo>
                <a:lnTo>
                  <a:pt x="52705" y="82236"/>
                </a:lnTo>
                <a:lnTo>
                  <a:pt x="67183" y="57410"/>
                </a:lnTo>
                <a:lnTo>
                  <a:pt x="54737" y="36067"/>
                </a:lnTo>
                <a:lnTo>
                  <a:pt x="81661" y="36067"/>
                </a:lnTo>
                <a:lnTo>
                  <a:pt x="81661" y="28828"/>
                </a:lnTo>
                <a:close/>
              </a:path>
              <a:path w="134619" h="384175">
                <a:moveTo>
                  <a:pt x="81661" y="36067"/>
                </a:moveTo>
                <a:lnTo>
                  <a:pt x="79629" y="36067"/>
                </a:lnTo>
                <a:lnTo>
                  <a:pt x="67183" y="57410"/>
                </a:lnTo>
                <a:lnTo>
                  <a:pt x="81661" y="82236"/>
                </a:lnTo>
                <a:lnTo>
                  <a:pt x="81661" y="36067"/>
                </a:lnTo>
                <a:close/>
              </a:path>
              <a:path w="134619" h="384175">
                <a:moveTo>
                  <a:pt x="79629" y="36067"/>
                </a:moveTo>
                <a:lnTo>
                  <a:pt x="54737" y="36067"/>
                </a:lnTo>
                <a:lnTo>
                  <a:pt x="67183" y="57410"/>
                </a:lnTo>
                <a:lnTo>
                  <a:pt x="79629" y="36067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628894" y="5942838"/>
            <a:ext cx="1894205" cy="8255"/>
          </a:xfrm>
          <a:custGeom>
            <a:avLst/>
            <a:gdLst/>
            <a:ahLst/>
            <a:cxnLst/>
            <a:rect l="l" t="t" r="r" b="b"/>
            <a:pathLst>
              <a:path w="1894204" h="8254">
                <a:moveTo>
                  <a:pt x="0" y="8026"/>
                </a:moveTo>
                <a:lnTo>
                  <a:pt x="1894204" y="0"/>
                </a:lnTo>
              </a:path>
            </a:pathLst>
          </a:custGeom>
          <a:ln w="28956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563111" y="5759196"/>
            <a:ext cx="1993900" cy="338455"/>
          </a:xfrm>
          <a:prstGeom prst="rect">
            <a:avLst/>
          </a:prstGeom>
          <a:ln w="9144">
            <a:solidFill>
              <a:srgbClr val="235C5F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25"/>
              </a:spcBef>
            </a:pPr>
            <a:r>
              <a:rPr dirty="0" sz="1600" spc="-15" b="1">
                <a:solidFill>
                  <a:srgbClr val="235C5F"/>
                </a:solidFill>
                <a:latin typeface="Arial"/>
                <a:cs typeface="Arial"/>
              </a:rPr>
              <a:t>COMPARE</a:t>
            </a:r>
            <a:r>
              <a:rPr dirty="0" sz="1600" spc="30" b="1">
                <a:solidFill>
                  <a:srgbClr val="235C5F"/>
                </a:solidFill>
                <a:latin typeface="Arial"/>
                <a:cs typeface="Arial"/>
              </a:rPr>
              <a:t> </a:t>
            </a:r>
            <a:r>
              <a:rPr dirty="0" sz="1600" spc="-15" b="1">
                <a:solidFill>
                  <a:srgbClr val="235C5F"/>
                </a:solidFill>
                <a:latin typeface="Arial"/>
                <a:cs typeface="Arial"/>
              </a:rPr>
              <a:t>ACUTE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3954" y="6214364"/>
            <a:ext cx="8860790" cy="51308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  <a:tabLst>
                <a:tab pos="4782820" algn="l"/>
              </a:tabLst>
            </a:pP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PRAMI: </a:t>
            </a:r>
            <a:r>
              <a:rPr dirty="0" sz="1400" spc="-15" b="1">
                <a:solidFill>
                  <a:srgbClr val="235C5F"/>
                </a:solidFill>
                <a:latin typeface="Calibri"/>
                <a:cs typeface="Calibri"/>
              </a:rPr>
              <a:t>Wald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et </a:t>
            </a:r>
            <a:r>
              <a:rPr dirty="0" sz="1400" b="1">
                <a:solidFill>
                  <a:srgbClr val="235C5F"/>
                </a:solidFill>
                <a:latin typeface="Calibri"/>
                <a:cs typeface="Calibri"/>
              </a:rPr>
              <a:t>al. NEJM 2013;</a:t>
            </a:r>
            <a:r>
              <a:rPr dirty="0" sz="1400" spc="35" b="1">
                <a:solidFill>
                  <a:srgbClr val="235C5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235C5F"/>
                </a:solidFill>
                <a:latin typeface="Calibri"/>
                <a:cs typeface="Calibri"/>
              </a:rPr>
              <a:t>369:</a:t>
            </a:r>
            <a:r>
              <a:rPr dirty="0" sz="1400" spc="0" b="1">
                <a:solidFill>
                  <a:srgbClr val="235C5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1115-23	</a:t>
            </a:r>
            <a:r>
              <a:rPr dirty="0" sz="1400" spc="-15" b="1">
                <a:solidFill>
                  <a:srgbClr val="235C5F"/>
                </a:solidFill>
                <a:latin typeface="Calibri"/>
                <a:cs typeface="Calibri"/>
              </a:rPr>
              <a:t>CvLPRIT: </a:t>
            </a:r>
            <a:r>
              <a:rPr dirty="0" sz="1400" b="1">
                <a:solidFill>
                  <a:srgbClr val="235C5F"/>
                </a:solidFill>
                <a:latin typeface="Calibri"/>
                <a:cs typeface="Calibri"/>
              </a:rPr>
              <a:t>Gerschlick </a:t>
            </a:r>
            <a:r>
              <a:rPr dirty="0" sz="1400" spc="-10" b="1">
                <a:solidFill>
                  <a:srgbClr val="235C5F"/>
                </a:solidFill>
                <a:latin typeface="Calibri"/>
                <a:cs typeface="Calibri"/>
              </a:rPr>
              <a:t>et </a:t>
            </a:r>
            <a:r>
              <a:rPr dirty="0" sz="1400" b="1">
                <a:solidFill>
                  <a:srgbClr val="235C5F"/>
                </a:solidFill>
                <a:latin typeface="Calibri"/>
                <a:cs typeface="Calibri"/>
              </a:rPr>
              <a:t>al. </a:t>
            </a:r>
            <a:r>
              <a:rPr dirty="0" sz="1400" spc="-15" b="1">
                <a:solidFill>
                  <a:srgbClr val="235C5F"/>
                </a:solidFill>
                <a:latin typeface="Calibri"/>
                <a:cs typeface="Calibri"/>
              </a:rPr>
              <a:t>JACC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2015; 65:</a:t>
            </a:r>
            <a:r>
              <a:rPr dirty="0" sz="1400" spc="-25" b="1">
                <a:solidFill>
                  <a:srgbClr val="235C5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963-72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  <a:tabLst>
                <a:tab pos="4789805" algn="l"/>
              </a:tabLst>
            </a:pPr>
            <a:r>
              <a:rPr dirty="0" sz="1400" spc="-10" b="1">
                <a:solidFill>
                  <a:srgbClr val="235C5F"/>
                </a:solidFill>
                <a:latin typeface="Calibri"/>
                <a:cs typeface="Calibri"/>
              </a:rPr>
              <a:t>DANAMI-3-PRIMULTI: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Engstrom </a:t>
            </a:r>
            <a:r>
              <a:rPr dirty="0" sz="1400" spc="-10" b="1">
                <a:solidFill>
                  <a:srgbClr val="235C5F"/>
                </a:solidFill>
                <a:latin typeface="Calibri"/>
                <a:cs typeface="Calibri"/>
              </a:rPr>
              <a:t>et </a:t>
            </a:r>
            <a:r>
              <a:rPr dirty="0" sz="1400" b="1">
                <a:solidFill>
                  <a:srgbClr val="235C5F"/>
                </a:solidFill>
                <a:latin typeface="Calibri"/>
                <a:cs typeface="Calibri"/>
              </a:rPr>
              <a:t>al.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Lancet 2015;</a:t>
            </a:r>
            <a:r>
              <a:rPr dirty="0" sz="1400" spc="25" b="1">
                <a:solidFill>
                  <a:srgbClr val="235C5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386:</a:t>
            </a:r>
            <a:r>
              <a:rPr dirty="0" sz="1400" spc="0" b="1">
                <a:solidFill>
                  <a:srgbClr val="235C5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665-71	</a:t>
            </a:r>
            <a:r>
              <a:rPr dirty="0" sz="1400" spc="-10" b="1">
                <a:solidFill>
                  <a:srgbClr val="235C5F"/>
                </a:solidFill>
                <a:latin typeface="Calibri"/>
                <a:cs typeface="Calibri"/>
              </a:rPr>
              <a:t>COMPARE-ACUTE: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Smits </a:t>
            </a:r>
            <a:r>
              <a:rPr dirty="0" sz="1400" spc="-10" b="1">
                <a:solidFill>
                  <a:srgbClr val="235C5F"/>
                </a:solidFill>
                <a:latin typeface="Calibri"/>
                <a:cs typeface="Calibri"/>
              </a:rPr>
              <a:t>et </a:t>
            </a:r>
            <a:r>
              <a:rPr dirty="0" sz="1400" b="1">
                <a:solidFill>
                  <a:srgbClr val="235C5F"/>
                </a:solidFill>
                <a:latin typeface="Calibri"/>
                <a:cs typeface="Calibri"/>
              </a:rPr>
              <a:t>al. NEJM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2017;</a:t>
            </a:r>
            <a:r>
              <a:rPr dirty="0" sz="1400" spc="-35" b="1">
                <a:solidFill>
                  <a:srgbClr val="235C5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235C5F"/>
                </a:solidFill>
                <a:latin typeface="Calibri"/>
                <a:cs typeface="Calibri"/>
              </a:rPr>
              <a:t>376:1234-44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36135" y="4434840"/>
            <a:ext cx="806450" cy="323215"/>
          </a:xfrm>
          <a:prstGeom prst="rect">
            <a:avLst/>
          </a:prstGeom>
          <a:ln w="9144">
            <a:solidFill>
              <a:srgbClr val="235C5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330"/>
              </a:spcBef>
            </a:pPr>
            <a:r>
              <a:rPr dirty="0" sz="1500" spc="-15" b="1">
                <a:solidFill>
                  <a:srgbClr val="235C5F"/>
                </a:solidFill>
                <a:latin typeface="Arial"/>
                <a:cs typeface="Arial"/>
              </a:rPr>
              <a:t>PRAMI</a:t>
            </a:r>
            <a:endParaRPr sz="15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972050" y="4588002"/>
            <a:ext cx="2552700" cy="4445"/>
          </a:xfrm>
          <a:custGeom>
            <a:avLst/>
            <a:gdLst/>
            <a:ahLst/>
            <a:cxnLst/>
            <a:rect l="l" t="t" r="r" b="b"/>
            <a:pathLst>
              <a:path w="2552700" h="4445">
                <a:moveTo>
                  <a:pt x="0" y="4445"/>
                </a:moveTo>
                <a:lnTo>
                  <a:pt x="2552700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448042" y="4353178"/>
            <a:ext cx="134365" cy="23152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020317" y="4598670"/>
            <a:ext cx="3077210" cy="0"/>
          </a:xfrm>
          <a:custGeom>
            <a:avLst/>
            <a:gdLst/>
            <a:ahLst/>
            <a:cxnLst/>
            <a:rect l="l" t="t" r="r" b="b"/>
            <a:pathLst>
              <a:path w="3077210" h="0">
                <a:moveTo>
                  <a:pt x="0" y="0"/>
                </a:moveTo>
                <a:lnTo>
                  <a:pt x="3077210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957681" y="4360798"/>
            <a:ext cx="134416" cy="22771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459598" y="4763134"/>
            <a:ext cx="134620" cy="267970"/>
          </a:xfrm>
          <a:custGeom>
            <a:avLst/>
            <a:gdLst/>
            <a:ahLst/>
            <a:cxnLst/>
            <a:rect l="l" t="t" r="r" b="b"/>
            <a:pathLst>
              <a:path w="134620" h="267970">
                <a:moveTo>
                  <a:pt x="66155" y="57432"/>
                </a:moveTo>
                <a:lnTo>
                  <a:pt x="52146" y="82510"/>
                </a:lnTo>
                <a:lnTo>
                  <a:pt x="55499" y="267969"/>
                </a:lnTo>
                <a:lnTo>
                  <a:pt x="84327" y="267462"/>
                </a:lnTo>
                <a:lnTo>
                  <a:pt x="81074" y="82006"/>
                </a:lnTo>
                <a:lnTo>
                  <a:pt x="66155" y="57432"/>
                </a:lnTo>
                <a:close/>
              </a:path>
              <a:path w="134620" h="267970">
                <a:moveTo>
                  <a:pt x="65150" y="0"/>
                </a:moveTo>
                <a:lnTo>
                  <a:pt x="3936" y="109473"/>
                </a:lnTo>
                <a:lnTo>
                  <a:pt x="0" y="116458"/>
                </a:lnTo>
                <a:lnTo>
                  <a:pt x="2540" y="125221"/>
                </a:lnTo>
                <a:lnTo>
                  <a:pt x="16509" y="133095"/>
                </a:lnTo>
                <a:lnTo>
                  <a:pt x="25273" y="130556"/>
                </a:lnTo>
                <a:lnTo>
                  <a:pt x="29209" y="123570"/>
                </a:lnTo>
                <a:lnTo>
                  <a:pt x="52146" y="82510"/>
                </a:lnTo>
                <a:lnTo>
                  <a:pt x="51180" y="29082"/>
                </a:lnTo>
                <a:lnTo>
                  <a:pt x="80136" y="28575"/>
                </a:lnTo>
                <a:lnTo>
                  <a:pt x="82519" y="28575"/>
                </a:lnTo>
                <a:lnTo>
                  <a:pt x="65150" y="0"/>
                </a:lnTo>
                <a:close/>
              </a:path>
              <a:path w="134620" h="267970">
                <a:moveTo>
                  <a:pt x="82519" y="28575"/>
                </a:moveTo>
                <a:lnTo>
                  <a:pt x="80136" y="28575"/>
                </a:lnTo>
                <a:lnTo>
                  <a:pt x="81074" y="82006"/>
                </a:lnTo>
                <a:lnTo>
                  <a:pt x="109600" y="129031"/>
                </a:lnTo>
                <a:lnTo>
                  <a:pt x="118491" y="131317"/>
                </a:lnTo>
                <a:lnTo>
                  <a:pt x="132206" y="122935"/>
                </a:lnTo>
                <a:lnTo>
                  <a:pt x="134366" y="114045"/>
                </a:lnTo>
                <a:lnTo>
                  <a:pt x="130301" y="107187"/>
                </a:lnTo>
                <a:lnTo>
                  <a:pt x="82519" y="28575"/>
                </a:lnTo>
                <a:close/>
              </a:path>
              <a:path w="134620" h="267970">
                <a:moveTo>
                  <a:pt x="80136" y="28575"/>
                </a:moveTo>
                <a:lnTo>
                  <a:pt x="51180" y="29082"/>
                </a:lnTo>
                <a:lnTo>
                  <a:pt x="52146" y="82510"/>
                </a:lnTo>
                <a:lnTo>
                  <a:pt x="66155" y="57432"/>
                </a:lnTo>
                <a:lnTo>
                  <a:pt x="53340" y="36321"/>
                </a:lnTo>
                <a:lnTo>
                  <a:pt x="78231" y="35813"/>
                </a:lnTo>
                <a:lnTo>
                  <a:pt x="80263" y="35813"/>
                </a:lnTo>
                <a:lnTo>
                  <a:pt x="80136" y="28575"/>
                </a:lnTo>
                <a:close/>
              </a:path>
              <a:path w="134620" h="267970">
                <a:moveTo>
                  <a:pt x="80263" y="35813"/>
                </a:moveTo>
                <a:lnTo>
                  <a:pt x="78231" y="35813"/>
                </a:lnTo>
                <a:lnTo>
                  <a:pt x="66155" y="57432"/>
                </a:lnTo>
                <a:lnTo>
                  <a:pt x="81074" y="82006"/>
                </a:lnTo>
                <a:lnTo>
                  <a:pt x="80263" y="35813"/>
                </a:lnTo>
                <a:close/>
              </a:path>
              <a:path w="134620" h="267970">
                <a:moveTo>
                  <a:pt x="78231" y="35813"/>
                </a:moveTo>
                <a:lnTo>
                  <a:pt x="53340" y="36321"/>
                </a:lnTo>
                <a:lnTo>
                  <a:pt x="66155" y="57432"/>
                </a:lnTo>
                <a:lnTo>
                  <a:pt x="78231" y="3581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11174" y="5043678"/>
            <a:ext cx="2994660" cy="0"/>
          </a:xfrm>
          <a:custGeom>
            <a:avLst/>
            <a:gdLst/>
            <a:ahLst/>
            <a:cxnLst/>
            <a:rect l="l" t="t" r="r" b="b"/>
            <a:pathLst>
              <a:path w="2994660" h="0">
                <a:moveTo>
                  <a:pt x="0" y="0"/>
                </a:moveTo>
                <a:lnTo>
                  <a:pt x="2994533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53109" y="4763134"/>
            <a:ext cx="134620" cy="288290"/>
          </a:xfrm>
          <a:custGeom>
            <a:avLst/>
            <a:gdLst/>
            <a:ahLst/>
            <a:cxnLst/>
            <a:rect l="l" t="t" r="r" b="b"/>
            <a:pathLst>
              <a:path w="134619" h="288289">
                <a:moveTo>
                  <a:pt x="67208" y="57512"/>
                </a:moveTo>
                <a:lnTo>
                  <a:pt x="52730" y="82332"/>
                </a:lnTo>
                <a:lnTo>
                  <a:pt x="52730" y="288163"/>
                </a:lnTo>
                <a:lnTo>
                  <a:pt x="81686" y="288163"/>
                </a:lnTo>
                <a:lnTo>
                  <a:pt x="81686" y="82332"/>
                </a:lnTo>
                <a:lnTo>
                  <a:pt x="67208" y="57512"/>
                </a:lnTo>
                <a:close/>
              </a:path>
              <a:path w="134619" h="288289">
                <a:moveTo>
                  <a:pt x="67208" y="0"/>
                </a:moveTo>
                <a:lnTo>
                  <a:pt x="4025" y="108331"/>
                </a:lnTo>
                <a:lnTo>
                  <a:pt x="0" y="115315"/>
                </a:lnTo>
                <a:lnTo>
                  <a:pt x="2336" y="124078"/>
                </a:lnTo>
                <a:lnTo>
                  <a:pt x="16141" y="132206"/>
                </a:lnTo>
                <a:lnTo>
                  <a:pt x="25006" y="129920"/>
                </a:lnTo>
                <a:lnTo>
                  <a:pt x="29044" y="122935"/>
                </a:lnTo>
                <a:lnTo>
                  <a:pt x="52730" y="82332"/>
                </a:lnTo>
                <a:lnTo>
                  <a:pt x="52730" y="28828"/>
                </a:lnTo>
                <a:lnTo>
                  <a:pt x="84022" y="28828"/>
                </a:lnTo>
                <a:lnTo>
                  <a:pt x="67208" y="0"/>
                </a:lnTo>
                <a:close/>
              </a:path>
              <a:path w="134619" h="288289">
                <a:moveTo>
                  <a:pt x="84022" y="28828"/>
                </a:moveTo>
                <a:lnTo>
                  <a:pt x="81686" y="28828"/>
                </a:lnTo>
                <a:lnTo>
                  <a:pt x="81686" y="82332"/>
                </a:lnTo>
                <a:lnTo>
                  <a:pt x="105371" y="122935"/>
                </a:lnTo>
                <a:lnTo>
                  <a:pt x="109410" y="129920"/>
                </a:lnTo>
                <a:lnTo>
                  <a:pt x="118275" y="132206"/>
                </a:lnTo>
                <a:lnTo>
                  <a:pt x="132079" y="124078"/>
                </a:lnTo>
                <a:lnTo>
                  <a:pt x="134416" y="115315"/>
                </a:lnTo>
                <a:lnTo>
                  <a:pt x="130390" y="108331"/>
                </a:lnTo>
                <a:lnTo>
                  <a:pt x="84022" y="28828"/>
                </a:lnTo>
                <a:close/>
              </a:path>
              <a:path w="134619" h="288289">
                <a:moveTo>
                  <a:pt x="81686" y="28828"/>
                </a:moveTo>
                <a:lnTo>
                  <a:pt x="52730" y="28828"/>
                </a:lnTo>
                <a:lnTo>
                  <a:pt x="52730" y="82332"/>
                </a:lnTo>
                <a:lnTo>
                  <a:pt x="67208" y="57512"/>
                </a:lnTo>
                <a:lnTo>
                  <a:pt x="54698" y="36067"/>
                </a:lnTo>
                <a:lnTo>
                  <a:pt x="81686" y="36067"/>
                </a:lnTo>
                <a:lnTo>
                  <a:pt x="81686" y="28828"/>
                </a:lnTo>
                <a:close/>
              </a:path>
              <a:path w="134619" h="288289">
                <a:moveTo>
                  <a:pt x="81686" y="36067"/>
                </a:moveTo>
                <a:lnTo>
                  <a:pt x="79717" y="36067"/>
                </a:lnTo>
                <a:lnTo>
                  <a:pt x="67208" y="57512"/>
                </a:lnTo>
                <a:lnTo>
                  <a:pt x="81686" y="82332"/>
                </a:lnTo>
                <a:lnTo>
                  <a:pt x="81686" y="36067"/>
                </a:lnTo>
                <a:close/>
              </a:path>
              <a:path w="134619" h="288289">
                <a:moveTo>
                  <a:pt x="79717" y="36067"/>
                </a:moveTo>
                <a:lnTo>
                  <a:pt x="54698" y="36067"/>
                </a:lnTo>
                <a:lnTo>
                  <a:pt x="67208" y="57512"/>
                </a:lnTo>
                <a:lnTo>
                  <a:pt x="79717" y="3606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78729" y="5043678"/>
            <a:ext cx="2459990" cy="0"/>
          </a:xfrm>
          <a:custGeom>
            <a:avLst/>
            <a:gdLst/>
            <a:ahLst/>
            <a:cxnLst/>
            <a:rect l="l" t="t" r="r" b="b"/>
            <a:pathLst>
              <a:path w="2459990" h="0">
                <a:moveTo>
                  <a:pt x="0" y="0"/>
                </a:moveTo>
                <a:lnTo>
                  <a:pt x="2459863" y="0"/>
                </a:lnTo>
              </a:path>
            </a:pathLst>
          </a:custGeom>
          <a:ln w="28956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041647" y="4905755"/>
            <a:ext cx="986155" cy="323215"/>
          </a:xfrm>
          <a:prstGeom prst="rect">
            <a:avLst/>
          </a:prstGeom>
          <a:ln w="9144">
            <a:solidFill>
              <a:srgbClr val="235C5F"/>
            </a:solidFill>
          </a:ln>
        </p:spPr>
        <p:txBody>
          <a:bodyPr wrap="square" lIns="0" tIns="4191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30"/>
              </a:spcBef>
            </a:pPr>
            <a:r>
              <a:rPr dirty="0" sz="1500" spc="-10" b="1">
                <a:solidFill>
                  <a:srgbClr val="235C5F"/>
                </a:solidFill>
                <a:latin typeface="Arial"/>
                <a:cs typeface="Arial"/>
              </a:rPr>
              <a:t>CvLPRIT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9546" y="457022"/>
            <a:ext cx="269303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Introduction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37743" y="1354581"/>
            <a:ext cx="7907655" cy="3025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5600" marR="5080" indent="-342900">
              <a:lnSpc>
                <a:spcPct val="13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Unknown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is the long-term outcome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a FFR-guided  complete revascularization strategy compared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to </a:t>
            </a:r>
            <a:r>
              <a:rPr dirty="0" sz="2400" spc="-10" b="1">
                <a:solidFill>
                  <a:srgbClr val="235C5F"/>
                </a:solidFill>
                <a:latin typeface="Arial"/>
                <a:cs typeface="Arial"/>
              </a:rPr>
              <a:t>an 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infarct-artery-only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treatment</a:t>
            </a:r>
            <a:r>
              <a:rPr dirty="0" sz="2400" spc="0" b="1">
                <a:solidFill>
                  <a:srgbClr val="235C5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strategy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235C5F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 marL="355600" marR="654685" indent="-342900">
              <a:lnSpc>
                <a:spcPct val="130100"/>
              </a:lnSpc>
              <a:spcBef>
                <a:spcPts val="178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This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presentation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shows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the </a:t>
            </a:r>
            <a:r>
              <a:rPr dirty="0" sz="2400" spc="0" b="1">
                <a:solidFill>
                  <a:srgbClr val="235C5F"/>
                </a:solidFill>
                <a:latin typeface="Arial"/>
                <a:cs typeface="Arial"/>
              </a:rPr>
              <a:t>two </a:t>
            </a:r>
            <a:r>
              <a:rPr dirty="0" sz="2400" spc="-10" b="1">
                <a:solidFill>
                  <a:srgbClr val="235C5F"/>
                </a:solidFill>
                <a:latin typeface="Arial"/>
                <a:cs typeface="Arial"/>
              </a:rPr>
              <a:t>year </a:t>
            </a:r>
            <a:r>
              <a:rPr dirty="0" sz="2400" spc="-5" b="1">
                <a:solidFill>
                  <a:srgbClr val="235C5F"/>
                </a:solidFill>
                <a:latin typeface="Arial"/>
                <a:cs typeface="Arial"/>
              </a:rPr>
              <a:t>results </a:t>
            </a:r>
            <a:r>
              <a:rPr dirty="0" sz="2400" b="1">
                <a:solidFill>
                  <a:srgbClr val="235C5F"/>
                </a:solidFill>
                <a:latin typeface="Arial"/>
                <a:cs typeface="Arial"/>
              </a:rPr>
              <a:t>of  </a:t>
            </a:r>
            <a:r>
              <a:rPr dirty="0" sz="2400" spc="-20" b="1">
                <a:solidFill>
                  <a:srgbClr val="235C5F"/>
                </a:solidFill>
                <a:latin typeface="Arial"/>
                <a:cs typeface="Arial"/>
              </a:rPr>
              <a:t>COMPARE-ACUTE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1453" y="504266"/>
            <a:ext cx="4188460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COMPARE-ACUTE</a:t>
            </a:r>
            <a:r>
              <a:rPr dirty="0" spc="-50"/>
              <a:t> </a:t>
            </a:r>
            <a:r>
              <a:rPr dirty="0" spc="-5"/>
              <a:t>trial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7743" y="1596644"/>
            <a:ext cx="7827645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The </a:t>
            </a:r>
            <a:r>
              <a:rPr dirty="0" sz="2400" spc="-20" b="1">
                <a:solidFill>
                  <a:srgbClr val="0A5469"/>
                </a:solidFill>
                <a:latin typeface="Arial"/>
                <a:cs typeface="Arial"/>
              </a:rPr>
              <a:t>COMPARE-ACUTE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trial is an investigator initiated  multicenter randomized controlled</a:t>
            </a:r>
            <a:r>
              <a:rPr dirty="0" sz="2400" spc="-20" b="1">
                <a:solidFill>
                  <a:srgbClr val="0A546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trial.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9050">
              <a:lnSpc>
                <a:spcPct val="100000"/>
              </a:lnSpc>
            </a:pP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The trial is conducted by Maasstad Cardiovascular  Research </a:t>
            </a:r>
            <a:r>
              <a:rPr dirty="0" sz="2400" b="1">
                <a:solidFill>
                  <a:srgbClr val="0A5469"/>
                </a:solidFill>
                <a:latin typeface="Arial"/>
                <a:cs typeface="Arial"/>
              </a:rPr>
              <a:t>Organisation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(Rotterdam, The Netherlands),  </a:t>
            </a:r>
            <a:r>
              <a:rPr dirty="0" sz="2400" b="1">
                <a:solidFill>
                  <a:srgbClr val="0A5469"/>
                </a:solidFill>
                <a:latin typeface="Arial"/>
                <a:cs typeface="Arial"/>
              </a:rPr>
              <a:t>which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received research grants from Abbott </a:t>
            </a:r>
            <a:r>
              <a:rPr dirty="0" sz="2400" spc="-20" b="1">
                <a:solidFill>
                  <a:srgbClr val="0A5469"/>
                </a:solidFill>
                <a:latin typeface="Arial"/>
                <a:cs typeface="Arial"/>
              </a:rPr>
              <a:t>Vascular 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and </a:t>
            </a:r>
            <a:r>
              <a:rPr dirty="0" sz="2400" b="1">
                <a:solidFill>
                  <a:srgbClr val="0A5469"/>
                </a:solidFill>
                <a:latin typeface="Arial"/>
                <a:cs typeface="Arial"/>
              </a:rPr>
              <a:t>St.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Jude</a:t>
            </a:r>
            <a:r>
              <a:rPr dirty="0" sz="2400" spc="-15" b="1">
                <a:solidFill>
                  <a:srgbClr val="0A546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Medical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The trial </a:t>
            </a:r>
            <a:r>
              <a:rPr dirty="0" sz="2400" spc="0" b="1">
                <a:solidFill>
                  <a:srgbClr val="0A5469"/>
                </a:solidFill>
                <a:latin typeface="Arial"/>
                <a:cs typeface="Arial"/>
              </a:rPr>
              <a:t>was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conducted </a:t>
            </a:r>
            <a:r>
              <a:rPr dirty="0" sz="2400" b="1">
                <a:solidFill>
                  <a:srgbClr val="0A5469"/>
                </a:solidFill>
                <a:latin typeface="Arial"/>
                <a:cs typeface="Arial"/>
              </a:rPr>
              <a:t>in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8 countries and 24</a:t>
            </a:r>
            <a:r>
              <a:rPr dirty="0" sz="2400" spc="-15" b="1">
                <a:solidFill>
                  <a:srgbClr val="0A5469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0A5469"/>
                </a:solidFill>
                <a:latin typeface="Arial"/>
                <a:cs typeface="Arial"/>
              </a:rPr>
              <a:t>sites.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55051" y="6150882"/>
            <a:ext cx="1327430" cy="579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18232" y="6201155"/>
            <a:ext cx="1781556" cy="443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149204" y="6280279"/>
            <a:ext cx="1985554" cy="2981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8316" y="6207164"/>
            <a:ext cx="913696" cy="4441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18723" y="1209675"/>
          <a:ext cx="4343400" cy="554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3715"/>
              </a:tblGrid>
              <a:tr h="400050">
                <a:tc>
                  <a:txBody>
                    <a:bodyPr/>
                    <a:lstStyle/>
                    <a:p>
                      <a:pPr marL="64769">
                        <a:lnSpc>
                          <a:spcPts val="2160"/>
                        </a:lnSpc>
                      </a:pPr>
                      <a:r>
                        <a:rPr dirty="0" sz="1900" spc="-1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90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5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Netherlands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182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Maasstad Ziekenhuis,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Rotterdam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182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Haga Ziekenhuis,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Den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Haag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1825"/>
                        </a:lnSpc>
                      </a:pPr>
                      <a:r>
                        <a:rPr dirty="0" sz="16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Atrium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Medisch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Centrum,</a:t>
                      </a:r>
                      <a:r>
                        <a:rPr dirty="0" sz="1600" spc="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Heerlen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182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Rijnstate Ziekenhuis, Arnhem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64769">
                        <a:lnSpc>
                          <a:spcPts val="182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Universitair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Medisch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Centrum,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Groningen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2160"/>
                        </a:lnSpc>
                      </a:pPr>
                      <a:r>
                        <a:rPr dirty="0" sz="1900" spc="-1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Sweden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182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Sahlgrenska Hospital,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Götheborg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2165"/>
                        </a:lnSpc>
                      </a:pPr>
                      <a:r>
                        <a:rPr dirty="0" sz="1900" spc="-1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Germany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64769">
                        <a:lnSpc>
                          <a:spcPts val="1830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Herzzentrum Segeberger Kliniken,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r>
                        <a:rPr dirty="0" sz="1600" spc="5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Segeberg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1830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University Hospital,</a:t>
                      </a:r>
                      <a:r>
                        <a:rPr dirty="0" sz="1600" spc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Rostock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64769">
                        <a:lnSpc>
                          <a:spcPts val="1830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Herzzentrum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Bad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Krozingen,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r>
                        <a:rPr dirty="0" sz="1600" spc="8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Krozingen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64769">
                        <a:lnSpc>
                          <a:spcPts val="1830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Klinikum Ingolstadt,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Ingolstadt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64769">
                        <a:lnSpc>
                          <a:spcPts val="1830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Klinikum Links der 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Weser,</a:t>
                      </a:r>
                      <a:r>
                        <a:rPr dirty="0" sz="1600" spc="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Bremen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1630">
                <a:tc>
                  <a:txBody>
                    <a:bodyPr/>
                    <a:lstStyle/>
                    <a:p>
                      <a:pPr marL="64769">
                        <a:lnSpc>
                          <a:spcPts val="2170"/>
                        </a:lnSpc>
                      </a:pPr>
                      <a:r>
                        <a:rPr dirty="0" sz="1900" spc="-15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Norway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2265">
                <a:tc>
                  <a:txBody>
                    <a:bodyPr/>
                    <a:lstStyle/>
                    <a:p>
                      <a:pPr marL="64769">
                        <a:lnSpc>
                          <a:spcPts val="1830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Rigshospitalet University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Oslo,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Oslo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718303" y="1191767"/>
          <a:ext cx="4281805" cy="5565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62120"/>
              </a:tblGrid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2170"/>
                        </a:lnSpc>
                      </a:pPr>
                      <a:r>
                        <a:rPr dirty="0" sz="1900" spc="-1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Singapore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5"/>
                        </a:lnSpc>
                      </a:pPr>
                      <a:r>
                        <a:rPr dirty="0" sz="1600" spc="-4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Tan Tock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Seng</a:t>
                      </a:r>
                      <a:r>
                        <a:rPr dirty="0" sz="1600" spc="7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Hospital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5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Khoo 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Teck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Puat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Hospital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2170"/>
                        </a:lnSpc>
                      </a:pPr>
                      <a:r>
                        <a:rPr dirty="0" sz="1900" spc="-15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Czech</a:t>
                      </a:r>
                      <a:r>
                        <a:rPr dirty="0" sz="1900" spc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900" spc="-1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Republic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9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University Hospital,</a:t>
                      </a:r>
                      <a:r>
                        <a:rPr dirty="0" sz="1600" spc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Brno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9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Liberic Regional Hospital,</a:t>
                      </a:r>
                      <a:r>
                        <a:rPr dirty="0" sz="1600" spc="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Liberic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2175"/>
                        </a:lnSpc>
                      </a:pPr>
                      <a:r>
                        <a:rPr dirty="0" sz="1900" spc="-15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Hungary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9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Hungarian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Institute of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Hungary,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Budapest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9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Szabolcs-Szatmar-Bereg County</a:t>
                      </a:r>
                      <a:r>
                        <a:rPr dirty="0" sz="1600" spc="4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Hospital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9"/>
                        </a:lnSpc>
                      </a:pPr>
                      <a:r>
                        <a:rPr dirty="0" sz="16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Szent-Györgyi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Albert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Klinika,</a:t>
                      </a:r>
                      <a:r>
                        <a:rPr dirty="0" sz="1600" spc="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Zseged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39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Zala Megyei Korhaz,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Zalaegerszeg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2175"/>
                        </a:lnSpc>
                      </a:pPr>
                      <a:r>
                        <a:rPr dirty="0" sz="1900" spc="-1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Poland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45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MSWiA w 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Warsawie,</a:t>
                      </a:r>
                      <a:r>
                        <a:rPr dirty="0" sz="1600" spc="3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Warsaw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45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Wojskowy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Szpital,</a:t>
                      </a:r>
                      <a:r>
                        <a:rPr dirty="0" sz="1600" spc="6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Wroclaw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43535">
                <a:tc>
                  <a:txBody>
                    <a:bodyPr/>
                    <a:lstStyle/>
                    <a:p>
                      <a:pPr marL="53975">
                        <a:lnSpc>
                          <a:spcPts val="184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Miedziowe Centrum Zdrowia,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Lubin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53975">
                        <a:lnSpc>
                          <a:spcPts val="1845"/>
                        </a:lnSpc>
                      </a:pP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Kliniki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Kardiologii 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Allenort,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Warsaw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35C5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485" y="457022"/>
            <a:ext cx="6725920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5"/>
              <a:t>Trial </a:t>
            </a:r>
            <a:r>
              <a:rPr dirty="0" sz="3600" spc="-5"/>
              <a:t>design</a:t>
            </a:r>
            <a:r>
              <a:rPr dirty="0" sz="3600"/>
              <a:t> </a:t>
            </a:r>
            <a:r>
              <a:rPr dirty="0" sz="3600" spc="-20"/>
              <a:t>COMPARE-ACUTE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837938" y="3141726"/>
            <a:ext cx="1906270" cy="487045"/>
          </a:xfrm>
          <a:custGeom>
            <a:avLst/>
            <a:gdLst/>
            <a:ahLst/>
            <a:cxnLst/>
            <a:rect l="l" t="t" r="r" b="b"/>
            <a:pathLst>
              <a:path w="1906270" h="487045">
                <a:moveTo>
                  <a:pt x="0" y="0"/>
                </a:moveTo>
                <a:lnTo>
                  <a:pt x="0" y="239140"/>
                </a:lnTo>
                <a:lnTo>
                  <a:pt x="1906142" y="239140"/>
                </a:lnTo>
                <a:lnTo>
                  <a:pt x="1906142" y="486663"/>
                </a:lnTo>
              </a:path>
            </a:pathLst>
          </a:custGeom>
          <a:ln w="28956">
            <a:solidFill>
              <a:srgbClr val="235C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022854" y="3141726"/>
            <a:ext cx="1814830" cy="487045"/>
          </a:xfrm>
          <a:custGeom>
            <a:avLst/>
            <a:gdLst/>
            <a:ahLst/>
            <a:cxnLst/>
            <a:rect l="l" t="t" r="r" b="b"/>
            <a:pathLst>
              <a:path w="1814829" h="487045">
                <a:moveTo>
                  <a:pt x="1814575" y="0"/>
                </a:moveTo>
                <a:lnTo>
                  <a:pt x="1814575" y="239140"/>
                </a:lnTo>
                <a:lnTo>
                  <a:pt x="0" y="239140"/>
                </a:lnTo>
                <a:lnTo>
                  <a:pt x="0" y="486663"/>
                </a:lnTo>
              </a:path>
            </a:pathLst>
          </a:custGeom>
          <a:ln w="28956">
            <a:solidFill>
              <a:srgbClr val="235C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14928" y="2503919"/>
            <a:ext cx="2438400" cy="698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61588" y="2523718"/>
            <a:ext cx="2545080" cy="6964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57600" y="2523744"/>
            <a:ext cx="2357628" cy="6172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57600" y="2575051"/>
            <a:ext cx="2357755" cy="47942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62230" marR="53975" indent="46990">
              <a:lnSpc>
                <a:spcPts val="1660"/>
              </a:lnSpc>
              <a:spcBef>
                <a:spcPts val="365"/>
              </a:spcBef>
            </a:pP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885 stable 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multivessel 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STEMI pts.</a:t>
            </a:r>
            <a:r>
              <a:rPr dirty="0" sz="16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randomized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41119" y="3607308"/>
            <a:ext cx="3357372" cy="12283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53311" y="3686543"/>
            <a:ext cx="3331464" cy="10972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3791" y="3627120"/>
            <a:ext cx="3276600" cy="11475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83791" y="3663550"/>
            <a:ext cx="3276600" cy="93535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295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 pts</a:t>
            </a:r>
            <a:endParaRPr sz="1800">
              <a:latin typeface="Calibri"/>
              <a:cs typeface="Calibri"/>
            </a:endParaRPr>
          </a:p>
          <a:p>
            <a:pPr algn="ctr" marL="135890" marR="129539" indent="635">
              <a:lnSpc>
                <a:spcPts val="1750"/>
              </a:lnSpc>
              <a:spcBef>
                <a:spcPts val="82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Acute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FFR-guided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complete  revascularization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of non-IRA</a:t>
            </a: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lesions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13020" y="3607295"/>
            <a:ext cx="3255264" cy="10881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044440" y="3616439"/>
            <a:ext cx="3439667" cy="10972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155691" y="3627120"/>
            <a:ext cx="3174491" cy="10073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155691" y="3594353"/>
            <a:ext cx="3175000" cy="934085"/>
          </a:xfrm>
          <a:prstGeom prst="rect">
            <a:avLst/>
          </a:prstGeom>
        </p:spPr>
        <p:txBody>
          <a:bodyPr wrap="square" lIns="0" tIns="1016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800"/>
              </a:spcBef>
            </a:pPr>
            <a:r>
              <a:rPr dirty="0" sz="1800" b="1">
                <a:solidFill>
                  <a:srgbClr val="FFFFFF"/>
                </a:solidFill>
                <a:latin typeface="Calibri"/>
                <a:cs typeface="Calibri"/>
              </a:rPr>
              <a:t>590</a:t>
            </a:r>
            <a:r>
              <a:rPr dirty="0" sz="1800" spc="-5" b="1">
                <a:solidFill>
                  <a:srgbClr val="FFFFFF"/>
                </a:solidFill>
                <a:latin typeface="Calibri"/>
                <a:cs typeface="Calibri"/>
              </a:rPr>
              <a:t> pts</a:t>
            </a:r>
            <a:endParaRPr sz="1800">
              <a:latin typeface="Calibri"/>
              <a:cs typeface="Calibri"/>
            </a:endParaRPr>
          </a:p>
          <a:p>
            <a:pPr algn="ctr" marL="1905">
              <a:lnSpc>
                <a:spcPts val="1835"/>
              </a:lnSpc>
              <a:spcBef>
                <a:spcPts val="620"/>
              </a:spcBef>
            </a:pP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Infarct related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artery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dirty="0" sz="1600" spc="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treatment</a:t>
            </a:r>
            <a:endParaRPr sz="1600">
              <a:latin typeface="Calibri"/>
              <a:cs typeface="Calibri"/>
            </a:endParaRPr>
          </a:p>
          <a:p>
            <a:pPr algn="ctr" marL="1270">
              <a:lnSpc>
                <a:spcPts val="1835"/>
              </a:lnSpc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+ blinded FFR of non-IRA</a:t>
            </a:r>
            <a:r>
              <a:rPr dirty="0" sz="16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lesions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58940" y="2817876"/>
            <a:ext cx="1998345" cy="368935"/>
          </a:xfrm>
          <a:prstGeom prst="rect">
            <a:avLst/>
          </a:prstGeom>
          <a:ln w="12192">
            <a:solidFill>
              <a:srgbClr val="235C5F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40"/>
              </a:spcBef>
            </a:pPr>
            <a:r>
              <a:rPr dirty="0" sz="1800">
                <a:solidFill>
                  <a:srgbClr val="0A5469"/>
                </a:solidFill>
                <a:latin typeface="Calibri"/>
                <a:cs typeface="Calibri"/>
              </a:rPr>
              <a:t>1 : 2</a:t>
            </a:r>
            <a:r>
              <a:rPr dirty="0" sz="1800" spc="-30">
                <a:solidFill>
                  <a:srgbClr val="0A5469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0A5469"/>
                </a:solidFill>
                <a:latin typeface="Calibri"/>
                <a:cs typeface="Calibri"/>
              </a:rPr>
              <a:t>randomization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26435" y="6298691"/>
            <a:ext cx="4259580" cy="368935"/>
          </a:xfrm>
          <a:prstGeom prst="rect">
            <a:avLst/>
          </a:prstGeom>
          <a:ln w="9144">
            <a:solidFill>
              <a:srgbClr val="235C5F"/>
            </a:solidFill>
          </a:ln>
        </p:spPr>
        <p:txBody>
          <a:bodyPr wrap="square" lIns="0" tIns="31750" rIns="0" bIns="0" rtlCol="0" vert="horz">
            <a:spAutoFit/>
          </a:bodyPr>
          <a:lstStyle/>
          <a:p>
            <a:pPr marL="109855">
              <a:lnSpc>
                <a:spcPct val="100000"/>
              </a:lnSpc>
              <a:spcBef>
                <a:spcPts val="250"/>
              </a:spcBef>
            </a:pPr>
            <a:r>
              <a:rPr dirty="0" sz="1800" spc="-10">
                <a:solidFill>
                  <a:srgbClr val="0A5469"/>
                </a:solidFill>
                <a:latin typeface="Calibri"/>
                <a:cs typeface="Calibri"/>
              </a:rPr>
              <a:t>Follow-up at </a:t>
            </a:r>
            <a:r>
              <a:rPr dirty="0" sz="1800">
                <a:solidFill>
                  <a:srgbClr val="0A5469"/>
                </a:solidFill>
                <a:latin typeface="Calibri"/>
                <a:cs typeface="Calibri"/>
              </a:rPr>
              <a:t>30 </a:t>
            </a:r>
            <a:r>
              <a:rPr dirty="0" sz="1800" spc="-15">
                <a:solidFill>
                  <a:srgbClr val="0A5469"/>
                </a:solidFill>
                <a:latin typeface="Calibri"/>
                <a:cs typeface="Calibri"/>
              </a:rPr>
              <a:t>days, </a:t>
            </a:r>
            <a:r>
              <a:rPr dirty="0" sz="1800">
                <a:solidFill>
                  <a:srgbClr val="0A5469"/>
                </a:solidFill>
                <a:latin typeface="Calibri"/>
                <a:cs typeface="Calibri"/>
              </a:rPr>
              <a:t>12, 24 and 36</a:t>
            </a:r>
            <a:r>
              <a:rPr dirty="0" sz="1800" spc="55">
                <a:solidFill>
                  <a:srgbClr val="0A5469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A5469"/>
                </a:solidFill>
                <a:latin typeface="Calibri"/>
                <a:cs typeface="Calibri"/>
              </a:rPr>
              <a:t>months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081527" y="5181600"/>
            <a:ext cx="310959" cy="111250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34867" y="5205984"/>
            <a:ext cx="208787" cy="10210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34867" y="5205984"/>
            <a:ext cx="208915" cy="1021080"/>
          </a:xfrm>
          <a:custGeom>
            <a:avLst/>
            <a:gdLst/>
            <a:ahLst/>
            <a:cxnLst/>
            <a:rect l="l" t="t" r="r" b="b"/>
            <a:pathLst>
              <a:path w="208914" h="1021079">
                <a:moveTo>
                  <a:pt x="0" y="916686"/>
                </a:moveTo>
                <a:lnTo>
                  <a:pt x="52196" y="916686"/>
                </a:lnTo>
                <a:lnTo>
                  <a:pt x="52196" y="0"/>
                </a:lnTo>
                <a:lnTo>
                  <a:pt x="156591" y="0"/>
                </a:lnTo>
                <a:lnTo>
                  <a:pt x="156591" y="916686"/>
                </a:lnTo>
                <a:lnTo>
                  <a:pt x="208787" y="916686"/>
                </a:lnTo>
                <a:lnTo>
                  <a:pt x="104393" y="1021080"/>
                </a:lnTo>
                <a:lnTo>
                  <a:pt x="0" y="916686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370320" y="5608320"/>
            <a:ext cx="320103" cy="69649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423659" y="5632703"/>
            <a:ext cx="217932" cy="6050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423659" y="5632703"/>
            <a:ext cx="218440" cy="605155"/>
          </a:xfrm>
          <a:custGeom>
            <a:avLst/>
            <a:gdLst/>
            <a:ahLst/>
            <a:cxnLst/>
            <a:rect l="l" t="t" r="r" b="b"/>
            <a:pathLst>
              <a:path w="218440" h="605154">
                <a:moveTo>
                  <a:pt x="0" y="496062"/>
                </a:moveTo>
                <a:lnTo>
                  <a:pt x="54482" y="496062"/>
                </a:lnTo>
                <a:lnTo>
                  <a:pt x="54482" y="0"/>
                </a:lnTo>
                <a:lnTo>
                  <a:pt x="163448" y="0"/>
                </a:lnTo>
                <a:lnTo>
                  <a:pt x="163448" y="496062"/>
                </a:lnTo>
                <a:lnTo>
                  <a:pt x="217932" y="496062"/>
                </a:lnTo>
                <a:lnTo>
                  <a:pt x="108965" y="605028"/>
                </a:lnTo>
                <a:lnTo>
                  <a:pt x="0" y="496062"/>
                </a:lnTo>
                <a:close/>
              </a:path>
            </a:pathLst>
          </a:custGeom>
          <a:ln w="9144">
            <a:solidFill>
              <a:srgbClr val="497DB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206746" y="4911090"/>
            <a:ext cx="3140963" cy="58521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206746" y="4911090"/>
            <a:ext cx="3141345" cy="585470"/>
          </a:xfrm>
          <a:prstGeom prst="rect">
            <a:avLst/>
          </a:prstGeom>
          <a:ln w="28955">
            <a:solidFill>
              <a:srgbClr val="2C711B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290195" marR="279400" indent="45720">
              <a:lnSpc>
                <a:spcPct val="100000"/>
              </a:lnSpc>
              <a:spcBef>
                <a:spcPts val="26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45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day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treatment window for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elective clinically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indicated</a:t>
            </a:r>
            <a:r>
              <a:rPr dirty="0" sz="16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PCI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468623" y="1472171"/>
            <a:ext cx="2773679" cy="80773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525773" y="1506474"/>
            <a:ext cx="2663952" cy="69799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25773" y="1506474"/>
            <a:ext cx="2663952" cy="69799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525773" y="1506474"/>
            <a:ext cx="2664460" cy="698500"/>
          </a:xfrm>
          <a:prstGeom prst="rect">
            <a:avLst/>
          </a:prstGeom>
          <a:ln w="28955">
            <a:solidFill>
              <a:srgbClr val="2C711B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marL="173990" marR="167005" indent="120014">
              <a:lnSpc>
                <a:spcPts val="2400"/>
              </a:lnSpc>
              <a:spcBef>
                <a:spcPts val="125"/>
              </a:spcBef>
            </a:pPr>
            <a:r>
              <a:rPr dirty="0" sz="1600" spc="-15" b="1">
                <a:solidFill>
                  <a:srgbClr val="FFFFFF"/>
                </a:solidFill>
                <a:latin typeface="Arial"/>
                <a:cs typeface="Arial"/>
              </a:rPr>
              <a:t>Acute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STEMI patiënts  undergoing primary</a:t>
            </a:r>
            <a:r>
              <a:rPr dirty="0" sz="16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Arial"/>
                <a:cs typeface="Arial"/>
              </a:rPr>
              <a:t>PCI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786884" y="2182355"/>
            <a:ext cx="106616" cy="4053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42509" y="2204466"/>
            <a:ext cx="635" cy="312420"/>
          </a:xfrm>
          <a:custGeom>
            <a:avLst/>
            <a:gdLst/>
            <a:ahLst/>
            <a:cxnLst/>
            <a:rect l="l" t="t" r="r" b="b"/>
            <a:pathLst>
              <a:path w="635" h="312419">
                <a:moveTo>
                  <a:pt x="0" y="0"/>
                </a:moveTo>
                <a:lnTo>
                  <a:pt x="635" y="312293"/>
                </a:lnTo>
              </a:path>
            </a:pathLst>
          </a:custGeom>
          <a:ln w="25907">
            <a:solidFill>
              <a:srgbClr val="235C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89153" y="3646170"/>
            <a:ext cx="1194816" cy="156972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9153" y="3646170"/>
            <a:ext cx="1195070" cy="1569720"/>
          </a:xfrm>
          <a:prstGeom prst="rect">
            <a:avLst/>
          </a:prstGeom>
          <a:ln w="28956">
            <a:solidFill>
              <a:srgbClr val="0A5469"/>
            </a:solidFill>
          </a:ln>
        </p:spPr>
        <p:txBody>
          <a:bodyPr wrap="square" lIns="0" tIns="33020" rIns="0" bIns="0" rtlCol="0" vert="horz">
            <a:spAutoFit/>
          </a:bodyPr>
          <a:lstStyle/>
          <a:p>
            <a:pPr marL="90170" marR="160655">
              <a:lnSpc>
                <a:spcPct val="100000"/>
              </a:lnSpc>
              <a:spcBef>
                <a:spcPts val="260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FFR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was  measured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rest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and 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after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adenosine  iv or ic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978139" y="6291083"/>
            <a:ext cx="1004282" cy="4389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7238" y="275081"/>
            <a:ext cx="2441448" cy="1077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47238" y="275081"/>
            <a:ext cx="2441575" cy="1077595"/>
          </a:xfrm>
          <a:prstGeom prst="rect">
            <a:avLst/>
          </a:prstGeom>
          <a:ln w="28955">
            <a:solidFill>
              <a:srgbClr val="0A5469"/>
            </a:solidFill>
          </a:ln>
        </p:spPr>
        <p:txBody>
          <a:bodyPr wrap="square" lIns="0" tIns="33019" rIns="0" bIns="0" rtlCol="0" vert="horz">
            <a:spAutoFit/>
          </a:bodyPr>
          <a:lstStyle/>
          <a:p>
            <a:pPr algn="ctr" marL="152400" marR="144145" indent="-4445">
              <a:lnSpc>
                <a:spcPct val="100000"/>
              </a:lnSpc>
              <a:spcBef>
                <a:spcPts val="259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885 Patients with acute  STEMI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multivessel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disease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were</a:t>
            </a:r>
            <a:r>
              <a:rPr dirty="0" sz="16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randomized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(1:2)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36141" y="1658873"/>
            <a:ext cx="2912364" cy="585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6141" y="1658873"/>
            <a:ext cx="2912745" cy="585470"/>
          </a:xfrm>
          <a:prstGeom prst="rect">
            <a:avLst/>
          </a:prstGeom>
          <a:ln w="28955">
            <a:solidFill>
              <a:srgbClr val="0A5469"/>
            </a:solidFill>
          </a:ln>
        </p:spPr>
        <p:txBody>
          <a:bodyPr wrap="square" lIns="0" tIns="330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6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295 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assigned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FFR</a:t>
            </a:r>
            <a:r>
              <a:rPr dirty="0" sz="1600" spc="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guide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complete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revascularization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99382" y="1658873"/>
            <a:ext cx="2988564" cy="5852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99382" y="1658873"/>
            <a:ext cx="2988945" cy="585470"/>
          </a:xfrm>
          <a:custGeom>
            <a:avLst/>
            <a:gdLst/>
            <a:ahLst/>
            <a:cxnLst/>
            <a:rect l="l" t="t" r="r" b="b"/>
            <a:pathLst>
              <a:path w="2988945" h="585469">
                <a:moveTo>
                  <a:pt x="0" y="585215"/>
                </a:moveTo>
                <a:lnTo>
                  <a:pt x="2988564" y="585215"/>
                </a:lnTo>
                <a:lnTo>
                  <a:pt x="2988564" y="0"/>
                </a:lnTo>
                <a:lnTo>
                  <a:pt x="0" y="0"/>
                </a:lnTo>
                <a:lnTo>
                  <a:pt x="0" y="585215"/>
                </a:lnTo>
                <a:close/>
              </a:path>
            </a:pathLst>
          </a:custGeom>
          <a:ln w="28955">
            <a:solidFill>
              <a:srgbClr val="0A54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83100" y="1679829"/>
            <a:ext cx="242252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590 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assigned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infarct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artery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only</a:t>
            </a:r>
            <a:r>
              <a:rPr dirty="0" sz="16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revascularization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33927" y="2250948"/>
            <a:ext cx="239318" cy="2362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04159" y="2273807"/>
            <a:ext cx="103505" cy="2203450"/>
          </a:xfrm>
          <a:custGeom>
            <a:avLst/>
            <a:gdLst/>
            <a:ahLst/>
            <a:cxnLst/>
            <a:rect l="l" t="t" r="r" b="b"/>
            <a:pathLst>
              <a:path w="103504" h="2203450">
                <a:moveTo>
                  <a:pt x="7112" y="2107056"/>
                </a:moveTo>
                <a:lnTo>
                  <a:pt x="4063" y="2108835"/>
                </a:lnTo>
                <a:lnTo>
                  <a:pt x="1015" y="2110485"/>
                </a:lnTo>
                <a:lnTo>
                  <a:pt x="0" y="2114422"/>
                </a:lnTo>
                <a:lnTo>
                  <a:pt x="51688" y="2203068"/>
                </a:lnTo>
                <a:lnTo>
                  <a:pt x="59020" y="2190496"/>
                </a:lnTo>
                <a:lnTo>
                  <a:pt x="45338" y="2190496"/>
                </a:lnTo>
                <a:lnTo>
                  <a:pt x="45338" y="2167073"/>
                </a:lnTo>
                <a:lnTo>
                  <a:pt x="10921" y="2108072"/>
                </a:lnTo>
                <a:lnTo>
                  <a:pt x="7112" y="2107056"/>
                </a:lnTo>
                <a:close/>
              </a:path>
              <a:path w="103504" h="2203450">
                <a:moveTo>
                  <a:pt x="45338" y="2167073"/>
                </a:moveTo>
                <a:lnTo>
                  <a:pt x="45338" y="2190496"/>
                </a:lnTo>
                <a:lnTo>
                  <a:pt x="58038" y="2190496"/>
                </a:lnTo>
                <a:lnTo>
                  <a:pt x="58038" y="2187321"/>
                </a:lnTo>
                <a:lnTo>
                  <a:pt x="46227" y="2187321"/>
                </a:lnTo>
                <a:lnTo>
                  <a:pt x="51688" y="2177959"/>
                </a:lnTo>
                <a:lnTo>
                  <a:pt x="45338" y="2167073"/>
                </a:lnTo>
                <a:close/>
              </a:path>
              <a:path w="103504" h="2203450">
                <a:moveTo>
                  <a:pt x="96265" y="2107056"/>
                </a:moveTo>
                <a:lnTo>
                  <a:pt x="92455" y="2108072"/>
                </a:lnTo>
                <a:lnTo>
                  <a:pt x="58038" y="2167073"/>
                </a:lnTo>
                <a:lnTo>
                  <a:pt x="58038" y="2190496"/>
                </a:lnTo>
                <a:lnTo>
                  <a:pt x="59020" y="2190496"/>
                </a:lnTo>
                <a:lnTo>
                  <a:pt x="103377" y="2114422"/>
                </a:lnTo>
                <a:lnTo>
                  <a:pt x="102362" y="2110485"/>
                </a:lnTo>
                <a:lnTo>
                  <a:pt x="99313" y="2108835"/>
                </a:lnTo>
                <a:lnTo>
                  <a:pt x="96265" y="2107056"/>
                </a:lnTo>
                <a:close/>
              </a:path>
              <a:path w="103504" h="2203450">
                <a:moveTo>
                  <a:pt x="51688" y="2177959"/>
                </a:moveTo>
                <a:lnTo>
                  <a:pt x="46227" y="2187321"/>
                </a:lnTo>
                <a:lnTo>
                  <a:pt x="57150" y="2187321"/>
                </a:lnTo>
                <a:lnTo>
                  <a:pt x="51688" y="2177959"/>
                </a:lnTo>
                <a:close/>
              </a:path>
              <a:path w="103504" h="2203450">
                <a:moveTo>
                  <a:pt x="58038" y="2167073"/>
                </a:moveTo>
                <a:lnTo>
                  <a:pt x="51688" y="2177959"/>
                </a:lnTo>
                <a:lnTo>
                  <a:pt x="57150" y="2187321"/>
                </a:lnTo>
                <a:lnTo>
                  <a:pt x="58038" y="2187321"/>
                </a:lnTo>
                <a:lnTo>
                  <a:pt x="58038" y="2167073"/>
                </a:lnTo>
                <a:close/>
              </a:path>
              <a:path w="103504" h="2203450">
                <a:moveTo>
                  <a:pt x="58038" y="0"/>
                </a:moveTo>
                <a:lnTo>
                  <a:pt x="45338" y="0"/>
                </a:lnTo>
                <a:lnTo>
                  <a:pt x="45338" y="2167073"/>
                </a:lnTo>
                <a:lnTo>
                  <a:pt x="51688" y="2177959"/>
                </a:lnTo>
                <a:lnTo>
                  <a:pt x="58038" y="2167073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21713" y="6177534"/>
            <a:ext cx="2450591" cy="5852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21713" y="6177534"/>
            <a:ext cx="2451100" cy="585470"/>
          </a:xfrm>
          <a:custGeom>
            <a:avLst/>
            <a:gdLst/>
            <a:ahLst/>
            <a:cxnLst/>
            <a:rect l="l" t="t" r="r" b="b"/>
            <a:pathLst>
              <a:path w="2451100" h="585470">
                <a:moveTo>
                  <a:pt x="0" y="585215"/>
                </a:moveTo>
                <a:lnTo>
                  <a:pt x="2450591" y="585215"/>
                </a:lnTo>
                <a:lnTo>
                  <a:pt x="2450591" y="0"/>
                </a:lnTo>
                <a:lnTo>
                  <a:pt x="0" y="0"/>
                </a:lnTo>
                <a:lnTo>
                  <a:pt x="0" y="585215"/>
                </a:lnTo>
                <a:close/>
              </a:path>
            </a:pathLst>
          </a:custGeom>
          <a:ln w="28956">
            <a:solidFill>
              <a:srgbClr val="0A54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637538" y="6199123"/>
            <a:ext cx="221932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7526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295 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included in- 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intention-to-treat</a:t>
            </a:r>
            <a:r>
              <a:rPr dirty="0" sz="1600" spc="-7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109971" y="2250948"/>
            <a:ext cx="237832" cy="2362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179186" y="2273807"/>
            <a:ext cx="103505" cy="2203450"/>
          </a:xfrm>
          <a:custGeom>
            <a:avLst/>
            <a:gdLst/>
            <a:ahLst/>
            <a:cxnLst/>
            <a:rect l="l" t="t" r="r" b="b"/>
            <a:pathLst>
              <a:path w="103504" h="2203450">
                <a:moveTo>
                  <a:pt x="7112" y="2107184"/>
                </a:moveTo>
                <a:lnTo>
                  <a:pt x="1015" y="2110740"/>
                </a:lnTo>
                <a:lnTo>
                  <a:pt x="0" y="2114677"/>
                </a:lnTo>
                <a:lnTo>
                  <a:pt x="1777" y="2117724"/>
                </a:lnTo>
                <a:lnTo>
                  <a:pt x="52197" y="2203068"/>
                </a:lnTo>
                <a:lnTo>
                  <a:pt x="59450" y="2190496"/>
                </a:lnTo>
                <a:lnTo>
                  <a:pt x="45720" y="2190496"/>
                </a:lnTo>
                <a:lnTo>
                  <a:pt x="45612" y="2166945"/>
                </a:lnTo>
                <a:lnTo>
                  <a:pt x="11049" y="2108199"/>
                </a:lnTo>
                <a:lnTo>
                  <a:pt x="7112" y="2107184"/>
                </a:lnTo>
                <a:close/>
              </a:path>
              <a:path w="103504" h="2203450">
                <a:moveTo>
                  <a:pt x="45612" y="2166945"/>
                </a:moveTo>
                <a:lnTo>
                  <a:pt x="45720" y="2190496"/>
                </a:lnTo>
                <a:lnTo>
                  <a:pt x="58420" y="2190496"/>
                </a:lnTo>
                <a:lnTo>
                  <a:pt x="58405" y="2187321"/>
                </a:lnTo>
                <a:lnTo>
                  <a:pt x="46609" y="2187321"/>
                </a:lnTo>
                <a:lnTo>
                  <a:pt x="52049" y="2177882"/>
                </a:lnTo>
                <a:lnTo>
                  <a:pt x="45612" y="2166945"/>
                </a:lnTo>
                <a:close/>
              </a:path>
              <a:path w="103504" h="2203450">
                <a:moveTo>
                  <a:pt x="96392" y="2106803"/>
                </a:moveTo>
                <a:lnTo>
                  <a:pt x="92455" y="2107818"/>
                </a:lnTo>
                <a:lnTo>
                  <a:pt x="90677" y="2110866"/>
                </a:lnTo>
                <a:lnTo>
                  <a:pt x="58353" y="2166945"/>
                </a:lnTo>
                <a:lnTo>
                  <a:pt x="58420" y="2190496"/>
                </a:lnTo>
                <a:lnTo>
                  <a:pt x="59450" y="2190496"/>
                </a:lnTo>
                <a:lnTo>
                  <a:pt x="101726" y="2117216"/>
                </a:lnTo>
                <a:lnTo>
                  <a:pt x="103504" y="2114168"/>
                </a:lnTo>
                <a:lnTo>
                  <a:pt x="102362" y="2110359"/>
                </a:lnTo>
                <a:lnTo>
                  <a:pt x="99440" y="2108580"/>
                </a:lnTo>
                <a:lnTo>
                  <a:pt x="96392" y="2106803"/>
                </a:lnTo>
                <a:close/>
              </a:path>
              <a:path w="103504" h="2203450">
                <a:moveTo>
                  <a:pt x="52049" y="2177882"/>
                </a:moveTo>
                <a:lnTo>
                  <a:pt x="46609" y="2187321"/>
                </a:lnTo>
                <a:lnTo>
                  <a:pt x="57530" y="2187193"/>
                </a:lnTo>
                <a:lnTo>
                  <a:pt x="52049" y="2177882"/>
                </a:lnTo>
                <a:close/>
              </a:path>
              <a:path w="103504" h="2203450">
                <a:moveTo>
                  <a:pt x="58312" y="2167017"/>
                </a:moveTo>
                <a:lnTo>
                  <a:pt x="52049" y="2177882"/>
                </a:lnTo>
                <a:lnTo>
                  <a:pt x="57530" y="2187193"/>
                </a:lnTo>
                <a:lnTo>
                  <a:pt x="46609" y="2187321"/>
                </a:lnTo>
                <a:lnTo>
                  <a:pt x="58405" y="2187321"/>
                </a:lnTo>
                <a:lnTo>
                  <a:pt x="58312" y="2167017"/>
                </a:lnTo>
                <a:close/>
              </a:path>
              <a:path w="103504" h="2203450">
                <a:moveTo>
                  <a:pt x="48387" y="0"/>
                </a:moveTo>
                <a:lnTo>
                  <a:pt x="35687" y="0"/>
                </a:lnTo>
                <a:lnTo>
                  <a:pt x="45612" y="2166945"/>
                </a:lnTo>
                <a:lnTo>
                  <a:pt x="52049" y="2177882"/>
                </a:lnTo>
                <a:lnTo>
                  <a:pt x="58312" y="2167017"/>
                </a:lnTo>
                <a:lnTo>
                  <a:pt x="48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673346" y="6171438"/>
            <a:ext cx="2449068" cy="5852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73346" y="6171438"/>
            <a:ext cx="2449195" cy="585470"/>
          </a:xfrm>
          <a:custGeom>
            <a:avLst/>
            <a:gdLst/>
            <a:ahLst/>
            <a:cxnLst/>
            <a:rect l="l" t="t" r="r" b="b"/>
            <a:pathLst>
              <a:path w="2449195" h="585470">
                <a:moveTo>
                  <a:pt x="0" y="585216"/>
                </a:moveTo>
                <a:lnTo>
                  <a:pt x="2449068" y="585216"/>
                </a:lnTo>
                <a:lnTo>
                  <a:pt x="2449068" y="0"/>
                </a:lnTo>
                <a:lnTo>
                  <a:pt x="0" y="0"/>
                </a:lnTo>
                <a:lnTo>
                  <a:pt x="0" y="585216"/>
                </a:lnTo>
                <a:close/>
              </a:path>
            </a:pathLst>
          </a:custGeom>
          <a:ln w="28956">
            <a:solidFill>
              <a:srgbClr val="0A54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788153" y="6193637"/>
            <a:ext cx="221996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7526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590 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included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in-  intention-to-treat</a:t>
            </a:r>
            <a:r>
              <a:rPr dirty="0" sz="16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analysis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88086" y="4507229"/>
            <a:ext cx="3291840" cy="132435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88086" y="4507229"/>
            <a:ext cx="3291840" cy="1324610"/>
          </a:xfrm>
          <a:prstGeom prst="rect">
            <a:avLst/>
          </a:prstGeom>
          <a:ln w="28955">
            <a:solidFill>
              <a:srgbClr val="0A546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286 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alive and included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24</a:t>
            </a:r>
            <a:endParaRPr sz="1600">
              <a:latin typeface="Calibri"/>
              <a:cs typeface="Calibri"/>
            </a:endParaRPr>
          </a:p>
          <a:p>
            <a:pPr marL="274955" marR="2007235" indent="-184785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mo. follow-up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dirty="0" sz="1600" spc="3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Died</a:t>
            </a:r>
            <a:endParaRPr sz="1600">
              <a:latin typeface="Calibri"/>
              <a:cs typeface="Calibri"/>
            </a:endParaRPr>
          </a:p>
          <a:p>
            <a:pPr marL="274955" marR="438784">
              <a:lnSpc>
                <a:spcPct val="100000"/>
              </a:lnSpc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Withdrew informed consent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2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Lost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follow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 up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83429" y="4507229"/>
            <a:ext cx="3293364" cy="132435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583429" y="4507229"/>
            <a:ext cx="3293745" cy="1324610"/>
          </a:xfrm>
          <a:prstGeom prst="rect">
            <a:avLst/>
          </a:prstGeom>
          <a:ln w="28955">
            <a:solidFill>
              <a:srgbClr val="0A546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26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572 </a:t>
            </a:r>
            <a:r>
              <a:rPr dirty="0" sz="1600" spc="-25" b="1">
                <a:solidFill>
                  <a:srgbClr val="FFFFFF"/>
                </a:solidFill>
                <a:latin typeface="Calibri"/>
                <a:cs typeface="Calibri"/>
              </a:rPr>
              <a:t>Were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alive and included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at</a:t>
            </a:r>
            <a:r>
              <a:rPr dirty="0" sz="16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24</a:t>
            </a:r>
            <a:endParaRPr sz="1600">
              <a:latin typeface="Calibri"/>
              <a:cs typeface="Calibri"/>
            </a:endParaRPr>
          </a:p>
          <a:p>
            <a:pPr marL="183515" marR="2008505" indent="-91440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mo. follow-up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Died</a:t>
            </a:r>
            <a:endParaRPr sz="1600">
              <a:latin typeface="Calibri"/>
              <a:cs typeface="Calibri"/>
            </a:endParaRPr>
          </a:p>
          <a:p>
            <a:pPr marL="276225" marR="438784">
              <a:lnSpc>
                <a:spcPct val="100000"/>
              </a:lnSpc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1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Withdrew informed consent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2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Lost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follow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233927" y="5879591"/>
            <a:ext cx="239318" cy="3992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04159" y="5902452"/>
            <a:ext cx="103377" cy="2391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109971" y="5879591"/>
            <a:ext cx="237832" cy="39324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179440" y="5902413"/>
            <a:ext cx="103378" cy="23309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33927" y="1351788"/>
            <a:ext cx="1071384" cy="3246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55847" y="1374521"/>
            <a:ext cx="911860" cy="201295"/>
          </a:xfrm>
          <a:custGeom>
            <a:avLst/>
            <a:gdLst/>
            <a:ahLst/>
            <a:cxnLst/>
            <a:rect l="l" t="t" r="r" b="b"/>
            <a:pathLst>
              <a:path w="911860" h="201294">
                <a:moveTo>
                  <a:pt x="78359" y="99313"/>
                </a:moveTo>
                <a:lnTo>
                  <a:pt x="75691" y="101600"/>
                </a:lnTo>
                <a:lnTo>
                  <a:pt x="0" y="165607"/>
                </a:lnTo>
                <a:lnTo>
                  <a:pt x="92963" y="200025"/>
                </a:lnTo>
                <a:lnTo>
                  <a:pt x="96138" y="201294"/>
                </a:lnTo>
                <a:lnTo>
                  <a:pt x="99822" y="199516"/>
                </a:lnTo>
                <a:lnTo>
                  <a:pt x="101091" y="196214"/>
                </a:lnTo>
                <a:lnTo>
                  <a:pt x="102235" y="193039"/>
                </a:lnTo>
                <a:lnTo>
                  <a:pt x="100584" y="189356"/>
                </a:lnTo>
                <a:lnTo>
                  <a:pt x="97281" y="188087"/>
                </a:lnTo>
                <a:lnTo>
                  <a:pt x="47538" y="169671"/>
                </a:lnTo>
                <a:lnTo>
                  <a:pt x="13462" y="169671"/>
                </a:lnTo>
                <a:lnTo>
                  <a:pt x="11302" y="157099"/>
                </a:lnTo>
                <a:lnTo>
                  <a:pt x="34540" y="153034"/>
                </a:lnTo>
                <a:lnTo>
                  <a:pt x="83819" y="111378"/>
                </a:lnTo>
                <a:lnTo>
                  <a:pt x="86613" y="109092"/>
                </a:lnTo>
                <a:lnTo>
                  <a:pt x="86867" y="105028"/>
                </a:lnTo>
                <a:lnTo>
                  <a:pt x="84581" y="102362"/>
                </a:lnTo>
                <a:lnTo>
                  <a:pt x="82423" y="99694"/>
                </a:lnTo>
                <a:lnTo>
                  <a:pt x="78359" y="99313"/>
                </a:lnTo>
                <a:close/>
              </a:path>
              <a:path w="911860" h="201294">
                <a:moveTo>
                  <a:pt x="34540" y="153034"/>
                </a:moveTo>
                <a:lnTo>
                  <a:pt x="11302" y="157099"/>
                </a:lnTo>
                <a:lnTo>
                  <a:pt x="13462" y="169671"/>
                </a:lnTo>
                <a:lnTo>
                  <a:pt x="21442" y="168275"/>
                </a:lnTo>
                <a:lnTo>
                  <a:pt x="16510" y="168275"/>
                </a:lnTo>
                <a:lnTo>
                  <a:pt x="14604" y="157479"/>
                </a:lnTo>
                <a:lnTo>
                  <a:pt x="29280" y="157479"/>
                </a:lnTo>
                <a:lnTo>
                  <a:pt x="34540" y="153034"/>
                </a:lnTo>
                <a:close/>
              </a:path>
              <a:path w="911860" h="201294">
                <a:moveTo>
                  <a:pt x="36598" y="165621"/>
                </a:moveTo>
                <a:lnTo>
                  <a:pt x="13462" y="169671"/>
                </a:lnTo>
                <a:lnTo>
                  <a:pt x="47538" y="169671"/>
                </a:lnTo>
                <a:lnTo>
                  <a:pt x="36598" y="165621"/>
                </a:lnTo>
                <a:close/>
              </a:path>
              <a:path w="911860" h="201294">
                <a:moveTo>
                  <a:pt x="14604" y="157479"/>
                </a:moveTo>
                <a:lnTo>
                  <a:pt x="16510" y="168275"/>
                </a:lnTo>
                <a:lnTo>
                  <a:pt x="24811" y="161258"/>
                </a:lnTo>
                <a:lnTo>
                  <a:pt x="14604" y="157479"/>
                </a:lnTo>
                <a:close/>
              </a:path>
              <a:path w="911860" h="201294">
                <a:moveTo>
                  <a:pt x="24811" y="161258"/>
                </a:moveTo>
                <a:lnTo>
                  <a:pt x="16510" y="168275"/>
                </a:lnTo>
                <a:lnTo>
                  <a:pt x="21442" y="168275"/>
                </a:lnTo>
                <a:lnTo>
                  <a:pt x="36598" y="165621"/>
                </a:lnTo>
                <a:lnTo>
                  <a:pt x="24811" y="161258"/>
                </a:lnTo>
                <a:close/>
              </a:path>
              <a:path w="911860" h="201294">
                <a:moveTo>
                  <a:pt x="909447" y="0"/>
                </a:moveTo>
                <a:lnTo>
                  <a:pt x="34540" y="153034"/>
                </a:lnTo>
                <a:lnTo>
                  <a:pt x="24811" y="161258"/>
                </a:lnTo>
                <a:lnTo>
                  <a:pt x="36598" y="165621"/>
                </a:lnTo>
                <a:lnTo>
                  <a:pt x="911605" y="12445"/>
                </a:lnTo>
                <a:lnTo>
                  <a:pt x="909447" y="0"/>
                </a:lnTo>
                <a:close/>
              </a:path>
              <a:path w="911860" h="201294">
                <a:moveTo>
                  <a:pt x="29280" y="157479"/>
                </a:moveTo>
                <a:lnTo>
                  <a:pt x="14604" y="157479"/>
                </a:lnTo>
                <a:lnTo>
                  <a:pt x="24811" y="161258"/>
                </a:lnTo>
                <a:lnTo>
                  <a:pt x="29280" y="157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223003" y="1351775"/>
            <a:ext cx="1114031" cy="35967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265929" y="1374521"/>
            <a:ext cx="955040" cy="234315"/>
          </a:xfrm>
          <a:custGeom>
            <a:avLst/>
            <a:gdLst/>
            <a:ahLst/>
            <a:cxnLst/>
            <a:rect l="l" t="t" r="r" b="b"/>
            <a:pathLst>
              <a:path w="955039" h="234315">
                <a:moveTo>
                  <a:pt x="918522" y="199917"/>
                </a:moveTo>
                <a:lnTo>
                  <a:pt x="857123" y="220725"/>
                </a:lnTo>
                <a:lnTo>
                  <a:pt x="853821" y="221741"/>
                </a:lnTo>
                <a:lnTo>
                  <a:pt x="852043" y="225425"/>
                </a:lnTo>
                <a:lnTo>
                  <a:pt x="854329" y="232028"/>
                </a:lnTo>
                <a:lnTo>
                  <a:pt x="857885" y="233806"/>
                </a:lnTo>
                <a:lnTo>
                  <a:pt x="944153" y="204596"/>
                </a:lnTo>
                <a:lnTo>
                  <a:pt x="941451" y="204596"/>
                </a:lnTo>
                <a:lnTo>
                  <a:pt x="918522" y="199917"/>
                </a:lnTo>
                <a:close/>
              </a:path>
              <a:path w="955039" h="234315">
                <a:moveTo>
                  <a:pt x="930469" y="195868"/>
                </a:moveTo>
                <a:lnTo>
                  <a:pt x="918522" y="199917"/>
                </a:lnTo>
                <a:lnTo>
                  <a:pt x="941451" y="204596"/>
                </a:lnTo>
                <a:lnTo>
                  <a:pt x="941762" y="203073"/>
                </a:lnTo>
                <a:lnTo>
                  <a:pt x="938530" y="203073"/>
                </a:lnTo>
                <a:lnTo>
                  <a:pt x="930469" y="195868"/>
                </a:lnTo>
                <a:close/>
              </a:path>
              <a:path w="955039" h="234315">
                <a:moveTo>
                  <a:pt x="878586" y="132461"/>
                </a:moveTo>
                <a:lnTo>
                  <a:pt x="874522" y="132714"/>
                </a:lnTo>
                <a:lnTo>
                  <a:pt x="872236" y="135381"/>
                </a:lnTo>
                <a:lnTo>
                  <a:pt x="869950" y="137921"/>
                </a:lnTo>
                <a:lnTo>
                  <a:pt x="870077" y="141986"/>
                </a:lnTo>
                <a:lnTo>
                  <a:pt x="872744" y="144271"/>
                </a:lnTo>
                <a:lnTo>
                  <a:pt x="921078" y="187474"/>
                </a:lnTo>
                <a:lnTo>
                  <a:pt x="943991" y="192150"/>
                </a:lnTo>
                <a:lnTo>
                  <a:pt x="941451" y="204596"/>
                </a:lnTo>
                <a:lnTo>
                  <a:pt x="944153" y="204596"/>
                </a:lnTo>
                <a:lnTo>
                  <a:pt x="955040" y="200913"/>
                </a:lnTo>
                <a:lnTo>
                  <a:pt x="878586" y="132461"/>
                </a:lnTo>
                <a:close/>
              </a:path>
              <a:path w="955039" h="234315">
                <a:moveTo>
                  <a:pt x="940689" y="192404"/>
                </a:moveTo>
                <a:lnTo>
                  <a:pt x="930469" y="195868"/>
                </a:lnTo>
                <a:lnTo>
                  <a:pt x="938530" y="203073"/>
                </a:lnTo>
                <a:lnTo>
                  <a:pt x="940689" y="192404"/>
                </a:lnTo>
                <a:close/>
              </a:path>
              <a:path w="955039" h="234315">
                <a:moveTo>
                  <a:pt x="943939" y="192404"/>
                </a:moveTo>
                <a:lnTo>
                  <a:pt x="940689" y="192404"/>
                </a:lnTo>
                <a:lnTo>
                  <a:pt x="938530" y="203073"/>
                </a:lnTo>
                <a:lnTo>
                  <a:pt x="941762" y="203073"/>
                </a:lnTo>
                <a:lnTo>
                  <a:pt x="943939" y="192404"/>
                </a:lnTo>
                <a:close/>
              </a:path>
              <a:path w="955039" h="234315">
                <a:moveTo>
                  <a:pt x="2540" y="0"/>
                </a:moveTo>
                <a:lnTo>
                  <a:pt x="0" y="12445"/>
                </a:lnTo>
                <a:lnTo>
                  <a:pt x="918522" y="199917"/>
                </a:lnTo>
                <a:lnTo>
                  <a:pt x="930469" y="195868"/>
                </a:lnTo>
                <a:lnTo>
                  <a:pt x="921078" y="187474"/>
                </a:lnTo>
                <a:lnTo>
                  <a:pt x="2540" y="0"/>
                </a:lnTo>
                <a:close/>
              </a:path>
              <a:path w="955039" h="234315">
                <a:moveTo>
                  <a:pt x="921078" y="187474"/>
                </a:moveTo>
                <a:lnTo>
                  <a:pt x="930469" y="195868"/>
                </a:lnTo>
                <a:lnTo>
                  <a:pt x="940689" y="192404"/>
                </a:lnTo>
                <a:lnTo>
                  <a:pt x="943939" y="192404"/>
                </a:lnTo>
                <a:lnTo>
                  <a:pt x="943991" y="192150"/>
                </a:lnTo>
                <a:lnTo>
                  <a:pt x="921078" y="1874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1866" y="2519933"/>
            <a:ext cx="2409444" cy="83210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885948" y="2785363"/>
            <a:ext cx="5270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3715" algn="l"/>
              </a:tabLst>
            </a:pP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600" spc="-5" b="1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1866" y="2519933"/>
            <a:ext cx="2409825" cy="832485"/>
          </a:xfrm>
          <a:prstGeom prst="rect">
            <a:avLst/>
          </a:prstGeom>
          <a:ln w="28955">
            <a:solidFill>
              <a:srgbClr val="0A546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170" marR="179705">
              <a:lnSpc>
                <a:spcPct val="100000"/>
              </a:lnSpc>
              <a:spcBef>
                <a:spcPts val="26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292 Underwent 450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FFR 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procedures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of non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infarct 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artery</a:t>
            </a:r>
            <a:r>
              <a:rPr dirty="0" sz="16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lesions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680709" y="2519933"/>
            <a:ext cx="2490216" cy="8321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680709" y="2519933"/>
            <a:ext cx="2490470" cy="832485"/>
          </a:xfrm>
          <a:custGeom>
            <a:avLst/>
            <a:gdLst/>
            <a:ahLst/>
            <a:cxnLst/>
            <a:rect l="l" t="t" r="r" b="b"/>
            <a:pathLst>
              <a:path w="2490470" h="832485">
                <a:moveTo>
                  <a:pt x="0" y="832103"/>
                </a:moveTo>
                <a:lnTo>
                  <a:pt x="2490216" y="832103"/>
                </a:lnTo>
                <a:lnTo>
                  <a:pt x="2490216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ln w="28955">
            <a:solidFill>
              <a:srgbClr val="0A54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5680709" y="2519933"/>
            <a:ext cx="2490470" cy="832485"/>
          </a:xfrm>
          <a:prstGeom prst="rect">
            <a:avLst/>
          </a:prstGeom>
          <a:ln w="28955">
            <a:solidFill>
              <a:srgbClr val="0A5469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805" marR="193040">
              <a:lnSpc>
                <a:spcPct val="100000"/>
              </a:lnSpc>
              <a:spcBef>
                <a:spcPts val="26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575 Underwent 865 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blinded FFR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procedures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of  non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infarct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artery</a:t>
            </a:r>
            <a:r>
              <a:rPr dirty="0" sz="16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lesions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51866" y="3640073"/>
            <a:ext cx="2447544" cy="58369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1866" y="3640073"/>
            <a:ext cx="2447925" cy="584200"/>
          </a:xfrm>
          <a:custGeom>
            <a:avLst/>
            <a:gdLst/>
            <a:ahLst/>
            <a:cxnLst/>
            <a:rect l="l" t="t" r="r" b="b"/>
            <a:pathLst>
              <a:path w="2447925" h="584200">
                <a:moveTo>
                  <a:pt x="0" y="583692"/>
                </a:moveTo>
                <a:lnTo>
                  <a:pt x="2447544" y="583692"/>
                </a:lnTo>
                <a:lnTo>
                  <a:pt x="2447544" y="0"/>
                </a:lnTo>
                <a:lnTo>
                  <a:pt x="0" y="0"/>
                </a:lnTo>
                <a:lnTo>
                  <a:pt x="0" y="583692"/>
                </a:lnTo>
                <a:close/>
              </a:path>
            </a:pathLst>
          </a:custGeom>
          <a:ln w="28955">
            <a:solidFill>
              <a:srgbClr val="0A54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51866" y="3640073"/>
            <a:ext cx="2447925" cy="584200"/>
          </a:xfrm>
          <a:prstGeom prst="rect">
            <a:avLst/>
          </a:prstGeom>
          <a:ln w="28955">
            <a:solidFill>
              <a:srgbClr val="0A5469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0170" marR="422275">
              <a:lnSpc>
                <a:spcPct val="100000"/>
              </a:lnSpc>
              <a:spcBef>
                <a:spcPts val="254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289 Received allocated  treatment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680709" y="3665982"/>
            <a:ext cx="2490216" cy="5852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680709" y="3665982"/>
            <a:ext cx="2490470" cy="585470"/>
          </a:xfrm>
          <a:custGeom>
            <a:avLst/>
            <a:gdLst/>
            <a:ahLst/>
            <a:cxnLst/>
            <a:rect l="l" t="t" r="r" b="b"/>
            <a:pathLst>
              <a:path w="2490470" h="585470">
                <a:moveTo>
                  <a:pt x="0" y="585215"/>
                </a:moveTo>
                <a:lnTo>
                  <a:pt x="2490216" y="585215"/>
                </a:lnTo>
                <a:lnTo>
                  <a:pt x="2490216" y="0"/>
                </a:lnTo>
                <a:lnTo>
                  <a:pt x="0" y="0"/>
                </a:lnTo>
                <a:lnTo>
                  <a:pt x="0" y="585215"/>
                </a:lnTo>
                <a:close/>
              </a:path>
            </a:pathLst>
          </a:custGeom>
          <a:ln w="28956">
            <a:solidFill>
              <a:srgbClr val="0A546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758941" y="3686936"/>
            <a:ext cx="195262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589 Received allocated  treatment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855976" y="2958072"/>
            <a:ext cx="545579" cy="9310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178552" y="2958025"/>
            <a:ext cx="545579" cy="9746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221223" y="2987039"/>
            <a:ext cx="458470" cy="5080"/>
          </a:xfrm>
          <a:custGeom>
            <a:avLst/>
            <a:gdLst/>
            <a:ahLst/>
            <a:cxnLst/>
            <a:rect l="l" t="t" r="r" b="b"/>
            <a:pathLst>
              <a:path w="458470" h="5080">
                <a:moveTo>
                  <a:pt x="0" y="0"/>
                </a:moveTo>
                <a:lnTo>
                  <a:pt x="458470" y="469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178552" y="3825240"/>
            <a:ext cx="545579" cy="10515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221223" y="3854196"/>
            <a:ext cx="458470" cy="12065"/>
          </a:xfrm>
          <a:custGeom>
            <a:avLst/>
            <a:gdLst/>
            <a:ahLst/>
            <a:cxnLst/>
            <a:rect l="l" t="t" r="r" b="b"/>
            <a:pathLst>
              <a:path w="458470" h="12064">
                <a:moveTo>
                  <a:pt x="0" y="0"/>
                </a:moveTo>
                <a:lnTo>
                  <a:pt x="458470" y="115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55976" y="3851090"/>
            <a:ext cx="545579" cy="9746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898648" y="3880103"/>
            <a:ext cx="458470" cy="5080"/>
          </a:xfrm>
          <a:custGeom>
            <a:avLst/>
            <a:gdLst/>
            <a:ahLst/>
            <a:cxnLst/>
            <a:rect l="l" t="t" r="r" b="b"/>
            <a:pathLst>
              <a:path w="458470" h="5079">
                <a:moveTo>
                  <a:pt x="0" y="0"/>
                </a:moveTo>
                <a:lnTo>
                  <a:pt x="458469" y="469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507223" y="161559"/>
            <a:ext cx="1444747" cy="58062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Julien</dc:creator>
  <dc:title>Présentation PowerPoint</dc:title>
  <dcterms:created xsi:type="dcterms:W3CDTF">2018-05-23T15:33:51Z</dcterms:created>
  <dcterms:modified xsi:type="dcterms:W3CDTF">2018-05-23T15:33:51Z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2018-05-23T00:00:00Z</vt:filetime>
  </property>
</Properties>
</file>