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449" r:id="rId2"/>
    <p:sldId id="284" r:id="rId3"/>
    <p:sldId id="447" r:id="rId4"/>
    <p:sldId id="450" r:id="rId5"/>
    <p:sldId id="448" r:id="rId6"/>
    <p:sldId id="456" r:id="rId7"/>
    <p:sldId id="280" r:id="rId8"/>
    <p:sldId id="454" r:id="rId9"/>
    <p:sldId id="452" r:id="rId10"/>
    <p:sldId id="453" r:id="rId11"/>
    <p:sldId id="457" r:id="rId12"/>
    <p:sldId id="3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her, Maureen L" initials="DML" lastIdx="4" clrIdx="0">
    <p:extLst>
      <p:ext uri="{19B8F6BF-5375-455C-9EA6-DF929625EA0E}">
        <p15:presenceInfo xmlns:p15="http://schemas.microsoft.com/office/powerpoint/2012/main" userId="S-1-5-21-1078081533-606747145-839522115-96788" providerId="AD"/>
      </p:ext>
    </p:extLst>
  </p:cmAuthor>
  <p:cmAuthor id="2" name="Farb, Andrew" initials="FA" lastIdx="15" clrIdx="1">
    <p:extLst>
      <p:ext uri="{19B8F6BF-5375-455C-9EA6-DF929625EA0E}">
        <p15:presenceInfo xmlns:p15="http://schemas.microsoft.com/office/powerpoint/2012/main" userId="S-1-5-21-1078081533-606747145-839522115-40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A"/>
    <a:srgbClr val="3F80CD"/>
    <a:srgbClr val="224061"/>
    <a:srgbClr val="C7D1E3"/>
    <a:srgbClr val="9BC1FF"/>
    <a:srgbClr val="66FF33"/>
    <a:srgbClr val="99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1" autoAdjust="0"/>
    <p:restoredTop sz="72761" autoAdjust="0"/>
  </p:normalViewPr>
  <p:slideViewPr>
    <p:cSldViewPr snapToGrid="0" snapToObjects="1">
      <p:cViewPr varScale="1">
        <p:scale>
          <a:sx n="84" d="100"/>
          <a:sy n="84" d="100"/>
        </p:scale>
        <p:origin x="2256"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1" d="100"/>
          <a:sy n="61" d="100"/>
        </p:scale>
        <p:origin x="25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C16B8-70AD-4907-910A-522369314D07}"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5648E15D-CF78-42E0-8EBC-E38567107EE8}">
      <dgm:prSet phldrT="[Text]" custT="1"/>
      <dgm:spPr/>
      <dgm:t>
        <a:bodyPr/>
        <a:lstStyle/>
        <a:p>
          <a:r>
            <a:rPr lang="en-US" sz="1600" b="1" dirty="0"/>
            <a:t>Real World Evidence</a:t>
          </a:r>
        </a:p>
      </dgm:t>
    </dgm:pt>
    <dgm:pt modelId="{F3B23145-5F3B-45C6-8ED6-547D3221AEE9}" type="parTrans" cxnId="{FF0F7DBA-AE65-4130-B378-4263660F8157}">
      <dgm:prSet/>
      <dgm:spPr/>
      <dgm:t>
        <a:bodyPr/>
        <a:lstStyle/>
        <a:p>
          <a:endParaRPr lang="en-US"/>
        </a:p>
      </dgm:t>
    </dgm:pt>
    <dgm:pt modelId="{6BCC0537-97D9-4ED0-A0B5-89BCCB815BC7}" type="sibTrans" cxnId="{FF0F7DBA-AE65-4130-B378-4263660F8157}">
      <dgm:prSet/>
      <dgm:spPr/>
      <dgm:t>
        <a:bodyPr/>
        <a:lstStyle/>
        <a:p>
          <a:endParaRPr lang="en-US"/>
        </a:p>
      </dgm:t>
    </dgm:pt>
    <dgm:pt modelId="{2C23486C-5984-44F6-87AC-6194EFFDF6BF}">
      <dgm:prSet phldrT="[Text]" custT="1"/>
      <dgm:spPr/>
      <dgm:t>
        <a:bodyPr/>
        <a:lstStyle/>
        <a:p>
          <a:r>
            <a:rPr lang="en-US" sz="1600" b="1" dirty="0"/>
            <a:t>Patient Engagement</a:t>
          </a:r>
        </a:p>
      </dgm:t>
    </dgm:pt>
    <dgm:pt modelId="{ED2AE0C3-14CB-4A18-84CB-EDEE84781472}" type="parTrans" cxnId="{144B1573-E403-465A-B7BA-F62B44592E0C}">
      <dgm:prSet/>
      <dgm:spPr/>
      <dgm:t>
        <a:bodyPr/>
        <a:lstStyle/>
        <a:p>
          <a:endParaRPr lang="en-US"/>
        </a:p>
      </dgm:t>
    </dgm:pt>
    <dgm:pt modelId="{D152F254-CFE9-4118-ADF4-37BBF0E5B469}" type="sibTrans" cxnId="{144B1573-E403-465A-B7BA-F62B44592E0C}">
      <dgm:prSet/>
      <dgm:spPr/>
      <dgm:t>
        <a:bodyPr/>
        <a:lstStyle/>
        <a:p>
          <a:endParaRPr lang="en-US"/>
        </a:p>
      </dgm:t>
    </dgm:pt>
    <dgm:pt modelId="{4A9CBF0E-627E-40F1-B671-CA1CF6027B70}">
      <dgm:prSet phldrT="[Text]" custT="1"/>
      <dgm:spPr/>
      <dgm:t>
        <a:bodyPr/>
        <a:lstStyle/>
        <a:p>
          <a:r>
            <a:rPr lang="en-US" sz="1600" b="1" dirty="0"/>
            <a:t>Pre-/ Post- Market Balance</a:t>
          </a:r>
        </a:p>
      </dgm:t>
    </dgm:pt>
    <dgm:pt modelId="{F17127B6-6622-4F0C-91E4-79670EA10FC1}" type="parTrans" cxnId="{EFB27BCF-5C7C-46CC-8895-3C86B07795E1}">
      <dgm:prSet/>
      <dgm:spPr/>
      <dgm:t>
        <a:bodyPr/>
        <a:lstStyle/>
        <a:p>
          <a:endParaRPr lang="en-US"/>
        </a:p>
      </dgm:t>
    </dgm:pt>
    <dgm:pt modelId="{DDD56E41-C94B-4A94-B09C-3947F75FF029}" type="sibTrans" cxnId="{EFB27BCF-5C7C-46CC-8895-3C86B07795E1}">
      <dgm:prSet/>
      <dgm:spPr/>
      <dgm:t>
        <a:bodyPr/>
        <a:lstStyle/>
        <a:p>
          <a:endParaRPr lang="en-US"/>
        </a:p>
      </dgm:t>
    </dgm:pt>
    <dgm:pt modelId="{2A62855A-A0F0-4289-9CDB-9B3E4E7B6107}">
      <dgm:prSet phldrT="[Text]" custT="1"/>
      <dgm:spPr/>
      <dgm:t>
        <a:bodyPr/>
        <a:lstStyle/>
        <a:p>
          <a:r>
            <a:rPr lang="en-US" sz="1600" b="1" dirty="0"/>
            <a:t>Breakthrough Devices Program</a:t>
          </a:r>
        </a:p>
      </dgm:t>
    </dgm:pt>
    <dgm:pt modelId="{A246CB81-F4DD-442C-8160-65AF7209E3B1}" type="parTrans" cxnId="{7C8EAC14-EAAB-4EDF-BCC8-2DDAA33EE32F}">
      <dgm:prSet/>
      <dgm:spPr/>
      <dgm:t>
        <a:bodyPr/>
        <a:lstStyle/>
        <a:p>
          <a:endParaRPr lang="en-US"/>
        </a:p>
      </dgm:t>
    </dgm:pt>
    <dgm:pt modelId="{C79AFED5-0720-4270-9206-2C35379F338C}" type="sibTrans" cxnId="{7C8EAC14-EAAB-4EDF-BCC8-2DDAA33EE32F}">
      <dgm:prSet/>
      <dgm:spPr/>
      <dgm:t>
        <a:bodyPr/>
        <a:lstStyle/>
        <a:p>
          <a:endParaRPr lang="en-US"/>
        </a:p>
      </dgm:t>
    </dgm:pt>
    <dgm:pt modelId="{A660E603-65C6-4F67-8C05-196D59C52616}">
      <dgm:prSet custT="1"/>
      <dgm:spPr/>
      <dgm:t>
        <a:bodyPr/>
        <a:lstStyle/>
        <a:p>
          <a:r>
            <a:rPr lang="en-US" sz="1600" b="1" dirty="0"/>
            <a:t>Early Feasibility Studies</a:t>
          </a:r>
        </a:p>
      </dgm:t>
    </dgm:pt>
    <dgm:pt modelId="{15ACFA2D-5A2F-4F0E-AAAD-7802C27D1D78}" type="parTrans" cxnId="{F0F83DA0-8F20-4848-8720-0524BB959549}">
      <dgm:prSet/>
      <dgm:spPr/>
      <dgm:t>
        <a:bodyPr/>
        <a:lstStyle/>
        <a:p>
          <a:endParaRPr lang="en-US"/>
        </a:p>
      </dgm:t>
    </dgm:pt>
    <dgm:pt modelId="{9BE518B3-21CC-4553-85B9-E6C620D61810}" type="sibTrans" cxnId="{F0F83DA0-8F20-4848-8720-0524BB959549}">
      <dgm:prSet/>
      <dgm:spPr/>
      <dgm:t>
        <a:bodyPr/>
        <a:lstStyle/>
        <a:p>
          <a:endParaRPr lang="en-US"/>
        </a:p>
      </dgm:t>
    </dgm:pt>
    <dgm:pt modelId="{7F341070-934B-4A92-B148-04B188439EC1}" type="pres">
      <dgm:prSet presAssocID="{1FAC16B8-70AD-4907-910A-522369314D07}" presName="cycle" presStyleCnt="0">
        <dgm:presLayoutVars>
          <dgm:dir/>
          <dgm:resizeHandles val="exact"/>
        </dgm:presLayoutVars>
      </dgm:prSet>
      <dgm:spPr/>
      <dgm:t>
        <a:bodyPr/>
        <a:lstStyle/>
        <a:p>
          <a:endParaRPr lang="en-US"/>
        </a:p>
      </dgm:t>
    </dgm:pt>
    <dgm:pt modelId="{A1F09A24-AFDC-4764-9A76-8CF3F44FB69E}" type="pres">
      <dgm:prSet presAssocID="{5648E15D-CF78-42E0-8EBC-E38567107EE8}" presName="node" presStyleLbl="node1" presStyleIdx="0" presStyleCnt="5" custScaleX="197656" custRadScaleRad="100112" custRadScaleInc="-11301">
        <dgm:presLayoutVars>
          <dgm:bulletEnabled val="1"/>
        </dgm:presLayoutVars>
      </dgm:prSet>
      <dgm:spPr/>
      <dgm:t>
        <a:bodyPr/>
        <a:lstStyle/>
        <a:p>
          <a:endParaRPr lang="en-US"/>
        </a:p>
      </dgm:t>
    </dgm:pt>
    <dgm:pt modelId="{0705406F-12CF-4BEE-A3B0-FB76179DF37C}" type="pres">
      <dgm:prSet presAssocID="{5648E15D-CF78-42E0-8EBC-E38567107EE8}" presName="spNode" presStyleCnt="0"/>
      <dgm:spPr/>
    </dgm:pt>
    <dgm:pt modelId="{540A4A8C-D917-44EA-96A5-859A59E746B9}" type="pres">
      <dgm:prSet presAssocID="{6BCC0537-97D9-4ED0-A0B5-89BCCB815BC7}" presName="sibTrans" presStyleLbl="sibTrans1D1" presStyleIdx="0" presStyleCnt="5"/>
      <dgm:spPr/>
      <dgm:t>
        <a:bodyPr/>
        <a:lstStyle/>
        <a:p>
          <a:endParaRPr lang="en-US"/>
        </a:p>
      </dgm:t>
    </dgm:pt>
    <dgm:pt modelId="{2312D62C-5C2C-4115-BB1B-9E4813B729A8}" type="pres">
      <dgm:prSet presAssocID="{A660E603-65C6-4F67-8C05-196D59C52616}" presName="node" presStyleLbl="node1" presStyleIdx="1" presStyleCnt="5" custScaleX="155705" custRadScaleRad="95506" custRadScaleInc="-3659">
        <dgm:presLayoutVars>
          <dgm:bulletEnabled val="1"/>
        </dgm:presLayoutVars>
      </dgm:prSet>
      <dgm:spPr/>
      <dgm:t>
        <a:bodyPr/>
        <a:lstStyle/>
        <a:p>
          <a:endParaRPr lang="en-US"/>
        </a:p>
      </dgm:t>
    </dgm:pt>
    <dgm:pt modelId="{6339AE3D-62AE-4A19-82B3-78B5D3A6AE39}" type="pres">
      <dgm:prSet presAssocID="{A660E603-65C6-4F67-8C05-196D59C52616}" presName="spNode" presStyleCnt="0"/>
      <dgm:spPr/>
    </dgm:pt>
    <dgm:pt modelId="{DA704268-7D3B-4B6B-AAFC-80EA16F2B0A2}" type="pres">
      <dgm:prSet presAssocID="{9BE518B3-21CC-4553-85B9-E6C620D61810}" presName="sibTrans" presStyleLbl="sibTrans1D1" presStyleIdx="1" presStyleCnt="5"/>
      <dgm:spPr/>
      <dgm:t>
        <a:bodyPr/>
        <a:lstStyle/>
        <a:p>
          <a:endParaRPr lang="en-US"/>
        </a:p>
      </dgm:t>
    </dgm:pt>
    <dgm:pt modelId="{2752B18B-F85D-4816-955A-9D90CA7CF5C7}" type="pres">
      <dgm:prSet presAssocID="{2C23486C-5984-44F6-87AC-6194EFFDF6BF}" presName="node" presStyleLbl="node1" presStyleIdx="2" presStyleCnt="5" custScaleX="183190" custScaleY="119502" custRadScaleRad="98833" custRadScaleInc="-49601">
        <dgm:presLayoutVars>
          <dgm:bulletEnabled val="1"/>
        </dgm:presLayoutVars>
      </dgm:prSet>
      <dgm:spPr/>
      <dgm:t>
        <a:bodyPr/>
        <a:lstStyle/>
        <a:p>
          <a:endParaRPr lang="en-US"/>
        </a:p>
      </dgm:t>
    </dgm:pt>
    <dgm:pt modelId="{856167DC-4C9F-4126-BF87-DD68B7E00863}" type="pres">
      <dgm:prSet presAssocID="{2C23486C-5984-44F6-87AC-6194EFFDF6BF}" presName="spNode" presStyleCnt="0"/>
      <dgm:spPr/>
    </dgm:pt>
    <dgm:pt modelId="{45BAD5BD-04B9-423A-96A0-203E1BF6419E}" type="pres">
      <dgm:prSet presAssocID="{D152F254-CFE9-4118-ADF4-37BBF0E5B469}" presName="sibTrans" presStyleLbl="sibTrans1D1" presStyleIdx="2" presStyleCnt="5"/>
      <dgm:spPr/>
      <dgm:t>
        <a:bodyPr/>
        <a:lstStyle/>
        <a:p>
          <a:endParaRPr lang="en-US"/>
        </a:p>
      </dgm:t>
    </dgm:pt>
    <dgm:pt modelId="{BDFC0117-D255-48FD-A909-C71165F70882}" type="pres">
      <dgm:prSet presAssocID="{4A9CBF0E-627E-40F1-B671-CA1CF6027B70}" presName="node" presStyleLbl="node1" presStyleIdx="3" presStyleCnt="5" custScaleX="124480" custRadScaleRad="100167" custRadScaleInc="66540">
        <dgm:presLayoutVars>
          <dgm:bulletEnabled val="1"/>
        </dgm:presLayoutVars>
      </dgm:prSet>
      <dgm:spPr/>
      <dgm:t>
        <a:bodyPr/>
        <a:lstStyle/>
        <a:p>
          <a:endParaRPr lang="en-US"/>
        </a:p>
      </dgm:t>
    </dgm:pt>
    <dgm:pt modelId="{2DCDDC2C-F5C7-4D1A-919E-23A9090420D7}" type="pres">
      <dgm:prSet presAssocID="{4A9CBF0E-627E-40F1-B671-CA1CF6027B70}" presName="spNode" presStyleCnt="0"/>
      <dgm:spPr/>
    </dgm:pt>
    <dgm:pt modelId="{1DDC3B5B-8761-4116-AFBD-870526DB3A07}" type="pres">
      <dgm:prSet presAssocID="{DDD56E41-C94B-4A94-B09C-3947F75FF029}" presName="sibTrans" presStyleLbl="sibTrans1D1" presStyleIdx="3" presStyleCnt="5"/>
      <dgm:spPr/>
      <dgm:t>
        <a:bodyPr/>
        <a:lstStyle/>
        <a:p>
          <a:endParaRPr lang="en-US"/>
        </a:p>
      </dgm:t>
    </dgm:pt>
    <dgm:pt modelId="{FA8332E0-C950-4969-9E15-A8A48F8F71FD}" type="pres">
      <dgm:prSet presAssocID="{2A62855A-A0F0-4289-9CDB-9B3E4E7B6107}" presName="node" presStyleLbl="node1" presStyleIdx="4" presStyleCnt="5" custScaleX="124480" custRadScaleRad="104516" custRadScaleInc="-3344">
        <dgm:presLayoutVars>
          <dgm:bulletEnabled val="1"/>
        </dgm:presLayoutVars>
      </dgm:prSet>
      <dgm:spPr/>
      <dgm:t>
        <a:bodyPr/>
        <a:lstStyle/>
        <a:p>
          <a:endParaRPr lang="en-US"/>
        </a:p>
      </dgm:t>
    </dgm:pt>
    <dgm:pt modelId="{CF148AD4-CDF4-44DF-A74A-D8329E71FFDB}" type="pres">
      <dgm:prSet presAssocID="{2A62855A-A0F0-4289-9CDB-9B3E4E7B6107}" presName="spNode" presStyleCnt="0"/>
      <dgm:spPr/>
    </dgm:pt>
    <dgm:pt modelId="{BB1CAE77-B060-4D74-AF0B-92C0A47AF3DA}" type="pres">
      <dgm:prSet presAssocID="{C79AFED5-0720-4270-9206-2C35379F338C}" presName="sibTrans" presStyleLbl="sibTrans1D1" presStyleIdx="4" presStyleCnt="5"/>
      <dgm:spPr/>
      <dgm:t>
        <a:bodyPr/>
        <a:lstStyle/>
        <a:p>
          <a:endParaRPr lang="en-US"/>
        </a:p>
      </dgm:t>
    </dgm:pt>
  </dgm:ptLst>
  <dgm:cxnLst>
    <dgm:cxn modelId="{A2FA11CE-19C0-4464-9856-294CE03E4CD3}" type="presOf" srcId="{6BCC0537-97D9-4ED0-A0B5-89BCCB815BC7}" destId="{540A4A8C-D917-44EA-96A5-859A59E746B9}" srcOrd="0" destOrd="0" presId="urn:microsoft.com/office/officeart/2005/8/layout/cycle6"/>
    <dgm:cxn modelId="{38228DAA-9369-4DD3-9CB5-400A9193FB84}" type="presOf" srcId="{9BE518B3-21CC-4553-85B9-E6C620D61810}" destId="{DA704268-7D3B-4B6B-AAFC-80EA16F2B0A2}" srcOrd="0" destOrd="0" presId="urn:microsoft.com/office/officeart/2005/8/layout/cycle6"/>
    <dgm:cxn modelId="{EFB27BCF-5C7C-46CC-8895-3C86B07795E1}" srcId="{1FAC16B8-70AD-4907-910A-522369314D07}" destId="{4A9CBF0E-627E-40F1-B671-CA1CF6027B70}" srcOrd="3" destOrd="0" parTransId="{F17127B6-6622-4F0C-91E4-79670EA10FC1}" sibTransId="{DDD56E41-C94B-4A94-B09C-3947F75FF029}"/>
    <dgm:cxn modelId="{03706684-8F23-4B30-88C9-33D87A997AE8}" type="presOf" srcId="{A660E603-65C6-4F67-8C05-196D59C52616}" destId="{2312D62C-5C2C-4115-BB1B-9E4813B729A8}" srcOrd="0" destOrd="0" presId="urn:microsoft.com/office/officeart/2005/8/layout/cycle6"/>
    <dgm:cxn modelId="{03757817-033B-4797-9657-C089E48E835A}" type="presOf" srcId="{DDD56E41-C94B-4A94-B09C-3947F75FF029}" destId="{1DDC3B5B-8761-4116-AFBD-870526DB3A07}" srcOrd="0" destOrd="0" presId="urn:microsoft.com/office/officeart/2005/8/layout/cycle6"/>
    <dgm:cxn modelId="{F0F83DA0-8F20-4848-8720-0524BB959549}" srcId="{1FAC16B8-70AD-4907-910A-522369314D07}" destId="{A660E603-65C6-4F67-8C05-196D59C52616}" srcOrd="1" destOrd="0" parTransId="{15ACFA2D-5A2F-4F0E-AAAD-7802C27D1D78}" sibTransId="{9BE518B3-21CC-4553-85B9-E6C620D61810}"/>
    <dgm:cxn modelId="{B5ED82AD-C6DF-4BDC-B1CC-79EEA53CF8E6}" type="presOf" srcId="{1FAC16B8-70AD-4907-910A-522369314D07}" destId="{7F341070-934B-4A92-B148-04B188439EC1}" srcOrd="0" destOrd="0" presId="urn:microsoft.com/office/officeart/2005/8/layout/cycle6"/>
    <dgm:cxn modelId="{7D687089-6EBB-4FF6-9EE1-D6DDA9927648}" type="presOf" srcId="{2A62855A-A0F0-4289-9CDB-9B3E4E7B6107}" destId="{FA8332E0-C950-4969-9E15-A8A48F8F71FD}" srcOrd="0" destOrd="0" presId="urn:microsoft.com/office/officeart/2005/8/layout/cycle6"/>
    <dgm:cxn modelId="{BE1424F2-24E5-484F-BEA5-7C19E109D324}" type="presOf" srcId="{C79AFED5-0720-4270-9206-2C35379F338C}" destId="{BB1CAE77-B060-4D74-AF0B-92C0A47AF3DA}" srcOrd="0" destOrd="0" presId="urn:microsoft.com/office/officeart/2005/8/layout/cycle6"/>
    <dgm:cxn modelId="{FF0F7DBA-AE65-4130-B378-4263660F8157}" srcId="{1FAC16B8-70AD-4907-910A-522369314D07}" destId="{5648E15D-CF78-42E0-8EBC-E38567107EE8}" srcOrd="0" destOrd="0" parTransId="{F3B23145-5F3B-45C6-8ED6-547D3221AEE9}" sibTransId="{6BCC0537-97D9-4ED0-A0B5-89BCCB815BC7}"/>
    <dgm:cxn modelId="{B907FB29-6FAA-4E8A-BFFD-714D67337D01}" type="presOf" srcId="{5648E15D-CF78-42E0-8EBC-E38567107EE8}" destId="{A1F09A24-AFDC-4764-9A76-8CF3F44FB69E}" srcOrd="0" destOrd="0" presId="urn:microsoft.com/office/officeart/2005/8/layout/cycle6"/>
    <dgm:cxn modelId="{7C8EAC14-EAAB-4EDF-BCC8-2DDAA33EE32F}" srcId="{1FAC16B8-70AD-4907-910A-522369314D07}" destId="{2A62855A-A0F0-4289-9CDB-9B3E4E7B6107}" srcOrd="4" destOrd="0" parTransId="{A246CB81-F4DD-442C-8160-65AF7209E3B1}" sibTransId="{C79AFED5-0720-4270-9206-2C35379F338C}"/>
    <dgm:cxn modelId="{F7E46B12-73D8-46A9-B54C-7DB555C76672}" type="presOf" srcId="{D152F254-CFE9-4118-ADF4-37BBF0E5B469}" destId="{45BAD5BD-04B9-423A-96A0-203E1BF6419E}" srcOrd="0" destOrd="0" presId="urn:microsoft.com/office/officeart/2005/8/layout/cycle6"/>
    <dgm:cxn modelId="{D9F18657-D366-409B-B660-37CB1CA2BE10}" type="presOf" srcId="{4A9CBF0E-627E-40F1-B671-CA1CF6027B70}" destId="{BDFC0117-D255-48FD-A909-C71165F70882}" srcOrd="0" destOrd="0" presId="urn:microsoft.com/office/officeart/2005/8/layout/cycle6"/>
    <dgm:cxn modelId="{562F63DC-9785-45F6-85DD-86D840DC2B82}" type="presOf" srcId="{2C23486C-5984-44F6-87AC-6194EFFDF6BF}" destId="{2752B18B-F85D-4816-955A-9D90CA7CF5C7}" srcOrd="0" destOrd="0" presId="urn:microsoft.com/office/officeart/2005/8/layout/cycle6"/>
    <dgm:cxn modelId="{144B1573-E403-465A-B7BA-F62B44592E0C}" srcId="{1FAC16B8-70AD-4907-910A-522369314D07}" destId="{2C23486C-5984-44F6-87AC-6194EFFDF6BF}" srcOrd="2" destOrd="0" parTransId="{ED2AE0C3-14CB-4A18-84CB-EDEE84781472}" sibTransId="{D152F254-CFE9-4118-ADF4-37BBF0E5B469}"/>
    <dgm:cxn modelId="{24F61B16-4871-47A3-A0C5-DBAA8037901E}" type="presParOf" srcId="{7F341070-934B-4A92-B148-04B188439EC1}" destId="{A1F09A24-AFDC-4764-9A76-8CF3F44FB69E}" srcOrd="0" destOrd="0" presId="urn:microsoft.com/office/officeart/2005/8/layout/cycle6"/>
    <dgm:cxn modelId="{B1C745AA-BEAA-4858-B953-798AF0B4BE3A}" type="presParOf" srcId="{7F341070-934B-4A92-B148-04B188439EC1}" destId="{0705406F-12CF-4BEE-A3B0-FB76179DF37C}" srcOrd="1" destOrd="0" presId="urn:microsoft.com/office/officeart/2005/8/layout/cycle6"/>
    <dgm:cxn modelId="{91B6ABAA-EE42-41D1-A465-27FEF31479D8}" type="presParOf" srcId="{7F341070-934B-4A92-B148-04B188439EC1}" destId="{540A4A8C-D917-44EA-96A5-859A59E746B9}" srcOrd="2" destOrd="0" presId="urn:microsoft.com/office/officeart/2005/8/layout/cycle6"/>
    <dgm:cxn modelId="{ADF95B58-A371-4D17-8643-8C470A269B24}" type="presParOf" srcId="{7F341070-934B-4A92-B148-04B188439EC1}" destId="{2312D62C-5C2C-4115-BB1B-9E4813B729A8}" srcOrd="3" destOrd="0" presId="urn:microsoft.com/office/officeart/2005/8/layout/cycle6"/>
    <dgm:cxn modelId="{59AD7427-1975-46FC-95F2-EEF130986BEB}" type="presParOf" srcId="{7F341070-934B-4A92-B148-04B188439EC1}" destId="{6339AE3D-62AE-4A19-82B3-78B5D3A6AE39}" srcOrd="4" destOrd="0" presId="urn:microsoft.com/office/officeart/2005/8/layout/cycle6"/>
    <dgm:cxn modelId="{4178FBFF-F358-4488-99A9-21315B74EE7B}" type="presParOf" srcId="{7F341070-934B-4A92-B148-04B188439EC1}" destId="{DA704268-7D3B-4B6B-AAFC-80EA16F2B0A2}" srcOrd="5" destOrd="0" presId="urn:microsoft.com/office/officeart/2005/8/layout/cycle6"/>
    <dgm:cxn modelId="{B3012D88-B731-4165-9DE4-BE437ECBE6A4}" type="presParOf" srcId="{7F341070-934B-4A92-B148-04B188439EC1}" destId="{2752B18B-F85D-4816-955A-9D90CA7CF5C7}" srcOrd="6" destOrd="0" presId="urn:microsoft.com/office/officeart/2005/8/layout/cycle6"/>
    <dgm:cxn modelId="{2112FC4E-DC6C-4C64-A714-AE06DA00BB54}" type="presParOf" srcId="{7F341070-934B-4A92-B148-04B188439EC1}" destId="{856167DC-4C9F-4126-BF87-DD68B7E00863}" srcOrd="7" destOrd="0" presId="urn:microsoft.com/office/officeart/2005/8/layout/cycle6"/>
    <dgm:cxn modelId="{8D908043-80D6-4593-A990-EFA266DDAA10}" type="presParOf" srcId="{7F341070-934B-4A92-B148-04B188439EC1}" destId="{45BAD5BD-04B9-423A-96A0-203E1BF6419E}" srcOrd="8" destOrd="0" presId="urn:microsoft.com/office/officeart/2005/8/layout/cycle6"/>
    <dgm:cxn modelId="{AB4F651C-D899-4FAE-87C7-D0AB8553EA39}" type="presParOf" srcId="{7F341070-934B-4A92-B148-04B188439EC1}" destId="{BDFC0117-D255-48FD-A909-C71165F70882}" srcOrd="9" destOrd="0" presId="urn:microsoft.com/office/officeart/2005/8/layout/cycle6"/>
    <dgm:cxn modelId="{0E538FA8-D0CE-40D7-A4CF-C63577FEB9BF}" type="presParOf" srcId="{7F341070-934B-4A92-B148-04B188439EC1}" destId="{2DCDDC2C-F5C7-4D1A-919E-23A9090420D7}" srcOrd="10" destOrd="0" presId="urn:microsoft.com/office/officeart/2005/8/layout/cycle6"/>
    <dgm:cxn modelId="{0E92833D-BE37-47D5-87DC-0C7D0C81A0E8}" type="presParOf" srcId="{7F341070-934B-4A92-B148-04B188439EC1}" destId="{1DDC3B5B-8761-4116-AFBD-870526DB3A07}" srcOrd="11" destOrd="0" presId="urn:microsoft.com/office/officeart/2005/8/layout/cycle6"/>
    <dgm:cxn modelId="{B9009E10-13A1-46F8-B918-558ABE0EBC9D}" type="presParOf" srcId="{7F341070-934B-4A92-B148-04B188439EC1}" destId="{FA8332E0-C950-4969-9E15-A8A48F8F71FD}" srcOrd="12" destOrd="0" presId="urn:microsoft.com/office/officeart/2005/8/layout/cycle6"/>
    <dgm:cxn modelId="{F30943B2-2BD3-4B9A-BCC6-07F3EFDEA871}" type="presParOf" srcId="{7F341070-934B-4A92-B148-04B188439EC1}" destId="{CF148AD4-CDF4-44DF-A74A-D8329E71FFDB}" srcOrd="13" destOrd="0" presId="urn:microsoft.com/office/officeart/2005/8/layout/cycle6"/>
    <dgm:cxn modelId="{2A172BD4-AB51-407C-AB60-3D043BAC0114}" type="presParOf" srcId="{7F341070-934B-4A92-B148-04B188439EC1}" destId="{BB1CAE77-B060-4D74-AF0B-92C0A47AF3D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09A24-AFDC-4764-9A76-8CF3F44FB69E}">
      <dsp:nvSpPr>
        <dsp:cNvPr id="0" name=""/>
        <dsp:cNvSpPr/>
      </dsp:nvSpPr>
      <dsp:spPr>
        <a:xfrm>
          <a:off x="1760611" y="-10196"/>
          <a:ext cx="2440775" cy="8026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Real World Evidence</a:t>
          </a:r>
        </a:p>
      </dsp:txBody>
      <dsp:txXfrm>
        <a:off x="1799794" y="28987"/>
        <a:ext cx="2362409" cy="724293"/>
      </dsp:txXfrm>
    </dsp:sp>
    <dsp:sp modelId="{540A4A8C-D917-44EA-96A5-859A59E746B9}">
      <dsp:nvSpPr>
        <dsp:cNvPr id="0" name=""/>
        <dsp:cNvSpPr/>
      </dsp:nvSpPr>
      <dsp:spPr>
        <a:xfrm>
          <a:off x="1209920" y="621759"/>
          <a:ext cx="3207047" cy="3207047"/>
        </a:xfrm>
        <a:custGeom>
          <a:avLst/>
          <a:gdLst/>
          <a:ahLst/>
          <a:cxnLst/>
          <a:rect l="0" t="0" r="0" b="0"/>
          <a:pathLst>
            <a:path>
              <a:moveTo>
                <a:pt x="2328101" y="173042"/>
              </a:moveTo>
              <a:arcTo wR="1603523" hR="1603523" stAng="17811808" swAng="109637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2D62C-5C2C-4115-BB1B-9E4813B729A8}">
      <dsp:nvSpPr>
        <dsp:cNvPr id="0" name=""/>
        <dsp:cNvSpPr/>
      </dsp:nvSpPr>
      <dsp:spPr>
        <a:xfrm>
          <a:off x="3544675" y="1097809"/>
          <a:ext cx="1922739" cy="8026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Early Feasibility Studies</a:t>
          </a:r>
        </a:p>
      </dsp:txBody>
      <dsp:txXfrm>
        <a:off x="3583858" y="1136992"/>
        <a:ext cx="1844373" cy="724293"/>
      </dsp:txXfrm>
    </dsp:sp>
    <dsp:sp modelId="{DA704268-7D3B-4B6B-AAFC-80EA16F2B0A2}">
      <dsp:nvSpPr>
        <dsp:cNvPr id="0" name=""/>
        <dsp:cNvSpPr/>
      </dsp:nvSpPr>
      <dsp:spPr>
        <a:xfrm>
          <a:off x="1392559" y="508986"/>
          <a:ext cx="3207047" cy="3207047"/>
        </a:xfrm>
        <a:custGeom>
          <a:avLst/>
          <a:gdLst/>
          <a:ahLst/>
          <a:cxnLst/>
          <a:rect l="0" t="0" r="0" b="0"/>
          <a:pathLst>
            <a:path>
              <a:moveTo>
                <a:pt x="3193850" y="1398216"/>
              </a:moveTo>
              <a:arcTo wR="1603523" hR="1603523" stAng="21158637" swAng="143813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52B18B-F85D-4816-955A-9D90CA7CF5C7}">
      <dsp:nvSpPr>
        <dsp:cNvPr id="0" name=""/>
        <dsp:cNvSpPr/>
      </dsp:nvSpPr>
      <dsp:spPr>
        <a:xfrm>
          <a:off x="3101862" y="2577469"/>
          <a:ext cx="2262140" cy="9591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Patient Engagement</a:t>
          </a:r>
        </a:p>
      </dsp:txBody>
      <dsp:txXfrm>
        <a:off x="3148686" y="2624293"/>
        <a:ext cx="2168492" cy="865545"/>
      </dsp:txXfrm>
    </dsp:sp>
    <dsp:sp modelId="{45BAD5BD-04B9-423A-96A0-203E1BF6419E}">
      <dsp:nvSpPr>
        <dsp:cNvPr id="0" name=""/>
        <dsp:cNvSpPr/>
      </dsp:nvSpPr>
      <dsp:spPr>
        <a:xfrm>
          <a:off x="1425864" y="378623"/>
          <a:ext cx="3207047" cy="3207047"/>
        </a:xfrm>
        <a:custGeom>
          <a:avLst/>
          <a:gdLst/>
          <a:ahLst/>
          <a:cxnLst/>
          <a:rect l="0" t="0" r="0" b="0"/>
          <a:pathLst>
            <a:path>
              <a:moveTo>
                <a:pt x="1985490" y="3160890"/>
              </a:moveTo>
              <a:arcTo wR="1603523" hR="1603523" stAng="4573164" swAng="253753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FC0117-D255-48FD-A909-C71165F70882}">
      <dsp:nvSpPr>
        <dsp:cNvPr id="0" name=""/>
        <dsp:cNvSpPr/>
      </dsp:nvSpPr>
      <dsp:spPr>
        <a:xfrm>
          <a:off x="1023206" y="2582872"/>
          <a:ext cx="1537154" cy="8026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Pre-/ Post- Market Balance</a:t>
          </a:r>
        </a:p>
      </dsp:txBody>
      <dsp:txXfrm>
        <a:off x="1062389" y="2622055"/>
        <a:ext cx="1458788" cy="724293"/>
      </dsp:txXfrm>
    </dsp:sp>
    <dsp:sp modelId="{1DDC3B5B-8761-4116-AFBD-870526DB3A07}">
      <dsp:nvSpPr>
        <dsp:cNvPr id="0" name=""/>
        <dsp:cNvSpPr/>
      </dsp:nvSpPr>
      <dsp:spPr>
        <a:xfrm>
          <a:off x="1382728" y="241937"/>
          <a:ext cx="3207047" cy="3207047"/>
        </a:xfrm>
        <a:custGeom>
          <a:avLst/>
          <a:gdLst/>
          <a:ahLst/>
          <a:cxnLst/>
          <a:rect l="0" t="0" r="0" b="0"/>
          <a:pathLst>
            <a:path>
              <a:moveTo>
                <a:pt x="176385" y="2334663"/>
              </a:moveTo>
              <a:arcTo wR="1603523" hR="1603523" stAng="9172404" swAng="149452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8332E0-C950-4969-9E15-A8A48F8F71FD}">
      <dsp:nvSpPr>
        <dsp:cNvPr id="0" name=""/>
        <dsp:cNvSpPr/>
      </dsp:nvSpPr>
      <dsp:spPr>
        <a:xfrm>
          <a:off x="687375" y="1097807"/>
          <a:ext cx="1537154" cy="80265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Breakthrough Devices Program</a:t>
          </a:r>
        </a:p>
      </dsp:txBody>
      <dsp:txXfrm>
        <a:off x="726558" y="1136990"/>
        <a:ext cx="1458788" cy="724293"/>
      </dsp:txXfrm>
    </dsp:sp>
    <dsp:sp modelId="{BB1CAE77-B060-4D74-AF0B-92C0A47AF3DA}">
      <dsp:nvSpPr>
        <dsp:cNvPr id="0" name=""/>
        <dsp:cNvSpPr/>
      </dsp:nvSpPr>
      <dsp:spPr>
        <a:xfrm>
          <a:off x="1545028" y="621759"/>
          <a:ext cx="3207047" cy="3207047"/>
        </a:xfrm>
        <a:custGeom>
          <a:avLst/>
          <a:gdLst/>
          <a:ahLst/>
          <a:cxnLst/>
          <a:rect l="0" t="0" r="0" b="0"/>
          <a:pathLst>
            <a:path>
              <a:moveTo>
                <a:pt x="466968" y="472359"/>
              </a:moveTo>
              <a:arcTo wR="1603523" hR="1603523" stAng="13491828" swAng="109636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3/4/2019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initiatives</a:t>
            </a:r>
            <a:r>
              <a:rPr lang="en-US" baseline="0" dirty="0"/>
              <a:t> undertaken to support device innovation can intersect with the more traditionally depicted linear path of device development.  In particular we have new programs in RWE, facilitating EFS, increasing patient engagement, balancing pre-/ post-market data requirements, and breakthrough devices.  Today I’m going to focus primarily on EFS, drawing on my experiences as a pre-market reviewer to provide insight into the submission process and best practices to support approval.  I’ll then spend a little time discussing the breakthrough devices program and briefly discuss how these programs can work in concert to enhance patient access to beneficial technology and support medical device innovation.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dirty="0"/>
          </a:p>
        </p:txBody>
      </p:sp>
    </p:spTree>
    <p:extLst>
      <p:ext uri="{BB962C8B-B14F-4D97-AF65-F5344CB8AC3E}">
        <p14:creationId xmlns:p14="http://schemas.microsoft.com/office/powerpoint/2010/main" val="334149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an EFS IDE? </a:t>
            </a:r>
          </a:p>
          <a:p>
            <a:r>
              <a:rPr lang="en-US" dirty="0"/>
              <a:t>Well as most of you are aware, an</a:t>
            </a:r>
            <a:r>
              <a:rPr lang="en-US" baseline="0" dirty="0"/>
              <a:t> IDE stands for investigational device exemption.  </a:t>
            </a:r>
          </a:p>
          <a:p>
            <a:r>
              <a:rPr lang="en-US" baseline="0" dirty="0"/>
              <a:t>An EFS IDE is a standard IDE except…</a:t>
            </a:r>
          </a:p>
          <a:p>
            <a:r>
              <a:rPr lang="en-US" dirty="0"/>
              <a:t>And it is</a:t>
            </a:r>
            <a:r>
              <a:rPr lang="en-US" baseline="0" dirty="0"/>
              <a:t> important to note that EFS is an informal designation</a:t>
            </a:r>
          </a:p>
          <a:p>
            <a:endParaRPr lang="en-US" baseline="0" dirty="0"/>
          </a:p>
          <a:p>
            <a:r>
              <a:rPr lang="en-US" sz="2800" dirty="0"/>
              <a:t>EFS needed to answer questions that cannot be answered with nonclinical testing – typically focused on safety</a:t>
            </a:r>
          </a:p>
          <a:p>
            <a:r>
              <a:rPr lang="en-US" sz="2800" dirty="0"/>
              <a:t>Device does not need to be novel. May be a new intended use.</a:t>
            </a:r>
          </a:p>
          <a:p>
            <a:r>
              <a:rPr lang="en-US" sz="2800" dirty="0"/>
              <a:t>Device may change</a:t>
            </a:r>
          </a:p>
          <a:p>
            <a:pPr lvl="1"/>
            <a:r>
              <a:rPr lang="en-US" sz="2400" dirty="0"/>
              <a:t>We are involved earlier in the process</a:t>
            </a:r>
          </a:p>
          <a:p>
            <a:pPr lvl="1"/>
            <a:r>
              <a:rPr lang="en-US" sz="2400" dirty="0"/>
              <a:t>Device development is iterative and an effective EFS program needs to have methods to facilitate device modification</a:t>
            </a:r>
          </a:p>
          <a:p>
            <a:r>
              <a:rPr lang="en-US" sz="2800" dirty="0"/>
              <a:t>We must understand the intent of study (to answer certain questions)</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dirty="0"/>
          </a:p>
        </p:txBody>
      </p:sp>
    </p:spTree>
    <p:extLst>
      <p:ext uri="{BB962C8B-B14F-4D97-AF65-F5344CB8AC3E}">
        <p14:creationId xmlns:p14="http://schemas.microsoft.com/office/powerpoint/2010/main" val="11028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300638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diagrams demonstrate how crucial good communication with the review team is for success of an EFS submission.  On the left is a diagram for a typical IDE submission.  Expectations for preclinical testing are generally clear and complete, so sponsors and reviewers take each portion of the submission as a self-contained set of data.  In an EFS submission, each set of testing is often incomplete, so questions of safety, durability, and performance no longer reside in single boxes.  For example, more biocompatibility endpoints are often leveraged from the animals study.  Because the animal study duration may be shorter, durability testing may provide further assurance of safety for a chronic implant.  Likewise, previous clinical data may provide assurance for gaps in the animal study design.  Similarly, many other aspects of the review are intertwined as well.  In addition, other clinical mitigations and frequent reporting to FDA may be written into the clinical protocol to further impact our understanding of the safety profile.  You can see then, how in the 30 day time clock, not only do reviewers need to review data that is by its nature more complex than typically seen, but they also need to interact to ensure that all risks have been mitigated acceptably.  I think it’s pretty clear to see how good communication between the review team and the sponsor before and during the review process is crucial to success of any EFS study.  </a:t>
            </a:r>
          </a:p>
          <a:p>
            <a:endParaRPr lang="en-US" dirty="0"/>
          </a:p>
          <a:p>
            <a:r>
              <a:rPr lang="en-US" dirty="0"/>
              <a:t>Animal Study Example:</a:t>
            </a:r>
          </a:p>
          <a:p>
            <a:r>
              <a:rPr lang="en-US" dirty="0"/>
              <a:t>-Short study? Look to FIH data, material history, similar devices, bench testing. </a:t>
            </a:r>
          </a:p>
          <a:p>
            <a:r>
              <a:rPr lang="en-US" dirty="0"/>
              <a:t>-Limited histopathology? Look to biocomp, material history, manufacturing.</a:t>
            </a:r>
          </a:p>
          <a:p>
            <a:r>
              <a:rPr lang="en-US" dirty="0"/>
              <a:t>May also include additional safety endpoints in EFS study, limit patients until further testing is complete, etc.</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dirty="0"/>
          </a:p>
        </p:txBody>
      </p:sp>
    </p:spTree>
    <p:extLst>
      <p:ext uri="{BB962C8B-B14F-4D97-AF65-F5344CB8AC3E}">
        <p14:creationId xmlns:p14="http://schemas.microsoft.com/office/powerpoint/2010/main" val="145589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just to give you some examples of ways that the animal study in an EFS submission may differ from that seen at the time of the pivotal IDE, I’ll focus on the animal studies, since that is what I’m most familiar with.  But this paradigm is similar for all aspects of the EFS submission- depending on the device, there may be less stringent data requirements.  That being said, it’s important to realize that while some expectations may not be as stringent, FDA fully expects that the data presented will be complete and robust.  Planning good, complete pre-clinical studies will ensure that you have the right testing complete when it comes time to submit your EFS submission.</a:t>
            </a:r>
          </a:p>
        </p:txBody>
      </p:sp>
      <p:sp>
        <p:nvSpPr>
          <p:cNvPr id="4" name="Slide Number Placeholder 3"/>
          <p:cNvSpPr>
            <a:spLocks noGrp="1"/>
          </p:cNvSpPr>
          <p:nvPr>
            <p:ph type="sldNum" sz="quarter" idx="10"/>
          </p:nvPr>
        </p:nvSpPr>
        <p:spPr/>
        <p:txBody>
          <a:bodyPr/>
          <a:lstStyle/>
          <a:p>
            <a:fld id="{70488F4B-C8AB-4DED-82A3-6F6C06D43A36}" type="slidenum">
              <a:rPr lang="en-US" smtClean="0"/>
              <a:t>7</a:t>
            </a:fld>
            <a:endParaRPr lang="en-US" dirty="0"/>
          </a:p>
        </p:txBody>
      </p:sp>
    </p:spTree>
    <p:extLst>
      <p:ext uri="{BB962C8B-B14F-4D97-AF65-F5344CB8AC3E}">
        <p14:creationId xmlns:p14="http://schemas.microsoft.com/office/powerpoint/2010/main" val="376796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Expedited review of pre-subs</a:t>
            </a:r>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dirty="0"/>
          </a:p>
        </p:txBody>
      </p:sp>
    </p:spTree>
    <p:extLst>
      <p:ext uri="{BB962C8B-B14F-4D97-AF65-F5344CB8AC3E}">
        <p14:creationId xmlns:p14="http://schemas.microsoft.com/office/powerpoint/2010/main" val="1963136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3/4/2019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3/4/2019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3/4/2019</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3/4/2019</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662073" y="6503829"/>
            <a:ext cx="341760" cy="246221"/>
          </a:xfrm>
          <a:prstGeom prst="rect">
            <a:avLst/>
          </a:prstGeom>
          <a:noFill/>
        </p:spPr>
        <p:txBody>
          <a:bodyPr wrap="none" rtlCol="0">
            <a:spAutoFit/>
          </a:bodyPr>
          <a:lstStyle/>
          <a:p>
            <a:pPr algn="r"/>
            <a:fld id="{42D067E6-6582-4AD4-8521-F7089C370E58}" type="slidenum">
              <a:rPr lang="en-US" sz="1000" baseline="0" smtClean="0">
                <a:solidFill>
                  <a:schemeClr val="tx2">
                    <a:lumMod val="60000"/>
                    <a:lumOff val="40000"/>
                  </a:schemeClr>
                </a:solidFill>
                <a:latin typeface="Helvetica"/>
                <a:cs typeface="Helvetica"/>
              </a:rPr>
              <a:t>‹#›</a:t>
            </a:fld>
            <a:endParaRPr lang="en-US" sz="1000" baseline="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3/4/2019</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3/4/2019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3/4/2019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3/4/2019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3/4/2019</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700379" y="6514547"/>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3/4/2019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3/4/2019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3/4/2019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downloads/MedicalDevices/DeviceRegulationandGuidance/GuidanceDocuments/UCM279103.pdf2" TargetMode="External"/><Relationship Id="rId7" Type="http://schemas.openxmlformats.org/officeDocument/2006/relationships/hyperlink" Target="http://www.fda.gov/downloads/MedicalDevices/DeviceRegulationandGuidance/GuidanceDocuments/UCM311176.pdf" TargetMode="External"/><Relationship Id="rId2" Type="http://schemas.openxmlformats.org/officeDocument/2006/relationships/hyperlink" Target="https://www.fda.gov/downloads/MedicalDevices/DeviceRegulationandGuidance/GuidanceDocuments/UCM581664.pdf" TargetMode="External"/><Relationship Id="rId1" Type="http://schemas.openxmlformats.org/officeDocument/2006/relationships/slideLayout" Target="../slideLayouts/slideLayout2.xml"/><Relationship Id="rId6" Type="http://schemas.openxmlformats.org/officeDocument/2006/relationships/hyperlink" Target="http://www.accessdata.fda.gov/cdrh_docs/presentations/EFS/story.html" TargetMode="External"/><Relationship Id="rId5" Type="http://schemas.openxmlformats.org/officeDocument/2006/relationships/hyperlink" Target="https://blogs.fda.gov/fdavoice/index.php/tag/early-feasibility-studies-efs/" TargetMode="External"/><Relationship Id="rId4" Type="http://schemas.openxmlformats.org/officeDocument/2006/relationships/hyperlink" Target="https://www.fda.gov/MedicalDevices/DeviceRegulationandGuidance/HowtoMarketYourDevice/InvestigationalDeviceExemptionIDE/ucm572934.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B4F6B5-953A-474B-B07D-4532F323AB60}"/>
              </a:ext>
            </a:extLst>
          </p:cNvPr>
          <p:cNvSpPr>
            <a:spLocks noGrp="1"/>
          </p:cNvSpPr>
          <p:nvPr>
            <p:ph type="ctrTitle"/>
          </p:nvPr>
        </p:nvSpPr>
        <p:spPr>
          <a:xfrm>
            <a:off x="685800" y="1635125"/>
            <a:ext cx="7772400" cy="1470025"/>
          </a:xfrm>
        </p:spPr>
        <p:txBody>
          <a:bodyPr>
            <a:normAutofit fontScale="90000"/>
          </a:bodyPr>
          <a:lstStyle/>
          <a:p>
            <a:r>
              <a:rPr lang="en-US" b="1" dirty="0">
                <a:solidFill>
                  <a:srgbClr val="007CBA"/>
                </a:solidFill>
              </a:rPr>
              <a:t>Promoting Public Health:</a:t>
            </a:r>
            <a:br>
              <a:rPr lang="en-US" b="1" dirty="0">
                <a:solidFill>
                  <a:srgbClr val="007CBA"/>
                </a:solidFill>
              </a:rPr>
            </a:br>
            <a:r>
              <a:rPr lang="en-US" b="1" dirty="0">
                <a:solidFill>
                  <a:srgbClr val="007CBA"/>
                </a:solidFill>
              </a:rPr>
              <a:t>FDA’s Early Feasibility Study and Breakthrough Devices Programs</a:t>
            </a:r>
          </a:p>
        </p:txBody>
      </p:sp>
      <p:sp>
        <p:nvSpPr>
          <p:cNvPr id="3" name="Subtitle 2">
            <a:extLst>
              <a:ext uri="{FF2B5EF4-FFF2-40B4-BE49-F238E27FC236}">
                <a16:creationId xmlns="" xmlns:a16="http://schemas.microsoft.com/office/drawing/2014/main" id="{331D3F43-AA16-43EE-A8CE-2756E5E0002E}"/>
              </a:ext>
            </a:extLst>
          </p:cNvPr>
          <p:cNvSpPr>
            <a:spLocks noGrp="1"/>
          </p:cNvSpPr>
          <p:nvPr>
            <p:ph type="subTitle" idx="1"/>
          </p:nvPr>
        </p:nvSpPr>
        <p:spPr/>
        <p:txBody>
          <a:bodyPr>
            <a:normAutofit fontScale="70000" lnSpcReduction="20000"/>
          </a:bodyPr>
          <a:lstStyle/>
          <a:p>
            <a:r>
              <a:rPr lang="en-US" sz="4000" dirty="0">
                <a:solidFill>
                  <a:schemeClr val="tx1">
                    <a:lumMod val="65000"/>
                    <a:lumOff val="35000"/>
                  </a:schemeClr>
                </a:solidFill>
              </a:rPr>
              <a:t>Natalie Miller, VMD, PhD</a:t>
            </a:r>
          </a:p>
          <a:p>
            <a:r>
              <a:rPr lang="en-US" dirty="0">
                <a:solidFill>
                  <a:schemeClr val="tx1">
                    <a:lumMod val="65000"/>
                    <a:lumOff val="35000"/>
                  </a:schemeClr>
                </a:solidFill>
              </a:rPr>
              <a:t>Veterinary Medical Officer/Animal Studies Reviewer</a:t>
            </a:r>
          </a:p>
          <a:p>
            <a:r>
              <a:rPr lang="en-US" dirty="0">
                <a:solidFill>
                  <a:schemeClr val="tx1">
                    <a:lumMod val="65000"/>
                    <a:lumOff val="35000"/>
                  </a:schemeClr>
                </a:solidFill>
              </a:rPr>
              <a:t>EFS Working Group Representative</a:t>
            </a:r>
          </a:p>
          <a:p>
            <a:r>
              <a:rPr lang="en-US" dirty="0">
                <a:solidFill>
                  <a:schemeClr val="tx1">
                    <a:lumMod val="65000"/>
                    <a:lumOff val="35000"/>
                  </a:schemeClr>
                </a:solidFill>
              </a:rPr>
              <a:t>Natalie.Miller@fda.hhs.gov</a:t>
            </a:r>
          </a:p>
        </p:txBody>
      </p:sp>
    </p:spTree>
    <p:extLst>
      <p:ext uri="{BB962C8B-B14F-4D97-AF65-F5344CB8AC3E}">
        <p14:creationId xmlns:p14="http://schemas.microsoft.com/office/powerpoint/2010/main" val="3265563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B5F805-B47E-4CC0-9085-DA666310BE10}"/>
              </a:ext>
            </a:extLst>
          </p:cNvPr>
          <p:cNvSpPr>
            <a:spLocks noGrp="1"/>
          </p:cNvSpPr>
          <p:nvPr>
            <p:ph type="title"/>
          </p:nvPr>
        </p:nvSpPr>
        <p:spPr>
          <a:xfrm>
            <a:off x="-44451" y="337879"/>
            <a:ext cx="8509103" cy="926020"/>
          </a:xfrm>
        </p:spPr>
        <p:txBody>
          <a:bodyPr/>
          <a:lstStyle/>
          <a:p>
            <a:r>
              <a:rPr lang="en-US" b="1" dirty="0">
                <a:solidFill>
                  <a:srgbClr val="007CBA"/>
                </a:solidFill>
              </a:rPr>
              <a:t>Breakthrough Device Process</a:t>
            </a:r>
          </a:p>
        </p:txBody>
      </p:sp>
      <p:sp>
        <p:nvSpPr>
          <p:cNvPr id="3" name="Content Placeholder 2">
            <a:extLst>
              <a:ext uri="{FF2B5EF4-FFF2-40B4-BE49-F238E27FC236}">
                <a16:creationId xmlns="" xmlns:a16="http://schemas.microsoft.com/office/drawing/2014/main" id="{0517792F-263E-44B5-B39B-19DA01F9D28F}"/>
              </a:ext>
            </a:extLst>
          </p:cNvPr>
          <p:cNvSpPr>
            <a:spLocks noGrp="1"/>
          </p:cNvSpPr>
          <p:nvPr>
            <p:ph idx="1"/>
          </p:nvPr>
        </p:nvSpPr>
        <p:spPr>
          <a:xfrm>
            <a:off x="323850" y="1539875"/>
            <a:ext cx="8509103" cy="4751197"/>
          </a:xfrm>
        </p:spPr>
        <p:txBody>
          <a:bodyPr>
            <a:normAutofit lnSpcReduction="10000"/>
          </a:bodyPr>
          <a:lstStyle/>
          <a:p>
            <a:r>
              <a:rPr lang="en-US" dirty="0"/>
              <a:t>Designation Request Phase</a:t>
            </a:r>
          </a:p>
          <a:p>
            <a:pPr lvl="1"/>
            <a:r>
              <a:rPr lang="en-US" dirty="0"/>
              <a:t>“Designation Request for Breakthrough Device” Q-submission- 60 days to grant or denial</a:t>
            </a:r>
          </a:p>
          <a:p>
            <a:r>
              <a:rPr lang="en-US" dirty="0"/>
              <a:t>Post-Designation</a:t>
            </a:r>
          </a:p>
          <a:p>
            <a:pPr lvl="1"/>
            <a:r>
              <a:rPr lang="en-US" dirty="0"/>
              <a:t>Pre-submissions and regular status updates may be used to facilitate interaction</a:t>
            </a:r>
          </a:p>
          <a:p>
            <a:pPr lvl="1"/>
            <a:r>
              <a:rPr lang="en-US" dirty="0"/>
              <a:t>IDE, PMA, 510(k) submission requirements and timelines are unchanged</a:t>
            </a:r>
          </a:p>
          <a:p>
            <a:pPr lvl="1"/>
            <a:r>
              <a:rPr lang="en-US" dirty="0"/>
              <a:t>Resource intensive for both FDA and sponsor</a:t>
            </a:r>
          </a:p>
          <a:p>
            <a:pPr lvl="2"/>
            <a:r>
              <a:rPr lang="en-US" dirty="0"/>
              <a:t>Prioritized review with FDA</a:t>
            </a:r>
          </a:p>
        </p:txBody>
      </p:sp>
    </p:spTree>
    <p:extLst>
      <p:ext uri="{BB962C8B-B14F-4D97-AF65-F5344CB8AC3E}">
        <p14:creationId xmlns:p14="http://schemas.microsoft.com/office/powerpoint/2010/main" val="2173264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059D8-B49B-4A98-BC3B-9117F97F11B7}"/>
              </a:ext>
            </a:extLst>
          </p:cNvPr>
          <p:cNvSpPr>
            <a:spLocks noGrp="1"/>
          </p:cNvSpPr>
          <p:nvPr>
            <p:ph type="title"/>
          </p:nvPr>
        </p:nvSpPr>
        <p:spPr>
          <a:xfrm>
            <a:off x="457200" y="223838"/>
            <a:ext cx="8229600" cy="1143000"/>
          </a:xfrm>
        </p:spPr>
        <p:txBody>
          <a:bodyPr/>
          <a:lstStyle/>
          <a:p>
            <a:r>
              <a:rPr lang="en-US" b="1" dirty="0">
                <a:solidFill>
                  <a:srgbClr val="007CBA"/>
                </a:solidFill>
              </a:rPr>
              <a:t>How to use these programs</a:t>
            </a:r>
          </a:p>
        </p:txBody>
      </p:sp>
      <p:sp>
        <p:nvSpPr>
          <p:cNvPr id="4" name="Text Placeholder 3">
            <a:extLst>
              <a:ext uri="{FF2B5EF4-FFF2-40B4-BE49-F238E27FC236}">
                <a16:creationId xmlns="" xmlns:a16="http://schemas.microsoft.com/office/drawing/2014/main" id="{A0609D5F-0712-468E-ADE9-FBE31EACFE43}"/>
              </a:ext>
            </a:extLst>
          </p:cNvPr>
          <p:cNvSpPr>
            <a:spLocks noGrp="1"/>
          </p:cNvSpPr>
          <p:nvPr>
            <p:ph type="body" idx="1"/>
          </p:nvPr>
        </p:nvSpPr>
        <p:spPr>
          <a:xfrm>
            <a:off x="457200" y="1120585"/>
            <a:ext cx="4040188" cy="639762"/>
          </a:xfrm>
        </p:spPr>
        <p:txBody>
          <a:bodyPr>
            <a:normAutofit/>
          </a:bodyPr>
          <a:lstStyle/>
          <a:p>
            <a:r>
              <a:rPr lang="en-US" dirty="0"/>
              <a:t>EFS Program</a:t>
            </a:r>
          </a:p>
        </p:txBody>
      </p:sp>
      <p:sp>
        <p:nvSpPr>
          <p:cNvPr id="5" name="Content Placeholder 4">
            <a:extLst>
              <a:ext uri="{FF2B5EF4-FFF2-40B4-BE49-F238E27FC236}">
                <a16:creationId xmlns="" xmlns:a16="http://schemas.microsoft.com/office/drawing/2014/main" id="{0EB5A364-B06A-42C8-8420-404CC3AE3B02}"/>
              </a:ext>
            </a:extLst>
          </p:cNvPr>
          <p:cNvSpPr>
            <a:spLocks noGrp="1"/>
          </p:cNvSpPr>
          <p:nvPr>
            <p:ph sz="half" idx="2"/>
          </p:nvPr>
        </p:nvSpPr>
        <p:spPr>
          <a:xfrm>
            <a:off x="457200" y="1760347"/>
            <a:ext cx="4040188" cy="3951288"/>
          </a:xfrm>
        </p:spPr>
        <p:txBody>
          <a:bodyPr/>
          <a:lstStyle/>
          <a:p>
            <a:r>
              <a:rPr lang="en-US" dirty="0"/>
              <a:t>Ideal for novel devices or novel use of existing devices</a:t>
            </a:r>
          </a:p>
          <a:p>
            <a:r>
              <a:rPr lang="en-US" dirty="0"/>
              <a:t>Risk/benefit profile determines appropriateness of EFS program</a:t>
            </a:r>
          </a:p>
          <a:p>
            <a:r>
              <a:rPr lang="en-US" dirty="0"/>
              <a:t>FDA and sponsor engagement optimal for success</a:t>
            </a:r>
          </a:p>
        </p:txBody>
      </p:sp>
      <p:sp>
        <p:nvSpPr>
          <p:cNvPr id="6" name="Text Placeholder 5">
            <a:extLst>
              <a:ext uri="{FF2B5EF4-FFF2-40B4-BE49-F238E27FC236}">
                <a16:creationId xmlns="" xmlns:a16="http://schemas.microsoft.com/office/drawing/2014/main" id="{10766C6C-1708-477E-B001-778C0A15B58D}"/>
              </a:ext>
            </a:extLst>
          </p:cNvPr>
          <p:cNvSpPr>
            <a:spLocks noGrp="1"/>
          </p:cNvSpPr>
          <p:nvPr>
            <p:ph type="body" sz="quarter" idx="3"/>
          </p:nvPr>
        </p:nvSpPr>
        <p:spPr>
          <a:xfrm>
            <a:off x="4645025" y="1120585"/>
            <a:ext cx="4041775" cy="639762"/>
          </a:xfrm>
        </p:spPr>
        <p:txBody>
          <a:bodyPr>
            <a:normAutofit fontScale="92500"/>
          </a:bodyPr>
          <a:lstStyle/>
          <a:p>
            <a:r>
              <a:rPr lang="en-US" dirty="0"/>
              <a:t>Breakthrough Devices Program</a:t>
            </a:r>
          </a:p>
        </p:txBody>
      </p:sp>
      <p:sp>
        <p:nvSpPr>
          <p:cNvPr id="7" name="Content Placeholder 6">
            <a:extLst>
              <a:ext uri="{FF2B5EF4-FFF2-40B4-BE49-F238E27FC236}">
                <a16:creationId xmlns="" xmlns:a16="http://schemas.microsoft.com/office/drawing/2014/main" id="{ECA62D3D-FD81-40AF-A094-57968BF451EE}"/>
              </a:ext>
            </a:extLst>
          </p:cNvPr>
          <p:cNvSpPr>
            <a:spLocks noGrp="1"/>
          </p:cNvSpPr>
          <p:nvPr>
            <p:ph sz="quarter" idx="4"/>
          </p:nvPr>
        </p:nvSpPr>
        <p:spPr>
          <a:xfrm>
            <a:off x="4645025" y="1760347"/>
            <a:ext cx="4041775" cy="3951288"/>
          </a:xfrm>
        </p:spPr>
        <p:txBody>
          <a:bodyPr/>
          <a:lstStyle/>
          <a:p>
            <a:r>
              <a:rPr lang="en-US" dirty="0"/>
              <a:t>Used for novel technologies and/or indications</a:t>
            </a:r>
          </a:p>
          <a:p>
            <a:r>
              <a:rPr lang="en-US" dirty="0"/>
              <a:t>Stringent criteria determines appropriateness of breakthrough device </a:t>
            </a:r>
          </a:p>
          <a:p>
            <a:r>
              <a:rPr lang="en-US" dirty="0"/>
              <a:t>Breakthrough designation</a:t>
            </a:r>
          </a:p>
          <a:p>
            <a:r>
              <a:rPr lang="en-US" dirty="0"/>
              <a:t>Significant resource commitment for both FDA and sponsors</a:t>
            </a:r>
          </a:p>
        </p:txBody>
      </p:sp>
      <p:sp>
        <p:nvSpPr>
          <p:cNvPr id="8" name="TextBox 7">
            <a:extLst>
              <a:ext uri="{FF2B5EF4-FFF2-40B4-BE49-F238E27FC236}">
                <a16:creationId xmlns="" xmlns:a16="http://schemas.microsoft.com/office/drawing/2014/main" id="{390AC13B-F9A5-41D2-87AD-03CF43C9CB19}"/>
              </a:ext>
            </a:extLst>
          </p:cNvPr>
          <p:cNvSpPr txBox="1"/>
          <p:nvPr/>
        </p:nvSpPr>
        <p:spPr>
          <a:xfrm>
            <a:off x="3168032" y="6129118"/>
            <a:ext cx="870688" cy="369332"/>
          </a:xfrm>
          <a:prstGeom prst="rect">
            <a:avLst/>
          </a:prstGeom>
          <a:noFill/>
        </p:spPr>
        <p:txBody>
          <a:bodyPr wrap="none" rtlCol="0">
            <a:spAutoFit/>
          </a:bodyPr>
          <a:lstStyle/>
          <a:p>
            <a:r>
              <a:rPr lang="en-US" dirty="0"/>
              <a:t>EFS IDE</a:t>
            </a:r>
          </a:p>
        </p:txBody>
      </p:sp>
      <p:sp>
        <p:nvSpPr>
          <p:cNvPr id="9" name="TextBox 8">
            <a:extLst>
              <a:ext uri="{FF2B5EF4-FFF2-40B4-BE49-F238E27FC236}">
                <a16:creationId xmlns="" xmlns:a16="http://schemas.microsoft.com/office/drawing/2014/main" id="{3FAEF35F-E63C-42AB-B556-08FD06DCD554}"/>
              </a:ext>
            </a:extLst>
          </p:cNvPr>
          <p:cNvSpPr txBox="1"/>
          <p:nvPr/>
        </p:nvSpPr>
        <p:spPr>
          <a:xfrm>
            <a:off x="5107115" y="6127101"/>
            <a:ext cx="1183209" cy="369332"/>
          </a:xfrm>
          <a:prstGeom prst="rect">
            <a:avLst/>
          </a:prstGeom>
          <a:noFill/>
        </p:spPr>
        <p:txBody>
          <a:bodyPr wrap="none" rtlCol="0">
            <a:spAutoFit/>
          </a:bodyPr>
          <a:lstStyle/>
          <a:p>
            <a:r>
              <a:rPr lang="en-US" dirty="0"/>
              <a:t>Pivotal IDE</a:t>
            </a:r>
          </a:p>
        </p:txBody>
      </p:sp>
      <p:sp>
        <p:nvSpPr>
          <p:cNvPr id="10" name="TextBox 9">
            <a:extLst>
              <a:ext uri="{FF2B5EF4-FFF2-40B4-BE49-F238E27FC236}">
                <a16:creationId xmlns="" xmlns:a16="http://schemas.microsoft.com/office/drawing/2014/main" id="{89AA2EB0-94A0-491C-87BA-4D88B896EA1B}"/>
              </a:ext>
            </a:extLst>
          </p:cNvPr>
          <p:cNvSpPr txBox="1"/>
          <p:nvPr/>
        </p:nvSpPr>
        <p:spPr>
          <a:xfrm>
            <a:off x="7358719" y="6129118"/>
            <a:ext cx="686406" cy="369332"/>
          </a:xfrm>
          <a:prstGeom prst="rect">
            <a:avLst/>
          </a:prstGeom>
          <a:noFill/>
        </p:spPr>
        <p:txBody>
          <a:bodyPr wrap="none" rtlCol="0">
            <a:spAutoFit/>
          </a:bodyPr>
          <a:lstStyle/>
          <a:p>
            <a:r>
              <a:rPr lang="en-US" dirty="0"/>
              <a:t>PMA </a:t>
            </a:r>
          </a:p>
        </p:txBody>
      </p:sp>
      <p:sp>
        <p:nvSpPr>
          <p:cNvPr id="11" name="TextBox 10">
            <a:extLst>
              <a:ext uri="{FF2B5EF4-FFF2-40B4-BE49-F238E27FC236}">
                <a16:creationId xmlns="" xmlns:a16="http://schemas.microsoft.com/office/drawing/2014/main" id="{964C5DFD-73A9-4140-A54D-E51B7C598521}"/>
              </a:ext>
            </a:extLst>
          </p:cNvPr>
          <p:cNvSpPr txBox="1"/>
          <p:nvPr/>
        </p:nvSpPr>
        <p:spPr>
          <a:xfrm>
            <a:off x="1005879" y="6134897"/>
            <a:ext cx="1293239" cy="369332"/>
          </a:xfrm>
          <a:prstGeom prst="rect">
            <a:avLst/>
          </a:prstGeom>
          <a:noFill/>
        </p:spPr>
        <p:txBody>
          <a:bodyPr wrap="none" rtlCol="0">
            <a:spAutoFit/>
          </a:bodyPr>
          <a:lstStyle/>
          <a:p>
            <a:r>
              <a:rPr lang="en-US" dirty="0"/>
              <a:t>New Device</a:t>
            </a:r>
          </a:p>
        </p:txBody>
      </p:sp>
      <p:sp>
        <p:nvSpPr>
          <p:cNvPr id="12" name="TextBox 11">
            <a:extLst>
              <a:ext uri="{FF2B5EF4-FFF2-40B4-BE49-F238E27FC236}">
                <a16:creationId xmlns="" xmlns:a16="http://schemas.microsoft.com/office/drawing/2014/main" id="{FE359226-5858-4E64-852C-90761767EF93}"/>
              </a:ext>
            </a:extLst>
          </p:cNvPr>
          <p:cNvSpPr txBox="1"/>
          <p:nvPr/>
        </p:nvSpPr>
        <p:spPr>
          <a:xfrm>
            <a:off x="2713360" y="5105750"/>
            <a:ext cx="1780032" cy="923330"/>
          </a:xfrm>
          <a:prstGeom prst="rect">
            <a:avLst/>
          </a:prstGeom>
          <a:noFill/>
        </p:spPr>
        <p:txBody>
          <a:bodyPr wrap="square" rtlCol="0">
            <a:spAutoFit/>
          </a:bodyPr>
          <a:lstStyle/>
          <a:p>
            <a:pPr algn="ctr"/>
            <a:r>
              <a:rPr lang="en-US" dirty="0"/>
              <a:t>Breakthrough Device Designation?</a:t>
            </a:r>
          </a:p>
        </p:txBody>
      </p:sp>
      <p:cxnSp>
        <p:nvCxnSpPr>
          <p:cNvPr id="14" name="Straight Arrow Connector 13">
            <a:extLst>
              <a:ext uri="{FF2B5EF4-FFF2-40B4-BE49-F238E27FC236}">
                <a16:creationId xmlns="" xmlns:a16="http://schemas.microsoft.com/office/drawing/2014/main" id="{E7FA02A6-5BF0-4EF2-9BAE-0752E15652AE}"/>
              </a:ext>
            </a:extLst>
          </p:cNvPr>
          <p:cNvCxnSpPr>
            <a:cxnSpLocks/>
          </p:cNvCxnSpPr>
          <p:nvPr/>
        </p:nvCxnSpPr>
        <p:spPr>
          <a:xfrm>
            <a:off x="4197763" y="5567415"/>
            <a:ext cx="390841" cy="520056"/>
          </a:xfrm>
          <a:prstGeom prst="straightConnector1">
            <a:avLst/>
          </a:prstGeom>
          <a:ln>
            <a:solidFill>
              <a:srgbClr val="007CBA"/>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 xmlns:a16="http://schemas.microsoft.com/office/drawing/2014/main" id="{C09BEA3C-2430-46F6-A333-E9FD567C32BC}"/>
              </a:ext>
            </a:extLst>
          </p:cNvPr>
          <p:cNvCxnSpPr>
            <a:cxnSpLocks/>
          </p:cNvCxnSpPr>
          <p:nvPr/>
        </p:nvCxnSpPr>
        <p:spPr>
          <a:xfrm flipH="1">
            <a:off x="2656939" y="5564087"/>
            <a:ext cx="371706" cy="570810"/>
          </a:xfrm>
          <a:prstGeom prst="straightConnector1">
            <a:avLst/>
          </a:prstGeom>
          <a:ln>
            <a:solidFill>
              <a:srgbClr val="007CB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 xmlns:a16="http://schemas.microsoft.com/office/drawing/2014/main" id="{36FF5761-DF38-4C94-89A7-3D59EEA694AF}"/>
              </a:ext>
            </a:extLst>
          </p:cNvPr>
          <p:cNvCxnSpPr>
            <a:cxnSpLocks/>
          </p:cNvCxnSpPr>
          <p:nvPr/>
        </p:nvCxnSpPr>
        <p:spPr>
          <a:xfrm>
            <a:off x="4197763" y="6319563"/>
            <a:ext cx="702284" cy="0"/>
          </a:xfrm>
          <a:prstGeom prst="straightConnector1">
            <a:avLst/>
          </a:prstGeom>
          <a:ln>
            <a:solidFill>
              <a:srgbClr val="007CBA"/>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51741B0-626E-44D3-9EC1-DE3D8B674E46}"/>
              </a:ext>
            </a:extLst>
          </p:cNvPr>
          <p:cNvCxnSpPr>
            <a:cxnSpLocks/>
          </p:cNvCxnSpPr>
          <p:nvPr/>
        </p:nvCxnSpPr>
        <p:spPr>
          <a:xfrm>
            <a:off x="2362218" y="6321970"/>
            <a:ext cx="702284" cy="0"/>
          </a:xfrm>
          <a:prstGeom prst="straightConnector1">
            <a:avLst/>
          </a:prstGeom>
          <a:ln>
            <a:solidFill>
              <a:srgbClr val="007CBA"/>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FB6C9086-E9D4-40EC-9245-5D129FAA8F39}"/>
              </a:ext>
            </a:extLst>
          </p:cNvPr>
          <p:cNvCxnSpPr>
            <a:cxnSpLocks/>
          </p:cNvCxnSpPr>
          <p:nvPr/>
        </p:nvCxnSpPr>
        <p:spPr>
          <a:xfrm>
            <a:off x="6441833" y="6311767"/>
            <a:ext cx="702284" cy="0"/>
          </a:xfrm>
          <a:prstGeom prst="straightConnector1">
            <a:avLst/>
          </a:prstGeom>
          <a:ln>
            <a:solidFill>
              <a:srgbClr val="007CB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62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924800" cy="914400"/>
          </a:xfrm>
        </p:spPr>
        <p:txBody>
          <a:bodyPr/>
          <a:lstStyle/>
          <a:p>
            <a:r>
              <a:rPr lang="en-US" b="1" dirty="0">
                <a:solidFill>
                  <a:srgbClr val="007CBA"/>
                </a:solidFill>
              </a:rPr>
              <a:t>Helpful Links</a:t>
            </a:r>
          </a:p>
        </p:txBody>
      </p:sp>
      <p:sp>
        <p:nvSpPr>
          <p:cNvPr id="3" name="Content Placeholder 2"/>
          <p:cNvSpPr>
            <a:spLocks noGrp="1"/>
          </p:cNvSpPr>
          <p:nvPr>
            <p:ph idx="1"/>
          </p:nvPr>
        </p:nvSpPr>
        <p:spPr>
          <a:xfrm>
            <a:off x="457200" y="1356878"/>
            <a:ext cx="8229600" cy="5345257"/>
          </a:xfrm>
        </p:spPr>
        <p:txBody>
          <a:bodyPr>
            <a:normAutofit fontScale="92500" lnSpcReduction="10000"/>
          </a:bodyPr>
          <a:lstStyle/>
          <a:p>
            <a:pPr>
              <a:defRPr/>
            </a:pPr>
            <a:r>
              <a:rPr lang="en-US" sz="1900" b="1" dirty="0">
                <a:solidFill>
                  <a:srgbClr val="002060"/>
                </a:solidFill>
                <a:latin typeface="Calibri" panose="020F0502020204030204" pitchFamily="34" charset="0"/>
              </a:rPr>
              <a:t>Breakthrough Devices Guidance</a:t>
            </a:r>
          </a:p>
          <a:p>
            <a:pPr marL="403225" indent="0">
              <a:buNone/>
              <a:defRPr/>
            </a:pPr>
            <a:r>
              <a:rPr lang="en-US" sz="1900" i="1" dirty="0">
                <a:solidFill>
                  <a:srgbClr val="002060"/>
                </a:solidFill>
                <a:latin typeface="Calibri" panose="020F0502020204030204" pitchFamily="34" charset="0"/>
                <a:hlinkClick r:id="rId2"/>
              </a:rPr>
              <a:t>https://www.fda.gov/downloads/MedicalDevices/DeviceRegulationandGuidance/GuidanceDocuments/UCM581664.pdf </a:t>
            </a:r>
            <a:endParaRPr lang="en-US" sz="1900" i="1" dirty="0">
              <a:solidFill>
                <a:srgbClr val="002060"/>
              </a:solidFill>
              <a:latin typeface="Calibri" panose="020F0502020204030204" pitchFamily="34" charset="0"/>
            </a:endParaRPr>
          </a:p>
          <a:p>
            <a:pPr>
              <a:lnSpc>
                <a:spcPct val="120000"/>
              </a:lnSpc>
              <a:spcBef>
                <a:spcPts val="600"/>
              </a:spcBef>
              <a:defRPr/>
            </a:pPr>
            <a:r>
              <a:rPr lang="en-US" sz="1900" b="1" dirty="0">
                <a:solidFill>
                  <a:srgbClr val="002060"/>
                </a:solidFill>
                <a:latin typeface="Calibri" panose="020F0502020204030204" pitchFamily="34" charset="0"/>
              </a:rPr>
              <a:t>Early Feasibility Study Guidance</a:t>
            </a:r>
          </a:p>
          <a:p>
            <a:pPr marL="400050" lvl="1" indent="0">
              <a:buNone/>
              <a:defRPr/>
            </a:pPr>
            <a:r>
              <a:rPr lang="en-US" sz="1900" u="sng" dirty="0">
                <a:latin typeface="Calibri" panose="020F0502020204030204" pitchFamily="34" charset="0"/>
                <a:hlinkClick r:id="rId3"/>
              </a:rPr>
              <a:t>http://www.fda.gov/downloads/MedicalDevices/DeviceRegulationandGuidance/GuidanceDocuments/UCM279103.pdf2</a:t>
            </a:r>
            <a:r>
              <a:rPr lang="en-US" sz="1900" u="sng" dirty="0">
                <a:latin typeface="Calibri" panose="020F0502020204030204" pitchFamily="34" charset="0"/>
              </a:rPr>
              <a:t> </a:t>
            </a:r>
          </a:p>
          <a:p>
            <a:pPr>
              <a:defRPr/>
            </a:pPr>
            <a:r>
              <a:rPr lang="en-US" sz="1900" b="1" dirty="0">
                <a:solidFill>
                  <a:srgbClr val="002060"/>
                </a:solidFill>
                <a:latin typeface="Calibri" panose="020F0502020204030204" pitchFamily="34" charset="0"/>
              </a:rPr>
              <a:t>EFS Device Advice Webpage</a:t>
            </a:r>
          </a:p>
          <a:p>
            <a:pPr marL="400050" indent="0">
              <a:buNone/>
              <a:defRPr/>
            </a:pPr>
            <a:r>
              <a:rPr lang="en-US" sz="2000" i="1" dirty="0">
                <a:solidFill>
                  <a:schemeClr val="accent5"/>
                </a:solidFill>
                <a:hlinkClick r:id="rId4"/>
              </a:rPr>
              <a:t>https://www.fda.gov/MedicalDevices/DeviceRegulationandGuidance/HowtoMarketYourDevice/InvestigationalDeviceExemptionIDE/ucm572934.htm</a:t>
            </a:r>
            <a:endParaRPr lang="en-US" sz="2000" i="1" dirty="0">
              <a:solidFill>
                <a:schemeClr val="accent5"/>
              </a:solidFill>
            </a:endParaRPr>
          </a:p>
          <a:p>
            <a:pPr>
              <a:defRPr/>
            </a:pPr>
            <a:r>
              <a:rPr lang="en-US" sz="1900" b="1" dirty="0">
                <a:solidFill>
                  <a:srgbClr val="002060"/>
                </a:solidFill>
                <a:latin typeface="Calibri" panose="020F0502020204030204" pitchFamily="34" charset="0"/>
              </a:rPr>
              <a:t>FDA Voice Blog on EFS</a:t>
            </a:r>
          </a:p>
          <a:p>
            <a:pPr marL="0" indent="400050">
              <a:buNone/>
              <a:defRPr/>
            </a:pPr>
            <a:r>
              <a:rPr lang="en-US" sz="1900" dirty="0">
                <a:solidFill>
                  <a:srgbClr val="002060"/>
                </a:solidFill>
                <a:latin typeface="Calibri" panose="020F0502020204030204" pitchFamily="34" charset="0"/>
                <a:hlinkClick r:id="rId5"/>
              </a:rPr>
              <a:t>https://blogs.fda.gov/fdavoice/index.php/tag/early-feasibility-studies-efs/</a:t>
            </a:r>
            <a:endParaRPr lang="en-US" sz="1900" dirty="0">
              <a:solidFill>
                <a:srgbClr val="002060"/>
              </a:solidFill>
              <a:latin typeface="Calibri" panose="020F0502020204030204" pitchFamily="34" charset="0"/>
            </a:endParaRPr>
          </a:p>
          <a:p>
            <a:pPr>
              <a:lnSpc>
                <a:spcPct val="120000"/>
              </a:lnSpc>
              <a:spcBef>
                <a:spcPts val="600"/>
              </a:spcBef>
              <a:defRPr/>
            </a:pPr>
            <a:r>
              <a:rPr lang="en-US" sz="1900" b="1" dirty="0">
                <a:solidFill>
                  <a:srgbClr val="002060"/>
                </a:solidFill>
                <a:latin typeface="Calibri" panose="020F0502020204030204" pitchFamily="34" charset="0"/>
              </a:rPr>
              <a:t>EFS CDRH Learn Modules</a:t>
            </a:r>
          </a:p>
          <a:p>
            <a:pPr marL="400050" lvl="1" indent="0">
              <a:buNone/>
              <a:defRPr/>
            </a:pPr>
            <a:r>
              <a:rPr lang="en-US" sz="1900" dirty="0">
                <a:solidFill>
                  <a:srgbClr val="0033CC"/>
                </a:solidFill>
                <a:latin typeface="Calibri" panose="020F0502020204030204" pitchFamily="34" charset="0"/>
                <a:hlinkClick r:id="rId6"/>
              </a:rPr>
              <a:t>http://www.accessdata.fda.gov/cdrh_docs/presentations/EFS/story.html </a:t>
            </a:r>
            <a:endParaRPr lang="en-US" sz="1900" dirty="0">
              <a:solidFill>
                <a:srgbClr val="0033CC"/>
              </a:solidFill>
              <a:latin typeface="Calibri" panose="020F0502020204030204" pitchFamily="34" charset="0"/>
            </a:endParaRPr>
          </a:p>
          <a:p>
            <a:pPr lvl="0">
              <a:lnSpc>
                <a:spcPct val="120000"/>
              </a:lnSpc>
              <a:spcBef>
                <a:spcPts val="600"/>
              </a:spcBef>
              <a:defRPr/>
            </a:pPr>
            <a:r>
              <a:rPr lang="en-US" sz="1900" b="1" dirty="0">
                <a:solidFill>
                  <a:srgbClr val="002060"/>
                </a:solidFill>
                <a:latin typeface="Calibri" panose="020F0502020204030204" pitchFamily="34" charset="0"/>
              </a:rPr>
              <a:t>Pre-Submission Guidance </a:t>
            </a:r>
            <a:r>
              <a:rPr lang="en-US" sz="1900" b="0" dirty="0">
                <a:solidFill>
                  <a:srgbClr val="0033CC"/>
                </a:solidFill>
                <a:latin typeface="Calibri" panose="020F0502020204030204" pitchFamily="34" charset="0"/>
                <a:hlinkClick r:id="rId7"/>
              </a:rPr>
              <a:t>http://www.fda.gov/downloads/MedicalDevices/DeviceRegulationandGuidance/GuidanceDocuments/UCM311176.pdf</a:t>
            </a:r>
            <a:r>
              <a:rPr lang="en-US" sz="1900" b="0" dirty="0">
                <a:solidFill>
                  <a:srgbClr val="0033CC"/>
                </a:solidFill>
                <a:latin typeface="Calibri" panose="020F0502020204030204" pitchFamily="34" charset="0"/>
              </a:rPr>
              <a:t> </a:t>
            </a:r>
            <a:endParaRPr lang="en-US" sz="1800" dirty="0">
              <a:solidFill>
                <a:srgbClr val="0033CC"/>
              </a:solidFill>
            </a:endParaRPr>
          </a:p>
          <a:p>
            <a:endParaRPr lang="en-US" dirty="0"/>
          </a:p>
        </p:txBody>
      </p:sp>
    </p:spTree>
    <p:extLst>
      <p:ext uri="{BB962C8B-B14F-4D97-AF65-F5344CB8AC3E}">
        <p14:creationId xmlns:p14="http://schemas.microsoft.com/office/powerpoint/2010/main" val="2016260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476500"/>
            <a:ext cx="8509103" cy="3819318"/>
          </a:xfrm>
        </p:spPr>
        <p:txBody>
          <a:bodyPr/>
          <a:lstStyle/>
          <a:p>
            <a:pPr marL="0" indent="0" algn="ctr">
              <a:buNone/>
            </a:pPr>
            <a:r>
              <a:rPr lang="en-US" dirty="0"/>
              <a:t>I, Natalie Miller DO NOT have a financial interest/arrangement or affiliation with one or more organizations that could be perceived as a real or apparent conflict of interest in the context of the subject of this presentation.</a:t>
            </a:r>
          </a:p>
          <a:p>
            <a:endParaRPr lang="en-US" dirty="0"/>
          </a:p>
        </p:txBody>
      </p:sp>
      <p:sp>
        <p:nvSpPr>
          <p:cNvPr id="5" name="Title 4"/>
          <p:cNvSpPr>
            <a:spLocks noGrp="1" noChangeArrowheads="1"/>
          </p:cNvSpPr>
          <p:nvPr>
            <p:ph type="title"/>
          </p:nvPr>
        </p:nvSpPr>
        <p:spPr bwMode="auto">
          <a:xfrm>
            <a:off x="323850" y="1331405"/>
            <a:ext cx="8509103" cy="92602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algn="ctr" rtl="0" eaLnBrk="0" fontAlgn="base" hangingPunct="0">
              <a:spcBef>
                <a:spcPct val="0"/>
              </a:spcBef>
              <a:spcAft>
                <a:spcPct val="0"/>
              </a:spcAft>
              <a:defRPr sz="3600" b="1">
                <a:solidFill>
                  <a:srgbClr val="053763"/>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eaLnBrk="1" hangingPunct="1"/>
            <a:r>
              <a:rPr lang="en-US" dirty="0">
                <a:solidFill>
                  <a:srgbClr val="007CBA"/>
                </a:solidFill>
              </a:rPr>
              <a:t>Disclosure Statement of Financial Interest</a:t>
            </a:r>
          </a:p>
        </p:txBody>
      </p:sp>
    </p:spTree>
    <p:extLst>
      <p:ext uri="{BB962C8B-B14F-4D97-AF65-F5344CB8AC3E}">
        <p14:creationId xmlns:p14="http://schemas.microsoft.com/office/powerpoint/2010/main" val="367752837"/>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2" descr="Board meeting clipart"/>
          <p:cNvSpPr>
            <a:spLocks noChangeAspect="1" noChangeArrowheads="1"/>
          </p:cNvSpPr>
          <p:nvPr/>
        </p:nvSpPr>
        <p:spPr bwMode="auto">
          <a:xfrm>
            <a:off x="5332666" y="3706375"/>
            <a:ext cx="349103" cy="35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AutoShape 4" descr="Board meeting clipart"/>
          <p:cNvSpPr>
            <a:spLocks noChangeAspect="1" noChangeArrowheads="1"/>
          </p:cNvSpPr>
          <p:nvPr/>
        </p:nvSpPr>
        <p:spPr bwMode="auto">
          <a:xfrm>
            <a:off x="5507218" y="3882237"/>
            <a:ext cx="349103" cy="35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Title 1"/>
          <p:cNvSpPr>
            <a:spLocks noGrp="1"/>
          </p:cNvSpPr>
          <p:nvPr>
            <p:ph type="title"/>
          </p:nvPr>
        </p:nvSpPr>
        <p:spPr>
          <a:xfrm>
            <a:off x="441030" y="274320"/>
            <a:ext cx="7924800" cy="914400"/>
          </a:xfrm>
        </p:spPr>
        <p:txBody>
          <a:bodyPr>
            <a:noAutofit/>
          </a:bodyPr>
          <a:lstStyle/>
          <a:p>
            <a:pPr algn="ctr"/>
            <a:r>
              <a:rPr lang="en-US" altLang="en-US" sz="3600" dirty="0">
                <a:solidFill>
                  <a:srgbClr val="007CBA"/>
                </a:solidFill>
              </a:rPr>
              <a:t>Multiple Approaches to Supporting Device Innovation</a:t>
            </a:r>
          </a:p>
        </p:txBody>
      </p:sp>
      <p:graphicFrame>
        <p:nvGraphicFramePr>
          <p:cNvPr id="5" name="Diagram 4"/>
          <p:cNvGraphicFramePr/>
          <p:nvPr>
            <p:extLst/>
          </p:nvPr>
        </p:nvGraphicFramePr>
        <p:xfrm>
          <a:off x="1579982" y="3167008"/>
          <a:ext cx="6306718" cy="3761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p:cNvGrpSpPr/>
          <p:nvPr/>
        </p:nvGrpSpPr>
        <p:grpSpPr>
          <a:xfrm>
            <a:off x="2881056" y="2085793"/>
            <a:ext cx="2839761" cy="1212329"/>
            <a:chOff x="2997840" y="1960432"/>
            <a:chExt cx="2839761" cy="1212329"/>
          </a:xfrm>
        </p:grpSpPr>
        <p:sp>
          <p:nvSpPr>
            <p:cNvPr id="17" name="Arrow: Right 16"/>
            <p:cNvSpPr/>
            <p:nvPr/>
          </p:nvSpPr>
          <p:spPr>
            <a:xfrm rot="15874058">
              <a:off x="2632449" y="2325823"/>
              <a:ext cx="1212329" cy="481547"/>
            </a:xfrm>
            <a:prstGeom prst="rightArrow">
              <a:avLst/>
            </a:prstGeom>
            <a:solidFill>
              <a:srgbClr val="007CBA"/>
            </a:solidFill>
            <a:ln>
              <a:solidFill>
                <a:srgbClr val="007C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Arrow: Right 87"/>
            <p:cNvSpPr/>
            <p:nvPr/>
          </p:nvSpPr>
          <p:spPr>
            <a:xfrm rot="17753520">
              <a:off x="5237192" y="2254193"/>
              <a:ext cx="719272" cy="481547"/>
            </a:xfrm>
            <a:prstGeom prst="rightArrow">
              <a:avLst/>
            </a:prstGeom>
            <a:solidFill>
              <a:srgbClr val="007CBA"/>
            </a:solidFill>
            <a:ln>
              <a:solidFill>
                <a:srgbClr val="007C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509685" y="1419390"/>
            <a:ext cx="8231170" cy="659819"/>
            <a:chOff x="130013" y="1853405"/>
            <a:chExt cx="8231170" cy="659819"/>
          </a:xfrm>
        </p:grpSpPr>
        <p:cxnSp>
          <p:nvCxnSpPr>
            <p:cNvPr id="32" name="Straight Arrow Connector 31"/>
            <p:cNvCxnSpPr/>
            <p:nvPr/>
          </p:nvCxnSpPr>
          <p:spPr>
            <a:xfrm>
              <a:off x="1385555" y="2190058"/>
              <a:ext cx="640080" cy="0"/>
            </a:xfrm>
            <a:prstGeom prst="straightConnector1">
              <a:avLst/>
            </a:prstGeom>
            <a:ln w="180975">
              <a:solidFill>
                <a:srgbClr val="007CBA"/>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30013" y="1853405"/>
              <a:ext cx="1385572" cy="646331"/>
            </a:xfrm>
            <a:prstGeom prst="rect">
              <a:avLst/>
            </a:prstGeom>
            <a:noFill/>
          </p:spPr>
          <p:txBody>
            <a:bodyPr wrap="none" rtlCol="0">
              <a:spAutoFit/>
            </a:bodyPr>
            <a:lstStyle/>
            <a:p>
              <a:pPr algn="ctr"/>
              <a:r>
                <a:rPr lang="en-US" b="1" dirty="0">
                  <a:solidFill>
                    <a:prstClr val="black"/>
                  </a:solidFill>
                </a:rPr>
                <a:t>Non-Clinical </a:t>
              </a:r>
            </a:p>
            <a:p>
              <a:pPr algn="ctr"/>
              <a:r>
                <a:rPr lang="en-US" b="1" dirty="0">
                  <a:solidFill>
                    <a:prstClr val="black"/>
                  </a:solidFill>
                </a:rPr>
                <a:t>Testing</a:t>
              </a:r>
            </a:p>
          </p:txBody>
        </p:sp>
        <p:sp>
          <p:nvSpPr>
            <p:cNvPr id="34" name="TextBox 33"/>
            <p:cNvSpPr txBox="1"/>
            <p:nvPr/>
          </p:nvSpPr>
          <p:spPr>
            <a:xfrm>
              <a:off x="2025635" y="1866893"/>
              <a:ext cx="944388" cy="646331"/>
            </a:xfrm>
            <a:prstGeom prst="rect">
              <a:avLst/>
            </a:prstGeom>
            <a:noFill/>
          </p:spPr>
          <p:txBody>
            <a:bodyPr wrap="square" rtlCol="0">
              <a:spAutoFit/>
            </a:bodyPr>
            <a:lstStyle/>
            <a:p>
              <a:pPr algn="ctr"/>
              <a:r>
                <a:rPr lang="en-US" b="1" dirty="0">
                  <a:solidFill>
                    <a:prstClr val="black"/>
                  </a:solidFill>
                </a:rPr>
                <a:t>Clinical </a:t>
              </a:r>
            </a:p>
            <a:p>
              <a:pPr algn="ctr"/>
              <a:r>
                <a:rPr lang="en-US" b="1" dirty="0">
                  <a:solidFill>
                    <a:prstClr val="black"/>
                  </a:solidFill>
                </a:rPr>
                <a:t>Studies</a:t>
              </a:r>
            </a:p>
          </p:txBody>
        </p:sp>
        <p:cxnSp>
          <p:nvCxnSpPr>
            <p:cNvPr id="35" name="Straight Arrow Connector 34"/>
            <p:cNvCxnSpPr/>
            <p:nvPr/>
          </p:nvCxnSpPr>
          <p:spPr>
            <a:xfrm flipV="1">
              <a:off x="2943546" y="2184188"/>
              <a:ext cx="2208640" cy="5873"/>
            </a:xfrm>
            <a:prstGeom prst="straightConnector1">
              <a:avLst/>
            </a:prstGeom>
            <a:ln w="180975">
              <a:solidFill>
                <a:srgbClr val="007CBA"/>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376754" y="2184188"/>
              <a:ext cx="640080" cy="0"/>
            </a:xfrm>
            <a:prstGeom prst="straightConnector1">
              <a:avLst/>
            </a:prstGeom>
            <a:ln w="180975">
              <a:solidFill>
                <a:srgbClr val="007CBA"/>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998053" y="1991905"/>
              <a:ext cx="1363130" cy="369332"/>
            </a:xfrm>
            <a:prstGeom prst="rect">
              <a:avLst/>
            </a:prstGeom>
            <a:noFill/>
          </p:spPr>
          <p:txBody>
            <a:bodyPr wrap="none" rtlCol="0">
              <a:spAutoFit/>
            </a:bodyPr>
            <a:lstStyle/>
            <a:p>
              <a:r>
                <a:rPr lang="en-US" b="1" dirty="0">
                  <a:solidFill>
                    <a:prstClr val="black"/>
                  </a:solidFill>
                </a:rPr>
                <a:t>Post-Market</a:t>
              </a:r>
            </a:p>
          </p:txBody>
        </p:sp>
        <p:sp>
          <p:nvSpPr>
            <p:cNvPr id="38" name="TextBox 37"/>
            <p:cNvSpPr txBox="1"/>
            <p:nvPr/>
          </p:nvSpPr>
          <p:spPr>
            <a:xfrm>
              <a:off x="5082173" y="1861025"/>
              <a:ext cx="1272849" cy="646331"/>
            </a:xfrm>
            <a:prstGeom prst="rect">
              <a:avLst/>
            </a:prstGeom>
            <a:noFill/>
          </p:spPr>
          <p:txBody>
            <a:bodyPr wrap="none" rtlCol="0">
              <a:spAutoFit/>
            </a:bodyPr>
            <a:lstStyle/>
            <a:p>
              <a:pPr algn="ctr"/>
              <a:r>
                <a:rPr lang="en-US" b="1" dirty="0">
                  <a:solidFill>
                    <a:prstClr val="black"/>
                  </a:solidFill>
                </a:rPr>
                <a:t>Pre-Market</a:t>
              </a:r>
            </a:p>
            <a:p>
              <a:pPr algn="ctr"/>
              <a:r>
                <a:rPr lang="en-US" b="1" dirty="0">
                  <a:solidFill>
                    <a:prstClr val="black"/>
                  </a:solidFill>
                </a:rPr>
                <a:t>Application</a:t>
              </a:r>
            </a:p>
          </p:txBody>
        </p:sp>
      </p:grpSp>
      <p:sp>
        <p:nvSpPr>
          <p:cNvPr id="2" name="Oval 1"/>
          <p:cNvSpPr/>
          <p:nvPr/>
        </p:nvSpPr>
        <p:spPr>
          <a:xfrm>
            <a:off x="4792611" y="4117926"/>
            <a:ext cx="2611316" cy="1129361"/>
          </a:xfrm>
          <a:prstGeom prst="ellipse">
            <a:avLst/>
          </a:prstGeom>
          <a:noFill/>
          <a:ln w="28575">
            <a:solidFill>
              <a:srgbClr val="007C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reeform: Shape 6"/>
          <p:cNvSpPr/>
          <p:nvPr/>
        </p:nvSpPr>
        <p:spPr>
          <a:xfrm>
            <a:off x="1266092" y="1042909"/>
            <a:ext cx="1418493" cy="376481"/>
          </a:xfrm>
          <a:custGeom>
            <a:avLst/>
            <a:gdLst>
              <a:gd name="connsiteX0" fmla="*/ 1277816 w 1277816"/>
              <a:gd name="connsiteY0" fmla="*/ 375582 h 375582"/>
              <a:gd name="connsiteX1" fmla="*/ 492369 w 1277816"/>
              <a:gd name="connsiteY1" fmla="*/ 444 h 375582"/>
              <a:gd name="connsiteX2" fmla="*/ 0 w 1277816"/>
              <a:gd name="connsiteY2" fmla="*/ 293521 h 375582"/>
              <a:gd name="connsiteX3" fmla="*/ 0 w 1277816"/>
              <a:gd name="connsiteY3" fmla="*/ 293521 h 375582"/>
            </a:gdLst>
            <a:ahLst/>
            <a:cxnLst>
              <a:cxn ang="0">
                <a:pos x="connsiteX0" y="connsiteY0"/>
              </a:cxn>
              <a:cxn ang="0">
                <a:pos x="connsiteX1" y="connsiteY1"/>
              </a:cxn>
              <a:cxn ang="0">
                <a:pos x="connsiteX2" y="connsiteY2"/>
              </a:cxn>
              <a:cxn ang="0">
                <a:pos x="connsiteX3" y="connsiteY3"/>
              </a:cxn>
            </a:cxnLst>
            <a:rect l="l" t="t" r="r" b="b"/>
            <a:pathLst>
              <a:path w="1277816" h="375582">
                <a:moveTo>
                  <a:pt x="1277816" y="375582"/>
                </a:moveTo>
                <a:cubicBezTo>
                  <a:pt x="991577" y="194851"/>
                  <a:pt x="705338" y="14121"/>
                  <a:pt x="492369" y="444"/>
                </a:cubicBezTo>
                <a:cubicBezTo>
                  <a:pt x="279400" y="-13233"/>
                  <a:pt x="0" y="293521"/>
                  <a:pt x="0" y="293521"/>
                </a:cubicBezTo>
                <a:lnTo>
                  <a:pt x="0" y="293521"/>
                </a:lnTo>
              </a:path>
            </a:pathLst>
          </a:custGeom>
          <a:noFill/>
          <a:ln w="28575">
            <a:solidFill>
              <a:srgbClr val="007CBA"/>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reeform: Shape 21"/>
          <p:cNvSpPr/>
          <p:nvPr/>
        </p:nvSpPr>
        <p:spPr>
          <a:xfrm rot="10453551">
            <a:off x="1278826" y="1982805"/>
            <a:ext cx="1418493" cy="598321"/>
          </a:xfrm>
          <a:custGeom>
            <a:avLst/>
            <a:gdLst>
              <a:gd name="connsiteX0" fmla="*/ 1277816 w 1277816"/>
              <a:gd name="connsiteY0" fmla="*/ 375582 h 375582"/>
              <a:gd name="connsiteX1" fmla="*/ 492369 w 1277816"/>
              <a:gd name="connsiteY1" fmla="*/ 444 h 375582"/>
              <a:gd name="connsiteX2" fmla="*/ 0 w 1277816"/>
              <a:gd name="connsiteY2" fmla="*/ 293521 h 375582"/>
              <a:gd name="connsiteX3" fmla="*/ 0 w 1277816"/>
              <a:gd name="connsiteY3" fmla="*/ 293521 h 375582"/>
            </a:gdLst>
            <a:ahLst/>
            <a:cxnLst>
              <a:cxn ang="0">
                <a:pos x="connsiteX0" y="connsiteY0"/>
              </a:cxn>
              <a:cxn ang="0">
                <a:pos x="connsiteX1" y="connsiteY1"/>
              </a:cxn>
              <a:cxn ang="0">
                <a:pos x="connsiteX2" y="connsiteY2"/>
              </a:cxn>
              <a:cxn ang="0">
                <a:pos x="connsiteX3" y="connsiteY3"/>
              </a:cxn>
            </a:cxnLst>
            <a:rect l="l" t="t" r="r" b="b"/>
            <a:pathLst>
              <a:path w="1277816" h="375582">
                <a:moveTo>
                  <a:pt x="1277816" y="375582"/>
                </a:moveTo>
                <a:cubicBezTo>
                  <a:pt x="991577" y="194851"/>
                  <a:pt x="705338" y="14121"/>
                  <a:pt x="492369" y="444"/>
                </a:cubicBezTo>
                <a:cubicBezTo>
                  <a:pt x="279400" y="-13233"/>
                  <a:pt x="0" y="293521"/>
                  <a:pt x="0" y="293521"/>
                </a:cubicBezTo>
                <a:lnTo>
                  <a:pt x="0" y="293521"/>
                </a:lnTo>
              </a:path>
            </a:pathLst>
          </a:custGeom>
          <a:solidFill>
            <a:schemeClr val="bg1"/>
          </a:solidFill>
          <a:ln w="28575">
            <a:solidFill>
              <a:srgbClr val="007CBA"/>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 xmlns:a16="http://schemas.microsoft.com/office/drawing/2014/main" id="{E1887429-BBE9-43AF-B361-37B6A0551AC2}"/>
              </a:ext>
            </a:extLst>
          </p:cNvPr>
          <p:cNvSpPr/>
          <p:nvPr/>
        </p:nvSpPr>
        <p:spPr>
          <a:xfrm>
            <a:off x="1759665" y="4121864"/>
            <a:ext cx="2611316" cy="1129361"/>
          </a:xfrm>
          <a:prstGeom prst="ellipse">
            <a:avLst/>
          </a:prstGeom>
          <a:noFill/>
          <a:ln w="28575">
            <a:solidFill>
              <a:srgbClr val="007C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3601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7924800" cy="914400"/>
          </a:xfrm>
        </p:spPr>
        <p:txBody>
          <a:bodyPr/>
          <a:lstStyle/>
          <a:p>
            <a:r>
              <a:rPr lang="en-US" b="1" dirty="0">
                <a:solidFill>
                  <a:srgbClr val="007CBA"/>
                </a:solidFill>
              </a:rPr>
              <a:t>What is an EFS IDE?</a:t>
            </a:r>
          </a:p>
        </p:txBody>
      </p:sp>
      <p:sp>
        <p:nvSpPr>
          <p:cNvPr id="3" name="Content Placeholder 2"/>
          <p:cNvSpPr>
            <a:spLocks noGrp="1"/>
          </p:cNvSpPr>
          <p:nvPr>
            <p:ph idx="1"/>
          </p:nvPr>
        </p:nvSpPr>
        <p:spPr>
          <a:xfrm>
            <a:off x="228600" y="1104900"/>
            <a:ext cx="8686800" cy="5659315"/>
          </a:xfrm>
        </p:spPr>
        <p:txBody>
          <a:bodyPr>
            <a:normAutofit fontScale="92500" lnSpcReduction="20000"/>
          </a:bodyPr>
          <a:lstStyle/>
          <a:p>
            <a:pPr marL="0" indent="0" fontAlgn="auto">
              <a:spcBef>
                <a:spcPct val="30000"/>
              </a:spcBef>
              <a:spcAft>
                <a:spcPts val="0"/>
              </a:spcAft>
              <a:buFontTx/>
              <a:buNone/>
              <a:defRPr/>
            </a:pPr>
            <a:endParaRPr lang="en-US" sz="1000" dirty="0">
              <a:latin typeface="Calibri" panose="020F0502020204030204" pitchFamily="34" charset="0"/>
            </a:endParaRPr>
          </a:p>
          <a:p>
            <a:pPr marL="228600" indent="0" fontAlgn="auto">
              <a:spcBef>
                <a:spcPct val="30000"/>
              </a:spcBef>
              <a:spcAft>
                <a:spcPts val="0"/>
              </a:spcAft>
              <a:buFontTx/>
              <a:buNone/>
              <a:defRPr/>
            </a:pPr>
            <a:r>
              <a:rPr lang="en-US" sz="2800" dirty="0">
                <a:latin typeface="Calibri" panose="020F0502020204030204" pitchFamily="34" charset="0"/>
              </a:rPr>
              <a:t>EFS IDE - A standard IDE except…</a:t>
            </a:r>
          </a:p>
          <a:p>
            <a:pPr lvl="1" fontAlgn="auto">
              <a:spcBef>
                <a:spcPct val="30000"/>
              </a:spcBef>
              <a:spcAft>
                <a:spcPts val="0"/>
              </a:spcAft>
              <a:buFont typeface="Arial" panose="020B0604020202020204" pitchFamily="34" charset="0"/>
              <a:buChar char="•"/>
              <a:defRPr/>
            </a:pPr>
            <a:r>
              <a:rPr lang="en-US" sz="2200" dirty="0"/>
              <a:t>There may be a </a:t>
            </a:r>
            <a:r>
              <a:rPr lang="en-US" sz="2200" u="sng" dirty="0"/>
              <a:t>greater level of uncertainty</a:t>
            </a:r>
            <a:r>
              <a:rPr lang="en-US" sz="2200" dirty="0"/>
              <a:t> about how the device will perform</a:t>
            </a:r>
          </a:p>
          <a:p>
            <a:pPr lvl="2" fontAlgn="auto">
              <a:lnSpc>
                <a:spcPct val="110000"/>
              </a:lnSpc>
              <a:spcBef>
                <a:spcPct val="30000"/>
              </a:spcBef>
              <a:spcAft>
                <a:spcPts val="0"/>
              </a:spcAft>
              <a:buFont typeface="Wingdings" panose="05000000000000000000" pitchFamily="2" charset="2"/>
              <a:buChar char="Ø"/>
              <a:defRPr/>
            </a:pPr>
            <a:r>
              <a:rPr lang="en-US" sz="2200" dirty="0"/>
              <a:t> Device is generally early in development or		</a:t>
            </a:r>
          </a:p>
          <a:p>
            <a:pPr lvl="2" fontAlgn="auto">
              <a:spcBef>
                <a:spcPct val="30000"/>
              </a:spcBef>
              <a:spcAft>
                <a:spcPts val="0"/>
              </a:spcAft>
              <a:buFont typeface="Wingdings" panose="05000000000000000000" pitchFamily="2" charset="2"/>
              <a:buChar char="Ø"/>
              <a:defRPr/>
            </a:pPr>
            <a:r>
              <a:rPr lang="en-US" sz="2200" dirty="0"/>
              <a:t> Device has a new intended use</a:t>
            </a:r>
          </a:p>
          <a:p>
            <a:pPr lvl="1" fontAlgn="auto">
              <a:spcBef>
                <a:spcPct val="30000"/>
              </a:spcBef>
              <a:spcAft>
                <a:spcPts val="0"/>
              </a:spcAft>
              <a:buFont typeface="Arial" panose="020B0604020202020204" pitchFamily="34" charset="0"/>
              <a:buChar char="•"/>
              <a:defRPr/>
            </a:pPr>
            <a:r>
              <a:rPr lang="en-US" sz="2200" u="sng" dirty="0"/>
              <a:t>Small number of subjects</a:t>
            </a:r>
            <a:r>
              <a:rPr lang="en-US" sz="2200" dirty="0"/>
              <a:t> in the clinical investigation (&lt;15)</a:t>
            </a:r>
          </a:p>
          <a:p>
            <a:pPr lvl="2" fontAlgn="auto">
              <a:spcBef>
                <a:spcPct val="30000"/>
              </a:spcBef>
              <a:spcAft>
                <a:spcPts val="0"/>
              </a:spcAft>
              <a:buFont typeface="Wingdings" panose="05000000000000000000" pitchFamily="2" charset="2"/>
              <a:buChar char="Ø"/>
              <a:defRPr/>
            </a:pPr>
            <a:r>
              <a:rPr lang="en-US" sz="2200" dirty="0"/>
              <a:t> Initial insights into safety</a:t>
            </a:r>
          </a:p>
          <a:p>
            <a:pPr lvl="2" fontAlgn="auto">
              <a:spcBef>
                <a:spcPct val="30000"/>
              </a:spcBef>
              <a:spcAft>
                <a:spcPts val="0"/>
              </a:spcAft>
              <a:buFont typeface="Wingdings" panose="05000000000000000000" pitchFamily="2" charset="2"/>
              <a:buChar char="Ø"/>
              <a:defRPr/>
            </a:pPr>
            <a:r>
              <a:rPr lang="en-US" sz="2200" dirty="0"/>
              <a:t> Proof of concept</a:t>
            </a:r>
          </a:p>
          <a:p>
            <a:pPr lvl="1">
              <a:spcBef>
                <a:spcPct val="30000"/>
              </a:spcBef>
              <a:buFont typeface="Arial" panose="020B0604020202020204" pitchFamily="34" charset="0"/>
              <a:buChar char="•"/>
              <a:defRPr/>
            </a:pPr>
            <a:r>
              <a:rPr lang="en-US" sz="2200" dirty="0"/>
              <a:t>Processes and submissions are normal except…</a:t>
            </a:r>
          </a:p>
          <a:p>
            <a:pPr lvl="2">
              <a:spcBef>
                <a:spcPct val="30000"/>
              </a:spcBef>
              <a:buFont typeface="Wingdings" panose="05000000000000000000" pitchFamily="2" charset="2"/>
              <a:buChar char="Ø"/>
              <a:defRPr/>
            </a:pPr>
            <a:r>
              <a:rPr lang="en-US" sz="2200" dirty="0"/>
              <a:t>You may work with an </a:t>
            </a:r>
            <a:r>
              <a:rPr lang="en-US" sz="2200" b="1" dirty="0"/>
              <a:t>EFS representative </a:t>
            </a:r>
            <a:r>
              <a:rPr lang="en-US" sz="2200" dirty="0"/>
              <a:t>informally to prepare for the first submission</a:t>
            </a:r>
          </a:p>
          <a:p>
            <a:pPr lvl="2">
              <a:spcBef>
                <a:spcPct val="30000"/>
              </a:spcBef>
              <a:buFont typeface="Wingdings" panose="05000000000000000000" pitchFamily="2" charset="2"/>
              <a:buChar char="Ø"/>
              <a:defRPr/>
            </a:pPr>
            <a:r>
              <a:rPr lang="en-US" sz="2200" dirty="0"/>
              <a:t>FDA review teams may interact more</a:t>
            </a:r>
          </a:p>
          <a:p>
            <a:pPr lvl="2">
              <a:spcBef>
                <a:spcPct val="30000"/>
              </a:spcBef>
              <a:buFont typeface="Wingdings" panose="05000000000000000000" pitchFamily="2" charset="2"/>
              <a:buChar char="Ø"/>
              <a:defRPr/>
            </a:pPr>
            <a:r>
              <a:rPr lang="en-US" sz="2200" dirty="0"/>
              <a:t>IDE submissions may contain </a:t>
            </a:r>
            <a:r>
              <a:rPr lang="en-US" sz="2200" b="1" dirty="0"/>
              <a:t>significant detail regarding risks </a:t>
            </a:r>
            <a:r>
              <a:rPr lang="en-US" sz="2200" dirty="0"/>
              <a:t>and how they will be mitigated</a:t>
            </a:r>
          </a:p>
          <a:p>
            <a:pPr lvl="2">
              <a:spcBef>
                <a:spcPct val="30000"/>
              </a:spcBef>
              <a:buFont typeface="Wingdings" panose="05000000000000000000" pitchFamily="2" charset="2"/>
              <a:buChar char="Ø"/>
              <a:defRPr/>
            </a:pPr>
            <a:r>
              <a:rPr lang="en-US" sz="2200" dirty="0"/>
              <a:t>Less non-clinical testing may be needed</a:t>
            </a:r>
          </a:p>
          <a:p>
            <a:pPr lvl="2">
              <a:spcBef>
                <a:spcPct val="30000"/>
              </a:spcBef>
              <a:buFont typeface="Wingdings" panose="05000000000000000000" pitchFamily="2" charset="2"/>
              <a:buChar char="Ø"/>
              <a:defRPr/>
            </a:pPr>
            <a:r>
              <a:rPr lang="en-US" sz="2200" dirty="0"/>
              <a:t>There is an option to change the device and/or protocol.</a:t>
            </a:r>
          </a:p>
          <a:p>
            <a:pPr lvl="2" fontAlgn="auto">
              <a:spcBef>
                <a:spcPct val="30000"/>
              </a:spcBef>
              <a:spcAft>
                <a:spcPts val="0"/>
              </a:spcAft>
              <a:buFont typeface="Wingdings" panose="05000000000000000000" pitchFamily="2" charset="2"/>
              <a:buChar char="Ø"/>
              <a:defRPr/>
            </a:pPr>
            <a:endParaRPr lang="en-US" sz="2200" dirty="0">
              <a:latin typeface="Calibri" panose="020F0502020204030204" pitchFamily="34" charset="0"/>
            </a:endParaRPr>
          </a:p>
          <a:p>
            <a:endParaRPr lang="en-US" dirty="0"/>
          </a:p>
        </p:txBody>
      </p:sp>
      <p:sp>
        <p:nvSpPr>
          <p:cNvPr id="4" name="Rectangle 3"/>
          <p:cNvSpPr/>
          <p:nvPr/>
        </p:nvSpPr>
        <p:spPr>
          <a:xfrm>
            <a:off x="1066800" y="2819400"/>
            <a:ext cx="6858000"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967602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C6851D8-EB81-425B-B309-FF9953193F35}"/>
              </a:ext>
            </a:extLst>
          </p:cNvPr>
          <p:cNvSpPr>
            <a:spLocks noGrp="1"/>
          </p:cNvSpPr>
          <p:nvPr>
            <p:ph type="title"/>
          </p:nvPr>
        </p:nvSpPr>
        <p:spPr>
          <a:xfrm>
            <a:off x="0" y="321238"/>
            <a:ext cx="8509103" cy="926020"/>
          </a:xfrm>
        </p:spPr>
        <p:txBody>
          <a:bodyPr/>
          <a:lstStyle/>
          <a:p>
            <a:r>
              <a:rPr lang="en-US" b="1" dirty="0">
                <a:solidFill>
                  <a:srgbClr val="007CBA"/>
                </a:solidFill>
              </a:rPr>
              <a:t>Best Practices: Non-Clinical Phase</a:t>
            </a:r>
          </a:p>
        </p:txBody>
      </p:sp>
      <p:sp>
        <p:nvSpPr>
          <p:cNvPr id="6" name="Content Placeholder 5">
            <a:extLst>
              <a:ext uri="{FF2B5EF4-FFF2-40B4-BE49-F238E27FC236}">
                <a16:creationId xmlns="" xmlns:a16="http://schemas.microsoft.com/office/drawing/2014/main" id="{F5539AA3-5926-47CA-9B27-EC0BA32E3E03}"/>
              </a:ext>
            </a:extLst>
          </p:cNvPr>
          <p:cNvSpPr>
            <a:spLocks noGrp="1"/>
          </p:cNvSpPr>
          <p:nvPr>
            <p:ph idx="1"/>
          </p:nvPr>
        </p:nvSpPr>
        <p:spPr>
          <a:xfrm>
            <a:off x="323850" y="1422386"/>
            <a:ext cx="8509103" cy="4013228"/>
          </a:xfrm>
        </p:spPr>
        <p:txBody>
          <a:bodyPr>
            <a:normAutofit fontScale="92500"/>
          </a:bodyPr>
          <a:lstStyle/>
          <a:p>
            <a:r>
              <a:rPr lang="en-US" dirty="0"/>
              <a:t>Early and ongoing interaction with FDA via the pre-submission process</a:t>
            </a:r>
          </a:p>
          <a:p>
            <a:r>
              <a:rPr lang="en-US" dirty="0"/>
              <a:t>Risk-based approach key to successful submission</a:t>
            </a:r>
          </a:p>
          <a:p>
            <a:r>
              <a:rPr lang="en-US" dirty="0"/>
              <a:t>Clear, detailed IDE submission</a:t>
            </a:r>
          </a:p>
          <a:p>
            <a:pPr lvl="1"/>
            <a:r>
              <a:rPr lang="en-US" sz="2400" dirty="0"/>
              <a:t>Device Evaluation Strategy (DES)</a:t>
            </a:r>
          </a:p>
          <a:p>
            <a:pPr lvl="1"/>
            <a:r>
              <a:rPr lang="en-US" sz="2400" dirty="0"/>
              <a:t>Justify data that is being leveraged from prototype devices or the same device used for a different indication</a:t>
            </a:r>
          </a:p>
          <a:p>
            <a:pPr lvl="1"/>
            <a:r>
              <a:rPr lang="en-US" sz="2400" dirty="0"/>
              <a:t>Framework for included test reports</a:t>
            </a:r>
            <a:endParaRPr lang="en-US" dirty="0"/>
          </a:p>
          <a:p>
            <a:endParaRPr lang="en-US" dirty="0"/>
          </a:p>
        </p:txBody>
      </p:sp>
      <p:sp>
        <p:nvSpPr>
          <p:cNvPr id="9" name="TextBox 8">
            <a:extLst>
              <a:ext uri="{FF2B5EF4-FFF2-40B4-BE49-F238E27FC236}">
                <a16:creationId xmlns="" xmlns:a16="http://schemas.microsoft.com/office/drawing/2014/main" id="{6629EF89-3548-4495-A073-F5E3F4374C3C}"/>
              </a:ext>
            </a:extLst>
          </p:cNvPr>
          <p:cNvSpPr txBox="1"/>
          <p:nvPr/>
        </p:nvSpPr>
        <p:spPr>
          <a:xfrm>
            <a:off x="694944" y="5275559"/>
            <a:ext cx="7754112" cy="923330"/>
          </a:xfrm>
          <a:prstGeom prst="rect">
            <a:avLst/>
          </a:prstGeom>
          <a:solidFill>
            <a:schemeClr val="accent1">
              <a:lumMod val="40000"/>
              <a:lumOff val="60000"/>
            </a:schemeClr>
          </a:solidFill>
          <a:ln>
            <a:solidFill>
              <a:srgbClr val="007CBA"/>
            </a:solidFill>
          </a:ln>
        </p:spPr>
        <p:txBody>
          <a:bodyPr wrap="square" rtlCol="0">
            <a:spAutoFit/>
          </a:bodyPr>
          <a:lstStyle/>
          <a:p>
            <a:pPr algn="ctr"/>
            <a:r>
              <a:rPr lang="en-US" dirty="0"/>
              <a:t>DO NOT think of the EFS program as a way to bypass required non-clinical testing requirements!  Instead, this is a way to collect early human data that cannot be obtained by non-clinical methods.  </a:t>
            </a:r>
          </a:p>
        </p:txBody>
      </p:sp>
    </p:spTree>
    <p:extLst>
      <p:ext uri="{BB962C8B-B14F-4D97-AF65-F5344CB8AC3E}">
        <p14:creationId xmlns:p14="http://schemas.microsoft.com/office/powerpoint/2010/main" val="2609633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E293F9F4-901F-4B3E-A0E3-943E12B46EC9}"/>
              </a:ext>
            </a:extLst>
          </p:cNvPr>
          <p:cNvSpPr>
            <a:spLocks noGrp="1"/>
          </p:cNvSpPr>
          <p:nvPr>
            <p:ph type="title"/>
          </p:nvPr>
        </p:nvSpPr>
        <p:spPr>
          <a:xfrm>
            <a:off x="16764" y="216991"/>
            <a:ext cx="8229600" cy="1143000"/>
          </a:xfrm>
        </p:spPr>
        <p:txBody>
          <a:bodyPr/>
          <a:lstStyle/>
          <a:p>
            <a:r>
              <a:rPr lang="en-US" b="1" dirty="0">
                <a:solidFill>
                  <a:srgbClr val="007CBA"/>
                </a:solidFill>
              </a:rPr>
              <a:t>Pre-Clinical Data Comparison</a:t>
            </a:r>
          </a:p>
        </p:txBody>
      </p:sp>
      <p:sp>
        <p:nvSpPr>
          <p:cNvPr id="9" name="Text Placeholder 8">
            <a:extLst>
              <a:ext uri="{FF2B5EF4-FFF2-40B4-BE49-F238E27FC236}">
                <a16:creationId xmlns="" xmlns:a16="http://schemas.microsoft.com/office/drawing/2014/main" id="{783D2757-6AD6-4043-ABEC-56A75DB2AF03}"/>
              </a:ext>
            </a:extLst>
          </p:cNvPr>
          <p:cNvSpPr>
            <a:spLocks noGrp="1"/>
          </p:cNvSpPr>
          <p:nvPr>
            <p:ph type="body" idx="1"/>
          </p:nvPr>
        </p:nvSpPr>
        <p:spPr>
          <a:xfrm>
            <a:off x="457200" y="1324801"/>
            <a:ext cx="4040188" cy="639762"/>
          </a:xfrm>
        </p:spPr>
        <p:txBody>
          <a:bodyPr/>
          <a:lstStyle/>
          <a:p>
            <a:pPr algn="ctr"/>
            <a:r>
              <a:rPr lang="en-US" dirty="0"/>
              <a:t>Pivotal IDE Submission</a:t>
            </a:r>
          </a:p>
        </p:txBody>
      </p:sp>
      <p:sp>
        <p:nvSpPr>
          <p:cNvPr id="11" name="Text Placeholder 10">
            <a:extLst>
              <a:ext uri="{FF2B5EF4-FFF2-40B4-BE49-F238E27FC236}">
                <a16:creationId xmlns="" xmlns:a16="http://schemas.microsoft.com/office/drawing/2014/main" id="{C152454F-3106-4AAD-9F8E-ADD69C206072}"/>
              </a:ext>
            </a:extLst>
          </p:cNvPr>
          <p:cNvSpPr>
            <a:spLocks noGrp="1"/>
          </p:cNvSpPr>
          <p:nvPr>
            <p:ph type="body" sz="quarter" idx="3"/>
          </p:nvPr>
        </p:nvSpPr>
        <p:spPr>
          <a:xfrm>
            <a:off x="4645025" y="1324801"/>
            <a:ext cx="4041775" cy="639762"/>
          </a:xfrm>
        </p:spPr>
        <p:txBody>
          <a:bodyPr/>
          <a:lstStyle/>
          <a:p>
            <a:pPr algn="ctr"/>
            <a:r>
              <a:rPr lang="en-US" dirty="0"/>
              <a:t>EFS IDE Submission</a:t>
            </a:r>
          </a:p>
        </p:txBody>
      </p:sp>
      <p:sp>
        <p:nvSpPr>
          <p:cNvPr id="13" name="TextBox 12">
            <a:extLst>
              <a:ext uri="{FF2B5EF4-FFF2-40B4-BE49-F238E27FC236}">
                <a16:creationId xmlns="" xmlns:a16="http://schemas.microsoft.com/office/drawing/2014/main" id="{085BF77E-92AC-40A0-BB26-08C2051B1D3E}"/>
              </a:ext>
            </a:extLst>
          </p:cNvPr>
          <p:cNvSpPr txBox="1"/>
          <p:nvPr/>
        </p:nvSpPr>
        <p:spPr>
          <a:xfrm>
            <a:off x="1655064" y="3109349"/>
            <a:ext cx="1267968" cy="646331"/>
          </a:xfrm>
          <a:prstGeom prst="rect">
            <a:avLst/>
          </a:prstGeom>
          <a:noFill/>
        </p:spPr>
        <p:txBody>
          <a:bodyPr wrap="square" rtlCol="0">
            <a:spAutoFit/>
          </a:bodyPr>
          <a:lstStyle/>
          <a:p>
            <a:pPr algn="ctr"/>
            <a:r>
              <a:rPr lang="en-US" dirty="0"/>
              <a:t>IDE Submission</a:t>
            </a:r>
          </a:p>
        </p:txBody>
      </p:sp>
      <p:sp>
        <p:nvSpPr>
          <p:cNvPr id="14" name="TextBox 13">
            <a:extLst>
              <a:ext uri="{FF2B5EF4-FFF2-40B4-BE49-F238E27FC236}">
                <a16:creationId xmlns="" xmlns:a16="http://schemas.microsoft.com/office/drawing/2014/main" id="{734E3E5E-1C87-44F2-8A7B-65D503A21A19}"/>
              </a:ext>
            </a:extLst>
          </p:cNvPr>
          <p:cNvSpPr txBox="1"/>
          <p:nvPr/>
        </p:nvSpPr>
        <p:spPr>
          <a:xfrm>
            <a:off x="2766854" y="3837631"/>
            <a:ext cx="1354042" cy="646331"/>
          </a:xfrm>
          <a:prstGeom prst="rect">
            <a:avLst/>
          </a:prstGeom>
          <a:noFill/>
        </p:spPr>
        <p:txBody>
          <a:bodyPr wrap="square" rtlCol="0">
            <a:spAutoFit/>
          </a:bodyPr>
          <a:lstStyle/>
          <a:p>
            <a:pPr algn="ctr"/>
            <a:r>
              <a:rPr lang="en-US" dirty="0"/>
              <a:t>Usability Assessment</a:t>
            </a:r>
          </a:p>
        </p:txBody>
      </p:sp>
      <p:sp>
        <p:nvSpPr>
          <p:cNvPr id="15" name="TextBox 14">
            <a:extLst>
              <a:ext uri="{FF2B5EF4-FFF2-40B4-BE49-F238E27FC236}">
                <a16:creationId xmlns="" xmlns:a16="http://schemas.microsoft.com/office/drawing/2014/main" id="{7C691D42-729A-4283-8B7F-863B0AA5F3B8}"/>
              </a:ext>
            </a:extLst>
          </p:cNvPr>
          <p:cNvSpPr txBox="1"/>
          <p:nvPr/>
        </p:nvSpPr>
        <p:spPr>
          <a:xfrm>
            <a:off x="1655064" y="4886459"/>
            <a:ext cx="1267968" cy="646331"/>
          </a:xfrm>
          <a:prstGeom prst="rect">
            <a:avLst/>
          </a:prstGeom>
          <a:noFill/>
        </p:spPr>
        <p:txBody>
          <a:bodyPr wrap="square" rtlCol="0">
            <a:spAutoFit/>
          </a:bodyPr>
          <a:lstStyle/>
          <a:p>
            <a:pPr algn="ctr"/>
            <a:r>
              <a:rPr lang="en-US" dirty="0"/>
              <a:t>Animal Studies</a:t>
            </a:r>
          </a:p>
        </p:txBody>
      </p:sp>
      <p:sp>
        <p:nvSpPr>
          <p:cNvPr id="16" name="TextBox 15">
            <a:extLst>
              <a:ext uri="{FF2B5EF4-FFF2-40B4-BE49-F238E27FC236}">
                <a16:creationId xmlns="" xmlns:a16="http://schemas.microsoft.com/office/drawing/2014/main" id="{C3881BD0-289F-41A8-AF88-D9A44F7E5EDC}"/>
              </a:ext>
            </a:extLst>
          </p:cNvPr>
          <p:cNvSpPr txBox="1"/>
          <p:nvPr/>
        </p:nvSpPr>
        <p:spPr>
          <a:xfrm>
            <a:off x="487680" y="3837631"/>
            <a:ext cx="1267968" cy="646331"/>
          </a:xfrm>
          <a:prstGeom prst="rect">
            <a:avLst/>
          </a:prstGeom>
          <a:noFill/>
        </p:spPr>
        <p:txBody>
          <a:bodyPr wrap="square" rtlCol="0">
            <a:spAutoFit/>
          </a:bodyPr>
          <a:lstStyle/>
          <a:p>
            <a:pPr algn="ctr"/>
            <a:r>
              <a:rPr lang="en-US" dirty="0"/>
              <a:t>Biocomp Testing</a:t>
            </a:r>
          </a:p>
        </p:txBody>
      </p:sp>
      <p:sp>
        <p:nvSpPr>
          <p:cNvPr id="17" name="TextBox 16">
            <a:extLst>
              <a:ext uri="{FF2B5EF4-FFF2-40B4-BE49-F238E27FC236}">
                <a16:creationId xmlns="" xmlns:a16="http://schemas.microsoft.com/office/drawing/2014/main" id="{3EB4EB16-F9AE-425E-8FA4-759536159E49}"/>
              </a:ext>
            </a:extLst>
          </p:cNvPr>
          <p:cNvSpPr txBox="1"/>
          <p:nvPr/>
        </p:nvSpPr>
        <p:spPr>
          <a:xfrm>
            <a:off x="2590800" y="2077915"/>
            <a:ext cx="1267968" cy="646331"/>
          </a:xfrm>
          <a:prstGeom prst="rect">
            <a:avLst/>
          </a:prstGeom>
          <a:noFill/>
        </p:spPr>
        <p:txBody>
          <a:bodyPr wrap="square" rtlCol="0">
            <a:spAutoFit/>
          </a:bodyPr>
          <a:lstStyle/>
          <a:p>
            <a:pPr algn="ctr"/>
            <a:r>
              <a:rPr lang="en-US" dirty="0"/>
              <a:t>Clinical Data</a:t>
            </a:r>
          </a:p>
        </p:txBody>
      </p:sp>
      <p:sp>
        <p:nvSpPr>
          <p:cNvPr id="18" name="TextBox 17">
            <a:extLst>
              <a:ext uri="{FF2B5EF4-FFF2-40B4-BE49-F238E27FC236}">
                <a16:creationId xmlns="" xmlns:a16="http://schemas.microsoft.com/office/drawing/2014/main" id="{316A6D5D-1832-4930-B907-0E2DB1F53391}"/>
              </a:ext>
            </a:extLst>
          </p:cNvPr>
          <p:cNvSpPr txBox="1"/>
          <p:nvPr/>
        </p:nvSpPr>
        <p:spPr>
          <a:xfrm>
            <a:off x="694944" y="2080296"/>
            <a:ext cx="1267968" cy="646331"/>
          </a:xfrm>
          <a:prstGeom prst="rect">
            <a:avLst/>
          </a:prstGeom>
          <a:noFill/>
        </p:spPr>
        <p:txBody>
          <a:bodyPr wrap="square" rtlCol="0">
            <a:spAutoFit/>
          </a:bodyPr>
          <a:lstStyle/>
          <a:p>
            <a:pPr algn="ctr"/>
            <a:r>
              <a:rPr lang="en-US" dirty="0"/>
              <a:t>Bench Testing</a:t>
            </a:r>
          </a:p>
        </p:txBody>
      </p:sp>
      <p:cxnSp>
        <p:nvCxnSpPr>
          <p:cNvPr id="20" name="Straight Arrow Connector 19">
            <a:extLst>
              <a:ext uri="{FF2B5EF4-FFF2-40B4-BE49-F238E27FC236}">
                <a16:creationId xmlns="" xmlns:a16="http://schemas.microsoft.com/office/drawing/2014/main" id="{66EDB832-8B23-4CBF-8A2B-5DFA998C7228}"/>
              </a:ext>
            </a:extLst>
          </p:cNvPr>
          <p:cNvCxnSpPr/>
          <p:nvPr/>
        </p:nvCxnSpPr>
        <p:spPr>
          <a:xfrm>
            <a:off x="1755648" y="2726627"/>
            <a:ext cx="341376" cy="382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 xmlns:a16="http://schemas.microsoft.com/office/drawing/2014/main" id="{8903EB0C-8284-4C4B-8470-AE17DA35754D}"/>
              </a:ext>
            </a:extLst>
          </p:cNvPr>
          <p:cNvCxnSpPr>
            <a:cxnSpLocks/>
          </p:cNvCxnSpPr>
          <p:nvPr/>
        </p:nvCxnSpPr>
        <p:spPr>
          <a:xfrm flipV="1">
            <a:off x="1113282" y="3659594"/>
            <a:ext cx="524256" cy="137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 xmlns:a16="http://schemas.microsoft.com/office/drawing/2014/main" id="{853EE731-C94E-46C7-8903-1789931608AF}"/>
              </a:ext>
            </a:extLst>
          </p:cNvPr>
          <p:cNvCxnSpPr>
            <a:cxnSpLocks/>
          </p:cNvCxnSpPr>
          <p:nvPr/>
        </p:nvCxnSpPr>
        <p:spPr>
          <a:xfrm flipH="1" flipV="1">
            <a:off x="2940558" y="3561819"/>
            <a:ext cx="562356" cy="222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 xmlns:a16="http://schemas.microsoft.com/office/drawing/2014/main" id="{408BE639-BD50-429D-971A-9ABE756B67DD}"/>
              </a:ext>
            </a:extLst>
          </p:cNvPr>
          <p:cNvCxnSpPr>
            <a:cxnSpLocks/>
          </p:cNvCxnSpPr>
          <p:nvPr/>
        </p:nvCxnSpPr>
        <p:spPr>
          <a:xfrm flipV="1">
            <a:off x="2289048" y="4075176"/>
            <a:ext cx="0" cy="569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 xmlns:a16="http://schemas.microsoft.com/office/drawing/2014/main" id="{50EC7A54-53E8-425C-B4DB-35E81CE2FBDC}"/>
              </a:ext>
            </a:extLst>
          </p:cNvPr>
          <p:cNvCxnSpPr>
            <a:cxnSpLocks/>
          </p:cNvCxnSpPr>
          <p:nvPr/>
        </p:nvCxnSpPr>
        <p:spPr>
          <a:xfrm flipH="1">
            <a:off x="2503996" y="2747849"/>
            <a:ext cx="304800" cy="3151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 xmlns:a16="http://schemas.microsoft.com/office/drawing/2014/main" id="{3D90EF59-B1F1-4BC6-A7E6-9CD952F3DDFC}"/>
              </a:ext>
            </a:extLst>
          </p:cNvPr>
          <p:cNvSpPr txBox="1"/>
          <p:nvPr/>
        </p:nvSpPr>
        <p:spPr>
          <a:xfrm>
            <a:off x="6220968" y="3109349"/>
            <a:ext cx="1267968" cy="646331"/>
          </a:xfrm>
          <a:prstGeom prst="rect">
            <a:avLst/>
          </a:prstGeom>
          <a:noFill/>
        </p:spPr>
        <p:txBody>
          <a:bodyPr wrap="square" rtlCol="0">
            <a:spAutoFit/>
          </a:bodyPr>
          <a:lstStyle/>
          <a:p>
            <a:pPr algn="ctr"/>
            <a:r>
              <a:rPr lang="en-US" dirty="0"/>
              <a:t>IDE Submission</a:t>
            </a:r>
          </a:p>
        </p:txBody>
      </p:sp>
      <p:sp>
        <p:nvSpPr>
          <p:cNvPr id="33" name="TextBox 32">
            <a:extLst>
              <a:ext uri="{FF2B5EF4-FFF2-40B4-BE49-F238E27FC236}">
                <a16:creationId xmlns="" xmlns:a16="http://schemas.microsoft.com/office/drawing/2014/main" id="{6376D253-CA02-4FFC-B587-3DF65BFE8349}"/>
              </a:ext>
            </a:extLst>
          </p:cNvPr>
          <p:cNvSpPr txBox="1"/>
          <p:nvPr/>
        </p:nvSpPr>
        <p:spPr>
          <a:xfrm>
            <a:off x="7332758" y="3837631"/>
            <a:ext cx="1354042" cy="646331"/>
          </a:xfrm>
          <a:prstGeom prst="rect">
            <a:avLst/>
          </a:prstGeom>
          <a:noFill/>
        </p:spPr>
        <p:txBody>
          <a:bodyPr wrap="square" rtlCol="0">
            <a:spAutoFit/>
          </a:bodyPr>
          <a:lstStyle/>
          <a:p>
            <a:pPr algn="ctr"/>
            <a:r>
              <a:rPr lang="en-US" dirty="0"/>
              <a:t>Usability Assessment</a:t>
            </a:r>
          </a:p>
        </p:txBody>
      </p:sp>
      <p:sp>
        <p:nvSpPr>
          <p:cNvPr id="34" name="TextBox 33">
            <a:extLst>
              <a:ext uri="{FF2B5EF4-FFF2-40B4-BE49-F238E27FC236}">
                <a16:creationId xmlns="" xmlns:a16="http://schemas.microsoft.com/office/drawing/2014/main" id="{A6828206-BCBB-4F4A-8D78-BA240C1D3170}"/>
              </a:ext>
            </a:extLst>
          </p:cNvPr>
          <p:cNvSpPr txBox="1"/>
          <p:nvPr/>
        </p:nvSpPr>
        <p:spPr>
          <a:xfrm>
            <a:off x="6220968" y="4886459"/>
            <a:ext cx="1267968" cy="646331"/>
          </a:xfrm>
          <a:prstGeom prst="rect">
            <a:avLst/>
          </a:prstGeom>
          <a:noFill/>
        </p:spPr>
        <p:txBody>
          <a:bodyPr wrap="square" rtlCol="0">
            <a:spAutoFit/>
          </a:bodyPr>
          <a:lstStyle/>
          <a:p>
            <a:pPr algn="ctr"/>
            <a:r>
              <a:rPr lang="en-US" dirty="0"/>
              <a:t>Animal Studies</a:t>
            </a:r>
          </a:p>
        </p:txBody>
      </p:sp>
      <p:sp>
        <p:nvSpPr>
          <p:cNvPr id="35" name="TextBox 34">
            <a:extLst>
              <a:ext uri="{FF2B5EF4-FFF2-40B4-BE49-F238E27FC236}">
                <a16:creationId xmlns="" xmlns:a16="http://schemas.microsoft.com/office/drawing/2014/main" id="{E9048B6E-7B0D-4D21-B6E9-0BD456B3B1FB}"/>
              </a:ext>
            </a:extLst>
          </p:cNvPr>
          <p:cNvSpPr txBox="1"/>
          <p:nvPr/>
        </p:nvSpPr>
        <p:spPr>
          <a:xfrm>
            <a:off x="5053584" y="3837631"/>
            <a:ext cx="1267968" cy="646331"/>
          </a:xfrm>
          <a:prstGeom prst="rect">
            <a:avLst/>
          </a:prstGeom>
          <a:noFill/>
        </p:spPr>
        <p:txBody>
          <a:bodyPr wrap="square" rtlCol="0">
            <a:spAutoFit/>
          </a:bodyPr>
          <a:lstStyle/>
          <a:p>
            <a:pPr algn="ctr"/>
            <a:r>
              <a:rPr lang="en-US" dirty="0"/>
              <a:t>Biocomp Testing</a:t>
            </a:r>
          </a:p>
        </p:txBody>
      </p:sp>
      <p:sp>
        <p:nvSpPr>
          <p:cNvPr id="36" name="TextBox 35">
            <a:extLst>
              <a:ext uri="{FF2B5EF4-FFF2-40B4-BE49-F238E27FC236}">
                <a16:creationId xmlns="" xmlns:a16="http://schemas.microsoft.com/office/drawing/2014/main" id="{220E7970-AE35-4B84-9AB1-099ADABFB0ED}"/>
              </a:ext>
            </a:extLst>
          </p:cNvPr>
          <p:cNvSpPr txBox="1"/>
          <p:nvPr/>
        </p:nvSpPr>
        <p:spPr>
          <a:xfrm>
            <a:off x="7156704" y="2077915"/>
            <a:ext cx="1267968" cy="646331"/>
          </a:xfrm>
          <a:prstGeom prst="rect">
            <a:avLst/>
          </a:prstGeom>
          <a:noFill/>
        </p:spPr>
        <p:txBody>
          <a:bodyPr wrap="square" rtlCol="0">
            <a:spAutoFit/>
          </a:bodyPr>
          <a:lstStyle/>
          <a:p>
            <a:pPr algn="ctr"/>
            <a:r>
              <a:rPr lang="en-US" dirty="0"/>
              <a:t>Clinical Data</a:t>
            </a:r>
          </a:p>
        </p:txBody>
      </p:sp>
      <p:sp>
        <p:nvSpPr>
          <p:cNvPr id="37" name="TextBox 36">
            <a:extLst>
              <a:ext uri="{FF2B5EF4-FFF2-40B4-BE49-F238E27FC236}">
                <a16:creationId xmlns="" xmlns:a16="http://schemas.microsoft.com/office/drawing/2014/main" id="{771B438D-3126-4579-B843-8F67D6A07300}"/>
              </a:ext>
            </a:extLst>
          </p:cNvPr>
          <p:cNvSpPr txBox="1"/>
          <p:nvPr/>
        </p:nvSpPr>
        <p:spPr>
          <a:xfrm>
            <a:off x="5260848" y="2080296"/>
            <a:ext cx="1267968" cy="646331"/>
          </a:xfrm>
          <a:prstGeom prst="rect">
            <a:avLst/>
          </a:prstGeom>
          <a:noFill/>
        </p:spPr>
        <p:txBody>
          <a:bodyPr wrap="square" rtlCol="0">
            <a:spAutoFit/>
          </a:bodyPr>
          <a:lstStyle/>
          <a:p>
            <a:pPr algn="ctr"/>
            <a:r>
              <a:rPr lang="en-US" dirty="0"/>
              <a:t>Bench Testing</a:t>
            </a:r>
          </a:p>
        </p:txBody>
      </p:sp>
      <p:cxnSp>
        <p:nvCxnSpPr>
          <p:cNvPr id="38" name="Straight Arrow Connector 37">
            <a:extLst>
              <a:ext uri="{FF2B5EF4-FFF2-40B4-BE49-F238E27FC236}">
                <a16:creationId xmlns="" xmlns:a16="http://schemas.microsoft.com/office/drawing/2014/main" id="{B2419C9E-7C1A-47A6-8EB9-1D4B22461708}"/>
              </a:ext>
            </a:extLst>
          </p:cNvPr>
          <p:cNvCxnSpPr/>
          <p:nvPr/>
        </p:nvCxnSpPr>
        <p:spPr>
          <a:xfrm>
            <a:off x="6321552" y="2726627"/>
            <a:ext cx="341376" cy="382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 xmlns:a16="http://schemas.microsoft.com/office/drawing/2014/main" id="{BE53B5A7-996C-4A58-9B51-E06786645AF0}"/>
              </a:ext>
            </a:extLst>
          </p:cNvPr>
          <p:cNvCxnSpPr>
            <a:cxnSpLocks/>
          </p:cNvCxnSpPr>
          <p:nvPr/>
        </p:nvCxnSpPr>
        <p:spPr>
          <a:xfrm flipV="1">
            <a:off x="5679186" y="3659594"/>
            <a:ext cx="524256" cy="137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 xmlns:a16="http://schemas.microsoft.com/office/drawing/2014/main" id="{2D7320A8-2664-47BB-ABB0-4740BE5BEF4F}"/>
              </a:ext>
            </a:extLst>
          </p:cNvPr>
          <p:cNvCxnSpPr>
            <a:cxnSpLocks/>
          </p:cNvCxnSpPr>
          <p:nvPr/>
        </p:nvCxnSpPr>
        <p:spPr>
          <a:xfrm flipH="1" flipV="1">
            <a:off x="7506462" y="3561819"/>
            <a:ext cx="562356" cy="222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 xmlns:a16="http://schemas.microsoft.com/office/drawing/2014/main" id="{1C93D7D7-3FB7-464F-A8B3-47108F1D208F}"/>
              </a:ext>
            </a:extLst>
          </p:cNvPr>
          <p:cNvCxnSpPr>
            <a:cxnSpLocks/>
          </p:cNvCxnSpPr>
          <p:nvPr/>
        </p:nvCxnSpPr>
        <p:spPr>
          <a:xfrm flipV="1">
            <a:off x="6854952" y="4075176"/>
            <a:ext cx="0" cy="569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 xmlns:a16="http://schemas.microsoft.com/office/drawing/2014/main" id="{6E509DEF-42CB-4E6C-917D-CF9CAC666934}"/>
              </a:ext>
            </a:extLst>
          </p:cNvPr>
          <p:cNvCxnSpPr>
            <a:cxnSpLocks/>
          </p:cNvCxnSpPr>
          <p:nvPr/>
        </p:nvCxnSpPr>
        <p:spPr>
          <a:xfrm flipH="1">
            <a:off x="7069900" y="2747849"/>
            <a:ext cx="304800" cy="3151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 xmlns:a16="http://schemas.microsoft.com/office/drawing/2014/main" id="{5EEF1217-5AB1-495D-B76B-CC39D3859408}"/>
              </a:ext>
            </a:extLst>
          </p:cNvPr>
          <p:cNvCxnSpPr>
            <a:cxnSpLocks/>
          </p:cNvCxnSpPr>
          <p:nvPr/>
        </p:nvCxnSpPr>
        <p:spPr>
          <a:xfrm>
            <a:off x="6129528" y="4406535"/>
            <a:ext cx="362712" cy="37795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 xmlns:a16="http://schemas.microsoft.com/office/drawing/2014/main" id="{CA363F6F-1235-4F5E-9D1F-262DDBFCC9BB}"/>
              </a:ext>
            </a:extLst>
          </p:cNvPr>
          <p:cNvCxnSpPr>
            <a:cxnSpLocks/>
          </p:cNvCxnSpPr>
          <p:nvPr/>
        </p:nvCxnSpPr>
        <p:spPr>
          <a:xfrm>
            <a:off x="6097524" y="3944578"/>
            <a:ext cx="151485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 xmlns:a16="http://schemas.microsoft.com/office/drawing/2014/main" id="{F5CD7ACC-F0DE-4A6E-ABFD-B8FDDFDD43D8}"/>
              </a:ext>
            </a:extLst>
          </p:cNvPr>
          <p:cNvCxnSpPr>
            <a:cxnSpLocks/>
          </p:cNvCxnSpPr>
          <p:nvPr/>
        </p:nvCxnSpPr>
        <p:spPr>
          <a:xfrm flipH="1">
            <a:off x="5839968" y="2622295"/>
            <a:ext cx="1475979" cy="9626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 xmlns:a16="http://schemas.microsoft.com/office/drawing/2014/main" id="{3C211D87-233F-443A-A63E-2587B401BAE3}"/>
              </a:ext>
            </a:extLst>
          </p:cNvPr>
          <p:cNvCxnSpPr>
            <a:cxnSpLocks/>
          </p:cNvCxnSpPr>
          <p:nvPr/>
        </p:nvCxnSpPr>
        <p:spPr>
          <a:xfrm flipH="1">
            <a:off x="7044833" y="2839864"/>
            <a:ext cx="682609" cy="18316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 xmlns:a16="http://schemas.microsoft.com/office/drawing/2014/main" id="{E1481C94-E246-4F97-B4E3-BB705FFEB7DE}"/>
              </a:ext>
            </a:extLst>
          </p:cNvPr>
          <p:cNvCxnSpPr>
            <a:cxnSpLocks/>
          </p:cNvCxnSpPr>
          <p:nvPr/>
        </p:nvCxnSpPr>
        <p:spPr>
          <a:xfrm>
            <a:off x="6030453" y="2747849"/>
            <a:ext cx="650794" cy="18969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 xmlns:a16="http://schemas.microsoft.com/office/drawing/2014/main" id="{F5854937-08F2-4B8E-8A88-5913440D6842}"/>
              </a:ext>
            </a:extLst>
          </p:cNvPr>
          <p:cNvCxnSpPr>
            <a:cxnSpLocks/>
          </p:cNvCxnSpPr>
          <p:nvPr/>
        </p:nvCxnSpPr>
        <p:spPr>
          <a:xfrm flipV="1">
            <a:off x="7215474" y="4472204"/>
            <a:ext cx="318452" cy="35151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 xmlns:a16="http://schemas.microsoft.com/office/drawing/2014/main" id="{A6727C30-225A-489B-8944-2E5C22628E63}"/>
              </a:ext>
            </a:extLst>
          </p:cNvPr>
          <p:cNvCxnSpPr>
            <a:cxnSpLocks/>
          </p:cNvCxnSpPr>
          <p:nvPr/>
        </p:nvCxnSpPr>
        <p:spPr>
          <a:xfrm flipH="1" flipV="1">
            <a:off x="7923610" y="2873403"/>
            <a:ext cx="189007" cy="69773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 xmlns:a16="http://schemas.microsoft.com/office/drawing/2014/main" id="{FEBB6CB6-2DE2-4538-817E-DB640AEEF270}"/>
              </a:ext>
            </a:extLst>
          </p:cNvPr>
          <p:cNvCxnSpPr>
            <a:cxnSpLocks/>
          </p:cNvCxnSpPr>
          <p:nvPr/>
        </p:nvCxnSpPr>
        <p:spPr>
          <a:xfrm>
            <a:off x="6492240" y="2401080"/>
            <a:ext cx="69836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 xmlns:a16="http://schemas.microsoft.com/office/drawing/2014/main" id="{D08E85EB-98B0-4E06-BD90-A23A32D26213}"/>
              </a:ext>
            </a:extLst>
          </p:cNvPr>
          <p:cNvSpPr txBox="1"/>
          <p:nvPr/>
        </p:nvSpPr>
        <p:spPr>
          <a:xfrm>
            <a:off x="7612380" y="4881578"/>
            <a:ext cx="1267968" cy="646331"/>
          </a:xfrm>
          <a:prstGeom prst="rect">
            <a:avLst/>
          </a:prstGeom>
          <a:noFill/>
        </p:spPr>
        <p:txBody>
          <a:bodyPr wrap="square" rtlCol="0">
            <a:spAutoFit/>
          </a:bodyPr>
          <a:lstStyle/>
          <a:p>
            <a:pPr algn="ctr"/>
            <a:r>
              <a:rPr lang="en-US" dirty="0"/>
              <a:t>Frequent Reporting</a:t>
            </a:r>
          </a:p>
        </p:txBody>
      </p:sp>
      <p:sp>
        <p:nvSpPr>
          <p:cNvPr id="45" name="TextBox 44">
            <a:extLst>
              <a:ext uri="{FF2B5EF4-FFF2-40B4-BE49-F238E27FC236}">
                <a16:creationId xmlns="" xmlns:a16="http://schemas.microsoft.com/office/drawing/2014/main" id="{6A7DC73F-72E6-4B74-B930-BB5EE324BE66}"/>
              </a:ext>
            </a:extLst>
          </p:cNvPr>
          <p:cNvSpPr txBox="1"/>
          <p:nvPr/>
        </p:nvSpPr>
        <p:spPr>
          <a:xfrm>
            <a:off x="4673346" y="4881578"/>
            <a:ext cx="1267968" cy="646331"/>
          </a:xfrm>
          <a:prstGeom prst="rect">
            <a:avLst/>
          </a:prstGeom>
          <a:noFill/>
        </p:spPr>
        <p:txBody>
          <a:bodyPr wrap="square" rtlCol="0">
            <a:spAutoFit/>
          </a:bodyPr>
          <a:lstStyle/>
          <a:p>
            <a:pPr algn="ctr"/>
            <a:r>
              <a:rPr lang="en-US" dirty="0"/>
              <a:t>Clinical Mitigations</a:t>
            </a:r>
          </a:p>
        </p:txBody>
      </p:sp>
      <p:cxnSp>
        <p:nvCxnSpPr>
          <p:cNvPr id="46" name="Straight Arrow Connector 45">
            <a:extLst>
              <a:ext uri="{FF2B5EF4-FFF2-40B4-BE49-F238E27FC236}">
                <a16:creationId xmlns="" xmlns:a16="http://schemas.microsoft.com/office/drawing/2014/main" id="{26E69934-1EA0-449A-A6D5-4B2DD6D78436}"/>
              </a:ext>
            </a:extLst>
          </p:cNvPr>
          <p:cNvCxnSpPr>
            <a:cxnSpLocks/>
          </p:cNvCxnSpPr>
          <p:nvPr/>
        </p:nvCxnSpPr>
        <p:spPr>
          <a:xfrm flipH="1" flipV="1">
            <a:off x="7033504" y="3717217"/>
            <a:ext cx="677951" cy="13693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 xmlns:a16="http://schemas.microsoft.com/office/drawing/2014/main" id="{F1346A15-2477-4C97-857E-BF70C0B637C7}"/>
              </a:ext>
            </a:extLst>
          </p:cNvPr>
          <p:cNvCxnSpPr>
            <a:cxnSpLocks/>
          </p:cNvCxnSpPr>
          <p:nvPr/>
        </p:nvCxnSpPr>
        <p:spPr>
          <a:xfrm flipV="1">
            <a:off x="5751148" y="3727746"/>
            <a:ext cx="768096" cy="1132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 xmlns:a16="http://schemas.microsoft.com/office/drawing/2014/main" id="{7751B32E-0904-4069-9CBB-46AC8E0243C1}"/>
              </a:ext>
            </a:extLst>
          </p:cNvPr>
          <p:cNvSpPr txBox="1"/>
          <p:nvPr/>
        </p:nvSpPr>
        <p:spPr>
          <a:xfrm>
            <a:off x="442468" y="6050695"/>
            <a:ext cx="8229600" cy="369332"/>
          </a:xfrm>
          <a:prstGeom prst="rect">
            <a:avLst/>
          </a:prstGeom>
          <a:solidFill>
            <a:schemeClr val="accent1">
              <a:lumMod val="40000"/>
              <a:lumOff val="60000"/>
            </a:schemeClr>
          </a:solidFill>
          <a:ln>
            <a:solidFill>
              <a:srgbClr val="007CBA"/>
            </a:solidFill>
          </a:ln>
        </p:spPr>
        <p:txBody>
          <a:bodyPr wrap="square" rtlCol="0">
            <a:spAutoFit/>
          </a:bodyPr>
          <a:lstStyle/>
          <a:p>
            <a:pPr algn="ctr"/>
            <a:r>
              <a:rPr lang="en-US" dirty="0"/>
              <a:t>Good organization and communication is crucial to an efficient EFS IDE review process!</a:t>
            </a:r>
          </a:p>
        </p:txBody>
      </p:sp>
    </p:spTree>
    <p:extLst>
      <p:ext uri="{BB962C8B-B14F-4D97-AF65-F5344CB8AC3E}">
        <p14:creationId xmlns:p14="http://schemas.microsoft.com/office/powerpoint/2010/main" val="3282460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319369"/>
            <a:ext cx="8509103" cy="926020"/>
          </a:xfrm>
        </p:spPr>
        <p:txBody>
          <a:bodyPr/>
          <a:lstStyle/>
          <a:p>
            <a:r>
              <a:rPr lang="en-US" b="1" dirty="0">
                <a:solidFill>
                  <a:srgbClr val="007CBA"/>
                </a:solidFill>
              </a:rPr>
              <a:t>Animal Studies for EFS</a:t>
            </a:r>
          </a:p>
        </p:txBody>
      </p:sp>
      <p:sp>
        <p:nvSpPr>
          <p:cNvPr id="3" name="Content Placeholder 2"/>
          <p:cNvSpPr>
            <a:spLocks noGrp="1"/>
          </p:cNvSpPr>
          <p:nvPr>
            <p:ph idx="1"/>
          </p:nvPr>
        </p:nvSpPr>
        <p:spPr>
          <a:xfrm>
            <a:off x="317448" y="1375196"/>
            <a:ext cx="8509103" cy="4703532"/>
          </a:xfrm>
        </p:spPr>
        <p:txBody>
          <a:bodyPr>
            <a:normAutofit fontScale="92500" lnSpcReduction="20000"/>
          </a:bodyPr>
          <a:lstStyle/>
          <a:p>
            <a:r>
              <a:rPr lang="en-US" dirty="0"/>
              <a:t>Supporting data necessary based on risk assessment</a:t>
            </a:r>
          </a:p>
          <a:p>
            <a:pPr lvl="1"/>
            <a:r>
              <a:rPr lang="en-US" dirty="0"/>
              <a:t>FDA encourages interaction over protocols/study design prior to initiation of EFS non-clinical studies</a:t>
            </a:r>
          </a:p>
          <a:p>
            <a:r>
              <a:rPr lang="en-US" dirty="0"/>
              <a:t>Shorter duration study may be acceptable</a:t>
            </a:r>
          </a:p>
          <a:p>
            <a:r>
              <a:rPr lang="en-US" dirty="0"/>
              <a:t>Data from multiple studies may be used to demonstrate device safety</a:t>
            </a:r>
          </a:p>
          <a:p>
            <a:r>
              <a:rPr lang="en-US" dirty="0"/>
              <a:t>Full necropsy and histopathology usually necessary</a:t>
            </a:r>
          </a:p>
          <a:p>
            <a:r>
              <a:rPr lang="en-US" dirty="0"/>
              <a:t>GLP encouraged </a:t>
            </a:r>
          </a:p>
          <a:p>
            <a:pPr lvl="1"/>
            <a:r>
              <a:rPr lang="en-US" dirty="0"/>
              <a:t>Independent monitoring and full disclosure of findings regardless of GLP status</a:t>
            </a:r>
          </a:p>
          <a:p>
            <a:endParaRPr lang="en-US" dirty="0"/>
          </a:p>
        </p:txBody>
      </p:sp>
      <p:sp>
        <p:nvSpPr>
          <p:cNvPr id="4" name="TextBox 3">
            <a:extLst>
              <a:ext uri="{FF2B5EF4-FFF2-40B4-BE49-F238E27FC236}">
                <a16:creationId xmlns="" xmlns:a16="http://schemas.microsoft.com/office/drawing/2014/main" id="{55943C72-1C71-40F3-A803-7AF904C8A30F}"/>
              </a:ext>
            </a:extLst>
          </p:cNvPr>
          <p:cNvSpPr txBox="1"/>
          <p:nvPr/>
        </p:nvSpPr>
        <p:spPr>
          <a:xfrm>
            <a:off x="661416" y="5933362"/>
            <a:ext cx="7754112" cy="646331"/>
          </a:xfrm>
          <a:prstGeom prst="rect">
            <a:avLst/>
          </a:prstGeom>
          <a:solidFill>
            <a:schemeClr val="accent1">
              <a:lumMod val="40000"/>
              <a:lumOff val="60000"/>
            </a:schemeClr>
          </a:solidFill>
          <a:ln>
            <a:solidFill>
              <a:srgbClr val="007CBA"/>
            </a:solidFill>
          </a:ln>
        </p:spPr>
        <p:txBody>
          <a:bodyPr wrap="square" rtlCol="0">
            <a:spAutoFit/>
          </a:bodyPr>
          <a:lstStyle/>
          <a:p>
            <a:pPr algn="ctr"/>
            <a:r>
              <a:rPr lang="en-US" dirty="0"/>
              <a:t>Robustness of study data is still emphasized!  FDA must understand what was done in order to better evaluate the device safety profile.</a:t>
            </a:r>
          </a:p>
        </p:txBody>
      </p:sp>
    </p:spTree>
    <p:extLst>
      <p:ext uri="{BB962C8B-B14F-4D97-AF65-F5344CB8AC3E}">
        <p14:creationId xmlns:p14="http://schemas.microsoft.com/office/powerpoint/2010/main" val="3458299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C1C2B-9643-4EEC-BA23-4A08EC6A5968}"/>
              </a:ext>
            </a:extLst>
          </p:cNvPr>
          <p:cNvSpPr>
            <a:spLocks noGrp="1"/>
          </p:cNvSpPr>
          <p:nvPr>
            <p:ph type="title"/>
          </p:nvPr>
        </p:nvSpPr>
        <p:spPr>
          <a:xfrm>
            <a:off x="31749" y="337879"/>
            <a:ext cx="8509103" cy="926020"/>
          </a:xfrm>
        </p:spPr>
        <p:txBody>
          <a:bodyPr/>
          <a:lstStyle/>
          <a:p>
            <a:r>
              <a:rPr lang="en-US" b="1" dirty="0">
                <a:solidFill>
                  <a:srgbClr val="007CBA"/>
                </a:solidFill>
              </a:rPr>
              <a:t>Transition from EFS to pivotal</a:t>
            </a:r>
          </a:p>
        </p:txBody>
      </p:sp>
      <p:sp>
        <p:nvSpPr>
          <p:cNvPr id="3" name="Content Placeholder 2">
            <a:extLst>
              <a:ext uri="{FF2B5EF4-FFF2-40B4-BE49-F238E27FC236}">
                <a16:creationId xmlns="" xmlns:a16="http://schemas.microsoft.com/office/drawing/2014/main" id="{35471405-C578-48A0-BB5F-F47F0C075A08}"/>
              </a:ext>
            </a:extLst>
          </p:cNvPr>
          <p:cNvSpPr>
            <a:spLocks noGrp="1"/>
          </p:cNvSpPr>
          <p:nvPr>
            <p:ph idx="1"/>
          </p:nvPr>
        </p:nvSpPr>
        <p:spPr>
          <a:xfrm>
            <a:off x="323850" y="1704975"/>
            <a:ext cx="8509103" cy="4286043"/>
          </a:xfrm>
        </p:spPr>
        <p:txBody>
          <a:bodyPr/>
          <a:lstStyle/>
          <a:p>
            <a:r>
              <a:rPr lang="en-US" dirty="0"/>
              <a:t>Often an iterative process</a:t>
            </a:r>
          </a:p>
          <a:p>
            <a:pPr lvl="1"/>
            <a:r>
              <a:rPr lang="en-US" dirty="0"/>
              <a:t>Patients and sites may be added as confidence in the device increases</a:t>
            </a:r>
          </a:p>
          <a:p>
            <a:r>
              <a:rPr lang="en-US" dirty="0"/>
              <a:t>Pivotal non-clinical requirements remain unchanged</a:t>
            </a:r>
          </a:p>
          <a:p>
            <a:pPr lvl="1"/>
            <a:r>
              <a:rPr lang="en-US" dirty="0"/>
              <a:t>Completed non-clinical testing after design freeze</a:t>
            </a:r>
          </a:p>
          <a:p>
            <a:r>
              <a:rPr lang="en-US" dirty="0"/>
              <a:t>Further interaction with FDA via pre-submission process strongly encouraged</a:t>
            </a:r>
          </a:p>
        </p:txBody>
      </p:sp>
    </p:spTree>
    <p:extLst>
      <p:ext uri="{BB962C8B-B14F-4D97-AF65-F5344CB8AC3E}">
        <p14:creationId xmlns:p14="http://schemas.microsoft.com/office/powerpoint/2010/main" val="565266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D723BF-ED09-465C-B009-4628D10B41A0}"/>
              </a:ext>
            </a:extLst>
          </p:cNvPr>
          <p:cNvSpPr>
            <a:spLocks noGrp="1"/>
          </p:cNvSpPr>
          <p:nvPr>
            <p:ph type="title"/>
          </p:nvPr>
        </p:nvSpPr>
        <p:spPr>
          <a:xfrm>
            <a:off x="0" y="299779"/>
            <a:ext cx="8509103" cy="926020"/>
          </a:xfrm>
        </p:spPr>
        <p:txBody>
          <a:bodyPr/>
          <a:lstStyle/>
          <a:p>
            <a:r>
              <a:rPr lang="en-US" b="1" dirty="0">
                <a:solidFill>
                  <a:srgbClr val="007CBA"/>
                </a:solidFill>
              </a:rPr>
              <a:t>What is a Breakthrough Device?</a:t>
            </a:r>
          </a:p>
        </p:txBody>
      </p:sp>
      <p:sp>
        <p:nvSpPr>
          <p:cNvPr id="3" name="Content Placeholder 2">
            <a:extLst>
              <a:ext uri="{FF2B5EF4-FFF2-40B4-BE49-F238E27FC236}">
                <a16:creationId xmlns="" xmlns:a16="http://schemas.microsoft.com/office/drawing/2014/main" id="{3FA5A5C4-06D2-4E09-9A00-6EB5384A1ABC}"/>
              </a:ext>
            </a:extLst>
          </p:cNvPr>
          <p:cNvSpPr>
            <a:spLocks noGrp="1"/>
          </p:cNvSpPr>
          <p:nvPr>
            <p:ph idx="1"/>
          </p:nvPr>
        </p:nvSpPr>
        <p:spPr>
          <a:xfrm>
            <a:off x="323850" y="1225799"/>
            <a:ext cx="8509103" cy="5332422"/>
          </a:xfrm>
        </p:spPr>
        <p:txBody>
          <a:bodyPr>
            <a:normAutofit fontScale="55000" lnSpcReduction="20000"/>
          </a:bodyPr>
          <a:lstStyle/>
          <a:p>
            <a:pPr>
              <a:lnSpc>
                <a:spcPct val="120000"/>
              </a:lnSpc>
            </a:pPr>
            <a:r>
              <a:rPr lang="en-US" sz="3600" dirty="0"/>
              <a:t>In order to be granted a breakthrough device designation, the device must: </a:t>
            </a:r>
          </a:p>
          <a:p>
            <a:pPr lvl="1">
              <a:lnSpc>
                <a:spcPct val="120000"/>
              </a:lnSpc>
            </a:pPr>
            <a:r>
              <a:rPr lang="en-US" sz="3600" dirty="0"/>
              <a:t>Provide for more effective treatment or diagnosis of life-threatening or irreversibly debilitating human disease or conditions</a:t>
            </a:r>
          </a:p>
          <a:p>
            <a:pPr lvl="1">
              <a:lnSpc>
                <a:spcPct val="120000"/>
              </a:lnSpc>
            </a:pPr>
            <a:r>
              <a:rPr lang="en-US" sz="3600" dirty="0"/>
              <a:t>And meet at least one of the following:</a:t>
            </a:r>
          </a:p>
          <a:p>
            <a:pPr lvl="2" fontAlgn="ctr">
              <a:lnSpc>
                <a:spcPct val="120000"/>
              </a:lnSpc>
            </a:pPr>
            <a:r>
              <a:rPr lang="en-US" sz="3600" dirty="0"/>
              <a:t>Represents Breakthrough Technology</a:t>
            </a:r>
          </a:p>
          <a:p>
            <a:pPr lvl="2" fontAlgn="ctr">
              <a:lnSpc>
                <a:spcPct val="120000"/>
              </a:lnSpc>
            </a:pPr>
            <a:r>
              <a:rPr lang="en-US" sz="3600" dirty="0"/>
              <a:t>No Approved or Cleared Alternatives Exist</a:t>
            </a:r>
          </a:p>
          <a:p>
            <a:pPr lvl="2" fontAlgn="ctr">
              <a:lnSpc>
                <a:spcPct val="120000"/>
              </a:lnSpc>
            </a:pPr>
            <a:r>
              <a:rPr lang="en-US" sz="3600" dirty="0"/>
              <a:t>Offers Significant Advantages over Existing Approved or Cleared Alternatives</a:t>
            </a:r>
          </a:p>
          <a:p>
            <a:pPr lvl="2" fontAlgn="ctr">
              <a:lnSpc>
                <a:spcPct val="120000"/>
              </a:lnSpc>
            </a:pPr>
            <a:r>
              <a:rPr lang="en-US" sz="3600" dirty="0"/>
              <a:t>Device Availability is in the Best Interest of Patients*</a:t>
            </a:r>
          </a:p>
          <a:p>
            <a:pPr fontAlgn="ctr">
              <a:lnSpc>
                <a:spcPct val="120000"/>
              </a:lnSpc>
            </a:pPr>
            <a:r>
              <a:rPr lang="en-US" sz="3600" dirty="0"/>
              <a:t>Intention is to provide interactive and timely communication with FDA during device development and throughout the review process</a:t>
            </a:r>
          </a:p>
          <a:p>
            <a:pPr fontAlgn="ctr">
              <a:lnSpc>
                <a:spcPct val="120000"/>
              </a:lnSpc>
            </a:pPr>
            <a:r>
              <a:rPr lang="en-US" sz="3600" dirty="0"/>
              <a:t>Given access to priority review BUT given the scientific issues and timelines for interaction, review times may be longer than for other devices</a:t>
            </a:r>
          </a:p>
          <a:p>
            <a:pPr fontAlgn="ctr">
              <a:lnSpc>
                <a:spcPct val="120000"/>
              </a:lnSpc>
            </a:pPr>
            <a:r>
              <a:rPr lang="en-US" sz="3600" dirty="0"/>
              <a:t>Significant commitment on behalf of the sponsor and FDA</a:t>
            </a:r>
          </a:p>
          <a:p>
            <a:pPr lvl="2"/>
            <a:endParaRPr lang="en-US" dirty="0"/>
          </a:p>
          <a:p>
            <a:endParaRPr lang="en-US" dirty="0"/>
          </a:p>
        </p:txBody>
      </p:sp>
      <p:sp>
        <p:nvSpPr>
          <p:cNvPr id="5" name="TextBox 4">
            <a:extLst>
              <a:ext uri="{FF2B5EF4-FFF2-40B4-BE49-F238E27FC236}">
                <a16:creationId xmlns="" xmlns:a16="http://schemas.microsoft.com/office/drawing/2014/main" id="{12719045-9CAF-4CF5-A8CA-1765ECC789F2}"/>
              </a:ext>
            </a:extLst>
          </p:cNvPr>
          <p:cNvSpPr txBox="1"/>
          <p:nvPr/>
        </p:nvSpPr>
        <p:spPr>
          <a:xfrm>
            <a:off x="3974593" y="6389319"/>
            <a:ext cx="4858360" cy="307777"/>
          </a:xfrm>
          <a:prstGeom prst="rect">
            <a:avLst/>
          </a:prstGeom>
          <a:noFill/>
        </p:spPr>
        <p:txBody>
          <a:bodyPr wrap="square" rtlCol="0">
            <a:spAutoFit/>
          </a:bodyPr>
          <a:lstStyle/>
          <a:p>
            <a:pPr algn="r"/>
            <a:r>
              <a:rPr lang="en-US" sz="1400" dirty="0"/>
              <a:t>*Section 515B(b) of the Food, Drug &amp; Cosmetic Act</a:t>
            </a:r>
          </a:p>
        </p:txBody>
      </p:sp>
    </p:spTree>
    <p:extLst>
      <p:ext uri="{BB962C8B-B14F-4D97-AF65-F5344CB8AC3E}">
        <p14:creationId xmlns:p14="http://schemas.microsoft.com/office/powerpoint/2010/main" val="4230263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16590</TotalTime>
  <Words>1379</Words>
  <Application>Microsoft Office PowerPoint</Application>
  <PresentationFormat>On-screen Show (4:3)</PresentationFormat>
  <Paragraphs>150</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Wingdings</vt:lpstr>
      <vt:lpstr>Office Theme</vt:lpstr>
      <vt:lpstr>Promoting Public Health: FDA’s Early Feasibility Study and Breakthrough Devices Programs</vt:lpstr>
      <vt:lpstr>Disclosure Statement of Financial Interest</vt:lpstr>
      <vt:lpstr>Multiple Approaches to Supporting Device Innovation</vt:lpstr>
      <vt:lpstr>What is an EFS IDE?</vt:lpstr>
      <vt:lpstr>Best Practices: Non-Clinical Phase</vt:lpstr>
      <vt:lpstr>Pre-Clinical Data Comparison</vt:lpstr>
      <vt:lpstr>Animal Studies for EFS</vt:lpstr>
      <vt:lpstr>Transition from EFS to pivotal</vt:lpstr>
      <vt:lpstr>What is a Breakthrough Device?</vt:lpstr>
      <vt:lpstr>Breakthrough Device Process</vt:lpstr>
      <vt:lpstr>How to use these programs</vt:lpstr>
      <vt:lpstr>Helpful Links</vt:lpstr>
    </vt:vector>
  </TitlesOfParts>
  <Company>Sensis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Checkin 016</cp:lastModifiedBy>
  <cp:revision>311</cp:revision>
  <dcterms:created xsi:type="dcterms:W3CDTF">2015-10-02T20:33:31Z</dcterms:created>
  <dcterms:modified xsi:type="dcterms:W3CDTF">2019-03-04T18:44:32Z</dcterms:modified>
</cp:coreProperties>
</file>