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AA1F3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9595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AA1F3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1" i="0">
                <a:solidFill>
                  <a:srgbClr val="AA1F3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5914" y="211196"/>
            <a:ext cx="4312170" cy="494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1" i="0">
                <a:solidFill>
                  <a:srgbClr val="AA1F3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6765" y="1163904"/>
            <a:ext cx="7730468" cy="1065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59595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9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4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5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8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thelancet.com/" TargetMode="External"/><Relationship Id="rId3" Type="http://schemas.openxmlformats.org/officeDocument/2006/relationships/hyperlink" Target="http://dx.doi.org/10.1016/S0140-6736(18)31880-4" TargetMode="External"/><Relationship Id="rId4" Type="http://schemas.openxmlformats.org/officeDocument/2006/relationships/image" Target="../media/image70.jpg"/><Relationship Id="rId5" Type="http://schemas.openxmlformats.org/officeDocument/2006/relationships/image" Target="../media/image7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8.png"/><Relationship Id="rId14" Type="http://schemas.openxmlformats.org/officeDocument/2006/relationships/image" Target="../media/image19.png"/><Relationship Id="rId15" Type="http://schemas.openxmlformats.org/officeDocument/2006/relationships/image" Target="../media/image20.png"/><Relationship Id="rId16" Type="http://schemas.openxmlformats.org/officeDocument/2006/relationships/image" Target="../media/image21.png"/><Relationship Id="rId17" Type="http://schemas.openxmlformats.org/officeDocument/2006/relationships/image" Target="../media/image22.png"/><Relationship Id="rId18" Type="http://schemas.openxmlformats.org/officeDocument/2006/relationships/image" Target="../media/image23.png"/><Relationship Id="rId19" Type="http://schemas.openxmlformats.org/officeDocument/2006/relationships/image" Target="../media/image24.png"/><Relationship Id="rId20" Type="http://schemas.openxmlformats.org/officeDocument/2006/relationships/image" Target="../media/image25.png"/><Relationship Id="rId21" Type="http://schemas.openxmlformats.org/officeDocument/2006/relationships/image" Target="../media/image26.png"/><Relationship Id="rId22" Type="http://schemas.openxmlformats.org/officeDocument/2006/relationships/image" Target="../media/image27.png"/><Relationship Id="rId23" Type="http://schemas.openxmlformats.org/officeDocument/2006/relationships/image" Target="../media/image28.png"/><Relationship Id="rId24" Type="http://schemas.openxmlformats.org/officeDocument/2006/relationships/image" Target="../media/image29.png"/><Relationship Id="rId25" Type="http://schemas.openxmlformats.org/officeDocument/2006/relationships/image" Target="../media/image3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image" Target="../media/image40.png"/><Relationship Id="rId10" Type="http://schemas.openxmlformats.org/officeDocument/2006/relationships/image" Target="../media/image41.png"/><Relationship Id="rId11" Type="http://schemas.openxmlformats.org/officeDocument/2006/relationships/image" Target="../media/image42.png"/><Relationship Id="rId12" Type="http://schemas.openxmlformats.org/officeDocument/2006/relationships/image" Target="../media/image43.png"/><Relationship Id="rId13" Type="http://schemas.openxmlformats.org/officeDocument/2006/relationships/image" Target="../media/image44.png"/><Relationship Id="rId14" Type="http://schemas.openxmlformats.org/officeDocument/2006/relationships/image" Target="../media/image45.png"/><Relationship Id="rId15" Type="http://schemas.openxmlformats.org/officeDocument/2006/relationships/image" Target="../media/image46.png"/><Relationship Id="rId16" Type="http://schemas.openxmlformats.org/officeDocument/2006/relationships/image" Target="../media/image47.png"/><Relationship Id="rId17" Type="http://schemas.openxmlformats.org/officeDocument/2006/relationships/image" Target="../media/image48.png"/><Relationship Id="rId18" Type="http://schemas.openxmlformats.org/officeDocument/2006/relationships/image" Target="../media/image49.png"/><Relationship Id="rId19" Type="http://schemas.openxmlformats.org/officeDocument/2006/relationships/image" Target="../media/image50.png"/><Relationship Id="rId20" Type="http://schemas.openxmlformats.org/officeDocument/2006/relationships/image" Target="../media/image51.png"/><Relationship Id="rId21" Type="http://schemas.openxmlformats.org/officeDocument/2006/relationships/image" Target="../media/image52.png"/><Relationship Id="rId22" Type="http://schemas.openxmlformats.org/officeDocument/2006/relationships/image" Target="../media/image53.png"/><Relationship Id="rId23" Type="http://schemas.openxmlformats.org/officeDocument/2006/relationships/image" Target="../media/image5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2571750"/>
          </a:xfrm>
          <a:custGeom>
            <a:avLst/>
            <a:gdLst/>
            <a:ahLst/>
            <a:cxnLst/>
            <a:rect l="l" t="t" r="r" b="b"/>
            <a:pathLst>
              <a:path w="9144000" h="2571750">
                <a:moveTo>
                  <a:pt x="0" y="0"/>
                </a:moveTo>
                <a:lnTo>
                  <a:pt x="9144000" y="0"/>
                </a:lnTo>
                <a:lnTo>
                  <a:pt x="9144000" y="2571750"/>
                </a:lnTo>
                <a:lnTo>
                  <a:pt x="0" y="2571750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3683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TIM-HF2 Trial</a:t>
            </a:r>
            <a:r>
              <a:rPr dirty="0" spc="-15"/>
              <a:t> </a:t>
            </a:r>
            <a:r>
              <a:rPr dirty="0"/>
              <a:t>–</a:t>
            </a:r>
          </a:p>
          <a:p>
            <a:pPr algn="ctr" marL="24765">
              <a:lnSpc>
                <a:spcPct val="100000"/>
              </a:lnSpc>
              <a:spcBef>
                <a:spcPts val="25"/>
              </a:spcBef>
            </a:pPr>
            <a:r>
              <a:rPr dirty="0" sz="3200" spc="-10"/>
              <a:t>Remote </a:t>
            </a:r>
            <a:r>
              <a:rPr dirty="0" sz="3200" spc="-5"/>
              <a:t>Patient Management in </a:t>
            </a:r>
            <a:r>
              <a:rPr dirty="0" sz="3200" spc="-10"/>
              <a:t>Heart</a:t>
            </a:r>
            <a:r>
              <a:rPr dirty="0" sz="3200" spc="-75"/>
              <a:t> </a:t>
            </a:r>
            <a:r>
              <a:rPr dirty="0" sz="3200" spc="-5"/>
              <a:t>Failure</a:t>
            </a:r>
            <a:endParaRPr sz="3200"/>
          </a:p>
        </p:txBody>
      </p:sp>
      <p:sp>
        <p:nvSpPr>
          <p:cNvPr id="5" name="object 5"/>
          <p:cNvSpPr txBox="1"/>
          <p:nvPr/>
        </p:nvSpPr>
        <p:spPr>
          <a:xfrm>
            <a:off x="2152302" y="2804211"/>
            <a:ext cx="4827270" cy="167640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675"/>
              </a:spcBef>
            </a:pPr>
            <a:r>
              <a:rPr dirty="0" sz="2400" spc="-5" b="1">
                <a:solidFill>
                  <a:srgbClr val="595959"/>
                </a:solidFill>
                <a:latin typeface="Calibri"/>
                <a:cs typeface="Calibri"/>
              </a:rPr>
              <a:t>Prof. Friedrich Koehler, MD,</a:t>
            </a:r>
            <a:r>
              <a:rPr dirty="0" sz="2400" spc="-45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595959"/>
                </a:solidFill>
                <a:latin typeface="Calibri"/>
                <a:cs typeface="Calibri"/>
              </a:rPr>
              <a:t>FESC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dirty="0" sz="2400" spc="-5">
                <a:solidFill>
                  <a:srgbClr val="595959"/>
                </a:solidFill>
                <a:latin typeface="Calibri"/>
                <a:cs typeface="Calibri"/>
              </a:rPr>
              <a:t>On behalf of the TIM-HF2</a:t>
            </a:r>
            <a:r>
              <a:rPr dirty="0" sz="2400" spc="-8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595959"/>
                </a:solidFill>
                <a:latin typeface="Calibri"/>
                <a:cs typeface="Calibri"/>
              </a:rPr>
              <a:t>Investigators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400">
              <a:latin typeface="Times New Roman"/>
              <a:cs typeface="Times New Roman"/>
            </a:endParaRPr>
          </a:p>
          <a:p>
            <a:pPr algn="ctr" marL="6985">
              <a:lnSpc>
                <a:spcPct val="100000"/>
              </a:lnSpc>
            </a:pPr>
            <a:r>
              <a:rPr dirty="0" sz="1800" spc="-5">
                <a:solidFill>
                  <a:srgbClr val="595959"/>
                </a:solidFill>
                <a:latin typeface="Calibri"/>
                <a:cs typeface="Calibri"/>
              </a:rPr>
              <a:t>Clinicaltrials.gov identifier:</a:t>
            </a:r>
            <a:r>
              <a:rPr dirty="0" sz="1800" spc="-2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595959"/>
                </a:solidFill>
                <a:latin typeface="Calibri"/>
                <a:cs typeface="Calibri"/>
              </a:rPr>
              <a:t>NCT01878630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59200" y="165100"/>
            <a:ext cx="1621539" cy="9326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31488"/>
            <a:ext cx="485267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AC1828"/>
                </a:solidFill>
                <a:latin typeface="Calibri"/>
                <a:cs typeface="Calibri"/>
              </a:rPr>
              <a:t>Main Baseline</a:t>
            </a:r>
            <a:r>
              <a:rPr dirty="0" sz="3200" spc="-80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15007" y="4578809"/>
            <a:ext cx="21697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Data </a:t>
            </a:r>
            <a:r>
              <a:rPr dirty="0" sz="1200">
                <a:latin typeface="Calibri"/>
                <a:cs typeface="Calibri"/>
              </a:rPr>
              <a:t>are </a:t>
            </a:r>
            <a:r>
              <a:rPr dirty="0" sz="1200" spc="-5">
                <a:latin typeface="Calibri"/>
                <a:cs typeface="Calibri"/>
              </a:rPr>
              <a:t>mean (SD) or patients</a:t>
            </a:r>
            <a:r>
              <a:rPr dirty="0" sz="1200" spc="-8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185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74166" y="930158"/>
          <a:ext cx="8078470" cy="3388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22115"/>
                <a:gridCol w="1784350"/>
                <a:gridCol w="2072005"/>
              </a:tblGrid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1520"/>
                        </a:lnSpc>
                      </a:pPr>
                      <a:r>
                        <a:rPr dirty="0" sz="1600" spc="-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RPM</a:t>
                      </a:r>
                      <a:r>
                        <a:rPr dirty="0" sz="1600" spc="-1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(n=765)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ts val="1520"/>
                        </a:lnSpc>
                      </a:pPr>
                      <a:r>
                        <a:rPr dirty="0" sz="1600" spc="-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Usual Care</a:t>
                      </a:r>
                      <a:r>
                        <a:rPr dirty="0" sz="1600" spc="-40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(n=773)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8765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Age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(years)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2F2F2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Men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533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(70%)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537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</a:tr>
              <a:tr h="31305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Living in rural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area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457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458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2F2F2"/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5143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Living in urban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area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308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315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solidFill>
                      <a:srgbClr val="F2F2F2"/>
                    </a:solidFill>
                  </a:tcPr>
                </a:tc>
              </a:tr>
              <a:tr h="31305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NYHA Class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400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396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(51%)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</a:tr>
              <a:tr h="262255">
                <a:tc>
                  <a:txBody>
                    <a:bodyPr/>
                    <a:lstStyle/>
                    <a:p>
                      <a:pPr marL="5143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NYHA Class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III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359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ts val="185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367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(47%)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86360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Left ventricular ejection fraction (LVEF,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%)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LVEF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≤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45%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LVEF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&gt;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45%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(13)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492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(64%)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273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(36%)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(13)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435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509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(66%)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435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264</a:t>
                      </a:r>
                      <a:r>
                        <a:rPr dirty="0" sz="1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(34%)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</a:tr>
              <a:tr h="28765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Days since last HF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hospitalisation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92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(81)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93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(82)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</a:tr>
              <a:tr h="287655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N-terminal-pro-B-type natriuretic peptide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(pg/ml)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1407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(626-3142)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1488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(594-3069)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714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31488"/>
            <a:ext cx="28371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AC1828"/>
                </a:solidFill>
                <a:latin typeface="Calibri"/>
                <a:cs typeface="Calibri"/>
              </a:rPr>
              <a:t>Baseline</a:t>
            </a:r>
            <a:r>
              <a:rPr dirty="0" sz="3200" spc="-85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Therapy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23351" y="4568615"/>
            <a:ext cx="13277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Data </a:t>
            </a:r>
            <a:r>
              <a:rPr dirty="0" sz="1200">
                <a:latin typeface="Calibri"/>
                <a:cs typeface="Calibri"/>
              </a:rPr>
              <a:t>are </a:t>
            </a:r>
            <a:r>
              <a:rPr dirty="0" sz="1200" spc="-5">
                <a:latin typeface="Calibri"/>
                <a:cs typeface="Calibri"/>
              </a:rPr>
              <a:t>patients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(%)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185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74166" y="1063493"/>
          <a:ext cx="7995920" cy="2795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5090"/>
                <a:gridCol w="1892300"/>
                <a:gridCol w="2208530"/>
              </a:tblGrid>
              <a:tr h="2374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ts val="1520"/>
                        </a:lnSpc>
                      </a:pPr>
                      <a:r>
                        <a:rPr dirty="0" sz="1600" spc="-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RPM</a:t>
                      </a:r>
                      <a:r>
                        <a:rPr dirty="0" sz="1600" spc="-1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(n=765)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ts val="1520"/>
                        </a:lnSpc>
                      </a:pPr>
                      <a:r>
                        <a:rPr dirty="0" sz="1600" spc="-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Usual Care</a:t>
                      </a:r>
                      <a:r>
                        <a:rPr dirty="0" sz="1600" spc="-40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(n=773)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2385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ACE inhibitor or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ARB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628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(82%)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641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(83%)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ARN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inhibitor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44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47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</a:tr>
              <a:tr h="32385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Beta-blocker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702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(92%)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711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(92%)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Aldosterone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antagonist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441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(58%)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405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(52%)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</a:tr>
              <a:tr h="32385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Loop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diuretics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717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(94%)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721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(93%)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Thiazides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191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(25%)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185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(24%)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</a:tr>
              <a:tr h="32385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Implantable cardioverter defibrillator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(ICD)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222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(29%)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234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(30%)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solidFill>
                      <a:srgbClr val="F2F2F2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51435">
                        <a:lnSpc>
                          <a:spcPts val="19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Cardiac resynchronisation therapy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(CRT)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ts val="19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118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  <a:tc>
                  <a:txBody>
                    <a:bodyPr/>
                    <a:lstStyle/>
                    <a:p>
                      <a:pPr marL="480059">
                        <a:lnSpc>
                          <a:spcPts val="19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122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(16%)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49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293560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Primary</a:t>
            </a:r>
            <a:r>
              <a:rPr dirty="0" sz="3200" spc="-85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Outcome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2602" y="783061"/>
            <a:ext cx="728218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Calibri"/>
                <a:cs typeface="Calibri"/>
              </a:rPr>
              <a:t>% </a:t>
            </a:r>
            <a:r>
              <a:rPr dirty="0" sz="2000" spc="-5" b="1">
                <a:latin typeface="Calibri"/>
                <a:cs typeface="Calibri"/>
              </a:rPr>
              <a:t>days lost due to unplanned CV hospitalisations and all-cause</a:t>
            </a:r>
            <a:r>
              <a:rPr dirty="0" sz="2000" spc="-6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death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50850" y="1302736"/>
          <a:ext cx="8280400" cy="3081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3210"/>
                <a:gridCol w="1123315"/>
                <a:gridCol w="1354454"/>
                <a:gridCol w="1149350"/>
                <a:gridCol w="1292225"/>
                <a:gridCol w="1089659"/>
                <a:gridCol w="694690"/>
              </a:tblGrid>
              <a:tr h="37655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7533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RPM</a:t>
                      </a:r>
                      <a:r>
                        <a:rPr dirty="0" sz="1400" spc="-1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(n=765)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747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Usual Care</a:t>
                      </a:r>
                      <a:r>
                        <a:rPr dirty="0" sz="1400" spc="-2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(n=773)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747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65100" marR="93980" indent="224154">
                        <a:lnSpc>
                          <a:spcPct val="107000"/>
                        </a:lnSpc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Ratio  RPM vs.</a:t>
                      </a:r>
                      <a:r>
                        <a:rPr dirty="0" sz="1400" spc="-9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UC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8003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-2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67310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1079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4305" marR="191770">
                        <a:lnSpc>
                          <a:spcPct val="107000"/>
                        </a:lnSpc>
                        <a:spcBef>
                          <a:spcPts val="755"/>
                        </a:spcBef>
                      </a:pPr>
                      <a:r>
                        <a:rPr dirty="0" sz="14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#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Patients  with</a:t>
                      </a:r>
                      <a:r>
                        <a:rPr dirty="0" sz="1400" spc="-9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event  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5885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12725" marR="248920" indent="-1270">
                        <a:lnSpc>
                          <a:spcPct val="107000"/>
                        </a:lnSpc>
                        <a:spcBef>
                          <a:spcPts val="56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Weighted  Average of  Percentages  (95%</a:t>
                      </a:r>
                      <a:r>
                        <a:rPr dirty="0" sz="1400" spc="-2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00" marR="181610">
                        <a:lnSpc>
                          <a:spcPct val="107000"/>
                        </a:lnSpc>
                        <a:spcBef>
                          <a:spcPts val="755"/>
                        </a:spcBef>
                      </a:pPr>
                      <a:r>
                        <a:rPr dirty="0" sz="14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#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Patients  with</a:t>
                      </a:r>
                      <a:r>
                        <a:rPr dirty="0" sz="1400" spc="-9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event  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5885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04470" marR="193040" indent="-1270">
                        <a:lnSpc>
                          <a:spcPct val="107000"/>
                        </a:lnSpc>
                        <a:spcBef>
                          <a:spcPts val="56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Weighted  average of  percentages  (95%</a:t>
                      </a:r>
                      <a:r>
                        <a:rPr dirty="0" sz="1400" spc="-2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120"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988060">
                <a:tc>
                  <a:txBody>
                    <a:bodyPr/>
                    <a:lstStyle/>
                    <a:p>
                      <a:pPr algn="ctr" marL="59690" marR="41275" indent="-635">
                        <a:lnSpc>
                          <a:spcPct val="107000"/>
                        </a:lnSpc>
                        <a:spcBef>
                          <a:spcPts val="11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%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days lost due to  unplanned CV</a:t>
                      </a:r>
                      <a:r>
                        <a:rPr dirty="0" sz="1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hosp.  and all-cause</a:t>
                      </a:r>
                      <a:r>
                        <a:rPr dirty="0" sz="1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3970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3556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265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R="3492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(35)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3492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4.88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R="355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(4.55,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5.23)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290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(38)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6.64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(6.19,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7.13)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64135">
                        <a:lnSpc>
                          <a:spcPct val="100000"/>
                        </a:lnSpc>
                      </a:pPr>
                      <a:r>
                        <a:rPr dirty="0" sz="1800" spc="-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0.804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6413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400" spc="-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(0.65,</a:t>
                      </a:r>
                      <a:r>
                        <a:rPr dirty="0" sz="1400" spc="-3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0.99)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</a:pPr>
                      <a:r>
                        <a:rPr dirty="0" sz="1800" spc="-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0.046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  <a:tr h="348615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Days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lost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63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57670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17.8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59448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24.2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3685">
                <a:tc>
                  <a:txBody>
                    <a:bodyPr/>
                    <a:lstStyle/>
                    <a:p>
                      <a:pPr algn="ctr" marL="12065">
                        <a:lnSpc>
                          <a:spcPts val="141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(days/year)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67790">
                        <a:lnSpc>
                          <a:spcPts val="1664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(16.6,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19.1)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386205">
                        <a:lnSpc>
                          <a:spcPts val="1664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(22.6,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26.0)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500824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AC1828"/>
                </a:solidFill>
                <a:latin typeface="Calibri"/>
                <a:cs typeface="Calibri"/>
              </a:rPr>
              <a:t>Main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Secondary Outcomes</a:t>
            </a:r>
            <a:r>
              <a:rPr dirty="0" sz="3200" spc="-80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(1)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9447" y="817976"/>
            <a:ext cx="1812925" cy="2315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AC1828"/>
                </a:solidFill>
                <a:latin typeface="Calibri"/>
                <a:cs typeface="Calibri"/>
              </a:rPr>
              <a:t>All-cause</a:t>
            </a:r>
            <a:r>
              <a:rPr dirty="0" sz="1800" spc="-75" b="1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AC1828"/>
                </a:solidFill>
                <a:latin typeface="Calibri"/>
                <a:cs typeface="Calibri"/>
              </a:rPr>
              <a:t>mortality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RPM vs.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UC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84DE"/>
                </a:solidFill>
                <a:latin typeface="Calibri"/>
                <a:cs typeface="Calibri"/>
              </a:rPr>
              <a:t>HR</a:t>
            </a:r>
            <a:r>
              <a:rPr dirty="0" sz="1800" spc="-10" b="1">
                <a:solidFill>
                  <a:srgbClr val="0084DE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0084DE"/>
                </a:solidFill>
                <a:latin typeface="Calibri"/>
                <a:cs typeface="Calibri"/>
              </a:rPr>
              <a:t>0.70</a:t>
            </a:r>
            <a:endParaRPr sz="1800">
              <a:latin typeface="Calibri"/>
              <a:cs typeface="Calibri"/>
            </a:endParaRPr>
          </a:p>
          <a:p>
            <a:pPr marL="12700" marR="185420">
              <a:lnSpc>
                <a:spcPct val="150000"/>
              </a:lnSpc>
            </a:pPr>
            <a:r>
              <a:rPr dirty="0" sz="1800" spc="-5" b="1">
                <a:solidFill>
                  <a:srgbClr val="0084DE"/>
                </a:solidFill>
                <a:latin typeface="Calibri"/>
                <a:cs typeface="Calibri"/>
              </a:rPr>
              <a:t>95% CI 0.50,</a:t>
            </a:r>
            <a:r>
              <a:rPr dirty="0" sz="1800" spc="-90" b="1">
                <a:solidFill>
                  <a:srgbClr val="0084DE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0084DE"/>
                </a:solidFill>
                <a:latin typeface="Calibri"/>
                <a:cs typeface="Calibri"/>
              </a:rPr>
              <a:t>0.96  P=0.028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01800" y="228600"/>
            <a:ext cx="7294701" cy="4549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832948" y="2829467"/>
            <a:ext cx="1398905" cy="357505"/>
          </a:xfrm>
          <a:custGeom>
            <a:avLst/>
            <a:gdLst/>
            <a:ahLst/>
            <a:cxnLst/>
            <a:rect l="l" t="t" r="r" b="b"/>
            <a:pathLst>
              <a:path w="1398904" h="357505">
                <a:moveTo>
                  <a:pt x="0" y="0"/>
                </a:moveTo>
                <a:lnTo>
                  <a:pt x="1398364" y="0"/>
                </a:lnTo>
                <a:lnTo>
                  <a:pt x="1398364" y="356991"/>
                </a:lnTo>
                <a:lnTo>
                  <a:pt x="0" y="3569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132516" y="992351"/>
            <a:ext cx="10185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Usual</a:t>
            </a:r>
            <a:r>
              <a:rPr dirty="0" sz="1800" spc="-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89505" y="1975331"/>
            <a:ext cx="4629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C00000"/>
                </a:solidFill>
                <a:latin typeface="Calibri"/>
                <a:cs typeface="Calibri"/>
              </a:rPr>
              <a:t>RPM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500824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AC1828"/>
                </a:solidFill>
                <a:latin typeface="Calibri"/>
                <a:cs typeface="Calibri"/>
              </a:rPr>
              <a:t>Main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Secondary Outcomes</a:t>
            </a:r>
            <a:r>
              <a:rPr dirty="0" sz="3200" spc="-80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(2)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35314" y="803356"/>
            <a:ext cx="1633220" cy="2315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AC1828"/>
                </a:solidFill>
                <a:latin typeface="Calibri"/>
                <a:cs typeface="Calibri"/>
              </a:rPr>
              <a:t>CV</a:t>
            </a:r>
            <a:r>
              <a:rPr dirty="0" sz="1800" spc="-15" b="1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AC1828"/>
                </a:solidFill>
                <a:latin typeface="Calibri"/>
                <a:cs typeface="Calibri"/>
              </a:rPr>
              <a:t>mortality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RPM vs.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UC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84DE"/>
                </a:solidFill>
                <a:latin typeface="Calibri"/>
                <a:cs typeface="Calibri"/>
              </a:rPr>
              <a:t>HR</a:t>
            </a:r>
            <a:r>
              <a:rPr dirty="0" sz="1800" spc="-15" b="1">
                <a:solidFill>
                  <a:srgbClr val="0084DE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0084DE"/>
                </a:solidFill>
                <a:latin typeface="Calibri"/>
                <a:cs typeface="Calibri"/>
              </a:rPr>
              <a:t>0.67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</a:pPr>
            <a:r>
              <a:rPr dirty="0" sz="1800" spc="-5" b="1">
                <a:solidFill>
                  <a:srgbClr val="0084DE"/>
                </a:solidFill>
                <a:latin typeface="Calibri"/>
                <a:cs typeface="Calibri"/>
              </a:rPr>
              <a:t>95% CI 0.45,</a:t>
            </a:r>
            <a:r>
              <a:rPr dirty="0" sz="1800" spc="-90" b="1">
                <a:solidFill>
                  <a:srgbClr val="0084DE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0084DE"/>
                </a:solidFill>
                <a:latin typeface="Calibri"/>
                <a:cs typeface="Calibri"/>
              </a:rPr>
              <a:t>1.01  P=0.056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0200" y="203200"/>
            <a:ext cx="7346515" cy="45863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770317" y="2862196"/>
            <a:ext cx="1398905" cy="357505"/>
          </a:xfrm>
          <a:custGeom>
            <a:avLst/>
            <a:gdLst/>
            <a:ahLst/>
            <a:cxnLst/>
            <a:rect l="l" t="t" r="r" b="b"/>
            <a:pathLst>
              <a:path w="1398904" h="357505">
                <a:moveTo>
                  <a:pt x="0" y="0"/>
                </a:moveTo>
                <a:lnTo>
                  <a:pt x="1398364" y="0"/>
                </a:lnTo>
                <a:lnTo>
                  <a:pt x="1398364" y="356991"/>
                </a:lnTo>
                <a:lnTo>
                  <a:pt x="0" y="3569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996196" y="1644127"/>
            <a:ext cx="101981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Usual</a:t>
            </a:r>
            <a:r>
              <a:rPr dirty="0" sz="1800" spc="-1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Care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50">
              <a:latin typeface="Times New Roman"/>
              <a:cs typeface="Times New Roman"/>
            </a:endParaRPr>
          </a:p>
          <a:p>
            <a:pPr marL="569595">
              <a:lnSpc>
                <a:spcPct val="100000"/>
              </a:lnSpc>
            </a:pPr>
            <a:r>
              <a:rPr dirty="0" sz="1800" spc="-5">
                <a:solidFill>
                  <a:srgbClr val="C00000"/>
                </a:solidFill>
                <a:latin typeface="Calibri"/>
                <a:cs typeface="Calibri"/>
              </a:rPr>
              <a:t>RPM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500824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AC1828"/>
                </a:solidFill>
                <a:latin typeface="Calibri"/>
                <a:cs typeface="Calibri"/>
              </a:rPr>
              <a:t>Main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Secondary Outcomes</a:t>
            </a:r>
            <a:r>
              <a:rPr dirty="0" sz="3200" spc="-80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(3)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2602" y="876949"/>
            <a:ext cx="51714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Calibri"/>
                <a:cs typeface="Calibri"/>
              </a:rPr>
              <a:t>% </a:t>
            </a:r>
            <a:r>
              <a:rPr dirty="0" sz="2000" spc="-5" b="1">
                <a:latin typeface="Calibri"/>
                <a:cs typeface="Calibri"/>
              </a:rPr>
              <a:t>days lost due to unplanned HF</a:t>
            </a:r>
            <a:r>
              <a:rPr dirty="0" sz="2000" spc="-7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hospitalisations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50850" y="1377891"/>
          <a:ext cx="8352155" cy="302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3210"/>
                <a:gridCol w="2478404"/>
                <a:gridCol w="2442844"/>
                <a:gridCol w="1138554"/>
                <a:gridCol w="720090"/>
              </a:tblGrid>
              <a:tr h="38989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77533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RPM</a:t>
                      </a:r>
                      <a:r>
                        <a:rPr dirty="0" sz="1400" spc="-1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(n=765)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382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207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Usual Care</a:t>
                      </a:r>
                      <a:r>
                        <a:rPr dirty="0" sz="1400" spc="28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(n=773)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382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63195" marR="144780" indent="224154">
                        <a:lnSpc>
                          <a:spcPct val="107000"/>
                        </a:lnSpc>
                        <a:spcBef>
                          <a:spcPts val="103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Ratio  RPM vs.</a:t>
                      </a:r>
                      <a:r>
                        <a:rPr dirty="0" sz="1400" spc="-9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UC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7813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-2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100774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ts val="1290"/>
                        </a:lnSpc>
                        <a:spcBef>
                          <a:spcPts val="1295"/>
                        </a:spcBef>
                        <a:tabLst>
                          <a:tab pos="1426210" algn="l"/>
                        </a:tabLst>
                      </a:pPr>
                      <a:r>
                        <a:rPr dirty="0" sz="14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Patients	</a:t>
                      </a:r>
                      <a:r>
                        <a:rPr dirty="0" baseline="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Weighted</a:t>
                      </a:r>
                      <a:endParaRPr baseline="35714" sz="2100">
                        <a:latin typeface="Calibri"/>
                        <a:cs typeface="Calibri"/>
                      </a:endParaRPr>
                    </a:p>
                    <a:p>
                      <a:pPr marL="154305">
                        <a:lnSpc>
                          <a:spcPts val="1290"/>
                        </a:lnSpc>
                        <a:tabLst>
                          <a:tab pos="1389380" algn="l"/>
                        </a:tabLst>
                      </a:pPr>
                      <a:r>
                        <a:rPr dirty="0" baseline="-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with event	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Average</a:t>
                      </a:r>
                      <a:r>
                        <a:rPr dirty="0" sz="1400" spc="-2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481455" marR="249554" indent="-1059180">
                        <a:lnSpc>
                          <a:spcPct val="107000"/>
                        </a:lnSpc>
                        <a:tabLst>
                          <a:tab pos="1336040" algn="l"/>
                        </a:tabLst>
                      </a:pPr>
                      <a:r>
                        <a:rPr dirty="0" baseline="-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(%</a:t>
                      </a:r>
                      <a:r>
                        <a:rPr dirty="0" baseline="-35714" sz="21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)	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Percentages  (95%</a:t>
                      </a:r>
                      <a:r>
                        <a:rPr dirty="0" sz="1400" spc="-2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6446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ts val="1290"/>
                        </a:lnSpc>
                        <a:spcBef>
                          <a:spcPts val="1295"/>
                        </a:spcBef>
                        <a:tabLst>
                          <a:tab pos="1443990" algn="l"/>
                        </a:tabLst>
                      </a:pPr>
                      <a:r>
                        <a:rPr dirty="0" sz="14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Patients	</a:t>
                      </a:r>
                      <a:r>
                        <a:rPr dirty="0" baseline="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Weighted</a:t>
                      </a:r>
                      <a:endParaRPr baseline="35714" sz="2100">
                        <a:latin typeface="Calibri"/>
                        <a:cs typeface="Calibri"/>
                      </a:endParaRPr>
                    </a:p>
                    <a:p>
                      <a:pPr marL="189865">
                        <a:lnSpc>
                          <a:spcPts val="1290"/>
                        </a:lnSpc>
                        <a:tabLst>
                          <a:tab pos="1416050" algn="l"/>
                        </a:tabLst>
                      </a:pPr>
                      <a:r>
                        <a:rPr dirty="0" baseline="-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with event	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average</a:t>
                      </a:r>
                      <a:r>
                        <a:rPr dirty="0" sz="1400" spc="-2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499235" marR="194945" indent="-1041400">
                        <a:lnSpc>
                          <a:spcPct val="107000"/>
                        </a:lnSpc>
                        <a:tabLst>
                          <a:tab pos="1353185" algn="l"/>
                        </a:tabLst>
                      </a:pPr>
                      <a:r>
                        <a:rPr dirty="0" baseline="-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(%</a:t>
                      </a:r>
                      <a:r>
                        <a:rPr dirty="0" baseline="-35714" sz="21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)	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percentages  (95%</a:t>
                      </a:r>
                      <a:r>
                        <a:rPr dirty="0" sz="1400" spc="-2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6446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988060">
                <a:tc>
                  <a:txBody>
                    <a:bodyPr/>
                    <a:lstStyle/>
                    <a:p>
                      <a:pPr algn="ctr" marL="128270" marR="110489">
                        <a:lnSpc>
                          <a:spcPct val="107000"/>
                        </a:lnSpc>
                        <a:spcBef>
                          <a:spcPts val="110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%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days lost due</a:t>
                      </a:r>
                      <a:r>
                        <a:rPr dirty="0" sz="1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to  unplanned HF  hospitalisations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6576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576070" algn="l"/>
                        </a:tabLst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140	1.04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95605">
                        <a:lnSpc>
                          <a:spcPct val="100000"/>
                        </a:lnSpc>
                        <a:spcBef>
                          <a:spcPts val="150"/>
                        </a:spcBef>
                        <a:tabLst>
                          <a:tab pos="1367790" algn="l"/>
                        </a:tabLst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(18)	(0.96,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1.11)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0132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593850" algn="l"/>
                        </a:tabLst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193	1.53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31165">
                        <a:lnSpc>
                          <a:spcPct val="100000"/>
                        </a:lnSpc>
                        <a:spcBef>
                          <a:spcPts val="150"/>
                        </a:spcBef>
                        <a:tabLst>
                          <a:tab pos="1385570" algn="l"/>
                        </a:tabLst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(25)	(1.43,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1.64)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114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0.797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143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400" spc="-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(0.67,</a:t>
                      </a:r>
                      <a:r>
                        <a:rPr dirty="0" sz="1400" spc="-2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0.95)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5">
                          <a:solidFill>
                            <a:srgbClr val="0084DE"/>
                          </a:solidFill>
                          <a:latin typeface="Calibri"/>
                          <a:cs typeface="Calibri"/>
                        </a:rPr>
                        <a:t>0.007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372110" marR="351790" indent="86360">
                        <a:lnSpc>
                          <a:spcPct val="107000"/>
                        </a:lnSpc>
                        <a:spcBef>
                          <a:spcPts val="56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Days lost  (days/year)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3.8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0788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(3.5,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4.1)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933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5.6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1499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(5.2,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6.0)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500824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AC1828"/>
                </a:solidFill>
                <a:latin typeface="Calibri"/>
                <a:cs typeface="Calibri"/>
              </a:rPr>
              <a:t>Main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Secondary Outcomes</a:t>
            </a:r>
            <a:r>
              <a:rPr dirty="0" sz="3200" spc="-80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(4)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714" y="2775000"/>
            <a:ext cx="452882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Change in NT-proBNP between baseline and 365</a:t>
            </a:r>
            <a:r>
              <a:rPr dirty="0" sz="1600" spc="-6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days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371" y="762922"/>
            <a:ext cx="650240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Change in MLHFQ-questionnaire global score between baseline and 365</a:t>
            </a:r>
            <a:r>
              <a:rPr dirty="0" sz="1600" spc="-5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days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6625" y="3100734"/>
          <a:ext cx="8799830" cy="141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6250"/>
                <a:gridCol w="2661920"/>
                <a:gridCol w="2469514"/>
                <a:gridCol w="1320800"/>
                <a:gridCol w="582295"/>
              </a:tblGrid>
              <a:tr h="32067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86677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RPM</a:t>
                      </a:r>
                      <a:r>
                        <a:rPr dirty="0" sz="1400" spc="-1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(n=765)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Usual Care</a:t>
                      </a:r>
                      <a:r>
                        <a:rPr dirty="0" sz="1400" spc="29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(n=773)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marL="254000" marR="236220" indent="1270">
                        <a:lnSpc>
                          <a:spcPct val="107000"/>
                        </a:lnSpc>
                        <a:spcBef>
                          <a:spcPts val="315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Difference  RPM vs.</a:t>
                      </a:r>
                      <a:r>
                        <a:rPr dirty="0" sz="1400" spc="-9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UC  (95%CI)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4660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1217295" algn="l"/>
                        </a:tabLst>
                      </a:pPr>
                      <a:r>
                        <a:rPr dirty="0" baseline="-35714" sz="21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dirty="0" baseline="-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Patients	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Geometric</a:t>
                      </a:r>
                      <a:r>
                        <a:rPr dirty="0" sz="1400" spc="-2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530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-1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1061720" algn="l"/>
                        </a:tabLst>
                      </a:pPr>
                      <a:r>
                        <a:rPr dirty="0" baseline="-35714" sz="21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dirty="0" baseline="-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Patients	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Geometric</a:t>
                      </a:r>
                      <a:r>
                        <a:rPr dirty="0" sz="1400" spc="-2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37477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-1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000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611505">
                <a:tc>
                  <a:txBody>
                    <a:bodyPr/>
                    <a:lstStyle/>
                    <a:p>
                      <a:pPr marL="76200" marR="95250">
                        <a:lnSpc>
                          <a:spcPct val="107000"/>
                        </a:lnSpc>
                        <a:spcBef>
                          <a:spcPts val="52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NT-proBNP change  from baseline</a:t>
                      </a:r>
                      <a:r>
                        <a:rPr dirty="0" sz="1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[pg/ml]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604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23215">
                        <a:lnSpc>
                          <a:spcPct val="100000"/>
                        </a:lnSpc>
                        <a:spcBef>
                          <a:spcPts val="380"/>
                        </a:spcBef>
                        <a:tabLst>
                          <a:tab pos="1590040" algn="l"/>
                        </a:tabLst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664	-24.7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36207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(-29.7,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-19.3)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380"/>
                        </a:spcBef>
                        <a:tabLst>
                          <a:tab pos="1435100" algn="l"/>
                        </a:tabLst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628	-18.7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20650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(-24.3,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-12.8)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-7.3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079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(-16.0,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2.3)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0.13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6625" y="1121953"/>
          <a:ext cx="8803005" cy="1365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2914"/>
                <a:gridCol w="2668905"/>
                <a:gridCol w="2486025"/>
                <a:gridCol w="1341120"/>
                <a:gridCol w="555625"/>
              </a:tblGrid>
              <a:tr h="27368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8699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RPM</a:t>
                      </a:r>
                      <a:r>
                        <a:rPr dirty="0" sz="1400" spc="-1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(n=765)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Usual Care</a:t>
                      </a:r>
                      <a:r>
                        <a:rPr dirty="0" sz="1400" spc="29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(n=773)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marL="263525" marR="247015" indent="1270">
                        <a:lnSpc>
                          <a:spcPct val="107000"/>
                        </a:lnSpc>
                        <a:spcBef>
                          <a:spcPts val="125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Difference  RPM vs.</a:t>
                      </a:r>
                      <a:r>
                        <a:rPr dirty="0" sz="1400" spc="-9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UC  (95%</a:t>
                      </a:r>
                      <a:r>
                        <a:rPr dirty="0" sz="1400" spc="-3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10795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4660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560830" marR="335915" indent="-1416050">
                        <a:lnSpc>
                          <a:spcPts val="1800"/>
                        </a:lnSpc>
                        <a:spcBef>
                          <a:spcPts val="25"/>
                        </a:spcBef>
                        <a:tabLst>
                          <a:tab pos="1348740" algn="l"/>
                        </a:tabLst>
                      </a:pPr>
                      <a:r>
                        <a:rPr dirty="0" baseline="-35714" sz="21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dirty="0" baseline="-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Patients	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400" spc="-9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change  (95%</a:t>
                      </a:r>
                      <a:r>
                        <a:rPr dirty="0" sz="1400" spc="-2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1202690" algn="l"/>
                        </a:tabLst>
                      </a:pPr>
                      <a:r>
                        <a:rPr dirty="0" baseline="-35714" sz="210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#</a:t>
                      </a:r>
                      <a:r>
                        <a:rPr dirty="0" baseline="-35714" sz="2100" spc="-7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Patients	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400" spc="-20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change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39446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400" spc="-1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solidFill>
                            <a:srgbClr val="AC1828"/>
                          </a:solidFill>
                          <a:latin typeface="Calibri"/>
                          <a:cs typeface="Calibri"/>
                        </a:rPr>
                        <a:t>CI)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87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81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  <a:tr h="611505">
                <a:tc>
                  <a:txBody>
                    <a:bodyPr/>
                    <a:lstStyle/>
                    <a:p>
                      <a:pPr marL="76835" marR="358140">
                        <a:lnSpc>
                          <a:spcPct val="107000"/>
                        </a:lnSpc>
                        <a:spcBef>
                          <a:spcPts val="52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Change in</a:t>
                      </a:r>
                      <a:r>
                        <a:rPr dirty="0" sz="1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MLHFQ  Global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Score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604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  <a:spcBef>
                          <a:spcPts val="380"/>
                        </a:spcBef>
                        <a:tabLst>
                          <a:tab pos="1600200" algn="l"/>
                        </a:tabLst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649	-3.08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37223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(-4.42,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-1.75)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380"/>
                        </a:spcBef>
                        <a:tabLst>
                          <a:tab pos="1454150" algn="l"/>
                        </a:tabLst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624	-1.98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2261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(-3.34,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-0.61)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-1.10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(-3.01,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0.80)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0.25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57756" y="4584524"/>
            <a:ext cx="7586345" cy="545465"/>
          </a:xfrm>
          <a:custGeom>
            <a:avLst/>
            <a:gdLst/>
            <a:ahLst/>
            <a:cxnLst/>
            <a:rect l="l" t="t" r="r" b="b"/>
            <a:pathLst>
              <a:path w="7586345" h="545464">
                <a:moveTo>
                  <a:pt x="0" y="0"/>
                </a:moveTo>
                <a:lnTo>
                  <a:pt x="7586243" y="0"/>
                </a:lnTo>
                <a:lnTo>
                  <a:pt x="7586243" y="544883"/>
                </a:lnTo>
                <a:lnTo>
                  <a:pt x="0" y="54488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6054" y="107580"/>
            <a:ext cx="7609840" cy="3683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50" spc="-5" b="0">
                <a:solidFill>
                  <a:srgbClr val="AC1828"/>
                </a:solidFill>
                <a:latin typeface="Calibri"/>
                <a:cs typeface="Calibri"/>
              </a:rPr>
              <a:t>Selected Subgroups </a:t>
            </a:r>
            <a:r>
              <a:rPr dirty="0" sz="2250" b="0">
                <a:solidFill>
                  <a:srgbClr val="AC1828"/>
                </a:solidFill>
                <a:latin typeface="Calibri"/>
                <a:cs typeface="Calibri"/>
              </a:rPr>
              <a:t>– </a:t>
            </a:r>
            <a:r>
              <a:rPr dirty="0" sz="2250" spc="-5" b="0">
                <a:solidFill>
                  <a:srgbClr val="AC1828"/>
                </a:solidFill>
                <a:latin typeface="Calibri"/>
                <a:cs typeface="Calibri"/>
              </a:rPr>
              <a:t>unplanned CV hosp. and all-cause</a:t>
            </a:r>
            <a:r>
              <a:rPr dirty="0" sz="2250" spc="-70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2250" spc="-5" b="0">
                <a:solidFill>
                  <a:srgbClr val="AC1828"/>
                </a:solidFill>
                <a:latin typeface="Calibri"/>
                <a:cs typeface="Calibri"/>
              </a:rPr>
              <a:t>mortality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296426" y="2463881"/>
            <a:ext cx="3872865" cy="224154"/>
          </a:xfrm>
          <a:custGeom>
            <a:avLst/>
            <a:gdLst/>
            <a:ahLst/>
            <a:cxnLst/>
            <a:rect l="l" t="t" r="r" b="b"/>
            <a:pathLst>
              <a:path w="3872865" h="224155">
                <a:moveTo>
                  <a:pt x="0" y="223977"/>
                </a:moveTo>
                <a:lnTo>
                  <a:pt x="3872255" y="223977"/>
                </a:lnTo>
                <a:lnTo>
                  <a:pt x="3872255" y="0"/>
                </a:lnTo>
                <a:lnTo>
                  <a:pt x="0" y="0"/>
                </a:lnTo>
                <a:lnTo>
                  <a:pt x="0" y="22397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9420" y="2463881"/>
            <a:ext cx="2094864" cy="224154"/>
          </a:xfrm>
          <a:custGeom>
            <a:avLst/>
            <a:gdLst/>
            <a:ahLst/>
            <a:cxnLst/>
            <a:rect l="l" t="t" r="r" b="b"/>
            <a:pathLst>
              <a:path w="2094864" h="224155">
                <a:moveTo>
                  <a:pt x="0" y="223977"/>
                </a:moveTo>
                <a:lnTo>
                  <a:pt x="2094716" y="223977"/>
                </a:lnTo>
                <a:lnTo>
                  <a:pt x="2094716" y="0"/>
                </a:lnTo>
                <a:lnTo>
                  <a:pt x="0" y="0"/>
                </a:lnTo>
                <a:lnTo>
                  <a:pt x="0" y="22397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296426" y="3126811"/>
            <a:ext cx="3872865" cy="224154"/>
          </a:xfrm>
          <a:custGeom>
            <a:avLst/>
            <a:gdLst/>
            <a:ahLst/>
            <a:cxnLst/>
            <a:rect l="l" t="t" r="r" b="b"/>
            <a:pathLst>
              <a:path w="3872865" h="224154">
                <a:moveTo>
                  <a:pt x="0" y="223977"/>
                </a:moveTo>
                <a:lnTo>
                  <a:pt x="3872255" y="223977"/>
                </a:lnTo>
                <a:lnTo>
                  <a:pt x="3872255" y="0"/>
                </a:lnTo>
                <a:lnTo>
                  <a:pt x="0" y="0"/>
                </a:lnTo>
                <a:lnTo>
                  <a:pt x="0" y="22397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99420" y="3126811"/>
            <a:ext cx="2094864" cy="224154"/>
          </a:xfrm>
          <a:custGeom>
            <a:avLst/>
            <a:gdLst/>
            <a:ahLst/>
            <a:cxnLst/>
            <a:rect l="l" t="t" r="r" b="b"/>
            <a:pathLst>
              <a:path w="2094864" h="224154">
                <a:moveTo>
                  <a:pt x="0" y="223977"/>
                </a:moveTo>
                <a:lnTo>
                  <a:pt x="2094716" y="223977"/>
                </a:lnTo>
                <a:lnTo>
                  <a:pt x="2094716" y="0"/>
                </a:lnTo>
                <a:lnTo>
                  <a:pt x="0" y="0"/>
                </a:lnTo>
                <a:lnTo>
                  <a:pt x="0" y="22397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96426" y="3790819"/>
            <a:ext cx="3872865" cy="224154"/>
          </a:xfrm>
          <a:custGeom>
            <a:avLst/>
            <a:gdLst/>
            <a:ahLst/>
            <a:cxnLst/>
            <a:rect l="l" t="t" r="r" b="b"/>
            <a:pathLst>
              <a:path w="3872865" h="224154">
                <a:moveTo>
                  <a:pt x="0" y="223977"/>
                </a:moveTo>
                <a:lnTo>
                  <a:pt x="3872255" y="223977"/>
                </a:lnTo>
                <a:lnTo>
                  <a:pt x="3872255" y="0"/>
                </a:lnTo>
                <a:lnTo>
                  <a:pt x="0" y="0"/>
                </a:lnTo>
                <a:lnTo>
                  <a:pt x="0" y="22397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99420" y="3790819"/>
            <a:ext cx="2094864" cy="224154"/>
          </a:xfrm>
          <a:custGeom>
            <a:avLst/>
            <a:gdLst/>
            <a:ahLst/>
            <a:cxnLst/>
            <a:rect l="l" t="t" r="r" b="b"/>
            <a:pathLst>
              <a:path w="2094864" h="224154">
                <a:moveTo>
                  <a:pt x="0" y="223977"/>
                </a:moveTo>
                <a:lnTo>
                  <a:pt x="2094716" y="223977"/>
                </a:lnTo>
                <a:lnTo>
                  <a:pt x="2094716" y="0"/>
                </a:lnTo>
                <a:lnTo>
                  <a:pt x="0" y="0"/>
                </a:lnTo>
                <a:lnTo>
                  <a:pt x="0" y="22397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96426" y="1798976"/>
            <a:ext cx="3872865" cy="224154"/>
          </a:xfrm>
          <a:custGeom>
            <a:avLst/>
            <a:gdLst/>
            <a:ahLst/>
            <a:cxnLst/>
            <a:rect l="l" t="t" r="r" b="b"/>
            <a:pathLst>
              <a:path w="3872865" h="224155">
                <a:moveTo>
                  <a:pt x="0" y="223977"/>
                </a:moveTo>
                <a:lnTo>
                  <a:pt x="3872255" y="223977"/>
                </a:lnTo>
                <a:lnTo>
                  <a:pt x="3872255" y="0"/>
                </a:lnTo>
                <a:lnTo>
                  <a:pt x="0" y="0"/>
                </a:lnTo>
                <a:lnTo>
                  <a:pt x="0" y="22397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99420" y="1798976"/>
            <a:ext cx="2094864" cy="224154"/>
          </a:xfrm>
          <a:custGeom>
            <a:avLst/>
            <a:gdLst/>
            <a:ahLst/>
            <a:cxnLst/>
            <a:rect l="l" t="t" r="r" b="b"/>
            <a:pathLst>
              <a:path w="2094864" h="224155">
                <a:moveTo>
                  <a:pt x="0" y="223977"/>
                </a:moveTo>
                <a:lnTo>
                  <a:pt x="2094716" y="223977"/>
                </a:lnTo>
                <a:lnTo>
                  <a:pt x="2094716" y="0"/>
                </a:lnTo>
                <a:lnTo>
                  <a:pt x="0" y="0"/>
                </a:lnTo>
                <a:lnTo>
                  <a:pt x="0" y="22397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55700" y="609600"/>
            <a:ext cx="7069261" cy="39689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800105" y="4522613"/>
            <a:ext cx="10922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>
                <a:latin typeface="Calibri"/>
                <a:cs typeface="Calibri"/>
              </a:rPr>
              <a:t>1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64993" y="4522613"/>
            <a:ext cx="925194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7960">
              <a:lnSpc>
                <a:spcPct val="100000"/>
              </a:lnSpc>
              <a:spcBef>
                <a:spcPts val="100"/>
              </a:spcBef>
              <a:tabLst>
                <a:tab pos="703580" algn="l"/>
              </a:tabLst>
            </a:pPr>
            <a:r>
              <a:rPr dirty="0" sz="1300" spc="-5">
                <a:latin typeface="Calibri"/>
                <a:cs typeface="Calibri"/>
              </a:rPr>
              <a:t>0.2</a:t>
            </a:r>
            <a:r>
              <a:rPr dirty="0" sz="1300">
                <a:latin typeface="Calibri"/>
                <a:cs typeface="Calibri"/>
              </a:rPr>
              <a:t>5	</a:t>
            </a:r>
            <a:r>
              <a:rPr dirty="0" sz="1300" spc="-5">
                <a:latin typeface="Calibri"/>
                <a:cs typeface="Calibri"/>
              </a:rPr>
              <a:t>0.5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300" spc="-5">
                <a:latin typeface="Calibri"/>
                <a:cs typeface="Calibri"/>
              </a:rPr>
              <a:t>Favours</a:t>
            </a:r>
            <a:r>
              <a:rPr dirty="0" sz="1300" spc="-5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RPM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51214" y="4536459"/>
            <a:ext cx="1678939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2896" sz="4200" spc="82">
                <a:latin typeface="Wingdings"/>
                <a:cs typeface="Wingdings"/>
              </a:rPr>
              <a:t></a:t>
            </a:r>
            <a:r>
              <a:rPr dirty="0" sz="1300" spc="-5">
                <a:latin typeface="Calibri"/>
                <a:cs typeface="Calibri"/>
              </a:rPr>
              <a:t>Favour</a:t>
            </a:r>
            <a:r>
              <a:rPr dirty="0" sz="1300">
                <a:latin typeface="Calibri"/>
                <a:cs typeface="Calibri"/>
              </a:rPr>
              <a:t>s</a:t>
            </a:r>
            <a:r>
              <a:rPr dirty="0" sz="1300" spc="-5">
                <a:latin typeface="Calibri"/>
                <a:cs typeface="Calibri"/>
              </a:rPr>
              <a:t> Usua</a:t>
            </a:r>
            <a:r>
              <a:rPr dirty="0" sz="1300">
                <a:latin typeface="Calibri"/>
                <a:cs typeface="Calibri"/>
              </a:rPr>
              <a:t>l</a:t>
            </a:r>
            <a:r>
              <a:rPr dirty="0" sz="1300" spc="-5">
                <a:latin typeface="Calibri"/>
                <a:cs typeface="Calibri"/>
              </a:rPr>
              <a:t> Care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94136" y="1540701"/>
            <a:ext cx="1102360" cy="2959735"/>
          </a:xfrm>
          <a:custGeom>
            <a:avLst/>
            <a:gdLst/>
            <a:ahLst/>
            <a:cxnLst/>
            <a:rect l="l" t="t" r="r" b="b"/>
            <a:pathLst>
              <a:path w="1102360" h="2959735">
                <a:moveTo>
                  <a:pt x="0" y="0"/>
                </a:moveTo>
                <a:lnTo>
                  <a:pt x="1102290" y="0"/>
                </a:lnTo>
                <a:lnTo>
                  <a:pt x="1102290" y="2959459"/>
                </a:lnTo>
                <a:lnTo>
                  <a:pt x="0" y="2959459"/>
                </a:lnTo>
                <a:lnTo>
                  <a:pt x="0" y="0"/>
                </a:lnTo>
                <a:close/>
              </a:path>
            </a:pathLst>
          </a:custGeom>
          <a:solidFill>
            <a:srgbClr val="3399FF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1986914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Conclusions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677" y="885824"/>
            <a:ext cx="7706995" cy="3256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97790" indent="-342900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The TIM-HF2 trial results indicate that, in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well-defined HF population  followed for 12 months,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holistic RPM approach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reduces:</a:t>
            </a:r>
            <a:endParaRPr sz="2000">
              <a:latin typeface="Calibri"/>
              <a:cs typeface="Calibri"/>
            </a:endParaRPr>
          </a:p>
          <a:p>
            <a:pPr lvl="1" marL="812800" indent="-342900">
              <a:lnSpc>
                <a:spcPct val="100000"/>
              </a:lnSpc>
              <a:spcBef>
                <a:spcPts val="430"/>
              </a:spcBef>
              <a:buSzPct val="102500"/>
              <a:buAutoNum type="alphaLcParenR"/>
              <a:tabLst>
                <a:tab pos="812165" algn="l"/>
                <a:tab pos="812800" algn="l"/>
              </a:tabLst>
            </a:pPr>
            <a:r>
              <a:rPr dirty="0" sz="2000" spc="-5">
                <a:latin typeface="Calibri"/>
                <a:cs typeface="Calibri"/>
              </a:rPr>
              <a:t>Days lost due to unplanned CV hospitalisations and all-cause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death</a:t>
            </a:r>
            <a:endParaRPr sz="2000">
              <a:latin typeface="Calibri"/>
              <a:cs typeface="Calibri"/>
            </a:endParaRPr>
          </a:p>
          <a:p>
            <a:pPr lvl="1" marL="812800" indent="-342900">
              <a:lnSpc>
                <a:spcPct val="100000"/>
              </a:lnSpc>
              <a:spcBef>
                <a:spcPts val="420"/>
              </a:spcBef>
              <a:buSzPct val="102500"/>
              <a:buAutoNum type="alphaLcParenR"/>
              <a:tabLst>
                <a:tab pos="812165" algn="l"/>
                <a:tab pos="812800" algn="l"/>
              </a:tabLst>
            </a:pPr>
            <a:r>
              <a:rPr dirty="0" sz="2000" spc="-5">
                <a:latin typeface="Calibri"/>
                <a:cs typeface="Calibri"/>
              </a:rPr>
              <a:t>Total mortality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lvl="1" marL="812800" indent="-342900">
              <a:lnSpc>
                <a:spcPct val="100000"/>
              </a:lnSpc>
              <a:spcBef>
                <a:spcPts val="420"/>
              </a:spcBef>
              <a:buSzPct val="102500"/>
              <a:buAutoNum type="alphaLcParenR"/>
              <a:tabLst>
                <a:tab pos="812165" algn="l"/>
                <a:tab pos="812800" algn="l"/>
              </a:tabLst>
            </a:pPr>
            <a:r>
              <a:rPr dirty="0" sz="2000" spc="-5">
                <a:latin typeface="Calibri"/>
                <a:cs typeface="Calibri"/>
              </a:rPr>
              <a:t>Days lost due to unplanned HF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hospitalisations.</a:t>
            </a:r>
            <a:endParaRPr sz="2000">
              <a:latin typeface="Calibri"/>
              <a:cs typeface="Calibri"/>
            </a:endParaRPr>
          </a:p>
          <a:p>
            <a:pPr marL="355600" marR="246379" indent="-342900">
              <a:lnSpc>
                <a:spcPct val="100000"/>
              </a:lnSpc>
              <a:spcBef>
                <a:spcPts val="1190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well structured Telemedical Centre, providing 24/7 service, is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key  element within the RPM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intervention.</a:t>
            </a:r>
            <a:endParaRPr sz="2000">
              <a:latin typeface="Calibri"/>
              <a:cs typeface="Calibri"/>
            </a:endParaRPr>
          </a:p>
          <a:p>
            <a:pPr marL="355600" marR="313055" indent="-342900">
              <a:lnSpc>
                <a:spcPct val="100000"/>
              </a:lnSpc>
              <a:spcBef>
                <a:spcPts val="1200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"/>
                <a:cs typeface="Calibri"/>
              </a:rPr>
              <a:t>The subgroup analysis suggests that RPM is an effective approach to  overcome regional differences in HF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management.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326961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Acknowledgements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1719" y="1155932"/>
            <a:ext cx="7438390" cy="283591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5"/>
              </a:spcBef>
              <a:buSzPct val="10227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Patients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SzPct val="10227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Investigators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SzPct val="10227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Steering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Committee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SzPct val="10227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Data Safety Management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Board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SzPct val="10227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Independent Clinical Endpoint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Committee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SzPct val="10227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Sponsor (German Federal Ministry of Education and </a:t>
            </a:r>
            <a:r>
              <a:rPr dirty="0" sz="2200">
                <a:latin typeface="Calibri"/>
                <a:cs typeface="Calibri"/>
              </a:rPr>
              <a:t>Research)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SzPct val="102272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latin typeface="Calibri"/>
                <a:cs typeface="Calibri"/>
              </a:rPr>
              <a:t>TMC-Team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22860">
              <a:lnSpc>
                <a:spcPct val="100000"/>
              </a:lnSpc>
              <a:spcBef>
                <a:spcPts val="120"/>
              </a:spcBef>
            </a:pPr>
            <a:r>
              <a:rPr dirty="0" spc="40"/>
              <a:t>Declaration </a:t>
            </a:r>
            <a:r>
              <a:rPr dirty="0" spc="125"/>
              <a:t>of</a:t>
            </a:r>
            <a:r>
              <a:rPr dirty="0" spc="114"/>
              <a:t> </a:t>
            </a:r>
            <a:r>
              <a:rPr dirty="0" spc="35"/>
              <a:t>interest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2689" y="1461817"/>
            <a:ext cx="8295640" cy="1590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89560">
              <a:lnSpc>
                <a:spcPct val="118700"/>
              </a:lnSpc>
              <a:spcBef>
                <a:spcPts val="95"/>
              </a:spcBef>
              <a:buClr>
                <a:srgbClr val="464648"/>
              </a:buClr>
              <a:buChar char="-"/>
              <a:tabLst>
                <a:tab pos="212725" algn="l"/>
              </a:tabLst>
            </a:pPr>
            <a:r>
              <a:rPr dirty="0" sz="1750" spc="-20">
                <a:solidFill>
                  <a:srgbClr val="1D1C1F"/>
                </a:solidFill>
                <a:latin typeface="Arial"/>
                <a:cs typeface="Arial"/>
              </a:rPr>
              <a:t>Research </a:t>
            </a:r>
            <a:r>
              <a:rPr dirty="0" sz="1750" spc="35">
                <a:solidFill>
                  <a:srgbClr val="1D1C1F"/>
                </a:solidFill>
                <a:latin typeface="Arial"/>
                <a:cs typeface="Arial"/>
              </a:rPr>
              <a:t>contracts </a:t>
            </a:r>
            <a:r>
              <a:rPr dirty="0" sz="1750" spc="0">
                <a:solidFill>
                  <a:srgbClr val="1D1C1F"/>
                </a:solidFill>
                <a:latin typeface="Arial"/>
                <a:cs typeface="Arial"/>
              </a:rPr>
              <a:t>(Public </a:t>
            </a:r>
            <a:r>
              <a:rPr dirty="0" sz="1750" spc="25">
                <a:solidFill>
                  <a:srgbClr val="313131"/>
                </a:solidFill>
                <a:latin typeface="Arial"/>
                <a:cs typeface="Arial"/>
              </a:rPr>
              <a:t>Funding </a:t>
            </a:r>
            <a:r>
              <a:rPr dirty="0" sz="1750" spc="15">
                <a:solidFill>
                  <a:srgbClr val="1D1C1F"/>
                </a:solidFill>
                <a:latin typeface="Arial"/>
                <a:cs typeface="Arial"/>
              </a:rPr>
              <a:t>of </a:t>
            </a:r>
            <a:r>
              <a:rPr dirty="0" sz="1750" spc="15">
                <a:solidFill>
                  <a:srgbClr val="0E0A0F"/>
                </a:solidFill>
                <a:latin typeface="Arial"/>
                <a:cs typeface="Arial"/>
              </a:rPr>
              <a:t>the </a:t>
            </a:r>
            <a:r>
              <a:rPr dirty="0" sz="1750" spc="-5">
                <a:solidFill>
                  <a:srgbClr val="0E0A0F"/>
                </a:solidFill>
                <a:latin typeface="Arial"/>
                <a:cs typeface="Arial"/>
              </a:rPr>
              <a:t>TIM-HF2 </a:t>
            </a:r>
            <a:r>
              <a:rPr dirty="0" sz="1750" spc="80">
                <a:solidFill>
                  <a:srgbClr val="1D1C1F"/>
                </a:solidFill>
                <a:latin typeface="Arial"/>
                <a:cs typeface="Arial"/>
              </a:rPr>
              <a:t>trial </a:t>
            </a:r>
            <a:r>
              <a:rPr dirty="0" sz="1750" spc="75">
                <a:solidFill>
                  <a:srgbClr val="1D1C1F"/>
                </a:solidFill>
                <a:latin typeface="Arial"/>
                <a:cs typeface="Arial"/>
              </a:rPr>
              <a:t>by: </a:t>
            </a:r>
            <a:r>
              <a:rPr dirty="0" sz="1750" spc="15">
                <a:solidFill>
                  <a:srgbClr val="1D1C1F"/>
                </a:solidFill>
                <a:latin typeface="Arial"/>
                <a:cs typeface="Arial"/>
              </a:rPr>
              <a:t>German </a:t>
            </a:r>
            <a:r>
              <a:rPr dirty="0" sz="1750" spc="-5">
                <a:solidFill>
                  <a:srgbClr val="1D1C1F"/>
                </a:solidFill>
                <a:latin typeface="Arial"/>
                <a:cs typeface="Arial"/>
              </a:rPr>
              <a:t>Federal  </a:t>
            </a:r>
            <a:r>
              <a:rPr dirty="0" sz="1750" spc="80">
                <a:solidFill>
                  <a:srgbClr val="1D1C1F"/>
                </a:solidFill>
                <a:latin typeface="Arial"/>
                <a:cs typeface="Arial"/>
              </a:rPr>
              <a:t>Ministry of </a:t>
            </a:r>
            <a:r>
              <a:rPr dirty="0" sz="1750" spc="25">
                <a:solidFill>
                  <a:srgbClr val="0E0A0F"/>
                </a:solidFill>
                <a:latin typeface="Arial"/>
                <a:cs typeface="Arial"/>
              </a:rPr>
              <a:t>Education </a:t>
            </a:r>
            <a:r>
              <a:rPr dirty="0" sz="1750" spc="40">
                <a:solidFill>
                  <a:srgbClr val="1D1C1F"/>
                </a:solidFill>
                <a:latin typeface="Arial"/>
                <a:cs typeface="Arial"/>
              </a:rPr>
              <a:t>and</a:t>
            </a:r>
            <a:r>
              <a:rPr dirty="0" sz="1750" spc="-315">
                <a:solidFill>
                  <a:srgbClr val="1D1C1F"/>
                </a:solidFill>
                <a:latin typeface="Arial"/>
                <a:cs typeface="Arial"/>
              </a:rPr>
              <a:t> </a:t>
            </a:r>
            <a:r>
              <a:rPr dirty="0" sz="1750" spc="-40">
                <a:solidFill>
                  <a:srgbClr val="1D1C1F"/>
                </a:solidFill>
                <a:latin typeface="Arial"/>
                <a:cs typeface="Arial"/>
              </a:rPr>
              <a:t>Research)</a:t>
            </a:r>
            <a:endParaRPr sz="1750">
              <a:latin typeface="Arial"/>
              <a:cs typeface="Arial"/>
            </a:endParaRPr>
          </a:p>
          <a:p>
            <a:pPr marL="17780" marR="5080" indent="-5080">
              <a:lnSpc>
                <a:spcPct val="115100"/>
              </a:lnSpc>
              <a:spcBef>
                <a:spcPts val="80"/>
              </a:spcBef>
              <a:buClr>
                <a:srgbClr val="464648"/>
              </a:buClr>
              <a:buChar char="-"/>
              <a:tabLst>
                <a:tab pos="219710" algn="l"/>
              </a:tabLst>
            </a:pPr>
            <a:r>
              <a:rPr dirty="0" sz="1750" spc="50">
                <a:solidFill>
                  <a:srgbClr val="1D1C1F"/>
                </a:solidFill>
                <a:latin typeface="Arial"/>
                <a:cs typeface="Arial"/>
              </a:rPr>
              <a:t>Consulting/Royalties/Owner/ </a:t>
            </a:r>
            <a:r>
              <a:rPr dirty="0" sz="1750" spc="15">
                <a:solidFill>
                  <a:srgbClr val="1D1C1F"/>
                </a:solidFill>
                <a:latin typeface="Arial"/>
                <a:cs typeface="Arial"/>
              </a:rPr>
              <a:t>Stockholder of </a:t>
            </a:r>
            <a:r>
              <a:rPr dirty="0" sz="1750" spc="-30">
                <a:solidFill>
                  <a:srgbClr val="1D1C1F"/>
                </a:solidFill>
                <a:latin typeface="Arial"/>
                <a:cs typeface="Arial"/>
              </a:rPr>
              <a:t>a </a:t>
            </a:r>
            <a:r>
              <a:rPr dirty="0" sz="1750" spc="25">
                <a:solidFill>
                  <a:srgbClr val="0E0A0F"/>
                </a:solidFill>
                <a:latin typeface="Arial"/>
                <a:cs typeface="Arial"/>
              </a:rPr>
              <a:t>healthcare </a:t>
            </a:r>
            <a:r>
              <a:rPr dirty="0" sz="1750" spc="25">
                <a:solidFill>
                  <a:srgbClr val="1D1C1F"/>
                </a:solidFill>
                <a:latin typeface="Arial"/>
                <a:cs typeface="Arial"/>
              </a:rPr>
              <a:t>company </a:t>
            </a:r>
            <a:r>
              <a:rPr dirty="0" sz="1750" spc="0">
                <a:solidFill>
                  <a:srgbClr val="1D1C1F"/>
                </a:solidFill>
                <a:latin typeface="Arial"/>
                <a:cs typeface="Arial"/>
              </a:rPr>
              <a:t>(Honorariu  </a:t>
            </a:r>
            <a:r>
              <a:rPr dirty="0" sz="1750" spc="90">
                <a:solidFill>
                  <a:srgbClr val="1D1C1F"/>
                </a:solidFill>
                <a:latin typeface="Arial"/>
                <a:cs typeface="Arial"/>
              </a:rPr>
              <a:t>from: </a:t>
            </a:r>
            <a:r>
              <a:rPr dirty="0" sz="1750" spc="35">
                <a:solidFill>
                  <a:srgbClr val="1D1C1F"/>
                </a:solidFill>
                <a:latin typeface="Arial"/>
                <a:cs typeface="Arial"/>
              </a:rPr>
              <a:t>Novartis, </a:t>
            </a:r>
            <a:r>
              <a:rPr dirty="0" sz="1750" spc="75">
                <a:solidFill>
                  <a:srgbClr val="1D1C1F"/>
                </a:solidFill>
                <a:latin typeface="Arial"/>
                <a:cs typeface="Arial"/>
              </a:rPr>
              <a:t>presentations/ </a:t>
            </a:r>
            <a:r>
              <a:rPr dirty="0" sz="1750" spc="10">
                <a:solidFill>
                  <a:srgbClr val="0E0A0F"/>
                </a:solidFill>
                <a:latin typeface="Arial"/>
                <a:cs typeface="Arial"/>
              </a:rPr>
              <a:t>lectures</a:t>
            </a:r>
            <a:r>
              <a:rPr dirty="0" sz="1750" spc="10">
                <a:solidFill>
                  <a:srgbClr val="313131"/>
                </a:solidFill>
                <a:latin typeface="Arial"/>
                <a:cs typeface="Arial"/>
              </a:rPr>
              <a:t>; </a:t>
            </a:r>
            <a:r>
              <a:rPr dirty="0" sz="1750" spc="65">
                <a:solidFill>
                  <a:srgbClr val="1D1C1F"/>
                </a:solidFill>
                <a:latin typeface="Arial"/>
                <a:cs typeface="Arial"/>
              </a:rPr>
              <a:t>Medtronic, </a:t>
            </a:r>
            <a:r>
              <a:rPr dirty="0" sz="1750" spc="60">
                <a:solidFill>
                  <a:srgbClr val="1D1C1F"/>
                </a:solidFill>
                <a:latin typeface="Arial"/>
                <a:cs typeface="Arial"/>
              </a:rPr>
              <a:t>presentations/lectures;  </a:t>
            </a:r>
            <a:r>
              <a:rPr dirty="0" sz="1750" spc="75">
                <a:solidFill>
                  <a:srgbClr val="1D1C1F"/>
                </a:solidFill>
                <a:latin typeface="Arial"/>
                <a:cs typeface="Arial"/>
              </a:rPr>
              <a:t>Abbott </a:t>
            </a:r>
            <a:r>
              <a:rPr dirty="0" sz="1750" spc="30">
                <a:solidFill>
                  <a:srgbClr val="1D1C1F"/>
                </a:solidFill>
                <a:latin typeface="Arial"/>
                <a:cs typeface="Arial"/>
              </a:rPr>
              <a:t>scientific, </a:t>
            </a:r>
            <a:r>
              <a:rPr dirty="0" sz="1750" spc="15">
                <a:solidFill>
                  <a:srgbClr val="1D1C1F"/>
                </a:solidFill>
                <a:latin typeface="Arial"/>
                <a:cs typeface="Arial"/>
              </a:rPr>
              <a:t>advisory</a:t>
            </a:r>
            <a:r>
              <a:rPr dirty="0" sz="1750" spc="-80">
                <a:solidFill>
                  <a:srgbClr val="1D1C1F"/>
                </a:solidFill>
                <a:latin typeface="Arial"/>
                <a:cs typeface="Arial"/>
              </a:rPr>
              <a:t> </a:t>
            </a:r>
            <a:r>
              <a:rPr dirty="0" sz="1750" spc="50">
                <a:solidFill>
                  <a:srgbClr val="1D1C1F"/>
                </a:solidFill>
                <a:latin typeface="Arial"/>
                <a:cs typeface="Arial"/>
              </a:rPr>
              <a:t>board)</a:t>
            </a: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429" y="4609159"/>
            <a:ext cx="1428750" cy="4622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650"/>
              </a:lnSpc>
              <a:spcBef>
                <a:spcPts val="110"/>
              </a:spcBef>
            </a:pPr>
            <a:r>
              <a:rPr dirty="0" sz="1450" spc="50" b="1">
                <a:solidFill>
                  <a:srgbClr val="0E0A0F"/>
                </a:solidFill>
                <a:latin typeface="Arial"/>
                <a:cs typeface="Arial"/>
              </a:rPr>
              <a:t>ESC</a:t>
            </a:r>
            <a:r>
              <a:rPr dirty="0" sz="1450" b="1">
                <a:solidFill>
                  <a:srgbClr val="0E0A0F"/>
                </a:solidFill>
                <a:latin typeface="Arial"/>
                <a:cs typeface="Arial"/>
              </a:rPr>
              <a:t> </a:t>
            </a:r>
            <a:r>
              <a:rPr dirty="0" sz="1450" spc="0" b="1">
                <a:solidFill>
                  <a:srgbClr val="0E0A0F"/>
                </a:solidFill>
                <a:latin typeface="Arial"/>
                <a:cs typeface="Arial"/>
              </a:rPr>
              <a:t>Congress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ts val="1770"/>
              </a:lnSpc>
            </a:pPr>
            <a:r>
              <a:rPr dirty="0" sz="1550" spc="-10" b="1">
                <a:solidFill>
                  <a:srgbClr val="90232F"/>
                </a:solidFill>
                <a:latin typeface="Arial"/>
                <a:cs typeface="Arial"/>
              </a:rPr>
              <a:t>Munich </a:t>
            </a:r>
            <a:r>
              <a:rPr dirty="0" sz="1550" spc="105" b="1">
                <a:solidFill>
                  <a:srgbClr val="90232F"/>
                </a:solidFill>
                <a:latin typeface="Arial"/>
                <a:cs typeface="Arial"/>
              </a:rPr>
              <a:t>2018</a:t>
            </a:r>
            <a:r>
              <a:rPr dirty="0" sz="1550" spc="135" b="1">
                <a:solidFill>
                  <a:srgbClr val="90232F"/>
                </a:solidFill>
                <a:latin typeface="Arial"/>
                <a:cs typeface="Arial"/>
              </a:rPr>
              <a:t> </a:t>
            </a:r>
            <a:r>
              <a:rPr dirty="0" sz="1550" spc="65">
                <a:solidFill>
                  <a:srgbClr val="AA1F31"/>
                </a:solidFill>
                <a:latin typeface="Arial"/>
                <a:cs typeface="Arial"/>
              </a:rPr>
              <a:t>•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26687" y="4346881"/>
            <a:ext cx="709295" cy="885190"/>
          </a:xfrm>
          <a:prstGeom prst="rect">
            <a:avLst/>
          </a:prstGeom>
        </p:spPr>
        <p:txBody>
          <a:bodyPr wrap="square" lIns="0" tIns="24637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39"/>
              </a:spcBef>
            </a:pPr>
            <a:r>
              <a:rPr dirty="0" sz="5650" spc="240">
                <a:solidFill>
                  <a:srgbClr val="D1D1D1"/>
                </a:solidFill>
                <a:latin typeface="Times New Roman"/>
                <a:cs typeface="Times New Roman"/>
              </a:rPr>
              <a:t>•</a:t>
            </a:r>
            <a:r>
              <a:rPr dirty="0" sz="5650" spc="140">
                <a:solidFill>
                  <a:srgbClr val="D1D1D1"/>
                </a:solidFill>
                <a:latin typeface="Times New Roman"/>
                <a:cs typeface="Times New Roman"/>
              </a:rPr>
              <a:t> </a:t>
            </a:r>
            <a:r>
              <a:rPr dirty="0" sz="3800" spc="175">
                <a:solidFill>
                  <a:srgbClr val="878787"/>
                </a:solidFill>
                <a:latin typeface="Arial"/>
                <a:cs typeface="Arial"/>
              </a:rPr>
              <a:t>•</a:t>
            </a:r>
            <a:endParaRPr sz="3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5005" y="4004280"/>
            <a:ext cx="413194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6060" marR="5080" indent="-213995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Published online August 25, 2018 </a:t>
            </a:r>
            <a:r>
              <a:rPr dirty="0" sz="1400">
                <a:latin typeface="Arial"/>
                <a:cs typeface="Arial"/>
              </a:rPr>
              <a:t>· </a:t>
            </a:r>
            <a:r>
              <a:rPr dirty="0" sz="1400" spc="-5">
                <a:latin typeface="Calibri"/>
                <a:cs typeface="Calibri"/>
                <a:hlinkClick r:id="rId2"/>
              </a:rPr>
              <a:t>www.thelancet.com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  <a:hlinkClick r:id="rId3"/>
              </a:rPr>
              <a:t>http://dx.doi.org/10.1016/S0140-6736(18)31880-4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63600" y="457200"/>
            <a:ext cx="7560578" cy="33817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33500" y="723900"/>
            <a:ext cx="3075935" cy="33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198183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Background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851" y="881060"/>
            <a:ext cx="8521065" cy="3340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2575" indent="-269875">
              <a:lnSpc>
                <a:spcPct val="100000"/>
              </a:lnSpc>
              <a:spcBef>
                <a:spcPts val="100"/>
              </a:spcBef>
              <a:buSzPct val="102500"/>
              <a:buFont typeface="Arial"/>
              <a:buChar char="•"/>
              <a:tabLst>
                <a:tab pos="281940" algn="l"/>
                <a:tab pos="282575" algn="l"/>
              </a:tabLst>
            </a:pPr>
            <a:r>
              <a:rPr dirty="0" sz="2000" spc="-5">
                <a:latin typeface="Calibri"/>
                <a:cs typeface="Calibri"/>
              </a:rPr>
              <a:t>Remote Patient Management (RPM) consists of multiple components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including</a:t>
            </a:r>
            <a:endParaRPr sz="2000">
              <a:latin typeface="Calibri"/>
              <a:cs typeface="Calibri"/>
            </a:endParaRPr>
          </a:p>
          <a:p>
            <a:pPr lvl="1" marL="282575" marR="86995">
              <a:lnSpc>
                <a:spcPct val="100000"/>
              </a:lnSpc>
              <a:buAutoNum type="alphaLcParenBoth"/>
              <a:tabLst>
                <a:tab pos="690245" algn="l"/>
                <a:tab pos="690880" algn="l"/>
                <a:tab pos="2430145" algn="l"/>
                <a:tab pos="2849880" algn="l"/>
                <a:tab pos="3726179" algn="l"/>
                <a:tab pos="4954905" algn="l"/>
                <a:tab pos="5476240" algn="l"/>
                <a:tab pos="5869940" algn="l"/>
                <a:tab pos="7258684" algn="l"/>
                <a:tab pos="8303895" algn="l"/>
              </a:tabLst>
            </a:pPr>
            <a:r>
              <a:rPr dirty="0" sz="2000" spc="-5">
                <a:latin typeface="Calibri"/>
                <a:cs typeface="Calibri"/>
              </a:rPr>
              <a:t>telemonitoring</a:t>
            </a:r>
            <a:r>
              <a:rPr dirty="0" sz="2000">
                <a:latin typeface="Calibri"/>
                <a:cs typeface="Calibri"/>
              </a:rPr>
              <a:t>,	</a:t>
            </a:r>
            <a:r>
              <a:rPr dirty="0" sz="2000" spc="-5">
                <a:latin typeface="Calibri"/>
                <a:cs typeface="Calibri"/>
              </a:rPr>
              <a:t>(b</a:t>
            </a:r>
            <a:r>
              <a:rPr dirty="0" sz="2000">
                <a:latin typeface="Calibri"/>
                <a:cs typeface="Calibri"/>
              </a:rPr>
              <a:t>)	</a:t>
            </a:r>
            <a:r>
              <a:rPr dirty="0" sz="2000" spc="-5">
                <a:latin typeface="Calibri"/>
                <a:cs typeface="Calibri"/>
              </a:rPr>
              <a:t>patien</a:t>
            </a:r>
            <a:r>
              <a:rPr dirty="0" sz="2000">
                <a:latin typeface="Calibri"/>
                <a:cs typeface="Calibri"/>
              </a:rPr>
              <a:t>t	</a:t>
            </a:r>
            <a:r>
              <a:rPr dirty="0" sz="2000" spc="-5">
                <a:latin typeface="Calibri"/>
                <a:cs typeface="Calibri"/>
              </a:rPr>
              <a:t>education</a:t>
            </a:r>
            <a:r>
              <a:rPr dirty="0" sz="2000">
                <a:latin typeface="Calibri"/>
                <a:cs typeface="Calibri"/>
              </a:rPr>
              <a:t>,	</a:t>
            </a:r>
            <a:r>
              <a:rPr dirty="0" sz="2000" spc="-5">
                <a:latin typeface="Calibri"/>
                <a:cs typeface="Calibri"/>
              </a:rPr>
              <a:t>an</a:t>
            </a:r>
            <a:r>
              <a:rPr dirty="0" sz="2000">
                <a:latin typeface="Calibri"/>
                <a:cs typeface="Calibri"/>
              </a:rPr>
              <a:t>d	</a:t>
            </a:r>
            <a:r>
              <a:rPr dirty="0" sz="2000" spc="-5">
                <a:latin typeface="Calibri"/>
                <a:cs typeface="Calibri"/>
              </a:rPr>
              <a:t>(c</a:t>
            </a:r>
            <a:r>
              <a:rPr dirty="0" sz="2000">
                <a:latin typeface="Calibri"/>
                <a:cs typeface="Calibri"/>
              </a:rPr>
              <a:t>)	</a:t>
            </a:r>
            <a:r>
              <a:rPr dirty="0" sz="2000" spc="-5">
                <a:latin typeface="Calibri"/>
                <a:cs typeface="Calibri"/>
              </a:rPr>
              <a:t>cooperatio</a:t>
            </a:r>
            <a:r>
              <a:rPr dirty="0" sz="2000">
                <a:latin typeface="Calibri"/>
                <a:cs typeface="Calibri"/>
              </a:rPr>
              <a:t>n	</a:t>
            </a:r>
            <a:r>
              <a:rPr dirty="0" sz="2000" spc="-5">
                <a:latin typeface="Calibri"/>
                <a:cs typeface="Calibri"/>
              </a:rPr>
              <a:t>betwee</a:t>
            </a:r>
            <a:r>
              <a:rPr dirty="0" sz="2000">
                <a:latin typeface="Calibri"/>
                <a:cs typeface="Calibri"/>
              </a:rPr>
              <a:t>n	a  </a:t>
            </a:r>
            <a:r>
              <a:rPr dirty="0" sz="2000" spc="-5">
                <a:latin typeface="Calibri"/>
                <a:cs typeface="Calibri"/>
              </a:rPr>
              <a:t>Telemedical Centre (TMC), patients and GPs/ local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cardiologists.</a:t>
            </a:r>
            <a:endParaRPr sz="2000">
              <a:latin typeface="Calibri"/>
              <a:cs typeface="Calibri"/>
            </a:endParaRPr>
          </a:p>
          <a:p>
            <a:pPr marL="282575" indent="-269875">
              <a:lnSpc>
                <a:spcPct val="100000"/>
              </a:lnSpc>
              <a:spcBef>
                <a:spcPts val="1500"/>
              </a:spcBef>
              <a:buSzPct val="102500"/>
              <a:buFont typeface="Arial"/>
              <a:buChar char="•"/>
              <a:tabLst>
                <a:tab pos="281940" algn="l"/>
                <a:tab pos="282575" algn="l"/>
              </a:tabLst>
            </a:pPr>
            <a:r>
              <a:rPr dirty="0" sz="2000" spc="-5">
                <a:latin typeface="Calibri"/>
                <a:cs typeface="Calibri"/>
              </a:rPr>
              <a:t>RPM may help to detect early signs and symptoms of cardiac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decompensation.</a:t>
            </a:r>
            <a:endParaRPr sz="2000">
              <a:latin typeface="Calibri"/>
              <a:cs typeface="Calibri"/>
            </a:endParaRPr>
          </a:p>
          <a:p>
            <a:pPr marL="282575" marR="86995" indent="-269875">
              <a:lnSpc>
                <a:spcPct val="100000"/>
              </a:lnSpc>
              <a:spcBef>
                <a:spcPts val="1500"/>
              </a:spcBef>
              <a:buSzPct val="102500"/>
              <a:buFont typeface="Arial"/>
              <a:buChar char="•"/>
              <a:tabLst>
                <a:tab pos="281940" algn="l"/>
                <a:tab pos="282575" algn="l"/>
                <a:tab pos="1012190" algn="l"/>
                <a:tab pos="1651635" algn="l"/>
                <a:tab pos="2291080" algn="l"/>
                <a:tab pos="2954020" algn="l"/>
                <a:tab pos="4208145" algn="l"/>
                <a:tab pos="5492750" algn="l"/>
                <a:tab pos="5980430" algn="l"/>
                <a:tab pos="6832600" algn="l"/>
                <a:tab pos="7186930" algn="l"/>
                <a:tab pos="7816215" algn="l"/>
                <a:tab pos="8150859" algn="l"/>
              </a:tabLst>
            </a:pPr>
            <a:r>
              <a:rPr dirty="0" sz="2000" spc="-5">
                <a:latin typeface="Calibri"/>
                <a:cs typeface="Calibri"/>
              </a:rPr>
              <a:t>Man</a:t>
            </a:r>
            <a:r>
              <a:rPr dirty="0" sz="2000">
                <a:latin typeface="Calibri"/>
                <a:cs typeface="Calibri"/>
              </a:rPr>
              <a:t>y	</a:t>
            </a:r>
            <a:r>
              <a:rPr dirty="0" sz="2000" spc="-5">
                <a:latin typeface="Calibri"/>
                <a:cs typeface="Calibri"/>
              </a:rPr>
              <a:t>RCT</a:t>
            </a:r>
            <a:r>
              <a:rPr dirty="0" sz="2000">
                <a:latin typeface="Calibri"/>
                <a:cs typeface="Calibri"/>
              </a:rPr>
              <a:t>s	</a:t>
            </a:r>
            <a:r>
              <a:rPr dirty="0" sz="2000" spc="-5">
                <a:latin typeface="Calibri"/>
                <a:cs typeface="Calibri"/>
              </a:rPr>
              <a:t>hav</a:t>
            </a:r>
            <a:r>
              <a:rPr dirty="0" sz="2000">
                <a:latin typeface="Calibri"/>
                <a:cs typeface="Calibri"/>
              </a:rPr>
              <a:t>e	</a:t>
            </a:r>
            <a:r>
              <a:rPr dirty="0" sz="2000" spc="-5">
                <a:latin typeface="Calibri"/>
                <a:cs typeface="Calibri"/>
              </a:rPr>
              <a:t>bee</a:t>
            </a:r>
            <a:r>
              <a:rPr dirty="0" sz="2000">
                <a:latin typeface="Calibri"/>
                <a:cs typeface="Calibri"/>
              </a:rPr>
              <a:t>n	</a:t>
            </a:r>
            <a:r>
              <a:rPr dirty="0" sz="2000" spc="-5">
                <a:latin typeface="Calibri"/>
                <a:cs typeface="Calibri"/>
              </a:rPr>
              <a:t>performe</a:t>
            </a:r>
            <a:r>
              <a:rPr dirty="0" sz="2000">
                <a:latin typeface="Calibri"/>
                <a:cs typeface="Calibri"/>
              </a:rPr>
              <a:t>d	</a:t>
            </a:r>
            <a:r>
              <a:rPr dirty="0" sz="2000" spc="-5">
                <a:latin typeface="Calibri"/>
                <a:cs typeface="Calibri"/>
              </a:rPr>
              <a:t>concernin</a:t>
            </a:r>
            <a:r>
              <a:rPr dirty="0" sz="2000">
                <a:latin typeface="Calibri"/>
                <a:cs typeface="Calibri"/>
              </a:rPr>
              <a:t>g	</a:t>
            </a:r>
            <a:r>
              <a:rPr dirty="0" sz="2000" spc="-5">
                <a:latin typeface="Calibri"/>
                <a:cs typeface="Calibri"/>
              </a:rPr>
              <a:t>th</a:t>
            </a:r>
            <a:r>
              <a:rPr dirty="0" sz="2000">
                <a:latin typeface="Calibri"/>
                <a:cs typeface="Calibri"/>
              </a:rPr>
              <a:t>e	</a:t>
            </a:r>
            <a:r>
              <a:rPr dirty="0" sz="2000" spc="-5">
                <a:latin typeface="Calibri"/>
                <a:cs typeface="Calibri"/>
              </a:rPr>
              <a:t>impac</a:t>
            </a:r>
            <a:r>
              <a:rPr dirty="0" sz="2000">
                <a:latin typeface="Calibri"/>
                <a:cs typeface="Calibri"/>
              </a:rPr>
              <a:t>t	</a:t>
            </a:r>
            <a:r>
              <a:rPr dirty="0" sz="2000" spc="-5">
                <a:latin typeface="Calibri"/>
                <a:cs typeface="Calibri"/>
              </a:rPr>
              <a:t>o</a:t>
            </a:r>
            <a:r>
              <a:rPr dirty="0" sz="2000">
                <a:latin typeface="Calibri"/>
                <a:cs typeface="Calibri"/>
              </a:rPr>
              <a:t>f	</a:t>
            </a:r>
            <a:r>
              <a:rPr dirty="0" sz="2000" spc="-5">
                <a:latin typeface="Calibri"/>
                <a:cs typeface="Calibri"/>
              </a:rPr>
              <a:t>RP</a:t>
            </a:r>
            <a:r>
              <a:rPr dirty="0" sz="2000">
                <a:latin typeface="Calibri"/>
                <a:cs typeface="Calibri"/>
              </a:rPr>
              <a:t>M	</a:t>
            </a:r>
            <a:r>
              <a:rPr dirty="0" sz="2000" spc="-5">
                <a:latin typeface="Calibri"/>
                <a:cs typeface="Calibri"/>
              </a:rPr>
              <a:t>i</a:t>
            </a:r>
            <a:r>
              <a:rPr dirty="0" sz="2000">
                <a:latin typeface="Calibri"/>
                <a:cs typeface="Calibri"/>
              </a:rPr>
              <a:t>n	</a:t>
            </a:r>
            <a:r>
              <a:rPr dirty="0" sz="2000" spc="-5">
                <a:latin typeface="Calibri"/>
                <a:cs typeface="Calibri"/>
              </a:rPr>
              <a:t>HF  management but have reported inconsistent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results.</a:t>
            </a:r>
            <a:endParaRPr sz="2000">
              <a:latin typeface="Calibri"/>
              <a:cs typeface="Calibri"/>
            </a:endParaRPr>
          </a:p>
          <a:p>
            <a:pPr algn="just" marL="282575" marR="5080" indent="-269875">
              <a:lnSpc>
                <a:spcPct val="100000"/>
              </a:lnSpc>
              <a:spcBef>
                <a:spcPts val="1500"/>
              </a:spcBef>
              <a:buSzPct val="102500"/>
              <a:buFont typeface="Arial"/>
              <a:buChar char="•"/>
              <a:tabLst>
                <a:tab pos="282575" algn="l"/>
              </a:tabLst>
            </a:pPr>
            <a:r>
              <a:rPr dirty="0" sz="2000" spc="-5">
                <a:latin typeface="Calibri"/>
                <a:cs typeface="Calibri"/>
              </a:rPr>
              <a:t>Post-hoc analyses of the TIM-HF trial (NCT 00543881 </a:t>
            </a:r>
            <a:r>
              <a:rPr dirty="0" sz="2000">
                <a:latin typeface="Calibri"/>
                <a:cs typeface="Calibri"/>
              </a:rPr>
              <a:t>) </a:t>
            </a:r>
            <a:r>
              <a:rPr dirty="0" sz="2000" spc="-5">
                <a:latin typeface="Calibri"/>
                <a:cs typeface="Calibri"/>
              </a:rPr>
              <a:t>suggested that patients  with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recent HF hospitalisation and who were not depressed could potentially  benefit from an RPM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intervention.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1" y="27470"/>
            <a:ext cx="256476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Trial</a:t>
            </a:r>
            <a:r>
              <a:rPr dirty="0" sz="3200" spc="-85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Objectives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4312" y="982060"/>
            <a:ext cx="7985759" cy="2874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0701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The Telemedical Interventional Management in Heart Failure II  trial (TIM-HF2) was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designed</a:t>
            </a:r>
            <a:endParaRPr sz="2400">
              <a:latin typeface="Calibri"/>
              <a:cs typeface="Calibri"/>
            </a:endParaRPr>
          </a:p>
          <a:p>
            <a:pPr marL="755650" marR="5080" indent="-285750">
              <a:lnSpc>
                <a:spcPts val="2640"/>
              </a:lnSpc>
              <a:spcBef>
                <a:spcPts val="1825"/>
              </a:spcBef>
              <a:buSzPct val="102272"/>
              <a:buFont typeface="Arial"/>
              <a:buChar char="–"/>
              <a:tabLst>
                <a:tab pos="755650" algn="l"/>
              </a:tabLst>
            </a:pPr>
            <a:r>
              <a:rPr dirty="0" sz="2200" spc="-5">
                <a:latin typeface="Calibri"/>
                <a:cs typeface="Calibri"/>
              </a:rPr>
              <a:t>to investigate the impact of RPM on mortality, morbidity and  Quality of Life focusing on </a:t>
            </a:r>
            <a:r>
              <a:rPr dirty="0" sz="2200">
                <a:latin typeface="Calibri"/>
                <a:cs typeface="Calibri"/>
              </a:rPr>
              <a:t>a </a:t>
            </a:r>
            <a:r>
              <a:rPr dirty="0" sz="2200" spc="-5">
                <a:latin typeface="Calibri"/>
                <a:cs typeface="Calibri"/>
              </a:rPr>
              <a:t>HF population recently hospitalised  for worsening HF and who do not have major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depression.</a:t>
            </a:r>
            <a:endParaRPr sz="2200">
              <a:latin typeface="Calibri"/>
              <a:cs typeface="Calibri"/>
            </a:endParaRPr>
          </a:p>
          <a:p>
            <a:pPr marL="755650" marR="17145" indent="-285750">
              <a:lnSpc>
                <a:spcPct val="100000"/>
              </a:lnSpc>
              <a:spcBef>
                <a:spcPts val="1590"/>
              </a:spcBef>
              <a:buSzPct val="102272"/>
              <a:buFont typeface="Arial"/>
              <a:buChar char="–"/>
              <a:tabLst>
                <a:tab pos="755650" algn="l"/>
              </a:tabLst>
            </a:pPr>
            <a:r>
              <a:rPr dirty="0" sz="2200" spc="-5">
                <a:latin typeface="Calibri"/>
                <a:cs typeface="Calibri"/>
              </a:rPr>
              <a:t>to determine if regional differences in HF care </a:t>
            </a:r>
            <a:r>
              <a:rPr dirty="0" sz="2200">
                <a:latin typeface="Calibri"/>
                <a:cs typeface="Calibri"/>
              </a:rPr>
              <a:t>– </a:t>
            </a:r>
            <a:r>
              <a:rPr dirty="0" sz="2200" spc="-5">
                <a:latin typeface="Calibri"/>
                <a:cs typeface="Calibri"/>
              </a:rPr>
              <a:t>i.e. rural versus  metropolitan area </a:t>
            </a:r>
            <a:r>
              <a:rPr dirty="0" sz="2200">
                <a:latin typeface="Calibri"/>
                <a:cs typeface="Calibri"/>
              </a:rPr>
              <a:t>– </a:t>
            </a:r>
            <a:r>
              <a:rPr dirty="0" sz="2200" spc="-5">
                <a:latin typeface="Calibri"/>
                <a:cs typeface="Calibri"/>
              </a:rPr>
              <a:t>have impact on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outcome.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477075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Study Design and Study</a:t>
            </a:r>
            <a:r>
              <a:rPr dirty="0" sz="3200" spc="-85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Flow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3465" y="959530"/>
            <a:ext cx="8171815" cy="1457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938530" indent="-342900">
              <a:lnSpc>
                <a:spcPct val="100000"/>
              </a:lnSpc>
              <a:spcBef>
                <a:spcPts val="100"/>
              </a:spcBef>
              <a:buSzPct val="10238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100" spc="-5">
                <a:latin typeface="Calibri"/>
                <a:cs typeface="Calibri"/>
              </a:rPr>
              <a:t>Prospective, randomised (1:1), controlled, open, parallel-group,  multi-centre</a:t>
            </a:r>
            <a:r>
              <a:rPr dirty="0" sz="2100" spc="-10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trial</a:t>
            </a:r>
            <a:endParaRPr sz="2100">
              <a:latin typeface="Calibri"/>
              <a:cs typeface="Calibri"/>
            </a:endParaRPr>
          </a:p>
          <a:p>
            <a:pPr marL="1898650" marR="5080" indent="-1885950">
              <a:lnSpc>
                <a:spcPct val="100000"/>
              </a:lnSpc>
              <a:spcBef>
                <a:spcPts val="1200"/>
              </a:spcBef>
              <a:buSzPct val="102380"/>
              <a:buFont typeface="Arial"/>
              <a:buChar char="•"/>
              <a:tabLst>
                <a:tab pos="354965" algn="l"/>
                <a:tab pos="355600" algn="l"/>
                <a:tab pos="1898014" algn="l"/>
              </a:tabLst>
            </a:pPr>
            <a:r>
              <a:rPr dirty="0" sz="2100" spc="-5">
                <a:latin typeface="Calibri"/>
                <a:cs typeface="Calibri"/>
              </a:rPr>
              <a:t>Recruitment:	</a:t>
            </a:r>
            <a:r>
              <a:rPr dirty="0" sz="2100" spc="-5" b="1">
                <a:latin typeface="Calibri"/>
                <a:cs typeface="Calibri"/>
              </a:rPr>
              <a:t>1538 patients </a:t>
            </a:r>
            <a:r>
              <a:rPr dirty="0" sz="2100" spc="-5">
                <a:latin typeface="Calibri"/>
                <a:cs typeface="Calibri"/>
              </a:rPr>
              <a:t>recruited between Aug 2013 and May 2017  (765 RPM, 773 Usual</a:t>
            </a:r>
            <a:r>
              <a:rPr dirty="0" sz="2100" spc="-15">
                <a:latin typeface="Calibri"/>
                <a:cs typeface="Calibri"/>
              </a:rPr>
              <a:t> </a:t>
            </a:r>
            <a:r>
              <a:rPr dirty="0" sz="2100" spc="-5">
                <a:latin typeface="Calibri"/>
                <a:cs typeface="Calibri"/>
              </a:rPr>
              <a:t>Care)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2727" y="2945137"/>
            <a:ext cx="1143000" cy="12414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algn="ctr" marL="202565" marR="197485">
              <a:lnSpc>
                <a:spcPct val="100000"/>
              </a:lnSpc>
            </a:pPr>
            <a:r>
              <a:rPr dirty="0" sz="1200" spc="-5" b="1">
                <a:latin typeface="Arial"/>
                <a:cs typeface="Arial"/>
              </a:rPr>
              <a:t>Screening  </a:t>
            </a:r>
            <a:r>
              <a:rPr dirty="0" sz="1200" spc="-10" b="1">
                <a:latin typeface="Arial"/>
                <a:cs typeface="Arial"/>
              </a:rPr>
              <a:t>Visit</a:t>
            </a:r>
            <a:endParaRPr sz="1200">
              <a:latin typeface="Arial"/>
              <a:cs typeface="Arial"/>
            </a:endParaRPr>
          </a:p>
          <a:p>
            <a:pPr algn="ctr" marL="164465" marR="151765">
              <a:lnSpc>
                <a:spcPct val="1000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done by GP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 Cardiologist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0923" y="2945138"/>
            <a:ext cx="1143000" cy="12414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ctr" marL="258445" marR="249554">
              <a:lnSpc>
                <a:spcPct val="100000"/>
              </a:lnSpc>
            </a:pPr>
            <a:r>
              <a:rPr dirty="0" sz="1200" spc="-5" b="1">
                <a:latin typeface="Arial"/>
                <a:cs typeface="Arial"/>
              </a:rPr>
              <a:t>Baseline  Visit  </a:t>
            </a:r>
            <a:r>
              <a:rPr dirty="0" sz="1000" spc="-5">
                <a:latin typeface="Arial"/>
                <a:cs typeface="Arial"/>
              </a:rPr>
              <a:t>done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by</a:t>
            </a:r>
            <a:endParaRPr sz="10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Cardiologist;</a:t>
            </a:r>
            <a:endParaRPr sz="10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000" spc="-5" b="1">
                <a:latin typeface="Arial"/>
                <a:cs typeface="Arial"/>
              </a:rPr>
              <a:t>Randomisation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3746" y="2945138"/>
            <a:ext cx="1257300" cy="5607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1750" rIns="0" bIns="0" rtlCol="0" vert="horz">
            <a:spAutoFit/>
          </a:bodyPr>
          <a:lstStyle/>
          <a:p>
            <a:pPr algn="ctr" marL="83820" marR="73660" indent="-5715">
              <a:lnSpc>
                <a:spcPct val="100000"/>
              </a:lnSpc>
              <a:spcBef>
                <a:spcPts val="250"/>
              </a:spcBef>
            </a:pPr>
            <a:r>
              <a:rPr dirty="0" sz="1200" spc="-5" b="1">
                <a:latin typeface="Arial"/>
                <a:cs typeface="Arial"/>
              </a:rPr>
              <a:t>RPM Group  </a:t>
            </a:r>
            <a:r>
              <a:rPr dirty="0" sz="1000" spc="-5">
                <a:latin typeface="Arial"/>
                <a:cs typeface="Arial"/>
              </a:rPr>
              <a:t>Daily data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transfers  to the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TMC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13746" y="3625903"/>
            <a:ext cx="1257300" cy="5607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92710" rIns="0" bIns="0" rtlCol="0" vert="horz">
            <a:spAutoFit/>
          </a:bodyPr>
          <a:lstStyle/>
          <a:p>
            <a:pPr marL="398780" marR="221615" indent="-167640">
              <a:lnSpc>
                <a:spcPct val="100000"/>
              </a:lnSpc>
              <a:spcBef>
                <a:spcPts val="730"/>
              </a:spcBef>
            </a:pPr>
            <a:r>
              <a:rPr dirty="0" sz="1200" spc="-5" b="1">
                <a:latin typeface="Arial"/>
                <a:cs typeface="Arial"/>
              </a:rPr>
              <a:t>Usual</a:t>
            </a:r>
            <a:r>
              <a:rPr dirty="0" sz="1200" spc="-9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Care  Group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07906" y="3505623"/>
            <a:ext cx="180331" cy="120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03143" y="3500861"/>
            <a:ext cx="189856" cy="129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251278" y="2945138"/>
            <a:ext cx="1045844" cy="12414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algn="ctr" marL="235585" marR="209550">
              <a:lnSpc>
                <a:spcPct val="100000"/>
              </a:lnSpc>
            </a:pPr>
            <a:r>
              <a:rPr dirty="0" sz="1200" b="1">
                <a:latin typeface="Arial"/>
                <a:cs typeface="Arial"/>
              </a:rPr>
              <a:t>3</a:t>
            </a:r>
            <a:r>
              <a:rPr dirty="0" sz="1200" spc="-1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month  visit</a:t>
            </a:r>
            <a:endParaRPr sz="1200">
              <a:latin typeface="Arial"/>
              <a:cs typeface="Arial"/>
            </a:endParaRPr>
          </a:p>
          <a:p>
            <a:pPr algn="ctr" marL="125730" marR="93345">
              <a:lnSpc>
                <a:spcPct val="1000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done by GP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 Cardiologist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76923" y="2945138"/>
            <a:ext cx="1045844" cy="12414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algn="ctr" marL="235585" marR="209550">
              <a:lnSpc>
                <a:spcPct val="100000"/>
              </a:lnSpc>
            </a:pPr>
            <a:r>
              <a:rPr dirty="0" sz="1200" b="1">
                <a:latin typeface="Arial"/>
                <a:cs typeface="Arial"/>
              </a:rPr>
              <a:t>6</a:t>
            </a:r>
            <a:r>
              <a:rPr dirty="0" sz="1200" spc="-1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month  visit</a:t>
            </a:r>
            <a:endParaRPr sz="1200">
              <a:latin typeface="Arial"/>
              <a:cs typeface="Arial"/>
            </a:endParaRPr>
          </a:p>
          <a:p>
            <a:pPr algn="ctr" marL="125730" marR="93345">
              <a:lnSpc>
                <a:spcPct val="1000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done by GP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 Cardiologist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05255" y="2945138"/>
            <a:ext cx="1045844" cy="12414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algn="ctr" marL="235585" marR="209550">
              <a:lnSpc>
                <a:spcPct val="100000"/>
              </a:lnSpc>
            </a:pPr>
            <a:r>
              <a:rPr dirty="0" sz="1200" b="1">
                <a:latin typeface="Arial"/>
                <a:cs typeface="Arial"/>
              </a:rPr>
              <a:t>9</a:t>
            </a:r>
            <a:r>
              <a:rPr dirty="0" sz="1200" spc="-1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month  visit</a:t>
            </a:r>
            <a:endParaRPr sz="1200">
              <a:latin typeface="Arial"/>
              <a:cs typeface="Arial"/>
            </a:endParaRPr>
          </a:p>
          <a:p>
            <a:pPr algn="ctr" marL="125730" marR="93345">
              <a:lnSpc>
                <a:spcPct val="1000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done by GP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 Cardiologist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33585" y="2945138"/>
            <a:ext cx="1045844" cy="12414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 marL="220979" marR="139065">
              <a:lnSpc>
                <a:spcPct val="100000"/>
              </a:lnSpc>
              <a:spcBef>
                <a:spcPts val="944"/>
              </a:spcBef>
            </a:pPr>
            <a:r>
              <a:rPr dirty="0" sz="1200" spc="-5" b="1">
                <a:latin typeface="Arial"/>
                <a:cs typeface="Arial"/>
              </a:rPr>
              <a:t>12</a:t>
            </a:r>
            <a:r>
              <a:rPr dirty="0" sz="1200" spc="-9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month  final</a:t>
            </a:r>
            <a:r>
              <a:rPr dirty="0" sz="1200" spc="-8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visit  </a:t>
            </a:r>
            <a:r>
              <a:rPr dirty="0" sz="1000" spc="-5">
                <a:latin typeface="Arial"/>
                <a:cs typeface="Arial"/>
              </a:rPr>
              <a:t>done by  Cardiologist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633415" y="3146083"/>
            <a:ext cx="180331" cy="1202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28652" y="3141321"/>
            <a:ext cx="189856" cy="129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33415" y="3864711"/>
            <a:ext cx="180331" cy="1202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28652" y="3859948"/>
            <a:ext cx="189856" cy="129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070947" y="3864711"/>
            <a:ext cx="180331" cy="1202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66185" y="3859949"/>
            <a:ext cx="189856" cy="1298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070947" y="3146084"/>
            <a:ext cx="180331" cy="1202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66185" y="3141321"/>
            <a:ext cx="189856" cy="12980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296592" y="3864711"/>
            <a:ext cx="180331" cy="1202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91830" y="3859948"/>
            <a:ext cx="189856" cy="12980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296592" y="3146083"/>
            <a:ext cx="180331" cy="1202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91830" y="3141321"/>
            <a:ext cx="189856" cy="12980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22239" y="3864711"/>
            <a:ext cx="180331" cy="12027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517476" y="3859948"/>
            <a:ext cx="189856" cy="12980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522239" y="3146083"/>
            <a:ext cx="180331" cy="12027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517476" y="3141321"/>
            <a:ext cx="189856" cy="12980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753254" y="3864712"/>
            <a:ext cx="180331" cy="12027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748492" y="3859949"/>
            <a:ext cx="189856" cy="12980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753254" y="3146084"/>
            <a:ext cx="180331" cy="12027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748492" y="3141322"/>
            <a:ext cx="189856" cy="12980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27470"/>
            <a:ext cx="297053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Participating</a:t>
            </a:r>
            <a:r>
              <a:rPr dirty="0" sz="3200" spc="-85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Sites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2890" y="994597"/>
            <a:ext cx="5117465" cy="3185795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05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 b="1">
                <a:latin typeface="Calibri"/>
                <a:cs typeface="Calibri"/>
              </a:rPr>
              <a:t>113 Cardiology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sites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030"/>
              </a:spcBef>
              <a:buSzPct val="102500"/>
              <a:buFont typeface="Symbol"/>
              <a:buChar char=""/>
              <a:tabLst>
                <a:tab pos="755015" algn="l"/>
                <a:tab pos="755650" algn="l"/>
              </a:tabLst>
            </a:pPr>
            <a:r>
              <a:rPr dirty="0" sz="2000" spc="-5">
                <a:latin typeface="Calibri"/>
                <a:cs typeface="Calibri"/>
              </a:rPr>
              <a:t>43 Regional </a:t>
            </a:r>
            <a:r>
              <a:rPr dirty="0" sz="2000">
                <a:latin typeface="Calibri"/>
                <a:cs typeface="Calibri"/>
              </a:rPr>
              <a:t>/ </a:t>
            </a:r>
            <a:r>
              <a:rPr dirty="0" sz="2000" spc="-5">
                <a:latin typeface="Calibri"/>
                <a:cs typeface="Calibri"/>
              </a:rPr>
              <a:t>local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hospitals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020"/>
              </a:spcBef>
              <a:buSzPct val="102500"/>
              <a:buFont typeface="Symbol"/>
              <a:buChar char=""/>
              <a:tabLst>
                <a:tab pos="755015" algn="l"/>
                <a:tab pos="755650" algn="l"/>
              </a:tabLst>
            </a:pPr>
            <a:r>
              <a:rPr dirty="0" sz="2000" spc="-5">
                <a:latin typeface="Calibri"/>
                <a:cs typeface="Calibri"/>
              </a:rPr>
              <a:t>10 University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hospitals</a:t>
            </a:r>
            <a:endParaRPr sz="20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1020"/>
              </a:spcBef>
              <a:buSzPct val="102500"/>
              <a:buFont typeface="Symbol"/>
              <a:buChar char=""/>
              <a:tabLst>
                <a:tab pos="755015" algn="l"/>
                <a:tab pos="755650" algn="l"/>
              </a:tabLst>
            </a:pPr>
            <a:r>
              <a:rPr dirty="0" sz="2000" spc="-5">
                <a:latin typeface="Calibri"/>
                <a:cs typeface="Calibri"/>
              </a:rPr>
              <a:t>60 Cardiology outpatient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practices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SzPct val="1025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 b="1">
                <a:latin typeface="Calibri"/>
                <a:cs typeface="Calibri"/>
              </a:rPr>
              <a:t>87 General</a:t>
            </a:r>
            <a:r>
              <a:rPr dirty="0" sz="2000" spc="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practitioners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Sites were located in 14 metropolitan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areas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Calibri"/>
                <a:cs typeface="Calibri"/>
              </a:rPr>
              <a:t>and 11 rural areas within 13 of 16 German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states.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86500" y="800100"/>
            <a:ext cx="2672478" cy="3615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040685" y="4348394"/>
            <a:ext cx="92836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595959"/>
                </a:solidFill>
                <a:latin typeface="Calibri"/>
                <a:cs typeface="Calibri"/>
              </a:rPr>
              <a:t>German</a:t>
            </a:r>
            <a:r>
              <a:rPr dirty="0" sz="1200" spc="-7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595959"/>
                </a:solidFill>
                <a:latin typeface="Calibri"/>
                <a:cs typeface="Calibri"/>
              </a:rPr>
              <a:t>states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34" y="4518357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6054" y="28759"/>
            <a:ext cx="573532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AC1828"/>
                </a:solidFill>
                <a:latin typeface="Calibri"/>
                <a:cs typeface="Calibri"/>
              </a:rPr>
              <a:t>RPM Intervention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used in</a:t>
            </a:r>
            <a:r>
              <a:rPr dirty="0" sz="3200" spc="25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TIM-HF2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18521" y="4269575"/>
            <a:ext cx="2631440" cy="354965"/>
          </a:xfrm>
          <a:custGeom>
            <a:avLst/>
            <a:gdLst/>
            <a:ahLst/>
            <a:cxnLst/>
            <a:rect l="l" t="t" r="r" b="b"/>
            <a:pathLst>
              <a:path w="2631440" h="354964">
                <a:moveTo>
                  <a:pt x="0" y="0"/>
                </a:moveTo>
                <a:lnTo>
                  <a:pt x="2631160" y="0"/>
                </a:lnTo>
                <a:lnTo>
                  <a:pt x="2631160" y="354937"/>
                </a:lnTo>
                <a:lnTo>
                  <a:pt x="0" y="354937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118521" y="4269575"/>
            <a:ext cx="2631440" cy="354965"/>
          </a:xfrm>
          <a:custGeom>
            <a:avLst/>
            <a:gdLst/>
            <a:ahLst/>
            <a:cxnLst/>
            <a:rect l="l" t="t" r="r" b="b"/>
            <a:pathLst>
              <a:path w="2631440" h="354964">
                <a:moveTo>
                  <a:pt x="0" y="0"/>
                </a:moveTo>
                <a:lnTo>
                  <a:pt x="2631160" y="0"/>
                </a:lnTo>
                <a:lnTo>
                  <a:pt x="2631160" y="354937"/>
                </a:lnTo>
                <a:lnTo>
                  <a:pt x="0" y="35493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45801" y="4264966"/>
            <a:ext cx="2928620" cy="358775"/>
          </a:xfrm>
          <a:custGeom>
            <a:avLst/>
            <a:gdLst/>
            <a:ahLst/>
            <a:cxnLst/>
            <a:rect l="l" t="t" r="r" b="b"/>
            <a:pathLst>
              <a:path w="2928620" h="358775">
                <a:moveTo>
                  <a:pt x="0" y="0"/>
                </a:moveTo>
                <a:lnTo>
                  <a:pt x="2928246" y="0"/>
                </a:lnTo>
                <a:lnTo>
                  <a:pt x="2928246" y="358321"/>
                </a:lnTo>
                <a:lnTo>
                  <a:pt x="0" y="358321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777346" y="1445349"/>
            <a:ext cx="156210" cy="701040"/>
          </a:xfrm>
          <a:custGeom>
            <a:avLst/>
            <a:gdLst/>
            <a:ahLst/>
            <a:cxnLst/>
            <a:rect l="l" t="t" r="r" b="b"/>
            <a:pathLst>
              <a:path w="156209" h="701039">
                <a:moveTo>
                  <a:pt x="0" y="0"/>
                </a:moveTo>
                <a:lnTo>
                  <a:pt x="155698" y="0"/>
                </a:lnTo>
                <a:lnTo>
                  <a:pt x="155698" y="700791"/>
                </a:lnTo>
                <a:lnTo>
                  <a:pt x="0" y="7007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777346" y="1445349"/>
            <a:ext cx="156210" cy="701040"/>
          </a:xfrm>
          <a:custGeom>
            <a:avLst/>
            <a:gdLst/>
            <a:ahLst/>
            <a:cxnLst/>
            <a:rect l="l" t="t" r="r" b="b"/>
            <a:pathLst>
              <a:path w="156209" h="701039">
                <a:moveTo>
                  <a:pt x="0" y="0"/>
                </a:moveTo>
                <a:lnTo>
                  <a:pt x="155698" y="0"/>
                </a:lnTo>
                <a:lnTo>
                  <a:pt x="155698" y="700791"/>
                </a:lnTo>
                <a:lnTo>
                  <a:pt x="0" y="700791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733940" y="1395340"/>
            <a:ext cx="237042" cy="230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200252" y="2544402"/>
            <a:ext cx="129539" cy="0"/>
          </a:xfrm>
          <a:custGeom>
            <a:avLst/>
            <a:gdLst/>
            <a:ahLst/>
            <a:cxnLst/>
            <a:rect l="l" t="t" r="r" b="b"/>
            <a:pathLst>
              <a:path w="129540" h="0">
                <a:moveTo>
                  <a:pt x="0" y="0"/>
                </a:moveTo>
                <a:lnTo>
                  <a:pt x="12943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200252" y="2544402"/>
            <a:ext cx="129539" cy="0"/>
          </a:xfrm>
          <a:custGeom>
            <a:avLst/>
            <a:gdLst/>
            <a:ahLst/>
            <a:cxnLst/>
            <a:rect l="l" t="t" r="r" b="b"/>
            <a:pathLst>
              <a:path w="129540" h="0">
                <a:moveTo>
                  <a:pt x="0" y="0"/>
                </a:moveTo>
                <a:lnTo>
                  <a:pt x="12943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233922" y="882708"/>
            <a:ext cx="85725" cy="266700"/>
          </a:xfrm>
          <a:custGeom>
            <a:avLst/>
            <a:gdLst/>
            <a:ahLst/>
            <a:cxnLst/>
            <a:rect l="l" t="t" r="r" b="b"/>
            <a:pathLst>
              <a:path w="85725" h="266700">
                <a:moveTo>
                  <a:pt x="57150" y="28574"/>
                </a:moveTo>
                <a:lnTo>
                  <a:pt x="28575" y="28574"/>
                </a:lnTo>
                <a:lnTo>
                  <a:pt x="28575" y="0"/>
                </a:lnTo>
                <a:lnTo>
                  <a:pt x="57150" y="0"/>
                </a:lnTo>
                <a:lnTo>
                  <a:pt x="57150" y="28574"/>
                </a:lnTo>
                <a:close/>
              </a:path>
              <a:path w="85725" h="266700">
                <a:moveTo>
                  <a:pt x="57150" y="85724"/>
                </a:moveTo>
                <a:lnTo>
                  <a:pt x="28575" y="85724"/>
                </a:lnTo>
                <a:lnTo>
                  <a:pt x="28575" y="57149"/>
                </a:lnTo>
                <a:lnTo>
                  <a:pt x="57150" y="57149"/>
                </a:lnTo>
                <a:lnTo>
                  <a:pt x="57150" y="85724"/>
                </a:lnTo>
                <a:close/>
              </a:path>
              <a:path w="85725" h="266700">
                <a:moveTo>
                  <a:pt x="57150" y="137626"/>
                </a:moveTo>
                <a:lnTo>
                  <a:pt x="28575" y="137626"/>
                </a:lnTo>
                <a:lnTo>
                  <a:pt x="28575" y="114299"/>
                </a:lnTo>
                <a:lnTo>
                  <a:pt x="57150" y="114299"/>
                </a:lnTo>
                <a:lnTo>
                  <a:pt x="57150" y="137626"/>
                </a:lnTo>
                <a:close/>
              </a:path>
              <a:path w="85725" h="266700">
                <a:moveTo>
                  <a:pt x="42863" y="266213"/>
                </a:moveTo>
                <a:lnTo>
                  <a:pt x="0" y="123338"/>
                </a:lnTo>
                <a:lnTo>
                  <a:pt x="28575" y="123338"/>
                </a:lnTo>
                <a:lnTo>
                  <a:pt x="28575" y="137626"/>
                </a:lnTo>
                <a:lnTo>
                  <a:pt x="81439" y="137626"/>
                </a:lnTo>
                <a:lnTo>
                  <a:pt x="42863" y="266213"/>
                </a:lnTo>
                <a:close/>
              </a:path>
              <a:path w="85725" h="266700">
                <a:moveTo>
                  <a:pt x="81439" y="137626"/>
                </a:moveTo>
                <a:lnTo>
                  <a:pt x="57150" y="137626"/>
                </a:lnTo>
                <a:lnTo>
                  <a:pt x="57150" y="123338"/>
                </a:lnTo>
                <a:lnTo>
                  <a:pt x="85725" y="123338"/>
                </a:lnTo>
                <a:lnTo>
                  <a:pt x="81439" y="137626"/>
                </a:lnTo>
                <a:close/>
              </a:path>
            </a:pathLst>
          </a:custGeom>
          <a:solidFill>
            <a:srgbClr val="4450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171647" y="882708"/>
            <a:ext cx="85725" cy="2440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427268" y="909214"/>
            <a:ext cx="6438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Calibri"/>
                <a:cs typeface="Calibri"/>
              </a:rPr>
              <a:t>Usual</a:t>
            </a:r>
            <a:r>
              <a:rPr dirty="0" sz="1100" spc="-7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Care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76600" y="1943595"/>
            <a:ext cx="5245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General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21025" y="2126475"/>
            <a:ext cx="8356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Practitioners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05406" y="1959504"/>
            <a:ext cx="7791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Cardiologist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97493" y="1489460"/>
            <a:ext cx="80835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404040"/>
                </a:solidFill>
                <a:latin typeface="Calibri"/>
                <a:cs typeface="Calibri"/>
              </a:rPr>
              <a:t>Daily</a:t>
            </a:r>
            <a:r>
              <a:rPr dirty="0" sz="1200" spc="-8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200" spc="-5" b="1">
                <a:solidFill>
                  <a:srgbClr val="404040"/>
                </a:solidFill>
                <a:latin typeface="Calibri"/>
                <a:cs typeface="Calibri"/>
              </a:rPr>
              <a:t>review  of vital  parame-  ters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42642" y="1293741"/>
            <a:ext cx="9525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C00000"/>
                </a:solidFill>
                <a:latin typeface="Calibri"/>
                <a:cs typeface="Calibri"/>
              </a:rPr>
              <a:t>Emergency</a:t>
            </a:r>
            <a:r>
              <a:rPr dirty="0" sz="1200" spc="-6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C00000"/>
                </a:solidFill>
                <a:latin typeface="Calibri"/>
                <a:cs typeface="Calibri"/>
              </a:rPr>
              <a:t>call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96685" y="2806575"/>
            <a:ext cx="6972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C00000"/>
                </a:solidFill>
                <a:latin typeface="Calibri"/>
                <a:cs typeface="Calibri"/>
              </a:rPr>
              <a:t>Immediate  reaction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1082" y="4665433"/>
            <a:ext cx="2763520" cy="178435"/>
          </a:xfrm>
          <a:custGeom>
            <a:avLst/>
            <a:gdLst/>
            <a:ahLst/>
            <a:cxnLst/>
            <a:rect l="l" t="t" r="r" b="b"/>
            <a:pathLst>
              <a:path w="2763520" h="178435">
                <a:moveTo>
                  <a:pt x="0" y="0"/>
                </a:moveTo>
                <a:lnTo>
                  <a:pt x="2763447" y="0"/>
                </a:lnTo>
                <a:lnTo>
                  <a:pt x="2763447" y="178370"/>
                </a:lnTo>
                <a:lnTo>
                  <a:pt x="0" y="178370"/>
                </a:lnTo>
                <a:lnTo>
                  <a:pt x="0" y="0"/>
                </a:lnTo>
                <a:close/>
              </a:path>
            </a:pathLst>
          </a:custGeom>
          <a:solidFill>
            <a:srgbClr val="AC1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83531" y="4640724"/>
            <a:ext cx="10934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PATIENT‘S</a:t>
            </a:r>
            <a:r>
              <a:rPr dirty="0" sz="1200" spc="-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HOME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45800" y="4663521"/>
            <a:ext cx="5604510" cy="180340"/>
          </a:xfrm>
          <a:custGeom>
            <a:avLst/>
            <a:gdLst/>
            <a:ahLst/>
            <a:cxnLst/>
            <a:rect l="l" t="t" r="r" b="b"/>
            <a:pathLst>
              <a:path w="5604509" h="180339">
                <a:moveTo>
                  <a:pt x="0" y="0"/>
                </a:moveTo>
                <a:lnTo>
                  <a:pt x="5603880" y="0"/>
                </a:lnTo>
                <a:lnTo>
                  <a:pt x="5603880" y="180039"/>
                </a:lnTo>
                <a:lnTo>
                  <a:pt x="0" y="180039"/>
                </a:lnTo>
                <a:lnTo>
                  <a:pt x="0" y="0"/>
                </a:lnTo>
                <a:close/>
              </a:path>
            </a:pathLst>
          </a:custGeom>
          <a:solidFill>
            <a:srgbClr val="AC1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270671" y="4639647"/>
            <a:ext cx="13500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HEART FAILURE</a:t>
            </a:r>
            <a:r>
              <a:rPr dirty="0" sz="1200" spc="-7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CARE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1080" y="4268227"/>
            <a:ext cx="2763520" cy="354965"/>
          </a:xfrm>
          <a:custGeom>
            <a:avLst/>
            <a:gdLst/>
            <a:ahLst/>
            <a:cxnLst/>
            <a:rect l="l" t="t" r="r" b="b"/>
            <a:pathLst>
              <a:path w="2763520" h="354964">
                <a:moveTo>
                  <a:pt x="0" y="0"/>
                </a:moveTo>
                <a:lnTo>
                  <a:pt x="2763448" y="0"/>
                </a:lnTo>
                <a:lnTo>
                  <a:pt x="2763448" y="354937"/>
                </a:lnTo>
                <a:lnTo>
                  <a:pt x="0" y="354937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752925" y="4233288"/>
            <a:ext cx="17195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40029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Telemedical Centre  with physicians and</a:t>
            </a:r>
            <a:r>
              <a:rPr dirty="0" sz="1200" spc="-8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nurses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86471" y="4327207"/>
            <a:ext cx="18897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Inpatient and outpatient</a:t>
            </a:r>
            <a:r>
              <a:rPr dirty="0" sz="1200" spc="-7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care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64000" y="2057400"/>
            <a:ext cx="208289" cy="1800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79789" y="882708"/>
            <a:ext cx="7597140" cy="0"/>
          </a:xfrm>
          <a:custGeom>
            <a:avLst/>
            <a:gdLst/>
            <a:ahLst/>
            <a:cxnLst/>
            <a:rect l="l" t="t" r="r" b="b"/>
            <a:pathLst>
              <a:path w="7597140" h="0">
                <a:moveTo>
                  <a:pt x="0" y="0"/>
                </a:moveTo>
                <a:lnTo>
                  <a:pt x="7596995" y="0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234605" y="2342692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4">
                <a:moveTo>
                  <a:pt x="0" y="0"/>
                </a:moveTo>
                <a:lnTo>
                  <a:pt x="0" y="208323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313304" y="2232101"/>
            <a:ext cx="0" cy="319405"/>
          </a:xfrm>
          <a:custGeom>
            <a:avLst/>
            <a:gdLst/>
            <a:ahLst/>
            <a:cxnLst/>
            <a:rect l="l" t="t" r="r" b="b"/>
            <a:pathLst>
              <a:path w="0" h="319405">
                <a:moveTo>
                  <a:pt x="0" y="0"/>
                </a:moveTo>
                <a:lnTo>
                  <a:pt x="0" y="318914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550874" y="2551015"/>
            <a:ext cx="0" cy="322580"/>
          </a:xfrm>
          <a:custGeom>
            <a:avLst/>
            <a:gdLst/>
            <a:ahLst/>
            <a:cxnLst/>
            <a:rect l="l" t="t" r="r" b="b"/>
            <a:pathLst>
              <a:path w="0" h="322580">
                <a:moveTo>
                  <a:pt x="0" y="0"/>
                </a:moveTo>
                <a:lnTo>
                  <a:pt x="0" y="322434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546611" y="929522"/>
            <a:ext cx="10560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Vital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parameters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1080" y="747865"/>
            <a:ext cx="2763520" cy="3478529"/>
          </a:xfrm>
          <a:custGeom>
            <a:avLst/>
            <a:gdLst/>
            <a:ahLst/>
            <a:cxnLst/>
            <a:rect l="l" t="t" r="r" b="b"/>
            <a:pathLst>
              <a:path w="2763520" h="3478529">
                <a:moveTo>
                  <a:pt x="0" y="0"/>
                </a:moveTo>
                <a:lnTo>
                  <a:pt x="2763449" y="0"/>
                </a:lnTo>
                <a:lnTo>
                  <a:pt x="2763449" y="3478091"/>
                </a:lnTo>
                <a:lnTo>
                  <a:pt x="0" y="347809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45799" y="745058"/>
            <a:ext cx="2915285" cy="3481070"/>
          </a:xfrm>
          <a:custGeom>
            <a:avLst/>
            <a:gdLst/>
            <a:ahLst/>
            <a:cxnLst/>
            <a:rect l="l" t="t" r="r" b="b"/>
            <a:pathLst>
              <a:path w="2915285" h="3481070">
                <a:moveTo>
                  <a:pt x="0" y="0"/>
                </a:moveTo>
                <a:lnTo>
                  <a:pt x="2915041" y="0"/>
                </a:lnTo>
                <a:lnTo>
                  <a:pt x="2915041" y="3480899"/>
                </a:lnTo>
                <a:lnTo>
                  <a:pt x="0" y="348089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120323" y="747804"/>
            <a:ext cx="2629535" cy="3477260"/>
          </a:xfrm>
          <a:custGeom>
            <a:avLst/>
            <a:gdLst/>
            <a:ahLst/>
            <a:cxnLst/>
            <a:rect l="l" t="t" r="r" b="b"/>
            <a:pathLst>
              <a:path w="2629534" h="3477260">
                <a:moveTo>
                  <a:pt x="0" y="0"/>
                </a:moveTo>
                <a:lnTo>
                  <a:pt x="2629358" y="0"/>
                </a:lnTo>
                <a:lnTo>
                  <a:pt x="2629358" y="3476907"/>
                </a:lnTo>
                <a:lnTo>
                  <a:pt x="0" y="347690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71110" y="1101689"/>
            <a:ext cx="3015615" cy="85725"/>
          </a:xfrm>
          <a:custGeom>
            <a:avLst/>
            <a:gdLst/>
            <a:ahLst/>
            <a:cxnLst/>
            <a:rect l="l" t="t" r="r" b="b"/>
            <a:pathLst>
              <a:path w="3015615" h="85725">
                <a:moveTo>
                  <a:pt x="28574" y="30476"/>
                </a:moveTo>
                <a:lnTo>
                  <a:pt x="0" y="30495"/>
                </a:lnTo>
                <a:lnTo>
                  <a:pt x="19" y="59070"/>
                </a:lnTo>
                <a:lnTo>
                  <a:pt x="28594" y="59051"/>
                </a:lnTo>
                <a:lnTo>
                  <a:pt x="28574" y="30476"/>
                </a:lnTo>
                <a:close/>
              </a:path>
              <a:path w="3015615" h="85725">
                <a:moveTo>
                  <a:pt x="85724" y="30437"/>
                </a:moveTo>
                <a:lnTo>
                  <a:pt x="57149" y="30457"/>
                </a:lnTo>
                <a:lnTo>
                  <a:pt x="57169" y="59032"/>
                </a:lnTo>
                <a:lnTo>
                  <a:pt x="85743" y="59012"/>
                </a:lnTo>
                <a:lnTo>
                  <a:pt x="85724" y="30437"/>
                </a:lnTo>
                <a:close/>
              </a:path>
              <a:path w="3015615" h="85725">
                <a:moveTo>
                  <a:pt x="142874" y="30399"/>
                </a:moveTo>
                <a:lnTo>
                  <a:pt x="114299" y="30418"/>
                </a:lnTo>
                <a:lnTo>
                  <a:pt x="114318" y="58993"/>
                </a:lnTo>
                <a:lnTo>
                  <a:pt x="142893" y="58974"/>
                </a:lnTo>
                <a:lnTo>
                  <a:pt x="142874" y="30399"/>
                </a:lnTo>
                <a:close/>
              </a:path>
              <a:path w="3015615" h="85725">
                <a:moveTo>
                  <a:pt x="200023" y="30361"/>
                </a:moveTo>
                <a:lnTo>
                  <a:pt x="171449" y="30380"/>
                </a:lnTo>
                <a:lnTo>
                  <a:pt x="171468" y="58955"/>
                </a:lnTo>
                <a:lnTo>
                  <a:pt x="200043" y="58936"/>
                </a:lnTo>
                <a:lnTo>
                  <a:pt x="200023" y="30361"/>
                </a:lnTo>
                <a:close/>
              </a:path>
              <a:path w="3015615" h="85725">
                <a:moveTo>
                  <a:pt x="257173" y="30323"/>
                </a:moveTo>
                <a:lnTo>
                  <a:pt x="228598" y="30342"/>
                </a:lnTo>
                <a:lnTo>
                  <a:pt x="228618" y="58917"/>
                </a:lnTo>
                <a:lnTo>
                  <a:pt x="257192" y="58898"/>
                </a:lnTo>
                <a:lnTo>
                  <a:pt x="257173" y="30323"/>
                </a:lnTo>
                <a:close/>
              </a:path>
              <a:path w="3015615" h="85725">
                <a:moveTo>
                  <a:pt x="314323" y="30285"/>
                </a:moveTo>
                <a:lnTo>
                  <a:pt x="285748" y="30304"/>
                </a:lnTo>
                <a:lnTo>
                  <a:pt x="285767" y="58879"/>
                </a:lnTo>
                <a:lnTo>
                  <a:pt x="314342" y="58860"/>
                </a:lnTo>
                <a:lnTo>
                  <a:pt x="314323" y="30285"/>
                </a:lnTo>
                <a:close/>
              </a:path>
              <a:path w="3015615" h="85725">
                <a:moveTo>
                  <a:pt x="371472" y="30247"/>
                </a:moveTo>
                <a:lnTo>
                  <a:pt x="342898" y="30266"/>
                </a:lnTo>
                <a:lnTo>
                  <a:pt x="342917" y="58841"/>
                </a:lnTo>
                <a:lnTo>
                  <a:pt x="371492" y="58822"/>
                </a:lnTo>
                <a:lnTo>
                  <a:pt x="371472" y="30247"/>
                </a:lnTo>
                <a:close/>
              </a:path>
              <a:path w="3015615" h="85725">
                <a:moveTo>
                  <a:pt x="428622" y="30208"/>
                </a:moveTo>
                <a:lnTo>
                  <a:pt x="400047" y="30228"/>
                </a:lnTo>
                <a:lnTo>
                  <a:pt x="400067" y="58803"/>
                </a:lnTo>
                <a:lnTo>
                  <a:pt x="428641" y="58783"/>
                </a:lnTo>
                <a:lnTo>
                  <a:pt x="428622" y="30208"/>
                </a:lnTo>
                <a:close/>
              </a:path>
              <a:path w="3015615" h="85725">
                <a:moveTo>
                  <a:pt x="485772" y="30170"/>
                </a:moveTo>
                <a:lnTo>
                  <a:pt x="457197" y="30189"/>
                </a:lnTo>
                <a:lnTo>
                  <a:pt x="457216" y="58764"/>
                </a:lnTo>
                <a:lnTo>
                  <a:pt x="485791" y="58745"/>
                </a:lnTo>
                <a:lnTo>
                  <a:pt x="485772" y="30170"/>
                </a:lnTo>
                <a:close/>
              </a:path>
              <a:path w="3015615" h="85725">
                <a:moveTo>
                  <a:pt x="542921" y="30132"/>
                </a:moveTo>
                <a:lnTo>
                  <a:pt x="514347" y="30151"/>
                </a:lnTo>
                <a:lnTo>
                  <a:pt x="514366" y="58726"/>
                </a:lnTo>
                <a:lnTo>
                  <a:pt x="542941" y="58707"/>
                </a:lnTo>
                <a:lnTo>
                  <a:pt x="542921" y="30132"/>
                </a:lnTo>
                <a:close/>
              </a:path>
              <a:path w="3015615" h="85725">
                <a:moveTo>
                  <a:pt x="600071" y="30094"/>
                </a:moveTo>
                <a:lnTo>
                  <a:pt x="571496" y="30113"/>
                </a:lnTo>
                <a:lnTo>
                  <a:pt x="571515" y="58688"/>
                </a:lnTo>
                <a:lnTo>
                  <a:pt x="600090" y="58669"/>
                </a:lnTo>
                <a:lnTo>
                  <a:pt x="600071" y="30094"/>
                </a:lnTo>
                <a:close/>
              </a:path>
              <a:path w="3015615" h="85725">
                <a:moveTo>
                  <a:pt x="657221" y="30056"/>
                </a:moveTo>
                <a:lnTo>
                  <a:pt x="628646" y="30075"/>
                </a:lnTo>
                <a:lnTo>
                  <a:pt x="628665" y="58650"/>
                </a:lnTo>
                <a:lnTo>
                  <a:pt x="657240" y="58631"/>
                </a:lnTo>
                <a:lnTo>
                  <a:pt x="657221" y="30056"/>
                </a:lnTo>
                <a:close/>
              </a:path>
              <a:path w="3015615" h="85725">
                <a:moveTo>
                  <a:pt x="714371" y="30018"/>
                </a:moveTo>
                <a:lnTo>
                  <a:pt x="685796" y="30037"/>
                </a:lnTo>
                <a:lnTo>
                  <a:pt x="685815" y="58612"/>
                </a:lnTo>
                <a:lnTo>
                  <a:pt x="714390" y="58593"/>
                </a:lnTo>
                <a:lnTo>
                  <a:pt x="714371" y="30018"/>
                </a:lnTo>
                <a:close/>
              </a:path>
              <a:path w="3015615" h="85725">
                <a:moveTo>
                  <a:pt x="771521" y="29980"/>
                </a:moveTo>
                <a:lnTo>
                  <a:pt x="742946" y="29999"/>
                </a:lnTo>
                <a:lnTo>
                  <a:pt x="742965" y="58574"/>
                </a:lnTo>
                <a:lnTo>
                  <a:pt x="771540" y="58555"/>
                </a:lnTo>
                <a:lnTo>
                  <a:pt x="771521" y="29980"/>
                </a:lnTo>
                <a:close/>
              </a:path>
              <a:path w="3015615" h="85725">
                <a:moveTo>
                  <a:pt x="828671" y="29942"/>
                </a:moveTo>
                <a:lnTo>
                  <a:pt x="800096" y="29961"/>
                </a:lnTo>
                <a:lnTo>
                  <a:pt x="800115" y="58536"/>
                </a:lnTo>
                <a:lnTo>
                  <a:pt x="828690" y="58516"/>
                </a:lnTo>
                <a:lnTo>
                  <a:pt x="828671" y="29942"/>
                </a:lnTo>
                <a:close/>
              </a:path>
              <a:path w="3015615" h="85725">
                <a:moveTo>
                  <a:pt x="885821" y="29903"/>
                </a:moveTo>
                <a:lnTo>
                  <a:pt x="857246" y="29923"/>
                </a:lnTo>
                <a:lnTo>
                  <a:pt x="857265" y="58497"/>
                </a:lnTo>
                <a:lnTo>
                  <a:pt x="885840" y="58478"/>
                </a:lnTo>
                <a:lnTo>
                  <a:pt x="885821" y="29903"/>
                </a:lnTo>
                <a:close/>
              </a:path>
              <a:path w="3015615" h="85725">
                <a:moveTo>
                  <a:pt x="942972" y="29865"/>
                </a:moveTo>
                <a:lnTo>
                  <a:pt x="914397" y="29884"/>
                </a:lnTo>
                <a:lnTo>
                  <a:pt x="914415" y="58459"/>
                </a:lnTo>
                <a:lnTo>
                  <a:pt x="942990" y="58440"/>
                </a:lnTo>
                <a:lnTo>
                  <a:pt x="942972" y="29865"/>
                </a:lnTo>
                <a:close/>
              </a:path>
              <a:path w="3015615" h="85725">
                <a:moveTo>
                  <a:pt x="1000122" y="29827"/>
                </a:moveTo>
                <a:lnTo>
                  <a:pt x="971547" y="29846"/>
                </a:lnTo>
                <a:lnTo>
                  <a:pt x="971565" y="58421"/>
                </a:lnTo>
                <a:lnTo>
                  <a:pt x="1000140" y="58402"/>
                </a:lnTo>
                <a:lnTo>
                  <a:pt x="1000122" y="29827"/>
                </a:lnTo>
                <a:close/>
              </a:path>
              <a:path w="3015615" h="85725">
                <a:moveTo>
                  <a:pt x="1057272" y="29789"/>
                </a:moveTo>
                <a:lnTo>
                  <a:pt x="1028697" y="29808"/>
                </a:lnTo>
                <a:lnTo>
                  <a:pt x="1028715" y="58383"/>
                </a:lnTo>
                <a:lnTo>
                  <a:pt x="1057291" y="58364"/>
                </a:lnTo>
                <a:lnTo>
                  <a:pt x="1057272" y="29789"/>
                </a:lnTo>
                <a:close/>
              </a:path>
              <a:path w="3015615" h="85725">
                <a:moveTo>
                  <a:pt x="1114422" y="29751"/>
                </a:moveTo>
                <a:lnTo>
                  <a:pt x="1085847" y="29770"/>
                </a:lnTo>
                <a:lnTo>
                  <a:pt x="1085866" y="58345"/>
                </a:lnTo>
                <a:lnTo>
                  <a:pt x="1114441" y="58326"/>
                </a:lnTo>
                <a:lnTo>
                  <a:pt x="1114422" y="29751"/>
                </a:lnTo>
                <a:close/>
              </a:path>
              <a:path w="3015615" h="85725">
                <a:moveTo>
                  <a:pt x="1171572" y="29713"/>
                </a:moveTo>
                <a:lnTo>
                  <a:pt x="1142997" y="29732"/>
                </a:lnTo>
                <a:lnTo>
                  <a:pt x="1143016" y="58307"/>
                </a:lnTo>
                <a:lnTo>
                  <a:pt x="1171591" y="58288"/>
                </a:lnTo>
                <a:lnTo>
                  <a:pt x="1171572" y="29713"/>
                </a:lnTo>
                <a:close/>
              </a:path>
              <a:path w="3015615" h="85725">
                <a:moveTo>
                  <a:pt x="1228722" y="29675"/>
                </a:moveTo>
                <a:lnTo>
                  <a:pt x="1200147" y="29694"/>
                </a:lnTo>
                <a:lnTo>
                  <a:pt x="1200165" y="58269"/>
                </a:lnTo>
                <a:lnTo>
                  <a:pt x="1228740" y="58250"/>
                </a:lnTo>
                <a:lnTo>
                  <a:pt x="1228722" y="29675"/>
                </a:lnTo>
                <a:close/>
              </a:path>
              <a:path w="3015615" h="85725">
                <a:moveTo>
                  <a:pt x="1285872" y="29637"/>
                </a:moveTo>
                <a:lnTo>
                  <a:pt x="1257297" y="29656"/>
                </a:lnTo>
                <a:lnTo>
                  <a:pt x="1257315" y="58231"/>
                </a:lnTo>
                <a:lnTo>
                  <a:pt x="1285890" y="58212"/>
                </a:lnTo>
                <a:lnTo>
                  <a:pt x="1285872" y="29637"/>
                </a:lnTo>
                <a:close/>
              </a:path>
              <a:path w="3015615" h="85725">
                <a:moveTo>
                  <a:pt x="1343022" y="29599"/>
                </a:moveTo>
                <a:lnTo>
                  <a:pt x="1314447" y="29618"/>
                </a:lnTo>
                <a:lnTo>
                  <a:pt x="1314466" y="58193"/>
                </a:lnTo>
                <a:lnTo>
                  <a:pt x="1343041" y="58174"/>
                </a:lnTo>
                <a:lnTo>
                  <a:pt x="1343022" y="29599"/>
                </a:lnTo>
                <a:close/>
              </a:path>
              <a:path w="3015615" h="85725">
                <a:moveTo>
                  <a:pt x="1400172" y="29561"/>
                </a:moveTo>
                <a:lnTo>
                  <a:pt x="1371597" y="29580"/>
                </a:lnTo>
                <a:lnTo>
                  <a:pt x="1371616" y="58154"/>
                </a:lnTo>
                <a:lnTo>
                  <a:pt x="1400191" y="58135"/>
                </a:lnTo>
                <a:lnTo>
                  <a:pt x="1400172" y="29561"/>
                </a:lnTo>
                <a:close/>
              </a:path>
              <a:path w="3015615" h="85725">
                <a:moveTo>
                  <a:pt x="1457322" y="29522"/>
                </a:moveTo>
                <a:lnTo>
                  <a:pt x="1428747" y="29541"/>
                </a:lnTo>
                <a:lnTo>
                  <a:pt x="1428766" y="58116"/>
                </a:lnTo>
                <a:lnTo>
                  <a:pt x="1457341" y="58097"/>
                </a:lnTo>
                <a:lnTo>
                  <a:pt x="1457322" y="29522"/>
                </a:lnTo>
                <a:close/>
              </a:path>
              <a:path w="3015615" h="85725">
                <a:moveTo>
                  <a:pt x="1514472" y="29484"/>
                </a:moveTo>
                <a:lnTo>
                  <a:pt x="1485897" y="29503"/>
                </a:lnTo>
                <a:lnTo>
                  <a:pt x="1485916" y="58078"/>
                </a:lnTo>
                <a:lnTo>
                  <a:pt x="1514491" y="58059"/>
                </a:lnTo>
                <a:lnTo>
                  <a:pt x="1514472" y="29484"/>
                </a:lnTo>
                <a:close/>
              </a:path>
              <a:path w="3015615" h="85725">
                <a:moveTo>
                  <a:pt x="1571622" y="29446"/>
                </a:moveTo>
                <a:lnTo>
                  <a:pt x="1543047" y="29465"/>
                </a:lnTo>
                <a:lnTo>
                  <a:pt x="1543066" y="58040"/>
                </a:lnTo>
                <a:lnTo>
                  <a:pt x="1571641" y="58021"/>
                </a:lnTo>
                <a:lnTo>
                  <a:pt x="1571622" y="29446"/>
                </a:lnTo>
                <a:close/>
              </a:path>
              <a:path w="3015615" h="85725">
                <a:moveTo>
                  <a:pt x="1628772" y="29408"/>
                </a:moveTo>
                <a:lnTo>
                  <a:pt x="1600197" y="29427"/>
                </a:lnTo>
                <a:lnTo>
                  <a:pt x="1600216" y="58002"/>
                </a:lnTo>
                <a:lnTo>
                  <a:pt x="1628791" y="57983"/>
                </a:lnTo>
                <a:lnTo>
                  <a:pt x="1628772" y="29408"/>
                </a:lnTo>
                <a:close/>
              </a:path>
              <a:path w="3015615" h="85725">
                <a:moveTo>
                  <a:pt x="1685921" y="29370"/>
                </a:moveTo>
                <a:lnTo>
                  <a:pt x="1657347" y="29389"/>
                </a:lnTo>
                <a:lnTo>
                  <a:pt x="1657366" y="57964"/>
                </a:lnTo>
                <a:lnTo>
                  <a:pt x="1685941" y="57945"/>
                </a:lnTo>
                <a:lnTo>
                  <a:pt x="1685921" y="29370"/>
                </a:lnTo>
                <a:close/>
              </a:path>
              <a:path w="3015615" h="85725">
                <a:moveTo>
                  <a:pt x="1743072" y="29331"/>
                </a:moveTo>
                <a:lnTo>
                  <a:pt x="1714496" y="29350"/>
                </a:lnTo>
                <a:lnTo>
                  <a:pt x="1714516" y="57925"/>
                </a:lnTo>
                <a:lnTo>
                  <a:pt x="1743091" y="57906"/>
                </a:lnTo>
                <a:lnTo>
                  <a:pt x="1743072" y="29331"/>
                </a:lnTo>
                <a:close/>
              </a:path>
              <a:path w="3015615" h="85725">
                <a:moveTo>
                  <a:pt x="1800222" y="29293"/>
                </a:moveTo>
                <a:lnTo>
                  <a:pt x="1771647" y="29312"/>
                </a:lnTo>
                <a:lnTo>
                  <a:pt x="1771666" y="57887"/>
                </a:lnTo>
                <a:lnTo>
                  <a:pt x="1800241" y="57868"/>
                </a:lnTo>
                <a:lnTo>
                  <a:pt x="1800222" y="29293"/>
                </a:lnTo>
                <a:close/>
              </a:path>
              <a:path w="3015615" h="85725">
                <a:moveTo>
                  <a:pt x="1857372" y="29255"/>
                </a:moveTo>
                <a:lnTo>
                  <a:pt x="1828797" y="29274"/>
                </a:lnTo>
                <a:lnTo>
                  <a:pt x="1828816" y="57849"/>
                </a:lnTo>
                <a:lnTo>
                  <a:pt x="1857391" y="57830"/>
                </a:lnTo>
                <a:lnTo>
                  <a:pt x="1857372" y="29255"/>
                </a:lnTo>
                <a:close/>
              </a:path>
              <a:path w="3015615" h="85725">
                <a:moveTo>
                  <a:pt x="1914522" y="29216"/>
                </a:moveTo>
                <a:lnTo>
                  <a:pt x="1885947" y="29236"/>
                </a:lnTo>
                <a:lnTo>
                  <a:pt x="1885966" y="57811"/>
                </a:lnTo>
                <a:lnTo>
                  <a:pt x="1914541" y="57791"/>
                </a:lnTo>
                <a:lnTo>
                  <a:pt x="1914522" y="29216"/>
                </a:lnTo>
                <a:close/>
              </a:path>
              <a:path w="3015615" h="85725">
                <a:moveTo>
                  <a:pt x="1971672" y="29178"/>
                </a:moveTo>
                <a:lnTo>
                  <a:pt x="1943097" y="29197"/>
                </a:lnTo>
                <a:lnTo>
                  <a:pt x="1943116" y="57772"/>
                </a:lnTo>
                <a:lnTo>
                  <a:pt x="1971691" y="57753"/>
                </a:lnTo>
                <a:lnTo>
                  <a:pt x="1971672" y="29178"/>
                </a:lnTo>
                <a:close/>
              </a:path>
              <a:path w="3015615" h="85725">
                <a:moveTo>
                  <a:pt x="2028822" y="29140"/>
                </a:moveTo>
                <a:lnTo>
                  <a:pt x="2000247" y="29159"/>
                </a:lnTo>
                <a:lnTo>
                  <a:pt x="2000266" y="57734"/>
                </a:lnTo>
                <a:lnTo>
                  <a:pt x="2028841" y="57715"/>
                </a:lnTo>
                <a:lnTo>
                  <a:pt x="2028822" y="29140"/>
                </a:lnTo>
                <a:close/>
              </a:path>
              <a:path w="3015615" h="85725">
                <a:moveTo>
                  <a:pt x="2085972" y="29102"/>
                </a:moveTo>
                <a:lnTo>
                  <a:pt x="2057397" y="29121"/>
                </a:lnTo>
                <a:lnTo>
                  <a:pt x="2057416" y="57696"/>
                </a:lnTo>
                <a:lnTo>
                  <a:pt x="2085991" y="57676"/>
                </a:lnTo>
                <a:lnTo>
                  <a:pt x="2085972" y="29102"/>
                </a:lnTo>
                <a:close/>
              </a:path>
              <a:path w="3015615" h="85725">
                <a:moveTo>
                  <a:pt x="2143122" y="29063"/>
                </a:moveTo>
                <a:lnTo>
                  <a:pt x="2114547" y="29082"/>
                </a:lnTo>
                <a:lnTo>
                  <a:pt x="2114566" y="57657"/>
                </a:lnTo>
                <a:lnTo>
                  <a:pt x="2143142" y="57638"/>
                </a:lnTo>
                <a:lnTo>
                  <a:pt x="2143122" y="29063"/>
                </a:lnTo>
                <a:close/>
              </a:path>
              <a:path w="3015615" h="85725">
                <a:moveTo>
                  <a:pt x="2200272" y="29025"/>
                </a:moveTo>
                <a:lnTo>
                  <a:pt x="2171697" y="29044"/>
                </a:lnTo>
                <a:lnTo>
                  <a:pt x="2171717" y="57619"/>
                </a:lnTo>
                <a:lnTo>
                  <a:pt x="2200292" y="57600"/>
                </a:lnTo>
                <a:lnTo>
                  <a:pt x="2200272" y="29025"/>
                </a:lnTo>
                <a:close/>
              </a:path>
              <a:path w="3015615" h="85725">
                <a:moveTo>
                  <a:pt x="2257422" y="28987"/>
                </a:moveTo>
                <a:lnTo>
                  <a:pt x="2228847" y="29006"/>
                </a:lnTo>
                <a:lnTo>
                  <a:pt x="2228867" y="57581"/>
                </a:lnTo>
                <a:lnTo>
                  <a:pt x="2257442" y="57562"/>
                </a:lnTo>
                <a:lnTo>
                  <a:pt x="2257422" y="28987"/>
                </a:lnTo>
                <a:close/>
              </a:path>
              <a:path w="3015615" h="85725">
                <a:moveTo>
                  <a:pt x="2314572" y="28948"/>
                </a:moveTo>
                <a:lnTo>
                  <a:pt x="2285997" y="28967"/>
                </a:lnTo>
                <a:lnTo>
                  <a:pt x="2286017" y="57542"/>
                </a:lnTo>
                <a:lnTo>
                  <a:pt x="2314592" y="57523"/>
                </a:lnTo>
                <a:lnTo>
                  <a:pt x="2314572" y="28948"/>
                </a:lnTo>
                <a:close/>
              </a:path>
              <a:path w="3015615" h="85725">
                <a:moveTo>
                  <a:pt x="2371722" y="28910"/>
                </a:moveTo>
                <a:lnTo>
                  <a:pt x="2343147" y="28929"/>
                </a:lnTo>
                <a:lnTo>
                  <a:pt x="2343167" y="57504"/>
                </a:lnTo>
                <a:lnTo>
                  <a:pt x="2371742" y="57485"/>
                </a:lnTo>
                <a:lnTo>
                  <a:pt x="2371722" y="28910"/>
                </a:lnTo>
                <a:close/>
              </a:path>
              <a:path w="3015615" h="85725">
                <a:moveTo>
                  <a:pt x="2428872" y="28872"/>
                </a:moveTo>
                <a:lnTo>
                  <a:pt x="2400297" y="28891"/>
                </a:lnTo>
                <a:lnTo>
                  <a:pt x="2400317" y="57466"/>
                </a:lnTo>
                <a:lnTo>
                  <a:pt x="2428892" y="57447"/>
                </a:lnTo>
                <a:lnTo>
                  <a:pt x="2428872" y="28872"/>
                </a:lnTo>
                <a:close/>
              </a:path>
              <a:path w="3015615" h="85725">
                <a:moveTo>
                  <a:pt x="2486023" y="28833"/>
                </a:moveTo>
                <a:lnTo>
                  <a:pt x="2457447" y="28853"/>
                </a:lnTo>
                <a:lnTo>
                  <a:pt x="2457467" y="57428"/>
                </a:lnTo>
                <a:lnTo>
                  <a:pt x="2486042" y="57408"/>
                </a:lnTo>
                <a:lnTo>
                  <a:pt x="2486023" y="28833"/>
                </a:lnTo>
                <a:close/>
              </a:path>
              <a:path w="3015615" h="85725">
                <a:moveTo>
                  <a:pt x="2543173" y="28795"/>
                </a:moveTo>
                <a:lnTo>
                  <a:pt x="2514598" y="28814"/>
                </a:lnTo>
                <a:lnTo>
                  <a:pt x="2514617" y="57389"/>
                </a:lnTo>
                <a:lnTo>
                  <a:pt x="2543192" y="57370"/>
                </a:lnTo>
                <a:lnTo>
                  <a:pt x="2543173" y="28795"/>
                </a:lnTo>
                <a:close/>
              </a:path>
              <a:path w="3015615" h="85725">
                <a:moveTo>
                  <a:pt x="2600323" y="28757"/>
                </a:moveTo>
                <a:lnTo>
                  <a:pt x="2571748" y="28776"/>
                </a:lnTo>
                <a:lnTo>
                  <a:pt x="2571767" y="57351"/>
                </a:lnTo>
                <a:lnTo>
                  <a:pt x="2600342" y="57332"/>
                </a:lnTo>
                <a:lnTo>
                  <a:pt x="2600323" y="28757"/>
                </a:lnTo>
                <a:close/>
              </a:path>
              <a:path w="3015615" h="85725">
                <a:moveTo>
                  <a:pt x="2657473" y="28719"/>
                </a:moveTo>
                <a:lnTo>
                  <a:pt x="2628898" y="28738"/>
                </a:lnTo>
                <a:lnTo>
                  <a:pt x="2628917" y="57313"/>
                </a:lnTo>
                <a:lnTo>
                  <a:pt x="2657492" y="57294"/>
                </a:lnTo>
                <a:lnTo>
                  <a:pt x="2657473" y="28719"/>
                </a:lnTo>
                <a:close/>
              </a:path>
              <a:path w="3015615" h="85725">
                <a:moveTo>
                  <a:pt x="2714623" y="28680"/>
                </a:moveTo>
                <a:lnTo>
                  <a:pt x="2686048" y="28699"/>
                </a:lnTo>
                <a:lnTo>
                  <a:pt x="2686067" y="57274"/>
                </a:lnTo>
                <a:lnTo>
                  <a:pt x="2714642" y="57255"/>
                </a:lnTo>
                <a:lnTo>
                  <a:pt x="2714623" y="28680"/>
                </a:lnTo>
                <a:close/>
              </a:path>
              <a:path w="3015615" h="85725">
                <a:moveTo>
                  <a:pt x="2771773" y="28642"/>
                </a:moveTo>
                <a:lnTo>
                  <a:pt x="2743198" y="28661"/>
                </a:lnTo>
                <a:lnTo>
                  <a:pt x="2743217" y="57236"/>
                </a:lnTo>
                <a:lnTo>
                  <a:pt x="2771792" y="57217"/>
                </a:lnTo>
                <a:lnTo>
                  <a:pt x="2771773" y="28642"/>
                </a:lnTo>
                <a:close/>
              </a:path>
              <a:path w="3015615" h="85725">
                <a:moveTo>
                  <a:pt x="2828923" y="28604"/>
                </a:moveTo>
                <a:lnTo>
                  <a:pt x="2800348" y="28623"/>
                </a:lnTo>
                <a:lnTo>
                  <a:pt x="2800367" y="57198"/>
                </a:lnTo>
                <a:lnTo>
                  <a:pt x="2828942" y="57179"/>
                </a:lnTo>
                <a:lnTo>
                  <a:pt x="2828923" y="28604"/>
                </a:lnTo>
                <a:close/>
              </a:path>
              <a:path w="3015615" h="85725">
                <a:moveTo>
                  <a:pt x="2999439" y="47535"/>
                </a:moveTo>
                <a:lnTo>
                  <a:pt x="2886073" y="28565"/>
                </a:lnTo>
                <a:lnTo>
                  <a:pt x="2886093" y="57140"/>
                </a:lnTo>
                <a:lnTo>
                  <a:pt x="2872429" y="57150"/>
                </a:lnTo>
                <a:lnTo>
                  <a:pt x="2872448" y="85724"/>
                </a:lnTo>
                <a:lnTo>
                  <a:pt x="2999439" y="47535"/>
                </a:lnTo>
                <a:close/>
              </a:path>
              <a:path w="3015615" h="85725">
                <a:moveTo>
                  <a:pt x="2872410" y="28575"/>
                </a:moveTo>
                <a:lnTo>
                  <a:pt x="2857498" y="28585"/>
                </a:lnTo>
                <a:lnTo>
                  <a:pt x="2857517" y="57160"/>
                </a:lnTo>
                <a:lnTo>
                  <a:pt x="2872429" y="57150"/>
                </a:lnTo>
                <a:lnTo>
                  <a:pt x="2872410" y="28575"/>
                </a:lnTo>
                <a:close/>
              </a:path>
              <a:path w="3015615" h="85725">
                <a:moveTo>
                  <a:pt x="2886073" y="28565"/>
                </a:moveTo>
                <a:lnTo>
                  <a:pt x="2872410" y="28575"/>
                </a:lnTo>
                <a:lnTo>
                  <a:pt x="2872429" y="57150"/>
                </a:lnTo>
                <a:lnTo>
                  <a:pt x="2886093" y="57140"/>
                </a:lnTo>
                <a:lnTo>
                  <a:pt x="2886073" y="28565"/>
                </a:lnTo>
                <a:close/>
              </a:path>
              <a:path w="3015615" h="85725">
                <a:moveTo>
                  <a:pt x="2872391" y="0"/>
                </a:moveTo>
                <a:lnTo>
                  <a:pt x="2872410" y="28575"/>
                </a:lnTo>
                <a:lnTo>
                  <a:pt x="2886073" y="28565"/>
                </a:lnTo>
                <a:lnTo>
                  <a:pt x="2999439" y="47535"/>
                </a:lnTo>
                <a:lnTo>
                  <a:pt x="3015295" y="42766"/>
                </a:lnTo>
                <a:lnTo>
                  <a:pt x="2872391" y="0"/>
                </a:lnTo>
                <a:close/>
              </a:path>
            </a:pathLst>
          </a:custGeom>
          <a:solidFill>
            <a:srgbClr val="4450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79789" y="882707"/>
            <a:ext cx="0" cy="2077085"/>
          </a:xfrm>
          <a:custGeom>
            <a:avLst/>
            <a:gdLst/>
            <a:ahLst/>
            <a:cxnLst/>
            <a:rect l="l" t="t" r="r" b="b"/>
            <a:pathLst>
              <a:path w="0" h="2077085">
                <a:moveTo>
                  <a:pt x="0" y="0"/>
                </a:moveTo>
                <a:lnTo>
                  <a:pt x="0" y="2076851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572383" y="2551015"/>
            <a:ext cx="1757680" cy="0"/>
          </a:xfrm>
          <a:custGeom>
            <a:avLst/>
            <a:gdLst/>
            <a:ahLst/>
            <a:cxnLst/>
            <a:rect l="l" t="t" r="r" b="b"/>
            <a:pathLst>
              <a:path w="1757679" h="0">
                <a:moveTo>
                  <a:pt x="0" y="0"/>
                </a:moveTo>
                <a:lnTo>
                  <a:pt x="1757301" y="0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85431" y="1251080"/>
            <a:ext cx="2794000" cy="85725"/>
          </a:xfrm>
          <a:custGeom>
            <a:avLst/>
            <a:gdLst/>
            <a:ahLst/>
            <a:cxnLst/>
            <a:rect l="l" t="t" r="r" b="b"/>
            <a:pathLst>
              <a:path w="2794000" h="85725">
                <a:moveTo>
                  <a:pt x="28575" y="57149"/>
                </a:moveTo>
                <a:lnTo>
                  <a:pt x="0" y="57149"/>
                </a:lnTo>
                <a:lnTo>
                  <a:pt x="0" y="28574"/>
                </a:lnTo>
                <a:lnTo>
                  <a:pt x="28575" y="28574"/>
                </a:lnTo>
                <a:lnTo>
                  <a:pt x="28575" y="57149"/>
                </a:lnTo>
                <a:close/>
              </a:path>
              <a:path w="2794000" h="85725">
                <a:moveTo>
                  <a:pt x="85725" y="57149"/>
                </a:moveTo>
                <a:lnTo>
                  <a:pt x="57150" y="57149"/>
                </a:lnTo>
                <a:lnTo>
                  <a:pt x="57150" y="28574"/>
                </a:lnTo>
                <a:lnTo>
                  <a:pt x="85725" y="28574"/>
                </a:lnTo>
                <a:lnTo>
                  <a:pt x="85725" y="57149"/>
                </a:lnTo>
                <a:close/>
              </a:path>
              <a:path w="2794000" h="85725">
                <a:moveTo>
                  <a:pt x="142875" y="57149"/>
                </a:moveTo>
                <a:lnTo>
                  <a:pt x="114300" y="57149"/>
                </a:lnTo>
                <a:lnTo>
                  <a:pt x="114300" y="28574"/>
                </a:lnTo>
                <a:lnTo>
                  <a:pt x="142875" y="28574"/>
                </a:lnTo>
                <a:lnTo>
                  <a:pt x="142875" y="57149"/>
                </a:lnTo>
                <a:close/>
              </a:path>
              <a:path w="2794000" h="85725">
                <a:moveTo>
                  <a:pt x="200024" y="57149"/>
                </a:moveTo>
                <a:lnTo>
                  <a:pt x="171450" y="57149"/>
                </a:lnTo>
                <a:lnTo>
                  <a:pt x="171450" y="28574"/>
                </a:lnTo>
                <a:lnTo>
                  <a:pt x="200024" y="28574"/>
                </a:lnTo>
                <a:lnTo>
                  <a:pt x="200024" y="57149"/>
                </a:lnTo>
                <a:close/>
              </a:path>
              <a:path w="2794000" h="85725">
                <a:moveTo>
                  <a:pt x="257174" y="57149"/>
                </a:moveTo>
                <a:lnTo>
                  <a:pt x="228599" y="57149"/>
                </a:lnTo>
                <a:lnTo>
                  <a:pt x="228599" y="28574"/>
                </a:lnTo>
                <a:lnTo>
                  <a:pt x="257174" y="28574"/>
                </a:lnTo>
                <a:lnTo>
                  <a:pt x="257174" y="57149"/>
                </a:lnTo>
                <a:close/>
              </a:path>
              <a:path w="2794000" h="85725">
                <a:moveTo>
                  <a:pt x="314324" y="57149"/>
                </a:moveTo>
                <a:lnTo>
                  <a:pt x="285749" y="57149"/>
                </a:lnTo>
                <a:lnTo>
                  <a:pt x="285749" y="28574"/>
                </a:lnTo>
                <a:lnTo>
                  <a:pt x="314324" y="28574"/>
                </a:lnTo>
                <a:lnTo>
                  <a:pt x="314324" y="57149"/>
                </a:lnTo>
                <a:close/>
              </a:path>
              <a:path w="2794000" h="85725">
                <a:moveTo>
                  <a:pt x="371474" y="57149"/>
                </a:moveTo>
                <a:lnTo>
                  <a:pt x="342899" y="57149"/>
                </a:lnTo>
                <a:lnTo>
                  <a:pt x="342899" y="28574"/>
                </a:lnTo>
                <a:lnTo>
                  <a:pt x="371474" y="28574"/>
                </a:lnTo>
                <a:lnTo>
                  <a:pt x="371474" y="57149"/>
                </a:lnTo>
                <a:close/>
              </a:path>
              <a:path w="2794000" h="85725">
                <a:moveTo>
                  <a:pt x="428624" y="57149"/>
                </a:moveTo>
                <a:lnTo>
                  <a:pt x="400049" y="57149"/>
                </a:lnTo>
                <a:lnTo>
                  <a:pt x="400049" y="28574"/>
                </a:lnTo>
                <a:lnTo>
                  <a:pt x="428624" y="28574"/>
                </a:lnTo>
                <a:lnTo>
                  <a:pt x="428624" y="57149"/>
                </a:lnTo>
                <a:close/>
              </a:path>
              <a:path w="2794000" h="85725">
                <a:moveTo>
                  <a:pt x="485774" y="57149"/>
                </a:moveTo>
                <a:lnTo>
                  <a:pt x="457199" y="57149"/>
                </a:lnTo>
                <a:lnTo>
                  <a:pt x="457199" y="28574"/>
                </a:lnTo>
                <a:lnTo>
                  <a:pt x="485774" y="28574"/>
                </a:lnTo>
                <a:lnTo>
                  <a:pt x="485774" y="57149"/>
                </a:lnTo>
                <a:close/>
              </a:path>
              <a:path w="2794000" h="85725">
                <a:moveTo>
                  <a:pt x="542924" y="57149"/>
                </a:moveTo>
                <a:lnTo>
                  <a:pt x="514349" y="57149"/>
                </a:lnTo>
                <a:lnTo>
                  <a:pt x="514349" y="28574"/>
                </a:lnTo>
                <a:lnTo>
                  <a:pt x="542924" y="28574"/>
                </a:lnTo>
                <a:lnTo>
                  <a:pt x="542924" y="57149"/>
                </a:lnTo>
                <a:close/>
              </a:path>
              <a:path w="2794000" h="85725">
                <a:moveTo>
                  <a:pt x="600074" y="57149"/>
                </a:moveTo>
                <a:lnTo>
                  <a:pt x="571499" y="57149"/>
                </a:lnTo>
                <a:lnTo>
                  <a:pt x="571499" y="28574"/>
                </a:lnTo>
                <a:lnTo>
                  <a:pt x="600074" y="28574"/>
                </a:lnTo>
                <a:lnTo>
                  <a:pt x="600074" y="57149"/>
                </a:lnTo>
                <a:close/>
              </a:path>
              <a:path w="2794000" h="85725">
                <a:moveTo>
                  <a:pt x="657224" y="57149"/>
                </a:moveTo>
                <a:lnTo>
                  <a:pt x="628649" y="57149"/>
                </a:lnTo>
                <a:lnTo>
                  <a:pt x="628649" y="28574"/>
                </a:lnTo>
                <a:lnTo>
                  <a:pt x="657224" y="28574"/>
                </a:lnTo>
                <a:lnTo>
                  <a:pt x="657224" y="57149"/>
                </a:lnTo>
                <a:close/>
              </a:path>
              <a:path w="2794000" h="85725">
                <a:moveTo>
                  <a:pt x="714374" y="57149"/>
                </a:moveTo>
                <a:lnTo>
                  <a:pt x="685799" y="57149"/>
                </a:lnTo>
                <a:lnTo>
                  <a:pt x="685799" y="28574"/>
                </a:lnTo>
                <a:lnTo>
                  <a:pt x="714374" y="28574"/>
                </a:lnTo>
                <a:lnTo>
                  <a:pt x="714374" y="57149"/>
                </a:lnTo>
                <a:close/>
              </a:path>
              <a:path w="2794000" h="85725">
                <a:moveTo>
                  <a:pt x="771524" y="57149"/>
                </a:moveTo>
                <a:lnTo>
                  <a:pt x="742949" y="57149"/>
                </a:lnTo>
                <a:lnTo>
                  <a:pt x="742949" y="28574"/>
                </a:lnTo>
                <a:lnTo>
                  <a:pt x="771524" y="28574"/>
                </a:lnTo>
                <a:lnTo>
                  <a:pt x="771524" y="57149"/>
                </a:lnTo>
                <a:close/>
              </a:path>
              <a:path w="2794000" h="85725">
                <a:moveTo>
                  <a:pt x="828674" y="57149"/>
                </a:moveTo>
                <a:lnTo>
                  <a:pt x="800099" y="57149"/>
                </a:lnTo>
                <a:lnTo>
                  <a:pt x="800099" y="28574"/>
                </a:lnTo>
                <a:lnTo>
                  <a:pt x="828674" y="28574"/>
                </a:lnTo>
                <a:lnTo>
                  <a:pt x="828674" y="57149"/>
                </a:lnTo>
                <a:close/>
              </a:path>
              <a:path w="2794000" h="85725">
                <a:moveTo>
                  <a:pt x="885824" y="57149"/>
                </a:moveTo>
                <a:lnTo>
                  <a:pt x="857249" y="57149"/>
                </a:lnTo>
                <a:lnTo>
                  <a:pt x="857249" y="28574"/>
                </a:lnTo>
                <a:lnTo>
                  <a:pt x="885824" y="28574"/>
                </a:lnTo>
                <a:lnTo>
                  <a:pt x="885824" y="57149"/>
                </a:lnTo>
                <a:close/>
              </a:path>
              <a:path w="2794000" h="85725">
                <a:moveTo>
                  <a:pt x="942974" y="57149"/>
                </a:moveTo>
                <a:lnTo>
                  <a:pt x="914399" y="57149"/>
                </a:lnTo>
                <a:lnTo>
                  <a:pt x="914399" y="28574"/>
                </a:lnTo>
                <a:lnTo>
                  <a:pt x="942974" y="28574"/>
                </a:lnTo>
                <a:lnTo>
                  <a:pt x="942974" y="57149"/>
                </a:lnTo>
                <a:close/>
              </a:path>
              <a:path w="2794000" h="85725">
                <a:moveTo>
                  <a:pt x="1000124" y="57149"/>
                </a:moveTo>
                <a:lnTo>
                  <a:pt x="971549" y="57149"/>
                </a:lnTo>
                <a:lnTo>
                  <a:pt x="971549" y="28574"/>
                </a:lnTo>
                <a:lnTo>
                  <a:pt x="1000124" y="28574"/>
                </a:lnTo>
                <a:lnTo>
                  <a:pt x="1000124" y="57149"/>
                </a:lnTo>
                <a:close/>
              </a:path>
              <a:path w="2794000" h="85725">
                <a:moveTo>
                  <a:pt x="1057274" y="57149"/>
                </a:moveTo>
                <a:lnTo>
                  <a:pt x="1028699" y="57149"/>
                </a:lnTo>
                <a:lnTo>
                  <a:pt x="1028699" y="28574"/>
                </a:lnTo>
                <a:lnTo>
                  <a:pt x="1057274" y="28574"/>
                </a:lnTo>
                <a:lnTo>
                  <a:pt x="1057274" y="57149"/>
                </a:lnTo>
                <a:close/>
              </a:path>
              <a:path w="2794000" h="85725">
                <a:moveTo>
                  <a:pt x="1114424" y="57149"/>
                </a:moveTo>
                <a:lnTo>
                  <a:pt x="1085849" y="57149"/>
                </a:lnTo>
                <a:lnTo>
                  <a:pt x="1085849" y="28574"/>
                </a:lnTo>
                <a:lnTo>
                  <a:pt x="1114424" y="28574"/>
                </a:lnTo>
                <a:lnTo>
                  <a:pt x="1114424" y="57149"/>
                </a:lnTo>
                <a:close/>
              </a:path>
              <a:path w="2794000" h="85725">
                <a:moveTo>
                  <a:pt x="1171574" y="57149"/>
                </a:moveTo>
                <a:lnTo>
                  <a:pt x="1142999" y="57149"/>
                </a:lnTo>
                <a:lnTo>
                  <a:pt x="1142999" y="28574"/>
                </a:lnTo>
                <a:lnTo>
                  <a:pt x="1171574" y="28574"/>
                </a:lnTo>
                <a:lnTo>
                  <a:pt x="1171574" y="57149"/>
                </a:lnTo>
                <a:close/>
              </a:path>
              <a:path w="2794000" h="85725">
                <a:moveTo>
                  <a:pt x="1228724" y="57149"/>
                </a:moveTo>
                <a:lnTo>
                  <a:pt x="1200149" y="57149"/>
                </a:lnTo>
                <a:lnTo>
                  <a:pt x="1200149" y="28574"/>
                </a:lnTo>
                <a:lnTo>
                  <a:pt x="1228724" y="28574"/>
                </a:lnTo>
                <a:lnTo>
                  <a:pt x="1228724" y="57149"/>
                </a:lnTo>
                <a:close/>
              </a:path>
              <a:path w="2794000" h="85725">
                <a:moveTo>
                  <a:pt x="1285874" y="57149"/>
                </a:moveTo>
                <a:lnTo>
                  <a:pt x="1257299" y="57149"/>
                </a:lnTo>
                <a:lnTo>
                  <a:pt x="1257299" y="28574"/>
                </a:lnTo>
                <a:lnTo>
                  <a:pt x="1285874" y="28574"/>
                </a:lnTo>
                <a:lnTo>
                  <a:pt x="1285874" y="57149"/>
                </a:lnTo>
                <a:close/>
              </a:path>
              <a:path w="2794000" h="85725">
                <a:moveTo>
                  <a:pt x="1343024" y="57149"/>
                </a:moveTo>
                <a:lnTo>
                  <a:pt x="1314449" y="57149"/>
                </a:lnTo>
                <a:lnTo>
                  <a:pt x="1314449" y="28574"/>
                </a:lnTo>
                <a:lnTo>
                  <a:pt x="1343024" y="28574"/>
                </a:lnTo>
                <a:lnTo>
                  <a:pt x="1343024" y="57149"/>
                </a:lnTo>
                <a:close/>
              </a:path>
              <a:path w="2794000" h="85725">
                <a:moveTo>
                  <a:pt x="1400174" y="57149"/>
                </a:moveTo>
                <a:lnTo>
                  <a:pt x="1371599" y="57149"/>
                </a:lnTo>
                <a:lnTo>
                  <a:pt x="1371599" y="28574"/>
                </a:lnTo>
                <a:lnTo>
                  <a:pt x="1400174" y="28574"/>
                </a:lnTo>
                <a:lnTo>
                  <a:pt x="1400174" y="57149"/>
                </a:lnTo>
                <a:close/>
              </a:path>
              <a:path w="2794000" h="85725">
                <a:moveTo>
                  <a:pt x="1457324" y="57149"/>
                </a:moveTo>
                <a:lnTo>
                  <a:pt x="1428749" y="57149"/>
                </a:lnTo>
                <a:lnTo>
                  <a:pt x="1428749" y="28574"/>
                </a:lnTo>
                <a:lnTo>
                  <a:pt x="1457324" y="28574"/>
                </a:lnTo>
                <a:lnTo>
                  <a:pt x="1457324" y="57149"/>
                </a:lnTo>
                <a:close/>
              </a:path>
              <a:path w="2794000" h="85725">
                <a:moveTo>
                  <a:pt x="1514474" y="57149"/>
                </a:moveTo>
                <a:lnTo>
                  <a:pt x="1485899" y="57149"/>
                </a:lnTo>
                <a:lnTo>
                  <a:pt x="1485899" y="28574"/>
                </a:lnTo>
                <a:lnTo>
                  <a:pt x="1514474" y="28574"/>
                </a:lnTo>
                <a:lnTo>
                  <a:pt x="1514474" y="57149"/>
                </a:lnTo>
                <a:close/>
              </a:path>
              <a:path w="2794000" h="85725">
                <a:moveTo>
                  <a:pt x="1571624" y="57149"/>
                </a:moveTo>
                <a:lnTo>
                  <a:pt x="1543049" y="57149"/>
                </a:lnTo>
                <a:lnTo>
                  <a:pt x="1543049" y="28574"/>
                </a:lnTo>
                <a:lnTo>
                  <a:pt x="1571624" y="28574"/>
                </a:lnTo>
                <a:lnTo>
                  <a:pt x="1571624" y="57149"/>
                </a:lnTo>
                <a:close/>
              </a:path>
              <a:path w="2794000" h="85725">
                <a:moveTo>
                  <a:pt x="1628774" y="57149"/>
                </a:moveTo>
                <a:lnTo>
                  <a:pt x="1600199" y="57149"/>
                </a:lnTo>
                <a:lnTo>
                  <a:pt x="1600199" y="28574"/>
                </a:lnTo>
                <a:lnTo>
                  <a:pt x="1628774" y="28574"/>
                </a:lnTo>
                <a:lnTo>
                  <a:pt x="1628774" y="57149"/>
                </a:lnTo>
                <a:close/>
              </a:path>
              <a:path w="2794000" h="85725">
                <a:moveTo>
                  <a:pt x="1685924" y="57149"/>
                </a:moveTo>
                <a:lnTo>
                  <a:pt x="1657349" y="57149"/>
                </a:lnTo>
                <a:lnTo>
                  <a:pt x="1657349" y="28574"/>
                </a:lnTo>
                <a:lnTo>
                  <a:pt x="1685924" y="28574"/>
                </a:lnTo>
                <a:lnTo>
                  <a:pt x="1685924" y="57149"/>
                </a:lnTo>
                <a:close/>
              </a:path>
              <a:path w="2794000" h="85725">
                <a:moveTo>
                  <a:pt x="1743074" y="57149"/>
                </a:moveTo>
                <a:lnTo>
                  <a:pt x="1714499" y="57149"/>
                </a:lnTo>
                <a:lnTo>
                  <a:pt x="1714499" y="28574"/>
                </a:lnTo>
                <a:lnTo>
                  <a:pt x="1743074" y="28574"/>
                </a:lnTo>
                <a:lnTo>
                  <a:pt x="1743074" y="57149"/>
                </a:lnTo>
                <a:close/>
              </a:path>
              <a:path w="2794000" h="85725">
                <a:moveTo>
                  <a:pt x="1800224" y="57149"/>
                </a:moveTo>
                <a:lnTo>
                  <a:pt x="1771649" y="57149"/>
                </a:lnTo>
                <a:lnTo>
                  <a:pt x="1771649" y="28574"/>
                </a:lnTo>
                <a:lnTo>
                  <a:pt x="1800224" y="28574"/>
                </a:lnTo>
                <a:lnTo>
                  <a:pt x="1800224" y="57149"/>
                </a:lnTo>
                <a:close/>
              </a:path>
              <a:path w="2794000" h="85725">
                <a:moveTo>
                  <a:pt x="1857374" y="57149"/>
                </a:moveTo>
                <a:lnTo>
                  <a:pt x="1828799" y="57149"/>
                </a:lnTo>
                <a:lnTo>
                  <a:pt x="1828799" y="28574"/>
                </a:lnTo>
                <a:lnTo>
                  <a:pt x="1857374" y="28574"/>
                </a:lnTo>
                <a:lnTo>
                  <a:pt x="1857374" y="57149"/>
                </a:lnTo>
                <a:close/>
              </a:path>
              <a:path w="2794000" h="85725">
                <a:moveTo>
                  <a:pt x="1914524" y="57149"/>
                </a:moveTo>
                <a:lnTo>
                  <a:pt x="1885949" y="57149"/>
                </a:lnTo>
                <a:lnTo>
                  <a:pt x="1885949" y="28574"/>
                </a:lnTo>
                <a:lnTo>
                  <a:pt x="1914524" y="28574"/>
                </a:lnTo>
                <a:lnTo>
                  <a:pt x="1914524" y="57149"/>
                </a:lnTo>
                <a:close/>
              </a:path>
              <a:path w="2794000" h="85725">
                <a:moveTo>
                  <a:pt x="1971674" y="57149"/>
                </a:moveTo>
                <a:lnTo>
                  <a:pt x="1943099" y="57149"/>
                </a:lnTo>
                <a:lnTo>
                  <a:pt x="1943099" y="28574"/>
                </a:lnTo>
                <a:lnTo>
                  <a:pt x="1971674" y="28574"/>
                </a:lnTo>
                <a:lnTo>
                  <a:pt x="1971674" y="57149"/>
                </a:lnTo>
                <a:close/>
              </a:path>
              <a:path w="2794000" h="85725">
                <a:moveTo>
                  <a:pt x="2028824" y="57149"/>
                </a:moveTo>
                <a:lnTo>
                  <a:pt x="2000249" y="57149"/>
                </a:lnTo>
                <a:lnTo>
                  <a:pt x="2000249" y="28574"/>
                </a:lnTo>
                <a:lnTo>
                  <a:pt x="2028824" y="28574"/>
                </a:lnTo>
                <a:lnTo>
                  <a:pt x="2028824" y="57149"/>
                </a:lnTo>
                <a:close/>
              </a:path>
              <a:path w="2794000" h="85725">
                <a:moveTo>
                  <a:pt x="2085974" y="57149"/>
                </a:moveTo>
                <a:lnTo>
                  <a:pt x="2057399" y="57149"/>
                </a:lnTo>
                <a:lnTo>
                  <a:pt x="2057399" y="28574"/>
                </a:lnTo>
                <a:lnTo>
                  <a:pt x="2085974" y="28574"/>
                </a:lnTo>
                <a:lnTo>
                  <a:pt x="2085974" y="57149"/>
                </a:lnTo>
                <a:close/>
              </a:path>
              <a:path w="2794000" h="85725">
                <a:moveTo>
                  <a:pt x="2143124" y="57149"/>
                </a:moveTo>
                <a:lnTo>
                  <a:pt x="2114549" y="57149"/>
                </a:lnTo>
                <a:lnTo>
                  <a:pt x="2114549" y="28574"/>
                </a:lnTo>
                <a:lnTo>
                  <a:pt x="2143124" y="28574"/>
                </a:lnTo>
                <a:lnTo>
                  <a:pt x="2143124" y="57149"/>
                </a:lnTo>
                <a:close/>
              </a:path>
              <a:path w="2794000" h="85725">
                <a:moveTo>
                  <a:pt x="2200274" y="57149"/>
                </a:moveTo>
                <a:lnTo>
                  <a:pt x="2171699" y="57149"/>
                </a:lnTo>
                <a:lnTo>
                  <a:pt x="2171699" y="28574"/>
                </a:lnTo>
                <a:lnTo>
                  <a:pt x="2200274" y="28574"/>
                </a:lnTo>
                <a:lnTo>
                  <a:pt x="2200274" y="57149"/>
                </a:lnTo>
                <a:close/>
              </a:path>
              <a:path w="2794000" h="85725">
                <a:moveTo>
                  <a:pt x="2257424" y="57149"/>
                </a:moveTo>
                <a:lnTo>
                  <a:pt x="2228849" y="57149"/>
                </a:lnTo>
                <a:lnTo>
                  <a:pt x="2228849" y="28574"/>
                </a:lnTo>
                <a:lnTo>
                  <a:pt x="2257424" y="28574"/>
                </a:lnTo>
                <a:lnTo>
                  <a:pt x="2257424" y="57149"/>
                </a:lnTo>
                <a:close/>
              </a:path>
              <a:path w="2794000" h="85725">
                <a:moveTo>
                  <a:pt x="2314574" y="57149"/>
                </a:moveTo>
                <a:lnTo>
                  <a:pt x="2285999" y="57149"/>
                </a:lnTo>
                <a:lnTo>
                  <a:pt x="2285999" y="28574"/>
                </a:lnTo>
                <a:lnTo>
                  <a:pt x="2314574" y="28574"/>
                </a:lnTo>
                <a:lnTo>
                  <a:pt x="2314574" y="57149"/>
                </a:lnTo>
                <a:close/>
              </a:path>
              <a:path w="2794000" h="85725">
                <a:moveTo>
                  <a:pt x="2371724" y="57149"/>
                </a:moveTo>
                <a:lnTo>
                  <a:pt x="2343149" y="57149"/>
                </a:lnTo>
                <a:lnTo>
                  <a:pt x="2343149" y="28574"/>
                </a:lnTo>
                <a:lnTo>
                  <a:pt x="2371724" y="28574"/>
                </a:lnTo>
                <a:lnTo>
                  <a:pt x="2371724" y="57149"/>
                </a:lnTo>
                <a:close/>
              </a:path>
              <a:path w="2794000" h="85725">
                <a:moveTo>
                  <a:pt x="2428874" y="57149"/>
                </a:moveTo>
                <a:lnTo>
                  <a:pt x="2400299" y="57149"/>
                </a:lnTo>
                <a:lnTo>
                  <a:pt x="2400299" y="28574"/>
                </a:lnTo>
                <a:lnTo>
                  <a:pt x="2428874" y="28574"/>
                </a:lnTo>
                <a:lnTo>
                  <a:pt x="2428874" y="57149"/>
                </a:lnTo>
                <a:close/>
              </a:path>
              <a:path w="2794000" h="85725">
                <a:moveTo>
                  <a:pt x="2486024" y="57149"/>
                </a:moveTo>
                <a:lnTo>
                  <a:pt x="2457449" y="57149"/>
                </a:lnTo>
                <a:lnTo>
                  <a:pt x="2457449" y="28574"/>
                </a:lnTo>
                <a:lnTo>
                  <a:pt x="2486024" y="28574"/>
                </a:lnTo>
                <a:lnTo>
                  <a:pt x="2486024" y="57149"/>
                </a:lnTo>
                <a:close/>
              </a:path>
              <a:path w="2794000" h="85725">
                <a:moveTo>
                  <a:pt x="2543174" y="57149"/>
                </a:moveTo>
                <a:lnTo>
                  <a:pt x="2514599" y="57149"/>
                </a:lnTo>
                <a:lnTo>
                  <a:pt x="2514599" y="28574"/>
                </a:lnTo>
                <a:lnTo>
                  <a:pt x="2543174" y="28574"/>
                </a:lnTo>
                <a:lnTo>
                  <a:pt x="2543174" y="57149"/>
                </a:lnTo>
                <a:close/>
              </a:path>
              <a:path w="2794000" h="85725">
                <a:moveTo>
                  <a:pt x="2600324" y="57149"/>
                </a:moveTo>
                <a:lnTo>
                  <a:pt x="2571749" y="57149"/>
                </a:lnTo>
                <a:lnTo>
                  <a:pt x="2571749" y="28574"/>
                </a:lnTo>
                <a:lnTo>
                  <a:pt x="2600324" y="28574"/>
                </a:lnTo>
                <a:lnTo>
                  <a:pt x="2600324" y="57149"/>
                </a:lnTo>
                <a:close/>
              </a:path>
              <a:path w="2794000" h="85725">
                <a:moveTo>
                  <a:pt x="2650784" y="85724"/>
                </a:moveTo>
                <a:lnTo>
                  <a:pt x="2650784" y="0"/>
                </a:lnTo>
                <a:lnTo>
                  <a:pt x="2746034" y="28574"/>
                </a:lnTo>
                <a:lnTo>
                  <a:pt x="2657474" y="28574"/>
                </a:lnTo>
                <a:lnTo>
                  <a:pt x="2657474" y="57149"/>
                </a:lnTo>
                <a:lnTo>
                  <a:pt x="2746034" y="57149"/>
                </a:lnTo>
                <a:lnTo>
                  <a:pt x="2650784" y="85724"/>
                </a:lnTo>
                <a:close/>
              </a:path>
              <a:path w="2794000" h="85725">
                <a:moveTo>
                  <a:pt x="2650784" y="57149"/>
                </a:moveTo>
                <a:lnTo>
                  <a:pt x="2628899" y="57149"/>
                </a:lnTo>
                <a:lnTo>
                  <a:pt x="2628899" y="28574"/>
                </a:lnTo>
                <a:lnTo>
                  <a:pt x="2650784" y="28574"/>
                </a:lnTo>
                <a:lnTo>
                  <a:pt x="2650784" y="57149"/>
                </a:lnTo>
                <a:close/>
              </a:path>
              <a:path w="2794000" h="85725">
                <a:moveTo>
                  <a:pt x="2746034" y="57149"/>
                </a:moveTo>
                <a:lnTo>
                  <a:pt x="2657474" y="57149"/>
                </a:lnTo>
                <a:lnTo>
                  <a:pt x="2657474" y="28574"/>
                </a:lnTo>
                <a:lnTo>
                  <a:pt x="2746034" y="28574"/>
                </a:lnTo>
                <a:lnTo>
                  <a:pt x="2793659" y="42862"/>
                </a:lnTo>
                <a:lnTo>
                  <a:pt x="2746034" y="5714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919641" y="1316330"/>
            <a:ext cx="484196" cy="6159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919641" y="1316330"/>
            <a:ext cx="484505" cy="615950"/>
          </a:xfrm>
          <a:custGeom>
            <a:avLst/>
            <a:gdLst/>
            <a:ahLst/>
            <a:cxnLst/>
            <a:rect l="l" t="t" r="r" b="b"/>
            <a:pathLst>
              <a:path w="484504" h="615950">
                <a:moveTo>
                  <a:pt x="80701" y="0"/>
                </a:moveTo>
                <a:lnTo>
                  <a:pt x="403494" y="0"/>
                </a:lnTo>
                <a:lnTo>
                  <a:pt x="484196" y="80700"/>
                </a:lnTo>
                <a:lnTo>
                  <a:pt x="484196" y="615928"/>
                </a:lnTo>
                <a:lnTo>
                  <a:pt x="0" y="615928"/>
                </a:lnTo>
                <a:lnTo>
                  <a:pt x="0" y="80700"/>
                </a:lnTo>
                <a:lnTo>
                  <a:pt x="80701" y="0"/>
                </a:lnTo>
                <a:close/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025012" y="1471665"/>
            <a:ext cx="273685" cy="275590"/>
          </a:xfrm>
          <a:custGeom>
            <a:avLst/>
            <a:gdLst/>
            <a:ahLst/>
            <a:cxnLst/>
            <a:rect l="l" t="t" r="r" b="b"/>
            <a:pathLst>
              <a:path w="273684" h="275589">
                <a:moveTo>
                  <a:pt x="136726" y="0"/>
                </a:moveTo>
                <a:close/>
              </a:path>
              <a:path w="273684" h="275589">
                <a:moveTo>
                  <a:pt x="273450" y="137744"/>
                </a:moveTo>
                <a:lnTo>
                  <a:pt x="1" y="137744"/>
                </a:lnTo>
                <a:lnTo>
                  <a:pt x="6971" y="94206"/>
                </a:lnTo>
                <a:lnTo>
                  <a:pt x="26381" y="56394"/>
                </a:lnTo>
                <a:lnTo>
                  <a:pt x="55978" y="26576"/>
                </a:lnTo>
                <a:lnTo>
                  <a:pt x="93511" y="7022"/>
                </a:lnTo>
                <a:lnTo>
                  <a:pt x="136726" y="0"/>
                </a:lnTo>
                <a:lnTo>
                  <a:pt x="179941" y="7022"/>
                </a:lnTo>
                <a:lnTo>
                  <a:pt x="217474" y="26576"/>
                </a:lnTo>
                <a:lnTo>
                  <a:pt x="247071" y="56394"/>
                </a:lnTo>
                <a:lnTo>
                  <a:pt x="266480" y="94206"/>
                </a:lnTo>
                <a:lnTo>
                  <a:pt x="273450" y="137744"/>
                </a:lnTo>
                <a:close/>
              </a:path>
              <a:path w="273684" h="275589">
                <a:moveTo>
                  <a:pt x="136725" y="275488"/>
                </a:moveTo>
                <a:lnTo>
                  <a:pt x="93509" y="268466"/>
                </a:lnTo>
                <a:lnTo>
                  <a:pt x="55977" y="248912"/>
                </a:lnTo>
                <a:lnTo>
                  <a:pt x="26380" y="219094"/>
                </a:lnTo>
                <a:lnTo>
                  <a:pt x="6970" y="181282"/>
                </a:lnTo>
                <a:lnTo>
                  <a:pt x="0" y="137744"/>
                </a:lnTo>
                <a:lnTo>
                  <a:pt x="273450" y="137744"/>
                </a:lnTo>
                <a:lnTo>
                  <a:pt x="266480" y="181282"/>
                </a:lnTo>
                <a:lnTo>
                  <a:pt x="247070" y="219094"/>
                </a:lnTo>
                <a:lnTo>
                  <a:pt x="217473" y="248912"/>
                </a:lnTo>
                <a:lnTo>
                  <a:pt x="179941" y="268466"/>
                </a:lnTo>
                <a:lnTo>
                  <a:pt x="136725" y="275488"/>
                </a:lnTo>
                <a:close/>
              </a:path>
              <a:path w="273684" h="275589">
                <a:moveTo>
                  <a:pt x="273451" y="137744"/>
                </a:moveTo>
                <a:close/>
              </a:path>
            </a:pathLst>
          </a:custGeom>
          <a:solidFill>
            <a:srgbClr val="AC1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025012" y="1471665"/>
            <a:ext cx="273685" cy="275590"/>
          </a:xfrm>
          <a:custGeom>
            <a:avLst/>
            <a:gdLst/>
            <a:ahLst/>
            <a:cxnLst/>
            <a:rect l="l" t="t" r="r" b="b"/>
            <a:pathLst>
              <a:path w="273684" h="275589">
                <a:moveTo>
                  <a:pt x="1" y="137744"/>
                </a:moveTo>
                <a:lnTo>
                  <a:pt x="6971" y="94206"/>
                </a:lnTo>
                <a:lnTo>
                  <a:pt x="26381" y="56394"/>
                </a:lnTo>
                <a:lnTo>
                  <a:pt x="55978" y="26576"/>
                </a:lnTo>
                <a:lnTo>
                  <a:pt x="93510" y="7022"/>
                </a:lnTo>
                <a:lnTo>
                  <a:pt x="136726" y="0"/>
                </a:lnTo>
                <a:lnTo>
                  <a:pt x="179941" y="7022"/>
                </a:lnTo>
                <a:lnTo>
                  <a:pt x="217474" y="26576"/>
                </a:lnTo>
                <a:lnTo>
                  <a:pt x="247070" y="56394"/>
                </a:lnTo>
                <a:lnTo>
                  <a:pt x="266480" y="94206"/>
                </a:lnTo>
                <a:lnTo>
                  <a:pt x="273450" y="137744"/>
                </a:lnTo>
                <a:lnTo>
                  <a:pt x="266480" y="181282"/>
                </a:lnTo>
                <a:lnTo>
                  <a:pt x="247070" y="219094"/>
                </a:lnTo>
                <a:lnTo>
                  <a:pt x="217473" y="248912"/>
                </a:lnTo>
                <a:lnTo>
                  <a:pt x="179941" y="268466"/>
                </a:lnTo>
                <a:lnTo>
                  <a:pt x="136725" y="275488"/>
                </a:lnTo>
                <a:lnTo>
                  <a:pt x="93509" y="268466"/>
                </a:lnTo>
                <a:lnTo>
                  <a:pt x="55977" y="248912"/>
                </a:lnTo>
                <a:lnTo>
                  <a:pt x="26380" y="219094"/>
                </a:lnTo>
                <a:lnTo>
                  <a:pt x="6970" y="181282"/>
                </a:lnTo>
                <a:lnTo>
                  <a:pt x="0" y="137744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161739" y="1517229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36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069145" y="1608493"/>
            <a:ext cx="185420" cy="0"/>
          </a:xfrm>
          <a:custGeom>
            <a:avLst/>
            <a:gdLst/>
            <a:ahLst/>
            <a:cxnLst/>
            <a:rect l="l" t="t" r="r" b="b"/>
            <a:pathLst>
              <a:path w="185420" h="0">
                <a:moveTo>
                  <a:pt x="0" y="0"/>
                </a:moveTo>
                <a:lnTo>
                  <a:pt x="185191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074400" y="3054416"/>
            <a:ext cx="658873" cy="8418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074400" y="3054416"/>
            <a:ext cx="659130" cy="842010"/>
          </a:xfrm>
          <a:custGeom>
            <a:avLst/>
            <a:gdLst/>
            <a:ahLst/>
            <a:cxnLst/>
            <a:rect l="l" t="t" r="r" b="b"/>
            <a:pathLst>
              <a:path w="659129" h="842010">
                <a:moveTo>
                  <a:pt x="109814" y="0"/>
                </a:moveTo>
                <a:lnTo>
                  <a:pt x="549059" y="0"/>
                </a:lnTo>
                <a:lnTo>
                  <a:pt x="658873" y="109814"/>
                </a:lnTo>
                <a:lnTo>
                  <a:pt x="658873" y="841898"/>
                </a:lnTo>
                <a:lnTo>
                  <a:pt x="0" y="841898"/>
                </a:lnTo>
                <a:lnTo>
                  <a:pt x="0" y="109814"/>
                </a:lnTo>
                <a:lnTo>
                  <a:pt x="109814" y="0"/>
                </a:lnTo>
                <a:close/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217788" y="3266740"/>
            <a:ext cx="372110" cy="377190"/>
          </a:xfrm>
          <a:custGeom>
            <a:avLst/>
            <a:gdLst/>
            <a:ahLst/>
            <a:cxnLst/>
            <a:rect l="l" t="t" r="r" b="b"/>
            <a:pathLst>
              <a:path w="372109" h="377189">
                <a:moveTo>
                  <a:pt x="0" y="0"/>
                </a:moveTo>
                <a:lnTo>
                  <a:pt x="372099" y="0"/>
                </a:lnTo>
                <a:lnTo>
                  <a:pt x="372099" y="376559"/>
                </a:lnTo>
                <a:lnTo>
                  <a:pt x="0" y="376559"/>
                </a:lnTo>
                <a:lnTo>
                  <a:pt x="0" y="0"/>
                </a:lnTo>
                <a:close/>
              </a:path>
            </a:pathLst>
          </a:custGeom>
          <a:solidFill>
            <a:srgbClr val="AC1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217788" y="3266740"/>
            <a:ext cx="372110" cy="377190"/>
          </a:xfrm>
          <a:custGeom>
            <a:avLst/>
            <a:gdLst/>
            <a:ahLst/>
            <a:cxnLst/>
            <a:rect l="l" t="t" r="r" b="b"/>
            <a:pathLst>
              <a:path w="372109" h="377189">
                <a:moveTo>
                  <a:pt x="0" y="0"/>
                </a:moveTo>
                <a:lnTo>
                  <a:pt x="372099" y="0"/>
                </a:lnTo>
                <a:lnTo>
                  <a:pt x="372099" y="376559"/>
                </a:lnTo>
                <a:lnTo>
                  <a:pt x="0" y="376559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403838" y="3329020"/>
            <a:ext cx="0" cy="252095"/>
          </a:xfrm>
          <a:custGeom>
            <a:avLst/>
            <a:gdLst/>
            <a:ahLst/>
            <a:cxnLst/>
            <a:rect l="l" t="t" r="r" b="b"/>
            <a:pathLst>
              <a:path w="0" h="252095">
                <a:moveTo>
                  <a:pt x="0" y="0"/>
                </a:moveTo>
                <a:lnTo>
                  <a:pt x="0" y="25200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277837" y="3453765"/>
            <a:ext cx="252095" cy="0"/>
          </a:xfrm>
          <a:custGeom>
            <a:avLst/>
            <a:gdLst/>
            <a:ahLst/>
            <a:cxnLst/>
            <a:rect l="l" t="t" r="r" b="b"/>
            <a:pathLst>
              <a:path w="252095" h="0">
                <a:moveTo>
                  <a:pt x="0" y="0"/>
                </a:moveTo>
                <a:lnTo>
                  <a:pt x="252000" y="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936075" y="1321968"/>
            <a:ext cx="484196" cy="6159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936075" y="1321968"/>
            <a:ext cx="484505" cy="615950"/>
          </a:xfrm>
          <a:custGeom>
            <a:avLst/>
            <a:gdLst/>
            <a:ahLst/>
            <a:cxnLst/>
            <a:rect l="l" t="t" r="r" b="b"/>
            <a:pathLst>
              <a:path w="484504" h="615950">
                <a:moveTo>
                  <a:pt x="80701" y="0"/>
                </a:moveTo>
                <a:lnTo>
                  <a:pt x="403495" y="0"/>
                </a:lnTo>
                <a:lnTo>
                  <a:pt x="484196" y="80700"/>
                </a:lnTo>
                <a:lnTo>
                  <a:pt x="484196" y="615928"/>
                </a:lnTo>
                <a:lnTo>
                  <a:pt x="0" y="615928"/>
                </a:lnTo>
                <a:lnTo>
                  <a:pt x="0" y="80700"/>
                </a:lnTo>
                <a:lnTo>
                  <a:pt x="80701" y="0"/>
                </a:lnTo>
                <a:close/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8041445" y="1477304"/>
            <a:ext cx="273685" cy="275590"/>
          </a:xfrm>
          <a:custGeom>
            <a:avLst/>
            <a:gdLst/>
            <a:ahLst/>
            <a:cxnLst/>
            <a:rect l="l" t="t" r="r" b="b"/>
            <a:pathLst>
              <a:path w="273684" h="275589">
                <a:moveTo>
                  <a:pt x="136726" y="0"/>
                </a:moveTo>
                <a:close/>
              </a:path>
              <a:path w="273684" h="275589">
                <a:moveTo>
                  <a:pt x="273450" y="137744"/>
                </a:moveTo>
                <a:lnTo>
                  <a:pt x="1" y="137744"/>
                </a:lnTo>
                <a:lnTo>
                  <a:pt x="6971" y="94206"/>
                </a:lnTo>
                <a:lnTo>
                  <a:pt x="26381" y="56394"/>
                </a:lnTo>
                <a:lnTo>
                  <a:pt x="55978" y="26576"/>
                </a:lnTo>
                <a:lnTo>
                  <a:pt x="93511" y="7022"/>
                </a:lnTo>
                <a:lnTo>
                  <a:pt x="136726" y="0"/>
                </a:lnTo>
                <a:lnTo>
                  <a:pt x="179941" y="7022"/>
                </a:lnTo>
                <a:lnTo>
                  <a:pt x="217474" y="26576"/>
                </a:lnTo>
                <a:lnTo>
                  <a:pt x="247071" y="56394"/>
                </a:lnTo>
                <a:lnTo>
                  <a:pt x="266480" y="94206"/>
                </a:lnTo>
                <a:lnTo>
                  <a:pt x="273450" y="137744"/>
                </a:lnTo>
                <a:close/>
              </a:path>
              <a:path w="273684" h="275589">
                <a:moveTo>
                  <a:pt x="136725" y="275488"/>
                </a:moveTo>
                <a:lnTo>
                  <a:pt x="93509" y="268466"/>
                </a:lnTo>
                <a:lnTo>
                  <a:pt x="55977" y="248912"/>
                </a:lnTo>
                <a:lnTo>
                  <a:pt x="26380" y="219094"/>
                </a:lnTo>
                <a:lnTo>
                  <a:pt x="6970" y="181282"/>
                </a:lnTo>
                <a:lnTo>
                  <a:pt x="0" y="137744"/>
                </a:lnTo>
                <a:lnTo>
                  <a:pt x="273450" y="137744"/>
                </a:lnTo>
                <a:lnTo>
                  <a:pt x="266480" y="181282"/>
                </a:lnTo>
                <a:lnTo>
                  <a:pt x="247070" y="219094"/>
                </a:lnTo>
                <a:lnTo>
                  <a:pt x="217473" y="248912"/>
                </a:lnTo>
                <a:lnTo>
                  <a:pt x="179941" y="268466"/>
                </a:lnTo>
                <a:lnTo>
                  <a:pt x="136725" y="275488"/>
                </a:lnTo>
                <a:close/>
              </a:path>
              <a:path w="273684" h="275589">
                <a:moveTo>
                  <a:pt x="273451" y="137744"/>
                </a:moveTo>
                <a:close/>
              </a:path>
            </a:pathLst>
          </a:custGeom>
          <a:solidFill>
            <a:srgbClr val="AC18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041445" y="1477304"/>
            <a:ext cx="273685" cy="275590"/>
          </a:xfrm>
          <a:custGeom>
            <a:avLst/>
            <a:gdLst/>
            <a:ahLst/>
            <a:cxnLst/>
            <a:rect l="l" t="t" r="r" b="b"/>
            <a:pathLst>
              <a:path w="273684" h="275589">
                <a:moveTo>
                  <a:pt x="1" y="137744"/>
                </a:moveTo>
                <a:lnTo>
                  <a:pt x="6971" y="94206"/>
                </a:lnTo>
                <a:lnTo>
                  <a:pt x="26381" y="56394"/>
                </a:lnTo>
                <a:lnTo>
                  <a:pt x="55978" y="26576"/>
                </a:lnTo>
                <a:lnTo>
                  <a:pt x="93510" y="7022"/>
                </a:lnTo>
                <a:lnTo>
                  <a:pt x="136726" y="0"/>
                </a:lnTo>
                <a:lnTo>
                  <a:pt x="179941" y="7022"/>
                </a:lnTo>
                <a:lnTo>
                  <a:pt x="217474" y="26576"/>
                </a:lnTo>
                <a:lnTo>
                  <a:pt x="247070" y="56394"/>
                </a:lnTo>
                <a:lnTo>
                  <a:pt x="266480" y="94206"/>
                </a:lnTo>
                <a:lnTo>
                  <a:pt x="273450" y="137744"/>
                </a:lnTo>
                <a:lnTo>
                  <a:pt x="266480" y="181282"/>
                </a:lnTo>
                <a:lnTo>
                  <a:pt x="247070" y="219094"/>
                </a:lnTo>
                <a:lnTo>
                  <a:pt x="217473" y="248912"/>
                </a:lnTo>
                <a:lnTo>
                  <a:pt x="179941" y="268466"/>
                </a:lnTo>
                <a:lnTo>
                  <a:pt x="136725" y="275488"/>
                </a:lnTo>
                <a:lnTo>
                  <a:pt x="93509" y="268466"/>
                </a:lnTo>
                <a:lnTo>
                  <a:pt x="55977" y="248912"/>
                </a:lnTo>
                <a:lnTo>
                  <a:pt x="26380" y="219094"/>
                </a:lnTo>
                <a:lnTo>
                  <a:pt x="6970" y="181282"/>
                </a:lnTo>
                <a:lnTo>
                  <a:pt x="0" y="137744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8178172" y="1522867"/>
            <a:ext cx="0" cy="184785"/>
          </a:xfrm>
          <a:custGeom>
            <a:avLst/>
            <a:gdLst/>
            <a:ahLst/>
            <a:cxnLst/>
            <a:rect l="l" t="t" r="r" b="b"/>
            <a:pathLst>
              <a:path w="0" h="184785">
                <a:moveTo>
                  <a:pt x="0" y="0"/>
                </a:moveTo>
                <a:lnTo>
                  <a:pt x="0" y="18436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085577" y="1614131"/>
            <a:ext cx="185420" cy="0"/>
          </a:xfrm>
          <a:custGeom>
            <a:avLst/>
            <a:gdLst/>
            <a:ahLst/>
            <a:cxnLst/>
            <a:rect l="l" t="t" r="r" b="b"/>
            <a:pathLst>
              <a:path w="185420" h="0">
                <a:moveTo>
                  <a:pt x="0" y="0"/>
                </a:moveTo>
                <a:lnTo>
                  <a:pt x="185191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8202605" y="1192561"/>
            <a:ext cx="51435" cy="254000"/>
          </a:xfrm>
          <a:custGeom>
            <a:avLst/>
            <a:gdLst/>
            <a:ahLst/>
            <a:cxnLst/>
            <a:rect l="l" t="t" r="r" b="b"/>
            <a:pathLst>
              <a:path w="51434" h="254000">
                <a:moveTo>
                  <a:pt x="0" y="253628"/>
                </a:moveTo>
                <a:lnTo>
                  <a:pt x="51410" y="0"/>
                </a:lnTo>
              </a:path>
            </a:pathLst>
          </a:custGeom>
          <a:ln w="31749">
            <a:solidFill>
              <a:srgbClr val="AC18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8254016" y="1192561"/>
            <a:ext cx="43180" cy="254000"/>
          </a:xfrm>
          <a:custGeom>
            <a:avLst/>
            <a:gdLst/>
            <a:ahLst/>
            <a:cxnLst/>
            <a:rect l="l" t="t" r="r" b="b"/>
            <a:pathLst>
              <a:path w="43179" h="254000">
                <a:moveTo>
                  <a:pt x="42708" y="253628"/>
                </a:moveTo>
                <a:lnTo>
                  <a:pt x="0" y="0"/>
                </a:lnTo>
              </a:path>
            </a:pathLst>
          </a:custGeom>
          <a:ln w="31750">
            <a:solidFill>
              <a:srgbClr val="AC18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300794" y="1311941"/>
            <a:ext cx="26034" cy="133350"/>
          </a:xfrm>
          <a:custGeom>
            <a:avLst/>
            <a:gdLst/>
            <a:ahLst/>
            <a:cxnLst/>
            <a:rect l="l" t="t" r="r" b="b"/>
            <a:pathLst>
              <a:path w="26034" h="133350">
                <a:moveTo>
                  <a:pt x="0" y="132780"/>
                </a:moveTo>
                <a:lnTo>
                  <a:pt x="25705" y="0"/>
                </a:lnTo>
              </a:path>
            </a:pathLst>
          </a:custGeom>
          <a:ln w="31750">
            <a:solidFill>
              <a:srgbClr val="AC18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326498" y="1311941"/>
            <a:ext cx="59690" cy="248285"/>
          </a:xfrm>
          <a:custGeom>
            <a:avLst/>
            <a:gdLst/>
            <a:ahLst/>
            <a:cxnLst/>
            <a:rect l="l" t="t" r="r" b="b"/>
            <a:pathLst>
              <a:path w="59690" h="248284">
                <a:moveTo>
                  <a:pt x="59549" y="248114"/>
                </a:moveTo>
                <a:lnTo>
                  <a:pt x="0" y="0"/>
                </a:lnTo>
              </a:path>
            </a:pathLst>
          </a:custGeom>
          <a:ln w="31750">
            <a:solidFill>
              <a:srgbClr val="AC18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386047" y="1426854"/>
            <a:ext cx="26034" cy="133350"/>
          </a:xfrm>
          <a:custGeom>
            <a:avLst/>
            <a:gdLst/>
            <a:ahLst/>
            <a:cxnLst/>
            <a:rect l="l" t="t" r="r" b="b"/>
            <a:pathLst>
              <a:path w="26034" h="133350">
                <a:moveTo>
                  <a:pt x="0" y="132780"/>
                </a:moveTo>
                <a:lnTo>
                  <a:pt x="25705" y="0"/>
                </a:lnTo>
              </a:path>
            </a:pathLst>
          </a:custGeom>
          <a:ln w="31750">
            <a:solidFill>
              <a:srgbClr val="AC18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413684" y="1426854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4" h="0">
                <a:moveTo>
                  <a:pt x="0" y="0"/>
                </a:moveTo>
                <a:lnTo>
                  <a:pt x="121235" y="0"/>
                </a:lnTo>
              </a:path>
            </a:pathLst>
          </a:custGeom>
          <a:ln w="31750">
            <a:solidFill>
              <a:srgbClr val="AC18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8081369" y="1446189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4" h="0">
                <a:moveTo>
                  <a:pt x="0" y="0"/>
                </a:moveTo>
                <a:lnTo>
                  <a:pt x="121235" y="0"/>
                </a:lnTo>
              </a:path>
            </a:pathLst>
          </a:custGeom>
          <a:ln w="31750">
            <a:solidFill>
              <a:srgbClr val="AC18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8342520" y="1176130"/>
            <a:ext cx="215900" cy="210820"/>
          </a:xfrm>
          <a:custGeom>
            <a:avLst/>
            <a:gdLst/>
            <a:ahLst/>
            <a:cxnLst/>
            <a:rect l="l" t="t" r="r" b="b"/>
            <a:pathLst>
              <a:path w="215900" h="210819">
                <a:moveTo>
                  <a:pt x="107871" y="210296"/>
                </a:moveTo>
                <a:lnTo>
                  <a:pt x="60748" y="171105"/>
                </a:lnTo>
                <a:lnTo>
                  <a:pt x="28278" y="134140"/>
                </a:lnTo>
                <a:lnTo>
                  <a:pt x="8638" y="100141"/>
                </a:lnTo>
                <a:lnTo>
                  <a:pt x="0" y="69851"/>
                </a:lnTo>
                <a:lnTo>
                  <a:pt x="538" y="44012"/>
                </a:lnTo>
                <a:lnTo>
                  <a:pt x="8427" y="23366"/>
                </a:lnTo>
                <a:lnTo>
                  <a:pt x="21841" y="8654"/>
                </a:lnTo>
                <a:lnTo>
                  <a:pt x="38953" y="618"/>
                </a:lnTo>
                <a:lnTo>
                  <a:pt x="57938" y="0"/>
                </a:lnTo>
                <a:lnTo>
                  <a:pt x="76971" y="7541"/>
                </a:lnTo>
                <a:lnTo>
                  <a:pt x="94224" y="23984"/>
                </a:lnTo>
                <a:lnTo>
                  <a:pt x="107871" y="50070"/>
                </a:lnTo>
                <a:lnTo>
                  <a:pt x="215331" y="50070"/>
                </a:lnTo>
                <a:lnTo>
                  <a:pt x="215743" y="69851"/>
                </a:lnTo>
                <a:lnTo>
                  <a:pt x="207105" y="100141"/>
                </a:lnTo>
                <a:lnTo>
                  <a:pt x="187464" y="134140"/>
                </a:lnTo>
                <a:lnTo>
                  <a:pt x="154995" y="171105"/>
                </a:lnTo>
                <a:lnTo>
                  <a:pt x="107871" y="210296"/>
                </a:lnTo>
                <a:close/>
              </a:path>
              <a:path w="215900" h="210819">
                <a:moveTo>
                  <a:pt x="215331" y="50070"/>
                </a:moveTo>
                <a:lnTo>
                  <a:pt x="107871" y="50070"/>
                </a:lnTo>
                <a:lnTo>
                  <a:pt x="121519" y="23984"/>
                </a:lnTo>
                <a:lnTo>
                  <a:pt x="138772" y="7541"/>
                </a:lnTo>
                <a:lnTo>
                  <a:pt x="157804" y="0"/>
                </a:lnTo>
                <a:lnTo>
                  <a:pt x="176790" y="618"/>
                </a:lnTo>
                <a:lnTo>
                  <a:pt x="193902" y="8654"/>
                </a:lnTo>
                <a:lnTo>
                  <a:pt x="207316" y="23366"/>
                </a:lnTo>
                <a:lnTo>
                  <a:pt x="215205" y="44012"/>
                </a:lnTo>
                <a:lnTo>
                  <a:pt x="215331" y="500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8342520" y="1176130"/>
            <a:ext cx="215900" cy="210820"/>
          </a:xfrm>
          <a:custGeom>
            <a:avLst/>
            <a:gdLst/>
            <a:ahLst/>
            <a:cxnLst/>
            <a:rect l="l" t="t" r="r" b="b"/>
            <a:pathLst>
              <a:path w="215900" h="210819">
                <a:moveTo>
                  <a:pt x="107871" y="50070"/>
                </a:moveTo>
                <a:lnTo>
                  <a:pt x="121519" y="23984"/>
                </a:lnTo>
                <a:lnTo>
                  <a:pt x="138772" y="7541"/>
                </a:lnTo>
                <a:lnTo>
                  <a:pt x="157804" y="0"/>
                </a:lnTo>
                <a:lnTo>
                  <a:pt x="176790" y="618"/>
                </a:lnTo>
                <a:lnTo>
                  <a:pt x="193902" y="8654"/>
                </a:lnTo>
                <a:lnTo>
                  <a:pt x="207316" y="23366"/>
                </a:lnTo>
                <a:lnTo>
                  <a:pt x="215205" y="44012"/>
                </a:lnTo>
                <a:lnTo>
                  <a:pt x="215743" y="69851"/>
                </a:lnTo>
                <a:lnTo>
                  <a:pt x="207105" y="100141"/>
                </a:lnTo>
                <a:lnTo>
                  <a:pt x="187464" y="134140"/>
                </a:lnTo>
                <a:lnTo>
                  <a:pt x="154995" y="171105"/>
                </a:lnTo>
                <a:lnTo>
                  <a:pt x="107871" y="210296"/>
                </a:lnTo>
                <a:lnTo>
                  <a:pt x="60748" y="171105"/>
                </a:lnTo>
                <a:lnTo>
                  <a:pt x="28278" y="134140"/>
                </a:lnTo>
                <a:lnTo>
                  <a:pt x="8638" y="100141"/>
                </a:lnTo>
                <a:lnTo>
                  <a:pt x="0" y="69851"/>
                </a:lnTo>
                <a:lnTo>
                  <a:pt x="538" y="44012"/>
                </a:lnTo>
                <a:lnTo>
                  <a:pt x="8427" y="23366"/>
                </a:lnTo>
                <a:lnTo>
                  <a:pt x="21841" y="8654"/>
                </a:lnTo>
                <a:lnTo>
                  <a:pt x="38953" y="618"/>
                </a:lnTo>
                <a:lnTo>
                  <a:pt x="57938" y="0"/>
                </a:lnTo>
                <a:lnTo>
                  <a:pt x="76971" y="7541"/>
                </a:lnTo>
                <a:lnTo>
                  <a:pt x="94224" y="23984"/>
                </a:lnTo>
                <a:lnTo>
                  <a:pt x="107871" y="50070"/>
                </a:lnTo>
                <a:close/>
              </a:path>
            </a:pathLst>
          </a:custGeom>
          <a:ln w="3175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6654594" y="3955824"/>
            <a:ext cx="16960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Hospital </a:t>
            </a:r>
            <a:r>
              <a:rPr dirty="0" sz="1200" b="1">
                <a:latin typeface="Calibri"/>
                <a:cs typeface="Calibri"/>
              </a:rPr>
              <a:t>/ </a:t>
            </a:r>
            <a:r>
              <a:rPr dirty="0" sz="1200" spc="-5" b="1">
                <a:latin typeface="Calibri"/>
                <a:cs typeface="Calibri"/>
              </a:rPr>
              <a:t>Emergency</a:t>
            </a:r>
            <a:r>
              <a:rPr dirty="0" sz="1200" spc="-8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Care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939800" y="1714500"/>
            <a:ext cx="2103919" cy="17098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785431" y="1293943"/>
            <a:ext cx="0" cy="330200"/>
          </a:xfrm>
          <a:custGeom>
            <a:avLst/>
            <a:gdLst/>
            <a:ahLst/>
            <a:cxnLst/>
            <a:rect l="l" t="t" r="r" b="b"/>
            <a:pathLst>
              <a:path w="0" h="330200">
                <a:moveTo>
                  <a:pt x="0" y="0"/>
                </a:moveTo>
                <a:lnTo>
                  <a:pt x="0" y="330057"/>
                </a:lnTo>
              </a:path>
            </a:pathLst>
          </a:custGeom>
          <a:ln w="2857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571119" y="1140415"/>
            <a:ext cx="0" cy="483870"/>
          </a:xfrm>
          <a:custGeom>
            <a:avLst/>
            <a:gdLst/>
            <a:ahLst/>
            <a:cxnLst/>
            <a:rect l="l" t="t" r="r" b="b"/>
            <a:pathLst>
              <a:path w="0" h="483869">
                <a:moveTo>
                  <a:pt x="0" y="0"/>
                </a:moveTo>
                <a:lnTo>
                  <a:pt x="0" y="483585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732064" y="1685956"/>
            <a:ext cx="1689735" cy="1687195"/>
          </a:xfrm>
          <a:custGeom>
            <a:avLst/>
            <a:gdLst/>
            <a:ahLst/>
            <a:cxnLst/>
            <a:rect l="l" t="t" r="r" b="b"/>
            <a:pathLst>
              <a:path w="1689735" h="1687195">
                <a:moveTo>
                  <a:pt x="0" y="843438"/>
                </a:moveTo>
                <a:lnTo>
                  <a:pt x="1337" y="795577"/>
                </a:lnTo>
                <a:lnTo>
                  <a:pt x="5301" y="748415"/>
                </a:lnTo>
                <a:lnTo>
                  <a:pt x="11821" y="702026"/>
                </a:lnTo>
                <a:lnTo>
                  <a:pt x="20825" y="656479"/>
                </a:lnTo>
                <a:lnTo>
                  <a:pt x="32241" y="611847"/>
                </a:lnTo>
                <a:lnTo>
                  <a:pt x="45999" y="568199"/>
                </a:lnTo>
                <a:lnTo>
                  <a:pt x="62028" y="525608"/>
                </a:lnTo>
                <a:lnTo>
                  <a:pt x="80255" y="484145"/>
                </a:lnTo>
                <a:lnTo>
                  <a:pt x="100610" y="443881"/>
                </a:lnTo>
                <a:lnTo>
                  <a:pt x="123022" y="404886"/>
                </a:lnTo>
                <a:lnTo>
                  <a:pt x="147418" y="367233"/>
                </a:lnTo>
                <a:lnTo>
                  <a:pt x="173729" y="330992"/>
                </a:lnTo>
                <a:lnTo>
                  <a:pt x="201881" y="296235"/>
                </a:lnTo>
                <a:lnTo>
                  <a:pt x="231805" y="263033"/>
                </a:lnTo>
                <a:lnTo>
                  <a:pt x="263429" y="231457"/>
                </a:lnTo>
                <a:lnTo>
                  <a:pt x="296681" y="201578"/>
                </a:lnTo>
                <a:lnTo>
                  <a:pt x="331490" y="173468"/>
                </a:lnTo>
                <a:lnTo>
                  <a:pt x="367785" y="147197"/>
                </a:lnTo>
                <a:lnTo>
                  <a:pt x="405495" y="122837"/>
                </a:lnTo>
                <a:lnTo>
                  <a:pt x="444548" y="100459"/>
                </a:lnTo>
                <a:lnTo>
                  <a:pt x="484873" y="80135"/>
                </a:lnTo>
                <a:lnTo>
                  <a:pt x="526398" y="61935"/>
                </a:lnTo>
                <a:lnTo>
                  <a:pt x="569053" y="45930"/>
                </a:lnTo>
                <a:lnTo>
                  <a:pt x="612766" y="32193"/>
                </a:lnTo>
                <a:lnTo>
                  <a:pt x="657466" y="20793"/>
                </a:lnTo>
                <a:lnTo>
                  <a:pt x="703081" y="11803"/>
                </a:lnTo>
                <a:lnTo>
                  <a:pt x="749540" y="5293"/>
                </a:lnTo>
                <a:lnTo>
                  <a:pt x="796773" y="1335"/>
                </a:lnTo>
                <a:lnTo>
                  <a:pt x="844706" y="0"/>
                </a:lnTo>
                <a:lnTo>
                  <a:pt x="892638" y="1335"/>
                </a:lnTo>
                <a:lnTo>
                  <a:pt x="939871" y="5293"/>
                </a:lnTo>
                <a:lnTo>
                  <a:pt x="986330" y="11802"/>
                </a:lnTo>
                <a:lnTo>
                  <a:pt x="1031945" y="20792"/>
                </a:lnTo>
                <a:lnTo>
                  <a:pt x="1076645" y="32192"/>
                </a:lnTo>
                <a:lnTo>
                  <a:pt x="1120358" y="45929"/>
                </a:lnTo>
                <a:lnTo>
                  <a:pt x="1163013" y="61934"/>
                </a:lnTo>
                <a:lnTo>
                  <a:pt x="1204538" y="80134"/>
                </a:lnTo>
                <a:lnTo>
                  <a:pt x="1244863" y="100458"/>
                </a:lnTo>
                <a:lnTo>
                  <a:pt x="1283916" y="122836"/>
                </a:lnTo>
                <a:lnTo>
                  <a:pt x="1321626" y="147196"/>
                </a:lnTo>
                <a:lnTo>
                  <a:pt x="1357921" y="173467"/>
                </a:lnTo>
                <a:lnTo>
                  <a:pt x="1392731" y="201577"/>
                </a:lnTo>
                <a:lnTo>
                  <a:pt x="1425983" y="231456"/>
                </a:lnTo>
                <a:lnTo>
                  <a:pt x="1457606" y="263032"/>
                </a:lnTo>
                <a:lnTo>
                  <a:pt x="1487530" y="296234"/>
                </a:lnTo>
                <a:lnTo>
                  <a:pt x="1515683" y="330991"/>
                </a:lnTo>
                <a:lnTo>
                  <a:pt x="1541993" y="367232"/>
                </a:lnTo>
                <a:lnTo>
                  <a:pt x="1566390" y="404885"/>
                </a:lnTo>
                <a:lnTo>
                  <a:pt x="1588801" y="443880"/>
                </a:lnTo>
                <a:lnTo>
                  <a:pt x="1609156" y="484144"/>
                </a:lnTo>
                <a:lnTo>
                  <a:pt x="1627384" y="525607"/>
                </a:lnTo>
                <a:lnTo>
                  <a:pt x="1643412" y="568198"/>
                </a:lnTo>
                <a:lnTo>
                  <a:pt x="1657170" y="611846"/>
                </a:lnTo>
                <a:lnTo>
                  <a:pt x="1668587" y="656478"/>
                </a:lnTo>
                <a:lnTo>
                  <a:pt x="1677591" y="702025"/>
                </a:lnTo>
                <a:lnTo>
                  <a:pt x="1684110" y="748415"/>
                </a:lnTo>
                <a:lnTo>
                  <a:pt x="1688074" y="795576"/>
                </a:lnTo>
                <a:lnTo>
                  <a:pt x="1689411" y="843437"/>
                </a:lnTo>
                <a:lnTo>
                  <a:pt x="1688074" y="891299"/>
                </a:lnTo>
                <a:lnTo>
                  <a:pt x="1684110" y="938460"/>
                </a:lnTo>
                <a:lnTo>
                  <a:pt x="1677591" y="984850"/>
                </a:lnTo>
                <a:lnTo>
                  <a:pt x="1668587" y="1030396"/>
                </a:lnTo>
                <a:lnTo>
                  <a:pt x="1657170" y="1075029"/>
                </a:lnTo>
                <a:lnTo>
                  <a:pt x="1643412" y="1118676"/>
                </a:lnTo>
                <a:lnTo>
                  <a:pt x="1627384" y="1161267"/>
                </a:lnTo>
                <a:lnTo>
                  <a:pt x="1609156" y="1202730"/>
                </a:lnTo>
                <a:lnTo>
                  <a:pt x="1588801" y="1242995"/>
                </a:lnTo>
                <a:lnTo>
                  <a:pt x="1566390" y="1281989"/>
                </a:lnTo>
                <a:lnTo>
                  <a:pt x="1541993" y="1319642"/>
                </a:lnTo>
                <a:lnTo>
                  <a:pt x="1515683" y="1355883"/>
                </a:lnTo>
                <a:lnTo>
                  <a:pt x="1487530" y="1390640"/>
                </a:lnTo>
                <a:lnTo>
                  <a:pt x="1457607" y="1423842"/>
                </a:lnTo>
                <a:lnTo>
                  <a:pt x="1425983" y="1455418"/>
                </a:lnTo>
                <a:lnTo>
                  <a:pt x="1392731" y="1485297"/>
                </a:lnTo>
                <a:lnTo>
                  <a:pt x="1357922" y="1513407"/>
                </a:lnTo>
                <a:lnTo>
                  <a:pt x="1321627" y="1539678"/>
                </a:lnTo>
                <a:lnTo>
                  <a:pt x="1283917" y="1564038"/>
                </a:lnTo>
                <a:lnTo>
                  <a:pt x="1244864" y="1586416"/>
                </a:lnTo>
                <a:lnTo>
                  <a:pt x="1204539" y="1606740"/>
                </a:lnTo>
                <a:lnTo>
                  <a:pt x="1163013" y="1624940"/>
                </a:lnTo>
                <a:lnTo>
                  <a:pt x="1120358" y="1640945"/>
                </a:lnTo>
                <a:lnTo>
                  <a:pt x="1076645" y="1654682"/>
                </a:lnTo>
                <a:lnTo>
                  <a:pt x="1031946" y="1666082"/>
                </a:lnTo>
                <a:lnTo>
                  <a:pt x="986330" y="1675072"/>
                </a:lnTo>
                <a:lnTo>
                  <a:pt x="939871" y="1681582"/>
                </a:lnTo>
                <a:lnTo>
                  <a:pt x="892639" y="1685540"/>
                </a:lnTo>
                <a:lnTo>
                  <a:pt x="844706" y="1686875"/>
                </a:lnTo>
                <a:lnTo>
                  <a:pt x="796772" y="1685539"/>
                </a:lnTo>
                <a:lnTo>
                  <a:pt x="749540" y="1681581"/>
                </a:lnTo>
                <a:lnTo>
                  <a:pt x="703081" y="1675072"/>
                </a:lnTo>
                <a:lnTo>
                  <a:pt x="657466" y="1666082"/>
                </a:lnTo>
                <a:lnTo>
                  <a:pt x="612766" y="1654682"/>
                </a:lnTo>
                <a:lnTo>
                  <a:pt x="569053" y="1640944"/>
                </a:lnTo>
                <a:lnTo>
                  <a:pt x="526398" y="1624940"/>
                </a:lnTo>
                <a:lnTo>
                  <a:pt x="484872" y="1606740"/>
                </a:lnTo>
                <a:lnTo>
                  <a:pt x="444548" y="1586415"/>
                </a:lnTo>
                <a:lnTo>
                  <a:pt x="405494" y="1564038"/>
                </a:lnTo>
                <a:lnTo>
                  <a:pt x="367785" y="1539678"/>
                </a:lnTo>
                <a:lnTo>
                  <a:pt x="331490" y="1513407"/>
                </a:lnTo>
                <a:lnTo>
                  <a:pt x="296680" y="1485297"/>
                </a:lnTo>
                <a:lnTo>
                  <a:pt x="263428" y="1455418"/>
                </a:lnTo>
                <a:lnTo>
                  <a:pt x="231805" y="1423842"/>
                </a:lnTo>
                <a:lnTo>
                  <a:pt x="201881" y="1390640"/>
                </a:lnTo>
                <a:lnTo>
                  <a:pt x="173728" y="1355883"/>
                </a:lnTo>
                <a:lnTo>
                  <a:pt x="147418" y="1319642"/>
                </a:lnTo>
                <a:lnTo>
                  <a:pt x="123021" y="1281989"/>
                </a:lnTo>
                <a:lnTo>
                  <a:pt x="100610" y="1242994"/>
                </a:lnTo>
                <a:lnTo>
                  <a:pt x="80255" y="1202730"/>
                </a:lnTo>
                <a:lnTo>
                  <a:pt x="62027" y="1161267"/>
                </a:lnTo>
                <a:lnTo>
                  <a:pt x="45999" y="1118676"/>
                </a:lnTo>
                <a:lnTo>
                  <a:pt x="32241" y="1075028"/>
                </a:lnTo>
                <a:lnTo>
                  <a:pt x="20824" y="1030396"/>
                </a:lnTo>
                <a:lnTo>
                  <a:pt x="11820" y="984849"/>
                </a:lnTo>
                <a:lnTo>
                  <a:pt x="5301" y="938460"/>
                </a:lnTo>
                <a:lnTo>
                  <a:pt x="1337" y="891298"/>
                </a:lnTo>
                <a:lnTo>
                  <a:pt x="0" y="843437"/>
                </a:lnTo>
                <a:close/>
              </a:path>
            </a:pathLst>
          </a:custGeom>
          <a:ln w="28574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603085" y="1555768"/>
            <a:ext cx="1951989" cy="1961514"/>
          </a:xfrm>
          <a:custGeom>
            <a:avLst/>
            <a:gdLst/>
            <a:ahLst/>
            <a:cxnLst/>
            <a:rect l="l" t="t" r="r" b="b"/>
            <a:pathLst>
              <a:path w="1951989" h="1961514">
                <a:moveTo>
                  <a:pt x="1" y="980600"/>
                </a:moveTo>
                <a:lnTo>
                  <a:pt x="1195" y="931658"/>
                </a:lnTo>
                <a:lnTo>
                  <a:pt x="4741" y="883337"/>
                </a:lnTo>
                <a:lnTo>
                  <a:pt x="10581" y="835694"/>
                </a:lnTo>
                <a:lnTo>
                  <a:pt x="18661" y="788784"/>
                </a:lnTo>
                <a:lnTo>
                  <a:pt x="28924" y="742664"/>
                </a:lnTo>
                <a:lnTo>
                  <a:pt x="41315" y="697390"/>
                </a:lnTo>
                <a:lnTo>
                  <a:pt x="55778" y="653017"/>
                </a:lnTo>
                <a:lnTo>
                  <a:pt x="72256" y="609603"/>
                </a:lnTo>
                <a:lnTo>
                  <a:pt x="90694" y="567204"/>
                </a:lnTo>
                <a:lnTo>
                  <a:pt x="111036" y="525875"/>
                </a:lnTo>
                <a:lnTo>
                  <a:pt x="133226" y="485672"/>
                </a:lnTo>
                <a:lnTo>
                  <a:pt x="157208" y="446653"/>
                </a:lnTo>
                <a:lnTo>
                  <a:pt x="182926" y="408873"/>
                </a:lnTo>
                <a:lnTo>
                  <a:pt x="210324" y="372388"/>
                </a:lnTo>
                <a:lnTo>
                  <a:pt x="239347" y="337254"/>
                </a:lnTo>
                <a:lnTo>
                  <a:pt x="269938" y="303529"/>
                </a:lnTo>
                <a:lnTo>
                  <a:pt x="302042" y="271267"/>
                </a:lnTo>
                <a:lnTo>
                  <a:pt x="335603" y="240525"/>
                </a:lnTo>
                <a:lnTo>
                  <a:pt x="370564" y="211359"/>
                </a:lnTo>
                <a:lnTo>
                  <a:pt x="406870" y="183825"/>
                </a:lnTo>
                <a:lnTo>
                  <a:pt x="444465" y="157981"/>
                </a:lnTo>
                <a:lnTo>
                  <a:pt x="483294" y="133881"/>
                </a:lnTo>
                <a:lnTo>
                  <a:pt x="523299" y="111581"/>
                </a:lnTo>
                <a:lnTo>
                  <a:pt x="564425" y="91139"/>
                </a:lnTo>
                <a:lnTo>
                  <a:pt x="606617" y="72610"/>
                </a:lnTo>
                <a:lnTo>
                  <a:pt x="649819" y="56051"/>
                </a:lnTo>
                <a:lnTo>
                  <a:pt x="693973" y="41517"/>
                </a:lnTo>
                <a:lnTo>
                  <a:pt x="739026" y="29066"/>
                </a:lnTo>
                <a:lnTo>
                  <a:pt x="784920" y="18752"/>
                </a:lnTo>
                <a:lnTo>
                  <a:pt x="831600" y="10632"/>
                </a:lnTo>
                <a:lnTo>
                  <a:pt x="879010" y="4762"/>
                </a:lnTo>
                <a:lnTo>
                  <a:pt x="927094" y="1200"/>
                </a:lnTo>
                <a:lnTo>
                  <a:pt x="975796" y="0"/>
                </a:lnTo>
                <a:lnTo>
                  <a:pt x="1024496" y="1200"/>
                </a:lnTo>
                <a:lnTo>
                  <a:pt x="1072580" y="4762"/>
                </a:lnTo>
                <a:lnTo>
                  <a:pt x="1119990" y="10632"/>
                </a:lnTo>
                <a:lnTo>
                  <a:pt x="1166670" y="18751"/>
                </a:lnTo>
                <a:lnTo>
                  <a:pt x="1212565" y="29065"/>
                </a:lnTo>
                <a:lnTo>
                  <a:pt x="1257617" y="41517"/>
                </a:lnTo>
                <a:lnTo>
                  <a:pt x="1301772" y="56050"/>
                </a:lnTo>
                <a:lnTo>
                  <a:pt x="1344973" y="72610"/>
                </a:lnTo>
                <a:lnTo>
                  <a:pt x="1387165" y="91138"/>
                </a:lnTo>
                <a:lnTo>
                  <a:pt x="1428292" y="111580"/>
                </a:lnTo>
                <a:lnTo>
                  <a:pt x="1468297" y="133879"/>
                </a:lnTo>
                <a:lnTo>
                  <a:pt x="1507126" y="157979"/>
                </a:lnTo>
                <a:lnTo>
                  <a:pt x="1544721" y="183824"/>
                </a:lnTo>
                <a:lnTo>
                  <a:pt x="1581027" y="211357"/>
                </a:lnTo>
                <a:lnTo>
                  <a:pt x="1615989" y="240523"/>
                </a:lnTo>
                <a:lnTo>
                  <a:pt x="1649549" y="271265"/>
                </a:lnTo>
                <a:lnTo>
                  <a:pt x="1681653" y="303527"/>
                </a:lnTo>
                <a:lnTo>
                  <a:pt x="1712244" y="337253"/>
                </a:lnTo>
                <a:lnTo>
                  <a:pt x="1741267" y="372386"/>
                </a:lnTo>
                <a:lnTo>
                  <a:pt x="1768666" y="408871"/>
                </a:lnTo>
                <a:lnTo>
                  <a:pt x="1794384" y="446651"/>
                </a:lnTo>
                <a:lnTo>
                  <a:pt x="1818366" y="485671"/>
                </a:lnTo>
                <a:lnTo>
                  <a:pt x="1840556" y="525873"/>
                </a:lnTo>
                <a:lnTo>
                  <a:pt x="1860898" y="567202"/>
                </a:lnTo>
                <a:lnTo>
                  <a:pt x="1879336" y="609602"/>
                </a:lnTo>
                <a:lnTo>
                  <a:pt x="1895814" y="653016"/>
                </a:lnTo>
                <a:lnTo>
                  <a:pt x="1910277" y="697388"/>
                </a:lnTo>
                <a:lnTo>
                  <a:pt x="1922668" y="742663"/>
                </a:lnTo>
                <a:lnTo>
                  <a:pt x="1932931" y="788783"/>
                </a:lnTo>
                <a:lnTo>
                  <a:pt x="1941011" y="835693"/>
                </a:lnTo>
                <a:lnTo>
                  <a:pt x="1946852" y="883336"/>
                </a:lnTo>
                <a:lnTo>
                  <a:pt x="1950397" y="931657"/>
                </a:lnTo>
                <a:lnTo>
                  <a:pt x="1951592" y="980599"/>
                </a:lnTo>
                <a:lnTo>
                  <a:pt x="1950397" y="1029541"/>
                </a:lnTo>
                <a:lnTo>
                  <a:pt x="1946852" y="1077862"/>
                </a:lnTo>
                <a:lnTo>
                  <a:pt x="1941011" y="1125505"/>
                </a:lnTo>
                <a:lnTo>
                  <a:pt x="1932932" y="1172415"/>
                </a:lnTo>
                <a:lnTo>
                  <a:pt x="1922668" y="1218535"/>
                </a:lnTo>
                <a:lnTo>
                  <a:pt x="1910277" y="1263810"/>
                </a:lnTo>
                <a:lnTo>
                  <a:pt x="1895815" y="1308182"/>
                </a:lnTo>
                <a:lnTo>
                  <a:pt x="1879337" y="1351596"/>
                </a:lnTo>
                <a:lnTo>
                  <a:pt x="1860899" y="1393996"/>
                </a:lnTo>
                <a:lnTo>
                  <a:pt x="1840557" y="1435325"/>
                </a:lnTo>
                <a:lnTo>
                  <a:pt x="1818367" y="1475527"/>
                </a:lnTo>
                <a:lnTo>
                  <a:pt x="1794385" y="1514546"/>
                </a:lnTo>
                <a:lnTo>
                  <a:pt x="1768667" y="1552327"/>
                </a:lnTo>
                <a:lnTo>
                  <a:pt x="1741268" y="1588812"/>
                </a:lnTo>
                <a:lnTo>
                  <a:pt x="1712245" y="1623945"/>
                </a:lnTo>
                <a:lnTo>
                  <a:pt x="1681654" y="1657671"/>
                </a:lnTo>
                <a:lnTo>
                  <a:pt x="1649550" y="1689933"/>
                </a:lnTo>
                <a:lnTo>
                  <a:pt x="1615989" y="1720675"/>
                </a:lnTo>
                <a:lnTo>
                  <a:pt x="1581028" y="1749840"/>
                </a:lnTo>
                <a:lnTo>
                  <a:pt x="1544722" y="1777374"/>
                </a:lnTo>
                <a:lnTo>
                  <a:pt x="1507127" y="1803219"/>
                </a:lnTo>
                <a:lnTo>
                  <a:pt x="1468299" y="1827319"/>
                </a:lnTo>
                <a:lnTo>
                  <a:pt x="1428293" y="1849618"/>
                </a:lnTo>
                <a:lnTo>
                  <a:pt x="1387167" y="1870060"/>
                </a:lnTo>
                <a:lnTo>
                  <a:pt x="1344975" y="1888589"/>
                </a:lnTo>
                <a:lnTo>
                  <a:pt x="1301773" y="1905148"/>
                </a:lnTo>
                <a:lnTo>
                  <a:pt x="1257618" y="1919682"/>
                </a:lnTo>
                <a:lnTo>
                  <a:pt x="1212566" y="1932134"/>
                </a:lnTo>
                <a:lnTo>
                  <a:pt x="1166672" y="1942447"/>
                </a:lnTo>
                <a:lnTo>
                  <a:pt x="1119992" y="1950567"/>
                </a:lnTo>
                <a:lnTo>
                  <a:pt x="1072582" y="1956436"/>
                </a:lnTo>
                <a:lnTo>
                  <a:pt x="1024498" y="1959999"/>
                </a:lnTo>
                <a:lnTo>
                  <a:pt x="975796" y="1961199"/>
                </a:lnTo>
                <a:lnTo>
                  <a:pt x="927094" y="1959999"/>
                </a:lnTo>
                <a:lnTo>
                  <a:pt x="879010" y="1956436"/>
                </a:lnTo>
                <a:lnTo>
                  <a:pt x="831600" y="1950567"/>
                </a:lnTo>
                <a:lnTo>
                  <a:pt x="784920" y="1942447"/>
                </a:lnTo>
                <a:lnTo>
                  <a:pt x="739026" y="1932133"/>
                </a:lnTo>
                <a:lnTo>
                  <a:pt x="693973" y="1919682"/>
                </a:lnTo>
                <a:lnTo>
                  <a:pt x="649818" y="1905148"/>
                </a:lnTo>
                <a:lnTo>
                  <a:pt x="606617" y="1888589"/>
                </a:lnTo>
                <a:lnTo>
                  <a:pt x="564425" y="1870060"/>
                </a:lnTo>
                <a:lnTo>
                  <a:pt x="523298" y="1849618"/>
                </a:lnTo>
                <a:lnTo>
                  <a:pt x="483293" y="1827319"/>
                </a:lnTo>
                <a:lnTo>
                  <a:pt x="444465" y="1803219"/>
                </a:lnTo>
                <a:lnTo>
                  <a:pt x="406870" y="1777374"/>
                </a:lnTo>
                <a:lnTo>
                  <a:pt x="370563" y="1749840"/>
                </a:lnTo>
                <a:lnTo>
                  <a:pt x="335602" y="1720675"/>
                </a:lnTo>
                <a:lnTo>
                  <a:pt x="302041" y="1689933"/>
                </a:lnTo>
                <a:lnTo>
                  <a:pt x="269938" y="1657671"/>
                </a:lnTo>
                <a:lnTo>
                  <a:pt x="239346" y="1623945"/>
                </a:lnTo>
                <a:lnTo>
                  <a:pt x="210323" y="1588812"/>
                </a:lnTo>
                <a:lnTo>
                  <a:pt x="182925" y="1552327"/>
                </a:lnTo>
                <a:lnTo>
                  <a:pt x="157207" y="1514546"/>
                </a:lnTo>
                <a:lnTo>
                  <a:pt x="133225" y="1475527"/>
                </a:lnTo>
                <a:lnTo>
                  <a:pt x="111035" y="1435325"/>
                </a:lnTo>
                <a:lnTo>
                  <a:pt x="90693" y="1393996"/>
                </a:lnTo>
                <a:lnTo>
                  <a:pt x="72255" y="1351596"/>
                </a:lnTo>
                <a:lnTo>
                  <a:pt x="55776" y="1308182"/>
                </a:lnTo>
                <a:lnTo>
                  <a:pt x="41314" y="1263810"/>
                </a:lnTo>
                <a:lnTo>
                  <a:pt x="28923" y="1218535"/>
                </a:lnTo>
                <a:lnTo>
                  <a:pt x="18660" y="1172415"/>
                </a:lnTo>
                <a:lnTo>
                  <a:pt x="10580" y="1125505"/>
                </a:lnTo>
                <a:lnTo>
                  <a:pt x="4739" y="1077862"/>
                </a:lnTo>
                <a:lnTo>
                  <a:pt x="1194" y="1029541"/>
                </a:lnTo>
                <a:lnTo>
                  <a:pt x="0" y="980599"/>
                </a:lnTo>
                <a:close/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433203" y="2034490"/>
            <a:ext cx="1211580" cy="1515110"/>
          </a:xfrm>
          <a:custGeom>
            <a:avLst/>
            <a:gdLst/>
            <a:ahLst/>
            <a:cxnLst/>
            <a:rect l="l" t="t" r="r" b="b"/>
            <a:pathLst>
              <a:path w="1211579" h="1515110">
                <a:moveTo>
                  <a:pt x="0" y="0"/>
                </a:moveTo>
                <a:lnTo>
                  <a:pt x="1211134" y="0"/>
                </a:lnTo>
                <a:lnTo>
                  <a:pt x="1211134" y="1515102"/>
                </a:lnTo>
                <a:lnTo>
                  <a:pt x="0" y="151510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579091" y="994723"/>
            <a:ext cx="1430655" cy="1535430"/>
          </a:xfrm>
          <a:custGeom>
            <a:avLst/>
            <a:gdLst/>
            <a:ahLst/>
            <a:cxnLst/>
            <a:rect l="l" t="t" r="r" b="b"/>
            <a:pathLst>
              <a:path w="1430654" h="1535430">
                <a:moveTo>
                  <a:pt x="0" y="0"/>
                </a:moveTo>
                <a:lnTo>
                  <a:pt x="1430347" y="0"/>
                </a:lnTo>
                <a:lnTo>
                  <a:pt x="1430347" y="1535403"/>
                </a:lnTo>
                <a:lnTo>
                  <a:pt x="0" y="1535403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579091" y="994723"/>
            <a:ext cx="1430655" cy="1535430"/>
          </a:xfrm>
          <a:custGeom>
            <a:avLst/>
            <a:gdLst/>
            <a:ahLst/>
            <a:cxnLst/>
            <a:rect l="l" t="t" r="r" b="b"/>
            <a:pathLst>
              <a:path w="1430654" h="1535430">
                <a:moveTo>
                  <a:pt x="0" y="0"/>
                </a:moveTo>
                <a:lnTo>
                  <a:pt x="1430347" y="0"/>
                </a:lnTo>
                <a:lnTo>
                  <a:pt x="1430347" y="1535403"/>
                </a:lnTo>
                <a:lnTo>
                  <a:pt x="0" y="153540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420084" y="3475920"/>
            <a:ext cx="143510" cy="85725"/>
          </a:xfrm>
          <a:custGeom>
            <a:avLst/>
            <a:gdLst/>
            <a:ahLst/>
            <a:cxnLst/>
            <a:rect l="l" t="t" r="r" b="b"/>
            <a:pathLst>
              <a:path w="143510" h="85725">
                <a:moveTo>
                  <a:pt x="0" y="0"/>
                </a:moveTo>
                <a:lnTo>
                  <a:pt x="57" y="85725"/>
                </a:lnTo>
                <a:lnTo>
                  <a:pt x="142903" y="42767"/>
                </a:lnTo>
                <a:lnTo>
                  <a:pt x="0" y="0"/>
                </a:lnTo>
                <a:close/>
              </a:path>
            </a:pathLst>
          </a:custGeom>
          <a:solidFill>
            <a:srgbClr val="4450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423747" y="3313575"/>
            <a:ext cx="142875" cy="85725"/>
          </a:xfrm>
          <a:custGeom>
            <a:avLst/>
            <a:gdLst/>
            <a:ahLst/>
            <a:cxnLst/>
            <a:rect l="l" t="t" r="r" b="b"/>
            <a:pathLst>
              <a:path w="142875" h="85725">
                <a:moveTo>
                  <a:pt x="0" y="85725"/>
                </a:moveTo>
                <a:lnTo>
                  <a:pt x="0" y="0"/>
                </a:lnTo>
                <a:lnTo>
                  <a:pt x="142875" y="42862"/>
                </a:lnTo>
                <a:lnTo>
                  <a:pt x="0" y="8572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4591155" y="1045984"/>
            <a:ext cx="1362075" cy="498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EHR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dirty="0" sz="1050" spc="-5">
                <a:latin typeface="Calibri"/>
                <a:cs typeface="Calibri"/>
              </a:rPr>
              <a:t>Electronic Health</a:t>
            </a:r>
            <a:r>
              <a:rPr dirty="0" sz="1050" spc="-75">
                <a:latin typeface="Calibri"/>
                <a:cs typeface="Calibri"/>
              </a:rPr>
              <a:t> </a:t>
            </a:r>
            <a:r>
              <a:rPr dirty="0" sz="1050" spc="-5">
                <a:latin typeface="Calibri"/>
                <a:cs typeface="Calibri"/>
              </a:rPr>
              <a:t>Record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581584" y="2590424"/>
            <a:ext cx="1429385" cy="1571625"/>
          </a:xfrm>
          <a:custGeom>
            <a:avLst/>
            <a:gdLst/>
            <a:ahLst/>
            <a:cxnLst/>
            <a:rect l="l" t="t" r="r" b="b"/>
            <a:pathLst>
              <a:path w="1429385" h="1571625">
                <a:moveTo>
                  <a:pt x="0" y="0"/>
                </a:moveTo>
                <a:lnTo>
                  <a:pt x="1429361" y="0"/>
                </a:lnTo>
                <a:lnTo>
                  <a:pt x="1429361" y="1571297"/>
                </a:lnTo>
                <a:lnTo>
                  <a:pt x="0" y="1571297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660900" y="1651000"/>
            <a:ext cx="1280616" cy="79589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654560" y="1653331"/>
            <a:ext cx="1280795" cy="796290"/>
          </a:xfrm>
          <a:custGeom>
            <a:avLst/>
            <a:gdLst/>
            <a:ahLst/>
            <a:cxnLst/>
            <a:rect l="l" t="t" r="r" b="b"/>
            <a:pathLst>
              <a:path w="1280795" h="796289">
                <a:moveTo>
                  <a:pt x="0" y="0"/>
                </a:moveTo>
                <a:lnTo>
                  <a:pt x="1280616" y="0"/>
                </a:lnTo>
                <a:lnTo>
                  <a:pt x="1280616" y="795898"/>
                </a:lnTo>
                <a:lnTo>
                  <a:pt x="0" y="795898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4009447" y="2215917"/>
            <a:ext cx="3251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C00000"/>
                </a:solidFill>
                <a:latin typeface="Calibri"/>
                <a:cs typeface="Calibri"/>
              </a:rPr>
              <a:t>RPM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764972" y="2398797"/>
            <a:ext cx="812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C00000"/>
                </a:solidFill>
                <a:latin typeface="Calibri"/>
                <a:cs typeface="Calibri"/>
              </a:rPr>
              <a:t>intervention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810215" y="2581677"/>
            <a:ext cx="6896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C00000"/>
                </a:solidFill>
                <a:latin typeface="Calibri"/>
                <a:cs typeface="Calibri"/>
              </a:rPr>
              <a:t>(Threshold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884034" y="2764557"/>
            <a:ext cx="574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C00000"/>
                </a:solidFill>
                <a:latin typeface="Calibri"/>
                <a:cs typeface="Calibri"/>
              </a:rPr>
              <a:t>crossing)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830320" y="2880500"/>
            <a:ext cx="754121" cy="81938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830320" y="2880500"/>
            <a:ext cx="754380" cy="819785"/>
          </a:xfrm>
          <a:custGeom>
            <a:avLst/>
            <a:gdLst/>
            <a:ahLst/>
            <a:cxnLst/>
            <a:rect l="l" t="t" r="r" b="b"/>
            <a:pathLst>
              <a:path w="754379" h="819785">
                <a:moveTo>
                  <a:pt x="125689" y="0"/>
                </a:moveTo>
                <a:lnTo>
                  <a:pt x="628431" y="0"/>
                </a:lnTo>
                <a:lnTo>
                  <a:pt x="754121" y="125689"/>
                </a:lnTo>
                <a:lnTo>
                  <a:pt x="754121" y="819389"/>
                </a:lnTo>
                <a:lnTo>
                  <a:pt x="0" y="819389"/>
                </a:lnTo>
                <a:lnTo>
                  <a:pt x="0" y="125689"/>
                </a:lnTo>
                <a:lnTo>
                  <a:pt x="125689" y="0"/>
                </a:lnTo>
                <a:close/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970658" y="3428943"/>
            <a:ext cx="127815" cy="25183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970658" y="3428943"/>
            <a:ext cx="128270" cy="252095"/>
          </a:xfrm>
          <a:custGeom>
            <a:avLst/>
            <a:gdLst/>
            <a:ahLst/>
            <a:cxnLst/>
            <a:rect l="l" t="t" r="r" b="b"/>
            <a:pathLst>
              <a:path w="128270" h="252095">
                <a:moveTo>
                  <a:pt x="21302" y="0"/>
                </a:moveTo>
                <a:lnTo>
                  <a:pt x="106512" y="0"/>
                </a:lnTo>
                <a:lnTo>
                  <a:pt x="127815" y="21302"/>
                </a:lnTo>
                <a:lnTo>
                  <a:pt x="127815" y="251833"/>
                </a:lnTo>
                <a:lnTo>
                  <a:pt x="0" y="251833"/>
                </a:lnTo>
                <a:lnTo>
                  <a:pt x="0" y="21302"/>
                </a:lnTo>
                <a:lnTo>
                  <a:pt x="21302" y="0"/>
                </a:lnTo>
                <a:close/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970658" y="3267160"/>
            <a:ext cx="127815" cy="10473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965896" y="3262398"/>
            <a:ext cx="137340" cy="1142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135953" y="3267161"/>
            <a:ext cx="127815" cy="10473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131190" y="3262398"/>
            <a:ext cx="137340" cy="1142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301094" y="3267450"/>
            <a:ext cx="127815" cy="10473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296332" y="3262688"/>
            <a:ext cx="137340" cy="11425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135799" y="3428943"/>
            <a:ext cx="127815" cy="10473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131036" y="3424180"/>
            <a:ext cx="137340" cy="11425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298348" y="3428942"/>
            <a:ext cx="127815" cy="10473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293586" y="3424180"/>
            <a:ext cx="137340" cy="11425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4581584" y="2590424"/>
            <a:ext cx="1429385" cy="1571625"/>
          </a:xfrm>
          <a:prstGeom prst="rect">
            <a:avLst/>
          </a:prstGeom>
          <a:ln w="9525">
            <a:solidFill>
              <a:srgbClr val="D9D9D9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337820">
              <a:lnSpc>
                <a:spcPct val="100000"/>
              </a:lnSpc>
            </a:pPr>
            <a:r>
              <a:rPr dirty="0" sz="2400" spc="-5" b="1">
                <a:latin typeface="Calibri"/>
                <a:cs typeface="Calibri"/>
              </a:rPr>
              <a:t>TMC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Times New Roman"/>
              <a:cs typeface="Times New Roman"/>
            </a:endParaRPr>
          </a:p>
          <a:p>
            <a:pPr algn="ctr" marL="69850">
              <a:lnSpc>
                <a:spcPct val="100000"/>
              </a:lnSpc>
            </a:pPr>
            <a:r>
              <a:rPr dirty="0" sz="1200" spc="-5" b="1">
                <a:latin typeface="Calibri"/>
                <a:cs typeface="Calibri"/>
              </a:rPr>
              <a:t>Telemedical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Centre</a:t>
            </a:r>
            <a:endParaRPr sz="1200">
              <a:latin typeface="Calibri"/>
              <a:cs typeface="Calibri"/>
            </a:endParaRPr>
          </a:p>
          <a:p>
            <a:pPr algn="ctr" marL="70485"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24h/7d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6449038" y="1701592"/>
            <a:ext cx="0" cy="1670685"/>
          </a:xfrm>
          <a:custGeom>
            <a:avLst/>
            <a:gdLst/>
            <a:ahLst/>
            <a:cxnLst/>
            <a:rect l="l" t="t" r="r" b="b"/>
            <a:pathLst>
              <a:path w="0" h="1670685">
                <a:moveTo>
                  <a:pt x="0" y="0"/>
                </a:moveTo>
                <a:lnTo>
                  <a:pt x="0" y="1670591"/>
                </a:lnTo>
              </a:path>
            </a:pathLst>
          </a:custGeom>
          <a:ln w="2857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6572383" y="1555767"/>
            <a:ext cx="0" cy="988694"/>
          </a:xfrm>
          <a:custGeom>
            <a:avLst/>
            <a:gdLst/>
            <a:ahLst/>
            <a:cxnLst/>
            <a:rect l="l" t="t" r="r" b="b"/>
            <a:pathLst>
              <a:path w="0" h="988694">
                <a:moveTo>
                  <a:pt x="0" y="0"/>
                </a:moveTo>
                <a:lnTo>
                  <a:pt x="0" y="988634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024507" y="1689077"/>
            <a:ext cx="418465" cy="0"/>
          </a:xfrm>
          <a:custGeom>
            <a:avLst/>
            <a:gdLst/>
            <a:ahLst/>
            <a:cxnLst/>
            <a:rect l="l" t="t" r="r" b="b"/>
            <a:pathLst>
              <a:path w="418464" h="0">
                <a:moveTo>
                  <a:pt x="0" y="0"/>
                </a:moveTo>
                <a:lnTo>
                  <a:pt x="417895" y="0"/>
                </a:lnTo>
              </a:path>
            </a:pathLst>
          </a:custGeom>
          <a:ln w="2857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024507" y="1555768"/>
            <a:ext cx="548005" cy="0"/>
          </a:xfrm>
          <a:custGeom>
            <a:avLst/>
            <a:gdLst/>
            <a:ahLst/>
            <a:cxnLst/>
            <a:rect l="l" t="t" r="r" b="b"/>
            <a:pathLst>
              <a:path w="548004" h="0">
                <a:moveTo>
                  <a:pt x="0" y="0"/>
                </a:moveTo>
                <a:lnTo>
                  <a:pt x="547876" y="0"/>
                </a:lnTo>
              </a:path>
            </a:pathLst>
          </a:custGeom>
          <a:ln w="28575">
            <a:solidFill>
              <a:srgbClr val="445052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82600" y="3073399"/>
            <a:ext cx="412747" cy="102640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043640" y="3754317"/>
            <a:ext cx="3505200" cy="85725"/>
          </a:xfrm>
          <a:custGeom>
            <a:avLst/>
            <a:gdLst/>
            <a:ahLst/>
            <a:cxnLst/>
            <a:rect l="l" t="t" r="r" b="b"/>
            <a:pathLst>
              <a:path w="3505200" h="85725">
                <a:moveTo>
                  <a:pt x="3476564" y="57150"/>
                </a:moveTo>
                <a:lnTo>
                  <a:pt x="3505139" y="57150"/>
                </a:lnTo>
                <a:lnTo>
                  <a:pt x="3505139" y="28575"/>
                </a:lnTo>
                <a:lnTo>
                  <a:pt x="3476564" y="28575"/>
                </a:lnTo>
                <a:lnTo>
                  <a:pt x="3476564" y="57150"/>
                </a:lnTo>
                <a:close/>
              </a:path>
              <a:path w="3505200" h="85725">
                <a:moveTo>
                  <a:pt x="3419414" y="57150"/>
                </a:moveTo>
                <a:lnTo>
                  <a:pt x="3447989" y="57150"/>
                </a:lnTo>
                <a:lnTo>
                  <a:pt x="3447989" y="28575"/>
                </a:lnTo>
                <a:lnTo>
                  <a:pt x="3419414" y="28575"/>
                </a:lnTo>
                <a:lnTo>
                  <a:pt x="3419414" y="57150"/>
                </a:lnTo>
                <a:close/>
              </a:path>
              <a:path w="3505200" h="85725">
                <a:moveTo>
                  <a:pt x="3362264" y="57150"/>
                </a:moveTo>
                <a:lnTo>
                  <a:pt x="3390839" y="57150"/>
                </a:lnTo>
                <a:lnTo>
                  <a:pt x="3390839" y="28575"/>
                </a:lnTo>
                <a:lnTo>
                  <a:pt x="3362264" y="28575"/>
                </a:lnTo>
                <a:lnTo>
                  <a:pt x="3362264" y="57150"/>
                </a:lnTo>
                <a:close/>
              </a:path>
              <a:path w="3505200" h="85725">
                <a:moveTo>
                  <a:pt x="3305114" y="57150"/>
                </a:moveTo>
                <a:lnTo>
                  <a:pt x="3333689" y="57150"/>
                </a:lnTo>
                <a:lnTo>
                  <a:pt x="3333689" y="28575"/>
                </a:lnTo>
                <a:lnTo>
                  <a:pt x="3305114" y="28575"/>
                </a:lnTo>
                <a:lnTo>
                  <a:pt x="3305114" y="57150"/>
                </a:lnTo>
                <a:close/>
              </a:path>
              <a:path w="3505200" h="85725">
                <a:moveTo>
                  <a:pt x="3247964" y="57150"/>
                </a:moveTo>
                <a:lnTo>
                  <a:pt x="3276539" y="57150"/>
                </a:lnTo>
                <a:lnTo>
                  <a:pt x="3276539" y="28575"/>
                </a:lnTo>
                <a:lnTo>
                  <a:pt x="3247964" y="28575"/>
                </a:lnTo>
                <a:lnTo>
                  <a:pt x="3247964" y="57150"/>
                </a:lnTo>
                <a:close/>
              </a:path>
              <a:path w="3505200" h="85725">
                <a:moveTo>
                  <a:pt x="3190814" y="57150"/>
                </a:moveTo>
                <a:lnTo>
                  <a:pt x="3219389" y="57150"/>
                </a:lnTo>
                <a:lnTo>
                  <a:pt x="3219389" y="28575"/>
                </a:lnTo>
                <a:lnTo>
                  <a:pt x="3190814" y="28575"/>
                </a:lnTo>
                <a:lnTo>
                  <a:pt x="3190814" y="57150"/>
                </a:lnTo>
                <a:close/>
              </a:path>
              <a:path w="3505200" h="85725">
                <a:moveTo>
                  <a:pt x="3133664" y="57150"/>
                </a:moveTo>
                <a:lnTo>
                  <a:pt x="3162239" y="57150"/>
                </a:lnTo>
                <a:lnTo>
                  <a:pt x="3162239" y="28575"/>
                </a:lnTo>
                <a:lnTo>
                  <a:pt x="3133664" y="28575"/>
                </a:lnTo>
                <a:lnTo>
                  <a:pt x="3133664" y="57150"/>
                </a:lnTo>
                <a:close/>
              </a:path>
              <a:path w="3505200" h="85725">
                <a:moveTo>
                  <a:pt x="3076514" y="57150"/>
                </a:moveTo>
                <a:lnTo>
                  <a:pt x="3105089" y="57150"/>
                </a:lnTo>
                <a:lnTo>
                  <a:pt x="3105089" y="28575"/>
                </a:lnTo>
                <a:lnTo>
                  <a:pt x="3076514" y="28575"/>
                </a:lnTo>
                <a:lnTo>
                  <a:pt x="3076514" y="57150"/>
                </a:lnTo>
                <a:close/>
              </a:path>
              <a:path w="3505200" h="85725">
                <a:moveTo>
                  <a:pt x="3019364" y="57150"/>
                </a:moveTo>
                <a:lnTo>
                  <a:pt x="3047939" y="57150"/>
                </a:lnTo>
                <a:lnTo>
                  <a:pt x="3047939" y="28575"/>
                </a:lnTo>
                <a:lnTo>
                  <a:pt x="3019364" y="28575"/>
                </a:lnTo>
                <a:lnTo>
                  <a:pt x="3019364" y="57150"/>
                </a:lnTo>
                <a:close/>
              </a:path>
              <a:path w="3505200" h="85725">
                <a:moveTo>
                  <a:pt x="2962214" y="57150"/>
                </a:moveTo>
                <a:lnTo>
                  <a:pt x="2990789" y="57150"/>
                </a:lnTo>
                <a:lnTo>
                  <a:pt x="2990789" y="28575"/>
                </a:lnTo>
                <a:lnTo>
                  <a:pt x="2962214" y="28575"/>
                </a:lnTo>
                <a:lnTo>
                  <a:pt x="2962214" y="57150"/>
                </a:lnTo>
                <a:close/>
              </a:path>
              <a:path w="3505200" h="85725">
                <a:moveTo>
                  <a:pt x="2905064" y="57150"/>
                </a:moveTo>
                <a:lnTo>
                  <a:pt x="2933639" y="57150"/>
                </a:lnTo>
                <a:lnTo>
                  <a:pt x="2933639" y="28575"/>
                </a:lnTo>
                <a:lnTo>
                  <a:pt x="2905064" y="28575"/>
                </a:lnTo>
                <a:lnTo>
                  <a:pt x="2905064" y="57150"/>
                </a:lnTo>
                <a:close/>
              </a:path>
              <a:path w="3505200" h="85725">
                <a:moveTo>
                  <a:pt x="2847914" y="57150"/>
                </a:moveTo>
                <a:lnTo>
                  <a:pt x="2876489" y="57150"/>
                </a:lnTo>
                <a:lnTo>
                  <a:pt x="2876489" y="28575"/>
                </a:lnTo>
                <a:lnTo>
                  <a:pt x="2847914" y="28575"/>
                </a:lnTo>
                <a:lnTo>
                  <a:pt x="2847914" y="57150"/>
                </a:lnTo>
                <a:close/>
              </a:path>
              <a:path w="3505200" h="85725">
                <a:moveTo>
                  <a:pt x="2790764" y="57150"/>
                </a:moveTo>
                <a:lnTo>
                  <a:pt x="2819339" y="57150"/>
                </a:lnTo>
                <a:lnTo>
                  <a:pt x="2819339" y="28575"/>
                </a:lnTo>
                <a:lnTo>
                  <a:pt x="2790764" y="28575"/>
                </a:lnTo>
                <a:lnTo>
                  <a:pt x="2790764" y="57150"/>
                </a:lnTo>
                <a:close/>
              </a:path>
              <a:path w="3505200" h="85725">
                <a:moveTo>
                  <a:pt x="2733614" y="57150"/>
                </a:moveTo>
                <a:lnTo>
                  <a:pt x="2762189" y="57150"/>
                </a:lnTo>
                <a:lnTo>
                  <a:pt x="2762189" y="28575"/>
                </a:lnTo>
                <a:lnTo>
                  <a:pt x="2733614" y="28575"/>
                </a:lnTo>
                <a:lnTo>
                  <a:pt x="2733614" y="57150"/>
                </a:lnTo>
                <a:close/>
              </a:path>
              <a:path w="3505200" h="85725">
                <a:moveTo>
                  <a:pt x="2676464" y="57150"/>
                </a:moveTo>
                <a:lnTo>
                  <a:pt x="2705039" y="57150"/>
                </a:lnTo>
                <a:lnTo>
                  <a:pt x="2705039" y="28575"/>
                </a:lnTo>
                <a:lnTo>
                  <a:pt x="2676464" y="28575"/>
                </a:lnTo>
                <a:lnTo>
                  <a:pt x="2676464" y="57150"/>
                </a:lnTo>
                <a:close/>
              </a:path>
              <a:path w="3505200" h="85725">
                <a:moveTo>
                  <a:pt x="2619314" y="57150"/>
                </a:moveTo>
                <a:lnTo>
                  <a:pt x="2647889" y="57150"/>
                </a:lnTo>
                <a:lnTo>
                  <a:pt x="2647889" y="28575"/>
                </a:lnTo>
                <a:lnTo>
                  <a:pt x="2619314" y="28575"/>
                </a:lnTo>
                <a:lnTo>
                  <a:pt x="2619314" y="57150"/>
                </a:lnTo>
                <a:close/>
              </a:path>
              <a:path w="3505200" h="85725">
                <a:moveTo>
                  <a:pt x="2562164" y="57150"/>
                </a:moveTo>
                <a:lnTo>
                  <a:pt x="2590739" y="57150"/>
                </a:lnTo>
                <a:lnTo>
                  <a:pt x="2590739" y="28575"/>
                </a:lnTo>
                <a:lnTo>
                  <a:pt x="2562164" y="28575"/>
                </a:lnTo>
                <a:lnTo>
                  <a:pt x="2562164" y="57150"/>
                </a:lnTo>
                <a:close/>
              </a:path>
              <a:path w="3505200" h="85725">
                <a:moveTo>
                  <a:pt x="2505014" y="57150"/>
                </a:moveTo>
                <a:lnTo>
                  <a:pt x="2533589" y="57150"/>
                </a:lnTo>
                <a:lnTo>
                  <a:pt x="2533589" y="28575"/>
                </a:lnTo>
                <a:lnTo>
                  <a:pt x="2505014" y="28575"/>
                </a:lnTo>
                <a:lnTo>
                  <a:pt x="2505014" y="57150"/>
                </a:lnTo>
                <a:close/>
              </a:path>
              <a:path w="3505200" h="85725">
                <a:moveTo>
                  <a:pt x="2447864" y="57150"/>
                </a:moveTo>
                <a:lnTo>
                  <a:pt x="2476439" y="57150"/>
                </a:lnTo>
                <a:lnTo>
                  <a:pt x="2476439" y="28575"/>
                </a:lnTo>
                <a:lnTo>
                  <a:pt x="2447864" y="28575"/>
                </a:lnTo>
                <a:lnTo>
                  <a:pt x="2447864" y="57150"/>
                </a:lnTo>
                <a:close/>
              </a:path>
              <a:path w="3505200" h="85725">
                <a:moveTo>
                  <a:pt x="2390714" y="57150"/>
                </a:moveTo>
                <a:lnTo>
                  <a:pt x="2419289" y="57150"/>
                </a:lnTo>
                <a:lnTo>
                  <a:pt x="2419289" y="28575"/>
                </a:lnTo>
                <a:lnTo>
                  <a:pt x="2390714" y="28575"/>
                </a:lnTo>
                <a:lnTo>
                  <a:pt x="2390714" y="57150"/>
                </a:lnTo>
                <a:close/>
              </a:path>
              <a:path w="3505200" h="85725">
                <a:moveTo>
                  <a:pt x="2333564" y="57150"/>
                </a:moveTo>
                <a:lnTo>
                  <a:pt x="2362139" y="57150"/>
                </a:lnTo>
                <a:lnTo>
                  <a:pt x="2362139" y="28575"/>
                </a:lnTo>
                <a:lnTo>
                  <a:pt x="2333564" y="28575"/>
                </a:lnTo>
                <a:lnTo>
                  <a:pt x="2333564" y="57150"/>
                </a:lnTo>
                <a:close/>
              </a:path>
              <a:path w="3505200" h="85725">
                <a:moveTo>
                  <a:pt x="2276414" y="57150"/>
                </a:moveTo>
                <a:lnTo>
                  <a:pt x="2304989" y="57150"/>
                </a:lnTo>
                <a:lnTo>
                  <a:pt x="2304989" y="28575"/>
                </a:lnTo>
                <a:lnTo>
                  <a:pt x="2276414" y="28575"/>
                </a:lnTo>
                <a:lnTo>
                  <a:pt x="2276414" y="57150"/>
                </a:lnTo>
                <a:close/>
              </a:path>
              <a:path w="3505200" h="85725">
                <a:moveTo>
                  <a:pt x="2219264" y="57150"/>
                </a:moveTo>
                <a:lnTo>
                  <a:pt x="2247839" y="57150"/>
                </a:lnTo>
                <a:lnTo>
                  <a:pt x="2247839" y="28575"/>
                </a:lnTo>
                <a:lnTo>
                  <a:pt x="2219264" y="28575"/>
                </a:lnTo>
                <a:lnTo>
                  <a:pt x="2219264" y="57150"/>
                </a:lnTo>
                <a:close/>
              </a:path>
              <a:path w="3505200" h="85725">
                <a:moveTo>
                  <a:pt x="2162114" y="57150"/>
                </a:moveTo>
                <a:lnTo>
                  <a:pt x="2190689" y="57150"/>
                </a:lnTo>
                <a:lnTo>
                  <a:pt x="2190689" y="28575"/>
                </a:lnTo>
                <a:lnTo>
                  <a:pt x="2162114" y="28575"/>
                </a:lnTo>
                <a:lnTo>
                  <a:pt x="2162114" y="57150"/>
                </a:lnTo>
                <a:close/>
              </a:path>
              <a:path w="3505200" h="85725">
                <a:moveTo>
                  <a:pt x="2104964" y="57150"/>
                </a:moveTo>
                <a:lnTo>
                  <a:pt x="2133539" y="57150"/>
                </a:lnTo>
                <a:lnTo>
                  <a:pt x="2133539" y="28575"/>
                </a:lnTo>
                <a:lnTo>
                  <a:pt x="2104964" y="28575"/>
                </a:lnTo>
                <a:lnTo>
                  <a:pt x="2104964" y="57150"/>
                </a:lnTo>
                <a:close/>
              </a:path>
              <a:path w="3505200" h="85725">
                <a:moveTo>
                  <a:pt x="2047814" y="57150"/>
                </a:moveTo>
                <a:lnTo>
                  <a:pt x="2076389" y="57150"/>
                </a:lnTo>
                <a:lnTo>
                  <a:pt x="2076389" y="28575"/>
                </a:lnTo>
                <a:lnTo>
                  <a:pt x="2047814" y="28575"/>
                </a:lnTo>
                <a:lnTo>
                  <a:pt x="2047814" y="57150"/>
                </a:lnTo>
                <a:close/>
              </a:path>
              <a:path w="3505200" h="85725">
                <a:moveTo>
                  <a:pt x="1990664" y="57150"/>
                </a:moveTo>
                <a:lnTo>
                  <a:pt x="2019239" y="57150"/>
                </a:lnTo>
                <a:lnTo>
                  <a:pt x="2019239" y="28575"/>
                </a:lnTo>
                <a:lnTo>
                  <a:pt x="1990664" y="28575"/>
                </a:lnTo>
                <a:lnTo>
                  <a:pt x="1990664" y="57150"/>
                </a:lnTo>
                <a:close/>
              </a:path>
              <a:path w="3505200" h="85725">
                <a:moveTo>
                  <a:pt x="1933514" y="57150"/>
                </a:moveTo>
                <a:lnTo>
                  <a:pt x="1962089" y="57150"/>
                </a:lnTo>
                <a:lnTo>
                  <a:pt x="1962089" y="28575"/>
                </a:lnTo>
                <a:lnTo>
                  <a:pt x="1933514" y="28575"/>
                </a:lnTo>
                <a:lnTo>
                  <a:pt x="1933514" y="57150"/>
                </a:lnTo>
                <a:close/>
              </a:path>
              <a:path w="3505200" h="85725">
                <a:moveTo>
                  <a:pt x="1876364" y="57150"/>
                </a:moveTo>
                <a:lnTo>
                  <a:pt x="1904939" y="57150"/>
                </a:lnTo>
                <a:lnTo>
                  <a:pt x="1904939" y="28575"/>
                </a:lnTo>
                <a:lnTo>
                  <a:pt x="1876364" y="28575"/>
                </a:lnTo>
                <a:lnTo>
                  <a:pt x="1876364" y="57150"/>
                </a:lnTo>
                <a:close/>
              </a:path>
              <a:path w="3505200" h="85725">
                <a:moveTo>
                  <a:pt x="1819214" y="57150"/>
                </a:moveTo>
                <a:lnTo>
                  <a:pt x="1847789" y="57150"/>
                </a:lnTo>
                <a:lnTo>
                  <a:pt x="1847789" y="28575"/>
                </a:lnTo>
                <a:lnTo>
                  <a:pt x="1819214" y="28575"/>
                </a:lnTo>
                <a:lnTo>
                  <a:pt x="1819214" y="57150"/>
                </a:lnTo>
                <a:close/>
              </a:path>
              <a:path w="3505200" h="85725">
                <a:moveTo>
                  <a:pt x="1762064" y="57150"/>
                </a:moveTo>
                <a:lnTo>
                  <a:pt x="1790639" y="57150"/>
                </a:lnTo>
                <a:lnTo>
                  <a:pt x="1790639" y="28575"/>
                </a:lnTo>
                <a:lnTo>
                  <a:pt x="1762064" y="28575"/>
                </a:lnTo>
                <a:lnTo>
                  <a:pt x="1762064" y="57150"/>
                </a:lnTo>
                <a:close/>
              </a:path>
              <a:path w="3505200" h="85725">
                <a:moveTo>
                  <a:pt x="1704914" y="57150"/>
                </a:moveTo>
                <a:lnTo>
                  <a:pt x="1733489" y="57150"/>
                </a:lnTo>
                <a:lnTo>
                  <a:pt x="1733489" y="28575"/>
                </a:lnTo>
                <a:lnTo>
                  <a:pt x="1704914" y="28575"/>
                </a:lnTo>
                <a:lnTo>
                  <a:pt x="1704914" y="57150"/>
                </a:lnTo>
                <a:close/>
              </a:path>
              <a:path w="3505200" h="85725">
                <a:moveTo>
                  <a:pt x="1647764" y="57150"/>
                </a:moveTo>
                <a:lnTo>
                  <a:pt x="1676339" y="57150"/>
                </a:lnTo>
                <a:lnTo>
                  <a:pt x="1676339" y="28575"/>
                </a:lnTo>
                <a:lnTo>
                  <a:pt x="1647764" y="28575"/>
                </a:lnTo>
                <a:lnTo>
                  <a:pt x="1647764" y="57150"/>
                </a:lnTo>
                <a:close/>
              </a:path>
              <a:path w="3505200" h="85725">
                <a:moveTo>
                  <a:pt x="1590614" y="57150"/>
                </a:moveTo>
                <a:lnTo>
                  <a:pt x="1619189" y="57150"/>
                </a:lnTo>
                <a:lnTo>
                  <a:pt x="1619189" y="28575"/>
                </a:lnTo>
                <a:lnTo>
                  <a:pt x="1590614" y="28575"/>
                </a:lnTo>
                <a:lnTo>
                  <a:pt x="1590614" y="57150"/>
                </a:lnTo>
                <a:close/>
              </a:path>
              <a:path w="3505200" h="85725">
                <a:moveTo>
                  <a:pt x="1533464" y="57150"/>
                </a:moveTo>
                <a:lnTo>
                  <a:pt x="1562039" y="57150"/>
                </a:lnTo>
                <a:lnTo>
                  <a:pt x="1562039" y="28575"/>
                </a:lnTo>
                <a:lnTo>
                  <a:pt x="1533464" y="28575"/>
                </a:lnTo>
                <a:lnTo>
                  <a:pt x="1533464" y="57150"/>
                </a:lnTo>
                <a:close/>
              </a:path>
              <a:path w="3505200" h="85725">
                <a:moveTo>
                  <a:pt x="1476314" y="57150"/>
                </a:moveTo>
                <a:lnTo>
                  <a:pt x="1504889" y="57150"/>
                </a:lnTo>
                <a:lnTo>
                  <a:pt x="1504889" y="28575"/>
                </a:lnTo>
                <a:lnTo>
                  <a:pt x="1476314" y="28575"/>
                </a:lnTo>
                <a:lnTo>
                  <a:pt x="1476314" y="57150"/>
                </a:lnTo>
                <a:close/>
              </a:path>
              <a:path w="3505200" h="85725">
                <a:moveTo>
                  <a:pt x="1419164" y="57150"/>
                </a:moveTo>
                <a:lnTo>
                  <a:pt x="1447739" y="57150"/>
                </a:lnTo>
                <a:lnTo>
                  <a:pt x="1447739" y="28575"/>
                </a:lnTo>
                <a:lnTo>
                  <a:pt x="1419164" y="28575"/>
                </a:lnTo>
                <a:lnTo>
                  <a:pt x="1419164" y="57150"/>
                </a:lnTo>
                <a:close/>
              </a:path>
              <a:path w="3505200" h="85725">
                <a:moveTo>
                  <a:pt x="1362014" y="57150"/>
                </a:moveTo>
                <a:lnTo>
                  <a:pt x="1390589" y="57150"/>
                </a:lnTo>
                <a:lnTo>
                  <a:pt x="1390589" y="28575"/>
                </a:lnTo>
                <a:lnTo>
                  <a:pt x="1362014" y="28575"/>
                </a:lnTo>
                <a:lnTo>
                  <a:pt x="1362014" y="57150"/>
                </a:lnTo>
                <a:close/>
              </a:path>
              <a:path w="3505200" h="85725">
                <a:moveTo>
                  <a:pt x="1304864" y="57150"/>
                </a:moveTo>
                <a:lnTo>
                  <a:pt x="1333439" y="57150"/>
                </a:lnTo>
                <a:lnTo>
                  <a:pt x="1333439" y="28575"/>
                </a:lnTo>
                <a:lnTo>
                  <a:pt x="1304864" y="28575"/>
                </a:lnTo>
                <a:lnTo>
                  <a:pt x="1304864" y="57150"/>
                </a:lnTo>
                <a:close/>
              </a:path>
              <a:path w="3505200" h="85725">
                <a:moveTo>
                  <a:pt x="1247714" y="57150"/>
                </a:moveTo>
                <a:lnTo>
                  <a:pt x="1276289" y="57150"/>
                </a:lnTo>
                <a:lnTo>
                  <a:pt x="1276289" y="28575"/>
                </a:lnTo>
                <a:lnTo>
                  <a:pt x="1247714" y="28575"/>
                </a:lnTo>
                <a:lnTo>
                  <a:pt x="1247714" y="57150"/>
                </a:lnTo>
                <a:close/>
              </a:path>
              <a:path w="3505200" h="85725">
                <a:moveTo>
                  <a:pt x="1190564" y="57150"/>
                </a:moveTo>
                <a:lnTo>
                  <a:pt x="1219139" y="57150"/>
                </a:lnTo>
                <a:lnTo>
                  <a:pt x="1219139" y="28575"/>
                </a:lnTo>
                <a:lnTo>
                  <a:pt x="1190564" y="28575"/>
                </a:lnTo>
                <a:lnTo>
                  <a:pt x="1190564" y="57150"/>
                </a:lnTo>
                <a:close/>
              </a:path>
              <a:path w="3505200" h="85725">
                <a:moveTo>
                  <a:pt x="1133414" y="57150"/>
                </a:moveTo>
                <a:lnTo>
                  <a:pt x="1161989" y="57150"/>
                </a:lnTo>
                <a:lnTo>
                  <a:pt x="1161989" y="28575"/>
                </a:lnTo>
                <a:lnTo>
                  <a:pt x="1133414" y="28575"/>
                </a:lnTo>
                <a:lnTo>
                  <a:pt x="1133414" y="57150"/>
                </a:lnTo>
                <a:close/>
              </a:path>
              <a:path w="3505200" h="85725">
                <a:moveTo>
                  <a:pt x="1076264" y="57150"/>
                </a:moveTo>
                <a:lnTo>
                  <a:pt x="1104839" y="57150"/>
                </a:lnTo>
                <a:lnTo>
                  <a:pt x="1104839" y="28575"/>
                </a:lnTo>
                <a:lnTo>
                  <a:pt x="1076264" y="28575"/>
                </a:lnTo>
                <a:lnTo>
                  <a:pt x="1076264" y="57150"/>
                </a:lnTo>
                <a:close/>
              </a:path>
              <a:path w="3505200" h="85725">
                <a:moveTo>
                  <a:pt x="1019114" y="57150"/>
                </a:moveTo>
                <a:lnTo>
                  <a:pt x="1047689" y="57150"/>
                </a:lnTo>
                <a:lnTo>
                  <a:pt x="1047689" y="28575"/>
                </a:lnTo>
                <a:lnTo>
                  <a:pt x="1019114" y="28575"/>
                </a:lnTo>
                <a:lnTo>
                  <a:pt x="1019114" y="57150"/>
                </a:lnTo>
                <a:close/>
              </a:path>
              <a:path w="3505200" h="85725">
                <a:moveTo>
                  <a:pt x="961964" y="57150"/>
                </a:moveTo>
                <a:lnTo>
                  <a:pt x="990539" y="57150"/>
                </a:lnTo>
                <a:lnTo>
                  <a:pt x="990539" y="28575"/>
                </a:lnTo>
                <a:lnTo>
                  <a:pt x="961964" y="28575"/>
                </a:lnTo>
                <a:lnTo>
                  <a:pt x="961964" y="57150"/>
                </a:lnTo>
                <a:close/>
              </a:path>
              <a:path w="3505200" h="85725">
                <a:moveTo>
                  <a:pt x="904814" y="57150"/>
                </a:moveTo>
                <a:lnTo>
                  <a:pt x="933389" y="57150"/>
                </a:lnTo>
                <a:lnTo>
                  <a:pt x="933389" y="28575"/>
                </a:lnTo>
                <a:lnTo>
                  <a:pt x="904814" y="28575"/>
                </a:lnTo>
                <a:lnTo>
                  <a:pt x="904814" y="57150"/>
                </a:lnTo>
                <a:close/>
              </a:path>
              <a:path w="3505200" h="85725">
                <a:moveTo>
                  <a:pt x="847664" y="57150"/>
                </a:moveTo>
                <a:lnTo>
                  <a:pt x="876239" y="57150"/>
                </a:lnTo>
                <a:lnTo>
                  <a:pt x="876239" y="28575"/>
                </a:lnTo>
                <a:lnTo>
                  <a:pt x="847664" y="28575"/>
                </a:lnTo>
                <a:lnTo>
                  <a:pt x="847664" y="57150"/>
                </a:lnTo>
                <a:close/>
              </a:path>
              <a:path w="3505200" h="85725">
                <a:moveTo>
                  <a:pt x="790514" y="57150"/>
                </a:moveTo>
                <a:lnTo>
                  <a:pt x="819089" y="57150"/>
                </a:lnTo>
                <a:lnTo>
                  <a:pt x="819089" y="28575"/>
                </a:lnTo>
                <a:lnTo>
                  <a:pt x="790514" y="28575"/>
                </a:lnTo>
                <a:lnTo>
                  <a:pt x="790514" y="57150"/>
                </a:lnTo>
                <a:close/>
              </a:path>
              <a:path w="3505200" h="85725">
                <a:moveTo>
                  <a:pt x="733364" y="57150"/>
                </a:moveTo>
                <a:lnTo>
                  <a:pt x="761939" y="57150"/>
                </a:lnTo>
                <a:lnTo>
                  <a:pt x="761939" y="28575"/>
                </a:lnTo>
                <a:lnTo>
                  <a:pt x="733364" y="28575"/>
                </a:lnTo>
                <a:lnTo>
                  <a:pt x="733364" y="57150"/>
                </a:lnTo>
                <a:close/>
              </a:path>
              <a:path w="3505200" h="85725">
                <a:moveTo>
                  <a:pt x="676214" y="57150"/>
                </a:moveTo>
                <a:lnTo>
                  <a:pt x="704789" y="57150"/>
                </a:lnTo>
                <a:lnTo>
                  <a:pt x="704789" y="28575"/>
                </a:lnTo>
                <a:lnTo>
                  <a:pt x="676214" y="28575"/>
                </a:lnTo>
                <a:lnTo>
                  <a:pt x="676214" y="57150"/>
                </a:lnTo>
                <a:close/>
              </a:path>
              <a:path w="3505200" h="85725">
                <a:moveTo>
                  <a:pt x="619064" y="57150"/>
                </a:moveTo>
                <a:lnTo>
                  <a:pt x="647639" y="57150"/>
                </a:lnTo>
                <a:lnTo>
                  <a:pt x="647639" y="28575"/>
                </a:lnTo>
                <a:lnTo>
                  <a:pt x="619064" y="28575"/>
                </a:lnTo>
                <a:lnTo>
                  <a:pt x="619064" y="57150"/>
                </a:lnTo>
                <a:close/>
              </a:path>
              <a:path w="3505200" h="85725">
                <a:moveTo>
                  <a:pt x="561914" y="57150"/>
                </a:moveTo>
                <a:lnTo>
                  <a:pt x="590489" y="57150"/>
                </a:lnTo>
                <a:lnTo>
                  <a:pt x="590489" y="28575"/>
                </a:lnTo>
                <a:lnTo>
                  <a:pt x="561914" y="28575"/>
                </a:lnTo>
                <a:lnTo>
                  <a:pt x="561914" y="57150"/>
                </a:lnTo>
                <a:close/>
              </a:path>
              <a:path w="3505200" h="85725">
                <a:moveTo>
                  <a:pt x="504764" y="57150"/>
                </a:moveTo>
                <a:lnTo>
                  <a:pt x="533339" y="57150"/>
                </a:lnTo>
                <a:lnTo>
                  <a:pt x="533339" y="28575"/>
                </a:lnTo>
                <a:lnTo>
                  <a:pt x="504764" y="28575"/>
                </a:lnTo>
                <a:lnTo>
                  <a:pt x="504764" y="57150"/>
                </a:lnTo>
                <a:close/>
              </a:path>
              <a:path w="3505200" h="85725">
                <a:moveTo>
                  <a:pt x="447614" y="57150"/>
                </a:moveTo>
                <a:lnTo>
                  <a:pt x="476189" y="57150"/>
                </a:lnTo>
                <a:lnTo>
                  <a:pt x="476189" y="28575"/>
                </a:lnTo>
                <a:lnTo>
                  <a:pt x="447614" y="28575"/>
                </a:lnTo>
                <a:lnTo>
                  <a:pt x="447614" y="57150"/>
                </a:lnTo>
                <a:close/>
              </a:path>
              <a:path w="3505200" h="85725">
                <a:moveTo>
                  <a:pt x="390464" y="57150"/>
                </a:moveTo>
                <a:lnTo>
                  <a:pt x="419039" y="57150"/>
                </a:lnTo>
                <a:lnTo>
                  <a:pt x="419039" y="28575"/>
                </a:lnTo>
                <a:lnTo>
                  <a:pt x="390464" y="28575"/>
                </a:lnTo>
                <a:lnTo>
                  <a:pt x="390464" y="57150"/>
                </a:lnTo>
                <a:close/>
              </a:path>
              <a:path w="3505200" h="85725">
                <a:moveTo>
                  <a:pt x="333314" y="57150"/>
                </a:moveTo>
                <a:lnTo>
                  <a:pt x="361889" y="57150"/>
                </a:lnTo>
                <a:lnTo>
                  <a:pt x="361889" y="28575"/>
                </a:lnTo>
                <a:lnTo>
                  <a:pt x="333314" y="28575"/>
                </a:lnTo>
                <a:lnTo>
                  <a:pt x="333314" y="57150"/>
                </a:lnTo>
                <a:close/>
              </a:path>
              <a:path w="3505200" h="85725">
                <a:moveTo>
                  <a:pt x="276164" y="57150"/>
                </a:moveTo>
                <a:lnTo>
                  <a:pt x="304739" y="57150"/>
                </a:lnTo>
                <a:lnTo>
                  <a:pt x="304739" y="28575"/>
                </a:lnTo>
                <a:lnTo>
                  <a:pt x="276164" y="28575"/>
                </a:lnTo>
                <a:lnTo>
                  <a:pt x="276164" y="57150"/>
                </a:lnTo>
                <a:close/>
              </a:path>
              <a:path w="3505200" h="85725">
                <a:moveTo>
                  <a:pt x="219014" y="57150"/>
                </a:moveTo>
                <a:lnTo>
                  <a:pt x="247589" y="57150"/>
                </a:lnTo>
                <a:lnTo>
                  <a:pt x="247589" y="28575"/>
                </a:lnTo>
                <a:lnTo>
                  <a:pt x="219014" y="28575"/>
                </a:lnTo>
                <a:lnTo>
                  <a:pt x="219014" y="57150"/>
                </a:lnTo>
                <a:close/>
              </a:path>
              <a:path w="3505200" h="85725">
                <a:moveTo>
                  <a:pt x="161864" y="57150"/>
                </a:moveTo>
                <a:lnTo>
                  <a:pt x="190439" y="57150"/>
                </a:lnTo>
                <a:lnTo>
                  <a:pt x="190439" y="28575"/>
                </a:lnTo>
                <a:lnTo>
                  <a:pt x="161864" y="28575"/>
                </a:lnTo>
                <a:lnTo>
                  <a:pt x="161864" y="57150"/>
                </a:lnTo>
                <a:close/>
              </a:path>
              <a:path w="3505200" h="85725">
                <a:moveTo>
                  <a:pt x="142875" y="85725"/>
                </a:moveTo>
                <a:lnTo>
                  <a:pt x="142875" y="0"/>
                </a:lnTo>
                <a:lnTo>
                  <a:pt x="47625" y="28575"/>
                </a:lnTo>
                <a:lnTo>
                  <a:pt x="133289" y="28575"/>
                </a:lnTo>
                <a:lnTo>
                  <a:pt x="133289" y="57150"/>
                </a:lnTo>
                <a:lnTo>
                  <a:pt x="47625" y="57150"/>
                </a:lnTo>
                <a:lnTo>
                  <a:pt x="142875" y="85725"/>
                </a:lnTo>
                <a:close/>
              </a:path>
              <a:path w="3505200" h="85725">
                <a:moveTo>
                  <a:pt x="128584" y="57150"/>
                </a:moveTo>
                <a:lnTo>
                  <a:pt x="133289" y="57150"/>
                </a:lnTo>
                <a:lnTo>
                  <a:pt x="133289" y="28575"/>
                </a:lnTo>
                <a:lnTo>
                  <a:pt x="128584" y="28575"/>
                </a:lnTo>
                <a:lnTo>
                  <a:pt x="128584" y="57150"/>
                </a:lnTo>
                <a:close/>
              </a:path>
              <a:path w="3505200" h="85725">
                <a:moveTo>
                  <a:pt x="47625" y="57150"/>
                </a:moveTo>
                <a:lnTo>
                  <a:pt x="128584" y="57150"/>
                </a:lnTo>
                <a:lnTo>
                  <a:pt x="128584" y="28575"/>
                </a:lnTo>
                <a:lnTo>
                  <a:pt x="47625" y="28575"/>
                </a:lnTo>
                <a:lnTo>
                  <a:pt x="0" y="42862"/>
                </a:lnTo>
                <a:lnTo>
                  <a:pt x="47625" y="5715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 txBox="1"/>
          <p:nvPr/>
        </p:nvSpPr>
        <p:spPr>
          <a:xfrm>
            <a:off x="3228892" y="3825735"/>
            <a:ext cx="12420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C00000"/>
                </a:solidFill>
                <a:latin typeface="Calibri"/>
                <a:cs typeface="Calibri"/>
              </a:rPr>
              <a:t>Immediate</a:t>
            </a:r>
            <a:r>
              <a:rPr dirty="0" sz="1200" spc="-6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C00000"/>
                </a:solidFill>
                <a:latin typeface="Calibri"/>
                <a:cs typeface="Calibri"/>
              </a:rPr>
              <a:t>reaction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449038" y="2676863"/>
            <a:ext cx="1758950" cy="0"/>
          </a:xfrm>
          <a:custGeom>
            <a:avLst/>
            <a:gdLst/>
            <a:ahLst/>
            <a:cxnLst/>
            <a:rect l="l" t="t" r="r" b="b"/>
            <a:pathLst>
              <a:path w="1758950" h="0">
                <a:moveTo>
                  <a:pt x="0" y="0"/>
                </a:moveTo>
                <a:lnTo>
                  <a:pt x="1758866" y="0"/>
                </a:lnTo>
              </a:path>
            </a:pathLst>
          </a:custGeom>
          <a:ln w="2857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7137516" y="2340808"/>
            <a:ext cx="0" cy="336550"/>
          </a:xfrm>
          <a:custGeom>
            <a:avLst/>
            <a:gdLst/>
            <a:ahLst/>
            <a:cxnLst/>
            <a:rect l="l" t="t" r="r" b="b"/>
            <a:pathLst>
              <a:path w="0" h="336550">
                <a:moveTo>
                  <a:pt x="0" y="0"/>
                </a:moveTo>
                <a:lnTo>
                  <a:pt x="0" y="336055"/>
                </a:lnTo>
              </a:path>
            </a:pathLst>
          </a:custGeom>
          <a:ln w="2857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8207903" y="2232101"/>
            <a:ext cx="0" cy="445134"/>
          </a:xfrm>
          <a:custGeom>
            <a:avLst/>
            <a:gdLst/>
            <a:ahLst/>
            <a:cxnLst/>
            <a:rect l="l" t="t" r="r" b="b"/>
            <a:pathLst>
              <a:path w="0" h="445135">
                <a:moveTo>
                  <a:pt x="0" y="0"/>
                </a:moveTo>
                <a:lnTo>
                  <a:pt x="0" y="444761"/>
                </a:lnTo>
              </a:path>
            </a:pathLst>
          </a:custGeom>
          <a:ln w="2857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901298" y="3338691"/>
            <a:ext cx="142875" cy="85725"/>
          </a:xfrm>
          <a:custGeom>
            <a:avLst/>
            <a:gdLst/>
            <a:ahLst/>
            <a:cxnLst/>
            <a:rect l="l" t="t" r="r" b="b"/>
            <a:pathLst>
              <a:path w="142875" h="85725">
                <a:moveTo>
                  <a:pt x="0" y="85725"/>
                </a:moveTo>
                <a:lnTo>
                  <a:pt x="0" y="0"/>
                </a:lnTo>
                <a:lnTo>
                  <a:pt x="142875" y="42862"/>
                </a:lnTo>
                <a:lnTo>
                  <a:pt x="0" y="8572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442403" y="3381554"/>
            <a:ext cx="582930" cy="0"/>
          </a:xfrm>
          <a:custGeom>
            <a:avLst/>
            <a:gdLst/>
            <a:ahLst/>
            <a:cxnLst/>
            <a:rect l="l" t="t" r="r" b="b"/>
            <a:pathLst>
              <a:path w="582929" h="0">
                <a:moveTo>
                  <a:pt x="0" y="0"/>
                </a:moveTo>
                <a:lnTo>
                  <a:pt x="582611" y="0"/>
                </a:lnTo>
              </a:path>
            </a:pathLst>
          </a:custGeom>
          <a:ln w="2857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6888195" y="2629709"/>
            <a:ext cx="142875" cy="85725"/>
          </a:xfrm>
          <a:custGeom>
            <a:avLst/>
            <a:gdLst/>
            <a:ahLst/>
            <a:cxnLst/>
            <a:rect l="l" t="t" r="r" b="b"/>
            <a:pathLst>
              <a:path w="142875" h="85725">
                <a:moveTo>
                  <a:pt x="0" y="85725"/>
                </a:moveTo>
                <a:lnTo>
                  <a:pt x="0" y="0"/>
                </a:lnTo>
                <a:lnTo>
                  <a:pt x="142875" y="42862"/>
                </a:lnTo>
                <a:lnTo>
                  <a:pt x="0" y="8572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1130243" y="4348566"/>
            <a:ext cx="12020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Measuring</a:t>
            </a:r>
            <a:r>
              <a:rPr dirty="0" sz="1200" spc="-6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devices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30690"/>
            <a:ext cx="237680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Patient</a:t>
            </a:r>
            <a:r>
              <a:rPr dirty="0" sz="3200" spc="-90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Profile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7946" y="601252"/>
            <a:ext cx="3243580" cy="3583304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2000" spc="-5" b="1">
                <a:latin typeface="Calibri"/>
                <a:cs typeface="Calibri"/>
              </a:rPr>
              <a:t>Inclusion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Criteria</a:t>
            </a:r>
            <a:endParaRPr sz="2000">
              <a:latin typeface="Calibri"/>
              <a:cs typeface="Calibri"/>
            </a:endParaRPr>
          </a:p>
          <a:p>
            <a:pPr marL="193675" marR="930275" indent="-180975">
              <a:lnSpc>
                <a:spcPct val="100000"/>
              </a:lnSpc>
              <a:spcBef>
                <a:spcPts val="108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Diagnosed with HF</a:t>
            </a:r>
            <a:r>
              <a:rPr dirty="0" sz="2000" spc="-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–  </a:t>
            </a:r>
            <a:r>
              <a:rPr dirty="0" sz="2000" spc="-5">
                <a:latin typeface="Calibri"/>
                <a:cs typeface="Calibri"/>
              </a:rPr>
              <a:t>NYHA class II or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III</a:t>
            </a:r>
            <a:endParaRPr sz="2000">
              <a:latin typeface="Calibri"/>
              <a:cs typeface="Calibri"/>
            </a:endParaRPr>
          </a:p>
          <a:p>
            <a:pPr marL="193675" marR="5080" indent="-180975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HF hospitalisation within  maximally 12 months prior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to  randomisation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Depression score PHQ-9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&lt;10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LVEF ≤45%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193675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LVEF &gt;45% </a:t>
            </a:r>
            <a:r>
              <a:rPr dirty="0" sz="2000">
                <a:latin typeface="Calibri"/>
                <a:cs typeface="Calibri"/>
              </a:rPr>
              <a:t>+ </a:t>
            </a:r>
            <a:r>
              <a:rPr dirty="0" sz="2000" spc="-5">
                <a:latin typeface="Calibri"/>
                <a:cs typeface="Calibri"/>
              </a:rPr>
              <a:t>oral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diuretics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48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Written informed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consent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7540" y="660725"/>
            <a:ext cx="4953635" cy="4006850"/>
          </a:xfrm>
          <a:prstGeom prst="rect">
            <a:avLst/>
          </a:prstGeom>
        </p:spPr>
        <p:txBody>
          <a:bodyPr wrap="square" lIns="0" tIns="806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2000" spc="-5" b="1">
                <a:latin typeface="Calibri"/>
                <a:cs typeface="Calibri"/>
              </a:rPr>
              <a:t>Main Exclusion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Criteria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60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Hospitalisation </a:t>
            </a:r>
            <a:r>
              <a:rPr dirty="0" sz="2000">
                <a:latin typeface="Calibri"/>
                <a:cs typeface="Calibri"/>
              </a:rPr>
              <a:t>7 </a:t>
            </a:r>
            <a:r>
              <a:rPr dirty="0" sz="2000" spc="-5">
                <a:latin typeface="Calibri"/>
                <a:cs typeface="Calibri"/>
              </a:rPr>
              <a:t>days before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randomisation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20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Implanted cardiac assist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system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20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ACS ≤7 days before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randomisation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20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Urgent status for heart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transplantation</a:t>
            </a:r>
            <a:endParaRPr sz="2000">
              <a:latin typeface="Calibri"/>
              <a:cs typeface="Calibri"/>
            </a:endParaRPr>
          </a:p>
          <a:p>
            <a:pPr algn="just" marL="193675" marR="442595" indent="-180975">
              <a:lnSpc>
                <a:spcPct val="100000"/>
              </a:lnSpc>
              <a:spcBef>
                <a:spcPts val="20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Planned revascularisation, TAVI, MitraClip  and/or CRT-implantation within </a:t>
            </a:r>
            <a:r>
              <a:rPr dirty="0" sz="2000">
                <a:latin typeface="Calibri"/>
                <a:cs typeface="Calibri"/>
              </a:rPr>
              <a:t>3 </a:t>
            </a:r>
            <a:r>
              <a:rPr dirty="0" sz="2000" spc="-5">
                <a:latin typeface="Calibri"/>
                <a:cs typeface="Calibri"/>
              </a:rPr>
              <a:t>months  after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randomisation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20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Revascularisation and/or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CRT-implantation</a:t>
            </a:r>
            <a:endParaRPr sz="2000">
              <a:latin typeface="Calibri"/>
              <a:cs typeface="Calibri"/>
            </a:endParaRPr>
          </a:p>
          <a:p>
            <a:pPr marL="193675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≤28 days before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randomisation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20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Terminal renal insufficiency with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hemodialysis</a:t>
            </a:r>
            <a:endParaRPr sz="2000">
              <a:latin typeface="Calibri"/>
              <a:cs typeface="Calibri"/>
            </a:endParaRPr>
          </a:p>
          <a:p>
            <a:pPr marL="193675" indent="-180975">
              <a:lnSpc>
                <a:spcPct val="100000"/>
              </a:lnSpc>
              <a:spcBef>
                <a:spcPts val="200"/>
              </a:spcBef>
              <a:buSzPct val="102500"/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Life expectancy </a:t>
            </a:r>
            <a:r>
              <a:rPr dirty="0" sz="2000">
                <a:latin typeface="Calibri"/>
                <a:cs typeface="Calibri"/>
              </a:rPr>
              <a:t>&lt; 1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year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7060" y="4904609"/>
            <a:ext cx="28924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i="1">
                <a:latin typeface="Arial"/>
                <a:cs typeface="Arial"/>
              </a:rPr>
              <a:t>Koehler </a:t>
            </a:r>
            <a:r>
              <a:rPr dirty="0" sz="1100" i="1">
                <a:latin typeface="Arial"/>
                <a:cs typeface="Arial"/>
              </a:rPr>
              <a:t>F </a:t>
            </a:r>
            <a:r>
              <a:rPr dirty="0" sz="1100" spc="-5" i="1">
                <a:latin typeface="Arial"/>
                <a:cs typeface="Arial"/>
              </a:rPr>
              <a:t>et al. Eur </a:t>
            </a:r>
            <a:r>
              <a:rPr dirty="0" sz="1100" i="1">
                <a:latin typeface="Arial"/>
                <a:cs typeface="Arial"/>
              </a:rPr>
              <a:t>J </a:t>
            </a:r>
            <a:r>
              <a:rPr dirty="0" sz="1100" spc="-5" i="1">
                <a:latin typeface="Arial"/>
                <a:cs typeface="Arial"/>
              </a:rPr>
              <a:t>Heart Fail 2018, in</a:t>
            </a:r>
            <a:r>
              <a:rPr dirty="0" sz="1100" spc="-7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press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20395"/>
          </a:xfrm>
          <a:custGeom>
            <a:avLst/>
            <a:gdLst/>
            <a:ahLst/>
            <a:cxnLst/>
            <a:rect l="l" t="t" r="r" b="b"/>
            <a:pathLst>
              <a:path w="9144000" h="620395">
                <a:moveTo>
                  <a:pt x="0" y="0"/>
                </a:moveTo>
                <a:lnTo>
                  <a:pt x="9144000" y="0"/>
                </a:lnTo>
                <a:lnTo>
                  <a:pt x="9144000" y="620037"/>
                </a:lnTo>
                <a:lnTo>
                  <a:pt x="0" y="620037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053" y="22339"/>
            <a:ext cx="367728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AC1828"/>
                </a:solidFill>
                <a:latin typeface="Calibri"/>
                <a:cs typeface="Calibri"/>
              </a:rPr>
              <a:t>Main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Study</a:t>
            </a:r>
            <a:r>
              <a:rPr dirty="0" sz="3200" spc="-85" b="0">
                <a:solidFill>
                  <a:srgbClr val="AC1828"/>
                </a:solidFill>
                <a:latin typeface="Calibri"/>
                <a:cs typeface="Calibri"/>
              </a:rPr>
              <a:t> </a:t>
            </a:r>
            <a:r>
              <a:rPr dirty="0" sz="3200" spc="-5" b="0">
                <a:solidFill>
                  <a:srgbClr val="AC1828"/>
                </a:solidFill>
                <a:latin typeface="Calibri"/>
                <a:cs typeface="Calibri"/>
              </a:rPr>
              <a:t>Outcomes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8987" y="807574"/>
            <a:ext cx="6942455" cy="347091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5" b="1">
                <a:latin typeface="Calibri"/>
                <a:cs typeface="Calibri"/>
              </a:rPr>
              <a:t>Primary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Outcome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Calibri"/>
                <a:cs typeface="Calibri"/>
              </a:rPr>
              <a:t>% </a:t>
            </a:r>
            <a:r>
              <a:rPr dirty="0" sz="2000" spc="-5">
                <a:latin typeface="Calibri"/>
                <a:cs typeface="Calibri"/>
              </a:rPr>
              <a:t>days lost due to unplanned CV hospitalisations or all cause</a:t>
            </a:r>
            <a:r>
              <a:rPr dirty="0" sz="2000" spc="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death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dirty="0" sz="2000" spc="-5" b="1">
                <a:latin typeface="Calibri"/>
                <a:cs typeface="Calibri"/>
              </a:rPr>
              <a:t>Main Secondary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Outcomes</a:t>
            </a:r>
            <a:endParaRPr sz="2000">
              <a:latin typeface="Calibri"/>
              <a:cs typeface="Calibri"/>
            </a:endParaRPr>
          </a:p>
          <a:p>
            <a:pPr marL="550545" indent="-537845">
              <a:lnSpc>
                <a:spcPct val="100000"/>
              </a:lnSpc>
              <a:spcBef>
                <a:spcPts val="430"/>
              </a:spcBef>
              <a:buSzPct val="102500"/>
              <a:buAutoNum type="alphaLcPeriod"/>
              <a:tabLst>
                <a:tab pos="550545" algn="l"/>
                <a:tab pos="551180" algn="l"/>
              </a:tabLst>
            </a:pPr>
            <a:r>
              <a:rPr dirty="0" sz="2000" spc="-5">
                <a:latin typeface="Calibri"/>
                <a:cs typeface="Calibri"/>
              </a:rPr>
              <a:t>All-cause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mortality</a:t>
            </a:r>
            <a:endParaRPr sz="2000">
              <a:latin typeface="Calibri"/>
              <a:cs typeface="Calibri"/>
            </a:endParaRPr>
          </a:p>
          <a:p>
            <a:pPr marL="550545" indent="-537845">
              <a:lnSpc>
                <a:spcPct val="100000"/>
              </a:lnSpc>
              <a:spcBef>
                <a:spcPts val="420"/>
              </a:spcBef>
              <a:buSzPct val="102500"/>
              <a:buAutoNum type="alphaLcPeriod"/>
              <a:tabLst>
                <a:tab pos="550545" algn="l"/>
                <a:tab pos="551180" algn="l"/>
              </a:tabLst>
            </a:pPr>
            <a:r>
              <a:rPr dirty="0" sz="2000" spc="-5">
                <a:latin typeface="Calibri"/>
                <a:cs typeface="Calibri"/>
              </a:rPr>
              <a:t>CV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mortality</a:t>
            </a:r>
            <a:endParaRPr sz="2000">
              <a:latin typeface="Calibri"/>
              <a:cs typeface="Calibri"/>
            </a:endParaRPr>
          </a:p>
          <a:p>
            <a:pPr marL="550545" indent="-537845">
              <a:lnSpc>
                <a:spcPct val="100000"/>
              </a:lnSpc>
              <a:spcBef>
                <a:spcPts val="420"/>
              </a:spcBef>
              <a:buSzPct val="102500"/>
              <a:buAutoNum type="alphaLcPeriod"/>
              <a:tabLst>
                <a:tab pos="550545" algn="l"/>
                <a:tab pos="551180" algn="l"/>
              </a:tabLst>
            </a:pPr>
            <a:r>
              <a:rPr dirty="0" sz="2000">
                <a:latin typeface="Calibri"/>
                <a:cs typeface="Calibri"/>
              </a:rPr>
              <a:t>% </a:t>
            </a:r>
            <a:r>
              <a:rPr dirty="0" sz="2000" spc="-5">
                <a:latin typeface="Calibri"/>
                <a:cs typeface="Calibri"/>
              </a:rPr>
              <a:t>days lost due to unplanned CV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hospitalisations</a:t>
            </a:r>
            <a:endParaRPr sz="2000">
              <a:latin typeface="Calibri"/>
              <a:cs typeface="Calibri"/>
            </a:endParaRPr>
          </a:p>
          <a:p>
            <a:pPr marL="550545" indent="-537845">
              <a:lnSpc>
                <a:spcPct val="100000"/>
              </a:lnSpc>
              <a:spcBef>
                <a:spcPts val="420"/>
              </a:spcBef>
              <a:buSzPct val="102500"/>
              <a:buAutoNum type="alphaLcPeriod"/>
              <a:tabLst>
                <a:tab pos="550545" algn="l"/>
                <a:tab pos="551180" algn="l"/>
              </a:tabLst>
            </a:pPr>
            <a:r>
              <a:rPr dirty="0" sz="2000">
                <a:latin typeface="Calibri"/>
                <a:cs typeface="Calibri"/>
              </a:rPr>
              <a:t>% </a:t>
            </a:r>
            <a:r>
              <a:rPr dirty="0" sz="2000" spc="-5">
                <a:latin typeface="Calibri"/>
                <a:cs typeface="Calibri"/>
              </a:rPr>
              <a:t>days lost due to unplanned HF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hospitalisations</a:t>
            </a:r>
            <a:endParaRPr sz="2000">
              <a:latin typeface="Calibri"/>
              <a:cs typeface="Calibri"/>
            </a:endParaRPr>
          </a:p>
          <a:p>
            <a:pPr marL="550545" indent="-537845">
              <a:lnSpc>
                <a:spcPct val="100000"/>
              </a:lnSpc>
              <a:spcBef>
                <a:spcPts val="420"/>
              </a:spcBef>
              <a:buSzPct val="102500"/>
              <a:buAutoNum type="alphaLcPeriod"/>
              <a:tabLst>
                <a:tab pos="550545" algn="l"/>
                <a:tab pos="551180" algn="l"/>
              </a:tabLst>
            </a:pPr>
            <a:r>
              <a:rPr dirty="0" sz="2000" spc="-5">
                <a:latin typeface="Calibri"/>
                <a:cs typeface="Calibri"/>
              </a:rPr>
              <a:t>Change in MLHFQ questionnaire global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score</a:t>
            </a:r>
            <a:endParaRPr sz="2000">
              <a:latin typeface="Calibri"/>
              <a:cs typeface="Calibri"/>
            </a:endParaRPr>
          </a:p>
          <a:p>
            <a:pPr marL="550545" indent="-537845">
              <a:lnSpc>
                <a:spcPct val="100000"/>
              </a:lnSpc>
              <a:spcBef>
                <a:spcPts val="420"/>
              </a:spcBef>
              <a:buSzPct val="102500"/>
              <a:buAutoNum type="alphaLcPeriod"/>
              <a:tabLst>
                <a:tab pos="550545" algn="l"/>
                <a:tab pos="551180" algn="l"/>
              </a:tabLst>
            </a:pPr>
            <a:r>
              <a:rPr dirty="0" sz="2000" spc="-5">
                <a:latin typeface="Calibri"/>
                <a:cs typeface="Calibri"/>
              </a:rPr>
              <a:t>Change in NT-proBNP and of MR-proADM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levels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66100" y="76200"/>
            <a:ext cx="823296" cy="473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European Society of Cardiology</dc:creator>
  <cp:keywords>ESC Congress 2018, European Society of Cardiology</cp:keywords>
  <dc:subject>TIM-HF II Trial - Remote Patient Management in Heart Failure</dc:subject>
  <dc:title>TIM-HF II Trial - Remote Patient Management in Heart Failure</dc:title>
  <dcterms:created xsi:type="dcterms:W3CDTF">2018-09-05T13:51:16Z</dcterms:created>
  <dcterms:modified xsi:type="dcterms:W3CDTF">2018-09-05T13:51:16Z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2018-08-25T00:00:00Z</vt:filetime>
  </property>
  <property fmtid="{D5CDD505-2E9C-101B-9397-08002B2CF9AE}" pid="3" name="Creator">
    <vt:lpwstr>Aspose Ltd.</vt:lpwstr>
  </property>
  <property fmtid="{D5CDD505-2E9C-101B-9397-08002B2CF9AE}" pid="4" name="LastSaved">
    <vt:filetime>2018-09-05T00:00:00Z</vt:filetime>
  </property>
</Properties>
</file>